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62" r:id="rId5"/>
    <p:sldId id="265" r:id="rId6"/>
    <p:sldId id="263" r:id="rId7"/>
    <p:sldId id="267" r:id="rId8"/>
    <p:sldId id="268" r:id="rId9"/>
    <p:sldId id="269" r:id="rId10"/>
    <p:sldId id="271" r:id="rId11"/>
    <p:sldId id="275" r:id="rId12"/>
    <p:sldId id="272" r:id="rId13"/>
    <p:sldId id="259" r:id="rId14"/>
    <p:sldId id="276" r:id="rId15"/>
    <p:sldId id="264" r:id="rId16"/>
    <p:sldId id="266" r:id="rId17"/>
    <p:sldId id="260" r:id="rId18"/>
    <p:sldId id="270" r:id="rId1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5FA7"/>
    <a:srgbClr val="F4B183"/>
    <a:srgbClr val="ED7D31"/>
    <a:srgbClr val="FF0000"/>
    <a:srgbClr val="000000"/>
    <a:srgbClr val="325FBB"/>
    <a:srgbClr val="2B55BE"/>
    <a:srgbClr val="2B55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9" autoAdjust="0"/>
    <p:restoredTop sz="94660"/>
  </p:normalViewPr>
  <p:slideViewPr>
    <p:cSldViewPr snapToGrid="0">
      <p:cViewPr varScale="1">
        <p:scale>
          <a:sx n="89" d="100"/>
          <a:sy n="89" d="100"/>
        </p:scale>
        <p:origin x="63" y="9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7065EB-C99F-45ED-A481-7298F456CDC0}" type="datetimeFigureOut">
              <a:rPr lang="zh-CN" altLang="en-US" smtClean="0"/>
              <a:t>2026/5/11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1434DE-A0BB-4983-8023-D6B88FDC03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0382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1434DE-A0BB-4983-8023-D6B88FDC03D0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0106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FF26D0-30B3-4E19-40C0-D05E23458A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0701B7B-12E2-25DF-3F77-5C700A5541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1D64B93-510F-0348-C203-1D386D2F7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1A454-1AA4-40FC-95A0-732BD8050384}" type="datetime1">
              <a:rPr lang="zh-CN" altLang="en-US" smtClean="0"/>
              <a:t>2026/5/11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6F821B2-5821-F1C2-63C3-72253037F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72FFF38-9507-61D2-82F9-24DF2792E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91DD8-BED9-4F01-B8B7-4C33D25EEF0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4054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9AEB65-64CF-49FA-E984-14F18B6E5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2E1D3CC-1E40-D302-C34A-82CF41A86B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A9E53D5-04C4-C565-2E87-302D24CA7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8B054-9F72-42B8-AD28-FFC838D17637}" type="datetime1">
              <a:rPr lang="zh-CN" altLang="en-US" smtClean="0"/>
              <a:t>2026/5/11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F086CBB-E498-1F0F-7426-FB8FFAAB9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F89B92B-0C2B-262E-FC53-F818B1D84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91DD8-BED9-4F01-B8B7-4C33D25EEF0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5860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C8C76217-7212-9E5D-B909-472A59F690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4AB27D9-29BA-9F67-46E3-AE2A601495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13E258F-6347-54B8-78B6-B09F8808C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19A54-2E06-4DB5-B884-7426DE40CA13}" type="datetime1">
              <a:rPr lang="zh-CN" altLang="en-US" smtClean="0"/>
              <a:t>2026/5/11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A16F582-EE32-0CDC-E56B-3E4E2B96F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65A8CCF-03A6-7D99-DC2A-CC5A062B4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91DD8-BED9-4F01-B8B7-4C33D25EEF0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2983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F1F99F3-5DA7-FA69-9D34-05DADAC79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449D6D4-80D6-ABBB-3BA1-0A06C6641F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43A0F11-374A-4FF6-8A3F-5858F554F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3F03F-3426-4371-940E-D35F69EC5FA7}" type="datetime1">
              <a:rPr lang="zh-CN" altLang="en-US" smtClean="0"/>
              <a:t>2026/5/11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EFC460E-4282-F5A4-6410-7808A1057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1D5E529-F1FE-9851-C35C-D2A47D97C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91DD8-BED9-4F01-B8B7-4C33D25EEF0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5555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F65A9EA-3C28-8E8F-3A23-0B3729E94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60F01A-1A6B-F7E4-46C5-419937A8CA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376C85C-8E75-998E-D42F-8B8C07779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12D21-785D-4FC4-ACFC-78DE389E6EDC}" type="datetime1">
              <a:rPr lang="zh-CN" altLang="en-US" smtClean="0"/>
              <a:t>2026/5/11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46A4A85-44C5-E7C8-09BD-41089B220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D683387-65EE-50EA-6287-39F55DF41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91DD8-BED9-4F01-B8B7-4C33D25EEF0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0321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7A47F65-790E-D8BD-892D-09F0C6B0B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0509073-2E0D-4621-887C-1EDE439259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81F6F0D-AD50-93D6-11A5-AB30564B75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D28EDF5-C9C2-E235-1E18-4AB2C2779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3CC3B-8259-49E9-B943-6B5A28A9FCDC}" type="datetime1">
              <a:rPr lang="zh-CN" altLang="en-US" smtClean="0"/>
              <a:t>2026/5/11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20470E1-0A78-A6F4-FD65-A065FE09D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4300D5E-627C-52A7-C882-3E01B7ED6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91DD8-BED9-4F01-B8B7-4C33D25EEF0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8739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D6782B9-490E-6281-19BA-DFCF2C949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14743AC-78E5-2968-3412-5A3F9D59A4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563178F-287C-1669-267C-24BAA1FD22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1B4F259D-840D-A949-CC2A-72501513B7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97C8306-229E-2734-2760-E4C02D8772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F105BF7C-A688-08AE-5E53-B80B030E4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54A7B-448A-43F5-B21E-09C1151BCC0B}" type="datetime1">
              <a:rPr lang="zh-CN" altLang="en-US" smtClean="0"/>
              <a:t>2026/5/11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AEC3A302-3431-236D-A3DC-82F478F48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0FF383C5-F225-8E56-69F4-F3F3198F3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91DD8-BED9-4F01-B8B7-4C33D25EEF0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8506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4983DFE-1733-BF1C-D1A7-5F211A742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D5B57E0-7652-C697-00BA-2AE6F016B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0D697-06BF-4124-945A-62D5E2962017}" type="datetime1">
              <a:rPr lang="zh-CN" altLang="en-US" smtClean="0"/>
              <a:t>2026/5/11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98F9B2B-79AD-925C-C61F-74BAC70C9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2AE8DE3-FDC5-9365-ADAA-8A6F63E75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91DD8-BED9-4F01-B8B7-4C33D25EEF0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8666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AABDB83-4A98-E9EC-BC69-5317D26FC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2F851-2067-499E-BCC9-5C351BEDFE6D}" type="datetime1">
              <a:rPr lang="zh-CN" altLang="en-US" smtClean="0"/>
              <a:t>2026/5/11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AAD7597-FA24-26B2-0C3D-543543DA4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B51663C-8507-E34C-5D9C-296EFAD3F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91DD8-BED9-4F01-B8B7-4C33D25EEF0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4564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447E268-1D15-2075-CC9C-D738E12C7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4F55CCC-4CBA-B464-D0C5-949C84D7B1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4BE07F8-3270-06CA-C1EB-B86CDF1149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7139FC3-0E5D-09DE-81DD-FE532A749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22679-7801-484D-BD13-70FB3EC9A26D}" type="datetime1">
              <a:rPr lang="zh-CN" altLang="en-US" smtClean="0"/>
              <a:t>2026/5/11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C187AE8-48A2-4592-EFB4-C0A21262C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DBBEA40-486F-EA68-9CE0-E0AD67D0F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91DD8-BED9-4F01-B8B7-4C33D25EEF0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8698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F45EA27-771E-1CFC-6690-E77962F0E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F81BD846-B9B4-7597-A7E1-1E53CFEBDB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35860B5-C37A-9698-13BD-61629DA6C9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C04E535-2C2C-EAE4-82F8-0363F049B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56BCB-B55C-4991-BD1C-CAE20990A9B5}" type="datetime1">
              <a:rPr lang="zh-CN" altLang="en-US" smtClean="0"/>
              <a:t>2026/5/11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C6E0775-208C-6472-A445-64A5CDF46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5093A31-2421-D0BC-7674-59D5BEC8A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91DD8-BED9-4F01-B8B7-4C33D25EEF0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5056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E4CE23A3-688D-A0ED-8B18-54943E0AC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A6C05D7-D428-B658-5B7C-5C7BAD7AC2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03CAD77-CDE0-E09B-25BD-27BDDFC2B7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3894A4-1B2B-40A5-B486-1B4475D99F82}" type="datetime1">
              <a:rPr lang="zh-CN" altLang="en-US" smtClean="0"/>
              <a:t>2026/5/11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9CE8961-DE79-C5FA-AA40-DEA73B9B67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AE0CF93-D220-9143-5A4B-4DEBBF55FC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791DD8-BED9-4F01-B8B7-4C33D25EEF0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5918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10" Type="http://schemas.openxmlformats.org/officeDocument/2006/relationships/image" Target="../media/image69.png"/><Relationship Id="rId4" Type="http://schemas.openxmlformats.org/officeDocument/2006/relationships/image" Target="../media/image63.png"/><Relationship Id="rId9" Type="http://schemas.openxmlformats.org/officeDocument/2006/relationships/image" Target="../media/image6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71.png"/><Relationship Id="rId7" Type="http://schemas.openxmlformats.org/officeDocument/2006/relationships/image" Target="../media/image73.png"/><Relationship Id="rId12" Type="http://schemas.openxmlformats.org/officeDocument/2006/relationships/image" Target="../media/image76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11" Type="http://schemas.openxmlformats.org/officeDocument/2006/relationships/image" Target="../media/image75.png"/><Relationship Id="rId5" Type="http://schemas.openxmlformats.org/officeDocument/2006/relationships/image" Target="../media/image690.png"/><Relationship Id="rId10" Type="http://schemas.openxmlformats.org/officeDocument/2006/relationships/image" Target="../media/image740.png"/><Relationship Id="rId4" Type="http://schemas.openxmlformats.org/officeDocument/2006/relationships/image" Target="../media/image680.png"/><Relationship Id="rId9" Type="http://schemas.openxmlformats.org/officeDocument/2006/relationships/image" Target="../media/image7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png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0.png"/><Relationship Id="rId18" Type="http://schemas.openxmlformats.org/officeDocument/2006/relationships/image" Target="../media/image95.png"/><Relationship Id="rId26" Type="http://schemas.openxmlformats.org/officeDocument/2006/relationships/image" Target="../media/image103.png"/><Relationship Id="rId3" Type="http://schemas.openxmlformats.org/officeDocument/2006/relationships/image" Target="../media/image80.png"/><Relationship Id="rId21" Type="http://schemas.openxmlformats.org/officeDocument/2006/relationships/image" Target="../media/image98.png"/><Relationship Id="rId7" Type="http://schemas.openxmlformats.org/officeDocument/2006/relationships/image" Target="../media/image84.png"/><Relationship Id="rId12" Type="http://schemas.openxmlformats.org/officeDocument/2006/relationships/image" Target="../media/image89.png"/><Relationship Id="rId17" Type="http://schemas.openxmlformats.org/officeDocument/2006/relationships/image" Target="../media/image94.png"/><Relationship Id="rId25" Type="http://schemas.openxmlformats.org/officeDocument/2006/relationships/image" Target="../media/image102.png"/><Relationship Id="rId33" Type="http://schemas.openxmlformats.org/officeDocument/2006/relationships/image" Target="../media/image11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93.png"/><Relationship Id="rId20" Type="http://schemas.openxmlformats.org/officeDocument/2006/relationships/image" Target="../media/image97.png"/><Relationship Id="rId29" Type="http://schemas.openxmlformats.org/officeDocument/2006/relationships/image" Target="../media/image10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11" Type="http://schemas.openxmlformats.org/officeDocument/2006/relationships/image" Target="../media/image88.png"/><Relationship Id="rId24" Type="http://schemas.openxmlformats.org/officeDocument/2006/relationships/image" Target="../media/image101.png"/><Relationship Id="rId32" Type="http://schemas.openxmlformats.org/officeDocument/2006/relationships/image" Target="../media/image109.png"/><Relationship Id="rId5" Type="http://schemas.openxmlformats.org/officeDocument/2006/relationships/image" Target="../media/image82.png"/><Relationship Id="rId15" Type="http://schemas.openxmlformats.org/officeDocument/2006/relationships/image" Target="../media/image92.png"/><Relationship Id="rId23" Type="http://schemas.openxmlformats.org/officeDocument/2006/relationships/image" Target="../media/image100.png"/><Relationship Id="rId28" Type="http://schemas.openxmlformats.org/officeDocument/2006/relationships/image" Target="../media/image105.png"/><Relationship Id="rId10" Type="http://schemas.openxmlformats.org/officeDocument/2006/relationships/image" Target="../media/image87.png"/><Relationship Id="rId19" Type="http://schemas.openxmlformats.org/officeDocument/2006/relationships/image" Target="../media/image96.png"/><Relationship Id="rId31" Type="http://schemas.openxmlformats.org/officeDocument/2006/relationships/image" Target="../media/image108.png"/><Relationship Id="rId4" Type="http://schemas.openxmlformats.org/officeDocument/2006/relationships/image" Target="../media/image81.png"/><Relationship Id="rId9" Type="http://schemas.openxmlformats.org/officeDocument/2006/relationships/image" Target="../media/image86.png"/><Relationship Id="rId14" Type="http://schemas.openxmlformats.org/officeDocument/2006/relationships/image" Target="../media/image91.png"/><Relationship Id="rId22" Type="http://schemas.openxmlformats.org/officeDocument/2006/relationships/image" Target="../media/image99.png"/><Relationship Id="rId27" Type="http://schemas.openxmlformats.org/officeDocument/2006/relationships/image" Target="../media/image104.png"/><Relationship Id="rId30" Type="http://schemas.openxmlformats.org/officeDocument/2006/relationships/image" Target="../media/image107.png"/><Relationship Id="rId8" Type="http://schemas.openxmlformats.org/officeDocument/2006/relationships/image" Target="../media/image8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3" Type="http://schemas.openxmlformats.org/officeDocument/2006/relationships/image" Target="../media/image112.png"/><Relationship Id="rId7" Type="http://schemas.openxmlformats.org/officeDocument/2006/relationships/image" Target="../media/image116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5.png"/><Relationship Id="rId5" Type="http://schemas.openxmlformats.org/officeDocument/2006/relationships/image" Target="../media/image114.png"/><Relationship Id="rId4" Type="http://schemas.openxmlformats.org/officeDocument/2006/relationships/image" Target="../media/image1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6098B48-8312-0343-F971-1509CDB673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247044"/>
            <a:ext cx="12192000" cy="2125743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altLang="zh-CN" sz="5000" b="1" dirty="0">
                <a:solidFill>
                  <a:srgbClr val="295FA7"/>
                </a:solidFill>
              </a:rPr>
              <a:t>Revising the Mass of Light Hybrid Mesons:</a:t>
            </a:r>
            <a:br>
              <a:rPr lang="en-US" altLang="zh-CN" sz="4800" b="1" dirty="0">
                <a:solidFill>
                  <a:srgbClr val="295FA7"/>
                </a:solidFill>
              </a:rPr>
            </a:br>
            <a:r>
              <a:rPr lang="en-US" altLang="zh-CN" sz="3200" dirty="0">
                <a:solidFill>
                  <a:srgbClr val="295FA7"/>
                </a:solidFill>
              </a:rPr>
              <a:t>NLO QCD Sum Rules Point to </a:t>
            </a:r>
            <a:r>
              <a:rPr lang="en-US" altLang="zh-CN" sz="3200" i="1" dirty="0">
                <a:solidFill>
                  <a:srgbClr val="295FA7"/>
                </a:solidFill>
              </a:rPr>
              <a:t>ϕ</a:t>
            </a:r>
            <a:r>
              <a:rPr lang="en-US" altLang="zh-CN" sz="3200" dirty="0">
                <a:solidFill>
                  <a:srgbClr val="295FA7"/>
                </a:solidFill>
              </a:rPr>
              <a:t>(2170) as a Prime Candidate</a:t>
            </a:r>
            <a:br>
              <a:rPr lang="en-US" altLang="zh-CN" sz="3200" dirty="0">
                <a:solidFill>
                  <a:srgbClr val="000000"/>
                </a:solidFill>
              </a:rPr>
            </a:br>
            <a:endParaRPr lang="zh-CN" altLang="en-US" sz="3200" b="1" dirty="0">
              <a:solidFill>
                <a:srgbClr val="000000"/>
              </a:solidFill>
            </a:endParaRP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FCFDE4D-EE73-A472-9D01-C6646C9029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9665" y="3894582"/>
            <a:ext cx="5478905" cy="2633634"/>
          </a:xfrm>
        </p:spPr>
        <p:txBody>
          <a:bodyPr>
            <a:normAutofit/>
          </a:bodyPr>
          <a:lstStyle/>
          <a:p>
            <a:pPr algn="l"/>
            <a:r>
              <a:rPr lang="en-US" altLang="zh-CN" dirty="0"/>
              <a:t>Zhuo-Ran Huang</a:t>
            </a:r>
          </a:p>
          <a:p>
            <a:pPr algn="l"/>
            <a:endParaRPr lang="en-US" altLang="zh-CN" dirty="0"/>
          </a:p>
          <a:p>
            <a:pPr algn="l"/>
            <a:r>
              <a:rPr lang="en-US" altLang="zh-CN" sz="1900" dirty="0"/>
              <a:t>In collaboration with:</a:t>
            </a:r>
          </a:p>
          <a:p>
            <a:pPr algn="l"/>
            <a:r>
              <a:rPr lang="en-US" altLang="zh-CN" sz="1900" dirty="0"/>
              <a:t>Shuang-Hong Li, Wei Chen, Hong-Ying Jin</a:t>
            </a:r>
          </a:p>
          <a:p>
            <a:pPr algn="l"/>
            <a:r>
              <a:rPr lang="en-US" altLang="zh-CN" sz="1900" dirty="0"/>
              <a:t>JHEP 03 (2026) 087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0EB132C-42E8-9190-5982-ABDC213D5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91DD8-BED9-4F01-B8B7-4C33D25EEF0E}" type="slidenum">
              <a:rPr lang="zh-CN" altLang="en-US" smtClean="0"/>
              <a:t>1</a:t>
            </a:fld>
            <a:endParaRPr lang="zh-CN" altLang="en-US"/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ADDE1E23-DD66-8B84-2353-EC94374ED9E9}"/>
              </a:ext>
            </a:extLst>
          </p:cNvPr>
          <p:cNvCxnSpPr/>
          <p:nvPr/>
        </p:nvCxnSpPr>
        <p:spPr>
          <a:xfrm>
            <a:off x="0" y="3429000"/>
            <a:ext cx="12192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8">
            <a:extLst>
              <a:ext uri="{FF2B5EF4-FFF2-40B4-BE49-F238E27FC236}">
                <a16:creationId xmlns:a16="http://schemas.microsoft.com/office/drawing/2014/main" id="{85DE55E7-AA06-21C8-66F0-A8DDEC871F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04" t="14256" r="20471" b="10476"/>
          <a:stretch>
            <a:fillRect/>
          </a:stretch>
        </p:blipFill>
        <p:spPr>
          <a:xfrm>
            <a:off x="9379557" y="4532161"/>
            <a:ext cx="1205285" cy="119052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0737EA7C-A78F-C589-5C8A-A4ED220160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16" r="16028"/>
          <a:stretch>
            <a:fillRect/>
          </a:stretch>
        </p:blipFill>
        <p:spPr>
          <a:xfrm>
            <a:off x="8035382" y="4588367"/>
            <a:ext cx="1150436" cy="113432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5990AFC2-1813-260B-8FC9-F23E77C71E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8294" y="4532161"/>
            <a:ext cx="1141721" cy="1141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1545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7C2D3E-56B9-2DAC-2E3E-C494959874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22CCA55-4BF4-A270-1082-B6DD0CF56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4391"/>
            <a:ext cx="12192000" cy="738747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altLang="zh-CN" b="1" dirty="0">
                <a:solidFill>
                  <a:schemeClr val="bg1"/>
                </a:solidFill>
              </a:rPr>
              <a:t> </a:t>
            </a:r>
            <a:r>
              <a:rPr lang="en-US" altLang="zh-CN" b="1" dirty="0">
                <a:solidFill>
                  <a:srgbClr val="295FA7"/>
                </a:solidFill>
              </a:rPr>
              <a:t>Gaussian Sum Rules</a:t>
            </a:r>
            <a:endParaRPr lang="zh-CN" altLang="en-US" dirty="0">
              <a:solidFill>
                <a:srgbClr val="295FA7"/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92AFCB2-C44B-5CD0-369F-F9D52418A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91DD8-BED9-4F01-B8B7-4C33D25EEF0E}" type="slidenum">
              <a:rPr lang="zh-CN" altLang="en-US" smtClean="0"/>
              <a:t>10</a:t>
            </a:fld>
            <a:endParaRPr lang="zh-CN" altLang="en-US" dirty="0"/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883C32DF-1FF4-4EE3-4667-DC3BD1492D80}"/>
              </a:ext>
            </a:extLst>
          </p:cNvPr>
          <p:cNvCxnSpPr/>
          <p:nvPr/>
        </p:nvCxnSpPr>
        <p:spPr>
          <a:xfrm>
            <a:off x="0" y="933138"/>
            <a:ext cx="12192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图片 5" descr="图表, 折线图&#10;&#10;AI 生成的内容可能不正确。">
            <a:extLst>
              <a:ext uri="{FF2B5EF4-FFF2-40B4-BE49-F238E27FC236}">
                <a16:creationId xmlns:a16="http://schemas.microsoft.com/office/drawing/2014/main" id="{1C20E58B-F997-9137-0E61-88B4169A05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524" y="1108877"/>
            <a:ext cx="4257760" cy="28230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9FF690B8-61C4-1EEE-42C5-D7ACF07DF816}"/>
                  </a:ext>
                </a:extLst>
              </p:cNvPr>
              <p:cNvSpPr txBox="1"/>
              <p:nvPr/>
            </p:nvSpPr>
            <p:spPr>
              <a:xfrm>
                <a:off x="1233861" y="1300076"/>
                <a:ext cx="976806" cy="5747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200</m:t>
                        </m:r>
                      </m:den>
                    </m:f>
                  </m:oMath>
                </a14:m>
                <a:r>
                  <a:rPr lang="zh-CN" altLang="en-US" dirty="0"/>
                  <a:t> </a:t>
                </a:r>
                <a:endParaRPr lang="en-US" altLang="zh-CN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9FF690B8-61C4-1EEE-42C5-D7ACF07DF8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3861" y="1300076"/>
                <a:ext cx="976806" cy="57477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图片 12" descr="表格&#10;&#10;AI 生成的内容可能不正确。">
            <a:extLst>
              <a:ext uri="{FF2B5EF4-FFF2-40B4-BE49-F238E27FC236}">
                <a16:creationId xmlns:a16="http://schemas.microsoft.com/office/drawing/2014/main" id="{DFF3AA47-E8B4-6D13-3D6C-C6FCE5A632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1575" y="3092216"/>
            <a:ext cx="4375557" cy="1992167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0F7FFA35-12CC-B0DB-B0B6-2E5815129BC6}"/>
              </a:ext>
            </a:extLst>
          </p:cNvPr>
          <p:cNvSpPr txBox="1"/>
          <p:nvPr/>
        </p:nvSpPr>
        <p:spPr>
          <a:xfrm>
            <a:off x="6435792" y="5046122"/>
            <a:ext cx="4438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single resonance fitting with Monte Carlo uncertainty analysis (2000 random samples)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25663312-89FB-63C6-5289-694AFF980B28}"/>
                  </a:ext>
                </a:extLst>
              </p:cNvPr>
              <p:cNvSpPr txBox="1"/>
              <p:nvPr/>
            </p:nvSpPr>
            <p:spPr>
              <a:xfrm>
                <a:off x="6451575" y="5804582"/>
                <a:ext cx="4407321" cy="928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𝐺𝐺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=0.07±0.02 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GeV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altLang="zh-CN" b="0" dirty="0"/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acc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𝐺𝑞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d>
                        <m:dPr>
                          <m:begChr m:val="⟨"/>
                          <m:endChr m:val="⟩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acc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,  </m:t>
                      </m:r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=0.8±0.2 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GeV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altLang="zh-CN" dirty="0"/>
              </a:p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10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error for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acc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25663312-89FB-63C6-5289-694AFF980B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1575" y="5804582"/>
                <a:ext cx="4407321" cy="928780"/>
              </a:xfrm>
              <a:prstGeom prst="rect">
                <a:avLst/>
              </a:prstGeom>
              <a:blipFill>
                <a:blip r:embed="rId5"/>
                <a:stretch>
                  <a:fillRect b="-91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56FA2B20-7883-7BA4-59AE-273F24CECE4A}"/>
                  </a:ext>
                </a:extLst>
              </p:cNvPr>
              <p:cNvSpPr txBox="1"/>
              <p:nvPr/>
            </p:nvSpPr>
            <p:spPr>
              <a:xfrm>
                <a:off x="6669809" y="1108877"/>
                <a:ext cx="3571812" cy="17074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/>
                  <a:t>Normalized single resonance GSR: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zh-CN" alt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</m:acc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nary>
                            <m:nary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b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𝑑𝑠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  <m:d>
                                <m:d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den>
                      </m:f>
                    </m:oMath>
                  </m:oMathPara>
                </a14:m>
                <a:endParaRPr lang="en-US" altLang="zh-CN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zh-CN" altLang="en-US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acc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𝜋𝜏</m:t>
                              </m:r>
                            </m:e>
                          </m:rad>
                        </m:den>
                      </m:f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p>
                                        <m:sSupPr>
                                          <m:ctrlP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  <m:sup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56FA2B20-7883-7BA4-59AE-273F24CECE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9809" y="1108877"/>
                <a:ext cx="3571812" cy="1707455"/>
              </a:xfrm>
              <a:prstGeom prst="rect">
                <a:avLst/>
              </a:prstGeom>
              <a:blipFill>
                <a:blip r:embed="rId6"/>
                <a:stretch>
                  <a:fillRect l="-1365" t="-2143" r="-85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图片 16" descr="图表, 折线图&#10;&#10;AI 生成的内容可能不正确。">
            <a:extLst>
              <a:ext uri="{FF2B5EF4-FFF2-40B4-BE49-F238E27FC236}">
                <a16:creationId xmlns:a16="http://schemas.microsoft.com/office/drawing/2014/main" id="{07CDE242-A058-9B4D-0588-54F683E2B13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9851" y="3983877"/>
            <a:ext cx="4351434" cy="2799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0415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BEE277-9606-28AE-BC64-BAEAFF1A9E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15CD20-9134-634E-CEEF-C3FA20D5C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4391"/>
            <a:ext cx="12192000" cy="738747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altLang="zh-CN" b="1" dirty="0">
                <a:solidFill>
                  <a:schemeClr val="bg1"/>
                </a:solidFill>
              </a:rPr>
              <a:t> </a:t>
            </a:r>
            <a:r>
              <a:rPr lang="en-US" altLang="zh-CN" b="1" dirty="0">
                <a:solidFill>
                  <a:srgbClr val="295FA7"/>
                </a:solidFill>
              </a:rPr>
              <a:t>Robustness of Results</a:t>
            </a:r>
            <a:endParaRPr lang="zh-CN" altLang="en-US" b="1" dirty="0">
              <a:solidFill>
                <a:srgbClr val="295FA7"/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C1A36DF-68B0-D502-EFD3-E98298B19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91DD8-BED9-4F01-B8B7-4C33D25EEF0E}" type="slidenum">
              <a:rPr lang="zh-CN" altLang="en-US" smtClean="0"/>
              <a:t>11</a:t>
            </a:fld>
            <a:endParaRPr lang="zh-CN" altLang="en-US"/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D9E491AB-D596-8599-5618-5B18FA9228AC}"/>
              </a:ext>
            </a:extLst>
          </p:cNvPr>
          <p:cNvCxnSpPr/>
          <p:nvPr/>
        </p:nvCxnSpPr>
        <p:spPr>
          <a:xfrm>
            <a:off x="0" y="933138"/>
            <a:ext cx="12192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BD5AE089-12E5-B8D3-D0F3-5629021DF24D}"/>
                  </a:ext>
                </a:extLst>
              </p:cNvPr>
              <p:cNvSpPr txBox="1"/>
              <p:nvPr/>
            </p:nvSpPr>
            <p:spPr>
              <a:xfrm>
                <a:off x="332732" y="1476961"/>
                <a:ext cx="5672261" cy="28835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solidFill>
                      <a:srgbClr val="295FA7"/>
                    </a:solidFill>
                  </a:rPr>
                  <a:t>Modified LSR: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eqArrPr>
                        <m:e>
                          <m:r>
                            <a:rPr lang="en-US" altLang="zh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ℳ</m:t>
                          </m:r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&amp;=</m:t>
                          </m:r>
                          <m:f>
                            <m:f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den>
                          </m:f>
                          <m:nary>
                            <m:nary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sup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𝑑𝑠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𝜏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sup>
                              </m:s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ImΠ</m:t>
                              </m:r>
                              <m:d>
                                <m:d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sSubSup>
                                <m:sSub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sSup>
                                <m:s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𝜏</m:t>
                                  </m:r>
                                  <m:sSubSup>
                                    <m:sSubSupPr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sup>
                              </m:s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sSup>
                                <m:s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𝜏</m:t>
                                  </m:r>
                                  <m:sSubSup>
                                    <m:sSubSupPr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  <m:sup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sup>
                              </m:sSup>
                            </m:e>
                          </m:nary>
                        </m:e>
                        <m:e>
                          <m:acc>
                            <m:accPr>
                              <m:chr m:val="̃"/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ℳ</m:t>
                              </m:r>
                            </m:e>
                          </m:acc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&amp;≡</m:t>
                          </m:r>
                          <m:r>
                            <a:rPr lang="en-US" altLang="zh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ℳ</m:t>
                          </m:r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  <m:sSubSup>
                                <m:sSub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sup>
                          </m:s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sSubSup>
                            <m:sSub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  <m:d>
                                <m:d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sSubSup>
                                    <m:sSubSupPr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  <m:sup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d>
                            </m:sup>
                          </m:sSup>
                        </m:e>
                      </m:eqArr>
                    </m:oMath>
                  </m:oMathPara>
                </a14:m>
                <a:endParaRPr lang="en-US" altLang="zh-CN" b="0" dirty="0">
                  <a:ea typeface="Cambria Math" panose="02040503050406030204" pitchFamily="18" charset="0"/>
                </a:endParaRPr>
              </a:p>
              <a:p>
                <a:endParaRPr lang="en-US" altLang="zh-CN" dirty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sub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acc>
                            <m:accPr>
                              <m:chr m:val="̃"/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ℳ</m:t>
                              </m:r>
                            </m:e>
                          </m:acc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sub>
                          </m:sSub>
                          <m:acc>
                            <m:accPr>
                              <m:chr m:val="̃"/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ℳ</m:t>
                              </m:r>
                            </m:e>
                          </m:acc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altLang="zh-CN" dirty="0"/>
              </a:p>
              <a:p>
                <a:endParaRPr lang="en-US" altLang="zh-CN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is vector meson mass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BD5AE089-12E5-B8D3-D0F3-5629021DF2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732" y="1476961"/>
                <a:ext cx="5672261" cy="2883546"/>
              </a:xfrm>
              <a:prstGeom prst="rect">
                <a:avLst/>
              </a:prstGeom>
              <a:blipFill>
                <a:blip r:embed="rId2"/>
                <a:stretch>
                  <a:fillRect l="-1720" t="-1480" b="-253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图片 7" descr="图表, 折线图, 直方图&#10;&#10;AI 生成的内容可能不正确。">
            <a:extLst>
              <a:ext uri="{FF2B5EF4-FFF2-40B4-BE49-F238E27FC236}">
                <a16:creationId xmlns:a16="http://schemas.microsoft.com/office/drawing/2014/main" id="{BD176DF7-92A4-0178-F399-0F2DFF0355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7489" y="1380660"/>
            <a:ext cx="4838438" cy="27578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109F950A-E27C-2F92-CBE4-06F8E1463D81}"/>
                  </a:ext>
                </a:extLst>
              </p:cNvPr>
              <p:cNvSpPr txBox="1"/>
              <p:nvPr/>
            </p:nvSpPr>
            <p:spPr>
              <a:xfrm>
                <a:off x="10635419" y="1723167"/>
                <a:ext cx="83042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 (</m:t>
                          </m:r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𝐺𝑒𝑉</m:t>
                          </m:r>
                        </m:e>
                        <m:sup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109F950A-E27C-2F92-CBE4-06F8E1463D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5419" y="1723167"/>
                <a:ext cx="830420" cy="307777"/>
              </a:xfrm>
              <a:prstGeom prst="rect">
                <a:avLst/>
              </a:prstGeom>
              <a:blipFill>
                <a:blip r:embed="rId4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箭头: 右 9">
            <a:extLst>
              <a:ext uri="{FF2B5EF4-FFF2-40B4-BE49-F238E27FC236}">
                <a16:creationId xmlns:a16="http://schemas.microsoft.com/office/drawing/2014/main" id="{A06A3B20-A6AC-F6F7-31FB-AF1447514B13}"/>
              </a:ext>
            </a:extLst>
          </p:cNvPr>
          <p:cNvSpPr/>
          <p:nvPr/>
        </p:nvSpPr>
        <p:spPr>
          <a:xfrm>
            <a:off x="5083371" y="3042222"/>
            <a:ext cx="754055" cy="230767"/>
          </a:xfrm>
          <a:prstGeom prst="rightArrow">
            <a:avLst>
              <a:gd name="adj1" fmla="val 50000"/>
              <a:gd name="adj2" fmla="val 125117"/>
            </a:avLst>
          </a:prstGeom>
          <a:solidFill>
            <a:srgbClr val="F4B183">
              <a:alpha val="40000"/>
            </a:srgbClr>
          </a:solidFill>
          <a:ln>
            <a:solidFill>
              <a:srgbClr val="F4B183">
                <a:alpha val="40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 descr="表格&#10;&#10;AI 生成的内容可能不正确。">
            <a:extLst>
              <a:ext uri="{FF2B5EF4-FFF2-40B4-BE49-F238E27FC236}">
                <a16:creationId xmlns:a16="http://schemas.microsoft.com/office/drawing/2014/main" id="{17078078-0843-3815-792C-FD1EE1617C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0039" y="4885862"/>
            <a:ext cx="6202897" cy="163734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AB8A1E70-3DD0-90B6-4C49-553F254690B2}"/>
                  </a:ext>
                </a:extLst>
              </p:cNvPr>
              <p:cNvSpPr txBox="1"/>
              <p:nvPr/>
            </p:nvSpPr>
            <p:spPr>
              <a:xfrm>
                <a:off x="541706" y="5667698"/>
                <a:ext cx="281346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</m:acc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d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𝜅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</m:acc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d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altLang="zh-CN" b="0" dirty="0"/>
              </a:p>
              <a:p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acc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d>
                      <m:dPr>
                        <m:begChr m:val="⟨"/>
                        <m:endChr m:val="⟩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acc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𝐺𝑞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𝜅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</m:sSub>
                  </m:oMath>
                </a14:m>
                <a:r>
                  <a:rPr lang="en-US" altLang="zh-CN" b="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acc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d>
                      <m:dPr>
                        <m:begChr m:val="⟨"/>
                        <m:endChr m:val="⟩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acc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𝐺𝑞</m:t>
                        </m:r>
                      </m:e>
                    </m:d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AB8A1E70-3DD0-90B6-4C49-553F254690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706" y="5667698"/>
                <a:ext cx="2813463" cy="646331"/>
              </a:xfrm>
              <a:prstGeom prst="rect">
                <a:avLst/>
              </a:prstGeom>
              <a:blipFill>
                <a:blip r:embed="rId6"/>
                <a:stretch>
                  <a:fillRect b="-660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文本框 13">
            <a:extLst>
              <a:ext uri="{FF2B5EF4-FFF2-40B4-BE49-F238E27FC236}">
                <a16:creationId xmlns:a16="http://schemas.microsoft.com/office/drawing/2014/main" id="{10E3475F-B85F-46B2-3B2E-0F7E10E684FC}"/>
              </a:ext>
            </a:extLst>
          </p:cNvPr>
          <p:cNvSpPr txBox="1"/>
          <p:nvPr/>
        </p:nvSpPr>
        <p:spPr>
          <a:xfrm>
            <a:off x="332732" y="5196373"/>
            <a:ext cx="2456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0" dirty="0">
                <a:latin typeface="+mn-ea"/>
              </a:rPr>
              <a:t>Factorization deviation</a:t>
            </a:r>
          </a:p>
        </p:txBody>
      </p:sp>
      <p:sp>
        <p:nvSpPr>
          <p:cNvPr id="15" name="箭头: 右 14">
            <a:extLst>
              <a:ext uri="{FF2B5EF4-FFF2-40B4-BE49-F238E27FC236}">
                <a16:creationId xmlns:a16="http://schemas.microsoft.com/office/drawing/2014/main" id="{75B69C27-DD29-423A-4823-9D80BB3D7E73}"/>
              </a:ext>
            </a:extLst>
          </p:cNvPr>
          <p:cNvSpPr/>
          <p:nvPr/>
        </p:nvSpPr>
        <p:spPr>
          <a:xfrm>
            <a:off x="3532147" y="5660324"/>
            <a:ext cx="754055" cy="230767"/>
          </a:xfrm>
          <a:prstGeom prst="rightArrow">
            <a:avLst>
              <a:gd name="adj1" fmla="val 50000"/>
              <a:gd name="adj2" fmla="val 125117"/>
            </a:avLst>
          </a:prstGeom>
          <a:solidFill>
            <a:srgbClr val="F4B183">
              <a:alpha val="40000"/>
            </a:srgbClr>
          </a:solidFill>
          <a:ln>
            <a:solidFill>
              <a:srgbClr val="F4B183">
                <a:alpha val="30196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49903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01F617-6BD6-ED1E-C001-E767840EBE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8B849BE-4E3C-EE6F-9338-8D5D7E2CD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4391"/>
            <a:ext cx="12192000" cy="738747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altLang="zh-CN" b="1" dirty="0">
                <a:solidFill>
                  <a:schemeClr val="bg1"/>
                </a:solidFill>
              </a:rPr>
              <a:t> </a:t>
            </a:r>
            <a:r>
              <a:rPr lang="en-US" altLang="zh-CN" b="1" dirty="0">
                <a:solidFill>
                  <a:srgbClr val="295FA7"/>
                </a:solidFill>
              </a:rPr>
              <a:t>Conclusion</a:t>
            </a:r>
            <a:endParaRPr lang="zh-CN" altLang="en-US" dirty="0">
              <a:solidFill>
                <a:srgbClr val="295FA7"/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016923D-BA51-62DD-2E01-32F36C487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91DD8-BED9-4F01-B8B7-4C33D25EEF0E}" type="slidenum">
              <a:rPr lang="zh-CN" altLang="en-US" smtClean="0"/>
              <a:t>12</a:t>
            </a:fld>
            <a:endParaRPr lang="zh-CN" altLang="en-US"/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6414B64A-D194-5C0B-1138-B4358931AD6F}"/>
              </a:ext>
            </a:extLst>
          </p:cNvPr>
          <p:cNvCxnSpPr/>
          <p:nvPr/>
        </p:nvCxnSpPr>
        <p:spPr>
          <a:xfrm>
            <a:off x="0" y="933138"/>
            <a:ext cx="12192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C22A11CB-F0DE-9174-2CE9-1D0180B59D6F}"/>
                  </a:ext>
                </a:extLst>
              </p:cNvPr>
              <p:cNvSpPr txBox="1"/>
              <p:nvPr/>
            </p:nvSpPr>
            <p:spPr>
              <a:xfrm>
                <a:off x="561900" y="1671885"/>
                <a:ext cx="2736134" cy="10393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0" dirty="0">
                    <a:solidFill>
                      <a:srgbClr val="295FA7"/>
                    </a:solidFill>
                    <a:latin typeface="+mn-ea"/>
                  </a:rPr>
                  <a:t>NLO GSR: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𝑠</m:t>
                      </m:r>
                      <m:acc>
                        <m:accPr>
                          <m:chr m:val="̅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acc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:    2.31±0.23 </m:t>
                      </m:r>
                      <m:r>
                        <m:rPr>
                          <m:sty m:val="p"/>
                        </m:rPr>
                        <a:rPr lang="en-US" altLang="zh-CN" i="1">
                          <a:latin typeface="Cambria Math" panose="02040503050406030204" pitchFamily="18" charset="0"/>
                        </a:rPr>
                        <m:t>GeV</m:t>
                      </m:r>
                    </m:oMath>
                  </m:oMathPara>
                </a14:m>
                <a:endParaRPr lang="en-US" altLang="zh-CN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𝑢</m:t>
                      </m:r>
                      <m:acc>
                        <m:accPr>
                          <m:chr m:val="̅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:   2.25±0.23 </m:t>
                      </m:r>
                      <m:r>
                        <m:rPr>
                          <m:sty m:val="p"/>
                        </m:rPr>
                        <a:rPr lang="en-US" altLang="zh-CN" i="1">
                          <a:latin typeface="Cambria Math" panose="02040503050406030204" pitchFamily="18" charset="0"/>
                        </a:rPr>
                        <m:t>GeV</m:t>
                      </m:r>
                    </m:oMath>
                  </m:oMathPara>
                </a14:m>
                <a:endParaRPr lang="en-US" altLang="zh-CN" b="0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C22A11CB-F0DE-9174-2CE9-1D0180B59D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900" y="1671885"/>
                <a:ext cx="2736134" cy="1039323"/>
              </a:xfrm>
              <a:prstGeom prst="rect">
                <a:avLst/>
              </a:prstGeom>
              <a:blipFill>
                <a:blip r:embed="rId2"/>
                <a:stretch>
                  <a:fillRect l="-3341" t="-409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164A4798-EFA8-7B25-76D0-640E01D17A2C}"/>
                  </a:ext>
                </a:extLst>
              </p:cNvPr>
              <p:cNvSpPr txBox="1"/>
              <p:nvPr/>
            </p:nvSpPr>
            <p:spPr>
              <a:xfrm>
                <a:off x="7621583" y="1596265"/>
                <a:ext cx="4605251" cy="41857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solidFill>
                      <a:srgbClr val="295FA7"/>
                    </a:solidFill>
                  </a:rPr>
                  <a:t>Lattice QCD: </a:t>
                </a:r>
                <a:endParaRPr lang="en-US" altLang="zh-CN" sz="2400" b="0" i="1" dirty="0">
                  <a:solidFill>
                    <a:srgbClr val="295FA7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.2−2.3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GeV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n-US" altLang="zh-CN" b="0" i="0" dirty="0">
                    <a:latin typeface="Cambria Math" panose="02040503050406030204" pitchFamily="18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2.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−2.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pitchFamily="18" charset="0"/>
                      </a:rPr>
                      <m:t>GeV</m:t>
                    </m:r>
                    <m:r>
                      <a:rPr lang="en-US" altLang="zh-CN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d>
                  </m:oMath>
                </a14:m>
                <a:r>
                  <a:rPr lang="en-US" altLang="zh-CN" dirty="0"/>
                  <a:t> </a:t>
                </a:r>
              </a:p>
              <a:p>
                <a:r>
                  <a:rPr lang="en-US" altLang="zh-CN" sz="1400" dirty="0"/>
                  <a:t>Phys. Rev. D 84, 074023 (2011) </a:t>
                </a:r>
                <a:endParaRPr lang="zh-CN" altLang="en-US" sz="1400" dirty="0"/>
              </a:p>
              <a:p>
                <a:endParaRPr lang="en-US" altLang="zh-CN" dirty="0"/>
              </a:p>
              <a:p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2.1−2.3</m:t>
                    </m:r>
                    <m:r>
                      <a:rPr lang="en-US" altLang="zh-CN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GeV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𝑠</m:t>
                    </m:r>
                    <m:acc>
                      <m:accPr>
                        <m:chr m:val="̅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acc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/>
                  <a:t> </a:t>
                </a:r>
              </a:p>
              <a:p>
                <a:r>
                  <a:rPr lang="en-US" altLang="zh-CN" sz="1400" dirty="0"/>
                  <a:t>Chinese Physics C 45, 013112 (2021) </a:t>
                </a:r>
              </a:p>
              <a:p>
                <a:r>
                  <a:rPr lang="zh-CN" altLang="en-US" dirty="0"/>
                  <a:t> </a:t>
                </a:r>
                <a:endParaRPr lang="en-US" altLang="zh-CN" dirty="0"/>
              </a:p>
              <a:p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2.1 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GeV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</m:oMath>
                </a14:m>
                <a:r>
                  <a:rPr lang="en-US" altLang="zh-CN" dirty="0"/>
                  <a:t> </a:t>
                </a:r>
              </a:p>
              <a:p>
                <a:r>
                  <a:rPr lang="en-US" altLang="zh-CN" sz="1400" dirty="0"/>
                  <a:t>Phys. Rev. D 107, 074028 (2023)</a:t>
                </a:r>
              </a:p>
              <a:p>
                <a:endParaRPr lang="en-US" altLang="zh-CN" sz="1400" dirty="0"/>
              </a:p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2.2−2.3 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GeV</m:t>
                    </m:r>
                  </m:oMath>
                </a14:m>
                <a:r>
                  <a:rPr lang="en-US" altLang="zh-CN" dirty="0"/>
                  <a:t> (both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altLang="zh-CN" dirty="0"/>
                  <a:t>-like and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altLang="zh-CN" dirty="0"/>
                  <a:t>-like )</a:t>
                </a:r>
              </a:p>
              <a:p>
                <a:r>
                  <a:rPr lang="en-US" altLang="zh-CN" sz="1400" dirty="0"/>
                  <a:t>Phys. Rev. D 82, 034508 (2010)</a:t>
                </a:r>
              </a:p>
              <a:p>
                <a:endParaRPr lang="en-US" altLang="zh-CN" sz="1400" dirty="0"/>
              </a:p>
              <a:p>
                <a:endParaRPr lang="en-US" altLang="zh-CN" sz="1400" dirty="0"/>
              </a:p>
              <a:p>
                <a:endParaRPr lang="en-US" altLang="zh-CN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164A4798-EFA8-7B25-76D0-640E01D17A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1583" y="1596265"/>
                <a:ext cx="4605251" cy="4185761"/>
              </a:xfrm>
              <a:prstGeom prst="rect">
                <a:avLst/>
              </a:prstGeom>
              <a:blipFill>
                <a:blip r:embed="rId3"/>
                <a:stretch>
                  <a:fillRect l="-1984" t="-102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8F44125E-9FAD-FB0F-EE8D-0EAB16C00C7B}"/>
                  </a:ext>
                </a:extLst>
              </p:cNvPr>
              <p:cNvSpPr txBox="1"/>
              <p:nvPr/>
            </p:nvSpPr>
            <p:spPr>
              <a:xfrm>
                <a:off x="483026" y="3282522"/>
                <a:ext cx="5769528" cy="22467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000" dirty="0"/>
                  <a:t>No conflict between Sum Rules and Lattice QCD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000" dirty="0"/>
                  <a:t>Necessity of calculation beyond LO</a:t>
                </a:r>
              </a:p>
              <a:p>
                <a:endParaRPr lang="en-US" altLang="zh-CN" sz="2000" dirty="0"/>
              </a:p>
              <a:p>
                <a:r>
                  <a:rPr lang="en-US" altLang="zh-CN" sz="2000" dirty="0"/>
                  <a:t>Predicted mass agrees with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(2170)</m:t>
                    </m:r>
                  </m:oMath>
                </a14:m>
                <a:r>
                  <a:rPr lang="en-US" altLang="zh-CN" sz="2000" dirty="0"/>
                  <a:t> in error</a:t>
                </a:r>
              </a:p>
              <a:p>
                <a:endParaRPr lang="en-US" altLang="zh-CN" sz="2000" dirty="0"/>
              </a:p>
              <a:p>
                <a:r>
                  <a:rPr lang="en-US" altLang="zh-CN" sz="2000" dirty="0"/>
                  <a:t>Future direction: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000" dirty="0"/>
                  <a:t>Decay of</a:t>
                </a:r>
                <a:r>
                  <a:rPr lang="zh-CN" altLang="en-US" sz="20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−−</m:t>
                        </m:r>
                      </m:sup>
                    </m:sSup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hybrid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8F44125E-9FAD-FB0F-EE8D-0EAB16C00C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026" y="3282522"/>
                <a:ext cx="5769528" cy="2246769"/>
              </a:xfrm>
              <a:prstGeom prst="rect">
                <a:avLst/>
              </a:prstGeom>
              <a:blipFill>
                <a:blip r:embed="rId4"/>
                <a:stretch>
                  <a:fillRect l="-1056" t="-1355" r="-211" b="-379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30721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356A94-5008-2E56-D32B-68863C33A0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7B647BD-148D-9DDB-301D-6F28025368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734224"/>
            <a:ext cx="12192000" cy="2125743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altLang="zh-CN" b="1" dirty="0">
                <a:solidFill>
                  <a:srgbClr val="295FA7"/>
                </a:solidFill>
              </a:rPr>
              <a:t>Thank You</a:t>
            </a:r>
            <a:br>
              <a:rPr lang="en-US" altLang="zh-CN" sz="3200" dirty="0">
                <a:solidFill>
                  <a:srgbClr val="000000"/>
                </a:solidFill>
              </a:rPr>
            </a:br>
            <a:endParaRPr lang="zh-CN" altLang="en-US" sz="3200" b="1" dirty="0">
              <a:solidFill>
                <a:srgbClr val="000000"/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AE45BD4-4A40-5CEE-7658-79828392E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91DD8-BED9-4F01-B8B7-4C33D25EEF0E}" type="slidenum">
              <a:rPr lang="zh-CN" altLang="en-US" smtClean="0"/>
              <a:t>13</a:t>
            </a:fld>
            <a:endParaRPr lang="zh-CN" altLang="en-US"/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D1201011-A6D3-C67D-FEDB-3004D3E6980A}"/>
              </a:ext>
            </a:extLst>
          </p:cNvPr>
          <p:cNvCxnSpPr/>
          <p:nvPr/>
        </p:nvCxnSpPr>
        <p:spPr>
          <a:xfrm>
            <a:off x="0" y="4230974"/>
            <a:ext cx="12192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47510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EB146B-9D73-64B8-981C-D47DC81355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图片包含 桌子, 照片, 游戏机, 充满&#10;&#10;AI 生成的内容可能不正确。">
            <a:extLst>
              <a:ext uri="{FF2B5EF4-FFF2-40B4-BE49-F238E27FC236}">
                <a16:creationId xmlns:a16="http://schemas.microsoft.com/office/drawing/2014/main" id="{E70662A5-DA31-6B5E-AC9A-C12DEF38F3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9217" y="971388"/>
            <a:ext cx="2644854" cy="1578049"/>
          </a:xfrm>
          <a:prstGeom prst="rect">
            <a:avLst/>
          </a:prstGeom>
        </p:spPr>
      </p:pic>
      <p:pic>
        <p:nvPicPr>
          <p:cNvPr id="23" name="图片 22" descr="图示&#10;&#10;AI 生成的内容可能不正确。">
            <a:extLst>
              <a:ext uri="{FF2B5EF4-FFF2-40B4-BE49-F238E27FC236}">
                <a16:creationId xmlns:a16="http://schemas.microsoft.com/office/drawing/2014/main" id="{A0C13E10-B987-ED57-4900-8E631BEBF1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3538" y="4053129"/>
            <a:ext cx="2835611" cy="1641242"/>
          </a:xfrm>
          <a:prstGeom prst="rect">
            <a:avLst/>
          </a:prstGeom>
        </p:spPr>
      </p:pic>
      <p:pic>
        <p:nvPicPr>
          <p:cNvPr id="8" name="图片 7" descr="图片包含 照片, 游戏机, 线, 挂&#10;&#10;AI 生成的内容可能不正确。">
            <a:extLst>
              <a:ext uri="{FF2B5EF4-FFF2-40B4-BE49-F238E27FC236}">
                <a16:creationId xmlns:a16="http://schemas.microsoft.com/office/drawing/2014/main" id="{AAE42A86-C723-E246-BC52-6B9C103C2D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242" y="3016893"/>
            <a:ext cx="2270263" cy="1394767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2670DA7D-2C67-911B-8098-83D434332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4391"/>
            <a:ext cx="12192000" cy="738747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altLang="zh-CN" b="1" dirty="0">
                <a:solidFill>
                  <a:schemeClr val="bg1"/>
                </a:solidFill>
              </a:rPr>
              <a:t> </a:t>
            </a:r>
            <a:r>
              <a:rPr lang="en-US" altLang="zh-CN" b="1" dirty="0">
                <a:solidFill>
                  <a:srgbClr val="295FA7"/>
                </a:solidFill>
              </a:rPr>
              <a:t>Backup: </a:t>
            </a:r>
            <a:r>
              <a:rPr lang="en-US" altLang="zh-CN" dirty="0">
                <a:solidFill>
                  <a:srgbClr val="295FA7"/>
                </a:solidFill>
              </a:rPr>
              <a:t>Decay</a:t>
            </a:r>
            <a:endParaRPr lang="zh-CN" altLang="en-US" dirty="0">
              <a:solidFill>
                <a:srgbClr val="295FA7"/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2D11DD2-EE7D-7E24-DE5D-5597B5022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91DD8-BED9-4F01-B8B7-4C33D25EEF0E}" type="slidenum">
              <a:rPr lang="zh-CN" altLang="en-US" smtClean="0"/>
              <a:t>14</a:t>
            </a:fld>
            <a:endParaRPr lang="zh-CN" altLang="en-US"/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EC98FB48-E665-173E-E723-3807846B4042}"/>
              </a:ext>
            </a:extLst>
          </p:cNvPr>
          <p:cNvCxnSpPr/>
          <p:nvPr/>
        </p:nvCxnSpPr>
        <p:spPr>
          <a:xfrm>
            <a:off x="0" y="933138"/>
            <a:ext cx="12192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8D314C6C-29CF-1DF9-30CA-B22BDA7A9528}"/>
                  </a:ext>
                </a:extLst>
              </p:cNvPr>
              <p:cNvSpPr txBox="1"/>
              <p:nvPr/>
            </p:nvSpPr>
            <p:spPr>
              <a:xfrm>
                <a:off x="332292" y="5518846"/>
                <a:ext cx="4418325" cy="11079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dirty="0" smtClean="0">
                            <a:solidFill>
                              <a:srgbClr val="295FA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dirty="0" smtClean="0">
                            <a:solidFill>
                              <a:srgbClr val="295FA7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altLang="zh-CN" b="0" i="1" dirty="0" smtClean="0">
                            <a:solidFill>
                              <a:srgbClr val="295FA7"/>
                            </a:solidFill>
                            <a:latin typeface="Cambria Math" panose="02040503050406030204" pitchFamily="18" charset="0"/>
                          </a:rPr>
                          <m:t>−−</m:t>
                        </m:r>
                      </m:sup>
                    </m:sSup>
                  </m:oMath>
                </a14:m>
                <a:r>
                  <a:rPr lang="en-US" altLang="zh-CN" dirty="0">
                    <a:solidFill>
                      <a:srgbClr val="295FA7"/>
                    </a:solidFill>
                  </a:rPr>
                  <a:t> strangeonium state (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solidFill>
                          <a:srgbClr val="295FA7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zh-CN" i="1" dirty="0" smtClean="0">
                        <a:solidFill>
                          <a:srgbClr val="295FA7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altLang="zh-CN" i="1" dirty="0" smtClean="0">
                        <a:solidFill>
                          <a:srgbClr val="295FA7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dirty="0">
                    <a:solidFill>
                      <a:srgbClr val="295FA7"/>
                    </a:solidFill>
                  </a:rPr>
                  <a:t>or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solidFill>
                          <a:srgbClr val="295FA7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altLang="zh-CN" i="1" dirty="0" smtClean="0">
                        <a:solidFill>
                          <a:srgbClr val="295FA7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altLang="zh-CN" dirty="0">
                    <a:solidFill>
                      <a:srgbClr val="295FA7"/>
                    </a:solidFill>
                  </a:rPr>
                  <a:t> 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1600" dirty="0"/>
                  <a:t>decay into open </a:t>
                </a:r>
                <a:r>
                  <a:rPr lang="nb-NO" altLang="zh-CN" sz="1600" dirty="0"/>
                  <a:t>strangeness states (</a:t>
                </a:r>
                <a14:m>
                  <m:oMath xmlns:m="http://schemas.openxmlformats.org/officeDocument/2006/math">
                    <m:r>
                      <a:rPr lang="nb-NO" altLang="zh-CN" sz="1600" i="1" dirty="0" smtClean="0">
                        <a:latin typeface="Cambria Math" panose="02040503050406030204" pitchFamily="18" charset="0"/>
                      </a:rPr>
                      <m:t>𝐾</m:t>
                    </m:r>
                    <m:sSup>
                      <m:sSupPr>
                        <m:ctrlPr>
                          <a:rPr lang="nb-NO" altLang="zh-CN" sz="16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nb-NO" altLang="zh-CN" sz="160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1600" b="0" i="1" dirty="0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</m:acc>
                      </m:e>
                      <m:sup>
                        <m:r>
                          <a:rPr lang="en-US" altLang="zh-CN" sz="1600" b="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nb-NO" altLang="zh-CN" sz="1600" dirty="0"/>
                  <a:t>...)</a:t>
                </a:r>
                <a:endParaRPr lang="en-US" altLang="zh-CN" sz="16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1600" dirty="0"/>
                  <a:t>branching ratio to </a:t>
                </a:r>
                <a14:m>
                  <m:oMath xmlns:m="http://schemas.openxmlformats.org/officeDocument/2006/math">
                    <m:r>
                      <a:rPr lang="en-US" altLang="zh-CN" sz="1600" i="1" dirty="0" smtClean="0">
                        <a:latin typeface="Cambria Math" panose="02040503050406030204" pitchFamily="18" charset="0"/>
                      </a:rPr>
                      <m:t>𝜙</m:t>
                    </m:r>
                    <m:sSub>
                      <m:sSubPr>
                        <m:ctrlPr>
                          <a:rPr lang="en-US" altLang="zh-CN" sz="16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160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sz="1600" i="1" dirty="0" smtClean="0">
                        <a:latin typeface="Cambria Math" panose="02040503050406030204" pitchFamily="18" charset="0"/>
                      </a:rPr>
                      <m:t>(980) </m:t>
                    </m:r>
                  </m:oMath>
                </a14:m>
                <a:r>
                  <a:rPr lang="en-US" altLang="zh-CN" sz="1600" dirty="0"/>
                  <a:t>should be small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1600" dirty="0"/>
                  <a:t>broad width (large phase space)</a:t>
                </a:r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8D314C6C-29CF-1DF9-30CA-B22BDA7A95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292" y="5518846"/>
                <a:ext cx="4418325" cy="1107996"/>
              </a:xfrm>
              <a:prstGeom prst="rect">
                <a:avLst/>
              </a:prstGeom>
              <a:blipFill>
                <a:blip r:embed="rId5"/>
                <a:stretch>
                  <a:fillRect l="-552" t="-2747" b="-604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本框 9">
            <a:extLst>
              <a:ext uri="{FF2B5EF4-FFF2-40B4-BE49-F238E27FC236}">
                <a16:creationId xmlns:a16="http://schemas.microsoft.com/office/drawing/2014/main" id="{736CDF7B-7739-1A33-0A96-AF99FD935F9D}"/>
              </a:ext>
            </a:extLst>
          </p:cNvPr>
          <p:cNvSpPr txBox="1"/>
          <p:nvPr/>
        </p:nvSpPr>
        <p:spPr>
          <a:xfrm>
            <a:off x="481323" y="2627003"/>
            <a:ext cx="1396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295FA7"/>
                </a:solidFill>
              </a:rPr>
              <a:t>Suppressed </a:t>
            </a:r>
            <a:endParaRPr lang="zh-CN" altLang="en-US" dirty="0">
              <a:solidFill>
                <a:srgbClr val="295FA7"/>
              </a:solidFill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0525FD2F-B3A0-13CC-F5BF-7462435A44A7}"/>
              </a:ext>
            </a:extLst>
          </p:cNvPr>
          <p:cNvSpPr txBox="1"/>
          <p:nvPr/>
        </p:nvSpPr>
        <p:spPr>
          <a:xfrm>
            <a:off x="6302520" y="3868463"/>
            <a:ext cx="11986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295FA7"/>
                </a:solidFill>
              </a:rPr>
              <a:t>Allowed</a:t>
            </a:r>
          </a:p>
        </p:txBody>
      </p: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A65AF2AF-5E56-5D94-6EDE-E2605C102732}"/>
              </a:ext>
            </a:extLst>
          </p:cNvPr>
          <p:cNvCxnSpPr>
            <a:cxnSpLocks/>
          </p:cNvCxnSpPr>
          <p:nvPr/>
        </p:nvCxnSpPr>
        <p:spPr>
          <a:xfrm>
            <a:off x="6015105" y="971388"/>
            <a:ext cx="0" cy="5849776"/>
          </a:xfrm>
          <a:prstGeom prst="line">
            <a:avLst/>
          </a:prstGeom>
          <a:ln w="19050">
            <a:solidFill>
              <a:srgbClr val="F4B183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图片 12" descr="图片包含 游戏机, 线, 照片, 鸟&#10;&#10;AI 生成的内容可能不正确。">
            <a:extLst>
              <a:ext uri="{FF2B5EF4-FFF2-40B4-BE49-F238E27FC236}">
                <a16:creationId xmlns:a16="http://schemas.microsoft.com/office/drawing/2014/main" id="{53D5A5E0-8621-2031-1F62-78E915CFEF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1644" y="2811669"/>
            <a:ext cx="2401511" cy="147910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FB56030F-7768-CE68-819F-9306B176335F}"/>
                  </a:ext>
                </a:extLst>
              </p:cNvPr>
              <p:cNvSpPr txBox="1"/>
              <p:nvPr/>
            </p:nvSpPr>
            <p:spPr>
              <a:xfrm>
                <a:off x="403029" y="4559239"/>
                <a:ext cx="5280125" cy="6037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1600" dirty="0"/>
                  <a:t>disturb the vacuum 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𝑞</m:t>
                    </m:r>
                    <m:acc>
                      <m:accPr>
                        <m:chr m:val="̅"/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</m:oMath>
                </a14:m>
                <a:r>
                  <a:rPr lang="en-US" altLang="zh-CN" sz="1600" dirty="0"/>
                  <a:t>    or   two virtual gluons </a:t>
                </a:r>
                <a14:m>
                  <m:oMath xmlns:m="http://schemas.openxmlformats.org/officeDocument/2006/math">
                    <m:r>
                      <a:rPr lang="en-US" altLang="zh-CN" sz="1600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sz="1600" i="1">
                        <a:latin typeface="Cambria Math" panose="02040503050406030204" pitchFamily="18" charset="0"/>
                      </a:rPr>
                      <m:t>𝑞</m:t>
                    </m:r>
                    <m:acc>
                      <m:accPr>
                        <m:chr m:val="̅"/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</m:oMath>
                </a14:m>
                <a:endParaRPr lang="en-US" altLang="zh-CN" sz="1600" dirty="0"/>
              </a:p>
              <a:p>
                <a:r>
                  <a:rPr lang="en-US" altLang="zh-CN" sz="1600" dirty="0"/>
                  <a:t>transfers momentum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 ~ </m:t>
                    </m:r>
                    <m:sSub>
                      <m:sSub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acc>
                          <m:accPr>
                            <m:chr m:val="̅"/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acc>
                      </m:sub>
                    </m:sSub>
                  </m:oMath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FB56030F-7768-CE68-819F-9306B17633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029" y="4559239"/>
                <a:ext cx="5280125" cy="603755"/>
              </a:xfrm>
              <a:prstGeom prst="rect">
                <a:avLst/>
              </a:prstGeom>
              <a:blipFill>
                <a:blip r:embed="rId7"/>
                <a:stretch>
                  <a:fillRect l="-577" t="-3030" b="-1010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图片 27" descr="图示&#10;&#10;AI 生成的内容可能不正确。">
            <a:extLst>
              <a:ext uri="{FF2B5EF4-FFF2-40B4-BE49-F238E27FC236}">
                <a16:creationId xmlns:a16="http://schemas.microsoft.com/office/drawing/2014/main" id="{DEC09F4F-9EAC-C2A1-4781-6438DB8928A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85916" y="1093650"/>
            <a:ext cx="2970854" cy="164124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2CFD9327-CD6C-3124-291A-1B8E5624EC17}"/>
                  </a:ext>
                </a:extLst>
              </p:cNvPr>
              <p:cNvSpPr txBox="1"/>
              <p:nvPr/>
            </p:nvSpPr>
            <p:spPr>
              <a:xfrm>
                <a:off x="6353130" y="5677094"/>
                <a:ext cx="4927358" cy="8617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295FA7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altLang="zh-CN" b="0" i="1" smtClean="0">
                            <a:solidFill>
                              <a:srgbClr val="295FA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solidFill>
                              <a:srgbClr val="295FA7"/>
                            </a:solidFill>
                            <a:latin typeface="Cambria Math" panose="02040503050406030204" pitchFamily="18" charset="0"/>
                          </a:rPr>
                          <m:t>2170</m:t>
                        </m:r>
                      </m:e>
                    </m:d>
                  </m:oMath>
                </a14:m>
                <a:r>
                  <a:rPr lang="en-US" altLang="zh-CN" dirty="0">
                    <a:solidFill>
                      <a:srgbClr val="295FA7"/>
                    </a:solidFill>
                  </a:rPr>
                  <a:t>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1600" dirty="0"/>
                  <a:t>decay into closed </a:t>
                </a:r>
                <a:r>
                  <a:rPr lang="nb-NO" altLang="zh-CN" sz="1600" dirty="0"/>
                  <a:t>strangeness states (</a:t>
                </a:r>
                <a14:m>
                  <m:oMath xmlns:m="http://schemas.openxmlformats.org/officeDocument/2006/math">
                    <m:r>
                      <a:rPr lang="en-US" altLang="zh-CN" sz="1600" i="1" dirty="0" smtClean="0">
                        <a:latin typeface="Cambria Math" panose="02040503050406030204" pitchFamily="18" charset="0"/>
                      </a:rPr>
                      <m:t>𝜙</m:t>
                    </m:r>
                    <m:sSub>
                      <m:sSubPr>
                        <m:ctrlPr>
                          <a:rPr lang="en-US" altLang="zh-CN" sz="16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160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sz="1600" i="1" dirty="0" smtClean="0">
                        <a:latin typeface="Cambria Math" panose="02040503050406030204" pitchFamily="18" charset="0"/>
                      </a:rPr>
                      <m:t>(980)</m:t>
                    </m:r>
                  </m:oMath>
                </a14:m>
                <a:r>
                  <a:rPr lang="nb-NO" altLang="zh-CN" sz="1600" dirty="0"/>
                  <a:t> ...)</a:t>
                </a:r>
                <a:endParaRPr lang="en-US" altLang="zh-CN" sz="16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1600" dirty="0"/>
                  <a:t>Narrower width </a:t>
                </a:r>
                <a14:m>
                  <m:oMath xmlns:m="http://schemas.openxmlformats.org/officeDocument/2006/math">
                    <m:r>
                      <a:rPr lang="en-US" altLang="zh-CN" sz="1600" b="0" i="0" dirty="0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altLang="zh-CN" sz="1600" i="1" dirty="0" smtClean="0">
                        <a:latin typeface="Cambria Math" panose="02040503050406030204" pitchFamily="18" charset="0"/>
                      </a:rPr>
                      <m:t>100 </m:t>
                    </m:r>
                    <m:r>
                      <m:rPr>
                        <m:sty m:val="p"/>
                      </m:rPr>
                      <a:rPr lang="en-US" altLang="zh-CN" sz="1600" i="0" dirty="0" smtClean="0">
                        <a:latin typeface="Cambria Math" panose="02040503050406030204" pitchFamily="18" charset="0"/>
                      </a:rPr>
                      <m:t>MeV</m:t>
                    </m:r>
                    <m:r>
                      <a:rPr lang="en-US" altLang="zh-CN" sz="16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1600" dirty="0"/>
                  <a:t>(selection rules)</a:t>
                </a:r>
                <a:endParaRPr lang="nb-NO" altLang="zh-CN" sz="1600" dirty="0"/>
              </a:p>
            </p:txBody>
          </p:sp>
        </mc:Choice>
        <mc:Fallback xmlns="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2CFD9327-CD6C-3124-291A-1B8E5624EC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3130" y="5677094"/>
                <a:ext cx="4927358" cy="861774"/>
              </a:xfrm>
              <a:prstGeom prst="rect">
                <a:avLst/>
              </a:prstGeom>
              <a:blipFill>
                <a:blip r:embed="rId9"/>
                <a:stretch>
                  <a:fillRect l="-495" b="-77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文本框 32">
            <a:extLst>
              <a:ext uri="{FF2B5EF4-FFF2-40B4-BE49-F238E27FC236}">
                <a16:creationId xmlns:a16="http://schemas.microsoft.com/office/drawing/2014/main" id="{A0E3E516-65A5-6A40-575C-D353BA007179}"/>
              </a:ext>
            </a:extLst>
          </p:cNvPr>
          <p:cNvSpPr txBox="1"/>
          <p:nvPr/>
        </p:nvSpPr>
        <p:spPr>
          <a:xfrm>
            <a:off x="482111" y="1457994"/>
            <a:ext cx="17062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295FA7"/>
                </a:solidFill>
                <a:latin typeface="+mn-ea"/>
              </a:rPr>
              <a:t>Favored</a:t>
            </a:r>
            <a:endParaRPr lang="zh-CN" altLang="en-US" dirty="0">
              <a:solidFill>
                <a:srgbClr val="295FA7"/>
              </a:solidFill>
              <a:latin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D933A63B-BB2F-2058-2A42-71A438B02B03}"/>
                  </a:ext>
                </a:extLst>
              </p:cNvPr>
              <p:cNvSpPr txBox="1"/>
              <p:nvPr/>
            </p:nvSpPr>
            <p:spPr>
              <a:xfrm>
                <a:off x="6257793" y="1163629"/>
                <a:ext cx="4735399" cy="25352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>
                    <a:solidFill>
                      <a:srgbClr val="295FA7"/>
                    </a:solidFill>
                    <a:latin typeface="+mn-ea"/>
                  </a:rPr>
                  <a:t>Suppressed</a:t>
                </a:r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r>
                  <a:rPr lang="en-US" altLang="zh-CN" b="0" dirty="0"/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−−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𝑐</m:t>
                    </m:r>
                    <m:acc>
                      <m:accPr>
                        <m:chr m:val="̅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  <m:r>
                      <a:rPr lang="en-US" altLang="zh-CN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  →   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(∗)</m:t>
                        </m:r>
                      </m:sup>
                    </m:sSup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</m:acc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(∗)</m:t>
                        </m:r>
                      </m:sup>
                    </m:sSup>
                  </m:oMath>
                </a14:m>
                <a:r>
                  <a:rPr lang="en-US" altLang="zh-CN" dirty="0"/>
                  <a:t> </a:t>
                </a:r>
                <a:r>
                  <a:rPr lang="en-US" altLang="zh-CN" sz="1600" dirty="0"/>
                  <a:t>is forbidden by symmetry</a:t>
                </a:r>
              </a:p>
              <a:p>
                <a:r>
                  <a:rPr lang="en-US" altLang="zh-CN" sz="1600" dirty="0"/>
                  <a:t>Physics Letters B 631 (2005) 164–169</a:t>
                </a:r>
                <a:r>
                  <a:rPr lang="en-US" altLang="zh-CN" dirty="0"/>
                  <a:t>)</a:t>
                </a:r>
              </a:p>
              <a:p>
                <a:endParaRPr lang="zh-CN" altLang="en-US" sz="1400" dirty="0"/>
              </a:p>
            </p:txBody>
          </p:sp>
        </mc:Choice>
        <mc:Fallback xmlns="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D933A63B-BB2F-2058-2A42-71A438B02B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7793" y="1163629"/>
                <a:ext cx="4735399" cy="2535246"/>
              </a:xfrm>
              <a:prstGeom prst="rect">
                <a:avLst/>
              </a:prstGeom>
              <a:blipFill>
                <a:blip r:embed="rId10"/>
                <a:stretch>
                  <a:fillRect l="-1160" t="-144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25684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D6592E-6846-2E3E-ED14-E39C72AC1A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BAA5D86-BEFC-B16F-2589-87B8523A6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4391"/>
            <a:ext cx="12192000" cy="738747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altLang="zh-CN" b="1" dirty="0">
                <a:solidFill>
                  <a:schemeClr val="bg1"/>
                </a:solidFill>
              </a:rPr>
              <a:t> </a:t>
            </a:r>
            <a:r>
              <a:rPr lang="en-US" altLang="zh-CN" b="1" dirty="0">
                <a:solidFill>
                  <a:srgbClr val="295FA7"/>
                </a:solidFill>
              </a:rPr>
              <a:t>Backup: </a:t>
            </a:r>
            <a:r>
              <a:rPr lang="en-US" altLang="zh-CN" dirty="0">
                <a:solidFill>
                  <a:srgbClr val="295FA7"/>
                </a:solidFill>
              </a:rPr>
              <a:t>Renormalization of Generic Hybrid Current </a:t>
            </a:r>
            <a:endParaRPr lang="zh-CN" altLang="en-US" dirty="0">
              <a:solidFill>
                <a:srgbClr val="295FA7"/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65401AD-C937-4BDB-2882-98264DBB7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91DD8-BED9-4F01-B8B7-4C33D25EEF0E}" type="slidenum">
              <a:rPr lang="zh-CN" altLang="en-US" smtClean="0"/>
              <a:t>15</a:t>
            </a:fld>
            <a:endParaRPr lang="zh-CN" altLang="en-US" dirty="0"/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F52D967A-5228-A01D-3976-A1C7F58EC231}"/>
              </a:ext>
            </a:extLst>
          </p:cNvPr>
          <p:cNvCxnSpPr/>
          <p:nvPr/>
        </p:nvCxnSpPr>
        <p:spPr>
          <a:xfrm>
            <a:off x="0" y="933138"/>
            <a:ext cx="12192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图片 5" descr="一群鸟飞在空中&#10;&#10;AI 生成的内容可能不正确。">
            <a:extLst>
              <a:ext uri="{FF2B5EF4-FFF2-40B4-BE49-F238E27FC236}">
                <a16:creationId xmlns:a16="http://schemas.microsoft.com/office/drawing/2014/main" id="{E6A67EFE-CC24-E447-FF33-C8DBFB8EE2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1082" y="1421509"/>
            <a:ext cx="6453449" cy="160747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CB01AD5-6D2E-E783-1D48-F86AA1C11D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466" y="3869243"/>
            <a:ext cx="6509433" cy="7873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16B79E66-A847-3174-62A4-102A714BE0A5}"/>
                  </a:ext>
                </a:extLst>
              </p:cNvPr>
              <p:cNvSpPr txBox="1"/>
              <p:nvPr/>
            </p:nvSpPr>
            <p:spPr>
              <a:xfrm>
                <a:off x="338025" y="4696440"/>
                <a:ext cx="7770233" cy="16777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Corresponding counter terms ~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den>
                    </m:f>
                    <m:acc>
                      <m:accPr>
                        <m:chr m:val="̅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𝛹</m:t>
                        </m:r>
                      </m:e>
                    </m:acc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Γ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×{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opeators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acting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on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𝛹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altLang="zh-CN" i="1" dirty="0"/>
              </a:p>
              <a:p>
                <a:r>
                  <a:rPr lang="en-US" altLang="zh-CN" b="0" dirty="0" err="1">
                    <a:solidFill>
                      <a:srgbClr val="295FA7"/>
                    </a:solidFill>
                  </a:rPr>
                  <a:t>Counterterm</a:t>
                </a:r>
                <a:r>
                  <a:rPr lang="en-US" altLang="zh-CN" b="0" dirty="0">
                    <a:solidFill>
                      <a:srgbClr val="295FA7"/>
                    </a:solidFill>
                  </a:rPr>
                  <a:t> bases: 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den>
                    </m:f>
                    <m:acc>
                      <m:accPr>
                        <m:chr m:val="̅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𝛹</m:t>
                        </m:r>
                      </m:e>
                    </m:acc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Γ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Γ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𝛹</m:t>
                    </m:r>
                  </m:oMath>
                </a14:m>
                <a:r>
                  <a:rPr lang="en-US" altLang="zh-CN" i="1" dirty="0"/>
                  <a:t>,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den>
                    </m:f>
                    <m:acc>
                      <m:accPr>
                        <m:chr m:val="̅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𝛹</m:t>
                        </m:r>
                      </m:e>
                    </m:acc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Γ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Γ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′</m:t>
                    </m:r>
                    <m:r>
                      <m:rPr>
                        <m:sty m:val="p"/>
                      </m:rP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∇∇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𝛹</m:t>
                    </m:r>
                  </m:oMath>
                </a14:m>
                <a:r>
                  <a:rPr lang="en-US" altLang="zh-CN" i="1" dirty="0"/>
                  <a:t>,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den>
                    </m:f>
                    <m:acc>
                      <m:accPr>
                        <m:chr m:val="̅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𝛹</m:t>
                        </m:r>
                      </m:e>
                    </m:acc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Γ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Γ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  <m:r>
                          <m:rPr>
                            <m:sty m:val="p"/>
                          </m:r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∇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𝛹</m:t>
                    </m:r>
                  </m:oMath>
                </a14:m>
                <a:r>
                  <a:rPr lang="en-US" altLang="zh-CN" i="1" dirty="0"/>
                  <a:t>,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den>
                    </m:f>
                    <m:acc>
                      <m:accPr>
                        <m:chr m:val="̅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𝛹</m:t>
                        </m:r>
                      </m:e>
                    </m:acc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Γ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Γ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𝛹</m:t>
                    </m:r>
                  </m:oMath>
                </a14:m>
                <a:endParaRPr lang="en-US" altLang="zh-CN" i="1" dirty="0"/>
              </a:p>
              <a:p>
                <a:endParaRPr lang="en-US" altLang="zh-CN" sz="1600" i="1" dirty="0"/>
              </a:p>
              <a:p>
                <a:r>
                  <a:rPr lang="en-US" altLang="zh-CN" dirty="0"/>
                  <a:t>non-gauge-invariant </a:t>
                </a:r>
                <a:r>
                  <a:rPr lang="en-US" altLang="zh-CN" dirty="0" err="1"/>
                  <a:t>counterterms</a:t>
                </a:r>
                <a:r>
                  <a:rPr lang="en-US" altLang="zh-CN" dirty="0"/>
                  <a:t> must vanish under equation of motion</a:t>
                </a: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16B79E66-A847-3174-62A4-102A714BE0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025" y="4696440"/>
                <a:ext cx="7770233" cy="1677767"/>
              </a:xfrm>
              <a:prstGeom prst="rect">
                <a:avLst/>
              </a:prstGeom>
              <a:blipFill>
                <a:blip r:embed="rId4"/>
                <a:stretch>
                  <a:fillRect l="-627" b="-471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0C9DC5B9-3C07-DF1B-3B9B-D67735C04496}"/>
                  </a:ext>
                </a:extLst>
              </p:cNvPr>
              <p:cNvSpPr txBox="1"/>
              <p:nvPr/>
            </p:nvSpPr>
            <p:spPr>
              <a:xfrm>
                <a:off x="338025" y="1459902"/>
                <a:ext cx="3265340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altLang="zh-CN" i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i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𝑔</m:t>
                    </m:r>
                    <m:acc>
                      <m:accPr>
                        <m:chr m:val="̅"/>
                        <m:ctrlPr>
                          <a:rPr lang="en-US" altLang="zh-CN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𝛹</m:t>
                        </m:r>
                      </m:e>
                    </m:acc>
                    <m:r>
                      <m:rPr>
                        <m:sty m:val="p"/>
                      </m:rPr>
                      <a:rPr lang="en-US" altLang="zh-CN" b="0" i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Γ</m:t>
                    </m:r>
                    <m:r>
                      <a:rPr lang="en-US" altLang="zh-CN" b="0" i="1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altLang="zh-CN" i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𝛹</m:t>
                    </m:r>
                  </m:oMath>
                </a14:m>
                <a:r>
                  <a:rPr lang="en-US" altLang="zh-CN" dirty="0"/>
                  <a:t> </a:t>
                </a:r>
              </a:p>
              <a:p>
                <a:endParaRPr lang="en-US" altLang="zh-CN" dirty="0"/>
              </a:p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⟨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𝛹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 </m:t>
                    </m:r>
                    <m:acc>
                      <m:accPr>
                        <m:chr m:val="̅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𝛹</m:t>
                        </m:r>
                      </m:e>
                    </m:acc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)⟩</m:t>
                    </m:r>
                  </m:oMath>
                </a14:m>
                <a:r>
                  <a:rPr lang="en-US" altLang="zh-CN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⟨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𝛹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̅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𝛹</m:t>
                        </m:r>
                      </m:e>
                    </m:acc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)⟩</m:t>
                    </m:r>
                  </m:oMath>
                </a14:m>
                <a:r>
                  <a:rPr lang="en-US" altLang="zh-CN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⟨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)⟩</m:t>
                    </m:r>
                  </m:oMath>
                </a14:m>
                <a:r>
                  <a:rPr lang="zh-CN" altLang="en-US" dirty="0"/>
                  <a:t> </a:t>
                </a:r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0C9DC5B9-3C07-DF1B-3B9B-D67735C044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025" y="1459902"/>
                <a:ext cx="3265340" cy="1754326"/>
              </a:xfrm>
              <a:prstGeom prst="rect">
                <a:avLst/>
              </a:prstGeom>
              <a:blipFill>
                <a:blip r:embed="rId5"/>
                <a:stretch>
                  <a:fillRect l="-56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图片 12" descr="图示, 示意图&#10;&#10;AI 生成的内容可能不正确。">
            <a:extLst>
              <a:ext uri="{FF2B5EF4-FFF2-40B4-BE49-F238E27FC236}">
                <a16:creationId xmlns:a16="http://schemas.microsoft.com/office/drawing/2014/main" id="{29F923BA-813B-A55F-E9FD-C6446EA59F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15462" y="3912151"/>
            <a:ext cx="1058504" cy="790664"/>
          </a:xfrm>
          <a:prstGeom prst="rect">
            <a:avLst/>
          </a:prstGeom>
        </p:spPr>
      </p:pic>
      <p:pic>
        <p:nvPicPr>
          <p:cNvPr id="15" name="图片 14" descr="图示&#10;&#10;AI 生成的内容可能不正确。">
            <a:extLst>
              <a:ext uri="{FF2B5EF4-FFF2-40B4-BE49-F238E27FC236}">
                <a16:creationId xmlns:a16="http://schemas.microsoft.com/office/drawing/2014/main" id="{D3467A19-D0BB-6BF2-8748-C956154D334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76617" y="4807741"/>
            <a:ext cx="1078752" cy="845540"/>
          </a:xfrm>
          <a:prstGeom prst="rect">
            <a:avLst/>
          </a:prstGeom>
        </p:spPr>
      </p:pic>
      <p:pic>
        <p:nvPicPr>
          <p:cNvPr id="17" name="图片 16" descr="图片包含 地图, 游戏机&#10;&#10;AI 生成的内容可能不正确。">
            <a:extLst>
              <a:ext uri="{FF2B5EF4-FFF2-40B4-BE49-F238E27FC236}">
                <a16:creationId xmlns:a16="http://schemas.microsoft.com/office/drawing/2014/main" id="{74E407FE-FF79-7846-970F-1FD1C7EF249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15462" y="5758207"/>
            <a:ext cx="1001063" cy="694953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E38CF81B-D9D0-94A6-5E03-AA510AD09471}"/>
              </a:ext>
            </a:extLst>
          </p:cNvPr>
          <p:cNvSpPr txBox="1"/>
          <p:nvPr/>
        </p:nvSpPr>
        <p:spPr>
          <a:xfrm>
            <a:off x="338025" y="3460077"/>
            <a:ext cx="1443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295FA7"/>
                </a:solidFill>
              </a:rPr>
              <a:t>Observation:</a:t>
            </a:r>
            <a:endParaRPr lang="zh-CN" altLang="en-US" dirty="0">
              <a:solidFill>
                <a:srgbClr val="295FA7"/>
              </a:solidFill>
            </a:endParaRPr>
          </a:p>
        </p:txBody>
      </p:sp>
      <p:sp>
        <p:nvSpPr>
          <p:cNvPr id="22" name="箭头: 上下 21">
            <a:extLst>
              <a:ext uri="{FF2B5EF4-FFF2-40B4-BE49-F238E27FC236}">
                <a16:creationId xmlns:a16="http://schemas.microsoft.com/office/drawing/2014/main" id="{9FE8FBA0-F2CE-C9B3-3F18-52C8C9A0AB91}"/>
              </a:ext>
            </a:extLst>
          </p:cNvPr>
          <p:cNvSpPr/>
          <p:nvPr/>
        </p:nvSpPr>
        <p:spPr>
          <a:xfrm>
            <a:off x="3969622" y="5714136"/>
            <a:ext cx="112676" cy="388151"/>
          </a:xfrm>
          <a:prstGeom prst="upDownArrow">
            <a:avLst>
              <a:gd name="adj1" fmla="val 36046"/>
              <a:gd name="adj2" fmla="val 94718"/>
            </a:avLst>
          </a:prstGeom>
          <a:solidFill>
            <a:srgbClr val="F4B183"/>
          </a:solidFill>
          <a:ln>
            <a:solidFill>
              <a:srgbClr val="F4B18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47C4AC88-578D-031A-8CF7-DF473380279A}"/>
                  </a:ext>
                </a:extLst>
              </p:cNvPr>
              <p:cNvSpPr txBox="1"/>
              <p:nvPr/>
            </p:nvSpPr>
            <p:spPr>
              <a:xfrm>
                <a:off x="9644273" y="5037051"/>
                <a:ext cx="2399567" cy="4849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den>
                    </m:f>
                    <m:acc>
                      <m:accPr>
                        <m:chr m:val="̅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𝛹</m:t>
                        </m:r>
                      </m:e>
                    </m:acc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Γ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.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𝛹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×</m:t>
                    </m:r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𝜇𝜈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zh-CN" altLang="en-US" dirty="0"/>
                  <a:t> </a:t>
                </a:r>
              </a:p>
            </p:txBody>
          </p:sp>
        </mc:Choice>
        <mc:Fallback xmlns="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47C4AC88-578D-031A-8CF7-DF47338027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4273" y="5037051"/>
                <a:ext cx="2399567" cy="4849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62802121-2822-3238-57AD-E38F5F84EE1A}"/>
                  </a:ext>
                </a:extLst>
              </p:cNvPr>
              <p:cNvSpPr txBox="1"/>
              <p:nvPr/>
            </p:nvSpPr>
            <p:spPr>
              <a:xfrm>
                <a:off x="9678942" y="4089332"/>
                <a:ext cx="1955729" cy="4849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𝛹</m:t>
                        </m:r>
                      </m:e>
                    </m:acc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Γ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𝛹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×</m:t>
                    </m:r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f>
                          <m:f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𝜀</m:t>
                            </m:r>
                          </m:den>
                        </m:f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𝜇𝜈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zh-CN" altLang="en-US" dirty="0"/>
                  <a:t> </a:t>
                </a:r>
              </a:p>
            </p:txBody>
          </p:sp>
        </mc:Choice>
        <mc:Fallback xmlns="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62802121-2822-3238-57AD-E38F5F84EE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8942" y="4089332"/>
                <a:ext cx="1955729" cy="48494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C61C2D6A-9501-76A7-3B38-0B81B543D47F}"/>
                  </a:ext>
                </a:extLst>
              </p:cNvPr>
              <p:cNvSpPr txBox="1"/>
              <p:nvPr/>
            </p:nvSpPr>
            <p:spPr>
              <a:xfrm>
                <a:off x="9724293" y="5916369"/>
                <a:ext cx="1865025" cy="4849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den>
                    </m:f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𝐺𝐺</m:t>
                    </m:r>
                  </m:oMath>
                </a14:m>
                <a:r>
                  <a:rPr lang="en-US" altLang="zh-CN" dirty="0"/>
                  <a:t>,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den>
                    </m:f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𝐺𝐷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zh-CN" altLang="en-US" dirty="0"/>
                  <a:t> </a:t>
                </a:r>
              </a:p>
            </p:txBody>
          </p:sp>
        </mc:Choice>
        <mc:Fallback xmlns="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C61C2D6A-9501-76A7-3B38-0B81B543D4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4293" y="5916369"/>
                <a:ext cx="1865025" cy="484940"/>
              </a:xfrm>
              <a:prstGeom prst="rect">
                <a:avLst/>
              </a:prstGeom>
              <a:blipFill>
                <a:blip r:embed="rId11"/>
                <a:stretch>
                  <a:fillRect b="-886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2BDE78A1-B87F-1C16-F188-2FEAEFBD380A}"/>
                  </a:ext>
                </a:extLst>
              </p:cNvPr>
              <p:cNvSpPr txBox="1"/>
              <p:nvPr/>
            </p:nvSpPr>
            <p:spPr>
              <a:xfrm>
                <a:off x="338025" y="6374207"/>
                <a:ext cx="7166773" cy="3342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1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1400">
                            <a:latin typeface="Cambria Math" panose="02040503050406030204" pitchFamily="18" charset="0"/>
                          </a:rPr>
                          <m:t>Γ</m:t>
                        </m:r>
                      </m:e>
                      <m:sup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zh-CN" sz="1400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altLang="zh-CN" sz="1400" i="1">
                        <a:latin typeface="Cambria Math" panose="02040503050406030204" pitchFamily="18" charset="0"/>
                      </a:rPr>
                      <m:t>  ~  </m:t>
                    </m:r>
                    <m:sSup>
                      <m:sSupPr>
                        <m:ctrlPr>
                          <a:rPr lang="zh-CN" altLang="zh-CN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𝜇𝜈</m:t>
                        </m:r>
                      </m:sup>
                    </m:sSup>
                    <m:r>
                      <a:rPr lang="en-US" altLang="zh-CN" sz="1400" i="1">
                        <a:latin typeface="Cambria Math" panose="02040503050406030204" pitchFamily="18" charset="0"/>
                      </a:rPr>
                      <m:t>,    </m:t>
                    </m:r>
                    <m:sSup>
                      <m:sSupPr>
                        <m:ctrlPr>
                          <a:rPr lang="zh-CN" altLang="zh-CN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𝜇𝜌</m:t>
                        </m:r>
                      </m:sup>
                    </m:sSup>
                    <m:sSup>
                      <m:sSupPr>
                        <m:ctrlPr>
                          <a:rPr lang="zh-CN" altLang="zh-CN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zh-CN" altLang="zh-CN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400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altLang="zh-CN" sz="1400" i="1">
                                <a:latin typeface="Cambria Math" panose="02040503050406030204" pitchFamily="18" charset="0"/>
                              </a:rPr>
                              <m:t>𝜌</m:t>
                            </m:r>
                          </m:sub>
                        </m:sSub>
                      </m:e>
                      <m:sup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𝜈</m:t>
                        </m:r>
                      </m:sup>
                    </m:sSup>
                    <m:r>
                      <a:rPr lang="en-US" altLang="zh-CN" sz="1400" i="1">
                        <a:latin typeface="Cambria Math" panose="02040503050406030204" pitchFamily="18" charset="0"/>
                      </a:rPr>
                      <m:t>,    </m:t>
                    </m:r>
                    <m:r>
                      <a:rPr lang="en-US" altLang="zh-CN" sz="14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sz="1400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zh-CN" altLang="zh-CN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sSup>
                      <m:sSupPr>
                        <m:ctrlPr>
                          <a:rPr lang="zh-CN" altLang="zh-CN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p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𝜇𝜈𝜌𝜂</m:t>
                        </m:r>
                      </m:sup>
                    </m:sSup>
                    <m:sSub>
                      <m:sSubPr>
                        <m:ctrlPr>
                          <a:rPr lang="zh-CN" altLang="zh-CN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𝜌𝜂</m:t>
                        </m:r>
                      </m:sub>
                    </m:sSub>
                  </m:oMath>
                </a14:m>
                <a:r>
                  <a:rPr lang="en-US" altLang="zh-CN" sz="1400" i="1" dirty="0"/>
                  <a:t> </a:t>
                </a:r>
                <a:r>
                  <a:rPr lang="en-US" altLang="zh-CN" sz="1400" dirty="0"/>
                  <a:t>;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1400">
                            <a:latin typeface="Cambria Math" panose="02040503050406030204" pitchFamily="18" charset="0"/>
                          </a:rPr>
                          <m:t>Γ</m:t>
                        </m:r>
                      </m:e>
                      <m:sup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zh-CN" sz="1400" i="1">
                        <a:latin typeface="Cambria Math" panose="02040503050406030204" pitchFamily="18" charset="0"/>
                      </a:rPr>
                      <m:t>𝛻𝛻</m:t>
                    </m:r>
                    <m:r>
                      <a:rPr lang="en-US" altLang="zh-CN" sz="1400" i="1">
                        <a:latin typeface="Cambria Math" panose="02040503050406030204" pitchFamily="18" charset="0"/>
                      </a:rPr>
                      <m:t> ~  </m:t>
                    </m:r>
                    <m:sSub>
                      <m:sSubPr>
                        <m:ctrlPr>
                          <a:rPr lang="zh-CN" altLang="zh-CN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zh-CN" altLang="zh-CN" sz="1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4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altLang="zh-CN" sz="1400" i="1">
                                <a:latin typeface="Cambria Math" panose="02040503050406030204" pitchFamily="18" charset="0"/>
                              </a:rPr>
                              <m:t>𝜈</m:t>
                            </m:r>
                          </m:sup>
                        </m:sSup>
                      </m:e>
                      <m:sub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𝜌</m:t>
                        </m:r>
                      </m:sub>
                    </m:sSub>
                    <m:r>
                      <a:rPr lang="en-US" altLang="zh-CN" sz="1400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zh-CN" altLang="zh-CN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𝛻</m:t>
                        </m:r>
                      </m:e>
                      <m:sup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𝜇</m:t>
                        </m:r>
                      </m:sup>
                    </m:sSup>
                    <m:sSup>
                      <m:sSupPr>
                        <m:ctrlPr>
                          <a:rPr lang="zh-CN" altLang="zh-CN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𝛻</m:t>
                        </m:r>
                      </m:e>
                      <m:sup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𝜌</m:t>
                        </m:r>
                      </m:sup>
                    </m:sSup>
                    <m:r>
                      <a:rPr lang="en-US" altLang="zh-CN" sz="1400" i="1">
                        <a:latin typeface="Cambria Math" panose="02040503050406030204" pitchFamily="18" charset="0"/>
                      </a:rPr>
                      <m:t> ,    </m:t>
                    </m:r>
                    <m:sSup>
                      <m:sSupPr>
                        <m:ctrlPr>
                          <a:rPr lang="zh-CN" altLang="zh-CN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𝜇𝜈</m:t>
                        </m:r>
                      </m:sup>
                    </m:sSup>
                    <m:sSup>
                      <m:sSupPr>
                        <m:ctrlPr>
                          <a:rPr lang="zh-CN" altLang="zh-CN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𝛻</m:t>
                        </m:r>
                      </m:e>
                      <m:sup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1400" dirty="0"/>
                  <a:t> ;    …</a:t>
                </a:r>
                <a:endParaRPr lang="zh-CN" altLang="en-US" sz="1400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2BDE78A1-B87F-1C16-F188-2FEAEFBD38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025" y="6374207"/>
                <a:ext cx="7166773" cy="334259"/>
              </a:xfrm>
              <a:prstGeom prst="rect">
                <a:avLst/>
              </a:prstGeom>
              <a:blipFill>
                <a:blip r:embed="rId12"/>
                <a:stretch>
                  <a:fillRect b="-148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10482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E051AE-FBAB-029F-6A76-75B6515A22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EBBB589-76FF-5BC3-AF5D-92DB516F9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4391"/>
            <a:ext cx="12192000" cy="738747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altLang="zh-CN" b="1" dirty="0">
                <a:solidFill>
                  <a:schemeClr val="bg1"/>
                </a:solidFill>
              </a:rPr>
              <a:t> </a:t>
            </a:r>
            <a:r>
              <a:rPr lang="en-US" altLang="zh-CN" b="1" dirty="0">
                <a:solidFill>
                  <a:srgbClr val="295FA7"/>
                </a:solidFill>
              </a:rPr>
              <a:t>Backup: </a:t>
            </a:r>
            <a:r>
              <a:rPr lang="en-US" altLang="zh-CN" dirty="0">
                <a:solidFill>
                  <a:srgbClr val="295FA7"/>
                </a:solidFill>
              </a:rPr>
              <a:t>Renormalization of Generic Hybrid Current </a:t>
            </a:r>
            <a:endParaRPr lang="zh-CN" altLang="en-US" dirty="0">
              <a:solidFill>
                <a:srgbClr val="295FA7"/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847D147-FB42-7AD6-9C65-220B5C7AC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91DD8-BED9-4F01-B8B7-4C33D25EEF0E}" type="slidenum">
              <a:rPr lang="zh-CN" altLang="en-US" smtClean="0"/>
              <a:t>16</a:t>
            </a:fld>
            <a:endParaRPr lang="zh-CN" altLang="en-US"/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AFA4B513-F8DE-E7E8-AA41-57359C7B4C30}"/>
              </a:ext>
            </a:extLst>
          </p:cNvPr>
          <p:cNvCxnSpPr/>
          <p:nvPr/>
        </p:nvCxnSpPr>
        <p:spPr>
          <a:xfrm>
            <a:off x="0" y="933138"/>
            <a:ext cx="12192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图片 5" descr="文本, 信件&#10;&#10;AI 生成的内容可能不正确。">
            <a:extLst>
              <a:ext uri="{FF2B5EF4-FFF2-40B4-BE49-F238E27FC236}">
                <a16:creationId xmlns:a16="http://schemas.microsoft.com/office/drawing/2014/main" id="{FE0FFE84-5DB7-5589-C4B6-D2C7F3CC80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390" y="2097486"/>
            <a:ext cx="7045189" cy="3862494"/>
          </a:xfrm>
          <a:prstGeom prst="rect">
            <a:avLst/>
          </a:prstGeom>
        </p:spPr>
      </p:pic>
      <p:pic>
        <p:nvPicPr>
          <p:cNvPr id="9" name="图片 8" descr="表格&#10;&#10;AI 生成的内容可能不正确。">
            <a:extLst>
              <a:ext uri="{FF2B5EF4-FFF2-40B4-BE49-F238E27FC236}">
                <a16:creationId xmlns:a16="http://schemas.microsoft.com/office/drawing/2014/main" id="{93D88C7D-2506-75A6-0544-C504C43965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5704" y="3613360"/>
            <a:ext cx="5392847" cy="135546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EBDACFDF-FAAC-9396-598E-8F0A853371C8}"/>
                  </a:ext>
                </a:extLst>
              </p:cNvPr>
              <p:cNvSpPr txBox="1"/>
              <p:nvPr/>
            </p:nvSpPr>
            <p:spPr>
              <a:xfrm>
                <a:off x="295772" y="1563962"/>
                <a:ext cx="1921401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rgbClr val="295FA7"/>
                        </a:solidFill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altLang="zh-CN" sz="2000" i="1">
                        <a:solidFill>
                          <a:srgbClr val="295FA7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000" i="1">
                        <a:solidFill>
                          <a:srgbClr val="295FA7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acc>
                      <m:accPr>
                        <m:chr m:val="̅"/>
                        <m:ctrlPr>
                          <a:rPr lang="en-US" altLang="zh-CN" sz="2000" i="1">
                            <a:solidFill>
                              <a:srgbClr val="295FA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000" i="1">
                            <a:solidFill>
                              <a:srgbClr val="295FA7"/>
                            </a:solidFill>
                            <a:latin typeface="Cambria Math" panose="02040503050406030204" pitchFamily="18" charset="0"/>
                          </a:rPr>
                          <m:t>𝛹</m:t>
                        </m:r>
                      </m:e>
                    </m:acc>
                    <m:r>
                      <m:rPr>
                        <m:sty m:val="p"/>
                      </m:rPr>
                      <a:rPr lang="en-US" altLang="zh-CN" sz="2000" b="0" i="0" smtClean="0">
                        <a:solidFill>
                          <a:srgbClr val="295FA7"/>
                        </a:solidFill>
                        <a:latin typeface="Cambria Math" panose="02040503050406030204" pitchFamily="18" charset="0"/>
                      </a:rPr>
                      <m:t>Γ</m:t>
                    </m:r>
                    <m:sSup>
                      <m:sSupPr>
                        <m:ctrlPr>
                          <a:rPr lang="en-US" altLang="zh-CN" sz="2000" b="0" i="1" smtClean="0">
                            <a:solidFill>
                              <a:srgbClr val="295FA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solidFill>
                              <a:srgbClr val="295FA7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altLang="zh-CN" sz="2000" b="0" i="1" smtClean="0">
                            <a:solidFill>
                              <a:srgbClr val="295FA7"/>
                            </a:solidFill>
                            <a:latin typeface="Cambria Math" panose="02040503050406030204" pitchFamily="18" charset="0"/>
                          </a:rPr>
                          <m:t>𝜇𝜈</m:t>
                        </m:r>
                      </m:sup>
                    </m:sSup>
                    <m:r>
                      <a:rPr lang="en-US" altLang="zh-CN" sz="2000" i="1">
                        <a:solidFill>
                          <a:srgbClr val="295FA7"/>
                        </a:solidFill>
                        <a:latin typeface="Cambria Math" panose="02040503050406030204" pitchFamily="18" charset="0"/>
                      </a:rPr>
                      <m:t>𝛹</m:t>
                    </m:r>
                  </m:oMath>
                </a14:m>
                <a:r>
                  <a:rPr lang="en-US" altLang="zh-CN" sz="2000" dirty="0">
                    <a:solidFill>
                      <a:srgbClr val="295FA7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EBDACFDF-FAAC-9396-598E-8F0A853371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772" y="1563962"/>
                <a:ext cx="1921401" cy="400110"/>
              </a:xfrm>
              <a:prstGeom prst="rect">
                <a:avLst/>
              </a:prstGeom>
              <a:blipFill>
                <a:blip r:embed="rId4"/>
                <a:stretch>
                  <a:fillRect l="-1270" b="-123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本框 7">
            <a:extLst>
              <a:ext uri="{FF2B5EF4-FFF2-40B4-BE49-F238E27FC236}">
                <a16:creationId xmlns:a16="http://schemas.microsoft.com/office/drawing/2014/main" id="{0286419F-48BC-846D-99FD-99E2BF35234F}"/>
              </a:ext>
            </a:extLst>
          </p:cNvPr>
          <p:cNvSpPr txBox="1"/>
          <p:nvPr/>
        </p:nvSpPr>
        <p:spPr>
          <a:xfrm>
            <a:off x="8268603" y="5031367"/>
            <a:ext cx="2020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In Feynman gauge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301137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CC1081-5783-7159-EA18-D8AFAAC93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 descr="示意图&#10;&#10;AI 生成的内容可能不正确。">
            <a:extLst>
              <a:ext uri="{FF2B5EF4-FFF2-40B4-BE49-F238E27FC236}">
                <a16:creationId xmlns:a16="http://schemas.microsoft.com/office/drawing/2014/main" id="{4668AE13-9DC3-D080-502B-E2F80569AB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3127" y="5085133"/>
            <a:ext cx="823464" cy="618412"/>
          </a:xfrm>
          <a:prstGeom prst="rect">
            <a:avLst/>
          </a:prstGeom>
        </p:spPr>
      </p:pic>
      <p:pic>
        <p:nvPicPr>
          <p:cNvPr id="39" name="图片 38" descr="图示, 示意图&#10;&#10;AI 生成的内容可能不正确。">
            <a:extLst>
              <a:ext uri="{FF2B5EF4-FFF2-40B4-BE49-F238E27FC236}">
                <a16:creationId xmlns:a16="http://schemas.microsoft.com/office/drawing/2014/main" id="{15CC5758-631B-1388-078B-F5D9822CFC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8907" y="5703545"/>
            <a:ext cx="948082" cy="695017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2EFC32F9-0BBA-F369-71DC-CDA7FB198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4391"/>
            <a:ext cx="12192000" cy="738747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altLang="zh-CN" b="1" dirty="0">
                <a:solidFill>
                  <a:schemeClr val="bg1"/>
                </a:solidFill>
              </a:rPr>
              <a:t> </a:t>
            </a:r>
            <a:r>
              <a:rPr lang="en-US" altLang="zh-CN" b="1" dirty="0">
                <a:solidFill>
                  <a:srgbClr val="295FA7"/>
                </a:solidFill>
              </a:rPr>
              <a:t>Backup: </a:t>
            </a:r>
            <a:r>
              <a:rPr lang="en-US" altLang="zh-CN" dirty="0">
                <a:solidFill>
                  <a:srgbClr val="295FA7"/>
                </a:solidFill>
              </a:rPr>
              <a:t>Infrared divergence</a:t>
            </a:r>
            <a:endParaRPr lang="zh-CN" altLang="en-US" dirty="0">
              <a:solidFill>
                <a:srgbClr val="295FA7"/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0B1EE77-25B2-1F61-AD82-870F9E751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91DD8-BED9-4F01-B8B7-4C33D25EEF0E}" type="slidenum">
              <a:rPr lang="zh-CN" altLang="en-US" smtClean="0"/>
              <a:t>17</a:t>
            </a:fld>
            <a:endParaRPr lang="zh-CN" altLang="en-US"/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CA23C94D-4725-D60C-2E0C-9135F62817A3}"/>
              </a:ext>
            </a:extLst>
          </p:cNvPr>
          <p:cNvCxnSpPr/>
          <p:nvPr/>
        </p:nvCxnSpPr>
        <p:spPr>
          <a:xfrm>
            <a:off x="0" y="933138"/>
            <a:ext cx="12192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图片 5" descr="手机屏幕截图&#10;&#10;AI 生成的内容可能不正确。">
            <a:extLst>
              <a:ext uri="{FF2B5EF4-FFF2-40B4-BE49-F238E27FC236}">
                <a16:creationId xmlns:a16="http://schemas.microsoft.com/office/drawing/2014/main" id="{CD4E4A2B-A9E2-0FCC-52D4-DB270A8FCD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194" y="1199900"/>
            <a:ext cx="4746516" cy="105747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7490A81A-C112-3B46-3239-B6C60A740CC3}"/>
                  </a:ext>
                </a:extLst>
              </p:cNvPr>
              <p:cNvSpPr txBox="1"/>
              <p:nvPr/>
            </p:nvSpPr>
            <p:spPr>
              <a:xfrm>
                <a:off x="15277" y="5674128"/>
                <a:ext cx="3479542" cy="5068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−1/2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b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b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acc>
                        <m:accPr>
                          <m:chr m:val="̅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𝛹</m:t>
                          </m:r>
                        </m:e>
                      </m:acc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𝛤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𝜇𝜈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𝛹</m:t>
                      </m:r>
                    </m:oMath>
                  </m:oMathPara>
                </a14:m>
                <a:endParaRPr lang="en-US" altLang="zh-CN" i="1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7490A81A-C112-3B46-3239-B6C60A740C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77" y="5674128"/>
                <a:ext cx="3479542" cy="50687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D3450C72-BEB0-8512-0585-66CF1DC5BC83}"/>
                  </a:ext>
                </a:extLst>
              </p:cNvPr>
              <p:cNvSpPr txBox="1"/>
              <p:nvPr/>
            </p:nvSpPr>
            <p:spPr>
              <a:xfrm>
                <a:off x="-120829" y="2177033"/>
                <a:ext cx="5220929" cy="20465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𝜇𝜈</m:t>
                              </m:r>
                            </m:sup>
                          </m:sSup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𝛼𝛽</m:t>
                              </m:r>
                            </m:sup>
                          </m:sSup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 ~ 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𝐺𝐺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𝜇𝛼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𝜈𝛽</m:t>
                              </m:r>
                            </m:sup>
                          </m:s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+…</m:t>
                          </m:r>
                        </m:e>
                      </m:d>
                    </m:oMath>
                  </m:oMathPara>
                </a14:m>
                <a:endParaRPr lang="en-US" altLang="zh-CN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∫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,  </m:t>
                      </m:r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=4−2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,  ⇒~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≈0 </m:t>
                      </m:r>
                    </m:oMath>
                  </m:oMathPara>
                </a14:m>
                <a:endParaRPr lang="en-US" altLang="zh-CN" dirty="0"/>
              </a:p>
              <a:p>
                <a:endParaRPr lang="en-US" altLang="zh-CN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solidFill>
                                    <a:srgbClr val="295FA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solidFill>
                                    <a:srgbClr val="295FA7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solidFill>
                                    <a:srgbClr val="295FA7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  <m:sSubSup>
                        <m:sSubSupPr>
                          <m:ctrlPr>
                            <a:rPr lang="en-US" altLang="zh-CN" b="0" i="1" smtClean="0">
                              <a:solidFill>
                                <a:srgbClr val="295FA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solidFill>
                                <a:srgbClr val="295FA7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295FA7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altLang="zh-CN" b="0" i="1" smtClean="0">
                              <a:solidFill>
                                <a:srgbClr val="295FA7"/>
                              </a:solidFill>
                              <a:latin typeface="Cambria Math" panose="02040503050406030204" pitchFamily="18" charset="0"/>
                            </a:rPr>
                            <m:t>−1/2</m:t>
                          </m:r>
                        </m:sup>
                      </m:sSub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𝑔</m:t>
                      </m:r>
                      <m:acc>
                        <m:accPr>
                          <m:chr m:val="̅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𝛹</m:t>
                          </m:r>
                        </m:e>
                      </m:acc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𝛤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𝜇𝜈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𝛹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+… </m:t>
                      </m:r>
                    </m:oMath>
                  </m:oMathPara>
                </a14:m>
                <a:endParaRPr lang="zh-CN" altLang="en-US" i="1" dirty="0"/>
              </a:p>
              <a:p>
                <a:endParaRPr lang="en-US" altLang="zh-CN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D3450C72-BEB0-8512-0585-66CF1DC5BC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20829" y="2177033"/>
                <a:ext cx="5220929" cy="204652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F2766D28-8D0F-1772-0B42-B3E7503A5692}"/>
                  </a:ext>
                </a:extLst>
              </p:cNvPr>
              <p:cNvSpPr txBox="1"/>
              <p:nvPr/>
            </p:nvSpPr>
            <p:spPr>
              <a:xfrm>
                <a:off x="5810954" y="5845281"/>
                <a:ext cx="16573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solidFill>
                                <a:srgbClr val="295FA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rgbClr val="295FA7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295FA7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𝑔</m:t>
                      </m:r>
                      <m:acc>
                        <m:accPr>
                          <m:chr m:val="̅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𝛹</m:t>
                          </m:r>
                        </m:e>
                      </m:acc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𝛤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𝛹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↔</m:t>
                      </m:r>
                    </m:oMath>
                  </m:oMathPara>
                </a14:m>
                <a:endParaRPr lang="zh-CN" altLang="en-US" i="1" dirty="0"/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F2766D28-8D0F-1772-0B42-B3E7503A56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0954" y="5845281"/>
                <a:ext cx="1657377" cy="369332"/>
              </a:xfrm>
              <a:prstGeom prst="rect">
                <a:avLst/>
              </a:prstGeom>
              <a:blipFill>
                <a:blip r:embed="rId8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图片 12" descr="形状&#10;&#10;AI 生成的内容可能不正确。">
            <a:extLst>
              <a:ext uri="{FF2B5EF4-FFF2-40B4-BE49-F238E27FC236}">
                <a16:creationId xmlns:a16="http://schemas.microsoft.com/office/drawing/2014/main" id="{3317D9F4-B65C-B5D5-7E14-5992228B0248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52448"/>
          <a:stretch>
            <a:fillRect/>
          </a:stretch>
        </p:blipFill>
        <p:spPr>
          <a:xfrm>
            <a:off x="8814622" y="5803891"/>
            <a:ext cx="1233807" cy="505583"/>
          </a:xfrm>
          <a:prstGeom prst="rect">
            <a:avLst/>
          </a:prstGeom>
        </p:spPr>
      </p:pic>
      <p:pic>
        <p:nvPicPr>
          <p:cNvPr id="15" name="图片 14" descr="图示&#10;&#10;AI 生成的内容可能不正确。">
            <a:extLst>
              <a:ext uri="{FF2B5EF4-FFF2-40B4-BE49-F238E27FC236}">
                <a16:creationId xmlns:a16="http://schemas.microsoft.com/office/drawing/2014/main" id="{F124FA88-FA62-694A-1D2A-C152D17CD40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238443" y="1383315"/>
            <a:ext cx="1459648" cy="634192"/>
          </a:xfrm>
          <a:prstGeom prst="rect">
            <a:avLst/>
          </a:prstGeom>
        </p:spPr>
      </p:pic>
      <p:pic>
        <p:nvPicPr>
          <p:cNvPr id="17" name="图片 16" descr="图片包含 物体, 项链, 游戏机, 灯&#10;&#10;AI 生成的内容可能不正确。">
            <a:extLst>
              <a:ext uri="{FF2B5EF4-FFF2-40B4-BE49-F238E27FC236}">
                <a16:creationId xmlns:a16="http://schemas.microsoft.com/office/drawing/2014/main" id="{E8B9F2AA-FC8C-ED30-A962-1BD09A2EF30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346264" y="4316914"/>
            <a:ext cx="1368683" cy="588740"/>
          </a:xfrm>
          <a:prstGeom prst="rect">
            <a:avLst/>
          </a:prstGeom>
        </p:spPr>
      </p:pic>
      <p:pic>
        <p:nvPicPr>
          <p:cNvPr id="19" name="图片 18" descr="卡通人物&#10;&#10;AI 生成的内容可能不正确。">
            <a:extLst>
              <a:ext uri="{FF2B5EF4-FFF2-40B4-BE49-F238E27FC236}">
                <a16:creationId xmlns:a16="http://schemas.microsoft.com/office/drawing/2014/main" id="{44340842-C837-DD97-99FB-5A0DC813A5D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331618" y="2117431"/>
            <a:ext cx="1391999" cy="611680"/>
          </a:xfrm>
          <a:prstGeom prst="rect">
            <a:avLst/>
          </a:prstGeom>
        </p:spPr>
      </p:pic>
      <p:pic>
        <p:nvPicPr>
          <p:cNvPr id="21" name="图片 20" descr="卡通人物&#10;&#10;AI 生成的内容可能不正确。">
            <a:extLst>
              <a:ext uri="{FF2B5EF4-FFF2-40B4-BE49-F238E27FC236}">
                <a16:creationId xmlns:a16="http://schemas.microsoft.com/office/drawing/2014/main" id="{6C043C90-693D-07E6-4299-6E32D50FDD0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357148" y="3608068"/>
            <a:ext cx="1340943" cy="559954"/>
          </a:xfrm>
          <a:prstGeom prst="rect">
            <a:avLst/>
          </a:prstGeom>
        </p:spPr>
      </p:pic>
      <p:pic>
        <p:nvPicPr>
          <p:cNvPr id="23" name="图片 22" descr="卡通人物&#10;&#10;AI 生成的内容可能不正确。">
            <a:extLst>
              <a:ext uri="{FF2B5EF4-FFF2-40B4-BE49-F238E27FC236}">
                <a16:creationId xmlns:a16="http://schemas.microsoft.com/office/drawing/2014/main" id="{F234D9C3-1964-CB63-51EC-EE59443B86F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346264" y="5060262"/>
            <a:ext cx="1334217" cy="597170"/>
          </a:xfrm>
          <a:prstGeom prst="rect">
            <a:avLst/>
          </a:prstGeom>
        </p:spPr>
      </p:pic>
      <p:pic>
        <p:nvPicPr>
          <p:cNvPr id="25" name="图片 24" descr="图示, 示意图&#10;&#10;AI 生成的内容可能不正确。">
            <a:extLst>
              <a:ext uri="{FF2B5EF4-FFF2-40B4-BE49-F238E27FC236}">
                <a16:creationId xmlns:a16="http://schemas.microsoft.com/office/drawing/2014/main" id="{76C8C473-4121-C066-47BC-84E157BF4CE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23291" y="1338292"/>
            <a:ext cx="870688" cy="724238"/>
          </a:xfrm>
          <a:prstGeom prst="rect">
            <a:avLst/>
          </a:prstGeom>
        </p:spPr>
      </p:pic>
      <p:pic>
        <p:nvPicPr>
          <p:cNvPr id="27" name="图片 26" descr="图片包含 线, 鸟, 游戏机, 挂&#10;&#10;AI 生成的内容可能不正确。">
            <a:extLst>
              <a:ext uri="{FF2B5EF4-FFF2-40B4-BE49-F238E27FC236}">
                <a16:creationId xmlns:a16="http://schemas.microsoft.com/office/drawing/2014/main" id="{D75AEDCC-A1F5-8463-65D6-8569C98AFE1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347588" y="2073110"/>
            <a:ext cx="822095" cy="693152"/>
          </a:xfrm>
          <a:prstGeom prst="rect">
            <a:avLst/>
          </a:prstGeom>
        </p:spPr>
      </p:pic>
      <p:pic>
        <p:nvPicPr>
          <p:cNvPr id="29" name="图片 28" descr="图示&#10;&#10;AI 生成的内容可能不正确。">
            <a:extLst>
              <a:ext uri="{FF2B5EF4-FFF2-40B4-BE49-F238E27FC236}">
                <a16:creationId xmlns:a16="http://schemas.microsoft.com/office/drawing/2014/main" id="{C13B90C0-2EFD-8C32-5ABF-C589AD33D37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13127" y="3581619"/>
            <a:ext cx="891018" cy="672427"/>
          </a:xfrm>
          <a:prstGeom prst="rect">
            <a:avLst/>
          </a:prstGeom>
        </p:spPr>
      </p:pic>
      <p:pic>
        <p:nvPicPr>
          <p:cNvPr id="31" name="图片 30" descr="图片包含 线, 游戏机, 鸟, 滑雪&#10;&#10;AI 生成的内容可能不正确。">
            <a:extLst>
              <a:ext uri="{FF2B5EF4-FFF2-40B4-BE49-F238E27FC236}">
                <a16:creationId xmlns:a16="http://schemas.microsoft.com/office/drawing/2014/main" id="{48519D04-B942-5983-5355-DBA9153D7D16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298907" y="4271108"/>
            <a:ext cx="995964" cy="718971"/>
          </a:xfrm>
          <a:prstGeom prst="rect">
            <a:avLst/>
          </a:prstGeom>
        </p:spPr>
      </p:pic>
      <p:pic>
        <p:nvPicPr>
          <p:cNvPr id="43" name="图片 42" descr="图示&#10;&#10;AI 生成的内容可能不正确。">
            <a:extLst>
              <a:ext uri="{FF2B5EF4-FFF2-40B4-BE49-F238E27FC236}">
                <a16:creationId xmlns:a16="http://schemas.microsoft.com/office/drawing/2014/main" id="{DBB66840-1B7E-9D3B-D456-A39735D82B59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313127" y="2794217"/>
            <a:ext cx="892534" cy="731492"/>
          </a:xfrm>
          <a:prstGeom prst="rect">
            <a:avLst/>
          </a:prstGeom>
        </p:spPr>
      </p:pic>
      <p:pic>
        <p:nvPicPr>
          <p:cNvPr id="45" name="图片 44" descr="图示&#10;&#10;AI 生成的内容可能不正确。">
            <a:extLst>
              <a:ext uri="{FF2B5EF4-FFF2-40B4-BE49-F238E27FC236}">
                <a16:creationId xmlns:a16="http://schemas.microsoft.com/office/drawing/2014/main" id="{FE971EB5-4A79-079B-C3B9-97B1224510CB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374758" y="2899912"/>
            <a:ext cx="1305721" cy="529565"/>
          </a:xfrm>
          <a:prstGeom prst="rect">
            <a:avLst/>
          </a:prstGeom>
        </p:spPr>
      </p:pic>
      <p:pic>
        <p:nvPicPr>
          <p:cNvPr id="47" name="图片 46" descr="卡通人物&#10;&#10;AI 生成的内容可能不正确。">
            <a:extLst>
              <a:ext uri="{FF2B5EF4-FFF2-40B4-BE49-F238E27FC236}">
                <a16:creationId xmlns:a16="http://schemas.microsoft.com/office/drawing/2014/main" id="{B7CE4D44-3392-E3B1-D057-C0AA23C973B0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646889" y="2111308"/>
            <a:ext cx="1347642" cy="620118"/>
          </a:xfrm>
          <a:prstGeom prst="rect">
            <a:avLst/>
          </a:prstGeom>
        </p:spPr>
      </p:pic>
      <p:pic>
        <p:nvPicPr>
          <p:cNvPr id="49" name="图片 48" descr="卡通人物&#10;&#10;AI 生成的内容可能不正确。">
            <a:extLst>
              <a:ext uri="{FF2B5EF4-FFF2-40B4-BE49-F238E27FC236}">
                <a16:creationId xmlns:a16="http://schemas.microsoft.com/office/drawing/2014/main" id="{7C310981-9AD0-0E74-551E-5E1DB67A9C9B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704429" y="4271108"/>
            <a:ext cx="1339550" cy="618412"/>
          </a:xfrm>
          <a:prstGeom prst="rect">
            <a:avLst/>
          </a:prstGeom>
        </p:spPr>
      </p:pic>
      <p:pic>
        <p:nvPicPr>
          <p:cNvPr id="54" name="图片 53" descr="形状&#10;&#10;AI 生成的内容可能不正确。">
            <a:extLst>
              <a:ext uri="{FF2B5EF4-FFF2-40B4-BE49-F238E27FC236}">
                <a16:creationId xmlns:a16="http://schemas.microsoft.com/office/drawing/2014/main" id="{F3D43EA8-138D-55D3-CFE5-5253E39DFB12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736261" y="3588886"/>
            <a:ext cx="1275885" cy="598319"/>
          </a:xfrm>
          <a:prstGeom prst="rect">
            <a:avLst/>
          </a:prstGeom>
        </p:spPr>
      </p:pic>
      <p:pic>
        <p:nvPicPr>
          <p:cNvPr id="56" name="图片 55" descr="图示&#10;&#10;AI 生成的内容可能不正确。">
            <a:extLst>
              <a:ext uri="{FF2B5EF4-FFF2-40B4-BE49-F238E27FC236}">
                <a16:creationId xmlns:a16="http://schemas.microsoft.com/office/drawing/2014/main" id="{511FC296-6FB3-F7F6-2B77-DF5E94A08E85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646889" y="2860804"/>
            <a:ext cx="1378460" cy="598319"/>
          </a:xfrm>
          <a:prstGeom prst="rect">
            <a:avLst/>
          </a:prstGeom>
        </p:spPr>
      </p:pic>
      <p:pic>
        <p:nvPicPr>
          <p:cNvPr id="58" name="图片 57" descr="图片包含 图示&#10;&#10;AI 生成的内容可能不正确。">
            <a:extLst>
              <a:ext uri="{FF2B5EF4-FFF2-40B4-BE49-F238E27FC236}">
                <a16:creationId xmlns:a16="http://schemas.microsoft.com/office/drawing/2014/main" id="{8DCB9DFA-7E58-3E1A-0F25-D30673C1326B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662297" y="1360758"/>
            <a:ext cx="1347643" cy="611589"/>
          </a:xfrm>
          <a:prstGeom prst="rect">
            <a:avLst/>
          </a:prstGeom>
        </p:spPr>
      </p:pic>
      <p:pic>
        <p:nvPicPr>
          <p:cNvPr id="60" name="图片 59" descr="卡通人物&#10;&#10;AI 生成的内容可能不正确。">
            <a:extLst>
              <a:ext uri="{FF2B5EF4-FFF2-40B4-BE49-F238E27FC236}">
                <a16:creationId xmlns:a16="http://schemas.microsoft.com/office/drawing/2014/main" id="{BB9BADA1-B462-55FA-E5DA-75A6B47A13E9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809430" y="5085133"/>
            <a:ext cx="1234549" cy="588995"/>
          </a:xfrm>
          <a:prstGeom prst="rect">
            <a:avLst/>
          </a:prstGeom>
        </p:spPr>
      </p:pic>
      <p:pic>
        <p:nvPicPr>
          <p:cNvPr id="64" name="图片 63" descr="图片包含 形状&#10;&#10;AI 生成的内容可能不正确。">
            <a:extLst>
              <a:ext uri="{FF2B5EF4-FFF2-40B4-BE49-F238E27FC236}">
                <a16:creationId xmlns:a16="http://schemas.microsoft.com/office/drawing/2014/main" id="{D165630E-D173-C4B4-DC20-01C6CE681467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0363214" y="5792401"/>
            <a:ext cx="1368683" cy="563948"/>
          </a:xfrm>
          <a:prstGeom prst="rect">
            <a:avLst/>
          </a:prstGeom>
        </p:spPr>
      </p:pic>
      <p:cxnSp>
        <p:nvCxnSpPr>
          <p:cNvPr id="66" name="直接连接符 65">
            <a:extLst>
              <a:ext uri="{FF2B5EF4-FFF2-40B4-BE49-F238E27FC236}">
                <a16:creationId xmlns:a16="http://schemas.microsoft.com/office/drawing/2014/main" id="{464C6B15-5659-DF10-F726-D278CE4C5B01}"/>
              </a:ext>
            </a:extLst>
          </p:cNvPr>
          <p:cNvCxnSpPr>
            <a:cxnSpLocks/>
          </p:cNvCxnSpPr>
          <p:nvPr/>
        </p:nvCxnSpPr>
        <p:spPr>
          <a:xfrm>
            <a:off x="10552436" y="5792401"/>
            <a:ext cx="944736" cy="58008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文本框 69">
                <a:extLst>
                  <a:ext uri="{FF2B5EF4-FFF2-40B4-BE49-F238E27FC236}">
                    <a16:creationId xmlns:a16="http://schemas.microsoft.com/office/drawing/2014/main" id="{5AA53A04-D4F6-6BD4-C0F3-660A74744C17}"/>
                  </a:ext>
                </a:extLst>
              </p:cNvPr>
              <p:cNvSpPr txBox="1"/>
              <p:nvPr/>
            </p:nvSpPr>
            <p:spPr>
              <a:xfrm>
                <a:off x="8610600" y="962281"/>
                <a:ext cx="27307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>
                    <a:solidFill>
                      <a:srgbClr val="295FA7"/>
                    </a:solidFill>
                  </a:rPr>
                  <a:t>Perturbative             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295FA7"/>
                        </a:solidFill>
                        <a:latin typeface="Cambria Math" panose="02040503050406030204" pitchFamily="18" charset="0"/>
                      </a:rPr>
                      <m:t>⟨</m:t>
                    </m:r>
                    <m:r>
                      <a:rPr lang="en-US" altLang="zh-CN" b="0" i="1" smtClean="0">
                        <a:solidFill>
                          <a:srgbClr val="295FA7"/>
                        </a:solidFill>
                        <a:latin typeface="Cambria Math" panose="02040503050406030204" pitchFamily="18" charset="0"/>
                      </a:rPr>
                      <m:t>𝐺𝐺</m:t>
                    </m:r>
                    <m:r>
                      <a:rPr lang="en-US" altLang="zh-CN" b="0" i="1" smtClean="0">
                        <a:solidFill>
                          <a:srgbClr val="295FA7"/>
                        </a:solidFill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endParaRPr lang="zh-CN" altLang="en-US" dirty="0">
                  <a:solidFill>
                    <a:srgbClr val="295FA7"/>
                  </a:solidFill>
                </a:endParaRPr>
              </a:p>
            </p:txBody>
          </p:sp>
        </mc:Choice>
        <mc:Fallback xmlns="">
          <p:sp>
            <p:nvSpPr>
              <p:cNvPr id="70" name="文本框 69">
                <a:extLst>
                  <a:ext uri="{FF2B5EF4-FFF2-40B4-BE49-F238E27FC236}">
                    <a16:creationId xmlns:a16="http://schemas.microsoft.com/office/drawing/2014/main" id="{5AA53A04-D4F6-6BD4-C0F3-660A74744C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0600" y="962281"/>
                <a:ext cx="2730748" cy="369332"/>
              </a:xfrm>
              <a:prstGeom prst="rect">
                <a:avLst/>
              </a:prstGeom>
              <a:blipFill>
                <a:blip r:embed="rId28"/>
                <a:stretch>
                  <a:fillRect l="-2013" t="-10000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9" name="图片 78" descr="许多小船&#10;&#10;AI 生成的内容可能不正确。">
            <a:extLst>
              <a:ext uri="{FF2B5EF4-FFF2-40B4-BE49-F238E27FC236}">
                <a16:creationId xmlns:a16="http://schemas.microsoft.com/office/drawing/2014/main" id="{CAC202B5-60A6-AE1A-A252-EC35821B08AB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1992183" y="4904424"/>
            <a:ext cx="4224277" cy="562394"/>
          </a:xfrm>
          <a:prstGeom prst="rect">
            <a:avLst/>
          </a:prstGeom>
        </p:spPr>
      </p:pic>
      <p:pic>
        <p:nvPicPr>
          <p:cNvPr id="81" name="图片 80" descr="形状, 圆圈&#10;&#10;AI 生成的内容可能不正确。">
            <a:extLst>
              <a:ext uri="{FF2B5EF4-FFF2-40B4-BE49-F238E27FC236}">
                <a16:creationId xmlns:a16="http://schemas.microsoft.com/office/drawing/2014/main" id="{E8059350-795A-4C7A-17D5-2614CB2B5646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1998786" y="4237489"/>
            <a:ext cx="4224277" cy="58981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2" name="文本框 81">
                <a:extLst>
                  <a:ext uri="{FF2B5EF4-FFF2-40B4-BE49-F238E27FC236}">
                    <a16:creationId xmlns:a16="http://schemas.microsoft.com/office/drawing/2014/main" id="{A343401E-3F05-A216-E852-D331AD86A979}"/>
                  </a:ext>
                </a:extLst>
              </p:cNvPr>
              <p:cNvSpPr txBox="1"/>
              <p:nvPr/>
            </p:nvSpPr>
            <p:spPr>
              <a:xfrm>
                <a:off x="-76935" y="6248576"/>
                <a:ext cx="5647944" cy="5806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=1−</m:t>
                      </m:r>
                      <m:f>
                        <m:f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  <m:sSup>
                            <m:sSup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sSub>
                            <m:sSub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sSub>
                            <m:sSub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e>
                      </m:d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 ,  </m:t>
                      </m:r>
                      <m:sSub>
                        <m:sSub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=1+</m:t>
                      </m:r>
                      <m:f>
                        <m:f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  <m:sSup>
                            <m:sSup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den>
                      </m:f>
                      <m:d>
                        <m:d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num>
                            <m:den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  <m:sSub>
                            <m:sSub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sSub>
                            <m:sSub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82" name="文本框 81">
                <a:extLst>
                  <a:ext uri="{FF2B5EF4-FFF2-40B4-BE49-F238E27FC236}">
                    <a16:creationId xmlns:a16="http://schemas.microsoft.com/office/drawing/2014/main" id="{A343401E-3F05-A216-E852-D331AD86A9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6935" y="6248576"/>
                <a:ext cx="5647944" cy="580672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文本框 82">
                <a:extLst>
                  <a:ext uri="{FF2B5EF4-FFF2-40B4-BE49-F238E27FC236}">
                    <a16:creationId xmlns:a16="http://schemas.microsoft.com/office/drawing/2014/main" id="{FE36D64F-DE80-4BB2-31EF-F1941147D43C}"/>
                  </a:ext>
                </a:extLst>
              </p:cNvPr>
              <p:cNvSpPr txBox="1"/>
              <p:nvPr/>
            </p:nvSpPr>
            <p:spPr>
              <a:xfrm>
                <a:off x="914760" y="4347730"/>
                <a:ext cx="9328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solidFill>
                                <a:srgbClr val="295FA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rgbClr val="295FA7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295FA7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rgbClr val="295FA7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↔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83" name="文本框 82">
                <a:extLst>
                  <a:ext uri="{FF2B5EF4-FFF2-40B4-BE49-F238E27FC236}">
                    <a16:creationId xmlns:a16="http://schemas.microsoft.com/office/drawing/2014/main" id="{FE36D64F-DE80-4BB2-31EF-F1941147D4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760" y="4347730"/>
                <a:ext cx="932884" cy="369332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6" name="直接连接符 85">
            <a:extLst>
              <a:ext uri="{FF2B5EF4-FFF2-40B4-BE49-F238E27FC236}">
                <a16:creationId xmlns:a16="http://schemas.microsoft.com/office/drawing/2014/main" id="{6934F8B4-E55E-C37A-5953-1933B6F2D1E1}"/>
              </a:ext>
            </a:extLst>
          </p:cNvPr>
          <p:cNvCxnSpPr/>
          <p:nvPr/>
        </p:nvCxnSpPr>
        <p:spPr>
          <a:xfrm>
            <a:off x="5842587" y="1094457"/>
            <a:ext cx="0" cy="2441939"/>
          </a:xfrm>
          <a:prstGeom prst="line">
            <a:avLst/>
          </a:prstGeom>
          <a:ln w="57150">
            <a:solidFill>
              <a:srgbClr val="ED7D31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接连接符 86">
            <a:extLst>
              <a:ext uri="{FF2B5EF4-FFF2-40B4-BE49-F238E27FC236}">
                <a16:creationId xmlns:a16="http://schemas.microsoft.com/office/drawing/2014/main" id="{17A688FF-B0F0-1879-48C3-E8A56566D55C}"/>
              </a:ext>
            </a:extLst>
          </p:cNvPr>
          <p:cNvCxnSpPr>
            <a:cxnSpLocks/>
          </p:cNvCxnSpPr>
          <p:nvPr/>
        </p:nvCxnSpPr>
        <p:spPr>
          <a:xfrm flipH="1">
            <a:off x="15277" y="4063775"/>
            <a:ext cx="5328113" cy="0"/>
          </a:xfrm>
          <a:prstGeom prst="line">
            <a:avLst/>
          </a:prstGeom>
          <a:ln w="57150">
            <a:solidFill>
              <a:srgbClr val="ED7D31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接连接符 89">
            <a:extLst>
              <a:ext uri="{FF2B5EF4-FFF2-40B4-BE49-F238E27FC236}">
                <a16:creationId xmlns:a16="http://schemas.microsoft.com/office/drawing/2014/main" id="{77676981-B064-5BB9-0C0C-117D1B31BD8E}"/>
              </a:ext>
            </a:extLst>
          </p:cNvPr>
          <p:cNvCxnSpPr>
            <a:cxnSpLocks/>
            <a:stCxn id="96" idx="0"/>
          </p:cNvCxnSpPr>
          <p:nvPr/>
        </p:nvCxnSpPr>
        <p:spPr>
          <a:xfrm flipH="1">
            <a:off x="0" y="5622290"/>
            <a:ext cx="5197539" cy="0"/>
          </a:xfrm>
          <a:prstGeom prst="line">
            <a:avLst/>
          </a:prstGeom>
          <a:ln w="57150">
            <a:solidFill>
              <a:srgbClr val="ED7D31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接连接符 92">
            <a:extLst>
              <a:ext uri="{FF2B5EF4-FFF2-40B4-BE49-F238E27FC236}">
                <a16:creationId xmlns:a16="http://schemas.microsoft.com/office/drawing/2014/main" id="{E9531A73-CC25-914D-394F-7D2FF0E95A1C}"/>
              </a:ext>
            </a:extLst>
          </p:cNvPr>
          <p:cNvCxnSpPr>
            <a:cxnSpLocks/>
          </p:cNvCxnSpPr>
          <p:nvPr/>
        </p:nvCxnSpPr>
        <p:spPr>
          <a:xfrm>
            <a:off x="5726277" y="6121487"/>
            <a:ext cx="0" cy="664493"/>
          </a:xfrm>
          <a:prstGeom prst="line">
            <a:avLst/>
          </a:prstGeom>
          <a:ln w="57150">
            <a:solidFill>
              <a:srgbClr val="ED7D31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弧形 94">
            <a:extLst>
              <a:ext uri="{FF2B5EF4-FFF2-40B4-BE49-F238E27FC236}">
                <a16:creationId xmlns:a16="http://schemas.microsoft.com/office/drawing/2014/main" id="{AFD86BBC-42DC-B447-84FF-E55715189925}"/>
              </a:ext>
            </a:extLst>
          </p:cNvPr>
          <p:cNvSpPr/>
          <p:nvPr/>
        </p:nvSpPr>
        <p:spPr>
          <a:xfrm rot="5400000">
            <a:off x="4814651" y="3035839"/>
            <a:ext cx="1057476" cy="998395"/>
          </a:xfrm>
          <a:prstGeom prst="arc">
            <a:avLst/>
          </a:prstGeom>
          <a:ln w="57150">
            <a:solidFill>
              <a:srgbClr val="ED7D31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6" name="弧形 95">
            <a:extLst>
              <a:ext uri="{FF2B5EF4-FFF2-40B4-BE49-F238E27FC236}">
                <a16:creationId xmlns:a16="http://schemas.microsoft.com/office/drawing/2014/main" id="{CE8453D9-96F9-0533-BC4C-7D85D0CB9AB3}"/>
              </a:ext>
            </a:extLst>
          </p:cNvPr>
          <p:cNvSpPr/>
          <p:nvPr/>
        </p:nvSpPr>
        <p:spPr>
          <a:xfrm>
            <a:off x="4668801" y="5622290"/>
            <a:ext cx="1057476" cy="998395"/>
          </a:xfrm>
          <a:prstGeom prst="arc">
            <a:avLst/>
          </a:prstGeom>
          <a:ln w="57150">
            <a:solidFill>
              <a:srgbClr val="ED7D31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0" name="直接连接符 99">
            <a:extLst>
              <a:ext uri="{FF2B5EF4-FFF2-40B4-BE49-F238E27FC236}">
                <a16:creationId xmlns:a16="http://schemas.microsoft.com/office/drawing/2014/main" id="{CFACFC8B-8B5A-295E-7754-4D1D8352F330}"/>
              </a:ext>
            </a:extLst>
          </p:cNvPr>
          <p:cNvCxnSpPr>
            <a:cxnSpLocks/>
          </p:cNvCxnSpPr>
          <p:nvPr/>
        </p:nvCxnSpPr>
        <p:spPr>
          <a:xfrm>
            <a:off x="2190518" y="4873505"/>
            <a:ext cx="944736" cy="58008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1" name="直接连接符 100">
            <a:extLst>
              <a:ext uri="{FF2B5EF4-FFF2-40B4-BE49-F238E27FC236}">
                <a16:creationId xmlns:a16="http://schemas.microsoft.com/office/drawing/2014/main" id="{A6E7DB25-5242-E3F5-BF55-E2A1A90BD9D8}"/>
              </a:ext>
            </a:extLst>
          </p:cNvPr>
          <p:cNvCxnSpPr>
            <a:cxnSpLocks/>
          </p:cNvCxnSpPr>
          <p:nvPr/>
        </p:nvCxnSpPr>
        <p:spPr>
          <a:xfrm>
            <a:off x="3595582" y="4868154"/>
            <a:ext cx="944736" cy="58008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2" name="直接连接符 101">
            <a:extLst>
              <a:ext uri="{FF2B5EF4-FFF2-40B4-BE49-F238E27FC236}">
                <a16:creationId xmlns:a16="http://schemas.microsoft.com/office/drawing/2014/main" id="{E42CB17E-05B0-1BB7-A6CE-D4587DB59B0F}"/>
              </a:ext>
            </a:extLst>
          </p:cNvPr>
          <p:cNvCxnSpPr>
            <a:cxnSpLocks/>
          </p:cNvCxnSpPr>
          <p:nvPr/>
        </p:nvCxnSpPr>
        <p:spPr>
          <a:xfrm>
            <a:off x="5046536" y="4873504"/>
            <a:ext cx="944736" cy="58008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文本框 105">
                <a:extLst>
                  <a:ext uri="{FF2B5EF4-FFF2-40B4-BE49-F238E27FC236}">
                    <a16:creationId xmlns:a16="http://schemas.microsoft.com/office/drawing/2014/main" id="{4FD44410-4993-25BE-DFDB-E84913F19564}"/>
                  </a:ext>
                </a:extLst>
              </p:cNvPr>
              <p:cNvSpPr txBox="1"/>
              <p:nvPr/>
            </p:nvSpPr>
            <p:spPr>
              <a:xfrm>
                <a:off x="148792" y="5035012"/>
                <a:ext cx="1071511" cy="3293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sup>
                      </m:sSubSup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p>
                        <m:sSup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sup>
                      </m:sSup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106" name="文本框 105">
                <a:extLst>
                  <a:ext uri="{FF2B5EF4-FFF2-40B4-BE49-F238E27FC236}">
                    <a16:creationId xmlns:a16="http://schemas.microsoft.com/office/drawing/2014/main" id="{4FD44410-4993-25BE-DFDB-E84913F195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792" y="5035012"/>
                <a:ext cx="1071511" cy="329321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38217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9D351E-5705-020B-D507-1D6DCD86E8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 descr="图表, 直方图&#10;&#10;AI 生成的内容可能不正确。">
            <a:extLst>
              <a:ext uri="{FF2B5EF4-FFF2-40B4-BE49-F238E27FC236}">
                <a16:creationId xmlns:a16="http://schemas.microsoft.com/office/drawing/2014/main" id="{9EA2647D-D06C-86A2-7BDF-CBA1E00A10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7999" y="1099768"/>
            <a:ext cx="3846078" cy="2375445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48D95B30-3D3C-8236-3DA0-20C04605B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4391"/>
            <a:ext cx="12192000" cy="738747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altLang="zh-CN" b="1" dirty="0">
                <a:solidFill>
                  <a:schemeClr val="bg1"/>
                </a:solidFill>
              </a:rPr>
              <a:t> </a:t>
            </a:r>
            <a:r>
              <a:rPr lang="en-US" altLang="zh-CN" b="1" dirty="0">
                <a:solidFill>
                  <a:srgbClr val="295FA7"/>
                </a:solidFill>
              </a:rPr>
              <a:t>Backup: </a:t>
            </a:r>
            <a:r>
              <a:rPr lang="en-US" altLang="zh-CN" dirty="0">
                <a:solidFill>
                  <a:srgbClr val="295FA7"/>
                </a:solidFill>
              </a:rPr>
              <a:t>Error Estimation</a:t>
            </a:r>
            <a:endParaRPr lang="zh-CN" altLang="en-US" dirty="0">
              <a:solidFill>
                <a:srgbClr val="295FA7"/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892BFB5-B8CF-F522-8B69-BC1C51DDF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91DD8-BED9-4F01-B8B7-4C33D25EEF0E}" type="slidenum">
              <a:rPr lang="zh-CN" altLang="en-US" smtClean="0"/>
              <a:t>18</a:t>
            </a:fld>
            <a:endParaRPr lang="zh-CN" altLang="en-US"/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7D5763C9-1096-D898-483D-FA8B2681B079}"/>
              </a:ext>
            </a:extLst>
          </p:cNvPr>
          <p:cNvCxnSpPr/>
          <p:nvPr/>
        </p:nvCxnSpPr>
        <p:spPr>
          <a:xfrm>
            <a:off x="0" y="933138"/>
            <a:ext cx="12192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7F586255-2381-F843-7F2F-17F6744BF6FB}"/>
                  </a:ext>
                </a:extLst>
              </p:cNvPr>
              <p:cNvSpPr txBox="1"/>
              <p:nvPr/>
            </p:nvSpPr>
            <p:spPr>
              <a:xfrm>
                <a:off x="522927" y="3180617"/>
                <a:ext cx="1976146" cy="7359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0" dirty="0">
                    <a:latin typeface="+mn-ea"/>
                  </a:rPr>
                  <a:t>Error is defined by: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 </m:t>
                          </m:r>
                          <m:acc>
                            <m:accPr>
                              <m:chr m:val="̅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p>
                                <m:s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b="0" i="0" smtClean="0"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</m:e>
                                <m:sup>
                                  <m:r>
                                    <a:rPr lang="en-US" altLang="zh-CN" b="0" i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acc>
                        </m:e>
                      </m:rad>
                    </m:oMath>
                  </m:oMathPara>
                </a14:m>
                <a:endParaRPr lang="en-US" altLang="zh-CN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7F586255-2381-F843-7F2F-17F6744BF6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927" y="3180617"/>
                <a:ext cx="1976146" cy="735971"/>
              </a:xfrm>
              <a:prstGeom prst="rect">
                <a:avLst/>
              </a:prstGeom>
              <a:blipFill>
                <a:blip r:embed="rId3"/>
                <a:stretch>
                  <a:fillRect l="-2778" t="-5000" r="-49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32F13A8A-DD83-372F-4FC0-EFDF1A0C3608}"/>
                  </a:ext>
                </a:extLst>
              </p:cNvPr>
              <p:cNvSpPr txBox="1"/>
              <p:nvPr/>
            </p:nvSpPr>
            <p:spPr>
              <a:xfrm>
                <a:off x="358249" y="1369620"/>
                <a:ext cx="4495437" cy="14254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𝐺</m:t>
                                      </m:r>
                                    </m:e>
                                  </m:acc>
                                  <m:d>
                                    <m:dPr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𝜏</m:t>
                                      </m:r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 ,</m:t>
                                      </m:r>
                                      <m:sSub>
                                        <m:sSubPr>
                                          <m:ctrlP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̃"/>
                                          <m:ctrlP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𝐺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𝜏</m:t>
                                      </m:r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altLang="zh-CN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min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,  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=0.2 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GeV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altLang="zh-CN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min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=−15 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GeV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,   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max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=30 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GeV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32F13A8A-DD83-372F-4FC0-EFDF1A0C36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249" y="1369620"/>
                <a:ext cx="4495437" cy="142545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370BE4CF-FC39-21CD-A6F0-E3A6A281EA24}"/>
                  </a:ext>
                </a:extLst>
              </p:cNvPr>
              <p:cNvSpPr txBox="1"/>
              <p:nvPr/>
            </p:nvSpPr>
            <p:spPr>
              <a:xfrm>
                <a:off x="358249" y="4483349"/>
                <a:ext cx="2929547" cy="19228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bSup>
                            <m:sSub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𝜒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zh-CN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sub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Sup>
                            <m:sSub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𝜒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zh-CN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sub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rad>
                    </m:oMath>
                  </m:oMathPara>
                </a14:m>
                <a:endParaRPr lang="en-US" altLang="zh-CN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𝜒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</m:e>
                                      <m:sup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sSup>
                                      <m:sSupPr>
                                        <m:ctrlP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𝜒</m:t>
                                        </m:r>
                                      </m:e>
                                      <m:sup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Sup>
                                      <m:sSubSupPr>
                                        <m:ctrlP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  <m:sup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</m:e>
                                      <m:sup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sSup>
                                      <m:sSupPr>
                                        <m:ctrlP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𝜒</m:t>
                                        </m:r>
                                      </m:e>
                                      <m:sup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  <m:t>s</m:t>
                                        </m:r>
                                      </m:e>
                                      <m:sub>
                                        <m: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</m:e>
                                      <m:sup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sSup>
                                      <m:sSupPr>
                                        <m:ctrlP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𝜒</m:t>
                                        </m:r>
                                      </m:e>
                                      <m:sup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  <m:t>s</m:t>
                                        </m:r>
                                      </m:e>
                                      <m:sub>
                                        <m: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</m:e>
                                      <m:sup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sSup>
                                      <m:sSupPr>
                                        <m:ctrlP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𝜒</m:t>
                                        </m:r>
                                      </m:e>
                                      <m:sup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p>
                                      <m:sSupPr>
                                        <m:ctrlP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e>
                                      <m:sup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370BE4CF-FC39-21CD-A6F0-E3A6A281EA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249" y="4483349"/>
                <a:ext cx="2929547" cy="192283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53E7FF71-186C-281C-E958-9E3006ABF363}"/>
                  </a:ext>
                </a:extLst>
              </p:cNvPr>
              <p:cNvSpPr txBox="1"/>
              <p:nvPr/>
            </p:nvSpPr>
            <p:spPr>
              <a:xfrm>
                <a:off x="218489" y="4015302"/>
                <a:ext cx="504545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</m:acc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dirty="0"/>
                  <a:t>: variance of 2000 fitted values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n-US" altLang="zh-CN" dirty="0"/>
                  <a:t> statistic error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53E7FF71-186C-281C-E958-9E3006ABF3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489" y="4015302"/>
                <a:ext cx="5045452" cy="369332"/>
              </a:xfrm>
              <a:prstGeom prst="rect">
                <a:avLst/>
              </a:prstGeom>
              <a:blipFill>
                <a:blip r:embed="rId6"/>
                <a:stretch>
                  <a:fillRect t="-10000" r="-604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6FE54E5A-7919-731C-8C18-4A13B370B1DB}"/>
                  </a:ext>
                </a:extLst>
              </p:cNvPr>
              <p:cNvSpPr txBox="1"/>
              <p:nvPr/>
            </p:nvSpPr>
            <p:spPr>
              <a:xfrm>
                <a:off x="3485519" y="4553073"/>
                <a:ext cx="201514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n-US" altLang="zh-CN" dirty="0"/>
                  <a:t> systemtic error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6FE54E5A-7919-731C-8C18-4A13B370B1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5519" y="4553073"/>
                <a:ext cx="2015146" cy="369332"/>
              </a:xfrm>
              <a:prstGeom prst="rect">
                <a:avLst/>
              </a:prstGeom>
              <a:blipFill>
                <a:blip r:embed="rId7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554904D9-A89F-88AE-41CE-3A052DDEC48D}"/>
                  </a:ext>
                </a:extLst>
              </p:cNvPr>
              <p:cNvSpPr txBox="1"/>
              <p:nvPr/>
            </p:nvSpPr>
            <p:spPr>
              <a:xfrm>
                <a:off x="5600881" y="3338689"/>
                <a:ext cx="6591119" cy="33827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0" dirty="0">
                    <a:latin typeface="+mn-ea"/>
                  </a:rPr>
                  <a:t>for small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altLang="zh-CN" b="0" dirty="0">
                  <a:latin typeface="+mn-ea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 ~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 ,  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 ~ 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  →    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~ 1</m:t>
                      </m:r>
                    </m:oMath>
                  </m:oMathPara>
                </a14:m>
                <a:endParaRPr lang="en-US" altLang="zh-CN" dirty="0"/>
              </a:p>
              <a:p>
                <a:endParaRPr lang="en-US" altLang="zh-CN" dirty="0"/>
              </a:p>
              <a:p>
                <a:r>
                  <a:rPr lang="en-US" altLang="zh-CN" dirty="0"/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min</m:t>
                        </m:r>
                      </m:sub>
                    </m:sSub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max</m:t>
                        </m:r>
                      </m:sub>
                    </m:sSub>
                  </m:oMath>
                </a14:m>
                <a:r>
                  <a:rPr lang="en-US" altLang="zh-CN" dirty="0"/>
                  <a:t> away from the peak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acc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 ,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 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acc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altLang="zh-CN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altLang="zh-CN" dirty="0"/>
                  <a:t>, irrelevant to the specific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min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max</m:t>
                        </m:r>
                      </m:sub>
                    </m:sSub>
                  </m:oMath>
                </a14:m>
                <a:endParaRPr lang="en-US" altLang="zh-CN" dirty="0"/>
              </a:p>
              <a:p>
                <a:r>
                  <a:rPr lang="en-US" altLang="zh-CN" dirty="0"/>
                  <a:t> </a:t>
                </a:r>
              </a:p>
              <a:p>
                <a:r>
                  <a:rPr lang="en-US" altLang="zh-CN" dirty="0"/>
                  <a:t>(if average the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altLang="zh-CN" dirty="0"/>
                  <a:t> as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/(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max</m:t>
                        </m:r>
                      </m:sub>
                    </m:sSub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min</m:t>
                        </m:r>
                      </m:sub>
                    </m:sSub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/>
                  <a:t>, choose large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max</m:t>
                        </m:r>
                      </m:sub>
                    </m:sSub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min</m:t>
                        </m:r>
                      </m:sub>
                    </m:sSub>
                  </m:oMath>
                </a14:m>
                <a:r>
                  <a:rPr lang="en-US" altLang="zh-CN" dirty="0"/>
                  <a:t> manually reduce the error)</a:t>
                </a:r>
              </a:p>
              <a:p>
                <a14:m>
                  <m:oMath xmlns:m="http://schemas.openxmlformats.org/officeDocument/2006/math">
                    <m:r>
                      <a:rPr lang="zh-CN" altLang="en-US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altLang="zh-CN" dirty="0"/>
                  <a:t> </a:t>
                </a:r>
              </a:p>
              <a:p>
                <a:r>
                  <a:rPr lang="en-US" altLang="zh-CN" dirty="0"/>
                  <a:t>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altLang="zh-CN" dirty="0"/>
                  <a:t> in the left is irrelevant to the choice of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min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max</m:t>
                        </m:r>
                      </m:sub>
                    </m:sSub>
                  </m:oMath>
                </a14:m>
                <a:endParaRPr lang="en-US" altLang="zh-CN" dirty="0"/>
              </a:p>
              <a:p>
                <a:r>
                  <a:rPr lang="en-US" altLang="zh-CN" dirty="0"/>
                  <a:t>   reflect the intrinsic error of the fitting procedure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554904D9-A89F-88AE-41CE-3A052DDEC4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0881" y="3338689"/>
                <a:ext cx="6591119" cy="3382786"/>
              </a:xfrm>
              <a:prstGeom prst="rect">
                <a:avLst/>
              </a:prstGeom>
              <a:blipFill>
                <a:blip r:embed="rId8"/>
                <a:stretch>
                  <a:fillRect l="-833" t="-1081" b="-21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0B74AC0D-1906-F6F4-E8FC-D62717609FF7}"/>
              </a:ext>
            </a:extLst>
          </p:cNvPr>
          <p:cNvCxnSpPr/>
          <p:nvPr/>
        </p:nvCxnSpPr>
        <p:spPr>
          <a:xfrm>
            <a:off x="5534070" y="2975513"/>
            <a:ext cx="0" cy="3893784"/>
          </a:xfrm>
          <a:prstGeom prst="line">
            <a:avLst/>
          </a:prstGeom>
          <a:ln w="19050">
            <a:solidFill>
              <a:srgbClr val="ED7D31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5950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8570EB32-DC48-5527-5F16-51F77173830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03875"/>
            <a:ext cx="12192000" cy="1254125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ACF7B7CC-6B78-20A6-10E0-C799EBA75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4391"/>
            <a:ext cx="12192000" cy="738747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altLang="zh-CN" b="1" dirty="0">
                <a:solidFill>
                  <a:schemeClr val="bg1"/>
                </a:solidFill>
              </a:rPr>
              <a:t> </a:t>
            </a:r>
            <a:r>
              <a:rPr lang="en-US" altLang="zh-CN" b="1" dirty="0">
                <a:solidFill>
                  <a:srgbClr val="295FA7"/>
                </a:solidFill>
              </a:rPr>
              <a:t>Outline</a:t>
            </a:r>
            <a:endParaRPr lang="zh-CN" altLang="en-US" b="1" dirty="0">
              <a:solidFill>
                <a:srgbClr val="295FA7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6126B866-C06F-8502-EA3D-3860D939F53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92113" y="1930556"/>
                <a:ext cx="11190156" cy="4351338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b="1" dirty="0">
                    <a:solidFill>
                      <a:srgbClr val="295FA7"/>
                    </a:solidFill>
                  </a:rPr>
                  <a:t>Introduction: </a:t>
                </a:r>
                <a:r>
                  <a:rPr lang="en-US" altLang="zh-CN" sz="2400" dirty="0">
                    <a:solidFill>
                      <a:schemeClr val="bg2">
                        <a:lumMod val="10000"/>
                      </a:schemeClr>
                    </a:solidFill>
                  </a:rPr>
                  <a:t>history &amp; conflict among different methods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b="1" dirty="0">
                    <a:solidFill>
                      <a:srgbClr val="295FA7"/>
                    </a:solidFill>
                  </a:rPr>
                  <a:t>NLO Calculation: </a:t>
                </a:r>
                <a:r>
                  <a:rPr lang="en-US" altLang="zh-CN" sz="2400" dirty="0">
                    <a:solidFill>
                      <a:schemeClr val="bg2">
                        <a:lumMod val="10000"/>
                      </a:schemeClr>
                    </a:solidFill>
                  </a:rPr>
                  <a:t>renormalization &amp; NLO correction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b="1" dirty="0">
                    <a:solidFill>
                      <a:srgbClr val="295FA7"/>
                    </a:solidFill>
                  </a:rPr>
                  <a:t>Impact of Vector Meson: </a:t>
                </a:r>
                <a:r>
                  <a:rPr lang="en-US" altLang="zh-CN" sz="2400" dirty="0">
                    <a:solidFill>
                      <a:schemeClr val="bg2">
                        <a:lumMod val="10000"/>
                      </a:schemeClr>
                    </a:solidFill>
                  </a:rPr>
                  <a:t>how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altLang="zh-CN" sz="2400" b="0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−−</m:t>
                        </m:r>
                      </m:sup>
                    </m:sSup>
                  </m:oMath>
                </a14:m>
                <a:r>
                  <a:rPr lang="en-US" altLang="zh-CN" sz="2400" dirty="0">
                    <a:solidFill>
                      <a:schemeClr val="bg2">
                        <a:lumMod val="10000"/>
                      </a:schemeClr>
                    </a:solidFill>
                  </a:rPr>
                  <a:t> vector meson affects the prediction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b="1" dirty="0">
                    <a:solidFill>
                      <a:srgbClr val="295FA7"/>
                    </a:solidFill>
                  </a:rPr>
                  <a:t>Sum Rules Analysis: </a:t>
                </a:r>
                <a:r>
                  <a:rPr lang="en-US" altLang="zh-CN" sz="2400" dirty="0">
                    <a:solidFill>
                      <a:schemeClr val="bg2">
                        <a:lumMod val="10000"/>
                      </a:schemeClr>
                    </a:solidFill>
                  </a:rPr>
                  <a:t>Laplace &amp; Gaussian sum rules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b="1" dirty="0">
                    <a:solidFill>
                      <a:srgbClr val="295FA7"/>
                    </a:solidFill>
                  </a:rPr>
                  <a:t>Conclusion</a:t>
                </a:r>
                <a:endParaRPr lang="zh-CN" altLang="en-US" b="1" dirty="0">
                  <a:solidFill>
                    <a:srgbClr val="295FA7"/>
                  </a:solidFill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6126B866-C06F-8502-EA3D-3860D939F53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113" y="1930556"/>
                <a:ext cx="11190156" cy="4351338"/>
              </a:xfrm>
              <a:blipFill>
                <a:blip r:embed="rId3"/>
                <a:stretch>
                  <a:fillRect l="-98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6A0E1AA-4400-63CB-22C5-C176B6071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91DD8-BED9-4F01-B8B7-4C33D25EEF0E}" type="slidenum">
              <a:rPr lang="zh-CN" altLang="en-US" smtClean="0"/>
              <a:t>2</a:t>
            </a:fld>
            <a:endParaRPr lang="zh-CN" altLang="en-US"/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349326AB-6090-345E-E5CF-99DBD1C7E531}"/>
              </a:ext>
            </a:extLst>
          </p:cNvPr>
          <p:cNvCxnSpPr/>
          <p:nvPr/>
        </p:nvCxnSpPr>
        <p:spPr>
          <a:xfrm>
            <a:off x="360381" y="674954"/>
            <a:ext cx="12192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0939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BB264B-84BF-D7AD-2468-318DEC394A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A0B7E4DE-69EB-646B-CE8E-96DCF0A09B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761" y="1866242"/>
            <a:ext cx="6825197" cy="3125516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2C7DBCBE-6C8F-952A-0F27-3AFA664C9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4391"/>
            <a:ext cx="12192000" cy="738747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altLang="zh-CN" b="1" dirty="0">
                <a:solidFill>
                  <a:schemeClr val="bg1"/>
                </a:solidFill>
              </a:rPr>
              <a:t> </a:t>
            </a:r>
            <a:r>
              <a:rPr lang="en-US" altLang="zh-CN" b="1" dirty="0">
                <a:solidFill>
                  <a:srgbClr val="295FA7"/>
                </a:solidFill>
              </a:rPr>
              <a:t>History &amp; conflict </a:t>
            </a:r>
            <a:endParaRPr lang="zh-CN" altLang="en-US" b="1" dirty="0">
              <a:solidFill>
                <a:srgbClr val="295FA7"/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AA2EA24-55FC-29D8-D337-F2C587BE0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91DD8-BED9-4F01-B8B7-4C33D25EEF0E}" type="slidenum">
              <a:rPr lang="zh-CN" altLang="en-US" smtClean="0"/>
              <a:t>3</a:t>
            </a:fld>
            <a:endParaRPr lang="zh-CN" altLang="en-US" dirty="0"/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A7F8AC3F-2A19-FAAE-41FB-B003365DBE68}"/>
              </a:ext>
            </a:extLst>
          </p:cNvPr>
          <p:cNvCxnSpPr/>
          <p:nvPr/>
        </p:nvCxnSpPr>
        <p:spPr>
          <a:xfrm>
            <a:off x="0" y="933138"/>
            <a:ext cx="12192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E7079792-07F6-A946-577B-086FC335C32D}"/>
                  </a:ext>
                </a:extLst>
              </p:cNvPr>
              <p:cNvSpPr txBox="1"/>
              <p:nvPr/>
            </p:nvSpPr>
            <p:spPr>
              <a:xfrm>
                <a:off x="196761" y="5133413"/>
                <a:ext cx="6363659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400" dirty="0">
                    <a:solidFill>
                      <a:srgbClr val="295FA7"/>
                    </a:solidFill>
                  </a:rPr>
                  <a:t>LO QCD sum rules prediction: </a:t>
                </a:r>
                <a14:m>
                  <m:oMath xmlns:m="http://schemas.openxmlformats.org/officeDocument/2006/math">
                    <m:r>
                      <a:rPr lang="en-US" altLang="zh-CN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2.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9</m:t>
                    </m:r>
                    <m:r>
                      <m:rPr>
                        <m:sty m:val="p"/>
                      </m:rPr>
                      <a:rPr lang="en-US" altLang="zh-CN" sz="2000">
                        <a:latin typeface="Cambria Math" panose="02040503050406030204" pitchFamily="18" charset="0"/>
                      </a:rPr>
                      <m:t>GeV</m:t>
                    </m:r>
                    <m:r>
                      <a:rPr lang="en-US" altLang="zh-CN" sz="2000" b="0" i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𝑠</m:t>
                        </m:r>
                        <m:acc>
                          <m:accPr>
                            <m:chr m:val="̅"/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</m:oMath>
                </a14:m>
                <a:endParaRPr lang="en-US" altLang="zh-CN" sz="2000" dirty="0"/>
              </a:p>
              <a:p>
                <a:r>
                  <a:rPr lang="en-US" altLang="zh-CN" sz="1600" dirty="0"/>
                  <a:t>Nuclear Physics B262 (1985) 575-592</a:t>
                </a:r>
              </a:p>
              <a:p>
                <a:endParaRPr lang="en-US" altLang="zh-CN" sz="1600" dirty="0"/>
              </a:p>
              <a:p>
                <a:r>
                  <a:rPr lang="en-US" altLang="zh-CN" sz="1600" dirty="0"/>
                  <a:t>Phys. Rev. D 100, 034012 (2019)</a:t>
                </a:r>
                <a:endParaRPr lang="zh-CN" altLang="en-US" sz="1600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E7079792-07F6-A946-577B-086FC335C3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761" y="5133413"/>
                <a:ext cx="6363659" cy="1200329"/>
              </a:xfrm>
              <a:prstGeom prst="rect">
                <a:avLst/>
              </a:prstGeom>
              <a:blipFill>
                <a:blip r:embed="rId3"/>
                <a:stretch>
                  <a:fillRect l="-1437" t="-3553" b="-558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矩形 8">
            <a:extLst>
              <a:ext uri="{FF2B5EF4-FFF2-40B4-BE49-F238E27FC236}">
                <a16:creationId xmlns:a16="http://schemas.microsoft.com/office/drawing/2014/main" id="{A419975D-5E3F-06E4-D38C-57E57BB36DCB}"/>
              </a:ext>
            </a:extLst>
          </p:cNvPr>
          <p:cNvSpPr/>
          <p:nvPr/>
        </p:nvSpPr>
        <p:spPr>
          <a:xfrm>
            <a:off x="517161" y="4336869"/>
            <a:ext cx="6011102" cy="220141"/>
          </a:xfrm>
          <a:prstGeom prst="rect">
            <a:avLst/>
          </a:prstGeom>
          <a:solidFill>
            <a:srgbClr val="EB6419">
              <a:alpha val="2588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467DD892-AD31-DD7D-1188-2E0EC8FBA602}"/>
              </a:ext>
            </a:extLst>
          </p:cNvPr>
          <p:cNvSpPr/>
          <p:nvPr/>
        </p:nvSpPr>
        <p:spPr>
          <a:xfrm>
            <a:off x="5424764" y="4266013"/>
            <a:ext cx="454429" cy="376844"/>
          </a:xfrm>
          <a:prstGeom prst="roundRect">
            <a:avLst/>
          </a:prstGeom>
          <a:noFill/>
          <a:ln w="28575">
            <a:solidFill>
              <a:srgbClr val="EB6419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85188D5F-1B11-C9C2-EE9A-6FA818FEB7C1}"/>
                  </a:ext>
                </a:extLst>
              </p:cNvPr>
              <p:cNvSpPr txBox="1"/>
              <p:nvPr/>
            </p:nvSpPr>
            <p:spPr>
              <a:xfrm>
                <a:off x="8033850" y="1560261"/>
                <a:ext cx="3613507" cy="13542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solidFill>
                      <a:srgbClr val="295FA7"/>
                    </a:solidFill>
                  </a:rPr>
                  <a:t>Flux tube model: </a:t>
                </a:r>
                <a:endParaRPr lang="en-US" altLang="zh-CN" sz="2400" b="0" i="1" dirty="0">
                  <a:solidFill>
                    <a:srgbClr val="295FA7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1.8−1.9</m:t>
                    </m:r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 panose="02040503050406030204" pitchFamily="18" charset="0"/>
                      </a:rPr>
                      <m:t>GeV</m:t>
                    </m:r>
                    <m:r>
                      <a:rPr lang="en-US" altLang="zh-CN" sz="2000" b="0" i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acc>
                          <m:accPr>
                            <m:chr m:val="̅"/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  <m:r>
                      <a:rPr lang="en-US" altLang="zh-CN" sz="2000" b="0" i="0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n-US" altLang="zh-CN" sz="2000" b="0" i="0" dirty="0">
                    <a:latin typeface="Cambria Math" panose="02040503050406030204" pitchFamily="18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2.1−2.2</m:t>
                    </m:r>
                    <m:r>
                      <m:rPr>
                        <m:sty m:val="p"/>
                      </m:rPr>
                      <a:rPr lang="en-US" altLang="zh-CN" sz="2000">
                        <a:latin typeface="Cambria Math" panose="02040503050406030204" pitchFamily="18" charset="0"/>
                      </a:rPr>
                      <m:t>GeV</m:t>
                    </m:r>
                    <m:r>
                      <a:rPr lang="en-US" altLang="zh-CN" sz="2000" b="0" i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acc>
                          <m:accPr>
                            <m:chr m:val="̅"/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</m:oMath>
                </a14:m>
                <a:r>
                  <a:rPr lang="en-US" altLang="zh-CN" sz="2000" dirty="0"/>
                  <a:t> </a:t>
                </a:r>
              </a:p>
              <a:p>
                <a:r>
                  <a:rPr lang="en-US" altLang="zh-CN" sz="1600" dirty="0"/>
                  <a:t>Phys. Rev. D 52, 5242 (1995) </a:t>
                </a:r>
                <a:endParaRPr lang="zh-CN" altLang="en-US" sz="1600" dirty="0"/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85188D5F-1B11-C9C2-EE9A-6FA818FEB7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3850" y="1560261"/>
                <a:ext cx="3613507" cy="1354217"/>
              </a:xfrm>
              <a:prstGeom prst="rect">
                <a:avLst/>
              </a:prstGeom>
              <a:blipFill>
                <a:blip r:embed="rId4"/>
                <a:stretch>
                  <a:fillRect l="-2698" t="-3153" b="-270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5EFCCC92-A914-0D58-9F91-9377344076DF}"/>
                  </a:ext>
                </a:extLst>
              </p:cNvPr>
              <p:cNvSpPr txBox="1"/>
              <p:nvPr/>
            </p:nvSpPr>
            <p:spPr>
              <a:xfrm>
                <a:off x="8033850" y="3100218"/>
                <a:ext cx="3744230" cy="13542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solidFill>
                      <a:srgbClr val="295FA7"/>
                    </a:solidFill>
                  </a:rPr>
                  <a:t>Lattice QCD: </a:t>
                </a:r>
                <a:endParaRPr lang="en-US" altLang="zh-CN" sz="2400" b="0" i="1" dirty="0">
                  <a:solidFill>
                    <a:srgbClr val="295FA7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.2−2.3</m:t>
                    </m:r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 panose="02040503050406030204" pitchFamily="18" charset="0"/>
                      </a:rPr>
                      <m:t>GeV</m:t>
                    </m:r>
                    <m:r>
                      <a:rPr lang="en-US" altLang="zh-CN" sz="2000" b="0" i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en-US" altLang="zh-CN" sz="2000" b="0" i="0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n-US" altLang="zh-CN" sz="2000" b="0" i="0" dirty="0">
                    <a:latin typeface="Cambria Math" panose="02040503050406030204" pitchFamily="18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</a:rPr>
                      <m:t>2.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−2.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m:rPr>
                        <m:sty m:val="p"/>
                      </m:rPr>
                      <a:rPr lang="en-US" altLang="zh-CN" sz="2000">
                        <a:latin typeface="Cambria Math" panose="02040503050406030204" pitchFamily="18" charset="0"/>
                      </a:rPr>
                      <m:t>GeV</m:t>
                    </m:r>
                    <m:r>
                      <a:rPr lang="en-US" altLang="zh-CN" sz="200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d>
                  </m:oMath>
                </a14:m>
                <a:r>
                  <a:rPr lang="zh-CN" altLang="en-US" sz="2000" dirty="0"/>
                  <a:t> </a:t>
                </a:r>
                <a:endParaRPr lang="en-US" altLang="zh-CN" sz="2000" dirty="0"/>
              </a:p>
              <a:p>
                <a:r>
                  <a:rPr lang="en-US" altLang="zh-CN" sz="1600" dirty="0"/>
                  <a:t>Phys. Rev. D 84, 074023 (2011) </a:t>
                </a:r>
                <a:endParaRPr lang="zh-CN" altLang="en-US" sz="1600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5EFCCC92-A914-0D58-9F91-9377344076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3850" y="3100218"/>
                <a:ext cx="3744230" cy="1354217"/>
              </a:xfrm>
              <a:prstGeom prst="rect">
                <a:avLst/>
              </a:prstGeom>
              <a:blipFill>
                <a:blip r:embed="rId5"/>
                <a:stretch>
                  <a:fillRect l="-2606" t="-3153" b="-270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AFA57CF7-DD2B-1BCE-90F5-273227A172B3}"/>
                  </a:ext>
                </a:extLst>
              </p:cNvPr>
              <p:cNvSpPr txBox="1"/>
              <p:nvPr/>
            </p:nvSpPr>
            <p:spPr>
              <a:xfrm>
                <a:off x="7999513" y="4748179"/>
                <a:ext cx="3406382" cy="10782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0" dirty="0">
                    <a:solidFill>
                      <a:srgbClr val="295FA7"/>
                    </a:solidFill>
                  </a:rPr>
                  <a:t>Candidate</a:t>
                </a:r>
                <a:r>
                  <a:rPr lang="en-US" altLang="zh-CN" sz="2400" dirty="0">
                    <a:solidFill>
                      <a:srgbClr val="295FA7"/>
                    </a:solidFill>
                  </a:rPr>
                  <a:t>:</a:t>
                </a:r>
                <a:endParaRPr lang="en-US" altLang="zh-CN" sz="2400" b="0" dirty="0">
                  <a:solidFill>
                    <a:srgbClr val="295FA7"/>
                  </a:solidFill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2170</m:t>
                            </m:r>
                          </m:e>
                        </m:d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p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  <m:sup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𝑃𝐶</m:t>
                            </m:r>
                          </m:sup>
                        </m:s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)=</m:t>
                        </m:r>
                        <m:sSup>
                          <m:sSup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(1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−−</m:t>
                        </m:r>
                      </m:sup>
                    </m:sSup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000" dirty="0"/>
                  <a:t> </a:t>
                </a:r>
              </a:p>
              <a:p>
                <a:r>
                  <a:rPr lang="en-US" altLang="zh-CN" sz="2000" dirty="0"/>
                  <a:t>Decays into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𝜙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980</m:t>
                        </m:r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𝜙𝜂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,…</m:t>
                    </m:r>
                  </m:oMath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AFA57CF7-DD2B-1BCE-90F5-273227A172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9513" y="4748179"/>
                <a:ext cx="3406382" cy="1078244"/>
              </a:xfrm>
              <a:prstGeom prst="rect">
                <a:avLst/>
              </a:prstGeom>
              <a:blipFill>
                <a:blip r:embed="rId6"/>
                <a:stretch>
                  <a:fillRect l="-2683" t="-3955" b="-904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2599286F-CD0C-0D8B-23C6-E6002C760C53}"/>
                  </a:ext>
                </a:extLst>
              </p:cNvPr>
              <p:cNvSpPr txBox="1"/>
              <p:nvPr/>
            </p:nvSpPr>
            <p:spPr>
              <a:xfrm>
                <a:off x="237493" y="1003994"/>
                <a:ext cx="3292440" cy="586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3200" b="0" i="1" dirty="0" smtClean="0">
                            <a:solidFill>
                              <a:srgbClr val="295FA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3200" b="0" i="1" dirty="0" smtClean="0">
                            <a:solidFill>
                              <a:srgbClr val="295FA7"/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p>
                        <m:r>
                          <a:rPr lang="en-US" altLang="zh-CN" sz="3200" b="0" i="1" dirty="0" smtClean="0">
                            <a:solidFill>
                              <a:srgbClr val="295FA7"/>
                            </a:solidFill>
                            <a:latin typeface="Cambria Math" panose="02040503050406030204" pitchFamily="18" charset="0"/>
                          </a:rPr>
                          <m:t>𝑃𝐶</m:t>
                        </m:r>
                      </m:sup>
                    </m:sSup>
                    <m:r>
                      <a:rPr lang="en-US" altLang="zh-CN" sz="3200" b="0" i="1" dirty="0" smtClean="0">
                        <a:solidFill>
                          <a:srgbClr val="295FA7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3200" b="0" i="1" dirty="0" smtClean="0">
                            <a:solidFill>
                              <a:srgbClr val="295FA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3200" b="0" i="1" dirty="0" smtClean="0">
                            <a:solidFill>
                              <a:srgbClr val="295FA7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altLang="zh-CN" sz="3200" b="0" i="1" dirty="0" smtClean="0">
                            <a:solidFill>
                              <a:srgbClr val="295FA7"/>
                            </a:solidFill>
                            <a:latin typeface="Cambria Math" panose="02040503050406030204" pitchFamily="18" charset="0"/>
                          </a:rPr>
                          <m:t>−−</m:t>
                        </m:r>
                      </m:sup>
                    </m:sSup>
                  </m:oMath>
                </a14:m>
                <a:r>
                  <a:rPr lang="zh-CN" altLang="en-US" sz="3200" dirty="0">
                    <a:solidFill>
                      <a:srgbClr val="295FA7"/>
                    </a:solidFill>
                  </a:rPr>
                  <a:t> </a:t>
                </a:r>
                <a:r>
                  <a:rPr lang="en-US" altLang="zh-CN" sz="3200" dirty="0">
                    <a:solidFill>
                      <a:srgbClr val="295FA7"/>
                    </a:solidFill>
                  </a:rPr>
                  <a:t>hybrid:</a:t>
                </a:r>
                <a:endParaRPr lang="zh-CN" altLang="en-US" sz="3200" dirty="0">
                  <a:solidFill>
                    <a:srgbClr val="295FA7"/>
                  </a:solidFill>
                </a:endParaRPr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2599286F-CD0C-0D8B-23C6-E6002C760C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493" y="1003994"/>
                <a:ext cx="3292440" cy="586443"/>
              </a:xfrm>
              <a:prstGeom prst="rect">
                <a:avLst/>
              </a:prstGeom>
              <a:blipFill>
                <a:blip r:embed="rId7"/>
                <a:stretch>
                  <a:fillRect t="-12500" r="-3704" b="-343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文本框 17">
            <a:extLst>
              <a:ext uri="{FF2B5EF4-FFF2-40B4-BE49-F238E27FC236}">
                <a16:creationId xmlns:a16="http://schemas.microsoft.com/office/drawing/2014/main" id="{783B5C6B-FC6D-B190-77C8-E70F1C7AE4BE}"/>
              </a:ext>
            </a:extLst>
          </p:cNvPr>
          <p:cNvSpPr txBox="1"/>
          <p:nvPr/>
        </p:nvSpPr>
        <p:spPr>
          <a:xfrm>
            <a:off x="5110983" y="5878132"/>
            <a:ext cx="24352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rgbClr val="295FA7"/>
                </a:solidFill>
              </a:rPr>
              <a:t>different states?</a:t>
            </a:r>
          </a:p>
          <a:p>
            <a:r>
              <a:rPr lang="en-US" altLang="zh-CN" sz="2000" dirty="0">
                <a:solidFill>
                  <a:srgbClr val="295FA7"/>
                </a:solidFill>
              </a:rPr>
              <a:t>missing something?</a:t>
            </a:r>
            <a:endParaRPr lang="zh-CN" altLang="en-US" sz="2000" dirty="0">
              <a:solidFill>
                <a:srgbClr val="295FA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3642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A3D7DA-3AE4-BE2C-1D3C-E66FEC90EA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5746A4E-D5A2-1A42-334B-9ABCE77D1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4391"/>
            <a:ext cx="12192000" cy="738747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altLang="zh-CN" b="1" dirty="0">
                <a:solidFill>
                  <a:schemeClr val="bg1"/>
                </a:solidFill>
              </a:rPr>
              <a:t> </a:t>
            </a:r>
            <a:r>
              <a:rPr lang="en-US" altLang="zh-CN" b="1" dirty="0">
                <a:solidFill>
                  <a:srgbClr val="295FA7"/>
                </a:solidFill>
              </a:rPr>
              <a:t>QCD (SVZ) Sum Rules of Hybrid</a:t>
            </a:r>
            <a:endParaRPr lang="zh-CN" altLang="en-US" dirty="0">
              <a:solidFill>
                <a:srgbClr val="295FA7"/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73CE8D1-5AC8-DD13-BC7C-17D6C8BE3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91DD8-BED9-4F01-B8B7-4C33D25EEF0E}" type="slidenum">
              <a:rPr lang="zh-CN" altLang="en-US" smtClean="0"/>
              <a:t>4</a:t>
            </a:fld>
            <a:endParaRPr lang="zh-CN" altLang="en-US"/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AA48B0CF-05D8-C792-2FD9-3D4DD05F94E0}"/>
              </a:ext>
            </a:extLst>
          </p:cNvPr>
          <p:cNvCxnSpPr/>
          <p:nvPr/>
        </p:nvCxnSpPr>
        <p:spPr>
          <a:xfrm>
            <a:off x="0" y="933138"/>
            <a:ext cx="12192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24189290-701E-C3D8-E1E3-2A8283A45AC9}"/>
                  </a:ext>
                </a:extLst>
              </p:cNvPr>
              <p:cNvSpPr txBox="1"/>
              <p:nvPr/>
            </p:nvSpPr>
            <p:spPr>
              <a:xfrm>
                <a:off x="459950" y="1360004"/>
                <a:ext cx="6153782" cy="6237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18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8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p>
                          <m:r>
                            <a:rPr lang="en-US" altLang="zh-CN" sz="18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sup>
                      </m:sSup>
                      <m:r>
                        <a:rPr lang="en-US" altLang="zh-CN" sz="1800" b="0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1800" b="0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acc>
                        <m:accPr>
                          <m:chr m:val="̅"/>
                          <m:ctrlPr>
                            <a:rPr lang="en-US" altLang="zh-CN" sz="18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sz="18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𝛹</m:t>
                          </m:r>
                        </m:e>
                      </m:acc>
                      <m:sSub>
                        <m:sSubPr>
                          <m:ctrlPr>
                            <a:rPr lang="en-US" altLang="zh-CN" sz="18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altLang="zh-CN" sz="18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sub>
                      </m:sSub>
                      <m:sSup>
                        <m:sSupPr>
                          <m:ctrlPr>
                            <a:rPr lang="en-US" altLang="zh-CN" sz="18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8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p>
                          <m:r>
                            <a:rPr lang="en-US" altLang="zh-CN" sz="18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sSup>
                        <m:sSupPr>
                          <m:ctrlPr>
                            <a:rPr lang="en-US" altLang="zh-CN" sz="18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̃"/>
                              <m:ctrlPr>
                                <a:rPr lang="en-US" altLang="zh-CN" sz="1800" b="0" i="1" smtClean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1800" b="0" i="1" smtClean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acc>
                        </m:e>
                        <m:sup>
                          <m:r>
                            <a:rPr lang="en-US" altLang="zh-CN" sz="18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𝜌𝜇</m:t>
                          </m:r>
                        </m:sup>
                      </m:sSup>
                      <m:r>
                        <a:rPr lang="en-US" altLang="zh-CN" sz="1800" b="0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𝛹</m:t>
                      </m:r>
                      <m:r>
                        <a:rPr lang="en-US" altLang="zh-CN" sz="1800" b="0" i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altLang="zh-CN" sz="1800" b="0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      </m:t>
                      </m:r>
                      <m:sSup>
                        <m:sSupPr>
                          <m:ctrlPr>
                            <a:rPr lang="en-US" altLang="zh-CN" sz="18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̃"/>
                              <m:ctrlPr>
                                <a:rPr lang="en-US" altLang="zh-CN" sz="1800" b="0" i="1" smtClean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1800" b="0" i="1" smtClean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acc>
                        </m:e>
                        <m:sup>
                          <m:r>
                            <a:rPr lang="en-US" altLang="zh-CN" sz="18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𝜌𝜇</m:t>
                          </m:r>
                        </m:sup>
                      </m:sSup>
                      <m:r>
                        <a:rPr lang="en-US" altLang="zh-CN" sz="1800" b="0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18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8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18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altLang="zh-CN" sz="18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8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p>
                          <m:r>
                            <a:rPr lang="en-US" altLang="zh-CN" sz="18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𝜌𝜇𝛼𝛽</m:t>
                          </m:r>
                        </m:sup>
                      </m:sSup>
                      <m:sSubSup>
                        <m:sSubSupPr>
                          <m:ctrlPr>
                            <a:rPr lang="en-US" altLang="zh-CN" sz="18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18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altLang="zh-CN" sz="18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𝛼𝛽</m:t>
                          </m:r>
                        </m:sub>
                        <m:sup>
                          <m:r>
                            <a:rPr lang="en-US" altLang="zh-CN" sz="18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  <m:sSup>
                        <m:sSupPr>
                          <m:ctrlPr>
                            <a:rPr lang="en-US" altLang="zh-CN" sz="18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8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en-US" altLang="zh-CN" sz="18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altLang="zh-CN" sz="1800" b="0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 ;    </m:t>
                      </m:r>
                      <m:sSup>
                        <m:sSupPr>
                          <m:ctrlPr>
                            <a:rPr lang="en-US" altLang="zh-CN" sz="18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8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en-US" altLang="zh-CN" sz="18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altLang="zh-CN" sz="1800" b="0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18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CN" sz="1800" b="0" i="1" smtClean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800" b="0" i="1" smtClean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a:rPr lang="en-US" altLang="zh-CN" sz="1800" b="0" i="1" smtClean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num>
                        <m:den>
                          <m:r>
                            <a:rPr lang="en-US" altLang="zh-CN" sz="18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24189290-701E-C3D8-E1E3-2A8283A45A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950" y="1360004"/>
                <a:ext cx="6153782" cy="62376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D4E08E05-2B88-B768-4EF4-CF58B70BE015}"/>
                  </a:ext>
                </a:extLst>
              </p:cNvPr>
              <p:cNvSpPr txBox="1"/>
              <p:nvPr/>
            </p:nvSpPr>
            <p:spPr>
              <a:xfrm>
                <a:off x="-260020" y="1983765"/>
                <a:ext cx="9274010" cy="7146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18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zh-CN" sz="1800" b="0" i="0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Π</m:t>
                          </m:r>
                        </m:e>
                        <m:sup>
                          <m:r>
                            <a:rPr lang="en-US" altLang="zh-CN" sz="18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𝜇𝜈</m:t>
                          </m:r>
                        </m:sup>
                      </m:sSup>
                      <m:r>
                        <a:rPr lang="en-US" altLang="zh-CN" sz="1800" b="0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1800" b="0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altLang="zh-CN" sz="1800" b="0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altLang="zh-CN" sz="1800" b="0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altLang="zh-CN" sz="1800" b="0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∫</m:t>
                      </m:r>
                      <m:sSup>
                        <m:sSupPr>
                          <m:ctrlPr>
                            <a:rPr lang="en-US" altLang="zh-CN" sz="18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8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p>
                          <m:r>
                            <a:rPr lang="en-US" altLang="zh-CN" sz="18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altLang="zh-CN" sz="1800" b="0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CN" sz="1800" b="0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altLang="zh-CN" sz="18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8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sz="18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sz="18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𝑖𝑝𝑥</m:t>
                          </m:r>
                        </m:sup>
                      </m:sSup>
                      <m:d>
                        <m:dPr>
                          <m:begChr m:val="⟨"/>
                          <m:endChr m:val="|"/>
                          <m:ctrlPr>
                            <a:rPr lang="en-US" altLang="zh-CN" sz="18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zh-CN" sz="1800" b="0" i="0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</m:d>
                      <m:r>
                        <a:rPr lang="en-US" altLang="zh-CN" sz="1800" b="0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altLang="zh-CN" sz="1800" b="0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altLang="zh-CN" sz="18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8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p>
                          <m:r>
                            <a:rPr lang="en-US" altLang="zh-CN" sz="18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sup>
                      </m:sSup>
                      <m:d>
                        <m:dPr>
                          <m:ctrlPr>
                            <a:rPr lang="en-US" altLang="zh-CN" sz="18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8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CN" sz="1800" b="0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altLang="zh-CN" sz="18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8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p>
                          <m:r>
                            <a:rPr lang="en-US" altLang="zh-CN" sz="18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𝜈</m:t>
                          </m:r>
                        </m:sup>
                      </m:sSup>
                      <m:d>
                        <m:dPr>
                          <m:ctrlPr>
                            <a:rPr lang="en-US" altLang="zh-CN" sz="18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8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d>
                        <m:dPr>
                          <m:begChr m:val="|"/>
                          <m:endChr m:val="⟩"/>
                          <m:ctrlPr>
                            <a:rPr lang="en-US" altLang="zh-CN" sz="18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zh-CN" sz="1800" b="0" i="0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</m:d>
                      <m:r>
                        <a:rPr lang="en-US" altLang="zh-CN" sz="1800" b="0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CN" sz="18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CN" sz="1800" b="0" i="1" smtClean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CN" sz="1800" b="0" i="1" smtClean="0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800" b="0" i="1" smtClean="0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p>
                                  <m:r>
                                    <a:rPr lang="en-US" altLang="zh-CN" sz="1800" b="0" i="1" smtClean="0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altLang="zh-CN" sz="1800" b="0" i="1" smtClean="0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800" b="0" i="1" smtClean="0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p>
                                  <m:r>
                                    <a:rPr lang="en-US" altLang="zh-CN" sz="1800" b="0" i="1" smtClean="0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𝜈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altLang="zh-CN" sz="1800" b="0" i="1" smtClean="0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800" b="0" i="1" smtClean="0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p>
                                  <m:r>
                                    <a:rPr lang="en-US" altLang="zh-CN" sz="1800" b="0" i="1" smtClean="0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altLang="zh-CN" sz="18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altLang="zh-CN" sz="1800" b="0" i="1" smtClean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800" b="0" i="1" smtClean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altLang="zh-CN" sz="1800" b="0" i="1" smtClean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𝜇𝜈</m:t>
                              </m:r>
                            </m:sup>
                          </m:sSup>
                        </m:e>
                      </m:d>
                      <m:sSub>
                        <m:sSubPr>
                          <m:ctrlPr>
                            <a:rPr lang="en-US" altLang="zh-CN" sz="18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800" b="0" i="0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r>
                            <a:rPr lang="en-US" altLang="zh-CN" sz="18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d>
                        <m:dPr>
                          <m:ctrlPr>
                            <a:rPr lang="en-US" altLang="zh-CN" sz="18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sz="1800" b="0" i="1" smtClean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800" b="0" i="1" smtClean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altLang="zh-CN" sz="1800" b="0" i="1" smtClean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altLang="zh-CN" sz="1800" b="0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CN" sz="18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CN" sz="1800" b="0" i="1" smtClean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800" b="0" i="1" smtClean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altLang="zh-CN" sz="1800" b="0" i="1" smtClean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CN" sz="1800" b="0" i="1" smtClean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800" b="0" i="1" smtClean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altLang="zh-CN" sz="1800" b="0" i="1" smtClean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altLang="zh-CN" sz="1800" b="0" i="1" smtClean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800" b="0" i="1" smtClean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altLang="zh-CN" sz="1800" b="0" i="1" smtClean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b>
                        <m:sSubPr>
                          <m:ctrlPr>
                            <a:rPr lang="en-US" altLang="zh-CN" sz="18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800" b="0" i="0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r>
                            <a:rPr lang="en-US" altLang="zh-CN" sz="18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d>
                        <m:dPr>
                          <m:ctrlPr>
                            <a:rPr lang="en-US" altLang="zh-CN" sz="18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sz="1800" b="0" i="1" smtClean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800" b="0" i="1" smtClean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altLang="zh-CN" sz="1800" b="0" i="1" smtClean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D4E08E05-2B88-B768-4EF4-CF58B70BE0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60020" y="1983765"/>
                <a:ext cx="9274010" cy="71468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FF732416-091F-C526-AE7C-18C120307A77}"/>
                  </a:ext>
                </a:extLst>
              </p:cNvPr>
              <p:cNvSpPr txBox="1"/>
              <p:nvPr/>
            </p:nvSpPr>
            <p:spPr>
              <a:xfrm>
                <a:off x="500161" y="3159963"/>
                <a:ext cx="4484433" cy="8897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/>
                  <a:t>Dispersion relation, “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altLang="zh-CN" dirty="0"/>
                  <a:t> + continuum” ansatz</a:t>
                </a:r>
                <a:endParaRPr lang="en-US" altLang="zh-CN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ImΠ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∼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FF732416-091F-C526-AE7C-18C120307A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161" y="3159963"/>
                <a:ext cx="4484433" cy="889795"/>
              </a:xfrm>
              <a:prstGeom prst="rect">
                <a:avLst/>
              </a:prstGeom>
              <a:blipFill>
                <a:blip r:embed="rId4"/>
                <a:stretch>
                  <a:fillRect l="-1087" t="-3425" r="-27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E2FA3834-B3D7-DF8E-AE3D-B6E579DABC5B}"/>
                  </a:ext>
                </a:extLst>
              </p:cNvPr>
              <p:cNvSpPr txBox="1"/>
              <p:nvPr/>
            </p:nvSpPr>
            <p:spPr>
              <a:xfrm>
                <a:off x="459949" y="4421853"/>
                <a:ext cx="5408915" cy="15645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0" dirty="0">
                    <a:latin typeface="+mn-ea"/>
                  </a:rPr>
                  <a:t>Laplace sum rules (Borel transformation)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eqArrPr>
                        <m:e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ℳ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&amp;=</m:t>
                          </m:r>
                          <m:f>
                            <m:f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den>
                          </m:f>
                          <m:nary>
                            <m:nary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sup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𝑑𝑠</m:t>
                              </m:r>
                            </m:e>
                          </m:nary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Im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𝛱</m:t>
                          </m:r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  <m:sSup>
                                <m:s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sup>
                          </m:sSup>
                        </m:e>
                        <m:e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ℛ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&amp;=</m:t>
                          </m:r>
                          <m:f>
                            <m:f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ℳ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+1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ℳ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den>
                          </m:f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eqArr>
                    </m:oMath>
                  </m:oMathPara>
                </a14:m>
                <a:endParaRPr lang="en-US" altLang="zh-CN" b="0" dirty="0"/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E2FA3834-B3D7-DF8E-AE3D-B6E579DABC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949" y="4421853"/>
                <a:ext cx="5408915" cy="1564595"/>
              </a:xfrm>
              <a:prstGeom prst="rect">
                <a:avLst/>
              </a:prstGeom>
              <a:blipFill>
                <a:blip r:embed="rId5"/>
                <a:stretch>
                  <a:fillRect l="-901" t="-19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图片 19" descr="图表, 直方图&#10;&#10;AI 生成的内容可能不正确。">
            <a:extLst>
              <a:ext uri="{FF2B5EF4-FFF2-40B4-BE49-F238E27FC236}">
                <a16:creationId xmlns:a16="http://schemas.microsoft.com/office/drawing/2014/main" id="{D8B74A63-6920-E00F-33B8-8991643DE2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78902" y="3209030"/>
            <a:ext cx="4672696" cy="262633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4C3E900A-EA98-FFDE-F311-964263CBB03B}"/>
                  </a:ext>
                </a:extLst>
              </p:cNvPr>
              <p:cNvSpPr txBox="1"/>
              <p:nvPr/>
            </p:nvSpPr>
            <p:spPr>
              <a:xfrm>
                <a:off x="10600107" y="3159963"/>
                <a:ext cx="73815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  <m:t> (</m:t>
                          </m:r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  <m:t>𝐺𝑒𝑉</m:t>
                          </m:r>
                        </m:e>
                        <m:sup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sz="1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1200" dirty="0"/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4C3E900A-EA98-FFDE-F311-964263CBB0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00107" y="3159963"/>
                <a:ext cx="738151" cy="276999"/>
              </a:xfrm>
              <a:prstGeom prst="rect">
                <a:avLst/>
              </a:prstGeom>
              <a:blipFill>
                <a:blip r:embed="rId7"/>
                <a:stretch>
                  <a:fillRect b="-869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文本框 21">
            <a:extLst>
              <a:ext uri="{FF2B5EF4-FFF2-40B4-BE49-F238E27FC236}">
                <a16:creationId xmlns:a16="http://schemas.microsoft.com/office/drawing/2014/main" id="{700D53D3-7116-7B75-3E75-27C69ABD27B6}"/>
              </a:ext>
            </a:extLst>
          </p:cNvPr>
          <p:cNvSpPr txBox="1"/>
          <p:nvPr/>
        </p:nvSpPr>
        <p:spPr>
          <a:xfrm>
            <a:off x="7145978" y="5884427"/>
            <a:ext cx="32464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/>
              <a:t>LO Laplace sum rules prediction, </a:t>
            </a:r>
          </a:p>
          <a:p>
            <a:r>
              <a:rPr lang="en-US" altLang="zh-CN" sz="1600" dirty="0"/>
              <a:t>including dimension-8 condensate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5590025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09835E-6017-98D0-4615-55E3EBC843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957F98C-8C5D-FD9B-988B-2E13CABB1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4391"/>
            <a:ext cx="12192000" cy="738747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altLang="zh-CN" b="1" dirty="0">
                <a:solidFill>
                  <a:schemeClr val="bg1"/>
                </a:solidFill>
              </a:rPr>
              <a:t> </a:t>
            </a:r>
            <a:r>
              <a:rPr lang="en-US" altLang="zh-CN" b="1" dirty="0">
                <a:solidFill>
                  <a:srgbClr val="295FA7"/>
                </a:solidFill>
              </a:rPr>
              <a:t>NLO Calculation</a:t>
            </a:r>
            <a:endParaRPr lang="zh-CN" altLang="en-US" dirty="0">
              <a:solidFill>
                <a:srgbClr val="295FA7"/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B4CFAE7-9332-5842-3162-E711CB034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91DD8-BED9-4F01-B8B7-4C33D25EEF0E}" type="slidenum">
              <a:rPr lang="zh-CN" altLang="en-US" smtClean="0"/>
              <a:t>5</a:t>
            </a:fld>
            <a:endParaRPr lang="zh-CN" altLang="en-US"/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820DBAD1-3937-BA0F-326D-071204D1FC3C}"/>
              </a:ext>
            </a:extLst>
          </p:cNvPr>
          <p:cNvCxnSpPr/>
          <p:nvPr/>
        </p:nvCxnSpPr>
        <p:spPr>
          <a:xfrm>
            <a:off x="0" y="933138"/>
            <a:ext cx="12192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4F3F45B0-EAD4-7FA7-531D-CE09AB210E5C}"/>
                  </a:ext>
                </a:extLst>
              </p:cNvPr>
              <p:cNvSpPr txBox="1"/>
              <p:nvPr/>
            </p:nvSpPr>
            <p:spPr>
              <a:xfrm>
                <a:off x="0" y="1278094"/>
                <a:ext cx="11050222" cy="17161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en-US" altLang="zh-CN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eqArrPr>
                        <m:e>
                          <m:sSub>
                            <m:sSubPr>
                              <m:ctrlPr>
                                <a:rPr lang="en-US" altLang="zh-CN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CN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Π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CN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en-US" altLang="zh-CN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&amp;=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altLang="zh-CN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zh-CN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altLang="zh-CN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altLang="zh-CN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zh-CN" i="1">
                                          <a:solidFill>
                                            <a:schemeClr val="bg2">
                                              <a:lumMod val="1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i="1">
                                          <a:solidFill>
                                            <a:schemeClr val="bg2">
                                              <a:lumMod val="1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sup>
                                      <m:r>
                                        <a:rPr lang="en-US" altLang="zh-CN" i="1">
                                          <a:solidFill>
                                            <a:schemeClr val="bg2">
                                              <a:lumMod val="1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altLang="zh-CN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i="1">
                                          <a:solidFill>
                                            <a:schemeClr val="bg2">
                                              <a:lumMod val="1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>
                                          <a:solidFill>
                                            <a:schemeClr val="bg2">
                                              <a:lumMod val="1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𝑂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solidFill>
                                            <a:schemeClr val="bg2">
                                              <a:lumMod val="1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e>
                        <m:e>
                          <m:r>
                            <a:rPr lang="en-US" altLang="zh-CN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&amp;=</m:t>
                          </m:r>
                          <m:sSup>
                            <m:sSupPr>
                              <m:ctrlPr>
                                <a:rPr lang="en-US" altLang="zh-CN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en-US" altLang="zh-CN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  <m:d>
                            <m:dPr>
                              <m:ctrlPr>
                                <a:rPr lang="en-US" altLang="zh-CN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CN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en-US" altLang="zh-CN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altLang="zh-CN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altLang="zh-CN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altLang="zh-CN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CN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zh-CN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𝐺𝐺</m:t>
                              </m:r>
                            </m:e>
                          </m:d>
                          <m:r>
                            <a:rPr lang="en-US" altLang="zh-CN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altLang="zh-CN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altLang="zh-CN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altLang="zh-CN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CN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en-US" altLang="zh-CN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zh-CN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lang="en-US" altLang="zh-CN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</m:acc>
                              <m:r>
                                <a:rPr lang="en-US" altLang="zh-CN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d>
                          <m:r>
                            <a:rPr lang="en-US" altLang="zh-CN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altLang="zh-CN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altLang="zh-CN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altLang="zh-CN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CN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sSup>
                            <m:sSupPr>
                              <m:ctrlPr>
                                <a:rPr lang="en-US" altLang="zh-CN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altLang="zh-CN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altLang="zh-CN" i="1">
                                          <a:solidFill>
                                            <a:schemeClr val="bg2">
                                              <a:lumMod val="1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CN" i="1">
                                          <a:solidFill>
                                            <a:schemeClr val="bg2">
                                              <a:lumMod val="1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</m:acc>
                                  <m:r>
                                    <a:rPr lang="en-US" altLang="zh-CN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zh-CN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altLang="zh-CN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altLang="zh-CN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altLang="zh-CN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CN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en-US" altLang="zh-CN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zh-CN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lang="en-US" altLang="zh-CN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</m:acc>
                              <m:r>
                                <a:rPr lang="en-US" altLang="zh-CN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𝐺𝑞</m:t>
                              </m:r>
                            </m:e>
                          </m:d>
                          <m:r>
                            <a:rPr lang="en-US" altLang="zh-CN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zh-CN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en-US" altLang="zh-CN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sup>
                          </m:sSup>
                          <m:d>
                            <m:dPr>
                              <m:ctrlPr>
                                <a:rPr lang="en-US" altLang="zh-CN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CN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zh-CN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lang="en-US" altLang="zh-CN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</m:acc>
                              <m:r>
                                <a:rPr lang="en-US" altLang="zh-CN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d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zh-CN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lang="en-US" altLang="zh-CN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</m:acc>
                              <m:r>
                                <a:rPr lang="en-US" altLang="zh-CN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𝐺𝑞</m:t>
                              </m:r>
                            </m:e>
                          </m:d>
                          <m:r>
                            <a:rPr lang="en-US" altLang="zh-CN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+…</m:t>
                          </m:r>
                        </m:e>
                        <m:e>
                          <m:r>
                            <a:rPr lang="en-US" altLang="zh-CN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&amp;    + </m:t>
                          </m:r>
                          <m:sSub>
                            <m:sSubPr>
                              <m:ctrlPr>
                                <a:rPr lang="en-US" altLang="zh-CN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zh-CN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p>
                              <m:sSup>
                                <m:sSupPr>
                                  <m:ctrlPr>
                                    <a:rPr lang="en-US" altLang="zh-CN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sup>
                          </m:sSup>
                          <m:d>
                            <m:dPr>
                              <m:ctrlPr>
                                <a:rPr lang="en-US" altLang="zh-CN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CN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en-US" altLang="zh-CN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altLang="zh-CN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sSub>
                                <m:sSubPr>
                                  <m:ctrlPr>
                                    <a:rPr lang="en-US" altLang="zh-CN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r>
                                <a:rPr lang="en-US" altLang="zh-CN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sSup>
                                <m:sSupPr>
                                  <m:ctrlPr>
                                    <a:rPr lang="en-US" altLang="zh-CN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sup>
                          </m:sSubSup>
                          <m:d>
                            <m:dPr>
                              <m:ctrlPr>
                                <a:rPr lang="en-US" altLang="zh-CN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CN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zh-CN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𝐺𝐺</m:t>
                              </m:r>
                            </m:e>
                          </m:d>
                          <m:r>
                            <a:rPr lang="en-US" altLang="zh-CN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+…</m:t>
                          </m:r>
                        </m:e>
                        <m:e>
                          <m:r>
                            <a:rPr lang="en-US" altLang="zh-CN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&amp;    +…</m:t>
                          </m:r>
                        </m:e>
                      </m:eqAr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4F3F45B0-EAD4-7FA7-531D-CE09AB210E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278094"/>
                <a:ext cx="11050222" cy="17161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3B814B24-808D-9BB1-D922-FAB94572F390}"/>
              </a:ext>
            </a:extLst>
          </p:cNvPr>
          <p:cNvSpPr/>
          <p:nvPr/>
        </p:nvSpPr>
        <p:spPr>
          <a:xfrm>
            <a:off x="957736" y="2368214"/>
            <a:ext cx="4281646" cy="793057"/>
          </a:xfrm>
          <a:prstGeom prst="roundRect">
            <a:avLst/>
          </a:prstGeom>
          <a:noFill/>
          <a:ln w="57150">
            <a:solidFill>
              <a:srgbClr val="F4B183">
                <a:alpha val="43137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E973CE38-EF00-999D-60AA-E5B5EC327E31}"/>
              </a:ext>
            </a:extLst>
          </p:cNvPr>
          <p:cNvSpPr txBox="1"/>
          <p:nvPr/>
        </p:nvSpPr>
        <p:spPr>
          <a:xfrm>
            <a:off x="5428865" y="2558561"/>
            <a:ext cx="2521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Higher order correction</a:t>
            </a:r>
            <a:endParaRPr lang="zh-CN" altLang="en-US" dirty="0"/>
          </a:p>
        </p:txBody>
      </p:sp>
      <p:pic>
        <p:nvPicPr>
          <p:cNvPr id="6" name="图片 5" descr="形状, 圆圈&#10;&#10;AI 生成的内容可能不正确。">
            <a:extLst>
              <a:ext uri="{FF2B5EF4-FFF2-40B4-BE49-F238E27FC236}">
                <a16:creationId xmlns:a16="http://schemas.microsoft.com/office/drawing/2014/main" id="{E2AC5F08-AE78-5EC7-CC58-0BAF050E6F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063" y="3748402"/>
            <a:ext cx="5087996" cy="1104461"/>
          </a:xfrm>
          <a:prstGeom prst="rect">
            <a:avLst/>
          </a:prstGeom>
        </p:spPr>
      </p:pic>
      <p:pic>
        <p:nvPicPr>
          <p:cNvPr id="10" name="图片 9" descr="图片包含 游戏机, 过滤网, 蛋糕&#10;&#10;AI 生成的内容可能不正确。">
            <a:extLst>
              <a:ext uri="{FF2B5EF4-FFF2-40B4-BE49-F238E27FC236}">
                <a16:creationId xmlns:a16="http://schemas.microsoft.com/office/drawing/2014/main" id="{FA1F51AC-62BA-1C7D-3CED-B2C9D1E33F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681" y="5439994"/>
            <a:ext cx="5642707" cy="1073358"/>
          </a:xfrm>
          <a:prstGeom prst="rect">
            <a:avLst/>
          </a:prstGeom>
        </p:spPr>
      </p:pic>
      <p:pic>
        <p:nvPicPr>
          <p:cNvPr id="15" name="图片 14" descr="形状&#10;&#10;AI 生成的内容可能不正确。">
            <a:extLst>
              <a:ext uri="{FF2B5EF4-FFF2-40B4-BE49-F238E27FC236}">
                <a16:creationId xmlns:a16="http://schemas.microsoft.com/office/drawing/2014/main" id="{C695B29A-9182-A250-2C4A-F17583BEA2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4902" y="3748402"/>
            <a:ext cx="5772767" cy="1093634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5BEA51F8-9B0C-E8AE-148E-5AC54A1190C3}"/>
              </a:ext>
            </a:extLst>
          </p:cNvPr>
          <p:cNvSpPr txBox="1"/>
          <p:nvPr/>
        </p:nvSpPr>
        <p:spPr>
          <a:xfrm>
            <a:off x="2239391" y="4807874"/>
            <a:ext cx="12586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/>
              <a:t>perturbative</a:t>
            </a:r>
            <a:endParaRPr lang="zh-CN" alt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64674DFF-5D48-1207-E9B5-BD2D9E6F4BA8}"/>
                  </a:ext>
                </a:extLst>
              </p:cNvPr>
              <p:cNvSpPr txBox="1"/>
              <p:nvPr/>
            </p:nvSpPr>
            <p:spPr>
              <a:xfrm>
                <a:off x="2581749" y="6468364"/>
                <a:ext cx="65697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b="0" i="1" dirty="0" smtClean="0">
                          <a:latin typeface="Cambria Math" panose="02040503050406030204" pitchFamily="18" charset="0"/>
                        </a:rPr>
                        <m:t>⟨</m:t>
                      </m:r>
                      <m:r>
                        <a:rPr lang="en-US" altLang="zh-CN" sz="1600" b="0" i="1" dirty="0" smtClean="0">
                          <a:latin typeface="Cambria Math" panose="02040503050406030204" pitchFamily="18" charset="0"/>
                        </a:rPr>
                        <m:t>𝐺𝐺</m:t>
                      </m:r>
                      <m:r>
                        <a:rPr lang="en-US" altLang="zh-CN" sz="1600" b="0" i="1" dirty="0" smtClean="0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64674DFF-5D48-1207-E9B5-BD2D9E6F4B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1749" y="6468364"/>
                <a:ext cx="656975" cy="338554"/>
              </a:xfrm>
              <a:prstGeom prst="rect">
                <a:avLst/>
              </a:prstGeom>
              <a:blipFill>
                <a:blip r:embed="rId6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4E6487B2-9939-5758-4D1C-601ABB2F6E13}"/>
                  </a:ext>
                </a:extLst>
              </p:cNvPr>
              <p:cNvSpPr txBox="1"/>
              <p:nvPr/>
            </p:nvSpPr>
            <p:spPr>
              <a:xfrm>
                <a:off x="8926934" y="4767014"/>
                <a:ext cx="71699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</m:acc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d>
                        </m:e>
                        <m:sup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4E6487B2-9939-5758-4D1C-601ABB2F6E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6934" y="4767014"/>
                <a:ext cx="716991" cy="338554"/>
              </a:xfrm>
              <a:prstGeom prst="rect">
                <a:avLst/>
              </a:prstGeom>
              <a:blipFill>
                <a:blip r:embed="rId7"/>
                <a:stretch>
                  <a:fillRect b="-178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06930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39B279-407B-F9EB-DF54-EBBBFEB605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CAEA099-42F7-7D35-42E0-9B532F061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4391"/>
            <a:ext cx="12192000" cy="738747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altLang="zh-CN" b="1" dirty="0">
                <a:solidFill>
                  <a:schemeClr val="bg1"/>
                </a:solidFill>
              </a:rPr>
              <a:t> </a:t>
            </a:r>
            <a:r>
              <a:rPr lang="en-US" altLang="zh-CN" b="1" dirty="0">
                <a:solidFill>
                  <a:srgbClr val="295FA7"/>
                </a:solidFill>
              </a:rPr>
              <a:t>NLO Result</a:t>
            </a:r>
            <a:endParaRPr lang="zh-CN" altLang="en-US" dirty="0">
              <a:solidFill>
                <a:srgbClr val="295FA7"/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1042E7F-BACF-30EE-6068-9290C65A4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91DD8-BED9-4F01-B8B7-4C33D25EEF0E}" type="slidenum">
              <a:rPr lang="zh-CN" altLang="en-US" smtClean="0"/>
              <a:t>6</a:t>
            </a:fld>
            <a:endParaRPr lang="zh-CN" altLang="en-US" dirty="0"/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D933F3C6-0856-B1D2-23B4-FA9D39AB6805}"/>
              </a:ext>
            </a:extLst>
          </p:cNvPr>
          <p:cNvCxnSpPr/>
          <p:nvPr/>
        </p:nvCxnSpPr>
        <p:spPr>
          <a:xfrm>
            <a:off x="0" y="933138"/>
            <a:ext cx="12192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8" descr="图表, 折线图&#10;&#10;AI 生成的内容可能不正确。">
            <a:extLst>
              <a:ext uri="{FF2B5EF4-FFF2-40B4-BE49-F238E27FC236}">
                <a16:creationId xmlns:a16="http://schemas.microsoft.com/office/drawing/2014/main" id="{200EBC1F-FB69-E1EE-395F-41DEB2ABC9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022" y="2140824"/>
            <a:ext cx="5293209" cy="2929536"/>
          </a:xfrm>
          <a:prstGeom prst="rect">
            <a:avLst/>
          </a:prstGeom>
        </p:spPr>
      </p:pic>
      <p:pic>
        <p:nvPicPr>
          <p:cNvPr id="11" name="图片 10" descr="图表&#10;&#10;AI 生成的内容可能不正确。">
            <a:extLst>
              <a:ext uri="{FF2B5EF4-FFF2-40B4-BE49-F238E27FC236}">
                <a16:creationId xmlns:a16="http://schemas.microsoft.com/office/drawing/2014/main" id="{2DC36E86-0A0C-380F-92D5-1B954D90D4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3370" y="2140824"/>
            <a:ext cx="5268256" cy="292953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FDAB9713-026E-0051-BFE1-C6D230D95A9A}"/>
                  </a:ext>
                </a:extLst>
              </p:cNvPr>
              <p:cNvSpPr txBox="1"/>
              <p:nvPr/>
            </p:nvSpPr>
            <p:spPr>
              <a:xfrm>
                <a:off x="709225" y="5324697"/>
                <a:ext cx="374423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solidFill>
                      <a:srgbClr val="295FA7"/>
                    </a:solidFill>
                  </a:rPr>
                  <a:t>Lattice QCD: </a:t>
                </a:r>
                <a:endParaRPr lang="en-US" altLang="zh-CN" sz="2400" b="0" i="1" dirty="0">
                  <a:solidFill>
                    <a:srgbClr val="295FA7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altLang="zh-CN" sz="16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.2−2.3</m:t>
                    </m:r>
                    <m:r>
                      <m:rPr>
                        <m:sty m:val="p"/>
                      </m:rPr>
                      <a:rPr lang="en-US" altLang="zh-CN" sz="1600" b="0" i="0" smtClean="0">
                        <a:latin typeface="Cambria Math" panose="02040503050406030204" pitchFamily="18" charset="0"/>
                      </a:rPr>
                      <m:t>GeV</m:t>
                    </m:r>
                    <m:r>
                      <a:rPr lang="en-US" altLang="zh-CN" sz="1600" b="0" i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en-US" altLang="zh-CN" sz="1600" b="0" i="0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n-US" altLang="zh-CN" sz="1600" b="0" i="0" dirty="0">
                    <a:latin typeface="Cambria Math" panose="02040503050406030204" pitchFamily="18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altLang="zh-CN" sz="1600" i="1">
                        <a:latin typeface="Cambria Math" panose="02040503050406030204" pitchFamily="18" charset="0"/>
                      </a:rPr>
                      <m:t>2.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altLang="zh-CN" sz="1600" i="1">
                        <a:latin typeface="Cambria Math" panose="02040503050406030204" pitchFamily="18" charset="0"/>
                      </a:rPr>
                      <m:t>−2.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m:rPr>
                        <m:sty m:val="p"/>
                      </m:rPr>
                      <a:rPr lang="en-US" altLang="zh-CN" sz="1600">
                        <a:latin typeface="Cambria Math" panose="02040503050406030204" pitchFamily="18" charset="0"/>
                      </a:rPr>
                      <m:t>GeV</m:t>
                    </m:r>
                    <m:r>
                      <a:rPr lang="en-US" altLang="zh-CN" sz="160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d>
                  </m:oMath>
                </a14:m>
                <a:r>
                  <a:rPr lang="zh-CN" altLang="en-US" sz="1600" dirty="0"/>
                  <a:t> </a:t>
                </a:r>
                <a:endParaRPr lang="en-US" altLang="zh-CN" sz="1600" dirty="0"/>
              </a:p>
              <a:p>
                <a:r>
                  <a:rPr lang="en-US" altLang="zh-CN" sz="1600" dirty="0"/>
                  <a:t>Phys. Rev. D 84, 074023 (2011) </a:t>
                </a:r>
                <a:endParaRPr lang="zh-CN" altLang="en-US" sz="1600" dirty="0"/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FDAB9713-026E-0051-BFE1-C6D230D95A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225" y="5324697"/>
                <a:ext cx="3744230" cy="1200329"/>
              </a:xfrm>
              <a:prstGeom prst="rect">
                <a:avLst/>
              </a:prstGeom>
              <a:blipFill>
                <a:blip r:embed="rId4"/>
                <a:stretch>
                  <a:fillRect l="-2439" t="-3553" b="-558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6304E0F6-0C47-6817-CDC5-0FF5504C2537}"/>
                  </a:ext>
                </a:extLst>
              </p:cNvPr>
              <p:cNvSpPr txBox="1"/>
              <p:nvPr/>
            </p:nvSpPr>
            <p:spPr>
              <a:xfrm>
                <a:off x="4793018" y="2098217"/>
                <a:ext cx="83042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 (</m:t>
                          </m:r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𝐺𝑒𝑉</m:t>
                          </m:r>
                        </m:e>
                        <m:sup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6304E0F6-0C47-6817-CDC5-0FF5504C25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3018" y="2098217"/>
                <a:ext cx="830420" cy="307777"/>
              </a:xfrm>
              <a:prstGeom prst="rect">
                <a:avLst/>
              </a:prstGeom>
              <a:blipFill>
                <a:blip r:embed="rId5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B91BF0D4-3ACD-1E60-15AF-FC0E1789DB40}"/>
                  </a:ext>
                </a:extLst>
              </p:cNvPr>
              <p:cNvSpPr txBox="1"/>
              <p:nvPr/>
            </p:nvSpPr>
            <p:spPr>
              <a:xfrm>
                <a:off x="10826179" y="2098218"/>
                <a:ext cx="88492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𝐺𝑒𝑉</m:t>
                          </m:r>
                        </m:e>
                        <m:sup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B91BF0D4-3ACD-1E60-15AF-FC0E1789DB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26179" y="2098218"/>
                <a:ext cx="884921" cy="307777"/>
              </a:xfrm>
              <a:prstGeom prst="rect">
                <a:avLst/>
              </a:prstGeom>
              <a:blipFill>
                <a:blip r:embed="rId6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36442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013765-907F-85D4-ECD0-98AB22CA09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68350C9-3992-D3DD-3557-822C6702F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4391"/>
            <a:ext cx="12192000" cy="738747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altLang="zh-CN" b="1" dirty="0">
                <a:solidFill>
                  <a:schemeClr val="bg1"/>
                </a:solidFill>
              </a:rPr>
              <a:t> </a:t>
            </a:r>
            <a:r>
              <a:rPr lang="en-US" altLang="zh-CN" b="1" dirty="0">
                <a:solidFill>
                  <a:srgbClr val="295FA7"/>
                </a:solidFill>
              </a:rPr>
              <a:t>NLO Impact </a:t>
            </a:r>
            <a:endParaRPr lang="zh-CN" altLang="en-US" dirty="0">
              <a:solidFill>
                <a:srgbClr val="295FA7"/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B7D5802-91B2-5D91-2371-42DE5CBC5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91DD8-BED9-4F01-B8B7-4C33D25EEF0E}" type="slidenum">
              <a:rPr lang="zh-CN" altLang="en-US" smtClean="0"/>
              <a:t>7</a:t>
            </a:fld>
            <a:endParaRPr lang="zh-CN" altLang="en-US"/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06B0DA9E-51F4-CE9D-D25F-64FC52F87C91}"/>
              </a:ext>
            </a:extLst>
          </p:cNvPr>
          <p:cNvCxnSpPr/>
          <p:nvPr/>
        </p:nvCxnSpPr>
        <p:spPr>
          <a:xfrm>
            <a:off x="0" y="933138"/>
            <a:ext cx="12192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图片 5" descr="图表, 折线图&#10;&#10;AI 生成的内容可能不正确。">
            <a:extLst>
              <a:ext uri="{FF2B5EF4-FFF2-40B4-BE49-F238E27FC236}">
                <a16:creationId xmlns:a16="http://schemas.microsoft.com/office/drawing/2014/main" id="{782B4EA5-AC0F-AD21-FD1D-DD10B7E73A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016" y="2423495"/>
            <a:ext cx="5220975" cy="2848919"/>
          </a:xfrm>
          <a:prstGeom prst="rect">
            <a:avLst/>
          </a:prstGeom>
        </p:spPr>
      </p:pic>
      <p:pic>
        <p:nvPicPr>
          <p:cNvPr id="9" name="图片 8" descr="图表, 折线图&#10;&#10;AI 生成的内容可能不正确。">
            <a:extLst>
              <a:ext uri="{FF2B5EF4-FFF2-40B4-BE49-F238E27FC236}">
                <a16:creationId xmlns:a16="http://schemas.microsoft.com/office/drawing/2014/main" id="{94031C1D-D8BC-3654-CA49-37607EC15D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2478" y="2355941"/>
            <a:ext cx="5339122" cy="300663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5820D675-CDEA-5A30-5288-BDD99B1D5240}"/>
                  </a:ext>
                </a:extLst>
              </p:cNvPr>
              <p:cNvSpPr txBox="1"/>
              <p:nvPr/>
            </p:nvSpPr>
            <p:spPr>
              <a:xfrm>
                <a:off x="11094865" y="2556021"/>
                <a:ext cx="88492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𝐺𝑒𝑉</m:t>
                          </m:r>
                        </m:e>
                        <m:sup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5820D675-CDEA-5A30-5288-BDD99B1D52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94865" y="2556021"/>
                <a:ext cx="884921" cy="307777"/>
              </a:xfrm>
              <a:prstGeom prst="rect">
                <a:avLst/>
              </a:prstGeom>
              <a:blipFill>
                <a:blip r:embed="rId4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72A1DF93-8A06-99F8-1629-4121AE18E254}"/>
                  </a:ext>
                </a:extLst>
              </p:cNvPr>
              <p:cNvSpPr txBox="1"/>
              <p:nvPr/>
            </p:nvSpPr>
            <p:spPr>
              <a:xfrm>
                <a:off x="4651667" y="2625359"/>
                <a:ext cx="88492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𝐺𝑒𝑉</m:t>
                          </m:r>
                        </m:e>
                        <m:sup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72A1DF93-8A06-99F8-1629-4121AE18E2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1667" y="2625359"/>
                <a:ext cx="884921" cy="307777"/>
              </a:xfrm>
              <a:prstGeom prst="rect">
                <a:avLst/>
              </a:prstGeom>
              <a:blipFill>
                <a:blip r:embed="rId5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850A3031-CF7A-2B76-43A6-FD1C1F220703}"/>
                  </a:ext>
                </a:extLst>
              </p:cNvPr>
              <p:cNvSpPr txBox="1"/>
              <p:nvPr/>
            </p:nvSpPr>
            <p:spPr>
              <a:xfrm>
                <a:off x="1906805" y="5469608"/>
                <a:ext cx="1466940" cy="7514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̂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ℬ</m:t>
                              </m:r>
                            </m:e>
                          </m:acc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p>
                              <m:sSup>
                                <m:s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sup>
                          </m:sSup>
                          <m:d>
                            <m:dPr>
                              <m:ctrlPr>
                                <a:rPr lang="en-US" altLang="zh-CN" i="1" smtClean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CN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acc>
                            <m:accPr>
                              <m:chr m:val="̂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ℬ</m:t>
                              </m:r>
                            </m:e>
                          </m:acc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  <m:d>
                            <m:dPr>
                              <m:ctrlPr>
                                <a:rPr lang="en-US" altLang="zh-CN" i="1" smtClean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CN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850A3031-CF7A-2B76-43A6-FD1C1F2207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6805" y="5469608"/>
                <a:ext cx="1466940" cy="75148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E4926966-86E2-815C-2D52-2CAA9A340026}"/>
                  </a:ext>
                </a:extLst>
              </p:cNvPr>
              <p:cNvSpPr txBox="1"/>
              <p:nvPr/>
            </p:nvSpPr>
            <p:spPr>
              <a:xfrm>
                <a:off x="8269711" y="5469608"/>
                <a:ext cx="1930657" cy="7658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̂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ℬ</m:t>
                              </m:r>
                            </m:e>
                          </m:acc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Sup>
                            <m:sSubSupPr>
                              <m:ctrlPr>
                                <a:rPr lang="en-US" altLang="zh-CN" i="1" smtClean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sSub>
                                <m:sSubPr>
                                  <m:ctrlPr>
                                    <a:rPr lang="en-US" altLang="zh-CN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r>
                                <a:rPr lang="en-US" altLang="zh-CN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sSup>
                                <m:sSupPr>
                                  <m:ctrlPr>
                                    <a:rPr lang="en-US" altLang="zh-CN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sup>
                          </m:sSubSup>
                          <m:d>
                            <m:dPr>
                              <m:ctrlPr>
                                <a:rPr lang="en-US" altLang="zh-CN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CN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zh-CN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𝐺𝐺</m:t>
                              </m:r>
                            </m:e>
                          </m:d>
                        </m:num>
                        <m:den>
                          <m:acc>
                            <m:accPr>
                              <m:chr m:val="̂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ℬ</m:t>
                              </m:r>
                            </m:e>
                          </m:acc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sSubSup>
                            <m:sSubSupPr>
                              <m:ctrlPr>
                                <a:rPr lang="en-US" altLang="zh-CN" i="1" smtClean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altLang="zh-CN" b="0" i="1" smtClean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altLang="zh-CN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CN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zh-CN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𝐺𝐺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E4926966-86E2-815C-2D52-2CAA9A3400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9711" y="5469608"/>
                <a:ext cx="1930657" cy="76585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文本框 13">
            <a:extLst>
              <a:ext uri="{FF2B5EF4-FFF2-40B4-BE49-F238E27FC236}">
                <a16:creationId xmlns:a16="http://schemas.microsoft.com/office/drawing/2014/main" id="{C3D76BA6-5213-685F-D60F-12FADCC7318D}"/>
              </a:ext>
            </a:extLst>
          </p:cNvPr>
          <p:cNvSpPr txBox="1"/>
          <p:nvPr/>
        </p:nvSpPr>
        <p:spPr>
          <a:xfrm>
            <a:off x="979405" y="1926910"/>
            <a:ext cx="3671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NLO perturbative / LO perturbative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D7C3DB91-56BC-D182-76EB-DB8F5A72DFBF}"/>
                  </a:ext>
                </a:extLst>
              </p:cNvPr>
              <p:cNvSpPr txBox="1"/>
              <p:nvPr/>
            </p:nvSpPr>
            <p:spPr>
              <a:xfrm>
                <a:off x="8065644" y="1926910"/>
                <a:ext cx="21910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/>
                  <a:t>NLO </a:t>
                </a:r>
                <a14:m>
                  <m:oMath xmlns:m="http://schemas.openxmlformats.org/officeDocument/2006/math"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⟨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𝐺𝐺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altLang="zh-CN" dirty="0"/>
                  <a:t> / LO </a:t>
                </a:r>
                <a14:m>
                  <m:oMath xmlns:m="http://schemas.openxmlformats.org/officeDocument/2006/math"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⟨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𝐺𝐺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D7C3DB91-56BC-D182-76EB-DB8F5A72DF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5644" y="1926910"/>
                <a:ext cx="2191049" cy="369332"/>
              </a:xfrm>
              <a:prstGeom prst="rect">
                <a:avLst/>
              </a:prstGeom>
              <a:blipFill>
                <a:blip r:embed="rId8"/>
                <a:stretch>
                  <a:fillRect l="-2222"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文本框 15">
            <a:extLst>
              <a:ext uri="{FF2B5EF4-FFF2-40B4-BE49-F238E27FC236}">
                <a16:creationId xmlns:a16="http://schemas.microsoft.com/office/drawing/2014/main" id="{4A93C1FD-678F-157F-67E4-BC4806D54A89}"/>
              </a:ext>
            </a:extLst>
          </p:cNvPr>
          <p:cNvSpPr txBox="1"/>
          <p:nvPr/>
        </p:nvSpPr>
        <p:spPr>
          <a:xfrm>
            <a:off x="2844504" y="1285392"/>
            <a:ext cx="6545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NLO contribution vs LO contribution (after Borel transformation)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526210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C2003E-E14F-404D-A900-CAAFC8601D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图表, 折线图&#10;&#10;AI 生成的内容可能不正确。">
            <a:extLst>
              <a:ext uri="{FF2B5EF4-FFF2-40B4-BE49-F238E27FC236}">
                <a16:creationId xmlns:a16="http://schemas.microsoft.com/office/drawing/2014/main" id="{5BA0F5DD-3F3A-3116-9625-3ECC9136E7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2539" y="3514419"/>
            <a:ext cx="3500675" cy="2266333"/>
          </a:xfrm>
          <a:prstGeom prst="rect">
            <a:avLst/>
          </a:prstGeom>
        </p:spPr>
      </p:pic>
      <p:pic>
        <p:nvPicPr>
          <p:cNvPr id="15" name="图片 14" descr="图表, 折线图&#10;&#10;AI 生成的内容可能不正确。">
            <a:extLst>
              <a:ext uri="{FF2B5EF4-FFF2-40B4-BE49-F238E27FC236}">
                <a16:creationId xmlns:a16="http://schemas.microsoft.com/office/drawing/2014/main" id="{71F225AC-88D4-492E-61D1-C7365CD8A1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6277" y="1120248"/>
            <a:ext cx="3476937" cy="2250062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15A6D821-E637-7159-B2C5-255AC4F30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4391"/>
            <a:ext cx="12192000" cy="738747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altLang="zh-CN" b="1" dirty="0">
                <a:solidFill>
                  <a:schemeClr val="bg1"/>
                </a:solidFill>
              </a:rPr>
              <a:t> </a:t>
            </a:r>
            <a:r>
              <a:rPr lang="en-US" altLang="zh-CN" b="1" dirty="0">
                <a:solidFill>
                  <a:srgbClr val="295FA7"/>
                </a:solidFill>
              </a:rPr>
              <a:t>Impact of Vector Meson</a:t>
            </a:r>
            <a:endParaRPr lang="zh-CN" altLang="en-US" dirty="0">
              <a:solidFill>
                <a:srgbClr val="295FA7"/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E503FF8-746A-D0D7-C581-161CA2BD1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91DD8-BED9-4F01-B8B7-4C33D25EEF0E}" type="slidenum">
              <a:rPr lang="zh-CN" altLang="en-US" smtClean="0"/>
              <a:t>8</a:t>
            </a:fld>
            <a:endParaRPr lang="zh-CN" altLang="en-US"/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A0373D5B-0DA1-1B9E-DF95-0586B329DF26}"/>
              </a:ext>
            </a:extLst>
          </p:cNvPr>
          <p:cNvCxnSpPr/>
          <p:nvPr/>
        </p:nvCxnSpPr>
        <p:spPr>
          <a:xfrm>
            <a:off x="0" y="933138"/>
            <a:ext cx="12192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 descr="许多照片放在一起&#10;&#10;AI 生成的内容可能不正确。">
            <a:extLst>
              <a:ext uri="{FF2B5EF4-FFF2-40B4-BE49-F238E27FC236}">
                <a16:creationId xmlns:a16="http://schemas.microsoft.com/office/drawing/2014/main" id="{D7311E4F-7A73-0BB0-03FE-980B6158D3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141" y="5849698"/>
            <a:ext cx="6344494" cy="87177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12ECCF63-E54E-C355-6170-6476E2D4CFA2}"/>
                  </a:ext>
                </a:extLst>
              </p:cNvPr>
              <p:cNvSpPr txBox="1"/>
              <p:nvPr/>
            </p:nvSpPr>
            <p:spPr>
              <a:xfrm>
                <a:off x="238543" y="1120248"/>
                <a:ext cx="6027913" cy="1642152"/>
              </a:xfrm>
              <a:prstGeom prst="roundRect">
                <a:avLst/>
              </a:prstGeom>
              <a:ln w="76200">
                <a:solidFill>
                  <a:srgbClr val="ED7D31">
                    <a:alpha val="30196"/>
                  </a:srgbClr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0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  <m:sup>
                        <m:r>
                          <a:rPr lang="en-US" altLang="zh-CN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sup>
                    </m:sSubSup>
                    <m:r>
                      <a:rPr lang="en-US" altLang="zh-CN" i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i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𝑔</m:t>
                    </m:r>
                    <m:acc>
                      <m:accPr>
                        <m:chr m:val="̅"/>
                        <m:ctrlPr>
                          <a:rPr lang="en-US" altLang="zh-CN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𝛹</m:t>
                        </m:r>
                      </m:e>
                    </m:acc>
                    <m:sSub>
                      <m:sSubPr>
                        <m:ctrlPr>
                          <a:rPr lang="en-US" altLang="zh-CN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sub>
                    </m:sSub>
                    <m:sSup>
                      <m:sSupPr>
                        <m:ctrlPr>
                          <a:rPr lang="en-US" altLang="zh-CN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en-US" altLang="zh-CN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sSup>
                      <m:sSupPr>
                        <m:ctrlPr>
                          <a:rPr lang="en-US" altLang="zh-CN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̃"/>
                            <m:ctrlPr>
                              <a:rPr lang="en-US" altLang="zh-CN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acc>
                      </m:e>
                      <m:sup>
                        <m:r>
                          <a:rPr lang="en-US" altLang="zh-CN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𝜌𝜇</m:t>
                        </m:r>
                      </m:sup>
                    </m:sSup>
                    <m:r>
                      <a:rPr lang="en-US" altLang="zh-CN" i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𝛹</m:t>
                    </m:r>
                  </m:oMath>
                </a14:m>
                <a:r>
                  <a:rPr lang="en-US" altLang="zh-CN" b="0" i="1" dirty="0">
                    <a:latin typeface="Cambria Math" panose="02040503050406030204" pitchFamily="18" charset="0"/>
                  </a:rPr>
                  <a:t> </a:t>
                </a:r>
                <a:r>
                  <a:rPr lang="en-US" altLang="zh-CN" b="0" dirty="0">
                    <a:latin typeface="+mn-ea"/>
                  </a:rPr>
                  <a:t>couples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−−</m:t>
                        </m:r>
                      </m:sup>
                    </m:sSup>
                  </m:oMath>
                </a14:m>
                <a:r>
                  <a:rPr lang="en-US" altLang="zh-CN" b="0" dirty="0">
                    <a:latin typeface="Cambria Math" panose="02040503050406030204" pitchFamily="18" charset="0"/>
                  </a:rPr>
                  <a:t> </a:t>
                </a:r>
                <a:r>
                  <a:rPr lang="en-US" altLang="zh-CN" b="0" dirty="0">
                    <a:latin typeface="+mn-ea"/>
                  </a:rPr>
                  <a:t>meson as well</a:t>
                </a:r>
                <a:endParaRPr lang="en-US" altLang="zh-CN" b="0" i="1" dirty="0">
                  <a:latin typeface="+mn-ea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ImΠ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∼</m:t>
                      </m:r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dirty="0">
                  <a:latin typeface="Cambria Math" panose="02040503050406030204" pitchFamily="18" charset="0"/>
                </a:endParaRPr>
              </a:p>
              <a:p>
                <a:endParaRPr lang="en-US" altLang="zh-CN" b="0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Ω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sup>
                              </m:sSup>
                            </m:e>
                          </m:d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d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sup>
                      </m:sSup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d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,  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Ω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sup>
                              </m:sSup>
                            </m:e>
                          </m:d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d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12ECCF63-E54E-C355-6170-6476E2D4CF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543" y="1120248"/>
                <a:ext cx="6027913" cy="1642152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76200">
                <a:solidFill>
                  <a:srgbClr val="ED7D31">
                    <a:alpha val="30196"/>
                  </a:srgbClr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367D8574-55EC-5E6D-5BC7-1653EF1D42F6}"/>
                  </a:ext>
                </a:extLst>
              </p:cNvPr>
              <p:cNvSpPr txBox="1"/>
              <p:nvPr/>
            </p:nvSpPr>
            <p:spPr>
              <a:xfrm>
                <a:off x="258043" y="2950935"/>
                <a:ext cx="6008413" cy="2738410"/>
              </a:xfrm>
              <a:prstGeom prst="roundRect">
                <a:avLst/>
              </a:prstGeom>
              <a:noFill/>
              <a:ln w="76200">
                <a:solidFill>
                  <a:srgbClr val="ED7D31">
                    <a:alpha val="30196"/>
                  </a:srgbClr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zh-CN" b="0" dirty="0"/>
                  <a:t>Vector meson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sup>
                    </m:sSub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𝛹</m:t>
                        </m:r>
                      </m:e>
                    </m:acc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𝛹</m:t>
                    </m:r>
                  </m:oMath>
                </a14:m>
                <a:endParaRPr lang="en-US" altLang="zh-CN" dirty="0"/>
              </a:p>
              <a:p>
                <a:endParaRPr lang="en-US" altLang="zh-CN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en-US" altLang="zh-CN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eqArrPr>
                        <m:e>
                          <m:sSup>
                            <m:sSupPr>
                              <m:ctrlPr>
                                <a:rPr lang="en-US" altLang="zh-CN" i="1" smtClean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altLang="zh-CN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Π</m:t>
                              </m:r>
                            </m:e>
                            <m:sup>
                              <m:r>
                                <a:rPr lang="en-US" altLang="zh-CN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𝜇𝜈</m:t>
                              </m:r>
                            </m:sup>
                          </m:sSup>
                          <m:d>
                            <m:dPr>
                              <m:ctrlPr>
                                <a:rPr lang="en-US" altLang="zh-CN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d>
                          <m:r>
                            <a:rPr lang="en-US" altLang="zh-CN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&amp;</m:t>
                          </m:r>
                          <m:r>
                            <a:rPr lang="en-US" altLang="zh-CN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zh-CN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∫</m:t>
                          </m:r>
                          <m:sSup>
                            <m:sSupPr>
                              <m:ctrlPr>
                                <a:rPr lang="en-US" altLang="zh-CN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zh-CN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en-US" altLang="zh-CN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CN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altLang="zh-CN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CN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𝑖𝑝𝑥</m:t>
                              </m:r>
                            </m:sup>
                          </m:sSup>
                          <m:d>
                            <m:dPr>
                              <m:begChr m:val="⟨"/>
                              <m:endChr m:val="|"/>
                              <m:ctrlPr>
                                <a:rPr lang="en-US" altLang="zh-CN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altLang="zh-CN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e>
                          </m:d>
                          <m:r>
                            <a:rPr lang="en-US" altLang="zh-CN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altLang="zh-CN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Sup>
                            <m:sSubSupPr>
                              <m:ctrlPr>
                                <a:rPr lang="en-US" altLang="zh-CN" b="0" i="1" smtClean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sub>
                            <m:sup>
                              <m:r>
                                <a:rPr lang="en-US" altLang="zh-CN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altLang="zh-CN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altLang="zh-CN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Sup>
                            <m:sSubSupPr>
                              <m:ctrlPr>
                                <a:rPr lang="en-US" altLang="zh-CN" b="0" i="1" smtClean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b>
                            <m:sup>
                              <m:r>
                                <a:rPr lang="en-US" altLang="zh-CN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altLang="zh-CN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  <m:d>
                            <m:dPr>
                              <m:begChr m:val="|"/>
                              <m:endChr m:val="⟩"/>
                              <m:ctrlPr>
                                <a:rPr lang="en-US" altLang="zh-CN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altLang="zh-CN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e>
                          </m:d>
                        </m:e>
                        <m:e>
                          <m:r>
                            <a:rPr lang="en-US" altLang="zh-CN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&amp;</m:t>
                          </m:r>
                          <m:r>
                            <a:rPr lang="en-US" altLang="zh-CN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ctrlPr>
                                <a:rPr lang="en-US" altLang="zh-CN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CN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altLang="zh-CN" i="1">
                                          <a:solidFill>
                                            <a:schemeClr val="bg2">
                                              <a:lumMod val="1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i="1">
                                          <a:solidFill>
                                            <a:schemeClr val="bg2">
                                              <a:lumMod val="1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sup>
                                      <m:r>
                                        <a:rPr lang="en-US" altLang="zh-CN" i="1">
                                          <a:solidFill>
                                            <a:schemeClr val="bg2">
                                              <a:lumMod val="1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n-US" altLang="zh-CN" i="1">
                                          <a:solidFill>
                                            <a:schemeClr val="bg2">
                                              <a:lumMod val="1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i="1">
                                          <a:solidFill>
                                            <a:schemeClr val="bg2">
                                              <a:lumMod val="1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sup>
                                      <m:r>
                                        <a:rPr lang="en-US" altLang="zh-CN" i="1">
                                          <a:solidFill>
                                            <a:schemeClr val="bg2">
                                              <a:lumMod val="1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𝜈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altLang="zh-CN" i="1">
                                          <a:solidFill>
                                            <a:schemeClr val="bg2">
                                              <a:lumMod val="1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i="1">
                                          <a:solidFill>
                                            <a:schemeClr val="bg2">
                                              <a:lumMod val="1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sup>
                                      <m:r>
                                        <a:rPr lang="en-US" altLang="zh-CN" i="1">
                                          <a:solidFill>
                                            <a:schemeClr val="bg2">
                                              <a:lumMod val="1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US" altLang="zh-CN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altLang="zh-CN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𝜇𝜈</m:t>
                                  </m:r>
                                </m:sup>
                              </m:sSup>
                            </m:e>
                          </m:d>
                          <m:sSubSup>
                            <m:sSubSupPr>
                              <m:ctrlPr>
                                <a:rPr lang="en-US" altLang="zh-CN" b="0" i="1" smtClean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altLang="zh-CN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Π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 altLang="zh-CN" b="0" i="0" smtClean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VH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altLang="zh-CN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CN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en-US" altLang="zh-CN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altLang="zh-CN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CN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altLang="zh-CN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𝜈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altLang="zh-CN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sSubSup>
                            <m:sSubSupPr>
                              <m:ctrlPr>
                                <a:rPr lang="en-US" altLang="zh-CN" b="0" i="1" smtClean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altLang="zh-CN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Π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 altLang="zh-CN" b="0" i="0" smtClean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VH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altLang="zh-CN" i="1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CN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</m:eqArr>
                    </m:oMath>
                  </m:oMathPara>
                </a14:m>
                <a:endParaRPr lang="en-US" altLang="zh-CN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Im</m:t>
                      </m:r>
                      <m:sSubSup>
                        <m:sSubSupPr>
                          <m:ctrlPr>
                            <a:rPr lang="en-US" altLang="zh-CN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altLang="zh-CN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r>
                            <a:rPr lang="en-US" altLang="zh-CN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altLang="zh-CN" b="0" i="0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VH</m:t>
                          </m:r>
                        </m:sup>
                      </m:sSubSup>
                      <m:d>
                        <m:dPr>
                          <m:ctrlPr>
                            <a:rPr lang="en-US" altLang="zh-CN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altLang="zh-CN" b="0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  <m:sSub>
                        <m:sSubPr>
                          <m:ctrlPr>
                            <a:rPr lang="en-US" altLang="zh-CN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altLang="zh-CN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altLang="zh-CN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altLang="zh-CN" b="0" i="1" smtClean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b="0" i="1" smtClean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altLang="zh-CN" b="0" i="1" smtClean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lang="en-US" altLang="zh-CN" b="0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Ω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sub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sup>
                              </m:sSubSup>
                            </m:e>
                          </m:d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d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367D8574-55EC-5E6D-5BC7-1653EF1D42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043" y="2950935"/>
                <a:ext cx="6008413" cy="2738410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76200">
                <a:solidFill>
                  <a:srgbClr val="ED7D31">
                    <a:alpha val="30196"/>
                  </a:srgbClr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F6EB0EB1-A796-EB94-E2CA-D65E0B8E5E38}"/>
                  </a:ext>
                </a:extLst>
              </p:cNvPr>
              <p:cNvSpPr txBox="1"/>
              <p:nvPr/>
            </p:nvSpPr>
            <p:spPr>
              <a:xfrm>
                <a:off x="8127564" y="3576576"/>
                <a:ext cx="277714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altLang="zh-CN" dirty="0"/>
                  <a:t>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≈0.235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GeV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dirty="0"/>
                  <a:t>: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F6EB0EB1-A796-EB94-E2CA-D65E0B8E5E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7564" y="3576576"/>
                <a:ext cx="2777148" cy="369332"/>
              </a:xfrm>
              <a:prstGeom prst="rect">
                <a:avLst/>
              </a:prstGeom>
              <a:blipFill>
                <a:blip r:embed="rId7"/>
                <a:stretch>
                  <a:fillRect l="-439" t="-10000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箭头: 右 19">
            <a:extLst>
              <a:ext uri="{FF2B5EF4-FFF2-40B4-BE49-F238E27FC236}">
                <a16:creationId xmlns:a16="http://schemas.microsoft.com/office/drawing/2014/main" id="{32905BDB-38B8-85D5-1536-E311A8F11D43}"/>
              </a:ext>
            </a:extLst>
          </p:cNvPr>
          <p:cNvSpPr/>
          <p:nvPr/>
        </p:nvSpPr>
        <p:spPr>
          <a:xfrm>
            <a:off x="6612984" y="4182332"/>
            <a:ext cx="593710" cy="286009"/>
          </a:xfrm>
          <a:prstGeom prst="rightArrow">
            <a:avLst>
              <a:gd name="adj1" fmla="val 50000"/>
              <a:gd name="adj2" fmla="val 77273"/>
            </a:avLst>
          </a:prstGeom>
          <a:solidFill>
            <a:srgbClr val="ED7D31">
              <a:alpha val="40000"/>
            </a:srgbClr>
          </a:solidFill>
          <a:ln>
            <a:solidFill>
              <a:srgbClr val="F4B183">
                <a:alpha val="40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485E17C6-5E30-6B61-2182-26CB2DE5118D}"/>
                  </a:ext>
                </a:extLst>
              </p:cNvPr>
              <p:cNvSpPr txBox="1"/>
              <p:nvPr/>
            </p:nvSpPr>
            <p:spPr>
              <a:xfrm>
                <a:off x="8167212" y="1246068"/>
                <a:ext cx="277714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altLang="zh-CN" dirty="0"/>
                  <a:t>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≈0.171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GeV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dirty="0"/>
                  <a:t>: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485E17C6-5E30-6B61-2182-26CB2DE511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7212" y="1246068"/>
                <a:ext cx="2777148" cy="369332"/>
              </a:xfrm>
              <a:prstGeom prst="rect">
                <a:avLst/>
              </a:prstGeom>
              <a:blipFill>
                <a:blip r:embed="rId8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7B09B777-B95F-E0FF-398C-A79EB5C76AE0}"/>
                  </a:ext>
                </a:extLst>
              </p:cNvPr>
              <p:cNvSpPr txBox="1"/>
              <p:nvPr/>
            </p:nvSpPr>
            <p:spPr>
              <a:xfrm>
                <a:off x="8042519" y="5849698"/>
                <a:ext cx="3026533" cy="889889"/>
              </a:xfrm>
              <a:prstGeom prst="roundRect">
                <a:avLst/>
              </a:prstGeom>
              <a:noFill/>
              <a:ln w="76200">
                <a:solidFill>
                  <a:srgbClr val="ED7D31">
                    <a:alpha val="30196"/>
                  </a:srgbClr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∼0.02 </m:t>
                    </m:r>
                    <m:sSup>
                      <m:sSup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1600" b="0" i="0" smtClean="0">
                            <a:latin typeface="Cambria Math" panose="02040503050406030204" pitchFamily="18" charset="0"/>
                          </a:rPr>
                          <m:t>GeV</m:t>
                        </m:r>
                      </m:e>
                      <m:sup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zh-CN" altLang="en-US" sz="1600" dirty="0"/>
                  <a:t> </a:t>
                </a:r>
                <a:endParaRPr lang="en-US" altLang="zh-CN" sz="16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/</m:t>
                    </m:r>
                    <m:sSubSup>
                      <m:sSubSup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bSup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 ~ 40</m:t>
                    </m:r>
                    <m:r>
                      <m:rPr>
                        <m:sty m:val="p"/>
                      </m:rPr>
                      <a:rPr lang="en-US" altLang="zh-CN" sz="1600" b="0" i="0" smtClean="0">
                        <a:latin typeface="Cambria Math" panose="02040503050406030204" pitchFamily="18" charset="0"/>
                      </a:rPr>
                      <m:t>MeV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1600" b="0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altLang="zh-CN" sz="1400" b="0" i="1" smtClean="0">
                        <a:latin typeface="Cambria Math" panose="02040503050406030204" pitchFamily="18" charset="0"/>
                      </a:rPr>
                      <m:t>~ 20−35 </m:t>
                    </m:r>
                    <m:r>
                      <m:rPr>
                        <m:sty m:val="p"/>
                      </m:rPr>
                      <a:rPr lang="en-US" altLang="zh-CN" sz="1400" b="0" i="0" smtClean="0">
                        <a:latin typeface="Cambria Math" panose="02040503050406030204" pitchFamily="18" charset="0"/>
                      </a:rPr>
                      <m:t>MeV</m:t>
                    </m:r>
                    <m:r>
                      <a:rPr lang="en-US" altLang="zh-CN" sz="14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1400" dirty="0"/>
                  <a:t> (</a:t>
                </a:r>
                <a:r>
                  <a:rPr lang="en-US" altLang="zh-CN" sz="1200" dirty="0"/>
                  <a:t>P.L.B 175 (1986) 485)</a:t>
                </a:r>
                <a:endParaRPr lang="zh-CN" altLang="en-US" sz="1200" dirty="0"/>
              </a:p>
            </p:txBody>
          </p:sp>
        </mc:Choice>
        <mc:Fallback xmlns="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7B09B777-B95F-E0FF-398C-A79EB5C76A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2519" y="5849698"/>
                <a:ext cx="3026533" cy="889889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 w="76200">
                <a:solidFill>
                  <a:srgbClr val="ED7D31">
                    <a:alpha val="30196"/>
                  </a:srgbClr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06507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C38832-A3EF-AE66-1BBD-77DE00235D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054B4D-1162-EA39-B359-F956409D5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4391"/>
            <a:ext cx="12192000" cy="738747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altLang="zh-CN" b="1" dirty="0">
                <a:solidFill>
                  <a:schemeClr val="bg1"/>
                </a:solidFill>
              </a:rPr>
              <a:t> </a:t>
            </a:r>
            <a:r>
              <a:rPr lang="en-US" altLang="zh-CN" b="1" dirty="0">
                <a:solidFill>
                  <a:srgbClr val="295FA7"/>
                </a:solidFill>
              </a:rPr>
              <a:t>Gaussian Sum Rules</a:t>
            </a:r>
            <a:endParaRPr lang="zh-CN" altLang="en-US" dirty="0">
              <a:solidFill>
                <a:srgbClr val="295FA7"/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DCD3BC6-ABE2-9002-77DC-D2A70E0D0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91DD8-BED9-4F01-B8B7-4C33D25EEF0E}" type="slidenum">
              <a:rPr lang="zh-CN" altLang="en-US" smtClean="0"/>
              <a:t>9</a:t>
            </a:fld>
            <a:endParaRPr lang="zh-CN" altLang="en-US"/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CFCE4556-0AC4-B1BA-4B35-01C066730489}"/>
              </a:ext>
            </a:extLst>
          </p:cNvPr>
          <p:cNvCxnSpPr/>
          <p:nvPr/>
        </p:nvCxnSpPr>
        <p:spPr>
          <a:xfrm>
            <a:off x="0" y="933138"/>
            <a:ext cx="12192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5A8039D4-1F99-2789-0451-7A90F66CE0E4}"/>
                  </a:ext>
                </a:extLst>
              </p:cNvPr>
              <p:cNvSpPr txBox="1"/>
              <p:nvPr/>
            </p:nvSpPr>
            <p:spPr>
              <a:xfrm>
                <a:off x="420363" y="1671885"/>
                <a:ext cx="4886466" cy="24813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>
                    <a:solidFill>
                      <a:srgbClr val="295FA7"/>
                    </a:solidFill>
                    <a:latin typeface="Cambria Math" panose="02040503050406030204" pitchFamily="18" charset="0"/>
                  </a:rPr>
                  <a:t>QCD side: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i="1" smtClean="0">
                          <a:latin typeface="Cambria Math" panose="02040503050406030204" pitchFamily="18" charset="0"/>
                        </a:rPr>
                        <m:t>G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𝜋𝜏</m:t>
                              </m:r>
                            </m:e>
                          </m:rad>
                        </m:den>
                      </m:f>
                      <m:nary>
                        <m:nary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p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den>
                          </m:f>
                        </m:sup>
                      </m:sSup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Im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en-US" altLang="zh-CN" b="0" dirty="0"/>
              </a:p>
              <a:p>
                <a:endParaRPr lang="en-US" altLang="zh-CN" b="0" dirty="0"/>
              </a:p>
              <a:p>
                <a:r>
                  <a:rPr lang="en-US" altLang="zh-CN" dirty="0">
                    <a:solidFill>
                      <a:srgbClr val="295FA7"/>
                    </a:solidFill>
                    <a:latin typeface="Cambria Math" panose="02040503050406030204" pitchFamily="18" charset="0"/>
                  </a:rPr>
                  <a:t>Hadron side: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i="1" smtClean="0">
                              <a:latin typeface="Cambria Math" panose="02040503050406030204" pitchFamily="18" charset="0"/>
                            </a:rPr>
                            <m:t>G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𝜋𝜏</m:t>
                              </m:r>
                            </m:e>
                          </m:rad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Sup>
                                            <m:sSubSupPr>
                                              <m:ctrlPr>
                                                <a:rPr lang="en-US" altLang="zh-CN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altLang="zh-CN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𝑚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CN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altLang="zh-CN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bSup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den>
                              </m:f>
                            </m:sup>
                          </m:s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Sup>
                                            <m:sSubSupPr>
                                              <m:ctrlPr>
                                                <a:rPr lang="en-US" altLang="zh-CN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altLang="zh-CN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𝑚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CN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altLang="zh-CN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bSup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den>
                              </m:f>
                            </m:sup>
                          </m:sSup>
                        </m:e>
                      </m:d>
                    </m:oMath>
                  </m:oMathPara>
                </a14:m>
                <a:endParaRPr lang="en-US" altLang="zh-CN" b="0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5A8039D4-1F99-2789-0451-7A90F66CE0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363" y="1671885"/>
                <a:ext cx="4886466" cy="2481385"/>
              </a:xfrm>
              <a:prstGeom prst="rect">
                <a:avLst/>
              </a:prstGeom>
              <a:blipFill>
                <a:blip r:embed="rId2"/>
                <a:stretch>
                  <a:fillRect l="-1122" t="-147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本框 10">
            <a:extLst>
              <a:ext uri="{FF2B5EF4-FFF2-40B4-BE49-F238E27FC236}">
                <a16:creationId xmlns:a16="http://schemas.microsoft.com/office/drawing/2014/main" id="{447C7CAC-3177-9662-2A46-3B0E7104B6D5}"/>
              </a:ext>
            </a:extLst>
          </p:cNvPr>
          <p:cNvSpPr txBox="1"/>
          <p:nvPr/>
        </p:nvSpPr>
        <p:spPr>
          <a:xfrm>
            <a:off x="420363" y="2876640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altLang="zh-CN" b="0" dirty="0"/>
          </a:p>
          <a:p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A63434EC-6F00-B37A-2CA1-38708DB087BE}"/>
                  </a:ext>
                </a:extLst>
              </p:cNvPr>
              <p:cNvSpPr txBox="1"/>
              <p:nvPr/>
            </p:nvSpPr>
            <p:spPr>
              <a:xfrm>
                <a:off x="420363" y="4193475"/>
                <a:ext cx="4421339" cy="22564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0" dirty="0">
                    <a:solidFill>
                      <a:srgbClr val="295FA7"/>
                    </a:solidFill>
                    <a:latin typeface="Cambria Math" panose="02040503050406030204" pitchFamily="18" charset="0"/>
                  </a:rPr>
                  <a:t>Fitting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i="1" smtClean="0">
                                      <a:latin typeface="Cambria Math" panose="02040503050406030204" pitchFamily="18" charset="0"/>
                                    </a:rPr>
                                    <m:t>G</m:t>
                                  </m:r>
                                  <m:d>
                                    <m:dPr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𝜏</m:t>
                                      </m:r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 ,</m:t>
                                      </m:r>
                                      <m:sSub>
                                        <m:sSubPr>
                                          <m:ctrlP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altLang="zh-CN" i="1" smtClean="0">
                                          <a:latin typeface="Cambria Math" panose="02040503050406030204" pitchFamily="18" charset="0"/>
                                        </a:rPr>
                                        <m:t>G</m:t>
                                      </m:r>
                                    </m:e>
                                    <m:sub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𝜏</m:t>
                                      </m:r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altLang="zh-CN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min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,  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=0.2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𝐺𝑒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altLang="zh-CN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min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=−15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𝐺𝑒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,   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max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=30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𝐺𝑒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altLang="zh-CN" dirty="0"/>
              </a:p>
              <a:p>
                <a:endParaRPr lang="en-US" altLang="zh-CN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dirty="0"/>
                  <a:t>: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fixed according to the vector meson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A63434EC-6F00-B37A-2CA1-38708DB087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363" y="4193475"/>
                <a:ext cx="4421339" cy="2256452"/>
              </a:xfrm>
              <a:prstGeom prst="rect">
                <a:avLst/>
              </a:prstGeom>
              <a:blipFill>
                <a:blip r:embed="rId3"/>
                <a:stretch>
                  <a:fillRect l="-1241" t="-1892" r="-828" b="-35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图片 13" descr="图表, 折线图&#10;&#10;AI 生成的内容可能不正确。">
            <a:extLst>
              <a:ext uri="{FF2B5EF4-FFF2-40B4-BE49-F238E27FC236}">
                <a16:creationId xmlns:a16="http://schemas.microsoft.com/office/drawing/2014/main" id="{1054CF46-F0CF-6272-CDF6-ACBFFFD5E9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9658" y="1042816"/>
            <a:ext cx="4281883" cy="2760365"/>
          </a:xfrm>
          <a:prstGeom prst="rect">
            <a:avLst/>
          </a:prstGeom>
        </p:spPr>
      </p:pic>
      <p:pic>
        <p:nvPicPr>
          <p:cNvPr id="17" name="图片 16" descr="图表, 图示, 直方图&#10;&#10;AI 生成的内容可能不正确。">
            <a:extLst>
              <a:ext uri="{FF2B5EF4-FFF2-40B4-BE49-F238E27FC236}">
                <a16:creationId xmlns:a16="http://schemas.microsoft.com/office/drawing/2014/main" id="{72766729-DCE7-3F75-16E9-5AB14ABB6B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7343" y="4010376"/>
            <a:ext cx="4255644" cy="2622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792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4900</TotalTime>
  <Words>1293</Words>
  <Application>Microsoft Office PowerPoint</Application>
  <PresentationFormat>宽屏</PresentationFormat>
  <Paragraphs>225</Paragraphs>
  <Slides>18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3" baseType="lpstr">
      <vt:lpstr>等线</vt:lpstr>
      <vt:lpstr>等线 Light</vt:lpstr>
      <vt:lpstr>Arial</vt:lpstr>
      <vt:lpstr>Cambria Math</vt:lpstr>
      <vt:lpstr>Office 主题​​</vt:lpstr>
      <vt:lpstr>Revising the Mass of Light Hybrid Mesons: NLO QCD Sum Rules Point to ϕ(2170) as a Prime Candidate </vt:lpstr>
      <vt:lpstr> Outline</vt:lpstr>
      <vt:lpstr> History &amp; conflict </vt:lpstr>
      <vt:lpstr> QCD (SVZ) Sum Rules of Hybrid</vt:lpstr>
      <vt:lpstr> NLO Calculation</vt:lpstr>
      <vt:lpstr> NLO Result</vt:lpstr>
      <vt:lpstr> NLO Impact </vt:lpstr>
      <vt:lpstr> Impact of Vector Meson</vt:lpstr>
      <vt:lpstr> Gaussian Sum Rules</vt:lpstr>
      <vt:lpstr> Gaussian Sum Rules</vt:lpstr>
      <vt:lpstr> Robustness of Results</vt:lpstr>
      <vt:lpstr> Conclusion</vt:lpstr>
      <vt:lpstr>Thank You </vt:lpstr>
      <vt:lpstr> Backup: Decay</vt:lpstr>
      <vt:lpstr> Backup: Renormalization of Generic Hybrid Current </vt:lpstr>
      <vt:lpstr> Backup: Renormalization of Generic Hybrid Current </vt:lpstr>
      <vt:lpstr> Backup: Infrared divergence</vt:lpstr>
      <vt:lpstr> Backup: Error Estimation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Can't Communicate</dc:creator>
  <cp:lastModifiedBy>卓然 黄</cp:lastModifiedBy>
  <cp:revision>489</cp:revision>
  <dcterms:created xsi:type="dcterms:W3CDTF">2026-01-31T07:29:58Z</dcterms:created>
  <dcterms:modified xsi:type="dcterms:W3CDTF">2026-05-11T13:44:57Z</dcterms:modified>
</cp:coreProperties>
</file>