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303" r:id="rId3"/>
    <p:sldId id="324" r:id="rId4"/>
    <p:sldId id="307" r:id="rId5"/>
    <p:sldId id="313" r:id="rId6"/>
    <p:sldId id="312" r:id="rId7"/>
    <p:sldId id="328" r:id="rId8"/>
    <p:sldId id="320" r:id="rId9"/>
    <p:sldId id="326" r:id="rId10"/>
  </p:sldIdLst>
  <p:sldSz cx="12192000" cy="6858000"/>
  <p:notesSz cx="6858000" cy="9144000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orient="horz" pos="1366">
          <p15:clr>
            <a:srgbClr val="A4A3A4"/>
          </p15:clr>
        </p15:guide>
        <p15:guide id="3" orient="horz" pos="2682">
          <p15:clr>
            <a:srgbClr val="A4A3A4"/>
          </p15:clr>
        </p15:guide>
        <p15:guide id="4" pos="3840">
          <p15:clr>
            <a:srgbClr val="A4A3A4"/>
          </p15:clr>
        </p15:guide>
        <p15:guide id="5" pos="1141">
          <p15:clr>
            <a:srgbClr val="A4A3A4"/>
          </p15:clr>
        </p15:guide>
        <p15:guide id="6" pos="5632">
          <p15:clr>
            <a:srgbClr val="A4A3A4"/>
          </p15:clr>
        </p15:guide>
        <p15:guide id="7" pos="7038">
          <p15:clr>
            <a:srgbClr val="A4A3A4"/>
          </p15:clr>
        </p15:guide>
        <p15:guide id="8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B0BD"/>
    <a:srgbClr val="4F91A0"/>
    <a:srgbClr val="3A3A3A"/>
    <a:srgbClr val="FFC001"/>
    <a:srgbClr val="FAFAFA"/>
    <a:srgbClr val="F0B700"/>
    <a:srgbClr val="E2AC00"/>
    <a:srgbClr val="B08600"/>
    <a:srgbClr val="F6BB00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0926" autoAdjust="0"/>
  </p:normalViewPr>
  <p:slideViewPr>
    <p:cSldViewPr snapToGrid="0">
      <p:cViewPr varScale="1">
        <p:scale>
          <a:sx n="68" d="100"/>
          <a:sy n="68" d="100"/>
        </p:scale>
        <p:origin x="72" y="1512"/>
      </p:cViewPr>
      <p:guideLst>
        <p:guide orient="horz" pos="2999"/>
        <p:guide orient="horz" pos="1366"/>
        <p:guide orient="horz" pos="2682"/>
        <p:guide pos="3840"/>
        <p:guide pos="1141"/>
        <p:guide pos="5632"/>
        <p:guide pos="7038"/>
        <p:guide pos="2887"/>
      </p:guideLst>
    </p:cSldViewPr>
  </p:slideViewPr>
  <p:outlineViewPr>
    <p:cViewPr>
      <p:scale>
        <a:sx n="33" d="100"/>
        <a:sy n="33" d="100"/>
      </p:scale>
      <p:origin x="0" y="-1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185088-C21B-4EF8-9223-736203207FFA}" type="datetimeFigureOut">
              <a:rPr lang="zh-CN" altLang="en-US"/>
              <a:pPr>
                <a:defRPr/>
              </a:pPr>
              <a:t>2026/5/11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6F162B-F023-4A11-961C-6EBAE8C7F2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700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9893E-D398-49AB-9F31-1DD7AC590138}" type="slidenum">
              <a:rPr lang="zh-CN" altLang="en-US" smtClean="0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92618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2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30801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82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strike="noStrike" dirty="0">
                <a:ln/>
                <a:solidFill>
                  <a:srgbClr val="4B556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国内顶尖机构和国际知名机构</a:t>
            </a:r>
            <a:r>
              <a:rPr lang="en-US" altLang="zh-CN" sz="1200" b="0" i="0" strike="noStrike" dirty="0" err="1">
                <a:ln/>
                <a:solidFill>
                  <a:srgbClr val="4B556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CERN、Uppsala</a:t>
            </a:r>
            <a:r>
              <a:rPr lang="en-US" altLang="zh-CN" sz="1200" b="0" i="0" strike="noStrike" dirty="0">
                <a:ln/>
                <a:solidFill>
                  <a:srgbClr val="4B556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lang="en-US" altLang="zh-CN" sz="1200" b="0" i="0" strike="noStrike" dirty="0" err="1">
                <a:ln/>
                <a:solidFill>
                  <a:srgbClr val="4B556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大学、Durham</a:t>
            </a:r>
            <a:r>
              <a:rPr lang="en-US" altLang="zh-CN" sz="1200" b="0" i="0" strike="noStrike" dirty="0">
                <a:ln/>
                <a:solidFill>
                  <a:srgbClr val="4B556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lang="en-US" altLang="zh-CN" sz="1200" b="0" i="0" strike="noStrike" dirty="0" err="1">
                <a:ln/>
                <a:solidFill>
                  <a:srgbClr val="4B556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大学、东京大学、威斯康星大学等</a:t>
            </a:r>
            <a:endParaRPr lang="en-US" altLang="zh-CN" sz="16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6855-8D0F-4FB8-8AB6-33D9A113F6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61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44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02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JHEP</a:t>
            </a:r>
            <a:r>
              <a:rPr lang="zh-CN" altLang="en-US" dirty="0"/>
              <a:t>审稿快但拒稿很硬；</a:t>
            </a:r>
            <a:r>
              <a:rPr lang="en-US" altLang="zh-CN" dirty="0"/>
              <a:t>PRD</a:t>
            </a:r>
            <a:r>
              <a:rPr lang="zh-CN" altLang="en-US" dirty="0"/>
              <a:t>有时候能让作者等到“望眼欲穿”（有等两年的极端体感），</a:t>
            </a:r>
            <a:r>
              <a:rPr lang="en-US" altLang="zh-CN" dirty="0"/>
              <a:t>EPJC</a:t>
            </a:r>
            <a:r>
              <a:rPr lang="zh-CN" altLang="en-US" dirty="0"/>
              <a:t>和</a:t>
            </a:r>
            <a:r>
              <a:rPr lang="en-US" altLang="zh-CN" dirty="0"/>
              <a:t>PRD</a:t>
            </a:r>
            <a:r>
              <a:rPr lang="zh-CN" altLang="en-US" dirty="0"/>
              <a:t>也常有不短的审稿流程。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60863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9893E-D398-49AB-9F31-1DD7AC590138}" type="slidenum">
              <a:rPr lang="zh-CN" altLang="en-US" smtClean="0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3097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92A8-CA83-4116-B942-5BB950F728F7}" type="datetimeFigureOut">
              <a:rPr lang="zh-CN" altLang="en-US"/>
              <a:pPr>
                <a:defRPr/>
              </a:pPr>
              <a:t>2026/5/11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DDC8-72A5-49C0-BCC0-6AA2493B5D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37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DBB8-DB13-4BF9-8D45-A66BEF9B8924}" type="datetimeFigureOut">
              <a:rPr lang="zh-CN" altLang="en-US"/>
              <a:pPr>
                <a:defRPr/>
              </a:pPr>
              <a:t>2026/5/11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DE05-1123-4929-BD04-19624C65C7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424373" y="529995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0612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490" y="309705"/>
            <a:ext cx="4828310" cy="594157"/>
          </a:xfr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任意多边形 5"/>
          <p:cNvSpPr/>
          <p:nvPr userDrawn="1"/>
        </p:nvSpPr>
        <p:spPr>
          <a:xfrm rot="16200000" flipV="1">
            <a:off x="-172135" y="118881"/>
            <a:ext cx="959281" cy="721520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6200000" flipV="1">
            <a:off x="-182596" y="258797"/>
            <a:ext cx="980201" cy="721518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70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00E739-6AAD-4EF0-B519-D912208CEF5D}" type="datetimeFigureOut">
              <a:rPr lang="zh-CN" altLang="en-US"/>
              <a:pPr>
                <a:defRPr/>
              </a:pPr>
              <a:t>2026/5/11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39F2F5-AAEC-484E-8D1B-150359545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mailto:donghr@ihep.ac.cn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75126" y="-391598"/>
            <a:ext cx="4885525" cy="12235776"/>
          </a:xfrm>
          <a:prstGeom prst="rect">
            <a:avLst/>
          </a:prstGeom>
        </p:spPr>
      </p:pic>
      <p:sp>
        <p:nvSpPr>
          <p:cNvPr id="20" name="PA_文本框 19"/>
          <p:cNvSpPr txBox="1"/>
          <p:nvPr>
            <p:custDataLst>
              <p:tags r:id="rId1"/>
            </p:custDataLst>
          </p:nvPr>
        </p:nvSpPr>
        <p:spPr>
          <a:xfrm>
            <a:off x="3294038" y="1981570"/>
            <a:ext cx="5647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F91A0"/>
                </a:solidFill>
                <a:latin typeface="+mn-ea"/>
                <a:ea typeface="+mn-ea"/>
                <a:cs typeface="+mn-ea"/>
              </a:rPr>
              <a:t>Chinese Physics C</a:t>
            </a:r>
            <a:endParaRPr lang="zh-CN" altLang="en-US" sz="4800" b="1" dirty="0">
              <a:ln w="12700">
                <a:noFill/>
                <a:prstDash val="solid"/>
              </a:ln>
              <a:solidFill>
                <a:srgbClr val="4F91A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2" name="PA_矩形 21"/>
          <p:cNvSpPr/>
          <p:nvPr>
            <p:custDataLst>
              <p:tags r:id="rId2"/>
            </p:custDataLst>
          </p:nvPr>
        </p:nvSpPr>
        <p:spPr>
          <a:xfrm>
            <a:off x="4659710" y="3259723"/>
            <a:ext cx="3262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4F91A0"/>
                </a:solidFill>
                <a:latin typeface="+mn-ea"/>
                <a:ea typeface="+mn-ea"/>
                <a:cs typeface="+mn-ea"/>
              </a:rPr>
              <a:t>粒子物理与核物理领域的中国声音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014E45-E607-41C3-8AAD-F3C2C94F1FA0}"/>
              </a:ext>
            </a:extLst>
          </p:cNvPr>
          <p:cNvSpPr txBox="1"/>
          <p:nvPr/>
        </p:nvSpPr>
        <p:spPr>
          <a:xfrm>
            <a:off x="5611205" y="4257663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zh-CN" sz="1600" dirty="0">
                <a:latin typeface="Bahnschrift Light Condensed" panose="020B0502040204020203" pitchFamily="34" charset="0"/>
              </a:rPr>
            </a:br>
            <a:r>
              <a:rPr lang="zh-CN" altLang="en-US" sz="1600" dirty="0">
                <a:latin typeface="Bahnschrift Light Condensed" panose="020B0502040204020203" pitchFamily="34" charset="0"/>
              </a:rPr>
              <a:t>主管：</a:t>
            </a:r>
            <a:r>
              <a:rPr lang="en-US" altLang="zh-CN" sz="1600" b="0" i="0" dirty="0">
                <a:effectLst/>
                <a:latin typeface="Bahnschrift Light Condensed" panose="020B0502040204020203" pitchFamily="34" charset="0"/>
              </a:rPr>
              <a:t> </a:t>
            </a:r>
            <a:r>
              <a:rPr lang="zh-CN" altLang="en-US" sz="1600" b="0" i="0" dirty="0">
                <a:effectLst/>
                <a:latin typeface="Bahnschrift Light Condensed" panose="020B0502040204020203" pitchFamily="34" charset="0"/>
              </a:rPr>
              <a:t>董海荣 </a:t>
            </a:r>
            <a:br>
              <a:rPr lang="zh-CN" altLang="en-US" sz="1600" dirty="0">
                <a:latin typeface="Bahnschrift Light Condensed" panose="020B0502040204020203" pitchFamily="34" charset="0"/>
              </a:rPr>
            </a:br>
            <a:r>
              <a:rPr lang="en-US" altLang="zh-CN" sz="1600" b="0" i="0" dirty="0">
                <a:effectLst/>
                <a:latin typeface="Bahnschrift Light Condensed" panose="020B0502040204020203" pitchFamily="34" charset="0"/>
              </a:rPr>
              <a:t>Email</a:t>
            </a:r>
            <a:r>
              <a:rPr lang="en-US" altLang="zh-CN" sz="1600" dirty="0">
                <a:latin typeface="Bahnschrift Light Condensed" panose="020B0502040204020203" pitchFamily="34" charset="0"/>
              </a:rPr>
              <a:t>: </a:t>
            </a:r>
            <a:r>
              <a:rPr lang="en-US" altLang="zh-CN" sz="1600" dirty="0">
                <a:latin typeface="Bahnschrift Light Condense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donghr@ihep.ac.cn</a:t>
            </a:r>
            <a:endParaRPr lang="en-US" altLang="zh-CN" sz="1600" dirty="0">
              <a:latin typeface="Bahnschrift Light Condensed" panose="020B0502040204020203" pitchFamily="34" charset="0"/>
            </a:endParaRPr>
          </a:p>
          <a:p>
            <a:r>
              <a:rPr lang="en-US" altLang="zh-CN" sz="1600" dirty="0">
                <a:latin typeface="Bahnschrift Light Condensed" panose="020B0502040204020203" pitchFamily="34" charset="0"/>
              </a:rPr>
              <a:t>2026-5-15 </a:t>
            </a:r>
            <a:r>
              <a:rPr lang="zh-CN" altLang="en-US" sz="1600" dirty="0">
                <a:latin typeface="Bahnschrift Light Condensed" panose="020B0502040204020203" pitchFamily="34" charset="0"/>
              </a:rPr>
              <a:t>商丘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A5F821-D303-4358-907B-A3BD71B57A84}"/>
              </a:ext>
            </a:extLst>
          </p:cNvPr>
          <p:cNvSpPr txBox="1"/>
          <p:nvPr/>
        </p:nvSpPr>
        <p:spPr>
          <a:xfrm>
            <a:off x="227755" y="291689"/>
            <a:ext cx="6976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Series Journal of the Chinese Physics Society Distributted by IOP Publishing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84F6535-7E8E-4CCC-ACB4-EF916CA06357}"/>
              </a:ext>
            </a:extLst>
          </p:cNvPr>
          <p:cNvCxnSpPr/>
          <p:nvPr/>
        </p:nvCxnSpPr>
        <p:spPr>
          <a:xfrm>
            <a:off x="2023724" y="3089249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">
            <a:extLst>
              <a:ext uri="{FF2B5EF4-FFF2-40B4-BE49-F238E27FC236}">
                <a16:creationId xmlns:a16="http://schemas.microsoft.com/office/drawing/2014/main" id="{7160FB6A-C313-45F2-9335-10DE42CCC6D3}"/>
              </a:ext>
            </a:extLst>
          </p:cNvPr>
          <p:cNvSpPr/>
          <p:nvPr/>
        </p:nvSpPr>
        <p:spPr>
          <a:xfrm>
            <a:off x="5339590" y="1304201"/>
            <a:ext cx="1857375" cy="433387"/>
          </a:xfrm>
          <a:custGeom>
            <a:avLst/>
            <a:gdLst/>
            <a:ahLst/>
            <a:cxnLst/>
            <a:rect l="l" t="t" r="r" b="b"/>
            <a:pathLst>
              <a:path w="1857375" h="533400">
                <a:moveTo>
                  <a:pt x="0" y="0"/>
                </a:moveTo>
                <a:lnTo>
                  <a:pt x="1857375" y="0"/>
                </a:lnTo>
                <a:lnTo>
                  <a:pt x="1857375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AA41F850-3B21-4BCF-B0B3-4DDE40781089}"/>
              </a:ext>
            </a:extLst>
          </p:cNvPr>
          <p:cNvSpPr/>
          <p:nvPr/>
        </p:nvSpPr>
        <p:spPr>
          <a:xfrm>
            <a:off x="5535026" y="1351205"/>
            <a:ext cx="1511796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kern="0" spc="180" dirty="0">
                <a:solidFill>
                  <a:srgbClr val="F5F1E6"/>
                </a:solidFill>
                <a:latin typeface="Arial Nova Light" panose="020B0304020202020204" pitchFamily="34" charset="0"/>
                <a:ea typeface="Liter" pitchFamily="34" charset="-122"/>
                <a:cs typeface="Liter" pitchFamily="34" charset="-120"/>
              </a:rPr>
              <a:t>SINCE 1977</a:t>
            </a:r>
            <a:endParaRPr lang="en-US" sz="1600"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 flipV="1">
            <a:off x="6116321" y="3762373"/>
            <a:ext cx="1778000" cy="67246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894320" y="2392261"/>
            <a:ext cx="1259840" cy="137011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9154160" y="1658198"/>
            <a:ext cx="1899920" cy="73406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7599681" y="3467732"/>
            <a:ext cx="589280" cy="589280"/>
            <a:chOff x="5699760" y="2833209"/>
            <a:chExt cx="441960" cy="441960"/>
          </a:xfrm>
        </p:grpSpPr>
        <p:sp>
          <p:nvSpPr>
            <p:cNvPr id="76" name="椭圆 75"/>
            <p:cNvSpPr/>
            <p:nvPr/>
          </p:nvSpPr>
          <p:spPr>
            <a:xfrm>
              <a:off x="5699760" y="2833209"/>
              <a:ext cx="441960" cy="44196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837745" y="2934283"/>
              <a:ext cx="165990" cy="239812"/>
              <a:chOff x="6689725" y="4826000"/>
              <a:chExt cx="588963" cy="850901"/>
            </a:xfrm>
          </p:grpSpPr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5821680" y="4140200"/>
            <a:ext cx="589280" cy="589280"/>
            <a:chOff x="4366260" y="3337560"/>
            <a:chExt cx="441960" cy="441960"/>
          </a:xfrm>
        </p:grpSpPr>
        <p:sp>
          <p:nvSpPr>
            <p:cNvPr id="82" name="椭圆 81"/>
            <p:cNvSpPr/>
            <p:nvPr/>
          </p:nvSpPr>
          <p:spPr>
            <a:xfrm>
              <a:off x="4366260" y="3337560"/>
              <a:ext cx="441960" cy="44196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4472927" y="3438635"/>
              <a:ext cx="228626" cy="239810"/>
              <a:chOff x="2847975" y="6135688"/>
              <a:chExt cx="811213" cy="850900"/>
            </a:xfrm>
          </p:grpSpPr>
          <p:sp>
            <p:nvSpPr>
              <p:cNvPr id="84" name="Freeform 8"/>
              <p:cNvSpPr>
                <a:spLocks/>
              </p:cNvSpPr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10759441" y="1363556"/>
            <a:ext cx="589280" cy="589280"/>
            <a:chOff x="8069580" y="1255077"/>
            <a:chExt cx="441960" cy="441960"/>
          </a:xfrm>
        </p:grpSpPr>
        <p:sp>
          <p:nvSpPr>
            <p:cNvPr id="88" name="椭圆 87"/>
            <p:cNvSpPr/>
            <p:nvPr/>
          </p:nvSpPr>
          <p:spPr>
            <a:xfrm>
              <a:off x="8069580" y="1255077"/>
              <a:ext cx="441960" cy="44196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8168640" y="1356151"/>
              <a:ext cx="243840" cy="239812"/>
              <a:chOff x="5294313" y="6135688"/>
              <a:chExt cx="865188" cy="850900"/>
            </a:xfrm>
          </p:grpSpPr>
          <p:sp>
            <p:nvSpPr>
              <p:cNvPr id="90" name="Freeform 28"/>
              <p:cNvSpPr>
                <a:spLocks/>
              </p:cNvSpPr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91" name="Freeform 29"/>
              <p:cNvSpPr>
                <a:spLocks/>
              </p:cNvSpPr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92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93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94" name="Freeform 32"/>
              <p:cNvSpPr>
                <a:spLocks/>
              </p:cNvSpPr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8859521" y="2097619"/>
            <a:ext cx="589280" cy="589280"/>
            <a:chOff x="6644640" y="1805624"/>
            <a:chExt cx="441960" cy="441960"/>
          </a:xfrm>
        </p:grpSpPr>
        <p:sp>
          <p:nvSpPr>
            <p:cNvPr id="141" name="椭圆 140"/>
            <p:cNvSpPr/>
            <p:nvPr/>
          </p:nvSpPr>
          <p:spPr>
            <a:xfrm>
              <a:off x="6644640" y="1805624"/>
              <a:ext cx="441960" cy="44196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6789336" y="1906698"/>
              <a:ext cx="152568" cy="239812"/>
              <a:chOff x="6694488" y="6135688"/>
              <a:chExt cx="541338" cy="850900"/>
            </a:xfrm>
          </p:grpSpPr>
          <p:sp>
            <p:nvSpPr>
              <p:cNvPr id="143" name="Freeform 33"/>
              <p:cNvSpPr>
                <a:spLocks/>
              </p:cNvSpPr>
              <p:nvPr/>
            </p:nvSpPr>
            <p:spPr bwMode="auto">
              <a:xfrm>
                <a:off x="6723063" y="6188075"/>
                <a:ext cx="482600" cy="742950"/>
              </a:xfrm>
              <a:custGeom>
                <a:avLst/>
                <a:gdLst>
                  <a:gd name="T0" fmla="*/ 304 w 304"/>
                  <a:gd name="T1" fmla="*/ 0 h 468"/>
                  <a:gd name="T2" fmla="*/ 0 w 304"/>
                  <a:gd name="T3" fmla="*/ 86 h 468"/>
                  <a:gd name="T4" fmla="*/ 1 w 304"/>
                  <a:gd name="T5" fmla="*/ 98 h 468"/>
                  <a:gd name="T6" fmla="*/ 4 w 304"/>
                  <a:gd name="T7" fmla="*/ 120 h 468"/>
                  <a:gd name="T8" fmla="*/ 11 w 304"/>
                  <a:gd name="T9" fmla="*/ 142 h 468"/>
                  <a:gd name="T10" fmla="*/ 21 w 304"/>
                  <a:gd name="T11" fmla="*/ 162 h 468"/>
                  <a:gd name="T12" fmla="*/ 34 w 304"/>
                  <a:gd name="T13" fmla="*/ 180 h 468"/>
                  <a:gd name="T14" fmla="*/ 49 w 304"/>
                  <a:gd name="T15" fmla="*/ 197 h 468"/>
                  <a:gd name="T16" fmla="*/ 66 w 304"/>
                  <a:gd name="T17" fmla="*/ 210 h 468"/>
                  <a:gd name="T18" fmla="*/ 85 w 304"/>
                  <a:gd name="T19" fmla="*/ 222 h 468"/>
                  <a:gd name="T20" fmla="*/ 95 w 304"/>
                  <a:gd name="T21" fmla="*/ 226 h 468"/>
                  <a:gd name="T22" fmla="*/ 75 w 304"/>
                  <a:gd name="T23" fmla="*/ 236 h 468"/>
                  <a:gd name="T24" fmla="*/ 57 w 304"/>
                  <a:gd name="T25" fmla="*/ 249 h 468"/>
                  <a:gd name="T26" fmla="*/ 41 w 304"/>
                  <a:gd name="T27" fmla="*/ 264 h 468"/>
                  <a:gd name="T28" fmla="*/ 27 w 304"/>
                  <a:gd name="T29" fmla="*/ 282 h 468"/>
                  <a:gd name="T30" fmla="*/ 16 w 304"/>
                  <a:gd name="T31" fmla="*/ 301 h 468"/>
                  <a:gd name="T32" fmla="*/ 7 w 304"/>
                  <a:gd name="T33" fmla="*/ 322 h 468"/>
                  <a:gd name="T34" fmla="*/ 2 w 304"/>
                  <a:gd name="T35" fmla="*/ 344 h 468"/>
                  <a:gd name="T36" fmla="*/ 0 w 304"/>
                  <a:gd name="T37" fmla="*/ 368 h 468"/>
                  <a:gd name="T38" fmla="*/ 304 w 304"/>
                  <a:gd name="T39" fmla="*/ 468 h 468"/>
                  <a:gd name="T40" fmla="*/ 304 w 304"/>
                  <a:gd name="T41" fmla="*/ 368 h 468"/>
                  <a:gd name="T42" fmla="*/ 302 w 304"/>
                  <a:gd name="T43" fmla="*/ 344 h 468"/>
                  <a:gd name="T44" fmla="*/ 297 w 304"/>
                  <a:gd name="T45" fmla="*/ 322 h 468"/>
                  <a:gd name="T46" fmla="*/ 289 w 304"/>
                  <a:gd name="T47" fmla="*/ 301 h 468"/>
                  <a:gd name="T48" fmla="*/ 277 w 304"/>
                  <a:gd name="T49" fmla="*/ 282 h 468"/>
                  <a:gd name="T50" fmla="*/ 264 w 304"/>
                  <a:gd name="T51" fmla="*/ 264 h 468"/>
                  <a:gd name="T52" fmla="*/ 247 w 304"/>
                  <a:gd name="T53" fmla="*/ 249 h 468"/>
                  <a:gd name="T54" fmla="*/ 229 w 304"/>
                  <a:gd name="T55" fmla="*/ 236 h 468"/>
                  <a:gd name="T56" fmla="*/ 209 w 304"/>
                  <a:gd name="T57" fmla="*/ 226 h 468"/>
                  <a:gd name="T58" fmla="*/ 219 w 304"/>
                  <a:gd name="T59" fmla="*/ 222 h 468"/>
                  <a:gd name="T60" fmla="*/ 238 w 304"/>
                  <a:gd name="T61" fmla="*/ 210 h 468"/>
                  <a:gd name="T62" fmla="*/ 256 w 304"/>
                  <a:gd name="T63" fmla="*/ 197 h 468"/>
                  <a:gd name="T64" fmla="*/ 271 w 304"/>
                  <a:gd name="T65" fmla="*/ 180 h 468"/>
                  <a:gd name="T66" fmla="*/ 283 w 304"/>
                  <a:gd name="T67" fmla="*/ 162 h 468"/>
                  <a:gd name="T68" fmla="*/ 293 w 304"/>
                  <a:gd name="T69" fmla="*/ 142 h 468"/>
                  <a:gd name="T70" fmla="*/ 300 w 304"/>
                  <a:gd name="T71" fmla="*/ 120 h 468"/>
                  <a:gd name="T72" fmla="*/ 304 w 304"/>
                  <a:gd name="T73" fmla="*/ 98 h 468"/>
                  <a:gd name="T74" fmla="*/ 304 w 304"/>
                  <a:gd name="T75" fmla="*/ 8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4" h="468">
                    <a:moveTo>
                      <a:pt x="304" y="86"/>
                    </a:moveTo>
                    <a:lnTo>
                      <a:pt x="304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8"/>
                    </a:lnTo>
                    <a:lnTo>
                      <a:pt x="2" y="109"/>
                    </a:lnTo>
                    <a:lnTo>
                      <a:pt x="4" y="120"/>
                    </a:lnTo>
                    <a:lnTo>
                      <a:pt x="7" y="131"/>
                    </a:lnTo>
                    <a:lnTo>
                      <a:pt x="11" y="142"/>
                    </a:lnTo>
                    <a:lnTo>
                      <a:pt x="16" y="152"/>
                    </a:lnTo>
                    <a:lnTo>
                      <a:pt x="21" y="162"/>
                    </a:lnTo>
                    <a:lnTo>
                      <a:pt x="27" y="172"/>
                    </a:lnTo>
                    <a:lnTo>
                      <a:pt x="34" y="180"/>
                    </a:lnTo>
                    <a:lnTo>
                      <a:pt x="41" y="189"/>
                    </a:lnTo>
                    <a:lnTo>
                      <a:pt x="49" y="197"/>
                    </a:lnTo>
                    <a:lnTo>
                      <a:pt x="57" y="204"/>
                    </a:lnTo>
                    <a:lnTo>
                      <a:pt x="66" y="210"/>
                    </a:lnTo>
                    <a:lnTo>
                      <a:pt x="75" y="216"/>
                    </a:lnTo>
                    <a:lnTo>
                      <a:pt x="85" y="222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85" y="231"/>
                    </a:lnTo>
                    <a:lnTo>
                      <a:pt x="75" y="236"/>
                    </a:lnTo>
                    <a:lnTo>
                      <a:pt x="66" y="242"/>
                    </a:lnTo>
                    <a:lnTo>
                      <a:pt x="57" y="249"/>
                    </a:lnTo>
                    <a:lnTo>
                      <a:pt x="49" y="256"/>
                    </a:lnTo>
                    <a:lnTo>
                      <a:pt x="41" y="264"/>
                    </a:lnTo>
                    <a:lnTo>
                      <a:pt x="34" y="272"/>
                    </a:lnTo>
                    <a:lnTo>
                      <a:pt x="27" y="282"/>
                    </a:lnTo>
                    <a:lnTo>
                      <a:pt x="21" y="291"/>
                    </a:lnTo>
                    <a:lnTo>
                      <a:pt x="16" y="301"/>
                    </a:lnTo>
                    <a:lnTo>
                      <a:pt x="11" y="312"/>
                    </a:lnTo>
                    <a:lnTo>
                      <a:pt x="7" y="322"/>
                    </a:lnTo>
                    <a:lnTo>
                      <a:pt x="4" y="333"/>
                    </a:lnTo>
                    <a:lnTo>
                      <a:pt x="2" y="344"/>
                    </a:lnTo>
                    <a:lnTo>
                      <a:pt x="1" y="356"/>
                    </a:lnTo>
                    <a:lnTo>
                      <a:pt x="0" y="368"/>
                    </a:lnTo>
                    <a:lnTo>
                      <a:pt x="0" y="468"/>
                    </a:lnTo>
                    <a:lnTo>
                      <a:pt x="304" y="468"/>
                    </a:lnTo>
                    <a:lnTo>
                      <a:pt x="304" y="368"/>
                    </a:lnTo>
                    <a:lnTo>
                      <a:pt x="304" y="368"/>
                    </a:lnTo>
                    <a:lnTo>
                      <a:pt x="304" y="356"/>
                    </a:lnTo>
                    <a:lnTo>
                      <a:pt x="302" y="344"/>
                    </a:lnTo>
                    <a:lnTo>
                      <a:pt x="300" y="333"/>
                    </a:lnTo>
                    <a:lnTo>
                      <a:pt x="297" y="322"/>
                    </a:lnTo>
                    <a:lnTo>
                      <a:pt x="293" y="312"/>
                    </a:lnTo>
                    <a:lnTo>
                      <a:pt x="289" y="301"/>
                    </a:lnTo>
                    <a:lnTo>
                      <a:pt x="283" y="291"/>
                    </a:lnTo>
                    <a:lnTo>
                      <a:pt x="277" y="282"/>
                    </a:lnTo>
                    <a:lnTo>
                      <a:pt x="271" y="272"/>
                    </a:lnTo>
                    <a:lnTo>
                      <a:pt x="264" y="264"/>
                    </a:lnTo>
                    <a:lnTo>
                      <a:pt x="256" y="256"/>
                    </a:lnTo>
                    <a:lnTo>
                      <a:pt x="247" y="249"/>
                    </a:lnTo>
                    <a:lnTo>
                      <a:pt x="238" y="242"/>
                    </a:lnTo>
                    <a:lnTo>
                      <a:pt x="229" y="236"/>
                    </a:lnTo>
                    <a:lnTo>
                      <a:pt x="219" y="231"/>
                    </a:lnTo>
                    <a:lnTo>
                      <a:pt x="209" y="226"/>
                    </a:lnTo>
                    <a:lnTo>
                      <a:pt x="209" y="226"/>
                    </a:lnTo>
                    <a:lnTo>
                      <a:pt x="219" y="222"/>
                    </a:lnTo>
                    <a:lnTo>
                      <a:pt x="229" y="216"/>
                    </a:lnTo>
                    <a:lnTo>
                      <a:pt x="238" y="210"/>
                    </a:lnTo>
                    <a:lnTo>
                      <a:pt x="247" y="204"/>
                    </a:lnTo>
                    <a:lnTo>
                      <a:pt x="256" y="197"/>
                    </a:lnTo>
                    <a:lnTo>
                      <a:pt x="264" y="189"/>
                    </a:lnTo>
                    <a:lnTo>
                      <a:pt x="271" y="180"/>
                    </a:lnTo>
                    <a:lnTo>
                      <a:pt x="277" y="172"/>
                    </a:lnTo>
                    <a:lnTo>
                      <a:pt x="283" y="162"/>
                    </a:lnTo>
                    <a:lnTo>
                      <a:pt x="289" y="152"/>
                    </a:lnTo>
                    <a:lnTo>
                      <a:pt x="293" y="142"/>
                    </a:lnTo>
                    <a:lnTo>
                      <a:pt x="297" y="131"/>
                    </a:lnTo>
                    <a:lnTo>
                      <a:pt x="300" y="120"/>
                    </a:lnTo>
                    <a:lnTo>
                      <a:pt x="302" y="109"/>
                    </a:lnTo>
                    <a:lnTo>
                      <a:pt x="304" y="98"/>
                    </a:lnTo>
                    <a:lnTo>
                      <a:pt x="304" y="86"/>
                    </a:lnTo>
                    <a:lnTo>
                      <a:pt x="304" y="8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4" name="Line 34"/>
              <p:cNvSpPr>
                <a:spLocks noChangeShapeType="1"/>
              </p:cNvSpPr>
              <p:nvPr/>
            </p:nvSpPr>
            <p:spPr bwMode="auto">
              <a:xfrm>
                <a:off x="6694488" y="61356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5" name="Line 35"/>
              <p:cNvSpPr>
                <a:spLocks noChangeShapeType="1"/>
              </p:cNvSpPr>
              <p:nvPr/>
            </p:nvSpPr>
            <p:spPr bwMode="auto">
              <a:xfrm>
                <a:off x="6694488" y="69865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6" name="Freeform 36"/>
              <p:cNvSpPr>
                <a:spLocks/>
              </p:cNvSpPr>
              <p:nvPr/>
            </p:nvSpPr>
            <p:spPr bwMode="auto">
              <a:xfrm>
                <a:off x="6799263" y="6765925"/>
                <a:ext cx="331788" cy="165100"/>
              </a:xfrm>
              <a:custGeom>
                <a:avLst/>
                <a:gdLst>
                  <a:gd name="T0" fmla="*/ 0 w 209"/>
                  <a:gd name="T1" fmla="*/ 104 h 104"/>
                  <a:gd name="T2" fmla="*/ 105 w 209"/>
                  <a:gd name="T3" fmla="*/ 0 h 104"/>
                  <a:gd name="T4" fmla="*/ 209 w 209"/>
                  <a:gd name="T5" fmla="*/ 104 h 104"/>
                  <a:gd name="T6" fmla="*/ 0 w 20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" h="104">
                    <a:moveTo>
                      <a:pt x="0" y="104"/>
                    </a:moveTo>
                    <a:lnTo>
                      <a:pt x="105" y="0"/>
                    </a:lnTo>
                    <a:lnTo>
                      <a:pt x="209" y="104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7" name="Freeform 37"/>
              <p:cNvSpPr>
                <a:spLocks/>
              </p:cNvSpPr>
              <p:nvPr/>
            </p:nvSpPr>
            <p:spPr bwMode="auto">
              <a:xfrm>
                <a:off x="6842125" y="6394450"/>
                <a:ext cx="246063" cy="122238"/>
              </a:xfrm>
              <a:custGeom>
                <a:avLst/>
                <a:gdLst>
                  <a:gd name="T0" fmla="*/ 155 w 155"/>
                  <a:gd name="T1" fmla="*/ 0 h 77"/>
                  <a:gd name="T2" fmla="*/ 78 w 155"/>
                  <a:gd name="T3" fmla="*/ 77 h 77"/>
                  <a:gd name="T4" fmla="*/ 0 w 155"/>
                  <a:gd name="T5" fmla="*/ 0 h 77"/>
                  <a:gd name="T6" fmla="*/ 155 w 155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77">
                    <a:moveTo>
                      <a:pt x="155" y="0"/>
                    </a:moveTo>
                    <a:lnTo>
                      <a:pt x="78" y="77"/>
                    </a:lnTo>
                    <a:lnTo>
                      <a:pt x="0" y="0"/>
                    </a:lnTo>
                    <a:lnTo>
                      <a:pt x="155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8" name="Line 38"/>
              <p:cNvSpPr>
                <a:spLocks noChangeShapeType="1"/>
              </p:cNvSpPr>
              <p:nvPr/>
            </p:nvSpPr>
            <p:spPr bwMode="auto">
              <a:xfrm>
                <a:off x="6965950" y="655955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9" name="Line 39"/>
              <p:cNvSpPr>
                <a:spLocks noChangeShapeType="1"/>
              </p:cNvSpPr>
              <p:nvPr/>
            </p:nvSpPr>
            <p:spPr bwMode="auto">
              <a:xfrm>
                <a:off x="6965950" y="6640513"/>
                <a:ext cx="0" cy="412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50" name="Line 40"/>
              <p:cNvSpPr>
                <a:spLocks noChangeShapeType="1"/>
              </p:cNvSpPr>
              <p:nvPr/>
            </p:nvSpPr>
            <p:spPr bwMode="auto">
              <a:xfrm>
                <a:off x="6965950" y="671830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sp>
        <p:nvSpPr>
          <p:cNvPr id="151" name="内容占位符 2"/>
          <p:cNvSpPr txBox="1">
            <a:spLocks/>
          </p:cNvSpPr>
          <p:nvPr/>
        </p:nvSpPr>
        <p:spPr>
          <a:xfrm>
            <a:off x="6116321" y="4764677"/>
            <a:ext cx="2874163" cy="1034144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300" dirty="0">
                <a:solidFill>
                  <a:schemeClr val="accent2"/>
                </a:solidFill>
                <a:ea typeface="+mn-ea"/>
                <a:cs typeface="+mn-ea"/>
              </a:rPr>
              <a:t>1977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b="1" dirty="0">
                <a:ea typeface="+mn-ea"/>
                <a:cs typeface="+mn-ea"/>
              </a:rPr>
              <a:t>高能物理与核物理</a:t>
            </a:r>
            <a:endParaRPr lang="en-US" altLang="zh-CN" sz="1100" b="1" dirty="0">
              <a:ea typeface="+mn-ea"/>
              <a:cs typeface="+mn-e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b="1" dirty="0">
                <a:ea typeface="+mn-ea"/>
                <a:cs typeface="+mn-ea"/>
              </a:rPr>
              <a:t>创刊</a:t>
            </a:r>
          </a:p>
        </p:txBody>
      </p:sp>
      <p:cxnSp>
        <p:nvCxnSpPr>
          <p:cNvPr id="152" name="直接连接符 151"/>
          <p:cNvCxnSpPr>
            <a:stCxn id="82" idx="4"/>
          </p:cNvCxnSpPr>
          <p:nvPr/>
        </p:nvCxnSpPr>
        <p:spPr>
          <a:xfrm>
            <a:off x="6116320" y="4729480"/>
            <a:ext cx="0" cy="92964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内容占位符 2"/>
          <p:cNvSpPr txBox="1">
            <a:spLocks/>
          </p:cNvSpPr>
          <p:nvPr/>
        </p:nvSpPr>
        <p:spPr>
          <a:xfrm>
            <a:off x="5425492" y="2278782"/>
            <a:ext cx="2505517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300" dirty="0">
                <a:solidFill>
                  <a:schemeClr val="accent3"/>
                </a:solidFill>
                <a:ea typeface="+mn-ea"/>
                <a:cs typeface="+mn-ea"/>
              </a:rPr>
              <a:t>2008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100" b="1" dirty="0">
                <a:ea typeface="+mn-ea"/>
                <a:cs typeface="+mn-ea"/>
              </a:rPr>
              <a:t>Chinese Physics C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b="1" dirty="0">
                <a:ea typeface="+mn-ea"/>
                <a:cs typeface="+mn-ea"/>
              </a:rPr>
              <a:t>转为英文刊</a:t>
            </a:r>
          </a:p>
        </p:txBody>
      </p:sp>
      <p:sp>
        <p:nvSpPr>
          <p:cNvPr id="154" name="内容占位符 2"/>
          <p:cNvSpPr txBox="1">
            <a:spLocks/>
          </p:cNvSpPr>
          <p:nvPr/>
        </p:nvSpPr>
        <p:spPr>
          <a:xfrm>
            <a:off x="8879789" y="3049725"/>
            <a:ext cx="2174291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300" dirty="0">
                <a:solidFill>
                  <a:schemeClr val="accent5"/>
                </a:solidFill>
                <a:ea typeface="+mn-ea"/>
                <a:cs typeface="+mn-ea"/>
              </a:rPr>
              <a:t>2026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100" b="1" dirty="0">
                <a:ea typeface="+mn-ea"/>
                <a:cs typeface="+mn-ea"/>
              </a:rPr>
              <a:t>IF</a:t>
            </a:r>
            <a:r>
              <a:rPr lang="zh-CN" altLang="en-US" sz="1100" b="1" dirty="0">
                <a:ea typeface="+mn-ea"/>
                <a:cs typeface="+mn-ea"/>
              </a:rPr>
              <a:t>：</a:t>
            </a:r>
            <a:r>
              <a:rPr lang="en-US" altLang="zh-CN" sz="1100" b="1" dirty="0">
                <a:ea typeface="+mn-ea"/>
                <a:cs typeface="+mn-ea"/>
              </a:rPr>
              <a:t>3.1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b="1" dirty="0">
                <a:ea typeface="+mn-ea"/>
                <a:cs typeface="+mn-ea"/>
              </a:rPr>
              <a:t>中国科技期刊卓越行动计划</a:t>
            </a:r>
          </a:p>
        </p:txBody>
      </p:sp>
      <p:sp>
        <p:nvSpPr>
          <p:cNvPr id="155" name="内容占位符 2"/>
          <p:cNvSpPr txBox="1">
            <a:spLocks/>
          </p:cNvSpPr>
          <p:nvPr/>
        </p:nvSpPr>
        <p:spPr>
          <a:xfrm>
            <a:off x="6279998" y="1065177"/>
            <a:ext cx="2852621" cy="966189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300" dirty="0">
                <a:solidFill>
                  <a:schemeClr val="accent4"/>
                </a:solidFill>
                <a:ea typeface="+mn-ea"/>
                <a:cs typeface="+mn-ea"/>
              </a:rPr>
              <a:t>2016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b="1" dirty="0">
                <a:ea typeface="+mn-ea"/>
                <a:cs typeface="+mn-ea"/>
              </a:rPr>
              <a:t>粒子物理、核物理、天体物理宇宙学</a:t>
            </a:r>
          </a:p>
        </p:txBody>
      </p:sp>
      <p:cxnSp>
        <p:nvCxnSpPr>
          <p:cNvPr id="156" name="直接连接符 155"/>
          <p:cNvCxnSpPr>
            <a:stCxn id="76" idx="0"/>
          </p:cNvCxnSpPr>
          <p:nvPr/>
        </p:nvCxnSpPr>
        <p:spPr>
          <a:xfrm flipV="1">
            <a:off x="7894320" y="2329623"/>
            <a:ext cx="0" cy="1138111"/>
          </a:xfrm>
          <a:prstGeom prst="line">
            <a:avLst/>
          </a:prstGeom>
          <a:ln w="12700">
            <a:solidFill>
              <a:schemeClr val="accent3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41" idx="0"/>
          </p:cNvCxnSpPr>
          <p:nvPr/>
        </p:nvCxnSpPr>
        <p:spPr>
          <a:xfrm flipV="1">
            <a:off x="9154160" y="1137921"/>
            <a:ext cx="0" cy="959699"/>
          </a:xfrm>
          <a:prstGeom prst="line">
            <a:avLst/>
          </a:prstGeom>
          <a:ln w="12700">
            <a:solidFill>
              <a:schemeClr val="accent4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stCxn id="88" idx="4"/>
          </p:cNvCxnSpPr>
          <p:nvPr/>
        </p:nvCxnSpPr>
        <p:spPr>
          <a:xfrm>
            <a:off x="11054080" y="1952837"/>
            <a:ext cx="0" cy="2187364"/>
          </a:xfrm>
          <a:prstGeom prst="line">
            <a:avLst/>
          </a:prstGeom>
          <a:ln w="12700">
            <a:solidFill>
              <a:schemeClr val="accent5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Chinese Physics C</a:t>
            </a:r>
            <a:r>
              <a:rPr lang="zh-CN" altLang="en-US" dirty="0">
                <a:ea typeface="+mn-ea"/>
                <a:cs typeface="+mn-ea"/>
              </a:rPr>
              <a:t>期刊介绍</a:t>
            </a:r>
          </a:p>
        </p:txBody>
      </p:sp>
      <p:sp>
        <p:nvSpPr>
          <p:cNvPr id="95" name="AutoShape 7">
            <a:extLst>
              <a:ext uri="{FF2B5EF4-FFF2-40B4-BE49-F238E27FC236}">
                <a16:creationId xmlns:a16="http://schemas.microsoft.com/office/drawing/2014/main" id="{1B8FBF15-84C1-454C-A966-EECD0020E777}"/>
              </a:ext>
            </a:extLst>
          </p:cNvPr>
          <p:cNvSpPr/>
          <p:nvPr/>
        </p:nvSpPr>
        <p:spPr>
          <a:xfrm>
            <a:off x="668875" y="1258728"/>
            <a:ext cx="4331000" cy="4953000"/>
          </a:xfrm>
          <a:prstGeom prst="roundRect">
            <a:avLst>
              <a:gd name="adj" fmla="val 781"/>
            </a:avLst>
          </a:prstGeom>
          <a:blipFill rotWithShape="1">
            <a:blip r:embed="rId4">
              <a:alphaModFix/>
              <a:alphaModFix/>
            </a:blip>
            <a:stretch>
              <a:fillRect/>
            </a:stretch>
          </a:blipFill>
          <a:ln>
            <a:headEnd type="none"/>
            <a:tailEnd type="none"/>
          </a:ln>
        </p:spPr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6D282A45-4A9E-407B-BF61-E4FDA96821A1}"/>
              </a:ext>
            </a:extLst>
          </p:cNvPr>
          <p:cNvSpPr txBox="1"/>
          <p:nvPr/>
        </p:nvSpPr>
        <p:spPr>
          <a:xfrm>
            <a:off x="843279" y="1548271"/>
            <a:ext cx="1636250" cy="4390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40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创刊时间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40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主编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40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主办单位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40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国际及国内发行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40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数据库收录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450000"/>
              </a:lnSpc>
            </a:pPr>
            <a:endParaRPr lang="en-US" altLang="zh-CN" sz="1100" b="1" dirty="0">
              <a:latin typeface="微软雅黑" panose="020B0503020204020204" pitchFamily="34" charset="-122"/>
              <a:ea typeface="+mn-ea"/>
              <a:cs typeface="+mn-ea"/>
            </a:endParaRPr>
          </a:p>
        </p:txBody>
      </p:sp>
      <p:sp>
        <p:nvSpPr>
          <p:cNvPr id="98" name="Rectangle 12">
            <a:extLst>
              <a:ext uri="{FF2B5EF4-FFF2-40B4-BE49-F238E27FC236}">
                <a16:creationId xmlns:a16="http://schemas.microsoft.com/office/drawing/2014/main" id="{0FC5D0F8-5E89-4660-9A07-B70B9E5C878A}"/>
              </a:ext>
            </a:extLst>
          </p:cNvPr>
          <p:cNvSpPr/>
          <p:nvPr/>
        </p:nvSpPr>
        <p:spPr>
          <a:xfrm>
            <a:off x="2095225" y="1971700"/>
            <a:ext cx="5308859" cy="381456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1977</a:t>
            </a:r>
          </a:p>
          <a:p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王贻芳</a:t>
            </a:r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中国科学院高能物理研究所（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IHEP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）</a:t>
            </a:r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中国科学院近代物理研究所（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IMP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）</a:t>
            </a:r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中国物理学会（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CPS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）</a:t>
            </a:r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IOP Publishing (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国际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)</a:t>
            </a:r>
          </a:p>
          <a:p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科学出版社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(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国内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)</a:t>
            </a:r>
          </a:p>
          <a:p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300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SCI-E,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Scopus,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CSCD,</a:t>
            </a:r>
            <a:r>
              <a:rPr lang="zh-CN" altLang="en-US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300" dirty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CNKI et.al.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accent4"/>
              </a:solidFill>
              <a:latin typeface="微软雅黑" panose="020B0503020204020204" pitchFamily="34" charset="-122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accent4"/>
              </a:solidFill>
              <a:latin typeface="微软雅黑" panose="020B0503020204020204" pitchFamily="34" charset="-122"/>
              <a:ea typeface="+mn-ea"/>
              <a:cs typeface="+mn-ea"/>
            </a:endParaRPr>
          </a:p>
        </p:txBody>
      </p:sp>
      <p:sp>
        <p:nvSpPr>
          <p:cNvPr id="99" name="Rectangle 12">
            <a:extLst>
              <a:ext uri="{FF2B5EF4-FFF2-40B4-BE49-F238E27FC236}">
                <a16:creationId xmlns:a16="http://schemas.microsoft.com/office/drawing/2014/main" id="{ED2AA8EE-3C30-448D-8EAB-D9CE85C6A5FE}"/>
              </a:ext>
            </a:extLst>
          </p:cNvPr>
          <p:cNvSpPr/>
          <p:nvPr/>
        </p:nvSpPr>
        <p:spPr>
          <a:xfrm>
            <a:off x="2831446" y="5225828"/>
            <a:ext cx="5433462" cy="73076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50000"/>
              </a:lnSpc>
            </a:pPr>
            <a:br>
              <a:rPr lang="en-US" altLang="zh-CN" sz="1707" dirty="0">
                <a:solidFill>
                  <a:schemeClr val="accent2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</a:br>
            <a:endParaRPr lang="en-US" altLang="zh-CN" sz="1200" dirty="0">
              <a:solidFill>
                <a:schemeClr val="accent4"/>
              </a:solidFill>
              <a:latin typeface="微软雅黑" panose="020B0503020204020204" pitchFamily="34" charset="-122"/>
              <a:ea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19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74975" y="4696831"/>
            <a:ext cx="2518396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2008-2014</a:t>
            </a: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第一个影响因子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0.251</a:t>
            </a: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粒子物理核物理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Q4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区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发文量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172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72023" y="4101795"/>
            <a:ext cx="2518396" cy="132342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2014-2016</a:t>
            </a: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出版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PDG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专刊和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AME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专刊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加入“粒子物理国际开放出版联盟”（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SCOAP3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影响因子大幅提升至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5.084</a:t>
            </a: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跃居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Q1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区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69070" y="3454144"/>
            <a:ext cx="2579275" cy="150809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2016-2026</a:t>
            </a: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中国科技期刊国际影响力提升计划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中国科技期刊卓越行动计划一期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中国科技期刊卓越行动计划二期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影响因子稳定在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3.0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以上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Q2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区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发文量增加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100%</a:t>
            </a:r>
          </a:p>
          <a:p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66121" y="2733197"/>
            <a:ext cx="2518396" cy="76942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未来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rPr>
              <a:t>成为高能物理领域国际一流期刊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  <a:p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92850" y="2170623"/>
            <a:ext cx="2827291" cy="1710527"/>
            <a:chOff x="2469637" y="1627966"/>
            <a:chExt cx="2120468" cy="1282895"/>
          </a:xfrm>
        </p:grpSpPr>
        <p:sp>
          <p:nvSpPr>
            <p:cNvPr id="41" name="Flowchart: Data 40"/>
            <p:cNvSpPr/>
            <p:nvPr/>
          </p:nvSpPr>
          <p:spPr>
            <a:xfrm rot="16200000" flipH="1" flipV="1">
              <a:off x="4163077" y="2479936"/>
              <a:ext cx="640080" cy="213975"/>
            </a:xfrm>
            <a:prstGeom prst="flowChartInputOutpu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  <a:cs typeface="+mn-ea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469637" y="1627966"/>
              <a:ext cx="2120468" cy="1282895"/>
              <a:chOff x="2460112" y="1455145"/>
              <a:chExt cx="2120468" cy="128289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626838" y="1455145"/>
                <a:ext cx="49" cy="830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7200" dirty="0">
                  <a:solidFill>
                    <a:schemeClr val="bg2"/>
                  </a:solidFill>
                  <a:latin typeface="+mn-ea"/>
                  <a:ea typeface="+mn-ea"/>
                  <a:cs typeface="+mn-ea"/>
                </a:endParaRPr>
              </a:p>
            </p:txBody>
          </p:sp>
          <p:sp>
            <p:nvSpPr>
              <p:cNvPr id="33" name="Flowchart: Data 3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  <a:cs typeface="+mn-e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73145" y="2224816"/>
                <a:ext cx="1907435" cy="5132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  <a:cs typeface="+mn-ea"/>
                  </a:rPr>
                  <a:t>破局</a:t>
                </a:r>
                <a:endParaRPr lang="en-US" sz="1900" b="1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8371582" y="1112021"/>
            <a:ext cx="2828548" cy="1408997"/>
            <a:chOff x="6269161" y="661194"/>
            <a:chExt cx="2121411" cy="1056748"/>
          </a:xfrm>
        </p:grpSpPr>
        <p:sp>
          <p:nvSpPr>
            <p:cNvPr id="61" name="Rectangle 60"/>
            <p:cNvSpPr/>
            <p:nvPr/>
          </p:nvSpPr>
          <p:spPr>
            <a:xfrm>
              <a:off x="7386319" y="661194"/>
              <a:ext cx="49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4800" dirty="0">
                <a:solidFill>
                  <a:schemeClr val="accent3"/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 rot="16200000" flipH="1" flipV="1">
              <a:off x="6056109" y="1287017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  <a:cs typeface="+mn-ea"/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6483137" y="1204718"/>
              <a:ext cx="1907435" cy="51322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  <a:cs typeface="+mn-ea"/>
                </a:rPr>
                <a:t>领航</a:t>
              </a:r>
              <a:endParaRPr lang="en-US" sz="19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34840" y="1730592"/>
            <a:ext cx="2828548" cy="1474611"/>
            <a:chOff x="4376129" y="1297943"/>
            <a:chExt cx="2121411" cy="1105958"/>
          </a:xfrm>
        </p:grpSpPr>
        <p:sp>
          <p:nvSpPr>
            <p:cNvPr id="43" name="Flowchart: Data 42"/>
            <p:cNvSpPr/>
            <p:nvPr/>
          </p:nvSpPr>
          <p:spPr>
            <a:xfrm rot="16200000" flipH="1" flipV="1">
              <a:off x="6070512" y="1976873"/>
              <a:ext cx="640080" cy="213975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  <a:cs typeface="+mn-ea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376129" y="1297943"/>
              <a:ext cx="2121411" cy="1099694"/>
              <a:chOff x="4366604" y="1125122"/>
              <a:chExt cx="2121411" cy="109969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534273" y="1125122"/>
                <a:ext cx="49" cy="5539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4800" dirty="0">
                  <a:solidFill>
                    <a:schemeClr val="accent1"/>
                  </a:solidFill>
                  <a:latin typeface="+mn-ea"/>
                  <a:ea typeface="+mn-ea"/>
                  <a:cs typeface="+mn-ea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  <a:cs typeface="+mn-ea"/>
                  </a:rPr>
                  <a:t>成长</a:t>
                </a:r>
                <a:endParaRPr lang="en-US" sz="1900" b="1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42" name="Flowchart: Data 4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  <a:cs typeface="+mn-ea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033646" y="3096251"/>
            <a:ext cx="2544504" cy="1469196"/>
            <a:chOff x="775234" y="2322188"/>
            <a:chExt cx="1908378" cy="1101897"/>
          </a:xfrm>
        </p:grpSpPr>
        <p:sp>
          <p:nvSpPr>
            <p:cNvPr id="27" name="Flowchart: Data 26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  <a:cs typeface="+mn-e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59668" y="2322188"/>
              <a:ext cx="138566" cy="565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3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5234" y="2910861"/>
              <a:ext cx="1907435" cy="5132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  <a:cs typeface="+mn-ea"/>
                </a:rPr>
                <a:t>起步</a:t>
              </a:r>
              <a:endParaRPr lang="en-US" sz="19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664240" y="4018114"/>
            <a:ext cx="246294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endParaRPr lang="en-US" sz="1900" dirty="0">
              <a:latin typeface="+mn-ea"/>
              <a:ea typeface="+mn-ea"/>
              <a:cs typeface="+mn-ea"/>
            </a:endParaRPr>
          </a:p>
        </p:txBody>
      </p:sp>
      <p:sp>
        <p:nvSpPr>
          <p:cNvPr id="46" name="Freeform 140"/>
          <p:cNvSpPr>
            <a:spLocks noEditPoints="1"/>
          </p:cNvSpPr>
          <p:nvPr/>
        </p:nvSpPr>
        <p:spPr bwMode="auto">
          <a:xfrm>
            <a:off x="9558620" y="959782"/>
            <a:ext cx="605162" cy="605161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ea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CPC</a:t>
            </a:r>
            <a:r>
              <a:rPr lang="zh-CN" altLang="en-US" dirty="0">
                <a:ea typeface="+mn-ea"/>
                <a:cs typeface="+mn-ea"/>
              </a:rPr>
              <a:t>发展历程</a:t>
            </a:r>
          </a:p>
        </p:txBody>
      </p:sp>
      <p:pic>
        <p:nvPicPr>
          <p:cNvPr id="47" name="Picture 4" descr="C:\Users\dongh\Desktop\CPC资料\report\IOP报告\2017-0042、中国物理c插图\郑老师文章插图\图6b. 出版RPP2014和RPP2016两本专辑.jpg">
            <a:extLst>
              <a:ext uri="{FF2B5EF4-FFF2-40B4-BE49-F238E27FC236}">
                <a16:creationId xmlns:a16="http://schemas.microsoft.com/office/drawing/2014/main" id="{D4DB3F4E-43D8-4579-AE31-B9DFF231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136" y="1243070"/>
            <a:ext cx="1227584" cy="16920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5" descr="C:\Users\dongh\Desktop\CPC资料\report\IOP报告\2017-0042、中国物理c插图\郑老师文章插图\图3b. 从中文刊过渡到英文刊.jpg">
            <a:extLst>
              <a:ext uri="{FF2B5EF4-FFF2-40B4-BE49-F238E27FC236}">
                <a16:creationId xmlns:a16="http://schemas.microsoft.com/office/drawing/2014/main" id="{5446C7A6-BB9F-4A17-BF03-2B9CD0E3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167" y="1971943"/>
            <a:ext cx="1219562" cy="1653581"/>
          </a:xfrm>
          <a:prstGeom prst="rect">
            <a:avLst/>
          </a:prstGeom>
          <a:noFill/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F65E6F6-D929-4073-AB47-56D691D02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773" y="606783"/>
            <a:ext cx="1219640" cy="16592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DDB3B7-1B9A-41BD-8E22-9A16B899E8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3" t="52624"/>
          <a:stretch/>
        </p:blipFill>
        <p:spPr>
          <a:xfrm>
            <a:off x="5073161" y="5228120"/>
            <a:ext cx="6949819" cy="16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47516DA7-AAE1-44CD-8F89-CEAC186FEC4C}"/>
              </a:ext>
            </a:extLst>
          </p:cNvPr>
          <p:cNvSpPr/>
          <p:nvPr/>
        </p:nvSpPr>
        <p:spPr>
          <a:xfrm>
            <a:off x="2284519" y="5191748"/>
            <a:ext cx="2436841" cy="106057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>
            <a:off x="7148598" y="1557332"/>
            <a:ext cx="743182" cy="74318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9912119" y="1557332"/>
            <a:ext cx="743182" cy="743181"/>
            <a:chOff x="6438167" y="2632898"/>
            <a:chExt cx="440084" cy="440084"/>
          </a:xfrm>
        </p:grpSpPr>
        <p:grpSp>
          <p:nvGrpSpPr>
            <p:cNvPr id="166" name="组合 165"/>
            <p:cNvGrpSpPr/>
            <p:nvPr/>
          </p:nvGrpSpPr>
          <p:grpSpPr>
            <a:xfrm>
              <a:off x="6546634" y="2743208"/>
              <a:ext cx="223152" cy="219466"/>
              <a:chOff x="5294313" y="6135688"/>
              <a:chExt cx="865188" cy="850900"/>
            </a:xfrm>
          </p:grpSpPr>
          <p:sp>
            <p:nvSpPr>
              <p:cNvPr id="167" name="Freeform 28"/>
              <p:cNvSpPr>
                <a:spLocks/>
              </p:cNvSpPr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8" name="Freeform 29"/>
              <p:cNvSpPr>
                <a:spLocks/>
              </p:cNvSpPr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9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0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1" name="Freeform 32"/>
              <p:cNvSpPr>
                <a:spLocks/>
              </p:cNvSpPr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  <p:sp>
          <p:nvSpPr>
            <p:cNvPr id="165" name="椭圆 164"/>
            <p:cNvSpPr/>
            <p:nvPr/>
          </p:nvSpPr>
          <p:spPr>
            <a:xfrm>
              <a:off x="6438167" y="2632898"/>
              <a:ext cx="440084" cy="44008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4385077" y="1557332"/>
            <a:ext cx="743182" cy="743181"/>
            <a:chOff x="3225712" y="2624053"/>
            <a:chExt cx="440084" cy="440084"/>
          </a:xfrm>
        </p:grpSpPr>
        <p:grpSp>
          <p:nvGrpSpPr>
            <p:cNvPr id="174" name="组合 173"/>
            <p:cNvGrpSpPr/>
            <p:nvPr/>
          </p:nvGrpSpPr>
          <p:grpSpPr>
            <a:xfrm>
              <a:off x="3335817" y="2734363"/>
              <a:ext cx="219875" cy="219466"/>
              <a:chOff x="4064000" y="6135688"/>
              <a:chExt cx="852488" cy="850900"/>
            </a:xfrm>
          </p:grpSpPr>
          <p:sp>
            <p:nvSpPr>
              <p:cNvPr id="175" name="Freeform 11"/>
              <p:cNvSpPr>
                <a:spLocks/>
              </p:cNvSpPr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6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9" name="Freeform 15"/>
              <p:cNvSpPr>
                <a:spLocks/>
              </p:cNvSpPr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80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81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82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  <p:sp>
          <p:nvSpPr>
            <p:cNvPr id="173" name="椭圆 172"/>
            <p:cNvSpPr/>
            <p:nvPr/>
          </p:nvSpPr>
          <p:spPr>
            <a:xfrm>
              <a:off x="3225712" y="2624053"/>
              <a:ext cx="440084" cy="44008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186" name="矩形 185"/>
          <p:cNvSpPr/>
          <p:nvPr/>
        </p:nvSpPr>
        <p:spPr>
          <a:xfrm>
            <a:off x="739419" y="2811892"/>
            <a:ext cx="2507458" cy="201477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b="1" dirty="0">
                <a:solidFill>
                  <a:schemeClr val="accent4"/>
                </a:solidFill>
                <a:latin typeface="+mn-ea"/>
                <a:ea typeface="+mn-ea"/>
                <a:cs typeface="+mn-ea"/>
              </a:rPr>
              <a:t>粒子物理</a:t>
            </a:r>
            <a:endParaRPr lang="en-US" altLang="zh-CN" sz="1300" b="1" dirty="0">
              <a:solidFill>
                <a:schemeClr val="accent4"/>
              </a:solidFill>
              <a:latin typeface="+mn-ea"/>
              <a:ea typeface="+mn-ea"/>
              <a:cs typeface="+mn-ea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300" dirty="0">
                <a:solidFill>
                  <a:schemeClr val="accent5"/>
                </a:solidFill>
                <a:latin typeface="+mn-ea"/>
                <a:ea typeface="+mn-ea"/>
                <a:cs typeface="+mn-ea"/>
              </a:rPr>
              <a:t>Particle Physics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Lepton/neutrino</a:t>
            </a:r>
            <a:r>
              <a:rPr kumimoji="1" lang="zh-CN" altLang="en-US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</a:t>
            </a: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physics</a:t>
            </a:r>
            <a:r>
              <a:rPr kumimoji="1" lang="zh-CN" altLang="en-US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</a:t>
            </a:r>
            <a:endParaRPr kumimoji="1" lang="en-US" altLang="zh-CN" sz="1100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Franklin Gothic Book" panose="020B0503020102020204" pitchFamily="34" charset="0"/>
              <a:ea typeface="Source Han Sans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zh-CN" altLang="en-US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</a:t>
            </a: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heavy</a:t>
            </a:r>
            <a:r>
              <a:rPr kumimoji="1" lang="zh-CN" altLang="en-US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</a:t>
            </a: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flavor</a:t>
            </a:r>
            <a:r>
              <a:rPr kumimoji="1" lang="zh-CN" altLang="en-US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</a:t>
            </a: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physics 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QCD/Lattice 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</a:t>
            </a:r>
            <a:r>
              <a:rPr kumimoji="1" lang="en-US" altLang="zh-CN" sz="11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TeV</a:t>
            </a: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physics/new physics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1621557" y="1557332"/>
            <a:ext cx="743182" cy="743181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93" name="右大括号 192"/>
          <p:cNvSpPr/>
          <p:nvPr/>
        </p:nvSpPr>
        <p:spPr>
          <a:xfrm rot="16200000">
            <a:off x="1893770" y="1256854"/>
            <a:ext cx="198764" cy="2544901"/>
          </a:xfrm>
          <a:prstGeom prst="rightBrace">
            <a:avLst>
              <a:gd name="adj1" fmla="val 49086"/>
              <a:gd name="adj2" fmla="val 50000"/>
            </a:avLst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194" name="左中括号 193"/>
          <p:cNvSpPr/>
          <p:nvPr/>
        </p:nvSpPr>
        <p:spPr>
          <a:xfrm rot="16200000">
            <a:off x="1944969" y="1404424"/>
            <a:ext cx="96373" cy="2544902"/>
          </a:xfrm>
          <a:prstGeom prst="leftBracket">
            <a:avLst>
              <a:gd name="adj" fmla="val 97793"/>
            </a:avLst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2940" y="2811893"/>
            <a:ext cx="2507458" cy="201387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b="1" dirty="0">
                <a:solidFill>
                  <a:schemeClr val="accent4"/>
                </a:solidFill>
                <a:latin typeface="+mn-ea"/>
                <a:ea typeface="+mn-ea"/>
                <a:cs typeface="+mn-ea"/>
              </a:rPr>
              <a:t>核物理</a:t>
            </a:r>
            <a:endParaRPr lang="en-US" altLang="zh-CN" sz="1300" b="1" dirty="0">
              <a:solidFill>
                <a:schemeClr val="accent4"/>
              </a:solidFill>
              <a:latin typeface="+mn-ea"/>
              <a:ea typeface="+mn-ea"/>
              <a:cs typeface="+mn-ea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300" dirty="0">
                <a:solidFill>
                  <a:schemeClr val="accent4"/>
                </a:solidFill>
                <a:latin typeface="+mn-ea"/>
                <a:ea typeface="+mn-ea"/>
                <a:cs typeface="+mn-ea"/>
              </a:rPr>
              <a:t>Nuclear Physics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Nuclear structure,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Nuclear force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light nuclear structure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Nuclear reaction </a:t>
            </a:r>
            <a:endParaRPr kumimoji="1" lang="zh-CN" altLang="en-US" sz="1100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Franklin Gothic Book" panose="020B0503020102020204" pitchFamily="34" charset="0"/>
              <a:ea typeface="Source Han Sans"/>
            </a:endParaRPr>
          </a:p>
        </p:txBody>
      </p:sp>
      <p:sp>
        <p:nvSpPr>
          <p:cNvPr id="196" name="右大括号 195"/>
          <p:cNvSpPr/>
          <p:nvPr/>
        </p:nvSpPr>
        <p:spPr>
          <a:xfrm rot="16200000">
            <a:off x="4657291" y="1256855"/>
            <a:ext cx="198764" cy="2544901"/>
          </a:xfrm>
          <a:prstGeom prst="rightBrace">
            <a:avLst>
              <a:gd name="adj1" fmla="val 49086"/>
              <a:gd name="adj2" fmla="val 50000"/>
            </a:avLst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197" name="左中括号 196"/>
          <p:cNvSpPr/>
          <p:nvPr/>
        </p:nvSpPr>
        <p:spPr>
          <a:xfrm rot="16200000">
            <a:off x="4708490" y="1404426"/>
            <a:ext cx="96373" cy="2544902"/>
          </a:xfrm>
          <a:prstGeom prst="leftBracket">
            <a:avLst>
              <a:gd name="adj" fmla="val 97793"/>
            </a:avLst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6266462" y="2811893"/>
            <a:ext cx="2507458" cy="16286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b="1" dirty="0">
                <a:solidFill>
                  <a:schemeClr val="accent4"/>
                </a:solidFill>
                <a:latin typeface="+mn-ea"/>
                <a:ea typeface="+mn-ea"/>
                <a:cs typeface="+mn-ea"/>
              </a:rPr>
              <a:t>粒子与核相关天体物理</a:t>
            </a:r>
            <a:endParaRPr lang="en-US" altLang="zh-CN" sz="1300" b="1" dirty="0">
              <a:solidFill>
                <a:schemeClr val="accent4"/>
              </a:solidFill>
              <a:latin typeface="+mn-ea"/>
              <a:ea typeface="+mn-ea"/>
              <a:cs typeface="+mn-ea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300" dirty="0">
                <a:solidFill>
                  <a:schemeClr val="accent3"/>
                </a:solidFill>
                <a:latin typeface="+mn-ea"/>
                <a:ea typeface="+mn-ea"/>
                <a:cs typeface="+mn-ea"/>
              </a:rPr>
              <a:t>Particle and Nuclear Astrophysics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High energy astrophysics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Nuclear astrophysics</a:t>
            </a:r>
            <a:endParaRPr kumimoji="1" lang="zh-CN" altLang="en-US" sz="1100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Franklin Gothic Book" panose="020B0503020102020204" pitchFamily="34" charset="0"/>
              <a:ea typeface="Source Han Sans"/>
            </a:endParaRPr>
          </a:p>
        </p:txBody>
      </p:sp>
      <p:sp>
        <p:nvSpPr>
          <p:cNvPr id="199" name="右大括号 198"/>
          <p:cNvSpPr/>
          <p:nvPr/>
        </p:nvSpPr>
        <p:spPr>
          <a:xfrm rot="16200000">
            <a:off x="7420813" y="1256855"/>
            <a:ext cx="198764" cy="2544901"/>
          </a:xfrm>
          <a:prstGeom prst="rightBrace">
            <a:avLst>
              <a:gd name="adj1" fmla="val 49086"/>
              <a:gd name="adj2" fmla="val 50000"/>
            </a:avLst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200" name="左中括号 199"/>
          <p:cNvSpPr/>
          <p:nvPr/>
        </p:nvSpPr>
        <p:spPr>
          <a:xfrm rot="16200000">
            <a:off x="7472011" y="1404426"/>
            <a:ext cx="96373" cy="2544902"/>
          </a:xfrm>
          <a:prstGeom prst="leftBracket">
            <a:avLst>
              <a:gd name="adj" fmla="val 97793"/>
            </a:avLst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9029979" y="2811893"/>
            <a:ext cx="2507458" cy="201387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b="1" dirty="0">
                <a:solidFill>
                  <a:schemeClr val="accent4"/>
                </a:solidFill>
                <a:latin typeface="+mn-ea"/>
                <a:ea typeface="+mn-ea"/>
                <a:cs typeface="+mn-ea"/>
              </a:rPr>
              <a:t>宇宙学</a:t>
            </a:r>
            <a:endParaRPr lang="en-US" altLang="zh-CN" sz="1300" b="1" dirty="0">
              <a:solidFill>
                <a:schemeClr val="accent4"/>
              </a:solidFill>
              <a:latin typeface="+mn-ea"/>
              <a:ea typeface="+mn-ea"/>
              <a:cs typeface="+mn-ea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300" dirty="0">
                <a:solidFill>
                  <a:schemeClr val="accent2"/>
                </a:solidFill>
                <a:latin typeface="+mn-ea"/>
                <a:ea typeface="+mn-ea"/>
                <a:cs typeface="+mn-ea"/>
              </a:rPr>
              <a:t>Cosmology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Cosmology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cosmic ray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 Gravity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1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Franklin Gothic Book" panose="020B0503020102020204" pitchFamily="34" charset="0"/>
                <a:ea typeface="Source Han Sans"/>
              </a:rPr>
              <a:t>Dark matter/ dark energy</a:t>
            </a:r>
            <a:endParaRPr kumimoji="1" lang="zh-CN" altLang="en-US" sz="1100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Franklin Gothic Book" panose="020B0503020102020204" pitchFamily="34" charset="0"/>
              <a:ea typeface="Source Han Sans"/>
            </a:endParaRPr>
          </a:p>
        </p:txBody>
      </p:sp>
      <p:sp>
        <p:nvSpPr>
          <p:cNvPr id="202" name="右大括号 201"/>
          <p:cNvSpPr/>
          <p:nvPr/>
        </p:nvSpPr>
        <p:spPr>
          <a:xfrm rot="16200000">
            <a:off x="10184330" y="1256855"/>
            <a:ext cx="198764" cy="2544901"/>
          </a:xfrm>
          <a:prstGeom prst="rightBrace">
            <a:avLst>
              <a:gd name="adj1" fmla="val 49086"/>
              <a:gd name="adj2" fmla="val 50000"/>
            </a:avLst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203" name="左中括号 202"/>
          <p:cNvSpPr/>
          <p:nvPr/>
        </p:nvSpPr>
        <p:spPr>
          <a:xfrm rot="16200000">
            <a:off x="10235529" y="1404426"/>
            <a:ext cx="96373" cy="2544902"/>
          </a:xfrm>
          <a:prstGeom prst="leftBracket">
            <a:avLst>
              <a:gd name="adj" fmla="val 97793"/>
            </a:avLst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+mn-ea"/>
                <a:cs typeface="+mn-ea"/>
              </a:rPr>
              <a:t>研究领域与涵盖方向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E20343A-8480-4D2A-9954-1835DEBF7343}"/>
              </a:ext>
            </a:extLst>
          </p:cNvPr>
          <p:cNvSpPr txBox="1"/>
          <p:nvPr/>
        </p:nvSpPr>
        <p:spPr>
          <a:xfrm>
            <a:off x="441687" y="5342584"/>
            <a:ext cx="6122504" cy="726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400" b="1" dirty="0">
                <a:ln w="12700">
                  <a:noFill/>
                </a:ln>
                <a:solidFill>
                  <a:schemeClr val="bg1"/>
                </a:solidFill>
                <a:latin typeface="Franklin Gothic Book" panose="020B0503020102020204" pitchFamily="34" charset="0"/>
                <a:ea typeface="Source Han Sans"/>
              </a:rPr>
              <a:t>Hadron physics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kumimoji="1" lang="en-US" altLang="zh-CN" sz="1400" b="1" dirty="0">
                <a:ln w="12700">
                  <a:noFill/>
                </a:ln>
                <a:solidFill>
                  <a:schemeClr val="bg1"/>
                </a:solidFill>
                <a:latin typeface="Franklin Gothic Book" panose="020B0503020102020204" pitchFamily="34" charset="0"/>
                <a:ea typeface="Source Han Sans"/>
              </a:rPr>
              <a:t>Heavy ion</a:t>
            </a:r>
            <a:endParaRPr kumimoji="1" lang="zh-CN" altLang="en-US" sz="1400" b="1" dirty="0">
              <a:ln w="12700">
                <a:noFill/>
              </a:ln>
              <a:solidFill>
                <a:schemeClr val="bg1"/>
              </a:solidFill>
              <a:latin typeface="Franklin Gothic Book" panose="020B0503020102020204" pitchFamily="34" charset="0"/>
              <a:ea typeface="Source Ha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80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4074160" y="1263571"/>
            <a:ext cx="3520239" cy="327013"/>
            <a:chOff x="3055620" y="1293282"/>
            <a:chExt cx="2640179" cy="245260"/>
          </a:xfrm>
        </p:grpSpPr>
        <p:sp>
          <p:nvSpPr>
            <p:cNvPr id="73" name="矩形 72"/>
            <p:cNvSpPr/>
            <p:nvPr/>
          </p:nvSpPr>
          <p:spPr>
            <a:xfrm>
              <a:off x="3232095" y="1293282"/>
              <a:ext cx="2463704" cy="24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00" b="1" dirty="0">
                  <a:latin typeface="+mn-ea"/>
                  <a:ea typeface="+mn-ea"/>
                  <a:cs typeface="+mn-ea"/>
                </a:rPr>
                <a:t>主编：王贻芳</a:t>
              </a:r>
              <a:endParaRPr lang="en-US" altLang="zh-CN" sz="1100" b="1" dirty="0">
                <a:latin typeface="+mn-ea"/>
                <a:ea typeface="+mn-ea"/>
                <a:cs typeface="+mn-ea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055620" y="13518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074160" y="1805764"/>
            <a:ext cx="4831301" cy="327013"/>
            <a:chOff x="3055620" y="2038780"/>
            <a:chExt cx="3589077" cy="245259"/>
          </a:xfrm>
        </p:grpSpPr>
        <p:sp>
          <p:nvSpPr>
            <p:cNvPr id="76" name="矩形 75"/>
            <p:cNvSpPr/>
            <p:nvPr/>
          </p:nvSpPr>
          <p:spPr>
            <a:xfrm>
              <a:off x="3207031" y="2038780"/>
              <a:ext cx="3437666" cy="245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00" b="1" dirty="0">
                  <a:latin typeface="+mn-ea"/>
                  <a:ea typeface="+mn-ea"/>
                  <a:cs typeface="+mn-ea"/>
                </a:rPr>
                <a:t>副主编：吕才典（执行副主编）李海波 左维 周小红 范祖辉</a:t>
              </a:r>
            </a:p>
          </p:txBody>
        </p:sp>
        <p:sp>
          <p:nvSpPr>
            <p:cNvPr id="77" name="椭圆 76"/>
            <p:cNvSpPr/>
            <p:nvPr/>
          </p:nvSpPr>
          <p:spPr>
            <a:xfrm>
              <a:off x="3055620" y="2075720"/>
              <a:ext cx="180000" cy="18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074160" y="2317725"/>
            <a:ext cx="7136030" cy="1529329"/>
            <a:chOff x="3055620" y="2739860"/>
            <a:chExt cx="5352023" cy="1146997"/>
          </a:xfrm>
        </p:grpSpPr>
        <p:sp>
          <p:nvSpPr>
            <p:cNvPr id="79" name="矩形 78"/>
            <p:cNvSpPr/>
            <p:nvPr/>
          </p:nvSpPr>
          <p:spPr>
            <a:xfrm>
              <a:off x="3207030" y="2739860"/>
              <a:ext cx="5200613" cy="1146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00" b="1" dirty="0">
                  <a:latin typeface="+mn-ea"/>
                  <a:ea typeface="+mn-ea"/>
                  <a:cs typeface="+mn-ea"/>
                </a:rPr>
                <a:t>编委</a:t>
              </a:r>
              <a:endParaRPr lang="en-US" altLang="zh-CN" sz="1300" b="1" dirty="0">
                <a:latin typeface="+mn-ea"/>
                <a:ea typeface="+mn-ea"/>
                <a:cs typeface="+mn-e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Batozskaya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, Varvara Bevan, Adrian  John 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陈斌  陈金辉 陈列文 陈少敏 陈松战 陈勇 崔伟 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De Fazio,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Fulvia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Epelbaum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,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Evgeny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 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冯旭 耿立升 黄旭光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Kajino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,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Toshitaka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柯百谦 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Kimura, Masaaki 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Kupsc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, Andrzej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廖劲峰 刘玉孝 李明哲 梁豪兆 梁宇铁 廖益 林承建 刘江来 刘建北 刘翔 刘真 庞丹阳 裴军琛 皮石 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Roberts, Craig Sato, Akira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邵丽晶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Shiu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, Gary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司宗国 宋维民 苏淑芳 孙保华 唐晓东 温良剑 王玉明 肖志刚 许昌 杨再宏 朱世琳 张鑫 张玉虎 赵鹏巍 郑阳恒 周双勇 周顺 朱瑞林 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de France, Gilles </a:t>
              </a:r>
              <a:endParaRPr lang="zh-CN" altLang="en-US" sz="1200" dirty="0">
                <a:solidFill>
                  <a:schemeClr val="accent2"/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055620" y="2799620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018938" y="3919149"/>
            <a:ext cx="7164749" cy="1289264"/>
            <a:chOff x="6004560" y="2739860"/>
            <a:chExt cx="5373561" cy="966948"/>
          </a:xfrm>
        </p:grpSpPr>
        <p:sp>
          <p:nvSpPr>
            <p:cNvPr id="88" name="矩形 87"/>
            <p:cNvSpPr/>
            <p:nvPr/>
          </p:nvSpPr>
          <p:spPr>
            <a:xfrm>
              <a:off x="6177509" y="2739860"/>
              <a:ext cx="5200612" cy="966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00" b="1" dirty="0">
                  <a:latin typeface="+mn-ea"/>
                  <a:ea typeface="+mn-ea"/>
                  <a:cs typeface="+mn-ea"/>
                </a:rPr>
                <a:t>青年编委</a:t>
              </a:r>
              <a:endParaRPr lang="en-US" altLang="zh-CN" sz="1300" b="1" dirty="0">
                <a:latin typeface="+mn-ea"/>
                <a:ea typeface="+mn-ea"/>
                <a:cs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王赛 高显 葛先辉 郭敏勇 李英英 马小东 孟璐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Sota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, Yoshida Takayuki, Miyagi Kazuyuki,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Sekizawa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李海涛 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Timm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Wrase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金磊 李健国 邵鼎煜 王雄飞 张振 刘明珠 陆俊旭 王锶博 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Antonio,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Palasciano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 Antonello, </a:t>
              </a:r>
              <a:r>
                <a:rPr lang="en-US" altLang="zh-CN" sz="1200" dirty="0" err="1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Pellecchia</a:t>
              </a:r>
              <a:r>
                <a:rPr lang="en-US" altLang="zh-CN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 </a:t>
              </a:r>
              <a:r>
                <a:rPr lang="zh-CN" altLang="en-US" sz="1200" dirty="0">
                  <a:solidFill>
                    <a:schemeClr val="accent2"/>
                  </a:solidFill>
                  <a:latin typeface="+mn-ea"/>
                  <a:ea typeface="+mn-ea"/>
                  <a:cs typeface="+mn-ea"/>
                </a:rPr>
                <a:t>王亚坤 王思敏 董建敏 王培 王永佳 祝龙 张其安 张艳席 吴琛 肖梦姣 孟月 赵洁 刘红娜 徐星 陈洁 赵建伟 高丙水 朱弘明 梁迪聪 张云龙 朱涛</a:t>
              </a:r>
            </a:p>
          </p:txBody>
        </p:sp>
        <p:sp>
          <p:nvSpPr>
            <p:cNvPr id="89" name="椭圆 88"/>
            <p:cNvSpPr/>
            <p:nvPr/>
          </p:nvSpPr>
          <p:spPr>
            <a:xfrm>
              <a:off x="6004560" y="2799620"/>
              <a:ext cx="180000" cy="18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+mn-ea"/>
                <a:cs typeface="+mn-ea"/>
              </a:rPr>
              <a:t>专业化国际化的评审团队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1F096E-E16F-4876-9504-BD9E8EA55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1" y="1289588"/>
            <a:ext cx="2763083" cy="3991120"/>
          </a:xfrm>
          <a:prstGeom prst="rect">
            <a:avLst/>
          </a:prstGeom>
        </p:spPr>
      </p:pic>
      <p:sp>
        <p:nvSpPr>
          <p:cNvPr id="46" name="AutoShape 32">
            <a:extLst>
              <a:ext uri="{FF2B5EF4-FFF2-40B4-BE49-F238E27FC236}">
                <a16:creationId xmlns:a16="http://schemas.microsoft.com/office/drawing/2014/main" id="{39A70C08-5525-4BF3-BB91-3ADE954C23B3}"/>
              </a:ext>
            </a:extLst>
          </p:cNvPr>
          <p:cNvSpPr/>
          <p:nvPr/>
        </p:nvSpPr>
        <p:spPr>
          <a:xfrm>
            <a:off x="2398317" y="5704348"/>
            <a:ext cx="457086" cy="457200"/>
          </a:xfrm>
          <a:prstGeom prst="roundRect">
            <a:avLst>
              <a:gd name="adj" fmla="val 33342"/>
            </a:avLst>
          </a:prstGeom>
          <a:solidFill>
            <a:srgbClr val="2563EB">
              <a:alpha val="100000"/>
            </a:srgbClr>
          </a:solidFill>
          <a:ln>
            <a:headEnd type="none"/>
            <a:tailEnd type="none"/>
          </a:ln>
        </p:spPr>
      </p:sp>
      <p:sp>
        <p:nvSpPr>
          <p:cNvPr id="47" name="TextBox 33">
            <a:extLst>
              <a:ext uri="{FF2B5EF4-FFF2-40B4-BE49-F238E27FC236}">
                <a16:creationId xmlns:a16="http://schemas.microsoft.com/office/drawing/2014/main" id="{C479C74A-F497-45BA-A871-B8595BA87BED}"/>
              </a:ext>
            </a:extLst>
          </p:cNvPr>
          <p:cNvSpPr txBox="1"/>
          <p:nvPr/>
        </p:nvSpPr>
        <p:spPr>
          <a:xfrm>
            <a:off x="2465274" y="5828173"/>
            <a:ext cx="390130" cy="20955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ctr" anchorCtr="0"/>
          <a:lstStyle/>
          <a:p>
            <a:pPr algn="l">
              <a:defRPr/>
            </a:pPr>
            <a:r>
              <a:rPr lang="en-US" sz="1500" b="1" i="0" strike="noStrike" dirty="0">
                <a:ln/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4k+</a:t>
            </a:r>
            <a:endParaRPr lang="en-US" sz="1100" dirty="0"/>
          </a:p>
        </p:txBody>
      </p:sp>
      <p:sp>
        <p:nvSpPr>
          <p:cNvPr id="48" name="TextBox 34">
            <a:extLst>
              <a:ext uri="{FF2B5EF4-FFF2-40B4-BE49-F238E27FC236}">
                <a16:creationId xmlns:a16="http://schemas.microsoft.com/office/drawing/2014/main" id="{13A6F124-AC10-4DEC-81EA-92F16ACD3C7B}"/>
              </a:ext>
            </a:extLst>
          </p:cNvPr>
          <p:cNvSpPr txBox="1"/>
          <p:nvPr/>
        </p:nvSpPr>
        <p:spPr>
          <a:xfrm>
            <a:off x="2978580" y="5674305"/>
            <a:ext cx="2496562" cy="16192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>
              <a:lnSpc>
                <a:spcPct val="130000"/>
              </a:lnSpc>
              <a:defRPr/>
            </a:pPr>
            <a:r>
              <a:rPr lang="en-US" sz="1300" b="1" dirty="0" err="1">
                <a:latin typeface="+mn-ea"/>
                <a:ea typeface="+mn-ea"/>
                <a:cs typeface="+mn-ea"/>
              </a:rPr>
              <a:t>庞大评审专家库</a:t>
            </a:r>
            <a:endParaRPr lang="en-US" sz="1300" b="1" dirty="0">
              <a:latin typeface="+mn-ea"/>
              <a:ea typeface="+mn-ea"/>
              <a:cs typeface="+mn-ea"/>
            </a:endParaRP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E1D81496-BCF7-4E46-8F29-C87F0E070524}"/>
              </a:ext>
            </a:extLst>
          </p:cNvPr>
          <p:cNvSpPr txBox="1"/>
          <p:nvPr/>
        </p:nvSpPr>
        <p:spPr>
          <a:xfrm>
            <a:off x="2978580" y="5968767"/>
            <a:ext cx="2698978" cy="12382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dirty="0" err="1">
                <a:latin typeface="+mn-ea"/>
                <a:ea typeface="+mn-ea"/>
                <a:cs typeface="+mn-ea"/>
              </a:rPr>
              <a:t>超过</a:t>
            </a:r>
            <a:r>
              <a:rPr lang="en-US" sz="1100" dirty="0">
                <a:latin typeface="+mn-ea"/>
                <a:ea typeface="+mn-ea"/>
                <a:cs typeface="+mn-ea"/>
              </a:rPr>
              <a:t> 4,000 </a:t>
            </a:r>
            <a:r>
              <a:rPr lang="en-US" sz="1100" dirty="0" err="1">
                <a:latin typeface="+mn-ea"/>
                <a:ea typeface="+mn-ea"/>
                <a:cs typeface="+mn-ea"/>
              </a:rPr>
              <a:t>名专家，覆盖</a:t>
            </a:r>
            <a:r>
              <a:rPr lang="en-US" sz="1100" dirty="0">
                <a:latin typeface="+mn-ea"/>
                <a:ea typeface="+mn-ea"/>
                <a:cs typeface="+mn-ea"/>
              </a:rPr>
              <a:t> 57 </a:t>
            </a:r>
            <a:r>
              <a:rPr lang="en-US" sz="1100" dirty="0" err="1">
                <a:latin typeface="+mn-ea"/>
                <a:ea typeface="+mn-ea"/>
                <a:cs typeface="+mn-ea"/>
              </a:rPr>
              <a:t>个国家和地区</a:t>
            </a:r>
            <a:endParaRPr lang="en-US" sz="1100" dirty="0">
              <a:latin typeface="+mn-ea"/>
              <a:ea typeface="+mn-ea"/>
              <a:cs typeface="+mn-ea"/>
            </a:endParaRPr>
          </a:p>
        </p:txBody>
      </p:sp>
      <p:sp>
        <p:nvSpPr>
          <p:cNvPr id="59" name="AutoShape 37">
            <a:extLst>
              <a:ext uri="{FF2B5EF4-FFF2-40B4-BE49-F238E27FC236}">
                <a16:creationId xmlns:a16="http://schemas.microsoft.com/office/drawing/2014/main" id="{BB8C0920-81ED-4B68-A89A-F5DC8D04DD3A}"/>
              </a:ext>
            </a:extLst>
          </p:cNvPr>
          <p:cNvSpPr/>
          <p:nvPr/>
        </p:nvSpPr>
        <p:spPr>
          <a:xfrm>
            <a:off x="6783912" y="5612393"/>
            <a:ext cx="457086" cy="457200"/>
          </a:xfrm>
          <a:prstGeom prst="roundRect">
            <a:avLst>
              <a:gd name="adj" fmla="val 33342"/>
            </a:avLst>
          </a:prstGeom>
          <a:solidFill>
            <a:srgbClr val="F97316">
              <a:alpha val="100000"/>
            </a:srgbClr>
          </a:solidFill>
          <a:ln>
            <a:headEnd type="none"/>
            <a:tailEnd type="none"/>
          </a:ln>
        </p:spPr>
      </p:sp>
      <p:sp>
        <p:nvSpPr>
          <p:cNvPr id="60" name="TextBox 39">
            <a:extLst>
              <a:ext uri="{FF2B5EF4-FFF2-40B4-BE49-F238E27FC236}">
                <a16:creationId xmlns:a16="http://schemas.microsoft.com/office/drawing/2014/main" id="{63402A9F-DB4B-4013-B3B3-21E8A5226F90}"/>
              </a:ext>
            </a:extLst>
          </p:cNvPr>
          <p:cNvSpPr txBox="1"/>
          <p:nvPr/>
        </p:nvSpPr>
        <p:spPr>
          <a:xfrm>
            <a:off x="7393359" y="5577894"/>
            <a:ext cx="2666333" cy="16192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>
            <a:defPPr>
              <a:defRPr lang="zh-CN"/>
            </a:defPPr>
            <a:lvl1pPr>
              <a:lnSpc>
                <a:spcPct val="130000"/>
              </a:lnSpc>
              <a:defRPr sz="1300" b="1">
                <a:latin typeface="+mn-ea"/>
                <a:ea typeface="+mn-ea"/>
                <a:cs typeface="+mn-ea"/>
              </a:defRPr>
            </a:lvl1pPr>
          </a:lstStyle>
          <a:p>
            <a:r>
              <a:rPr lang="en-US" dirty="0" err="1"/>
              <a:t>高度国际化</a:t>
            </a:r>
            <a:endParaRPr lang="en-US" dirty="0"/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593B35D1-5BEF-4B58-A56A-DEAEAFABB34F}"/>
              </a:ext>
            </a:extLst>
          </p:cNvPr>
          <p:cNvSpPr txBox="1"/>
          <p:nvPr/>
        </p:nvSpPr>
        <p:spPr>
          <a:xfrm>
            <a:off x="7393359" y="5879093"/>
            <a:ext cx="3324463" cy="151587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dirty="0" err="1">
                <a:latin typeface="+mn-ea"/>
                <a:ea typeface="+mn-ea"/>
                <a:cs typeface="+mn-ea"/>
              </a:rPr>
              <a:t>国际评审专家占比接近半数，确保学术公正性</a:t>
            </a:r>
            <a:endParaRPr lang="en-US" sz="1100" dirty="0">
              <a:latin typeface="+mn-ea"/>
              <a:ea typeface="+mn-ea"/>
              <a:cs typeface="+mn-ea"/>
            </a:endParaRP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C6AD4B00-9724-421D-8F0E-2B0439720CB9}"/>
              </a:ext>
            </a:extLst>
          </p:cNvPr>
          <p:cNvSpPr txBox="1"/>
          <p:nvPr/>
        </p:nvSpPr>
        <p:spPr>
          <a:xfrm>
            <a:off x="6821854" y="5736217"/>
            <a:ext cx="571505" cy="239593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ctr" anchorCtr="0"/>
          <a:lstStyle/>
          <a:p>
            <a:pPr algn="l">
              <a:defRPr/>
            </a:pPr>
            <a:r>
              <a:rPr lang="en-US" sz="1500" b="1" i="0" strike="noStrike" dirty="0">
                <a:ln/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49%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16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391792" y="3040451"/>
            <a:ext cx="1408417" cy="1214153"/>
            <a:chOff x="4043843" y="2332916"/>
            <a:chExt cx="1056313" cy="910615"/>
          </a:xfrm>
        </p:grpSpPr>
        <p:sp>
          <p:nvSpPr>
            <p:cNvPr id="84" name="六边形 83"/>
            <p:cNvSpPr/>
            <p:nvPr/>
          </p:nvSpPr>
          <p:spPr>
            <a:xfrm>
              <a:off x="4043843" y="2332916"/>
              <a:ext cx="1056313" cy="910615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cs typeface="+mn-ea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98580" y="2541677"/>
              <a:ext cx="754053" cy="502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CPC</a:t>
              </a:r>
            </a:p>
          </p:txBody>
        </p:sp>
      </p:grpSp>
      <p:sp>
        <p:nvSpPr>
          <p:cNvPr id="86" name="内容占位符 2"/>
          <p:cNvSpPr txBox="1">
            <a:spLocks/>
          </p:cNvSpPr>
          <p:nvPr/>
        </p:nvSpPr>
        <p:spPr>
          <a:xfrm>
            <a:off x="492369" y="2972726"/>
            <a:ext cx="2400000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6"/>
                </a:solidFill>
                <a:ea typeface="+mn-ea"/>
                <a:cs typeface="+mn-ea"/>
              </a:rPr>
              <a:t>正式接收到上网分配</a:t>
            </a:r>
            <a:r>
              <a:rPr lang="en-US" altLang="zh-CN" sz="1300" dirty="0">
                <a:solidFill>
                  <a:schemeClr val="accent6"/>
                </a:solidFill>
                <a:ea typeface="+mn-ea"/>
                <a:cs typeface="+mn-ea"/>
              </a:rPr>
              <a:t>DOI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>
                <a:ea typeface="+mn-ea"/>
                <a:cs typeface="+mn-ea"/>
              </a:rPr>
              <a:t>平均</a:t>
            </a:r>
            <a:r>
              <a:rPr lang="en-US" altLang="zh-CN" sz="2000" dirty="0">
                <a:solidFill>
                  <a:srgbClr val="FF0000"/>
                </a:solidFill>
                <a:ea typeface="+mn-ea"/>
                <a:cs typeface="+mn-ea"/>
              </a:rPr>
              <a:t>24</a:t>
            </a:r>
            <a:r>
              <a:rPr lang="zh-CN" altLang="en-US" sz="2000" dirty="0">
                <a:solidFill>
                  <a:srgbClr val="FF0000"/>
                </a:solidFill>
                <a:ea typeface="+mn-ea"/>
                <a:cs typeface="+mn-ea"/>
              </a:rPr>
              <a:t>小时</a:t>
            </a:r>
          </a:p>
        </p:txBody>
      </p:sp>
      <p:sp>
        <p:nvSpPr>
          <p:cNvPr id="87" name="内容占位符 2"/>
          <p:cNvSpPr txBox="1">
            <a:spLocks/>
          </p:cNvSpPr>
          <p:nvPr/>
        </p:nvSpPr>
        <p:spPr>
          <a:xfrm>
            <a:off x="492369" y="1388943"/>
            <a:ext cx="2400000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1"/>
                </a:solidFill>
                <a:ea typeface="+mn-ea"/>
                <a:cs typeface="+mn-ea"/>
              </a:rPr>
              <a:t>投稿到初审意见返回</a:t>
            </a:r>
            <a:endParaRPr lang="en-US" altLang="zh-CN" sz="1300" dirty="0">
              <a:solidFill>
                <a:schemeClr val="accent1"/>
              </a:solidFill>
              <a:ea typeface="+mn-ea"/>
              <a:cs typeface="+mn-ea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>
                <a:ea typeface="+mn-ea"/>
                <a:cs typeface="+mn-ea"/>
              </a:rPr>
              <a:t>平均</a:t>
            </a:r>
            <a:r>
              <a:rPr lang="en-US" altLang="zh-CN" sz="2000" dirty="0">
                <a:solidFill>
                  <a:srgbClr val="FF0000"/>
                </a:solidFill>
                <a:ea typeface="+mn-ea"/>
                <a:cs typeface="+mn-ea"/>
              </a:rPr>
              <a:t>24</a:t>
            </a:r>
            <a:r>
              <a:rPr lang="zh-CN" altLang="en-US" sz="2000" dirty="0">
                <a:solidFill>
                  <a:srgbClr val="FF0000"/>
                </a:solidFill>
                <a:ea typeface="+mn-ea"/>
                <a:cs typeface="+mn-ea"/>
              </a:rPr>
              <a:t>天</a:t>
            </a:r>
            <a:endParaRPr lang="en-US" altLang="zh-CN" sz="1300" dirty="0">
              <a:solidFill>
                <a:srgbClr val="FF0000"/>
              </a:solidFill>
              <a:ea typeface="+mn-ea"/>
              <a:cs typeface="+mn-ea"/>
            </a:endParaRPr>
          </a:p>
        </p:txBody>
      </p:sp>
      <p:sp>
        <p:nvSpPr>
          <p:cNvPr id="88" name="内容占位符 2"/>
          <p:cNvSpPr txBox="1">
            <a:spLocks/>
          </p:cNvSpPr>
          <p:nvPr/>
        </p:nvSpPr>
        <p:spPr>
          <a:xfrm>
            <a:off x="492369" y="4556509"/>
            <a:ext cx="2400000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4"/>
                </a:solidFill>
                <a:ea typeface="+mn-ea"/>
                <a:cs typeface="+mn-ea"/>
              </a:rPr>
              <a:t>投稿支持</a:t>
            </a:r>
            <a:endParaRPr lang="en-US" altLang="zh-CN" sz="1300" dirty="0">
              <a:solidFill>
                <a:schemeClr val="accent4"/>
              </a:solidFill>
              <a:ea typeface="+mn-ea"/>
              <a:cs typeface="+mn-ea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>
                <a:ea typeface="+mn-ea"/>
                <a:cs typeface="+mn-ea"/>
              </a:rPr>
              <a:t>通过邮件、微信、</a:t>
            </a:r>
            <a:r>
              <a:rPr lang="en-US" altLang="zh-CN" sz="1100" dirty="0">
                <a:ea typeface="+mn-ea"/>
                <a:cs typeface="+mn-ea"/>
              </a:rPr>
              <a:t>QQ</a:t>
            </a:r>
            <a:r>
              <a:rPr lang="zh-CN" altLang="en-US" sz="1100" dirty="0">
                <a:ea typeface="+mn-ea"/>
                <a:cs typeface="+mn-ea"/>
              </a:rPr>
              <a:t>提供</a:t>
            </a:r>
            <a:r>
              <a:rPr lang="zh-CN" altLang="en-US" sz="2000" dirty="0">
                <a:solidFill>
                  <a:srgbClr val="FF0000"/>
                </a:solidFill>
                <a:ea typeface="+mn-ea"/>
                <a:cs typeface="+mn-ea"/>
              </a:rPr>
              <a:t>实时</a:t>
            </a:r>
            <a:r>
              <a:rPr lang="zh-CN" altLang="en-US" sz="1100" dirty="0">
                <a:ea typeface="+mn-ea"/>
                <a:cs typeface="+mn-ea"/>
              </a:rPr>
              <a:t>咨询解答投审稿过程中遇到的问题</a:t>
            </a:r>
          </a:p>
        </p:txBody>
      </p:sp>
      <p:sp>
        <p:nvSpPr>
          <p:cNvPr id="89" name="内容占位符 2"/>
          <p:cNvSpPr txBox="1">
            <a:spLocks/>
          </p:cNvSpPr>
          <p:nvPr/>
        </p:nvSpPr>
        <p:spPr>
          <a:xfrm>
            <a:off x="9337399" y="2972726"/>
            <a:ext cx="2400000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rgbClr val="FF0000"/>
                </a:solidFill>
                <a:ea typeface="+mn-ea"/>
                <a:cs typeface="+mn-ea"/>
              </a:rPr>
              <a:t>英文润色  封面设计</a:t>
            </a:r>
            <a:endParaRPr lang="en-US" altLang="zh-CN" sz="1300" dirty="0">
              <a:solidFill>
                <a:srgbClr val="FF0000"/>
              </a:solidFill>
              <a:ea typeface="+mn-ea"/>
              <a:cs typeface="+mn-e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>
                <a:ea typeface="+mn-ea"/>
                <a:cs typeface="+mn-ea"/>
              </a:rPr>
              <a:t>所有接收文章免费英文润色</a:t>
            </a:r>
            <a:endParaRPr lang="en-US" altLang="zh-CN" sz="1100" dirty="0">
              <a:ea typeface="+mn-ea"/>
              <a:cs typeface="+mn-e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>
                <a:ea typeface="+mn-ea"/>
                <a:cs typeface="+mn-ea"/>
              </a:rPr>
              <a:t>为高影响力论文定制封面设计</a:t>
            </a:r>
          </a:p>
        </p:txBody>
      </p:sp>
      <p:sp>
        <p:nvSpPr>
          <p:cNvPr id="90" name="内容占位符 2"/>
          <p:cNvSpPr txBox="1">
            <a:spLocks/>
          </p:cNvSpPr>
          <p:nvPr/>
        </p:nvSpPr>
        <p:spPr>
          <a:xfrm>
            <a:off x="9337399" y="1388943"/>
            <a:ext cx="2400000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300" dirty="0">
                <a:solidFill>
                  <a:srgbClr val="FF0000"/>
                </a:solidFill>
                <a:ea typeface="+mn-ea"/>
                <a:cs typeface="+mn-ea"/>
              </a:rPr>
              <a:t>SCOAP3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>
                <a:ea typeface="+mn-ea"/>
                <a:cs typeface="+mn-ea"/>
              </a:rPr>
              <a:t>高能物理领域文章免费开放获取</a:t>
            </a:r>
          </a:p>
        </p:txBody>
      </p:sp>
      <p:sp>
        <p:nvSpPr>
          <p:cNvPr id="91" name="内容占位符 2"/>
          <p:cNvSpPr txBox="1">
            <a:spLocks/>
          </p:cNvSpPr>
          <p:nvPr/>
        </p:nvSpPr>
        <p:spPr>
          <a:xfrm>
            <a:off x="9337399" y="4556509"/>
            <a:ext cx="2400000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rgbClr val="FF0000"/>
                </a:solidFill>
                <a:ea typeface="+mn-ea"/>
                <a:cs typeface="+mn-ea"/>
              </a:rPr>
              <a:t>绿色通道</a:t>
            </a:r>
            <a:endParaRPr lang="en-US" altLang="zh-CN" sz="1300" dirty="0">
              <a:solidFill>
                <a:srgbClr val="FF0000"/>
              </a:solidFill>
              <a:ea typeface="+mn-ea"/>
              <a:cs typeface="+mn-e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>
                <a:ea typeface="+mn-ea"/>
                <a:cs typeface="+mn-ea"/>
              </a:rPr>
              <a:t>重大科研成果、</a:t>
            </a:r>
            <a:r>
              <a:rPr lang="en-US" altLang="zh-CN" sz="1100" dirty="0">
                <a:ea typeface="+mn-ea"/>
                <a:cs typeface="+mn-ea"/>
              </a:rPr>
              <a:t>PRL</a:t>
            </a:r>
            <a:r>
              <a:rPr lang="zh-CN" altLang="en-US" sz="1100" dirty="0">
                <a:ea typeface="+mn-ea"/>
                <a:cs typeface="+mn-ea"/>
              </a:rPr>
              <a:t>，</a:t>
            </a:r>
            <a:r>
              <a:rPr lang="en-US" altLang="zh-CN" sz="1100" dirty="0">
                <a:ea typeface="+mn-ea"/>
                <a:cs typeface="+mn-ea"/>
              </a:rPr>
              <a:t>PRD</a:t>
            </a:r>
            <a:r>
              <a:rPr lang="zh-CN" altLang="en-US" sz="1100" dirty="0">
                <a:ea typeface="+mn-ea"/>
                <a:cs typeface="+mn-ea"/>
              </a:rPr>
              <a:t>等转投文章附审稿意见加快评审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3019632" y="3286797"/>
            <a:ext cx="586778" cy="586779"/>
            <a:chOff x="2264724" y="2612926"/>
            <a:chExt cx="440084" cy="440084"/>
          </a:xfrm>
        </p:grpSpPr>
        <p:sp>
          <p:nvSpPr>
            <p:cNvPr id="93" name="椭圆 92"/>
            <p:cNvSpPr/>
            <p:nvPr/>
          </p:nvSpPr>
          <p:spPr>
            <a:xfrm>
              <a:off x="2264724" y="2612926"/>
              <a:ext cx="440084" cy="44008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2408813" y="2723236"/>
              <a:ext cx="151907" cy="219466"/>
              <a:chOff x="6689725" y="4826000"/>
              <a:chExt cx="588963" cy="850901"/>
            </a:xfrm>
          </p:grpSpPr>
          <p:sp>
            <p:nvSpPr>
              <p:cNvPr id="95" name="Freeform 5"/>
              <p:cNvSpPr>
                <a:spLocks/>
              </p:cNvSpPr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96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97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8676338" y="3282381"/>
            <a:ext cx="586778" cy="586779"/>
            <a:chOff x="6507253" y="2609613"/>
            <a:chExt cx="440084" cy="440084"/>
          </a:xfrm>
        </p:grpSpPr>
        <p:sp>
          <p:nvSpPr>
            <p:cNvPr id="130" name="椭圆 129"/>
            <p:cNvSpPr/>
            <p:nvPr/>
          </p:nvSpPr>
          <p:spPr>
            <a:xfrm>
              <a:off x="6507253" y="2609613"/>
              <a:ext cx="440084" cy="4400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6622680" y="2719923"/>
              <a:ext cx="209229" cy="219466"/>
              <a:chOff x="2847975" y="6135688"/>
              <a:chExt cx="811213" cy="850900"/>
            </a:xfrm>
          </p:grpSpPr>
          <p:sp>
            <p:nvSpPr>
              <p:cNvPr id="132" name="Freeform 8"/>
              <p:cNvSpPr>
                <a:spLocks/>
              </p:cNvSpPr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33" name="Freeform 9"/>
              <p:cNvSpPr>
                <a:spLocks/>
              </p:cNvSpPr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34" name="Freeform 10"/>
              <p:cNvSpPr>
                <a:spLocks/>
              </p:cNvSpPr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8676338" y="1700609"/>
            <a:ext cx="586778" cy="586779"/>
            <a:chOff x="6507253" y="1423284"/>
            <a:chExt cx="440084" cy="440084"/>
          </a:xfrm>
        </p:grpSpPr>
        <p:sp>
          <p:nvSpPr>
            <p:cNvPr id="136" name="椭圆 135"/>
            <p:cNvSpPr/>
            <p:nvPr/>
          </p:nvSpPr>
          <p:spPr>
            <a:xfrm>
              <a:off x="6507253" y="1423284"/>
              <a:ext cx="440084" cy="44008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6617358" y="1533594"/>
              <a:ext cx="219875" cy="219466"/>
              <a:chOff x="4064000" y="6135688"/>
              <a:chExt cx="852488" cy="850900"/>
            </a:xfrm>
          </p:grpSpPr>
          <p:sp>
            <p:nvSpPr>
              <p:cNvPr id="138" name="Freeform 11"/>
              <p:cNvSpPr>
                <a:spLocks/>
              </p:cNvSpPr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39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0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1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2" name="Freeform 15"/>
              <p:cNvSpPr>
                <a:spLocks/>
              </p:cNvSpPr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3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4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5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6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7" name="Freeform 20"/>
              <p:cNvSpPr>
                <a:spLocks/>
              </p:cNvSpPr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48" name="Freeform 21"/>
              <p:cNvSpPr>
                <a:spLocks/>
              </p:cNvSpPr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3019632" y="1700163"/>
            <a:ext cx="586778" cy="586779"/>
            <a:chOff x="2264724" y="1422950"/>
            <a:chExt cx="440084" cy="440084"/>
          </a:xfrm>
        </p:grpSpPr>
        <p:sp>
          <p:nvSpPr>
            <p:cNvPr id="150" name="椭圆 149"/>
            <p:cNvSpPr/>
            <p:nvPr/>
          </p:nvSpPr>
          <p:spPr>
            <a:xfrm>
              <a:off x="2264724" y="1422950"/>
              <a:ext cx="440084" cy="4400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51" name="组合 150"/>
            <p:cNvGrpSpPr/>
            <p:nvPr/>
          </p:nvGrpSpPr>
          <p:grpSpPr>
            <a:xfrm>
              <a:off x="2374420" y="1533260"/>
              <a:ext cx="220694" cy="219466"/>
              <a:chOff x="4083050" y="4826000"/>
              <a:chExt cx="855663" cy="850900"/>
            </a:xfrm>
          </p:grpSpPr>
          <p:sp>
            <p:nvSpPr>
              <p:cNvPr id="152" name="Freeform 25"/>
              <p:cNvSpPr>
                <a:spLocks/>
              </p:cNvSpPr>
              <p:nvPr/>
            </p:nvSpPr>
            <p:spPr bwMode="auto">
              <a:xfrm>
                <a:off x="4083050" y="4826000"/>
                <a:ext cx="855663" cy="850900"/>
              </a:xfrm>
              <a:custGeom>
                <a:avLst/>
                <a:gdLst>
                  <a:gd name="T0" fmla="*/ 217 w 539"/>
                  <a:gd name="T1" fmla="*/ 202 h 536"/>
                  <a:gd name="T2" fmla="*/ 206 w 539"/>
                  <a:gd name="T3" fmla="*/ 199 h 536"/>
                  <a:gd name="T4" fmla="*/ 182 w 539"/>
                  <a:gd name="T5" fmla="*/ 196 h 536"/>
                  <a:gd name="T6" fmla="*/ 169 w 539"/>
                  <a:gd name="T7" fmla="*/ 195 h 536"/>
                  <a:gd name="T8" fmla="*/ 135 w 539"/>
                  <a:gd name="T9" fmla="*/ 199 h 536"/>
                  <a:gd name="T10" fmla="*/ 103 w 539"/>
                  <a:gd name="T11" fmla="*/ 209 h 536"/>
                  <a:gd name="T12" fmla="*/ 74 w 539"/>
                  <a:gd name="T13" fmla="*/ 224 h 536"/>
                  <a:gd name="T14" fmla="*/ 49 w 539"/>
                  <a:gd name="T15" fmla="*/ 246 h 536"/>
                  <a:gd name="T16" fmla="*/ 29 w 539"/>
                  <a:gd name="T17" fmla="*/ 271 h 536"/>
                  <a:gd name="T18" fmla="*/ 13 w 539"/>
                  <a:gd name="T19" fmla="*/ 300 h 536"/>
                  <a:gd name="T20" fmla="*/ 3 w 539"/>
                  <a:gd name="T21" fmla="*/ 332 h 536"/>
                  <a:gd name="T22" fmla="*/ 0 w 539"/>
                  <a:gd name="T23" fmla="*/ 366 h 536"/>
                  <a:gd name="T24" fmla="*/ 0 w 539"/>
                  <a:gd name="T25" fmla="*/ 383 h 536"/>
                  <a:gd name="T26" fmla="*/ 7 w 539"/>
                  <a:gd name="T27" fmla="*/ 417 h 536"/>
                  <a:gd name="T28" fmla="*/ 20 w 539"/>
                  <a:gd name="T29" fmla="*/ 447 h 536"/>
                  <a:gd name="T30" fmla="*/ 38 w 539"/>
                  <a:gd name="T31" fmla="*/ 474 h 536"/>
                  <a:gd name="T32" fmla="*/ 61 w 539"/>
                  <a:gd name="T33" fmla="*/ 497 h 536"/>
                  <a:gd name="T34" fmla="*/ 88 w 539"/>
                  <a:gd name="T35" fmla="*/ 516 h 536"/>
                  <a:gd name="T36" fmla="*/ 119 w 539"/>
                  <a:gd name="T37" fmla="*/ 528 h 536"/>
                  <a:gd name="T38" fmla="*/ 152 w 539"/>
                  <a:gd name="T39" fmla="*/ 535 h 536"/>
                  <a:gd name="T40" fmla="*/ 169 w 539"/>
                  <a:gd name="T41" fmla="*/ 536 h 536"/>
                  <a:gd name="T42" fmla="*/ 204 w 539"/>
                  <a:gd name="T43" fmla="*/ 533 h 536"/>
                  <a:gd name="T44" fmla="*/ 237 w 539"/>
                  <a:gd name="T45" fmla="*/ 523 h 536"/>
                  <a:gd name="T46" fmla="*/ 265 w 539"/>
                  <a:gd name="T47" fmla="*/ 507 h 536"/>
                  <a:gd name="T48" fmla="*/ 291 w 539"/>
                  <a:gd name="T49" fmla="*/ 486 h 536"/>
                  <a:gd name="T50" fmla="*/ 311 w 539"/>
                  <a:gd name="T51" fmla="*/ 461 h 536"/>
                  <a:gd name="T52" fmla="*/ 327 w 539"/>
                  <a:gd name="T53" fmla="*/ 432 h 536"/>
                  <a:gd name="T54" fmla="*/ 337 w 539"/>
                  <a:gd name="T55" fmla="*/ 400 h 536"/>
                  <a:gd name="T56" fmla="*/ 340 w 539"/>
                  <a:gd name="T57" fmla="*/ 366 h 536"/>
                  <a:gd name="T58" fmla="*/ 340 w 539"/>
                  <a:gd name="T59" fmla="*/ 354 h 536"/>
                  <a:gd name="T60" fmla="*/ 337 w 539"/>
                  <a:gd name="T61" fmla="*/ 332 h 536"/>
                  <a:gd name="T62" fmla="*/ 394 w 539"/>
                  <a:gd name="T63" fmla="*/ 261 h 536"/>
                  <a:gd name="T64" fmla="*/ 468 w 539"/>
                  <a:gd name="T65" fmla="*/ 189 h 536"/>
                  <a:gd name="T66" fmla="*/ 539 w 539"/>
                  <a:gd name="T67" fmla="*/ 108 h 536"/>
                  <a:gd name="T68" fmla="*/ 443 w 539"/>
                  <a:gd name="T69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9" h="536">
                    <a:moveTo>
                      <a:pt x="443" y="0"/>
                    </a:moveTo>
                    <a:lnTo>
                      <a:pt x="217" y="202"/>
                    </a:lnTo>
                    <a:lnTo>
                      <a:pt x="217" y="202"/>
                    </a:lnTo>
                    <a:lnTo>
                      <a:pt x="206" y="199"/>
                    </a:lnTo>
                    <a:lnTo>
                      <a:pt x="194" y="197"/>
                    </a:lnTo>
                    <a:lnTo>
                      <a:pt x="182" y="196"/>
                    </a:lnTo>
                    <a:lnTo>
                      <a:pt x="169" y="195"/>
                    </a:lnTo>
                    <a:lnTo>
                      <a:pt x="169" y="195"/>
                    </a:lnTo>
                    <a:lnTo>
                      <a:pt x="152" y="196"/>
                    </a:lnTo>
                    <a:lnTo>
                      <a:pt x="135" y="199"/>
                    </a:lnTo>
                    <a:lnTo>
                      <a:pt x="119" y="203"/>
                    </a:lnTo>
                    <a:lnTo>
                      <a:pt x="103" y="209"/>
                    </a:lnTo>
                    <a:lnTo>
                      <a:pt x="88" y="216"/>
                    </a:lnTo>
                    <a:lnTo>
                      <a:pt x="74" y="224"/>
                    </a:lnTo>
                    <a:lnTo>
                      <a:pt x="61" y="235"/>
                    </a:lnTo>
                    <a:lnTo>
                      <a:pt x="49" y="246"/>
                    </a:lnTo>
                    <a:lnTo>
                      <a:pt x="38" y="258"/>
                    </a:lnTo>
                    <a:lnTo>
                      <a:pt x="29" y="271"/>
                    </a:lnTo>
                    <a:lnTo>
                      <a:pt x="20" y="285"/>
                    </a:lnTo>
                    <a:lnTo>
                      <a:pt x="13" y="300"/>
                    </a:lnTo>
                    <a:lnTo>
                      <a:pt x="7" y="316"/>
                    </a:lnTo>
                    <a:lnTo>
                      <a:pt x="3" y="332"/>
                    </a:lnTo>
                    <a:lnTo>
                      <a:pt x="0" y="349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83"/>
                    </a:lnTo>
                    <a:lnTo>
                      <a:pt x="3" y="400"/>
                    </a:lnTo>
                    <a:lnTo>
                      <a:pt x="7" y="417"/>
                    </a:lnTo>
                    <a:lnTo>
                      <a:pt x="13" y="432"/>
                    </a:lnTo>
                    <a:lnTo>
                      <a:pt x="20" y="447"/>
                    </a:lnTo>
                    <a:lnTo>
                      <a:pt x="29" y="461"/>
                    </a:lnTo>
                    <a:lnTo>
                      <a:pt x="38" y="474"/>
                    </a:lnTo>
                    <a:lnTo>
                      <a:pt x="49" y="486"/>
                    </a:lnTo>
                    <a:lnTo>
                      <a:pt x="61" y="497"/>
                    </a:lnTo>
                    <a:lnTo>
                      <a:pt x="74" y="507"/>
                    </a:lnTo>
                    <a:lnTo>
                      <a:pt x="88" y="516"/>
                    </a:lnTo>
                    <a:lnTo>
                      <a:pt x="103" y="523"/>
                    </a:lnTo>
                    <a:lnTo>
                      <a:pt x="119" y="528"/>
                    </a:lnTo>
                    <a:lnTo>
                      <a:pt x="135" y="533"/>
                    </a:lnTo>
                    <a:lnTo>
                      <a:pt x="152" y="535"/>
                    </a:lnTo>
                    <a:lnTo>
                      <a:pt x="169" y="536"/>
                    </a:lnTo>
                    <a:lnTo>
                      <a:pt x="169" y="536"/>
                    </a:lnTo>
                    <a:lnTo>
                      <a:pt x="187" y="535"/>
                    </a:lnTo>
                    <a:lnTo>
                      <a:pt x="204" y="533"/>
                    </a:lnTo>
                    <a:lnTo>
                      <a:pt x="221" y="528"/>
                    </a:lnTo>
                    <a:lnTo>
                      <a:pt x="237" y="523"/>
                    </a:lnTo>
                    <a:lnTo>
                      <a:pt x="251" y="516"/>
                    </a:lnTo>
                    <a:lnTo>
                      <a:pt x="265" y="507"/>
                    </a:lnTo>
                    <a:lnTo>
                      <a:pt x="279" y="497"/>
                    </a:lnTo>
                    <a:lnTo>
                      <a:pt x="291" y="486"/>
                    </a:lnTo>
                    <a:lnTo>
                      <a:pt x="302" y="474"/>
                    </a:lnTo>
                    <a:lnTo>
                      <a:pt x="311" y="461"/>
                    </a:lnTo>
                    <a:lnTo>
                      <a:pt x="320" y="447"/>
                    </a:lnTo>
                    <a:lnTo>
                      <a:pt x="327" y="432"/>
                    </a:lnTo>
                    <a:lnTo>
                      <a:pt x="333" y="417"/>
                    </a:lnTo>
                    <a:lnTo>
                      <a:pt x="337" y="400"/>
                    </a:lnTo>
                    <a:lnTo>
                      <a:pt x="340" y="383"/>
                    </a:lnTo>
                    <a:lnTo>
                      <a:pt x="340" y="366"/>
                    </a:lnTo>
                    <a:lnTo>
                      <a:pt x="340" y="366"/>
                    </a:lnTo>
                    <a:lnTo>
                      <a:pt x="340" y="354"/>
                    </a:lnTo>
                    <a:lnTo>
                      <a:pt x="339" y="343"/>
                    </a:lnTo>
                    <a:lnTo>
                      <a:pt x="337" y="332"/>
                    </a:lnTo>
                    <a:lnTo>
                      <a:pt x="334" y="321"/>
                    </a:lnTo>
                    <a:lnTo>
                      <a:pt x="394" y="261"/>
                    </a:lnTo>
                    <a:lnTo>
                      <a:pt x="394" y="189"/>
                    </a:lnTo>
                    <a:lnTo>
                      <a:pt x="468" y="189"/>
                    </a:lnTo>
                    <a:lnTo>
                      <a:pt x="468" y="104"/>
                    </a:lnTo>
                    <a:lnTo>
                      <a:pt x="539" y="108"/>
                    </a:lnTo>
                    <a:lnTo>
                      <a:pt x="539" y="7"/>
                    </a:lnTo>
                    <a:lnTo>
                      <a:pt x="443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53" name="Freeform 26"/>
              <p:cNvSpPr>
                <a:spLocks/>
              </p:cNvSpPr>
              <p:nvPr/>
            </p:nvSpPr>
            <p:spPr bwMode="auto">
              <a:xfrm>
                <a:off x="4219575" y="5362575"/>
                <a:ext cx="184150" cy="184150"/>
              </a:xfrm>
              <a:custGeom>
                <a:avLst/>
                <a:gdLst>
                  <a:gd name="T0" fmla="*/ 116 w 116"/>
                  <a:gd name="T1" fmla="*/ 58 h 116"/>
                  <a:gd name="T2" fmla="*/ 116 w 116"/>
                  <a:gd name="T3" fmla="*/ 58 h 116"/>
                  <a:gd name="T4" fmla="*/ 116 w 116"/>
                  <a:gd name="T5" fmla="*/ 64 h 116"/>
                  <a:gd name="T6" fmla="*/ 115 w 116"/>
                  <a:gd name="T7" fmla="*/ 69 h 116"/>
                  <a:gd name="T8" fmla="*/ 111 w 116"/>
                  <a:gd name="T9" fmla="*/ 80 h 116"/>
                  <a:gd name="T10" fmla="*/ 106 w 116"/>
                  <a:gd name="T11" fmla="*/ 90 h 116"/>
                  <a:gd name="T12" fmla="*/ 99 w 116"/>
                  <a:gd name="T13" fmla="*/ 99 h 116"/>
                  <a:gd name="T14" fmla="*/ 90 w 116"/>
                  <a:gd name="T15" fmla="*/ 106 h 116"/>
                  <a:gd name="T16" fmla="*/ 81 w 116"/>
                  <a:gd name="T17" fmla="*/ 111 h 116"/>
                  <a:gd name="T18" fmla="*/ 70 w 116"/>
                  <a:gd name="T19" fmla="*/ 114 h 116"/>
                  <a:gd name="T20" fmla="*/ 64 w 116"/>
                  <a:gd name="T21" fmla="*/ 115 h 116"/>
                  <a:gd name="T22" fmla="*/ 58 w 116"/>
                  <a:gd name="T23" fmla="*/ 116 h 116"/>
                  <a:gd name="T24" fmla="*/ 58 w 116"/>
                  <a:gd name="T25" fmla="*/ 116 h 116"/>
                  <a:gd name="T26" fmla="*/ 52 w 116"/>
                  <a:gd name="T27" fmla="*/ 115 h 116"/>
                  <a:gd name="T28" fmla="*/ 46 w 116"/>
                  <a:gd name="T29" fmla="*/ 114 h 116"/>
                  <a:gd name="T30" fmla="*/ 36 w 116"/>
                  <a:gd name="T31" fmla="*/ 111 h 116"/>
                  <a:gd name="T32" fmla="*/ 26 w 116"/>
                  <a:gd name="T33" fmla="*/ 106 h 116"/>
                  <a:gd name="T34" fmla="*/ 17 w 116"/>
                  <a:gd name="T35" fmla="*/ 99 h 116"/>
                  <a:gd name="T36" fmla="*/ 10 w 116"/>
                  <a:gd name="T37" fmla="*/ 90 h 116"/>
                  <a:gd name="T38" fmla="*/ 5 w 116"/>
                  <a:gd name="T39" fmla="*/ 80 h 116"/>
                  <a:gd name="T40" fmla="*/ 1 w 116"/>
                  <a:gd name="T41" fmla="*/ 69 h 116"/>
                  <a:gd name="T42" fmla="*/ 1 w 116"/>
                  <a:gd name="T43" fmla="*/ 64 h 116"/>
                  <a:gd name="T44" fmla="*/ 0 w 116"/>
                  <a:gd name="T45" fmla="*/ 58 h 116"/>
                  <a:gd name="T46" fmla="*/ 0 w 116"/>
                  <a:gd name="T47" fmla="*/ 58 h 116"/>
                  <a:gd name="T48" fmla="*/ 1 w 116"/>
                  <a:gd name="T49" fmla="*/ 52 h 116"/>
                  <a:gd name="T50" fmla="*/ 1 w 116"/>
                  <a:gd name="T51" fmla="*/ 46 h 116"/>
                  <a:gd name="T52" fmla="*/ 5 w 116"/>
                  <a:gd name="T53" fmla="*/ 35 h 116"/>
                  <a:gd name="T54" fmla="*/ 10 w 116"/>
                  <a:gd name="T55" fmla="*/ 25 h 116"/>
                  <a:gd name="T56" fmla="*/ 17 w 116"/>
                  <a:gd name="T57" fmla="*/ 17 h 116"/>
                  <a:gd name="T58" fmla="*/ 26 w 116"/>
                  <a:gd name="T59" fmla="*/ 10 h 116"/>
                  <a:gd name="T60" fmla="*/ 36 w 116"/>
                  <a:gd name="T61" fmla="*/ 4 h 116"/>
                  <a:gd name="T62" fmla="*/ 46 w 116"/>
                  <a:gd name="T63" fmla="*/ 1 h 116"/>
                  <a:gd name="T64" fmla="*/ 52 w 116"/>
                  <a:gd name="T65" fmla="*/ 0 h 116"/>
                  <a:gd name="T66" fmla="*/ 58 w 116"/>
                  <a:gd name="T67" fmla="*/ 0 h 116"/>
                  <a:gd name="T68" fmla="*/ 58 w 116"/>
                  <a:gd name="T69" fmla="*/ 0 h 116"/>
                  <a:gd name="T70" fmla="*/ 64 w 116"/>
                  <a:gd name="T71" fmla="*/ 0 h 116"/>
                  <a:gd name="T72" fmla="*/ 70 w 116"/>
                  <a:gd name="T73" fmla="*/ 1 h 116"/>
                  <a:gd name="T74" fmla="*/ 81 w 116"/>
                  <a:gd name="T75" fmla="*/ 4 h 116"/>
                  <a:gd name="T76" fmla="*/ 90 w 116"/>
                  <a:gd name="T77" fmla="*/ 10 h 116"/>
                  <a:gd name="T78" fmla="*/ 99 w 116"/>
                  <a:gd name="T79" fmla="*/ 17 h 116"/>
                  <a:gd name="T80" fmla="*/ 106 w 116"/>
                  <a:gd name="T81" fmla="*/ 25 h 116"/>
                  <a:gd name="T82" fmla="*/ 111 w 116"/>
                  <a:gd name="T83" fmla="*/ 35 h 116"/>
                  <a:gd name="T84" fmla="*/ 115 w 116"/>
                  <a:gd name="T85" fmla="*/ 46 h 116"/>
                  <a:gd name="T86" fmla="*/ 116 w 116"/>
                  <a:gd name="T87" fmla="*/ 52 h 116"/>
                  <a:gd name="T88" fmla="*/ 116 w 116"/>
                  <a:gd name="T89" fmla="*/ 58 h 116"/>
                  <a:gd name="T90" fmla="*/ 116 w 116"/>
                  <a:gd name="T91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116">
                    <a:moveTo>
                      <a:pt x="116" y="58"/>
                    </a:moveTo>
                    <a:lnTo>
                      <a:pt x="116" y="58"/>
                    </a:lnTo>
                    <a:lnTo>
                      <a:pt x="116" y="64"/>
                    </a:lnTo>
                    <a:lnTo>
                      <a:pt x="115" y="69"/>
                    </a:lnTo>
                    <a:lnTo>
                      <a:pt x="111" y="80"/>
                    </a:lnTo>
                    <a:lnTo>
                      <a:pt x="106" y="90"/>
                    </a:lnTo>
                    <a:lnTo>
                      <a:pt x="99" y="99"/>
                    </a:lnTo>
                    <a:lnTo>
                      <a:pt x="90" y="106"/>
                    </a:lnTo>
                    <a:lnTo>
                      <a:pt x="81" y="111"/>
                    </a:lnTo>
                    <a:lnTo>
                      <a:pt x="70" y="114"/>
                    </a:lnTo>
                    <a:lnTo>
                      <a:pt x="64" y="115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2" y="115"/>
                    </a:lnTo>
                    <a:lnTo>
                      <a:pt x="46" y="114"/>
                    </a:lnTo>
                    <a:lnTo>
                      <a:pt x="36" y="111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10" y="90"/>
                    </a:lnTo>
                    <a:lnTo>
                      <a:pt x="5" y="80"/>
                    </a:lnTo>
                    <a:lnTo>
                      <a:pt x="1" y="69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81" y="4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1" y="35"/>
                    </a:lnTo>
                    <a:lnTo>
                      <a:pt x="115" y="46"/>
                    </a:lnTo>
                    <a:lnTo>
                      <a:pt x="116" y="52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54" name="Line 27"/>
              <p:cNvSpPr>
                <a:spLocks noChangeShapeType="1"/>
              </p:cNvSpPr>
              <p:nvPr/>
            </p:nvSpPr>
            <p:spPr bwMode="auto">
              <a:xfrm flipH="1">
                <a:off x="4481513" y="4926013"/>
                <a:ext cx="303213" cy="2746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>
            <a:off x="8676338" y="4873433"/>
            <a:ext cx="586778" cy="586779"/>
            <a:chOff x="2264724" y="3802902"/>
            <a:chExt cx="440084" cy="440084"/>
          </a:xfrm>
        </p:grpSpPr>
        <p:sp>
          <p:nvSpPr>
            <p:cNvPr id="156" name="椭圆 155"/>
            <p:cNvSpPr/>
            <p:nvPr/>
          </p:nvSpPr>
          <p:spPr>
            <a:xfrm>
              <a:off x="2264724" y="3802902"/>
              <a:ext cx="440084" cy="44008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2373191" y="3913212"/>
              <a:ext cx="223152" cy="219466"/>
              <a:chOff x="5294313" y="6135688"/>
              <a:chExt cx="865188" cy="850900"/>
            </a:xfrm>
          </p:grpSpPr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59" name="Freeform 29"/>
              <p:cNvSpPr>
                <a:spLocks/>
              </p:cNvSpPr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0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2" name="Freeform 32"/>
              <p:cNvSpPr>
                <a:spLocks/>
              </p:cNvSpPr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3019632" y="4864153"/>
            <a:ext cx="586778" cy="586779"/>
            <a:chOff x="6507253" y="3795942"/>
            <a:chExt cx="440084" cy="440084"/>
          </a:xfrm>
        </p:grpSpPr>
        <p:sp>
          <p:nvSpPr>
            <p:cNvPr id="164" name="椭圆 163"/>
            <p:cNvSpPr/>
            <p:nvPr/>
          </p:nvSpPr>
          <p:spPr>
            <a:xfrm>
              <a:off x="6507253" y="3795942"/>
              <a:ext cx="440084" cy="44008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6657484" y="3906252"/>
              <a:ext cx="139623" cy="219466"/>
              <a:chOff x="6694488" y="6135688"/>
              <a:chExt cx="541338" cy="850900"/>
            </a:xfrm>
          </p:grpSpPr>
          <p:sp>
            <p:nvSpPr>
              <p:cNvPr id="166" name="Freeform 33"/>
              <p:cNvSpPr>
                <a:spLocks/>
              </p:cNvSpPr>
              <p:nvPr/>
            </p:nvSpPr>
            <p:spPr bwMode="auto">
              <a:xfrm>
                <a:off x="6723063" y="6188075"/>
                <a:ext cx="482600" cy="742950"/>
              </a:xfrm>
              <a:custGeom>
                <a:avLst/>
                <a:gdLst>
                  <a:gd name="T0" fmla="*/ 304 w 304"/>
                  <a:gd name="T1" fmla="*/ 0 h 468"/>
                  <a:gd name="T2" fmla="*/ 0 w 304"/>
                  <a:gd name="T3" fmla="*/ 86 h 468"/>
                  <a:gd name="T4" fmla="*/ 1 w 304"/>
                  <a:gd name="T5" fmla="*/ 98 h 468"/>
                  <a:gd name="T6" fmla="*/ 4 w 304"/>
                  <a:gd name="T7" fmla="*/ 120 h 468"/>
                  <a:gd name="T8" fmla="*/ 11 w 304"/>
                  <a:gd name="T9" fmla="*/ 142 h 468"/>
                  <a:gd name="T10" fmla="*/ 21 w 304"/>
                  <a:gd name="T11" fmla="*/ 162 h 468"/>
                  <a:gd name="T12" fmla="*/ 34 w 304"/>
                  <a:gd name="T13" fmla="*/ 180 h 468"/>
                  <a:gd name="T14" fmla="*/ 49 w 304"/>
                  <a:gd name="T15" fmla="*/ 197 h 468"/>
                  <a:gd name="T16" fmla="*/ 66 w 304"/>
                  <a:gd name="T17" fmla="*/ 210 h 468"/>
                  <a:gd name="T18" fmla="*/ 85 w 304"/>
                  <a:gd name="T19" fmla="*/ 222 h 468"/>
                  <a:gd name="T20" fmla="*/ 95 w 304"/>
                  <a:gd name="T21" fmla="*/ 226 h 468"/>
                  <a:gd name="T22" fmla="*/ 75 w 304"/>
                  <a:gd name="T23" fmla="*/ 236 h 468"/>
                  <a:gd name="T24" fmla="*/ 57 w 304"/>
                  <a:gd name="T25" fmla="*/ 249 h 468"/>
                  <a:gd name="T26" fmla="*/ 41 w 304"/>
                  <a:gd name="T27" fmla="*/ 264 h 468"/>
                  <a:gd name="T28" fmla="*/ 27 w 304"/>
                  <a:gd name="T29" fmla="*/ 282 h 468"/>
                  <a:gd name="T30" fmla="*/ 16 w 304"/>
                  <a:gd name="T31" fmla="*/ 301 h 468"/>
                  <a:gd name="T32" fmla="*/ 7 w 304"/>
                  <a:gd name="T33" fmla="*/ 322 h 468"/>
                  <a:gd name="T34" fmla="*/ 2 w 304"/>
                  <a:gd name="T35" fmla="*/ 344 h 468"/>
                  <a:gd name="T36" fmla="*/ 0 w 304"/>
                  <a:gd name="T37" fmla="*/ 368 h 468"/>
                  <a:gd name="T38" fmla="*/ 304 w 304"/>
                  <a:gd name="T39" fmla="*/ 468 h 468"/>
                  <a:gd name="T40" fmla="*/ 304 w 304"/>
                  <a:gd name="T41" fmla="*/ 368 h 468"/>
                  <a:gd name="T42" fmla="*/ 302 w 304"/>
                  <a:gd name="T43" fmla="*/ 344 h 468"/>
                  <a:gd name="T44" fmla="*/ 297 w 304"/>
                  <a:gd name="T45" fmla="*/ 322 h 468"/>
                  <a:gd name="T46" fmla="*/ 289 w 304"/>
                  <a:gd name="T47" fmla="*/ 301 h 468"/>
                  <a:gd name="T48" fmla="*/ 277 w 304"/>
                  <a:gd name="T49" fmla="*/ 282 h 468"/>
                  <a:gd name="T50" fmla="*/ 264 w 304"/>
                  <a:gd name="T51" fmla="*/ 264 h 468"/>
                  <a:gd name="T52" fmla="*/ 247 w 304"/>
                  <a:gd name="T53" fmla="*/ 249 h 468"/>
                  <a:gd name="T54" fmla="*/ 229 w 304"/>
                  <a:gd name="T55" fmla="*/ 236 h 468"/>
                  <a:gd name="T56" fmla="*/ 209 w 304"/>
                  <a:gd name="T57" fmla="*/ 226 h 468"/>
                  <a:gd name="T58" fmla="*/ 219 w 304"/>
                  <a:gd name="T59" fmla="*/ 222 h 468"/>
                  <a:gd name="T60" fmla="*/ 238 w 304"/>
                  <a:gd name="T61" fmla="*/ 210 h 468"/>
                  <a:gd name="T62" fmla="*/ 256 w 304"/>
                  <a:gd name="T63" fmla="*/ 197 h 468"/>
                  <a:gd name="T64" fmla="*/ 271 w 304"/>
                  <a:gd name="T65" fmla="*/ 180 h 468"/>
                  <a:gd name="T66" fmla="*/ 283 w 304"/>
                  <a:gd name="T67" fmla="*/ 162 h 468"/>
                  <a:gd name="T68" fmla="*/ 293 w 304"/>
                  <a:gd name="T69" fmla="*/ 142 h 468"/>
                  <a:gd name="T70" fmla="*/ 300 w 304"/>
                  <a:gd name="T71" fmla="*/ 120 h 468"/>
                  <a:gd name="T72" fmla="*/ 304 w 304"/>
                  <a:gd name="T73" fmla="*/ 98 h 468"/>
                  <a:gd name="T74" fmla="*/ 304 w 304"/>
                  <a:gd name="T75" fmla="*/ 8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4" h="468">
                    <a:moveTo>
                      <a:pt x="304" y="86"/>
                    </a:moveTo>
                    <a:lnTo>
                      <a:pt x="304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8"/>
                    </a:lnTo>
                    <a:lnTo>
                      <a:pt x="2" y="109"/>
                    </a:lnTo>
                    <a:lnTo>
                      <a:pt x="4" y="120"/>
                    </a:lnTo>
                    <a:lnTo>
                      <a:pt x="7" y="131"/>
                    </a:lnTo>
                    <a:lnTo>
                      <a:pt x="11" y="142"/>
                    </a:lnTo>
                    <a:lnTo>
                      <a:pt x="16" y="152"/>
                    </a:lnTo>
                    <a:lnTo>
                      <a:pt x="21" y="162"/>
                    </a:lnTo>
                    <a:lnTo>
                      <a:pt x="27" y="172"/>
                    </a:lnTo>
                    <a:lnTo>
                      <a:pt x="34" y="180"/>
                    </a:lnTo>
                    <a:lnTo>
                      <a:pt x="41" y="189"/>
                    </a:lnTo>
                    <a:lnTo>
                      <a:pt x="49" y="197"/>
                    </a:lnTo>
                    <a:lnTo>
                      <a:pt x="57" y="204"/>
                    </a:lnTo>
                    <a:lnTo>
                      <a:pt x="66" y="210"/>
                    </a:lnTo>
                    <a:lnTo>
                      <a:pt x="75" y="216"/>
                    </a:lnTo>
                    <a:lnTo>
                      <a:pt x="85" y="222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85" y="231"/>
                    </a:lnTo>
                    <a:lnTo>
                      <a:pt x="75" y="236"/>
                    </a:lnTo>
                    <a:lnTo>
                      <a:pt x="66" y="242"/>
                    </a:lnTo>
                    <a:lnTo>
                      <a:pt x="57" y="249"/>
                    </a:lnTo>
                    <a:lnTo>
                      <a:pt x="49" y="256"/>
                    </a:lnTo>
                    <a:lnTo>
                      <a:pt x="41" y="264"/>
                    </a:lnTo>
                    <a:lnTo>
                      <a:pt x="34" y="272"/>
                    </a:lnTo>
                    <a:lnTo>
                      <a:pt x="27" y="282"/>
                    </a:lnTo>
                    <a:lnTo>
                      <a:pt x="21" y="291"/>
                    </a:lnTo>
                    <a:lnTo>
                      <a:pt x="16" y="301"/>
                    </a:lnTo>
                    <a:lnTo>
                      <a:pt x="11" y="312"/>
                    </a:lnTo>
                    <a:lnTo>
                      <a:pt x="7" y="322"/>
                    </a:lnTo>
                    <a:lnTo>
                      <a:pt x="4" y="333"/>
                    </a:lnTo>
                    <a:lnTo>
                      <a:pt x="2" y="344"/>
                    </a:lnTo>
                    <a:lnTo>
                      <a:pt x="1" y="356"/>
                    </a:lnTo>
                    <a:lnTo>
                      <a:pt x="0" y="368"/>
                    </a:lnTo>
                    <a:lnTo>
                      <a:pt x="0" y="468"/>
                    </a:lnTo>
                    <a:lnTo>
                      <a:pt x="304" y="468"/>
                    </a:lnTo>
                    <a:lnTo>
                      <a:pt x="304" y="368"/>
                    </a:lnTo>
                    <a:lnTo>
                      <a:pt x="304" y="368"/>
                    </a:lnTo>
                    <a:lnTo>
                      <a:pt x="304" y="356"/>
                    </a:lnTo>
                    <a:lnTo>
                      <a:pt x="302" y="344"/>
                    </a:lnTo>
                    <a:lnTo>
                      <a:pt x="300" y="333"/>
                    </a:lnTo>
                    <a:lnTo>
                      <a:pt x="297" y="322"/>
                    </a:lnTo>
                    <a:lnTo>
                      <a:pt x="293" y="312"/>
                    </a:lnTo>
                    <a:lnTo>
                      <a:pt x="289" y="301"/>
                    </a:lnTo>
                    <a:lnTo>
                      <a:pt x="283" y="291"/>
                    </a:lnTo>
                    <a:lnTo>
                      <a:pt x="277" y="282"/>
                    </a:lnTo>
                    <a:lnTo>
                      <a:pt x="271" y="272"/>
                    </a:lnTo>
                    <a:lnTo>
                      <a:pt x="264" y="264"/>
                    </a:lnTo>
                    <a:lnTo>
                      <a:pt x="256" y="256"/>
                    </a:lnTo>
                    <a:lnTo>
                      <a:pt x="247" y="249"/>
                    </a:lnTo>
                    <a:lnTo>
                      <a:pt x="238" y="242"/>
                    </a:lnTo>
                    <a:lnTo>
                      <a:pt x="229" y="236"/>
                    </a:lnTo>
                    <a:lnTo>
                      <a:pt x="219" y="231"/>
                    </a:lnTo>
                    <a:lnTo>
                      <a:pt x="209" y="226"/>
                    </a:lnTo>
                    <a:lnTo>
                      <a:pt x="209" y="226"/>
                    </a:lnTo>
                    <a:lnTo>
                      <a:pt x="219" y="222"/>
                    </a:lnTo>
                    <a:lnTo>
                      <a:pt x="229" y="216"/>
                    </a:lnTo>
                    <a:lnTo>
                      <a:pt x="238" y="210"/>
                    </a:lnTo>
                    <a:lnTo>
                      <a:pt x="247" y="204"/>
                    </a:lnTo>
                    <a:lnTo>
                      <a:pt x="256" y="197"/>
                    </a:lnTo>
                    <a:lnTo>
                      <a:pt x="264" y="189"/>
                    </a:lnTo>
                    <a:lnTo>
                      <a:pt x="271" y="180"/>
                    </a:lnTo>
                    <a:lnTo>
                      <a:pt x="277" y="172"/>
                    </a:lnTo>
                    <a:lnTo>
                      <a:pt x="283" y="162"/>
                    </a:lnTo>
                    <a:lnTo>
                      <a:pt x="289" y="152"/>
                    </a:lnTo>
                    <a:lnTo>
                      <a:pt x="293" y="142"/>
                    </a:lnTo>
                    <a:lnTo>
                      <a:pt x="297" y="131"/>
                    </a:lnTo>
                    <a:lnTo>
                      <a:pt x="300" y="120"/>
                    </a:lnTo>
                    <a:lnTo>
                      <a:pt x="302" y="109"/>
                    </a:lnTo>
                    <a:lnTo>
                      <a:pt x="304" y="98"/>
                    </a:lnTo>
                    <a:lnTo>
                      <a:pt x="304" y="86"/>
                    </a:lnTo>
                    <a:lnTo>
                      <a:pt x="304" y="8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7" name="Line 34"/>
              <p:cNvSpPr>
                <a:spLocks noChangeShapeType="1"/>
              </p:cNvSpPr>
              <p:nvPr/>
            </p:nvSpPr>
            <p:spPr bwMode="auto">
              <a:xfrm>
                <a:off x="6694488" y="61356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8" name="Line 35"/>
              <p:cNvSpPr>
                <a:spLocks noChangeShapeType="1"/>
              </p:cNvSpPr>
              <p:nvPr/>
            </p:nvSpPr>
            <p:spPr bwMode="auto">
              <a:xfrm>
                <a:off x="6694488" y="69865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69" name="Freeform 36"/>
              <p:cNvSpPr>
                <a:spLocks/>
              </p:cNvSpPr>
              <p:nvPr/>
            </p:nvSpPr>
            <p:spPr bwMode="auto">
              <a:xfrm>
                <a:off x="6799263" y="6765925"/>
                <a:ext cx="331788" cy="165100"/>
              </a:xfrm>
              <a:custGeom>
                <a:avLst/>
                <a:gdLst>
                  <a:gd name="T0" fmla="*/ 0 w 209"/>
                  <a:gd name="T1" fmla="*/ 104 h 104"/>
                  <a:gd name="T2" fmla="*/ 105 w 209"/>
                  <a:gd name="T3" fmla="*/ 0 h 104"/>
                  <a:gd name="T4" fmla="*/ 209 w 209"/>
                  <a:gd name="T5" fmla="*/ 104 h 104"/>
                  <a:gd name="T6" fmla="*/ 0 w 20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" h="104">
                    <a:moveTo>
                      <a:pt x="0" y="104"/>
                    </a:moveTo>
                    <a:lnTo>
                      <a:pt x="105" y="0"/>
                    </a:lnTo>
                    <a:lnTo>
                      <a:pt x="209" y="104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0" name="Freeform 37"/>
              <p:cNvSpPr>
                <a:spLocks/>
              </p:cNvSpPr>
              <p:nvPr/>
            </p:nvSpPr>
            <p:spPr bwMode="auto">
              <a:xfrm>
                <a:off x="6842125" y="6394450"/>
                <a:ext cx="246063" cy="122238"/>
              </a:xfrm>
              <a:custGeom>
                <a:avLst/>
                <a:gdLst>
                  <a:gd name="T0" fmla="*/ 155 w 155"/>
                  <a:gd name="T1" fmla="*/ 0 h 77"/>
                  <a:gd name="T2" fmla="*/ 78 w 155"/>
                  <a:gd name="T3" fmla="*/ 77 h 77"/>
                  <a:gd name="T4" fmla="*/ 0 w 155"/>
                  <a:gd name="T5" fmla="*/ 0 h 77"/>
                  <a:gd name="T6" fmla="*/ 155 w 155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77">
                    <a:moveTo>
                      <a:pt x="155" y="0"/>
                    </a:moveTo>
                    <a:lnTo>
                      <a:pt x="78" y="77"/>
                    </a:lnTo>
                    <a:lnTo>
                      <a:pt x="0" y="0"/>
                    </a:lnTo>
                    <a:lnTo>
                      <a:pt x="155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1" name="Line 38"/>
              <p:cNvSpPr>
                <a:spLocks noChangeShapeType="1"/>
              </p:cNvSpPr>
              <p:nvPr/>
            </p:nvSpPr>
            <p:spPr bwMode="auto">
              <a:xfrm>
                <a:off x="6965950" y="655955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2" name="Line 39"/>
              <p:cNvSpPr>
                <a:spLocks noChangeShapeType="1"/>
              </p:cNvSpPr>
              <p:nvPr/>
            </p:nvSpPr>
            <p:spPr bwMode="auto">
              <a:xfrm>
                <a:off x="6965950" y="6640513"/>
                <a:ext cx="0" cy="412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3" name="Line 40"/>
              <p:cNvSpPr>
                <a:spLocks noChangeShapeType="1"/>
              </p:cNvSpPr>
              <p:nvPr/>
            </p:nvSpPr>
            <p:spPr bwMode="auto">
              <a:xfrm>
                <a:off x="6965950" y="671830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6622638" y="3727730"/>
            <a:ext cx="1408417" cy="1214153"/>
            <a:chOff x="4966978" y="2800749"/>
            <a:chExt cx="1056313" cy="910615"/>
          </a:xfrm>
        </p:grpSpPr>
        <p:sp>
          <p:nvSpPr>
            <p:cNvPr id="175" name="六边形 174"/>
            <p:cNvSpPr/>
            <p:nvPr/>
          </p:nvSpPr>
          <p:spPr>
            <a:xfrm>
              <a:off x="4966978" y="2800749"/>
              <a:ext cx="1056313" cy="910615"/>
            </a:xfrm>
            <a:prstGeom prst="hexagon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76" name="组合 175"/>
            <p:cNvGrpSpPr/>
            <p:nvPr/>
          </p:nvGrpSpPr>
          <p:grpSpPr>
            <a:xfrm>
              <a:off x="5361071" y="3062371"/>
              <a:ext cx="268126" cy="387370"/>
              <a:chOff x="6689725" y="4826000"/>
              <a:chExt cx="588963" cy="850901"/>
            </a:xfrm>
          </p:grpSpPr>
          <p:sp>
            <p:nvSpPr>
              <p:cNvPr id="177" name="Freeform 5"/>
              <p:cNvSpPr>
                <a:spLocks/>
              </p:cNvSpPr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8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79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80" name="组合 179"/>
          <p:cNvGrpSpPr/>
          <p:nvPr/>
        </p:nvGrpSpPr>
        <p:grpSpPr>
          <a:xfrm>
            <a:off x="5391792" y="1665894"/>
            <a:ext cx="1408417" cy="1214153"/>
            <a:chOff x="4043843" y="1254372"/>
            <a:chExt cx="1056313" cy="910615"/>
          </a:xfrm>
        </p:grpSpPr>
        <p:sp>
          <p:nvSpPr>
            <p:cNvPr id="181" name="六边形 180"/>
            <p:cNvSpPr/>
            <p:nvPr/>
          </p:nvSpPr>
          <p:spPr>
            <a:xfrm>
              <a:off x="4043843" y="1254372"/>
              <a:ext cx="1056313" cy="910615"/>
            </a:xfrm>
            <a:prstGeom prst="hexagon">
              <a:avLst/>
            </a:prstGeom>
            <a:solidFill>
              <a:schemeClr val="accent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4408666" y="1547255"/>
              <a:ext cx="326666" cy="324848"/>
              <a:chOff x="4083050" y="4826000"/>
              <a:chExt cx="855663" cy="850900"/>
            </a:xfrm>
          </p:grpSpPr>
          <p:sp>
            <p:nvSpPr>
              <p:cNvPr id="183" name="Freeform 25"/>
              <p:cNvSpPr>
                <a:spLocks/>
              </p:cNvSpPr>
              <p:nvPr/>
            </p:nvSpPr>
            <p:spPr bwMode="auto">
              <a:xfrm>
                <a:off x="4083050" y="4826000"/>
                <a:ext cx="855663" cy="850900"/>
              </a:xfrm>
              <a:custGeom>
                <a:avLst/>
                <a:gdLst>
                  <a:gd name="T0" fmla="*/ 217 w 539"/>
                  <a:gd name="T1" fmla="*/ 202 h 536"/>
                  <a:gd name="T2" fmla="*/ 206 w 539"/>
                  <a:gd name="T3" fmla="*/ 199 h 536"/>
                  <a:gd name="T4" fmla="*/ 182 w 539"/>
                  <a:gd name="T5" fmla="*/ 196 h 536"/>
                  <a:gd name="T6" fmla="*/ 169 w 539"/>
                  <a:gd name="T7" fmla="*/ 195 h 536"/>
                  <a:gd name="T8" fmla="*/ 135 w 539"/>
                  <a:gd name="T9" fmla="*/ 199 h 536"/>
                  <a:gd name="T10" fmla="*/ 103 w 539"/>
                  <a:gd name="T11" fmla="*/ 209 h 536"/>
                  <a:gd name="T12" fmla="*/ 74 w 539"/>
                  <a:gd name="T13" fmla="*/ 224 h 536"/>
                  <a:gd name="T14" fmla="*/ 49 w 539"/>
                  <a:gd name="T15" fmla="*/ 246 h 536"/>
                  <a:gd name="T16" fmla="*/ 29 w 539"/>
                  <a:gd name="T17" fmla="*/ 271 h 536"/>
                  <a:gd name="T18" fmla="*/ 13 w 539"/>
                  <a:gd name="T19" fmla="*/ 300 h 536"/>
                  <a:gd name="T20" fmla="*/ 3 w 539"/>
                  <a:gd name="T21" fmla="*/ 332 h 536"/>
                  <a:gd name="T22" fmla="*/ 0 w 539"/>
                  <a:gd name="T23" fmla="*/ 366 h 536"/>
                  <a:gd name="T24" fmla="*/ 0 w 539"/>
                  <a:gd name="T25" fmla="*/ 383 h 536"/>
                  <a:gd name="T26" fmla="*/ 7 w 539"/>
                  <a:gd name="T27" fmla="*/ 417 h 536"/>
                  <a:gd name="T28" fmla="*/ 20 w 539"/>
                  <a:gd name="T29" fmla="*/ 447 h 536"/>
                  <a:gd name="T30" fmla="*/ 38 w 539"/>
                  <a:gd name="T31" fmla="*/ 474 h 536"/>
                  <a:gd name="T32" fmla="*/ 61 w 539"/>
                  <a:gd name="T33" fmla="*/ 497 h 536"/>
                  <a:gd name="T34" fmla="*/ 88 w 539"/>
                  <a:gd name="T35" fmla="*/ 516 h 536"/>
                  <a:gd name="T36" fmla="*/ 119 w 539"/>
                  <a:gd name="T37" fmla="*/ 528 h 536"/>
                  <a:gd name="T38" fmla="*/ 152 w 539"/>
                  <a:gd name="T39" fmla="*/ 535 h 536"/>
                  <a:gd name="T40" fmla="*/ 169 w 539"/>
                  <a:gd name="T41" fmla="*/ 536 h 536"/>
                  <a:gd name="T42" fmla="*/ 204 w 539"/>
                  <a:gd name="T43" fmla="*/ 533 h 536"/>
                  <a:gd name="T44" fmla="*/ 237 w 539"/>
                  <a:gd name="T45" fmla="*/ 523 h 536"/>
                  <a:gd name="T46" fmla="*/ 265 w 539"/>
                  <a:gd name="T47" fmla="*/ 507 h 536"/>
                  <a:gd name="T48" fmla="*/ 291 w 539"/>
                  <a:gd name="T49" fmla="*/ 486 h 536"/>
                  <a:gd name="T50" fmla="*/ 311 w 539"/>
                  <a:gd name="T51" fmla="*/ 461 h 536"/>
                  <a:gd name="T52" fmla="*/ 327 w 539"/>
                  <a:gd name="T53" fmla="*/ 432 h 536"/>
                  <a:gd name="T54" fmla="*/ 337 w 539"/>
                  <a:gd name="T55" fmla="*/ 400 h 536"/>
                  <a:gd name="T56" fmla="*/ 340 w 539"/>
                  <a:gd name="T57" fmla="*/ 366 h 536"/>
                  <a:gd name="T58" fmla="*/ 340 w 539"/>
                  <a:gd name="T59" fmla="*/ 354 h 536"/>
                  <a:gd name="T60" fmla="*/ 337 w 539"/>
                  <a:gd name="T61" fmla="*/ 332 h 536"/>
                  <a:gd name="T62" fmla="*/ 394 w 539"/>
                  <a:gd name="T63" fmla="*/ 261 h 536"/>
                  <a:gd name="T64" fmla="*/ 468 w 539"/>
                  <a:gd name="T65" fmla="*/ 189 h 536"/>
                  <a:gd name="T66" fmla="*/ 539 w 539"/>
                  <a:gd name="T67" fmla="*/ 108 h 536"/>
                  <a:gd name="T68" fmla="*/ 443 w 539"/>
                  <a:gd name="T69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9" h="536">
                    <a:moveTo>
                      <a:pt x="443" y="0"/>
                    </a:moveTo>
                    <a:lnTo>
                      <a:pt x="217" y="202"/>
                    </a:lnTo>
                    <a:lnTo>
                      <a:pt x="217" y="202"/>
                    </a:lnTo>
                    <a:lnTo>
                      <a:pt x="206" y="199"/>
                    </a:lnTo>
                    <a:lnTo>
                      <a:pt x="194" y="197"/>
                    </a:lnTo>
                    <a:lnTo>
                      <a:pt x="182" y="196"/>
                    </a:lnTo>
                    <a:lnTo>
                      <a:pt x="169" y="195"/>
                    </a:lnTo>
                    <a:lnTo>
                      <a:pt x="169" y="195"/>
                    </a:lnTo>
                    <a:lnTo>
                      <a:pt x="152" y="196"/>
                    </a:lnTo>
                    <a:lnTo>
                      <a:pt x="135" y="199"/>
                    </a:lnTo>
                    <a:lnTo>
                      <a:pt x="119" y="203"/>
                    </a:lnTo>
                    <a:lnTo>
                      <a:pt x="103" y="209"/>
                    </a:lnTo>
                    <a:lnTo>
                      <a:pt x="88" y="216"/>
                    </a:lnTo>
                    <a:lnTo>
                      <a:pt x="74" y="224"/>
                    </a:lnTo>
                    <a:lnTo>
                      <a:pt x="61" y="235"/>
                    </a:lnTo>
                    <a:lnTo>
                      <a:pt x="49" y="246"/>
                    </a:lnTo>
                    <a:lnTo>
                      <a:pt x="38" y="258"/>
                    </a:lnTo>
                    <a:lnTo>
                      <a:pt x="29" y="271"/>
                    </a:lnTo>
                    <a:lnTo>
                      <a:pt x="20" y="285"/>
                    </a:lnTo>
                    <a:lnTo>
                      <a:pt x="13" y="300"/>
                    </a:lnTo>
                    <a:lnTo>
                      <a:pt x="7" y="316"/>
                    </a:lnTo>
                    <a:lnTo>
                      <a:pt x="3" y="332"/>
                    </a:lnTo>
                    <a:lnTo>
                      <a:pt x="0" y="349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83"/>
                    </a:lnTo>
                    <a:lnTo>
                      <a:pt x="3" y="400"/>
                    </a:lnTo>
                    <a:lnTo>
                      <a:pt x="7" y="417"/>
                    </a:lnTo>
                    <a:lnTo>
                      <a:pt x="13" y="432"/>
                    </a:lnTo>
                    <a:lnTo>
                      <a:pt x="20" y="447"/>
                    </a:lnTo>
                    <a:lnTo>
                      <a:pt x="29" y="461"/>
                    </a:lnTo>
                    <a:lnTo>
                      <a:pt x="38" y="474"/>
                    </a:lnTo>
                    <a:lnTo>
                      <a:pt x="49" y="486"/>
                    </a:lnTo>
                    <a:lnTo>
                      <a:pt x="61" y="497"/>
                    </a:lnTo>
                    <a:lnTo>
                      <a:pt x="74" y="507"/>
                    </a:lnTo>
                    <a:lnTo>
                      <a:pt x="88" y="516"/>
                    </a:lnTo>
                    <a:lnTo>
                      <a:pt x="103" y="523"/>
                    </a:lnTo>
                    <a:lnTo>
                      <a:pt x="119" y="528"/>
                    </a:lnTo>
                    <a:lnTo>
                      <a:pt x="135" y="533"/>
                    </a:lnTo>
                    <a:lnTo>
                      <a:pt x="152" y="535"/>
                    </a:lnTo>
                    <a:lnTo>
                      <a:pt x="169" y="536"/>
                    </a:lnTo>
                    <a:lnTo>
                      <a:pt x="169" y="536"/>
                    </a:lnTo>
                    <a:lnTo>
                      <a:pt x="187" y="535"/>
                    </a:lnTo>
                    <a:lnTo>
                      <a:pt x="204" y="533"/>
                    </a:lnTo>
                    <a:lnTo>
                      <a:pt x="221" y="528"/>
                    </a:lnTo>
                    <a:lnTo>
                      <a:pt x="237" y="523"/>
                    </a:lnTo>
                    <a:lnTo>
                      <a:pt x="251" y="516"/>
                    </a:lnTo>
                    <a:lnTo>
                      <a:pt x="265" y="507"/>
                    </a:lnTo>
                    <a:lnTo>
                      <a:pt x="279" y="497"/>
                    </a:lnTo>
                    <a:lnTo>
                      <a:pt x="291" y="486"/>
                    </a:lnTo>
                    <a:lnTo>
                      <a:pt x="302" y="474"/>
                    </a:lnTo>
                    <a:lnTo>
                      <a:pt x="311" y="461"/>
                    </a:lnTo>
                    <a:lnTo>
                      <a:pt x="320" y="447"/>
                    </a:lnTo>
                    <a:lnTo>
                      <a:pt x="327" y="432"/>
                    </a:lnTo>
                    <a:lnTo>
                      <a:pt x="333" y="417"/>
                    </a:lnTo>
                    <a:lnTo>
                      <a:pt x="337" y="400"/>
                    </a:lnTo>
                    <a:lnTo>
                      <a:pt x="340" y="383"/>
                    </a:lnTo>
                    <a:lnTo>
                      <a:pt x="340" y="366"/>
                    </a:lnTo>
                    <a:lnTo>
                      <a:pt x="340" y="366"/>
                    </a:lnTo>
                    <a:lnTo>
                      <a:pt x="340" y="354"/>
                    </a:lnTo>
                    <a:lnTo>
                      <a:pt x="339" y="343"/>
                    </a:lnTo>
                    <a:lnTo>
                      <a:pt x="337" y="332"/>
                    </a:lnTo>
                    <a:lnTo>
                      <a:pt x="334" y="321"/>
                    </a:lnTo>
                    <a:lnTo>
                      <a:pt x="394" y="261"/>
                    </a:lnTo>
                    <a:lnTo>
                      <a:pt x="394" y="189"/>
                    </a:lnTo>
                    <a:lnTo>
                      <a:pt x="468" y="189"/>
                    </a:lnTo>
                    <a:lnTo>
                      <a:pt x="468" y="104"/>
                    </a:lnTo>
                    <a:lnTo>
                      <a:pt x="539" y="108"/>
                    </a:lnTo>
                    <a:lnTo>
                      <a:pt x="539" y="7"/>
                    </a:lnTo>
                    <a:lnTo>
                      <a:pt x="443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84" name="Freeform 26"/>
              <p:cNvSpPr>
                <a:spLocks/>
              </p:cNvSpPr>
              <p:nvPr/>
            </p:nvSpPr>
            <p:spPr bwMode="auto">
              <a:xfrm>
                <a:off x="4219575" y="5362575"/>
                <a:ext cx="184150" cy="184150"/>
              </a:xfrm>
              <a:custGeom>
                <a:avLst/>
                <a:gdLst>
                  <a:gd name="T0" fmla="*/ 116 w 116"/>
                  <a:gd name="T1" fmla="*/ 58 h 116"/>
                  <a:gd name="T2" fmla="*/ 116 w 116"/>
                  <a:gd name="T3" fmla="*/ 58 h 116"/>
                  <a:gd name="T4" fmla="*/ 116 w 116"/>
                  <a:gd name="T5" fmla="*/ 64 h 116"/>
                  <a:gd name="T6" fmla="*/ 115 w 116"/>
                  <a:gd name="T7" fmla="*/ 69 h 116"/>
                  <a:gd name="T8" fmla="*/ 111 w 116"/>
                  <a:gd name="T9" fmla="*/ 80 h 116"/>
                  <a:gd name="T10" fmla="*/ 106 w 116"/>
                  <a:gd name="T11" fmla="*/ 90 h 116"/>
                  <a:gd name="T12" fmla="*/ 99 w 116"/>
                  <a:gd name="T13" fmla="*/ 99 h 116"/>
                  <a:gd name="T14" fmla="*/ 90 w 116"/>
                  <a:gd name="T15" fmla="*/ 106 h 116"/>
                  <a:gd name="T16" fmla="*/ 81 w 116"/>
                  <a:gd name="T17" fmla="*/ 111 h 116"/>
                  <a:gd name="T18" fmla="*/ 70 w 116"/>
                  <a:gd name="T19" fmla="*/ 114 h 116"/>
                  <a:gd name="T20" fmla="*/ 64 w 116"/>
                  <a:gd name="T21" fmla="*/ 115 h 116"/>
                  <a:gd name="T22" fmla="*/ 58 w 116"/>
                  <a:gd name="T23" fmla="*/ 116 h 116"/>
                  <a:gd name="T24" fmla="*/ 58 w 116"/>
                  <a:gd name="T25" fmla="*/ 116 h 116"/>
                  <a:gd name="T26" fmla="*/ 52 w 116"/>
                  <a:gd name="T27" fmla="*/ 115 h 116"/>
                  <a:gd name="T28" fmla="*/ 46 w 116"/>
                  <a:gd name="T29" fmla="*/ 114 h 116"/>
                  <a:gd name="T30" fmla="*/ 36 w 116"/>
                  <a:gd name="T31" fmla="*/ 111 h 116"/>
                  <a:gd name="T32" fmla="*/ 26 w 116"/>
                  <a:gd name="T33" fmla="*/ 106 h 116"/>
                  <a:gd name="T34" fmla="*/ 17 w 116"/>
                  <a:gd name="T35" fmla="*/ 99 h 116"/>
                  <a:gd name="T36" fmla="*/ 10 w 116"/>
                  <a:gd name="T37" fmla="*/ 90 h 116"/>
                  <a:gd name="T38" fmla="*/ 5 w 116"/>
                  <a:gd name="T39" fmla="*/ 80 h 116"/>
                  <a:gd name="T40" fmla="*/ 1 w 116"/>
                  <a:gd name="T41" fmla="*/ 69 h 116"/>
                  <a:gd name="T42" fmla="*/ 1 w 116"/>
                  <a:gd name="T43" fmla="*/ 64 h 116"/>
                  <a:gd name="T44" fmla="*/ 0 w 116"/>
                  <a:gd name="T45" fmla="*/ 58 h 116"/>
                  <a:gd name="T46" fmla="*/ 0 w 116"/>
                  <a:gd name="T47" fmla="*/ 58 h 116"/>
                  <a:gd name="T48" fmla="*/ 1 w 116"/>
                  <a:gd name="T49" fmla="*/ 52 h 116"/>
                  <a:gd name="T50" fmla="*/ 1 w 116"/>
                  <a:gd name="T51" fmla="*/ 46 h 116"/>
                  <a:gd name="T52" fmla="*/ 5 w 116"/>
                  <a:gd name="T53" fmla="*/ 35 h 116"/>
                  <a:gd name="T54" fmla="*/ 10 w 116"/>
                  <a:gd name="T55" fmla="*/ 25 h 116"/>
                  <a:gd name="T56" fmla="*/ 17 w 116"/>
                  <a:gd name="T57" fmla="*/ 17 h 116"/>
                  <a:gd name="T58" fmla="*/ 26 w 116"/>
                  <a:gd name="T59" fmla="*/ 10 h 116"/>
                  <a:gd name="T60" fmla="*/ 36 w 116"/>
                  <a:gd name="T61" fmla="*/ 4 h 116"/>
                  <a:gd name="T62" fmla="*/ 46 w 116"/>
                  <a:gd name="T63" fmla="*/ 1 h 116"/>
                  <a:gd name="T64" fmla="*/ 52 w 116"/>
                  <a:gd name="T65" fmla="*/ 0 h 116"/>
                  <a:gd name="T66" fmla="*/ 58 w 116"/>
                  <a:gd name="T67" fmla="*/ 0 h 116"/>
                  <a:gd name="T68" fmla="*/ 58 w 116"/>
                  <a:gd name="T69" fmla="*/ 0 h 116"/>
                  <a:gd name="T70" fmla="*/ 64 w 116"/>
                  <a:gd name="T71" fmla="*/ 0 h 116"/>
                  <a:gd name="T72" fmla="*/ 70 w 116"/>
                  <a:gd name="T73" fmla="*/ 1 h 116"/>
                  <a:gd name="T74" fmla="*/ 81 w 116"/>
                  <a:gd name="T75" fmla="*/ 4 h 116"/>
                  <a:gd name="T76" fmla="*/ 90 w 116"/>
                  <a:gd name="T77" fmla="*/ 10 h 116"/>
                  <a:gd name="T78" fmla="*/ 99 w 116"/>
                  <a:gd name="T79" fmla="*/ 17 h 116"/>
                  <a:gd name="T80" fmla="*/ 106 w 116"/>
                  <a:gd name="T81" fmla="*/ 25 h 116"/>
                  <a:gd name="T82" fmla="*/ 111 w 116"/>
                  <a:gd name="T83" fmla="*/ 35 h 116"/>
                  <a:gd name="T84" fmla="*/ 115 w 116"/>
                  <a:gd name="T85" fmla="*/ 46 h 116"/>
                  <a:gd name="T86" fmla="*/ 116 w 116"/>
                  <a:gd name="T87" fmla="*/ 52 h 116"/>
                  <a:gd name="T88" fmla="*/ 116 w 116"/>
                  <a:gd name="T89" fmla="*/ 58 h 116"/>
                  <a:gd name="T90" fmla="*/ 116 w 116"/>
                  <a:gd name="T91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116">
                    <a:moveTo>
                      <a:pt x="116" y="58"/>
                    </a:moveTo>
                    <a:lnTo>
                      <a:pt x="116" y="58"/>
                    </a:lnTo>
                    <a:lnTo>
                      <a:pt x="116" y="64"/>
                    </a:lnTo>
                    <a:lnTo>
                      <a:pt x="115" y="69"/>
                    </a:lnTo>
                    <a:lnTo>
                      <a:pt x="111" y="80"/>
                    </a:lnTo>
                    <a:lnTo>
                      <a:pt x="106" y="90"/>
                    </a:lnTo>
                    <a:lnTo>
                      <a:pt x="99" y="99"/>
                    </a:lnTo>
                    <a:lnTo>
                      <a:pt x="90" y="106"/>
                    </a:lnTo>
                    <a:lnTo>
                      <a:pt x="81" y="111"/>
                    </a:lnTo>
                    <a:lnTo>
                      <a:pt x="70" y="114"/>
                    </a:lnTo>
                    <a:lnTo>
                      <a:pt x="64" y="115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2" y="115"/>
                    </a:lnTo>
                    <a:lnTo>
                      <a:pt x="46" y="114"/>
                    </a:lnTo>
                    <a:lnTo>
                      <a:pt x="36" y="111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10" y="90"/>
                    </a:lnTo>
                    <a:lnTo>
                      <a:pt x="5" y="80"/>
                    </a:lnTo>
                    <a:lnTo>
                      <a:pt x="1" y="69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81" y="4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1" y="35"/>
                    </a:lnTo>
                    <a:lnTo>
                      <a:pt x="115" y="46"/>
                    </a:lnTo>
                    <a:lnTo>
                      <a:pt x="116" y="52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85" name="Line 27"/>
              <p:cNvSpPr>
                <a:spLocks noChangeShapeType="1"/>
              </p:cNvSpPr>
              <p:nvPr/>
            </p:nvSpPr>
            <p:spPr bwMode="auto">
              <a:xfrm flipH="1">
                <a:off x="4481513" y="4926013"/>
                <a:ext cx="303213" cy="2746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86" name="组合 185"/>
          <p:cNvGrpSpPr/>
          <p:nvPr/>
        </p:nvGrpSpPr>
        <p:grpSpPr>
          <a:xfrm>
            <a:off x="4158944" y="2353173"/>
            <a:ext cx="1408417" cy="1214153"/>
            <a:chOff x="3119207" y="1769831"/>
            <a:chExt cx="1056313" cy="910615"/>
          </a:xfrm>
        </p:grpSpPr>
        <p:sp>
          <p:nvSpPr>
            <p:cNvPr id="187" name="六边形 186"/>
            <p:cNvSpPr/>
            <p:nvPr/>
          </p:nvSpPr>
          <p:spPr>
            <a:xfrm>
              <a:off x="3119207" y="1769831"/>
              <a:ext cx="1056313" cy="910615"/>
            </a:xfrm>
            <a:prstGeom prst="hexagon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88" name="组合 187"/>
            <p:cNvGrpSpPr/>
            <p:nvPr/>
          </p:nvGrpSpPr>
          <p:grpSpPr>
            <a:xfrm>
              <a:off x="3482211" y="2062714"/>
              <a:ext cx="330304" cy="324848"/>
              <a:chOff x="5294313" y="6135688"/>
              <a:chExt cx="865188" cy="850900"/>
            </a:xfrm>
          </p:grpSpPr>
          <p:sp>
            <p:nvSpPr>
              <p:cNvPr id="189" name="Freeform 28"/>
              <p:cNvSpPr>
                <a:spLocks/>
              </p:cNvSpPr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90" name="Freeform 29"/>
              <p:cNvSpPr>
                <a:spLocks/>
              </p:cNvSpPr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91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92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93" name="Freeform 32"/>
              <p:cNvSpPr>
                <a:spLocks/>
              </p:cNvSpPr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194" name="组合 193"/>
          <p:cNvGrpSpPr/>
          <p:nvPr/>
        </p:nvGrpSpPr>
        <p:grpSpPr>
          <a:xfrm>
            <a:off x="5391792" y="4415009"/>
            <a:ext cx="1408417" cy="1214153"/>
            <a:chOff x="4043843" y="3316208"/>
            <a:chExt cx="1056313" cy="910615"/>
          </a:xfrm>
        </p:grpSpPr>
        <p:sp>
          <p:nvSpPr>
            <p:cNvPr id="195" name="六边形 194"/>
            <p:cNvSpPr/>
            <p:nvPr/>
          </p:nvSpPr>
          <p:spPr>
            <a:xfrm>
              <a:off x="4043843" y="3316208"/>
              <a:ext cx="1056313" cy="910615"/>
            </a:xfrm>
            <a:prstGeom prst="hexagon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4417151" y="3609091"/>
              <a:ext cx="309696" cy="324848"/>
              <a:chOff x="2847975" y="6135688"/>
              <a:chExt cx="811213" cy="850900"/>
            </a:xfrm>
          </p:grpSpPr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199" name="Freeform 10"/>
              <p:cNvSpPr>
                <a:spLocks/>
              </p:cNvSpPr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200" name="组合 199"/>
          <p:cNvGrpSpPr/>
          <p:nvPr/>
        </p:nvGrpSpPr>
        <p:grpSpPr>
          <a:xfrm>
            <a:off x="6622638" y="2353173"/>
            <a:ext cx="1408417" cy="1214153"/>
            <a:chOff x="4966978" y="1769831"/>
            <a:chExt cx="1056313" cy="910615"/>
          </a:xfrm>
        </p:grpSpPr>
        <p:sp>
          <p:nvSpPr>
            <p:cNvPr id="201" name="六边形 200"/>
            <p:cNvSpPr/>
            <p:nvPr/>
          </p:nvSpPr>
          <p:spPr>
            <a:xfrm>
              <a:off x="4966978" y="1769831"/>
              <a:ext cx="1056313" cy="910615"/>
            </a:xfrm>
            <a:prstGeom prst="hexagon">
              <a:avLst/>
            </a:prstGeom>
            <a:solidFill>
              <a:schemeClr val="accent3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5332407" y="2062714"/>
              <a:ext cx="325454" cy="324848"/>
              <a:chOff x="4064000" y="6135688"/>
              <a:chExt cx="852488" cy="850900"/>
            </a:xfrm>
          </p:grpSpPr>
          <p:sp>
            <p:nvSpPr>
              <p:cNvPr id="203" name="Freeform 11"/>
              <p:cNvSpPr>
                <a:spLocks/>
              </p:cNvSpPr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04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05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06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08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09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10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11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13" name="Freeform 21"/>
              <p:cNvSpPr>
                <a:spLocks/>
              </p:cNvSpPr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grpSp>
        <p:nvGrpSpPr>
          <p:cNvPr id="214" name="组合 213"/>
          <p:cNvGrpSpPr/>
          <p:nvPr/>
        </p:nvGrpSpPr>
        <p:grpSpPr>
          <a:xfrm>
            <a:off x="4158944" y="3727730"/>
            <a:ext cx="1408417" cy="1214153"/>
            <a:chOff x="3119207" y="2800749"/>
            <a:chExt cx="1056313" cy="910615"/>
          </a:xfrm>
        </p:grpSpPr>
        <p:sp>
          <p:nvSpPr>
            <p:cNvPr id="215" name="六边形 214"/>
            <p:cNvSpPr/>
            <p:nvPr/>
          </p:nvSpPr>
          <p:spPr>
            <a:xfrm>
              <a:off x="3119207" y="2800749"/>
              <a:ext cx="1056313" cy="910615"/>
            </a:xfrm>
            <a:prstGeom prst="hexagon">
              <a:avLst/>
            </a:prstGeom>
            <a:solidFill>
              <a:schemeClr val="accent4"/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3544030" y="3093632"/>
              <a:ext cx="206667" cy="324848"/>
              <a:chOff x="6694488" y="6135688"/>
              <a:chExt cx="541338" cy="850900"/>
            </a:xfrm>
          </p:grpSpPr>
          <p:sp>
            <p:nvSpPr>
              <p:cNvPr id="217" name="Freeform 33"/>
              <p:cNvSpPr>
                <a:spLocks/>
              </p:cNvSpPr>
              <p:nvPr/>
            </p:nvSpPr>
            <p:spPr bwMode="auto">
              <a:xfrm>
                <a:off x="6723063" y="6188075"/>
                <a:ext cx="482600" cy="742950"/>
              </a:xfrm>
              <a:custGeom>
                <a:avLst/>
                <a:gdLst>
                  <a:gd name="T0" fmla="*/ 304 w 304"/>
                  <a:gd name="T1" fmla="*/ 0 h 468"/>
                  <a:gd name="T2" fmla="*/ 0 w 304"/>
                  <a:gd name="T3" fmla="*/ 86 h 468"/>
                  <a:gd name="T4" fmla="*/ 1 w 304"/>
                  <a:gd name="T5" fmla="*/ 98 h 468"/>
                  <a:gd name="T6" fmla="*/ 4 w 304"/>
                  <a:gd name="T7" fmla="*/ 120 h 468"/>
                  <a:gd name="T8" fmla="*/ 11 w 304"/>
                  <a:gd name="T9" fmla="*/ 142 h 468"/>
                  <a:gd name="T10" fmla="*/ 21 w 304"/>
                  <a:gd name="T11" fmla="*/ 162 h 468"/>
                  <a:gd name="T12" fmla="*/ 34 w 304"/>
                  <a:gd name="T13" fmla="*/ 180 h 468"/>
                  <a:gd name="T14" fmla="*/ 49 w 304"/>
                  <a:gd name="T15" fmla="*/ 197 h 468"/>
                  <a:gd name="T16" fmla="*/ 66 w 304"/>
                  <a:gd name="T17" fmla="*/ 210 h 468"/>
                  <a:gd name="T18" fmla="*/ 85 w 304"/>
                  <a:gd name="T19" fmla="*/ 222 h 468"/>
                  <a:gd name="T20" fmla="*/ 95 w 304"/>
                  <a:gd name="T21" fmla="*/ 226 h 468"/>
                  <a:gd name="T22" fmla="*/ 75 w 304"/>
                  <a:gd name="T23" fmla="*/ 236 h 468"/>
                  <a:gd name="T24" fmla="*/ 57 w 304"/>
                  <a:gd name="T25" fmla="*/ 249 h 468"/>
                  <a:gd name="T26" fmla="*/ 41 w 304"/>
                  <a:gd name="T27" fmla="*/ 264 h 468"/>
                  <a:gd name="T28" fmla="*/ 27 w 304"/>
                  <a:gd name="T29" fmla="*/ 282 h 468"/>
                  <a:gd name="T30" fmla="*/ 16 w 304"/>
                  <a:gd name="T31" fmla="*/ 301 h 468"/>
                  <a:gd name="T32" fmla="*/ 7 w 304"/>
                  <a:gd name="T33" fmla="*/ 322 h 468"/>
                  <a:gd name="T34" fmla="*/ 2 w 304"/>
                  <a:gd name="T35" fmla="*/ 344 h 468"/>
                  <a:gd name="T36" fmla="*/ 0 w 304"/>
                  <a:gd name="T37" fmla="*/ 368 h 468"/>
                  <a:gd name="T38" fmla="*/ 304 w 304"/>
                  <a:gd name="T39" fmla="*/ 468 h 468"/>
                  <a:gd name="T40" fmla="*/ 304 w 304"/>
                  <a:gd name="T41" fmla="*/ 368 h 468"/>
                  <a:gd name="T42" fmla="*/ 302 w 304"/>
                  <a:gd name="T43" fmla="*/ 344 h 468"/>
                  <a:gd name="T44" fmla="*/ 297 w 304"/>
                  <a:gd name="T45" fmla="*/ 322 h 468"/>
                  <a:gd name="T46" fmla="*/ 289 w 304"/>
                  <a:gd name="T47" fmla="*/ 301 h 468"/>
                  <a:gd name="T48" fmla="*/ 277 w 304"/>
                  <a:gd name="T49" fmla="*/ 282 h 468"/>
                  <a:gd name="T50" fmla="*/ 264 w 304"/>
                  <a:gd name="T51" fmla="*/ 264 h 468"/>
                  <a:gd name="T52" fmla="*/ 247 w 304"/>
                  <a:gd name="T53" fmla="*/ 249 h 468"/>
                  <a:gd name="T54" fmla="*/ 229 w 304"/>
                  <a:gd name="T55" fmla="*/ 236 h 468"/>
                  <a:gd name="T56" fmla="*/ 209 w 304"/>
                  <a:gd name="T57" fmla="*/ 226 h 468"/>
                  <a:gd name="T58" fmla="*/ 219 w 304"/>
                  <a:gd name="T59" fmla="*/ 222 h 468"/>
                  <a:gd name="T60" fmla="*/ 238 w 304"/>
                  <a:gd name="T61" fmla="*/ 210 h 468"/>
                  <a:gd name="T62" fmla="*/ 256 w 304"/>
                  <a:gd name="T63" fmla="*/ 197 h 468"/>
                  <a:gd name="T64" fmla="*/ 271 w 304"/>
                  <a:gd name="T65" fmla="*/ 180 h 468"/>
                  <a:gd name="T66" fmla="*/ 283 w 304"/>
                  <a:gd name="T67" fmla="*/ 162 h 468"/>
                  <a:gd name="T68" fmla="*/ 293 w 304"/>
                  <a:gd name="T69" fmla="*/ 142 h 468"/>
                  <a:gd name="T70" fmla="*/ 300 w 304"/>
                  <a:gd name="T71" fmla="*/ 120 h 468"/>
                  <a:gd name="T72" fmla="*/ 304 w 304"/>
                  <a:gd name="T73" fmla="*/ 98 h 468"/>
                  <a:gd name="T74" fmla="*/ 304 w 304"/>
                  <a:gd name="T75" fmla="*/ 8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4" h="468">
                    <a:moveTo>
                      <a:pt x="304" y="86"/>
                    </a:moveTo>
                    <a:lnTo>
                      <a:pt x="304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8"/>
                    </a:lnTo>
                    <a:lnTo>
                      <a:pt x="2" y="109"/>
                    </a:lnTo>
                    <a:lnTo>
                      <a:pt x="4" y="120"/>
                    </a:lnTo>
                    <a:lnTo>
                      <a:pt x="7" y="131"/>
                    </a:lnTo>
                    <a:lnTo>
                      <a:pt x="11" y="142"/>
                    </a:lnTo>
                    <a:lnTo>
                      <a:pt x="16" y="152"/>
                    </a:lnTo>
                    <a:lnTo>
                      <a:pt x="21" y="162"/>
                    </a:lnTo>
                    <a:lnTo>
                      <a:pt x="27" y="172"/>
                    </a:lnTo>
                    <a:lnTo>
                      <a:pt x="34" y="180"/>
                    </a:lnTo>
                    <a:lnTo>
                      <a:pt x="41" y="189"/>
                    </a:lnTo>
                    <a:lnTo>
                      <a:pt x="49" y="197"/>
                    </a:lnTo>
                    <a:lnTo>
                      <a:pt x="57" y="204"/>
                    </a:lnTo>
                    <a:lnTo>
                      <a:pt x="66" y="210"/>
                    </a:lnTo>
                    <a:lnTo>
                      <a:pt x="75" y="216"/>
                    </a:lnTo>
                    <a:lnTo>
                      <a:pt x="85" y="222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85" y="231"/>
                    </a:lnTo>
                    <a:lnTo>
                      <a:pt x="75" y="236"/>
                    </a:lnTo>
                    <a:lnTo>
                      <a:pt x="66" y="242"/>
                    </a:lnTo>
                    <a:lnTo>
                      <a:pt x="57" y="249"/>
                    </a:lnTo>
                    <a:lnTo>
                      <a:pt x="49" y="256"/>
                    </a:lnTo>
                    <a:lnTo>
                      <a:pt x="41" y="264"/>
                    </a:lnTo>
                    <a:lnTo>
                      <a:pt x="34" y="272"/>
                    </a:lnTo>
                    <a:lnTo>
                      <a:pt x="27" y="282"/>
                    </a:lnTo>
                    <a:lnTo>
                      <a:pt x="21" y="291"/>
                    </a:lnTo>
                    <a:lnTo>
                      <a:pt x="16" y="301"/>
                    </a:lnTo>
                    <a:lnTo>
                      <a:pt x="11" y="312"/>
                    </a:lnTo>
                    <a:lnTo>
                      <a:pt x="7" y="322"/>
                    </a:lnTo>
                    <a:lnTo>
                      <a:pt x="4" y="333"/>
                    </a:lnTo>
                    <a:lnTo>
                      <a:pt x="2" y="344"/>
                    </a:lnTo>
                    <a:lnTo>
                      <a:pt x="1" y="356"/>
                    </a:lnTo>
                    <a:lnTo>
                      <a:pt x="0" y="368"/>
                    </a:lnTo>
                    <a:lnTo>
                      <a:pt x="0" y="468"/>
                    </a:lnTo>
                    <a:lnTo>
                      <a:pt x="304" y="468"/>
                    </a:lnTo>
                    <a:lnTo>
                      <a:pt x="304" y="368"/>
                    </a:lnTo>
                    <a:lnTo>
                      <a:pt x="304" y="368"/>
                    </a:lnTo>
                    <a:lnTo>
                      <a:pt x="304" y="356"/>
                    </a:lnTo>
                    <a:lnTo>
                      <a:pt x="302" y="344"/>
                    </a:lnTo>
                    <a:lnTo>
                      <a:pt x="300" y="333"/>
                    </a:lnTo>
                    <a:lnTo>
                      <a:pt x="297" y="322"/>
                    </a:lnTo>
                    <a:lnTo>
                      <a:pt x="293" y="312"/>
                    </a:lnTo>
                    <a:lnTo>
                      <a:pt x="289" y="301"/>
                    </a:lnTo>
                    <a:lnTo>
                      <a:pt x="283" y="291"/>
                    </a:lnTo>
                    <a:lnTo>
                      <a:pt x="277" y="282"/>
                    </a:lnTo>
                    <a:lnTo>
                      <a:pt x="271" y="272"/>
                    </a:lnTo>
                    <a:lnTo>
                      <a:pt x="264" y="264"/>
                    </a:lnTo>
                    <a:lnTo>
                      <a:pt x="256" y="256"/>
                    </a:lnTo>
                    <a:lnTo>
                      <a:pt x="247" y="249"/>
                    </a:lnTo>
                    <a:lnTo>
                      <a:pt x="238" y="242"/>
                    </a:lnTo>
                    <a:lnTo>
                      <a:pt x="229" y="236"/>
                    </a:lnTo>
                    <a:lnTo>
                      <a:pt x="219" y="231"/>
                    </a:lnTo>
                    <a:lnTo>
                      <a:pt x="209" y="226"/>
                    </a:lnTo>
                    <a:lnTo>
                      <a:pt x="209" y="226"/>
                    </a:lnTo>
                    <a:lnTo>
                      <a:pt x="219" y="222"/>
                    </a:lnTo>
                    <a:lnTo>
                      <a:pt x="229" y="216"/>
                    </a:lnTo>
                    <a:lnTo>
                      <a:pt x="238" y="210"/>
                    </a:lnTo>
                    <a:lnTo>
                      <a:pt x="247" y="204"/>
                    </a:lnTo>
                    <a:lnTo>
                      <a:pt x="256" y="197"/>
                    </a:lnTo>
                    <a:lnTo>
                      <a:pt x="264" y="189"/>
                    </a:lnTo>
                    <a:lnTo>
                      <a:pt x="271" y="180"/>
                    </a:lnTo>
                    <a:lnTo>
                      <a:pt x="277" y="172"/>
                    </a:lnTo>
                    <a:lnTo>
                      <a:pt x="283" y="162"/>
                    </a:lnTo>
                    <a:lnTo>
                      <a:pt x="289" y="152"/>
                    </a:lnTo>
                    <a:lnTo>
                      <a:pt x="293" y="142"/>
                    </a:lnTo>
                    <a:lnTo>
                      <a:pt x="297" y="131"/>
                    </a:lnTo>
                    <a:lnTo>
                      <a:pt x="300" y="120"/>
                    </a:lnTo>
                    <a:lnTo>
                      <a:pt x="302" y="109"/>
                    </a:lnTo>
                    <a:lnTo>
                      <a:pt x="304" y="98"/>
                    </a:lnTo>
                    <a:lnTo>
                      <a:pt x="304" y="86"/>
                    </a:lnTo>
                    <a:lnTo>
                      <a:pt x="304" y="8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18" name="Line 34"/>
              <p:cNvSpPr>
                <a:spLocks noChangeShapeType="1"/>
              </p:cNvSpPr>
              <p:nvPr/>
            </p:nvSpPr>
            <p:spPr bwMode="auto">
              <a:xfrm>
                <a:off x="6694488" y="61356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19" name="Line 35"/>
              <p:cNvSpPr>
                <a:spLocks noChangeShapeType="1"/>
              </p:cNvSpPr>
              <p:nvPr/>
            </p:nvSpPr>
            <p:spPr bwMode="auto">
              <a:xfrm>
                <a:off x="6694488" y="69865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20" name="Freeform 36"/>
              <p:cNvSpPr>
                <a:spLocks/>
              </p:cNvSpPr>
              <p:nvPr/>
            </p:nvSpPr>
            <p:spPr bwMode="auto">
              <a:xfrm>
                <a:off x="6799263" y="6765925"/>
                <a:ext cx="331788" cy="165100"/>
              </a:xfrm>
              <a:custGeom>
                <a:avLst/>
                <a:gdLst>
                  <a:gd name="T0" fmla="*/ 0 w 209"/>
                  <a:gd name="T1" fmla="*/ 104 h 104"/>
                  <a:gd name="T2" fmla="*/ 105 w 209"/>
                  <a:gd name="T3" fmla="*/ 0 h 104"/>
                  <a:gd name="T4" fmla="*/ 209 w 209"/>
                  <a:gd name="T5" fmla="*/ 104 h 104"/>
                  <a:gd name="T6" fmla="*/ 0 w 20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" h="104">
                    <a:moveTo>
                      <a:pt x="0" y="104"/>
                    </a:moveTo>
                    <a:lnTo>
                      <a:pt x="105" y="0"/>
                    </a:lnTo>
                    <a:lnTo>
                      <a:pt x="209" y="104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21" name="Freeform 37"/>
              <p:cNvSpPr>
                <a:spLocks/>
              </p:cNvSpPr>
              <p:nvPr/>
            </p:nvSpPr>
            <p:spPr bwMode="auto">
              <a:xfrm>
                <a:off x="6842125" y="6394450"/>
                <a:ext cx="246063" cy="122238"/>
              </a:xfrm>
              <a:custGeom>
                <a:avLst/>
                <a:gdLst>
                  <a:gd name="T0" fmla="*/ 155 w 155"/>
                  <a:gd name="T1" fmla="*/ 0 h 77"/>
                  <a:gd name="T2" fmla="*/ 78 w 155"/>
                  <a:gd name="T3" fmla="*/ 77 h 77"/>
                  <a:gd name="T4" fmla="*/ 0 w 155"/>
                  <a:gd name="T5" fmla="*/ 0 h 77"/>
                  <a:gd name="T6" fmla="*/ 155 w 155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77">
                    <a:moveTo>
                      <a:pt x="155" y="0"/>
                    </a:moveTo>
                    <a:lnTo>
                      <a:pt x="78" y="77"/>
                    </a:lnTo>
                    <a:lnTo>
                      <a:pt x="0" y="0"/>
                    </a:lnTo>
                    <a:lnTo>
                      <a:pt x="155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22" name="Line 38"/>
              <p:cNvSpPr>
                <a:spLocks noChangeShapeType="1"/>
              </p:cNvSpPr>
              <p:nvPr/>
            </p:nvSpPr>
            <p:spPr bwMode="auto">
              <a:xfrm>
                <a:off x="6965950" y="655955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23" name="Line 39"/>
              <p:cNvSpPr>
                <a:spLocks noChangeShapeType="1"/>
              </p:cNvSpPr>
              <p:nvPr/>
            </p:nvSpPr>
            <p:spPr bwMode="auto">
              <a:xfrm>
                <a:off x="6965950" y="6640513"/>
                <a:ext cx="0" cy="412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  <p:sp>
            <p:nvSpPr>
              <p:cNvPr id="224" name="Line 40"/>
              <p:cNvSpPr>
                <a:spLocks noChangeShapeType="1"/>
              </p:cNvSpPr>
              <p:nvPr/>
            </p:nvSpPr>
            <p:spPr bwMode="auto">
              <a:xfrm>
                <a:off x="6965950" y="671830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+mn-ea"/>
                  <a:cs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+mn-ea"/>
                <a:cs typeface="+mn-ea"/>
              </a:rPr>
              <a:t>出版时效与作者服务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28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+mn-ea"/>
                <a:cs typeface="+mn-ea"/>
              </a:rPr>
              <a:t>影响因子与引用情况</a:t>
            </a:r>
          </a:p>
        </p:txBody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7E17F2AD-915D-47DD-A813-F58E66717C54}"/>
              </a:ext>
            </a:extLst>
          </p:cNvPr>
          <p:cNvSpPr/>
          <p:nvPr/>
        </p:nvSpPr>
        <p:spPr>
          <a:xfrm>
            <a:off x="381000" y="1390650"/>
            <a:ext cx="5619750" cy="1943100"/>
          </a:xfrm>
          <a:custGeom>
            <a:avLst/>
            <a:gdLst/>
            <a:ahLst/>
            <a:cxnLst/>
            <a:rect l="l" t="t" r="r" b="b"/>
            <a:pathLst>
              <a:path w="5619750" h="1943100">
                <a:moveTo>
                  <a:pt x="0" y="0"/>
                </a:moveTo>
                <a:lnTo>
                  <a:pt x="5619750" y="0"/>
                </a:lnTo>
                <a:lnTo>
                  <a:pt x="561975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/>
        </p:spPr>
      </p:sp>
      <p:sp>
        <p:nvSpPr>
          <p:cNvPr id="38" name="Text 5">
            <a:extLst>
              <a:ext uri="{FF2B5EF4-FFF2-40B4-BE49-F238E27FC236}">
                <a16:creationId xmlns:a16="http://schemas.microsoft.com/office/drawing/2014/main" id="{9AEC087E-3AA0-476D-972D-AEDB6D505606}"/>
              </a:ext>
            </a:extLst>
          </p:cNvPr>
          <p:cNvSpPr/>
          <p:nvPr/>
        </p:nvSpPr>
        <p:spPr>
          <a:xfrm>
            <a:off x="571500" y="1581150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F1E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2025年影响因子</a:t>
            </a:r>
            <a:endParaRPr lang="en-US" sz="1600" dirty="0"/>
          </a:p>
        </p:txBody>
      </p:sp>
      <p:sp>
        <p:nvSpPr>
          <p:cNvPr id="39" name="Shape 6">
            <a:extLst>
              <a:ext uri="{FF2B5EF4-FFF2-40B4-BE49-F238E27FC236}">
                <a16:creationId xmlns:a16="http://schemas.microsoft.com/office/drawing/2014/main" id="{8E10BC66-355F-418C-8B96-778DCD131993}"/>
              </a:ext>
            </a:extLst>
          </p:cNvPr>
          <p:cNvSpPr/>
          <p:nvPr/>
        </p:nvSpPr>
        <p:spPr>
          <a:xfrm>
            <a:off x="5553075" y="1600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F5F1E6"/>
          </a:solidFill>
          <a:ln/>
        </p:spPr>
      </p:sp>
      <p:sp>
        <p:nvSpPr>
          <p:cNvPr id="40" name="Shape 7">
            <a:extLst>
              <a:ext uri="{FF2B5EF4-FFF2-40B4-BE49-F238E27FC236}">
                <a16:creationId xmlns:a16="http://schemas.microsoft.com/office/drawing/2014/main" id="{C1187B74-7C8E-4D6C-A413-A9AA438564F4}"/>
              </a:ext>
            </a:extLst>
          </p:cNvPr>
          <p:cNvSpPr/>
          <p:nvPr/>
        </p:nvSpPr>
        <p:spPr>
          <a:xfrm>
            <a:off x="571500" y="1962150"/>
            <a:ext cx="5238750" cy="1181100"/>
          </a:xfrm>
          <a:custGeom>
            <a:avLst/>
            <a:gdLst/>
            <a:ahLst/>
            <a:cxnLst/>
            <a:rect l="l" t="t" r="r" b="b"/>
            <a:pathLst>
              <a:path w="5238750" h="1181100">
                <a:moveTo>
                  <a:pt x="0" y="0"/>
                </a:moveTo>
                <a:lnTo>
                  <a:pt x="5238750" y="0"/>
                </a:lnTo>
                <a:lnTo>
                  <a:pt x="523875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5FD0349C-091A-4E71-A6E8-C446623E7782}"/>
              </a:ext>
            </a:extLst>
          </p:cNvPr>
          <p:cNvSpPr/>
          <p:nvPr/>
        </p:nvSpPr>
        <p:spPr>
          <a:xfrm>
            <a:off x="581025" y="2114550"/>
            <a:ext cx="52197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CC00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3.1</a:t>
            </a:r>
            <a:endParaRPr lang="en-US" sz="1600" dirty="0"/>
          </a:p>
        </p:txBody>
      </p:sp>
      <p:sp>
        <p:nvSpPr>
          <p:cNvPr id="42" name="Text 9">
            <a:extLst>
              <a:ext uri="{FF2B5EF4-FFF2-40B4-BE49-F238E27FC236}">
                <a16:creationId xmlns:a16="http://schemas.microsoft.com/office/drawing/2014/main" id="{125F1CFD-F1E2-40EA-8662-2F481EBC962E}"/>
              </a:ext>
            </a:extLst>
          </p:cNvPr>
          <p:cNvSpPr/>
          <p:nvPr/>
        </p:nvSpPr>
        <p:spPr>
          <a:xfrm>
            <a:off x="685800" y="2762250"/>
            <a:ext cx="501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ea typeface="MiSans" pitchFamily="34" charset="-122"/>
                <a:cs typeface="Arial" panose="020B0604020202020204" pitchFamily="34" charset="0"/>
              </a:rPr>
              <a:t>Journal Impact Factor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43" name="Shape 10">
            <a:extLst>
              <a:ext uri="{FF2B5EF4-FFF2-40B4-BE49-F238E27FC236}">
                <a16:creationId xmlns:a16="http://schemas.microsoft.com/office/drawing/2014/main" id="{92D915FD-F419-443F-8C8C-0E25E9C3EBEE}"/>
              </a:ext>
            </a:extLst>
          </p:cNvPr>
          <p:cNvSpPr/>
          <p:nvPr/>
        </p:nvSpPr>
        <p:spPr>
          <a:xfrm>
            <a:off x="381000" y="3448050"/>
            <a:ext cx="5619750" cy="2476500"/>
          </a:xfrm>
          <a:custGeom>
            <a:avLst/>
            <a:gdLst/>
            <a:ahLst/>
            <a:cxnLst/>
            <a:rect l="l" t="t" r="r" b="b"/>
            <a:pathLst>
              <a:path w="5619750" h="2476500">
                <a:moveTo>
                  <a:pt x="0" y="0"/>
                </a:moveTo>
                <a:lnTo>
                  <a:pt x="5619750" y="0"/>
                </a:lnTo>
                <a:lnTo>
                  <a:pt x="5619750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/>
        </p:spPr>
      </p:sp>
      <p:sp>
        <p:nvSpPr>
          <p:cNvPr id="44" name="Text 11">
            <a:extLst>
              <a:ext uri="{FF2B5EF4-FFF2-40B4-BE49-F238E27FC236}">
                <a16:creationId xmlns:a16="http://schemas.microsoft.com/office/drawing/2014/main" id="{C9095EB2-AF3A-4ACE-8C7F-2DEE4D9822A1}"/>
              </a:ext>
            </a:extLst>
          </p:cNvPr>
          <p:cNvSpPr/>
          <p:nvPr/>
        </p:nvSpPr>
        <p:spPr>
          <a:xfrm>
            <a:off x="533400" y="3600450"/>
            <a:ext cx="5400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F1E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JCR学科排名 (2025)</a:t>
            </a:r>
            <a:endParaRPr lang="en-US" sz="1600" dirty="0"/>
          </a:p>
        </p:txBody>
      </p:sp>
      <p:sp>
        <p:nvSpPr>
          <p:cNvPr id="45" name="Shape 12">
            <a:extLst>
              <a:ext uri="{FF2B5EF4-FFF2-40B4-BE49-F238E27FC236}">
                <a16:creationId xmlns:a16="http://schemas.microsoft.com/office/drawing/2014/main" id="{72687D05-6472-4315-A058-9E7F8A995F56}"/>
              </a:ext>
            </a:extLst>
          </p:cNvPr>
          <p:cNvSpPr/>
          <p:nvPr/>
        </p:nvSpPr>
        <p:spPr>
          <a:xfrm>
            <a:off x="533400" y="3981450"/>
            <a:ext cx="5314950" cy="838200"/>
          </a:xfrm>
          <a:custGeom>
            <a:avLst/>
            <a:gdLst/>
            <a:ahLst/>
            <a:cxnLst/>
            <a:rect l="l" t="t" r="r" b="b"/>
            <a:pathLst>
              <a:path w="5314950" h="838200">
                <a:moveTo>
                  <a:pt x="0" y="0"/>
                </a:moveTo>
                <a:lnTo>
                  <a:pt x="5314950" y="0"/>
                </a:lnTo>
                <a:lnTo>
                  <a:pt x="531495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46" name="Text 13">
            <a:extLst>
              <a:ext uri="{FF2B5EF4-FFF2-40B4-BE49-F238E27FC236}">
                <a16:creationId xmlns:a16="http://schemas.microsoft.com/office/drawing/2014/main" id="{E080C7C7-ABC7-4ED5-9CD4-495B69A48DDD}"/>
              </a:ext>
            </a:extLst>
          </p:cNvPr>
          <p:cNvSpPr/>
          <p:nvPr/>
        </p:nvSpPr>
        <p:spPr>
          <a:xfrm>
            <a:off x="647700" y="4133850"/>
            <a:ext cx="533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MiSans" pitchFamily="34" charset="0"/>
                <a:ea typeface="MiSans" pitchFamily="34" charset="-122"/>
                <a:cs typeface="MiSans" pitchFamily="34" charset="-120"/>
              </a:rPr>
              <a:t>核物理</a:t>
            </a:r>
            <a:endParaRPr lang="en-US" sz="1600" dirty="0"/>
          </a:p>
        </p:txBody>
      </p:sp>
      <p:sp>
        <p:nvSpPr>
          <p:cNvPr id="47" name="Text 14">
            <a:extLst>
              <a:ext uri="{FF2B5EF4-FFF2-40B4-BE49-F238E27FC236}">
                <a16:creationId xmlns:a16="http://schemas.microsoft.com/office/drawing/2014/main" id="{97B9E693-96A2-4DC8-8BEE-5DDA9443EEA6}"/>
              </a:ext>
            </a:extLst>
          </p:cNvPr>
          <p:cNvSpPr/>
          <p:nvPr/>
        </p:nvSpPr>
        <p:spPr>
          <a:xfrm>
            <a:off x="5298717" y="4234962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latin typeface="Liter" pitchFamily="34" charset="0"/>
                <a:ea typeface="Liter" pitchFamily="34" charset="-122"/>
                <a:cs typeface="Liter" pitchFamily="34" charset="-120"/>
              </a:rPr>
              <a:t>Q2</a:t>
            </a:r>
            <a:endParaRPr lang="en-US" sz="1600" dirty="0"/>
          </a:p>
        </p:txBody>
      </p:sp>
      <p:sp>
        <p:nvSpPr>
          <p:cNvPr id="48" name="Text 15">
            <a:extLst>
              <a:ext uri="{FF2B5EF4-FFF2-40B4-BE49-F238E27FC236}">
                <a16:creationId xmlns:a16="http://schemas.microsoft.com/office/drawing/2014/main" id="{64BC17EA-B0AB-4B7A-A63F-24A518C60C53}"/>
              </a:ext>
            </a:extLst>
          </p:cNvPr>
          <p:cNvSpPr/>
          <p:nvPr/>
        </p:nvSpPr>
        <p:spPr>
          <a:xfrm>
            <a:off x="647700" y="4476750"/>
            <a:ext cx="1019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latin typeface="+mn-ea"/>
                <a:ea typeface="+mn-ea"/>
                <a:cs typeface="MiSans" pitchFamily="34" charset="-120"/>
              </a:rPr>
              <a:t>22种期刊</a:t>
            </a:r>
            <a:endParaRPr lang="en-US" sz="1600" dirty="0">
              <a:latin typeface="+mn-ea"/>
              <a:ea typeface="+mn-ea"/>
            </a:endParaRPr>
          </a:p>
        </p:txBody>
      </p:sp>
      <p:sp>
        <p:nvSpPr>
          <p:cNvPr id="50" name="Shape 17">
            <a:extLst>
              <a:ext uri="{FF2B5EF4-FFF2-40B4-BE49-F238E27FC236}">
                <a16:creationId xmlns:a16="http://schemas.microsoft.com/office/drawing/2014/main" id="{43655D8C-CDA2-45E8-A405-05D56BC23F81}"/>
              </a:ext>
            </a:extLst>
          </p:cNvPr>
          <p:cNvSpPr/>
          <p:nvPr/>
        </p:nvSpPr>
        <p:spPr>
          <a:xfrm>
            <a:off x="533400" y="4933950"/>
            <a:ext cx="5314950" cy="838200"/>
          </a:xfrm>
          <a:custGeom>
            <a:avLst/>
            <a:gdLst/>
            <a:ahLst/>
            <a:cxnLst/>
            <a:rect l="l" t="t" r="r" b="b"/>
            <a:pathLst>
              <a:path w="5314950" h="838200">
                <a:moveTo>
                  <a:pt x="0" y="0"/>
                </a:moveTo>
                <a:lnTo>
                  <a:pt x="5314950" y="0"/>
                </a:lnTo>
                <a:lnTo>
                  <a:pt x="531495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52" name="Text 18">
            <a:extLst>
              <a:ext uri="{FF2B5EF4-FFF2-40B4-BE49-F238E27FC236}">
                <a16:creationId xmlns:a16="http://schemas.microsoft.com/office/drawing/2014/main" id="{59BE8BA6-2D9C-45FB-9860-08AB78CF6172}"/>
              </a:ext>
            </a:extLst>
          </p:cNvPr>
          <p:cNvSpPr/>
          <p:nvPr/>
        </p:nvSpPr>
        <p:spPr>
          <a:xfrm>
            <a:off x="647700" y="5086350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MiSans" pitchFamily="34" charset="0"/>
                <a:ea typeface="MiSans" pitchFamily="34" charset="-122"/>
                <a:cs typeface="MiSans" pitchFamily="34" charset="-120"/>
              </a:rPr>
              <a:t>粒子与场物理</a:t>
            </a:r>
            <a:endParaRPr lang="en-US" sz="1600" dirty="0"/>
          </a:p>
        </p:txBody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8719FFF6-4091-4D4F-B237-E461B99A3A40}"/>
              </a:ext>
            </a:extLst>
          </p:cNvPr>
          <p:cNvSpPr/>
          <p:nvPr/>
        </p:nvSpPr>
        <p:spPr>
          <a:xfrm>
            <a:off x="5291138" y="5191125"/>
            <a:ext cx="409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latin typeface="Liter" pitchFamily="34" charset="0"/>
                <a:ea typeface="Liter" pitchFamily="34" charset="-122"/>
                <a:cs typeface="Liter" pitchFamily="34" charset="-120"/>
              </a:rPr>
              <a:t>Q2</a:t>
            </a:r>
            <a:endParaRPr lang="en-US" sz="1600" dirty="0"/>
          </a:p>
        </p:txBody>
      </p:sp>
      <p:sp>
        <p:nvSpPr>
          <p:cNvPr id="54" name="Text 20">
            <a:extLst>
              <a:ext uri="{FF2B5EF4-FFF2-40B4-BE49-F238E27FC236}">
                <a16:creationId xmlns:a16="http://schemas.microsoft.com/office/drawing/2014/main" id="{06CF2EF7-4D5F-42DE-9772-37C88C07D6E8}"/>
              </a:ext>
            </a:extLst>
          </p:cNvPr>
          <p:cNvSpPr/>
          <p:nvPr/>
        </p:nvSpPr>
        <p:spPr>
          <a:xfrm>
            <a:off x="647700" y="5429250"/>
            <a:ext cx="1028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latin typeface="+mn-ea"/>
                <a:ea typeface="+mn-ea"/>
              </a:rPr>
              <a:t>30种期刊</a:t>
            </a:r>
          </a:p>
        </p:txBody>
      </p:sp>
      <p:sp>
        <p:nvSpPr>
          <p:cNvPr id="56" name="Shape 22">
            <a:extLst>
              <a:ext uri="{FF2B5EF4-FFF2-40B4-BE49-F238E27FC236}">
                <a16:creationId xmlns:a16="http://schemas.microsoft.com/office/drawing/2014/main" id="{FA9E54FC-4152-40DB-99D5-44C42BE7AB6C}"/>
              </a:ext>
            </a:extLst>
          </p:cNvPr>
          <p:cNvSpPr/>
          <p:nvPr/>
        </p:nvSpPr>
        <p:spPr>
          <a:xfrm>
            <a:off x="6191250" y="1390650"/>
            <a:ext cx="5619750" cy="1485900"/>
          </a:xfrm>
          <a:custGeom>
            <a:avLst/>
            <a:gdLst/>
            <a:ahLst/>
            <a:cxnLst/>
            <a:rect l="l" t="t" r="r" b="b"/>
            <a:pathLst>
              <a:path w="5619750" h="1485900">
                <a:moveTo>
                  <a:pt x="0" y="0"/>
                </a:moveTo>
                <a:lnTo>
                  <a:pt x="5619750" y="0"/>
                </a:lnTo>
                <a:lnTo>
                  <a:pt x="561975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/>
        </p:spPr>
      </p:sp>
      <p:sp>
        <p:nvSpPr>
          <p:cNvPr id="57" name="Text 23">
            <a:extLst>
              <a:ext uri="{FF2B5EF4-FFF2-40B4-BE49-F238E27FC236}">
                <a16:creationId xmlns:a16="http://schemas.microsoft.com/office/drawing/2014/main" id="{5EAEBD4E-EE7A-4EDF-A38A-D8F8645DD98D}"/>
              </a:ext>
            </a:extLst>
          </p:cNvPr>
          <p:cNvSpPr/>
          <p:nvPr/>
        </p:nvSpPr>
        <p:spPr>
          <a:xfrm>
            <a:off x="6343650" y="1543050"/>
            <a:ext cx="5400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F1E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Scopus指标</a:t>
            </a:r>
            <a:endParaRPr lang="en-US" sz="1600" dirty="0"/>
          </a:p>
        </p:txBody>
      </p:sp>
      <p:sp>
        <p:nvSpPr>
          <p:cNvPr id="58" name="Shape 24">
            <a:extLst>
              <a:ext uri="{FF2B5EF4-FFF2-40B4-BE49-F238E27FC236}">
                <a16:creationId xmlns:a16="http://schemas.microsoft.com/office/drawing/2014/main" id="{52BA3480-93C8-4FE0-B639-29DE5FC2E80E}"/>
              </a:ext>
            </a:extLst>
          </p:cNvPr>
          <p:cNvSpPr/>
          <p:nvPr/>
        </p:nvSpPr>
        <p:spPr>
          <a:xfrm>
            <a:off x="6343650" y="1924050"/>
            <a:ext cx="2600325" cy="800100"/>
          </a:xfrm>
          <a:custGeom>
            <a:avLst/>
            <a:gdLst/>
            <a:ahLst/>
            <a:cxnLst/>
            <a:rect l="l" t="t" r="r" b="b"/>
            <a:pathLst>
              <a:path w="2600325" h="800100">
                <a:moveTo>
                  <a:pt x="0" y="0"/>
                </a:moveTo>
                <a:lnTo>
                  <a:pt x="2600325" y="0"/>
                </a:lnTo>
                <a:lnTo>
                  <a:pt x="260032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59" name="Text 25">
            <a:extLst>
              <a:ext uri="{FF2B5EF4-FFF2-40B4-BE49-F238E27FC236}">
                <a16:creationId xmlns:a16="http://schemas.microsoft.com/office/drawing/2014/main" id="{2BD6E7FD-BF18-481C-8B62-200F453DA9E5}"/>
              </a:ext>
            </a:extLst>
          </p:cNvPr>
          <p:cNvSpPr/>
          <p:nvPr/>
        </p:nvSpPr>
        <p:spPr>
          <a:xfrm>
            <a:off x="6386513" y="2038350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CC00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6.9</a:t>
            </a:r>
            <a:endParaRPr lang="en-US" sz="1600" dirty="0"/>
          </a:p>
        </p:txBody>
      </p:sp>
      <p:sp>
        <p:nvSpPr>
          <p:cNvPr id="60" name="Text 26">
            <a:extLst>
              <a:ext uri="{FF2B5EF4-FFF2-40B4-BE49-F238E27FC236}">
                <a16:creationId xmlns:a16="http://schemas.microsoft.com/office/drawing/2014/main" id="{EC24EC4D-8CD3-4850-9B30-4B4D9E4FB0FF}"/>
              </a:ext>
            </a:extLst>
          </p:cNvPr>
          <p:cNvSpPr/>
          <p:nvPr/>
        </p:nvSpPr>
        <p:spPr>
          <a:xfrm>
            <a:off x="6424613" y="2419350"/>
            <a:ext cx="2438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latin typeface="MiSans" pitchFamily="34" charset="0"/>
                <a:ea typeface="MiSans" pitchFamily="34" charset="-122"/>
                <a:cs typeface="MiSans" pitchFamily="34" charset="-120"/>
              </a:rPr>
              <a:t>CiteScore</a:t>
            </a:r>
            <a:endParaRPr lang="en-US" sz="1600" dirty="0"/>
          </a:p>
        </p:txBody>
      </p:sp>
      <p:sp>
        <p:nvSpPr>
          <p:cNvPr id="61" name="Shape 27">
            <a:extLst>
              <a:ext uri="{FF2B5EF4-FFF2-40B4-BE49-F238E27FC236}">
                <a16:creationId xmlns:a16="http://schemas.microsoft.com/office/drawing/2014/main" id="{62924E9E-BC94-4902-9301-42BD987AEEFD}"/>
              </a:ext>
            </a:extLst>
          </p:cNvPr>
          <p:cNvSpPr/>
          <p:nvPr/>
        </p:nvSpPr>
        <p:spPr>
          <a:xfrm>
            <a:off x="9058275" y="1924050"/>
            <a:ext cx="2600325" cy="800100"/>
          </a:xfrm>
          <a:custGeom>
            <a:avLst/>
            <a:gdLst/>
            <a:ahLst/>
            <a:cxnLst/>
            <a:rect l="l" t="t" r="r" b="b"/>
            <a:pathLst>
              <a:path w="2600325" h="800100">
                <a:moveTo>
                  <a:pt x="0" y="0"/>
                </a:moveTo>
                <a:lnTo>
                  <a:pt x="2600325" y="0"/>
                </a:lnTo>
                <a:lnTo>
                  <a:pt x="260032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62" name="Text 28">
            <a:extLst>
              <a:ext uri="{FF2B5EF4-FFF2-40B4-BE49-F238E27FC236}">
                <a16:creationId xmlns:a16="http://schemas.microsoft.com/office/drawing/2014/main" id="{DD3DB811-1AFA-4B04-BBF7-83E8627A46C7}"/>
              </a:ext>
            </a:extLst>
          </p:cNvPr>
          <p:cNvSpPr/>
          <p:nvPr/>
        </p:nvSpPr>
        <p:spPr>
          <a:xfrm>
            <a:off x="9101138" y="2038350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2250" b="1" dirty="0">
                <a:solidFill>
                  <a:srgbClr val="CC00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Q1</a:t>
            </a:r>
            <a:endParaRPr lang="en-US" sz="1600" dirty="0"/>
          </a:p>
        </p:txBody>
      </p:sp>
      <p:sp>
        <p:nvSpPr>
          <p:cNvPr id="63" name="Text 29">
            <a:extLst>
              <a:ext uri="{FF2B5EF4-FFF2-40B4-BE49-F238E27FC236}">
                <a16:creationId xmlns:a16="http://schemas.microsoft.com/office/drawing/2014/main" id="{5B969835-E46D-45C4-8ECC-345A1D738704}"/>
              </a:ext>
            </a:extLst>
          </p:cNvPr>
          <p:cNvSpPr/>
          <p:nvPr/>
        </p:nvSpPr>
        <p:spPr>
          <a:xfrm>
            <a:off x="9139238" y="2419350"/>
            <a:ext cx="2438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latin typeface="MiSans" pitchFamily="34" charset="0"/>
                <a:ea typeface="MiSans" pitchFamily="34" charset="-122"/>
                <a:cs typeface="MiSans" pitchFamily="34" charset="-120"/>
              </a:rPr>
              <a:t>87种</a:t>
            </a:r>
            <a:r>
              <a:rPr lang="zh-CN" altLang="en-US" sz="1050" dirty="0">
                <a:latin typeface="MiSans" pitchFamily="34" charset="0"/>
                <a:ea typeface="MiSans" pitchFamily="34" charset="-122"/>
                <a:cs typeface="MiSans" pitchFamily="34" charset="-120"/>
              </a:rPr>
              <a:t>期刊</a:t>
            </a:r>
            <a:endParaRPr lang="en-US" sz="1600" dirty="0"/>
          </a:p>
        </p:txBody>
      </p:sp>
      <p:sp>
        <p:nvSpPr>
          <p:cNvPr id="84" name="AutoShape 7">
            <a:extLst>
              <a:ext uri="{FF2B5EF4-FFF2-40B4-BE49-F238E27FC236}">
                <a16:creationId xmlns:a16="http://schemas.microsoft.com/office/drawing/2014/main" id="{DA0A3302-4ECF-4CB6-9715-433C65FB7D95}"/>
              </a:ext>
            </a:extLst>
          </p:cNvPr>
          <p:cNvSpPr/>
          <p:nvPr/>
        </p:nvSpPr>
        <p:spPr>
          <a:xfrm>
            <a:off x="6191251" y="3157899"/>
            <a:ext cx="5619750" cy="2766651"/>
          </a:xfrm>
          <a:prstGeom prst="roundRect">
            <a:avLst>
              <a:gd name="adj" fmla="val 846"/>
            </a:avLst>
          </a:prstGeom>
          <a:blipFill rotWithShape="1">
            <a:blip r:embed="rId4">
              <a:alphaModFix/>
              <a:alphaModFix/>
            </a:blip>
            <a:stretch>
              <a:fillRect/>
            </a:stretch>
          </a:blipFill>
          <a:ln>
            <a:headEnd type="none"/>
            <a:tailEnd type="none"/>
          </a:ln>
        </p:spPr>
      </p:sp>
      <p:sp>
        <p:nvSpPr>
          <p:cNvPr id="87" name="TextBox 10">
            <a:extLst>
              <a:ext uri="{FF2B5EF4-FFF2-40B4-BE49-F238E27FC236}">
                <a16:creationId xmlns:a16="http://schemas.microsoft.com/office/drawing/2014/main" id="{286DBF0F-9100-42E4-BB10-4951EA8691B0}"/>
              </a:ext>
            </a:extLst>
          </p:cNvPr>
          <p:cNvSpPr txBox="1"/>
          <p:nvPr/>
        </p:nvSpPr>
        <p:spPr>
          <a:xfrm>
            <a:off x="6470893" y="3398954"/>
            <a:ext cx="1236319" cy="197094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300" b="1" i="0" strike="noStrike" dirty="0" err="1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引用期刊</a:t>
            </a:r>
            <a:r>
              <a:rPr lang="en-US" sz="1300" b="1" i="0" strike="noStrike" dirty="0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 TOP5</a:t>
            </a:r>
            <a:endParaRPr lang="en-US" sz="11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8" name="AutoShape 11">
            <a:extLst>
              <a:ext uri="{FF2B5EF4-FFF2-40B4-BE49-F238E27FC236}">
                <a16:creationId xmlns:a16="http://schemas.microsoft.com/office/drawing/2014/main" id="{8914C12D-991B-47C6-8E87-C9EFB1A1F009}"/>
              </a:ext>
            </a:extLst>
          </p:cNvPr>
          <p:cNvSpPr/>
          <p:nvPr/>
        </p:nvSpPr>
        <p:spPr>
          <a:xfrm>
            <a:off x="6410593" y="4254270"/>
            <a:ext cx="1017611" cy="9525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89" name="TextBox 12">
            <a:extLst>
              <a:ext uri="{FF2B5EF4-FFF2-40B4-BE49-F238E27FC236}">
                <a16:creationId xmlns:a16="http://schemas.microsoft.com/office/drawing/2014/main" id="{0BC367E9-2E2E-4654-A7D0-A2EF52CA76FE}"/>
              </a:ext>
            </a:extLst>
          </p:cNvPr>
          <p:cNvSpPr txBox="1"/>
          <p:nvPr/>
        </p:nvSpPr>
        <p:spPr>
          <a:xfrm>
            <a:off x="6410593" y="3931313"/>
            <a:ext cx="1017611" cy="1524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3B82F6">
                    <a:alpha val="100000"/>
                  </a:srgbClr>
                </a:solidFill>
                <a:latin typeface="Arial"/>
                <a:ea typeface="Arial"/>
                <a:cs typeface="Arial"/>
              </a:rPr>
              <a:t>01</a:t>
            </a:r>
            <a:endParaRPr lang="en-US" sz="1100"/>
          </a:p>
        </p:txBody>
      </p:sp>
      <p:sp>
        <p:nvSpPr>
          <p:cNvPr id="90" name="TextBox 13">
            <a:extLst>
              <a:ext uri="{FF2B5EF4-FFF2-40B4-BE49-F238E27FC236}">
                <a16:creationId xmlns:a16="http://schemas.microsoft.com/office/drawing/2014/main" id="{5F7695E9-25AD-4DF8-91A8-89A911807A3A}"/>
              </a:ext>
            </a:extLst>
          </p:cNvPr>
          <p:cNvSpPr txBox="1"/>
          <p:nvPr/>
        </p:nvSpPr>
        <p:spPr>
          <a:xfrm>
            <a:off x="6623969" y="3904204"/>
            <a:ext cx="1454881" cy="1905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Physical Review D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91" name="AutoShape 14">
            <a:extLst>
              <a:ext uri="{FF2B5EF4-FFF2-40B4-BE49-F238E27FC236}">
                <a16:creationId xmlns:a16="http://schemas.microsoft.com/office/drawing/2014/main" id="{C1EDDBCC-1BB1-465B-A3E2-DD109C4094F2}"/>
              </a:ext>
            </a:extLst>
          </p:cNvPr>
          <p:cNvSpPr/>
          <p:nvPr/>
        </p:nvSpPr>
        <p:spPr>
          <a:xfrm>
            <a:off x="6410593" y="4795408"/>
            <a:ext cx="1017611" cy="9525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92" name="TextBox 15">
            <a:extLst>
              <a:ext uri="{FF2B5EF4-FFF2-40B4-BE49-F238E27FC236}">
                <a16:creationId xmlns:a16="http://schemas.microsoft.com/office/drawing/2014/main" id="{9EA3D9B0-DB4A-4436-B3C6-AE9E8E36F2DA}"/>
              </a:ext>
            </a:extLst>
          </p:cNvPr>
          <p:cNvSpPr txBox="1"/>
          <p:nvPr/>
        </p:nvSpPr>
        <p:spPr>
          <a:xfrm>
            <a:off x="6410593" y="4279027"/>
            <a:ext cx="1017611" cy="1524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3B82F6">
                    <a:alpha val="100000"/>
                  </a:srgbClr>
                </a:solidFill>
                <a:latin typeface="Arial"/>
                <a:ea typeface="Arial"/>
                <a:cs typeface="Arial"/>
              </a:rPr>
              <a:t>02</a:t>
            </a:r>
            <a:endParaRPr lang="en-US" sz="1100"/>
          </a:p>
        </p:txBody>
      </p:sp>
      <p:sp>
        <p:nvSpPr>
          <p:cNvPr id="93" name="TextBox 16">
            <a:extLst>
              <a:ext uri="{FF2B5EF4-FFF2-40B4-BE49-F238E27FC236}">
                <a16:creationId xmlns:a16="http://schemas.microsoft.com/office/drawing/2014/main" id="{642659DF-CD84-4994-85D4-9EDBDB5A6ACD}"/>
              </a:ext>
            </a:extLst>
          </p:cNvPr>
          <p:cNvSpPr txBox="1"/>
          <p:nvPr/>
        </p:nvSpPr>
        <p:spPr>
          <a:xfrm>
            <a:off x="6623969" y="4269503"/>
            <a:ext cx="1880258" cy="1524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European Physics Journal C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94" name="AutoShape 17">
            <a:extLst>
              <a:ext uri="{FF2B5EF4-FFF2-40B4-BE49-F238E27FC236}">
                <a16:creationId xmlns:a16="http://schemas.microsoft.com/office/drawing/2014/main" id="{C16757C6-8611-4622-8A35-D01D615FCC40}"/>
              </a:ext>
            </a:extLst>
          </p:cNvPr>
          <p:cNvSpPr/>
          <p:nvPr/>
        </p:nvSpPr>
        <p:spPr>
          <a:xfrm>
            <a:off x="6410593" y="5336399"/>
            <a:ext cx="1017611" cy="9525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1298CA7C-E57C-4B0F-838E-EA5EBE4AEECE}"/>
              </a:ext>
            </a:extLst>
          </p:cNvPr>
          <p:cNvSpPr txBox="1"/>
          <p:nvPr/>
        </p:nvSpPr>
        <p:spPr>
          <a:xfrm>
            <a:off x="6410593" y="4679345"/>
            <a:ext cx="1017611" cy="1524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3B82F6">
                    <a:alpha val="100000"/>
                  </a:srgbClr>
                </a:solidFill>
                <a:latin typeface="Arial"/>
                <a:ea typeface="Arial"/>
                <a:cs typeface="Arial"/>
              </a:rPr>
              <a:t>03</a:t>
            </a:r>
            <a:endParaRPr lang="en-US" sz="1100"/>
          </a:p>
        </p:txBody>
      </p:sp>
      <p:sp>
        <p:nvSpPr>
          <p:cNvPr id="96" name="TextBox 19">
            <a:extLst>
              <a:ext uri="{FF2B5EF4-FFF2-40B4-BE49-F238E27FC236}">
                <a16:creationId xmlns:a16="http://schemas.microsoft.com/office/drawing/2014/main" id="{B3987524-0D67-4F36-B581-4D372E42649F}"/>
              </a:ext>
            </a:extLst>
          </p:cNvPr>
          <p:cNvSpPr txBox="1"/>
          <p:nvPr/>
        </p:nvSpPr>
        <p:spPr>
          <a:xfrm>
            <a:off x="6623970" y="4669821"/>
            <a:ext cx="1550164" cy="249481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Physical Review C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97" name="AutoShape 20">
            <a:extLst>
              <a:ext uri="{FF2B5EF4-FFF2-40B4-BE49-F238E27FC236}">
                <a16:creationId xmlns:a16="http://schemas.microsoft.com/office/drawing/2014/main" id="{90B8655C-122C-4C27-80DF-A6627887ABB7}"/>
              </a:ext>
            </a:extLst>
          </p:cNvPr>
          <p:cNvSpPr/>
          <p:nvPr/>
        </p:nvSpPr>
        <p:spPr>
          <a:xfrm>
            <a:off x="6410593" y="5877388"/>
            <a:ext cx="1017611" cy="9525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98" name="TextBox 21">
            <a:extLst>
              <a:ext uri="{FF2B5EF4-FFF2-40B4-BE49-F238E27FC236}">
                <a16:creationId xmlns:a16="http://schemas.microsoft.com/office/drawing/2014/main" id="{34CAA015-E865-4534-8D60-3018ED97865E}"/>
              </a:ext>
            </a:extLst>
          </p:cNvPr>
          <p:cNvSpPr txBox="1"/>
          <p:nvPr/>
        </p:nvSpPr>
        <p:spPr>
          <a:xfrm>
            <a:off x="6410593" y="5114832"/>
            <a:ext cx="1017611" cy="1524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3B82F6">
                    <a:alpha val="100000"/>
                  </a:srgbClr>
                </a:solidFill>
                <a:latin typeface="Arial"/>
                <a:ea typeface="Arial"/>
                <a:cs typeface="Arial"/>
              </a:rPr>
              <a:t>04</a:t>
            </a:r>
            <a:endParaRPr lang="en-US" sz="1100"/>
          </a:p>
        </p:txBody>
      </p:sp>
      <p:sp>
        <p:nvSpPr>
          <p:cNvPr id="99" name="TextBox 22">
            <a:extLst>
              <a:ext uri="{FF2B5EF4-FFF2-40B4-BE49-F238E27FC236}">
                <a16:creationId xmlns:a16="http://schemas.microsoft.com/office/drawing/2014/main" id="{84DD1359-6D5E-428B-99F5-A1F23B06E150}"/>
              </a:ext>
            </a:extLst>
          </p:cNvPr>
          <p:cNvSpPr txBox="1"/>
          <p:nvPr/>
        </p:nvSpPr>
        <p:spPr>
          <a:xfrm>
            <a:off x="6623969" y="5105307"/>
            <a:ext cx="1635523" cy="16192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Chinese Physics C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00" name="TextBox 23">
            <a:extLst>
              <a:ext uri="{FF2B5EF4-FFF2-40B4-BE49-F238E27FC236}">
                <a16:creationId xmlns:a16="http://schemas.microsoft.com/office/drawing/2014/main" id="{482FBD64-8E0B-4D43-84AF-52D321AAD098}"/>
              </a:ext>
            </a:extLst>
          </p:cNvPr>
          <p:cNvSpPr txBox="1"/>
          <p:nvPr/>
        </p:nvSpPr>
        <p:spPr>
          <a:xfrm>
            <a:off x="6410593" y="5532734"/>
            <a:ext cx="1017611" cy="1524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 dirty="0">
                <a:ln/>
                <a:solidFill>
                  <a:srgbClr val="3B82F6">
                    <a:alpha val="100000"/>
                  </a:srgbClr>
                </a:solidFill>
                <a:latin typeface="Arial"/>
                <a:ea typeface="Arial"/>
                <a:cs typeface="Arial"/>
              </a:rPr>
              <a:t>05</a:t>
            </a:r>
            <a:endParaRPr lang="en-US" sz="1100" dirty="0"/>
          </a:p>
        </p:txBody>
      </p:sp>
      <p:sp>
        <p:nvSpPr>
          <p:cNvPr id="101" name="TextBox 24">
            <a:extLst>
              <a:ext uri="{FF2B5EF4-FFF2-40B4-BE49-F238E27FC236}">
                <a16:creationId xmlns:a16="http://schemas.microsoft.com/office/drawing/2014/main" id="{3A4F8330-7AD6-47FF-90BB-007A4C88224B}"/>
              </a:ext>
            </a:extLst>
          </p:cNvPr>
          <p:cNvSpPr txBox="1"/>
          <p:nvPr/>
        </p:nvSpPr>
        <p:spPr>
          <a:xfrm>
            <a:off x="6623969" y="5523209"/>
            <a:ext cx="2076329" cy="189607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Journal of High Energy Physics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05" name="TextBox 28">
            <a:extLst>
              <a:ext uri="{FF2B5EF4-FFF2-40B4-BE49-F238E27FC236}">
                <a16:creationId xmlns:a16="http://schemas.microsoft.com/office/drawing/2014/main" id="{BC3513C5-3CD2-4F0F-9CE0-73A6E8033ED9}"/>
              </a:ext>
            </a:extLst>
          </p:cNvPr>
          <p:cNvSpPr txBox="1"/>
          <p:nvPr/>
        </p:nvSpPr>
        <p:spPr>
          <a:xfrm>
            <a:off x="8162972" y="3398954"/>
            <a:ext cx="1955950" cy="18837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300" b="1" i="0" strike="noStrike" dirty="0" err="1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引用国家</a:t>
            </a:r>
            <a:r>
              <a:rPr lang="en-US" sz="1300" b="1" i="0" strike="noStrike" dirty="0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 TOP5 </a:t>
            </a:r>
            <a:r>
              <a:rPr sz="1000" b="1" i="0" strike="noStrike" dirty="0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(</a:t>
            </a:r>
            <a:r>
              <a:rPr sz="1000" b="1" i="0" strike="noStrike" dirty="0" err="1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除中国外</a:t>
            </a:r>
            <a:r>
              <a:rPr sz="1000" b="1" i="0" strike="noStrike" dirty="0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)</a:t>
            </a:r>
            <a:endParaRPr lang="en-US" sz="11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6" name="AutoShape 29">
            <a:extLst>
              <a:ext uri="{FF2B5EF4-FFF2-40B4-BE49-F238E27FC236}">
                <a16:creationId xmlns:a16="http://schemas.microsoft.com/office/drawing/2014/main" id="{BD5DF2D7-B29D-4266-BA71-E4EECF604BB2}"/>
              </a:ext>
            </a:extLst>
          </p:cNvPr>
          <p:cNvSpPr/>
          <p:nvPr/>
        </p:nvSpPr>
        <p:spPr>
          <a:xfrm>
            <a:off x="8767922" y="4227894"/>
            <a:ext cx="2323566" cy="9419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107" name="TextBox 30">
            <a:extLst>
              <a:ext uri="{FF2B5EF4-FFF2-40B4-BE49-F238E27FC236}">
                <a16:creationId xmlns:a16="http://schemas.microsoft.com/office/drawing/2014/main" id="{6D85EE24-4AB0-4F7B-95B1-506BDAA7F359}"/>
              </a:ext>
            </a:extLst>
          </p:cNvPr>
          <p:cNvSpPr txBox="1"/>
          <p:nvPr/>
        </p:nvSpPr>
        <p:spPr>
          <a:xfrm>
            <a:off x="8767922" y="3904937"/>
            <a:ext cx="2323566" cy="1507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F97316">
                    <a:alpha val="100000"/>
                  </a:srgbClr>
                </a:solidFill>
                <a:latin typeface="Arial"/>
                <a:ea typeface="Arial"/>
                <a:cs typeface="Arial"/>
              </a:rPr>
              <a:t>01</a:t>
            </a:r>
            <a:endParaRPr lang="en-US" sz="1100"/>
          </a:p>
        </p:txBody>
      </p:sp>
      <p:sp>
        <p:nvSpPr>
          <p:cNvPr id="108" name="TextBox 31">
            <a:extLst>
              <a:ext uri="{FF2B5EF4-FFF2-40B4-BE49-F238E27FC236}">
                <a16:creationId xmlns:a16="http://schemas.microsoft.com/office/drawing/2014/main" id="{E13F3F2E-0A09-4D93-A71E-395A45EB5B9B}"/>
              </a:ext>
            </a:extLst>
          </p:cNvPr>
          <p:cNvSpPr txBox="1"/>
          <p:nvPr/>
        </p:nvSpPr>
        <p:spPr>
          <a:xfrm>
            <a:off x="9025259" y="3895412"/>
            <a:ext cx="2097340" cy="160119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 err="1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美国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09" name="AutoShape 32">
            <a:extLst>
              <a:ext uri="{FF2B5EF4-FFF2-40B4-BE49-F238E27FC236}">
                <a16:creationId xmlns:a16="http://schemas.microsoft.com/office/drawing/2014/main" id="{4C0FBD80-0455-4DFD-83C5-B0173278FF6A}"/>
              </a:ext>
            </a:extLst>
          </p:cNvPr>
          <p:cNvSpPr/>
          <p:nvPr/>
        </p:nvSpPr>
        <p:spPr>
          <a:xfrm>
            <a:off x="8767922" y="4769032"/>
            <a:ext cx="2323566" cy="9419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110" name="TextBox 33">
            <a:extLst>
              <a:ext uri="{FF2B5EF4-FFF2-40B4-BE49-F238E27FC236}">
                <a16:creationId xmlns:a16="http://schemas.microsoft.com/office/drawing/2014/main" id="{2CA93AFA-869C-461C-A545-055429C2ACB2}"/>
              </a:ext>
            </a:extLst>
          </p:cNvPr>
          <p:cNvSpPr txBox="1"/>
          <p:nvPr/>
        </p:nvSpPr>
        <p:spPr>
          <a:xfrm>
            <a:off x="8767922" y="4270235"/>
            <a:ext cx="2323566" cy="1507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F97316">
                    <a:alpha val="100000"/>
                  </a:srgbClr>
                </a:solidFill>
                <a:latin typeface="Arial"/>
                <a:ea typeface="Arial"/>
                <a:cs typeface="Arial"/>
              </a:rPr>
              <a:t>02</a:t>
            </a:r>
            <a:endParaRPr lang="en-US" sz="1100"/>
          </a:p>
        </p:txBody>
      </p:sp>
      <p:sp>
        <p:nvSpPr>
          <p:cNvPr id="111" name="TextBox 34">
            <a:extLst>
              <a:ext uri="{FF2B5EF4-FFF2-40B4-BE49-F238E27FC236}">
                <a16:creationId xmlns:a16="http://schemas.microsoft.com/office/drawing/2014/main" id="{89C4ACFF-5FA2-444C-AF2A-983EDBA0F8C5}"/>
              </a:ext>
            </a:extLst>
          </p:cNvPr>
          <p:cNvSpPr txBox="1"/>
          <p:nvPr/>
        </p:nvSpPr>
        <p:spPr>
          <a:xfrm>
            <a:off x="9025259" y="4260710"/>
            <a:ext cx="2097340" cy="160119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 err="1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德国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12" name="AutoShape 35">
            <a:extLst>
              <a:ext uri="{FF2B5EF4-FFF2-40B4-BE49-F238E27FC236}">
                <a16:creationId xmlns:a16="http://schemas.microsoft.com/office/drawing/2014/main" id="{8FD7E4F1-6355-4AF1-9843-B22D5B65AF76}"/>
              </a:ext>
            </a:extLst>
          </p:cNvPr>
          <p:cNvSpPr/>
          <p:nvPr/>
        </p:nvSpPr>
        <p:spPr>
          <a:xfrm>
            <a:off x="8767922" y="5310023"/>
            <a:ext cx="2323566" cy="9419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113" name="TextBox 36">
            <a:extLst>
              <a:ext uri="{FF2B5EF4-FFF2-40B4-BE49-F238E27FC236}">
                <a16:creationId xmlns:a16="http://schemas.microsoft.com/office/drawing/2014/main" id="{DE1F0BE3-CD38-432F-9508-281790FC77E9}"/>
              </a:ext>
            </a:extLst>
          </p:cNvPr>
          <p:cNvSpPr txBox="1"/>
          <p:nvPr/>
        </p:nvSpPr>
        <p:spPr>
          <a:xfrm>
            <a:off x="8767922" y="4705721"/>
            <a:ext cx="2323566" cy="1507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F97316">
                    <a:alpha val="100000"/>
                  </a:srgbClr>
                </a:solidFill>
                <a:latin typeface="Arial"/>
                <a:ea typeface="Arial"/>
                <a:cs typeface="Arial"/>
              </a:rPr>
              <a:t>03</a:t>
            </a:r>
            <a:endParaRPr lang="en-US" sz="1100"/>
          </a:p>
        </p:txBody>
      </p:sp>
      <p:sp>
        <p:nvSpPr>
          <p:cNvPr id="114" name="TextBox 37">
            <a:extLst>
              <a:ext uri="{FF2B5EF4-FFF2-40B4-BE49-F238E27FC236}">
                <a16:creationId xmlns:a16="http://schemas.microsoft.com/office/drawing/2014/main" id="{6465FBD5-CB95-4264-BCFC-4593D136DB9E}"/>
              </a:ext>
            </a:extLst>
          </p:cNvPr>
          <p:cNvSpPr txBox="1"/>
          <p:nvPr/>
        </p:nvSpPr>
        <p:spPr>
          <a:xfrm>
            <a:off x="9025259" y="4678613"/>
            <a:ext cx="2097340" cy="160119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印度</a:t>
            </a:r>
            <a:endParaRPr lang="en-US" sz="1050">
              <a:latin typeface="+mn-ea"/>
              <a:ea typeface="+mn-ea"/>
            </a:endParaRPr>
          </a:p>
        </p:txBody>
      </p:sp>
      <p:sp>
        <p:nvSpPr>
          <p:cNvPr id="115" name="AutoShape 38">
            <a:extLst>
              <a:ext uri="{FF2B5EF4-FFF2-40B4-BE49-F238E27FC236}">
                <a16:creationId xmlns:a16="http://schemas.microsoft.com/office/drawing/2014/main" id="{3A213164-57D3-4243-A038-BFD8C4D8E262}"/>
              </a:ext>
            </a:extLst>
          </p:cNvPr>
          <p:cNvSpPr/>
          <p:nvPr/>
        </p:nvSpPr>
        <p:spPr>
          <a:xfrm>
            <a:off x="8767922" y="5851012"/>
            <a:ext cx="2323566" cy="9419"/>
          </a:xfrm>
          <a:prstGeom prst="line">
            <a:avLst/>
          </a:prstGeom>
          <a:ln w="9525">
            <a:solidFill>
              <a:srgbClr val="F3F4F6">
                <a:alpha val="100000"/>
              </a:srgbClr>
            </a:solidFill>
            <a:prstDash val="solid"/>
            <a:headEnd type="none"/>
            <a:tailEnd type="none"/>
          </a:ln>
        </p:spPr>
      </p:sp>
      <p:sp>
        <p:nvSpPr>
          <p:cNvPr id="116" name="TextBox 39">
            <a:extLst>
              <a:ext uri="{FF2B5EF4-FFF2-40B4-BE49-F238E27FC236}">
                <a16:creationId xmlns:a16="http://schemas.microsoft.com/office/drawing/2014/main" id="{EF08AAC1-5DE7-4BF9-A2C0-7757794C6306}"/>
              </a:ext>
            </a:extLst>
          </p:cNvPr>
          <p:cNvSpPr txBox="1"/>
          <p:nvPr/>
        </p:nvSpPr>
        <p:spPr>
          <a:xfrm>
            <a:off x="8767922" y="5097248"/>
            <a:ext cx="2323566" cy="1507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>
                <a:ln/>
                <a:solidFill>
                  <a:srgbClr val="F97316">
                    <a:alpha val="100000"/>
                  </a:srgbClr>
                </a:solidFill>
                <a:latin typeface="Arial"/>
                <a:ea typeface="Arial"/>
                <a:cs typeface="Arial"/>
              </a:rPr>
              <a:t>04</a:t>
            </a:r>
            <a:endParaRPr lang="en-US" sz="1100"/>
          </a:p>
        </p:txBody>
      </p:sp>
      <p:sp>
        <p:nvSpPr>
          <p:cNvPr id="117" name="TextBox 40">
            <a:extLst>
              <a:ext uri="{FF2B5EF4-FFF2-40B4-BE49-F238E27FC236}">
                <a16:creationId xmlns:a16="http://schemas.microsoft.com/office/drawing/2014/main" id="{7CB02E14-B54F-4824-8770-B5F647AFED60}"/>
              </a:ext>
            </a:extLst>
          </p:cNvPr>
          <p:cNvSpPr txBox="1"/>
          <p:nvPr/>
        </p:nvSpPr>
        <p:spPr>
          <a:xfrm>
            <a:off x="9025259" y="5061347"/>
            <a:ext cx="2097340" cy="160119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意大利</a:t>
            </a:r>
            <a:endParaRPr lang="en-US" sz="1050">
              <a:latin typeface="+mn-ea"/>
              <a:ea typeface="+mn-ea"/>
            </a:endParaRPr>
          </a:p>
        </p:txBody>
      </p:sp>
      <p:sp>
        <p:nvSpPr>
          <p:cNvPr id="118" name="TextBox 41">
            <a:extLst>
              <a:ext uri="{FF2B5EF4-FFF2-40B4-BE49-F238E27FC236}">
                <a16:creationId xmlns:a16="http://schemas.microsoft.com/office/drawing/2014/main" id="{6BCC3306-3292-4C69-A8DB-3E71F48389A3}"/>
              </a:ext>
            </a:extLst>
          </p:cNvPr>
          <p:cNvSpPr txBox="1"/>
          <p:nvPr/>
        </p:nvSpPr>
        <p:spPr>
          <a:xfrm>
            <a:off x="8767922" y="5550318"/>
            <a:ext cx="2323566" cy="1507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000" b="1" i="0" strike="noStrike" dirty="0">
                <a:ln/>
                <a:solidFill>
                  <a:srgbClr val="F97316">
                    <a:alpha val="100000"/>
                  </a:srgbClr>
                </a:solidFill>
                <a:latin typeface="Arial"/>
                <a:ea typeface="Arial"/>
                <a:cs typeface="Arial"/>
              </a:rPr>
              <a:t>05</a:t>
            </a:r>
            <a:endParaRPr lang="en-US" sz="1100" dirty="0"/>
          </a:p>
        </p:txBody>
      </p:sp>
      <p:sp>
        <p:nvSpPr>
          <p:cNvPr id="119" name="TextBox 42">
            <a:extLst>
              <a:ext uri="{FF2B5EF4-FFF2-40B4-BE49-F238E27FC236}">
                <a16:creationId xmlns:a16="http://schemas.microsoft.com/office/drawing/2014/main" id="{3D6A3380-F180-4691-8516-6293DF04A27B}"/>
              </a:ext>
            </a:extLst>
          </p:cNvPr>
          <p:cNvSpPr txBox="1"/>
          <p:nvPr/>
        </p:nvSpPr>
        <p:spPr>
          <a:xfrm>
            <a:off x="9025259" y="5513992"/>
            <a:ext cx="2097340" cy="160119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 err="1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英国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23" name="TextBox 46">
            <a:extLst>
              <a:ext uri="{FF2B5EF4-FFF2-40B4-BE49-F238E27FC236}">
                <a16:creationId xmlns:a16="http://schemas.microsoft.com/office/drawing/2014/main" id="{BAC1687F-A3CC-4EF9-85C6-50E77A1112A3}"/>
              </a:ext>
            </a:extLst>
          </p:cNvPr>
          <p:cNvSpPr txBox="1"/>
          <p:nvPr/>
        </p:nvSpPr>
        <p:spPr>
          <a:xfrm>
            <a:off x="10251832" y="3398954"/>
            <a:ext cx="1559168" cy="172414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300" b="1" i="0" strike="noStrike" dirty="0" err="1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国际下载机构</a:t>
            </a:r>
            <a:r>
              <a:rPr lang="en-US" sz="1300" b="1" i="0" strike="noStrike" dirty="0">
                <a:ln/>
                <a:solidFill>
                  <a:schemeClr val="accent2"/>
                </a:solidFill>
                <a:latin typeface="+mj-ea"/>
                <a:ea typeface="+mj-ea"/>
                <a:cs typeface="Arial"/>
              </a:rPr>
              <a:t> TOP4</a:t>
            </a:r>
            <a:endParaRPr lang="en-US" sz="11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5" name="TextBox 48">
            <a:extLst>
              <a:ext uri="{FF2B5EF4-FFF2-40B4-BE49-F238E27FC236}">
                <a16:creationId xmlns:a16="http://schemas.microsoft.com/office/drawing/2014/main" id="{F7702986-FD36-4365-A37A-F857FEC6308F}"/>
              </a:ext>
            </a:extLst>
          </p:cNvPr>
          <p:cNvSpPr txBox="1"/>
          <p:nvPr/>
        </p:nvSpPr>
        <p:spPr>
          <a:xfrm>
            <a:off x="10172222" y="3900114"/>
            <a:ext cx="1713842" cy="20915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 err="1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欧洲核子研究中心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27" name="TextBox 50">
            <a:extLst>
              <a:ext uri="{FF2B5EF4-FFF2-40B4-BE49-F238E27FC236}">
                <a16:creationId xmlns:a16="http://schemas.microsoft.com/office/drawing/2014/main" id="{F6A20AB4-3862-4ECD-AF07-D0AD03665B65}"/>
              </a:ext>
            </a:extLst>
          </p:cNvPr>
          <p:cNvSpPr txBox="1"/>
          <p:nvPr/>
        </p:nvSpPr>
        <p:spPr>
          <a:xfrm>
            <a:off x="10172222" y="4397430"/>
            <a:ext cx="1713842" cy="20915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 err="1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特拉维夫大学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29" name="TextBox 52">
            <a:extLst>
              <a:ext uri="{FF2B5EF4-FFF2-40B4-BE49-F238E27FC236}">
                <a16:creationId xmlns:a16="http://schemas.microsoft.com/office/drawing/2014/main" id="{9E6BE958-0CF6-4C93-8862-FFBB71208D12}"/>
              </a:ext>
            </a:extLst>
          </p:cNvPr>
          <p:cNvSpPr txBox="1"/>
          <p:nvPr/>
        </p:nvSpPr>
        <p:spPr>
          <a:xfrm>
            <a:off x="10172222" y="4929910"/>
            <a:ext cx="1713842" cy="20915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 err="1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布鲁克海文国家实验室</a:t>
            </a:r>
            <a:endParaRPr lang="en-US" sz="1050" dirty="0">
              <a:latin typeface="+mn-ea"/>
              <a:ea typeface="+mn-ea"/>
            </a:endParaRPr>
          </a:p>
        </p:txBody>
      </p:sp>
      <p:sp>
        <p:nvSpPr>
          <p:cNvPr id="131" name="TextBox 54">
            <a:extLst>
              <a:ext uri="{FF2B5EF4-FFF2-40B4-BE49-F238E27FC236}">
                <a16:creationId xmlns:a16="http://schemas.microsoft.com/office/drawing/2014/main" id="{FD1D5EA7-4E9E-4202-BF6C-AD9FD62931EB}"/>
              </a:ext>
            </a:extLst>
          </p:cNvPr>
          <p:cNvSpPr txBox="1"/>
          <p:nvPr/>
        </p:nvSpPr>
        <p:spPr>
          <a:xfrm>
            <a:off x="10172222" y="5488771"/>
            <a:ext cx="1713842" cy="209155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0"/>
          <a:lstStyle/>
          <a:p>
            <a:pPr algn="l">
              <a:defRPr/>
            </a:pPr>
            <a:r>
              <a:rPr lang="en-US" sz="1100" b="0" i="0" strike="noStrike" dirty="0" err="1">
                <a:ln/>
                <a:solidFill>
                  <a:srgbClr val="1F2937">
                    <a:alpha val="100000"/>
                  </a:srgbClr>
                </a:solidFill>
                <a:latin typeface="+mn-ea"/>
                <a:ea typeface="+mn-ea"/>
                <a:cs typeface="Arial"/>
              </a:rPr>
              <a:t>密歇根州立大学</a:t>
            </a:r>
            <a:endParaRPr lang="en-US" sz="1050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26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81714" y="1739197"/>
            <a:ext cx="1845617" cy="1845617"/>
            <a:chOff x="896990" y="1360358"/>
            <a:chExt cx="1384213" cy="1384213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896990" y="1360358"/>
              <a:ext cx="1384213" cy="1384213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84223" y="1447591"/>
              <a:ext cx="1209747" cy="120974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JHEP</a:t>
              </a:r>
              <a:endParaRPr lang="en-US" sz="19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</a:endParaRP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2000</a:t>
              </a: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5000+</a:t>
              </a:r>
            </a:p>
            <a:p>
              <a:pPr algn="ctr"/>
              <a:r>
                <a:rPr lang="en-US" altLang="zh-CN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Italy</a:t>
              </a:r>
              <a:endParaRPr lang="en-US" sz="19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042976" y="4837446"/>
            <a:ext cx="1010605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329193" y="3638454"/>
            <a:ext cx="2150660" cy="1102922"/>
            <a:chOff x="856349" y="2784803"/>
            <a:chExt cx="1612995" cy="827192"/>
          </a:xfrm>
        </p:grpSpPr>
        <p:sp>
          <p:nvSpPr>
            <p:cNvPr id="12" name="TextBox 11"/>
            <p:cNvSpPr txBox="1"/>
            <p:nvPr/>
          </p:nvSpPr>
          <p:spPr>
            <a:xfrm>
              <a:off x="856349" y="3032606"/>
              <a:ext cx="1612995" cy="579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专注高能物理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高开高走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39913" y="2784803"/>
              <a:ext cx="1417696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  <a:cs typeface="+mn-ea"/>
                </a:rPr>
                <a:t>高能物理课代表</a:t>
              </a:r>
              <a:endParaRPr lang="en-US" sz="19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40710" y="1739197"/>
            <a:ext cx="1845617" cy="1845617"/>
            <a:chOff x="896990" y="1360358"/>
            <a:chExt cx="1384213" cy="1384213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896990" y="1360358"/>
              <a:ext cx="1384213" cy="1384213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84223" y="1447591"/>
              <a:ext cx="1209747" cy="12097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PRD/PRC</a:t>
              </a:r>
              <a:endParaRPr lang="en-US" sz="19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</a:endParaRP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1997</a:t>
              </a: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8000+</a:t>
              </a:r>
            </a:p>
            <a:p>
              <a:pPr algn="ctr"/>
              <a:r>
                <a:rPr lang="en-US" altLang="zh-CN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USA</a:t>
              </a:r>
              <a:endParaRPr lang="en-US" sz="19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88187" y="3638455"/>
            <a:ext cx="2150660" cy="862857"/>
            <a:chOff x="856349" y="2784803"/>
            <a:chExt cx="1612995" cy="647143"/>
          </a:xfrm>
        </p:grpSpPr>
        <p:sp>
          <p:nvSpPr>
            <p:cNvPr id="74" name="TextBox 73"/>
            <p:cNvSpPr txBox="1"/>
            <p:nvPr/>
          </p:nvSpPr>
          <p:spPr>
            <a:xfrm>
              <a:off x="856349" y="3032606"/>
              <a:ext cx="1612995" cy="399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覆盖范围广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高能物理</a:t>
              </a: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 </a:t>
              </a: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核物理 天体物理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78609" y="2784803"/>
              <a:ext cx="1234954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b="1" dirty="0">
                  <a:solidFill>
                    <a:schemeClr val="accent4"/>
                  </a:solidFill>
                  <a:latin typeface="+mn-ea"/>
                  <a:ea typeface="+mn-ea"/>
                  <a:cs typeface="+mn-ea"/>
                </a:rPr>
                <a:t>美式老牌学霸</a:t>
              </a:r>
              <a:endParaRPr lang="en-US" sz="1900" b="1" dirty="0">
                <a:solidFill>
                  <a:schemeClr val="accent4"/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98608" y="1739197"/>
            <a:ext cx="1845617" cy="1845617"/>
            <a:chOff x="896990" y="1360358"/>
            <a:chExt cx="1384213" cy="1384213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896990" y="1360358"/>
              <a:ext cx="1384213" cy="138421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84223" y="1447591"/>
              <a:ext cx="1209747" cy="12097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EPJC</a:t>
              </a: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1998</a:t>
              </a: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2000+</a:t>
              </a:r>
            </a:p>
            <a:p>
              <a:pPr algn="ctr"/>
              <a:r>
                <a:rPr lang="en-US" altLang="zh-CN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Germany</a:t>
              </a:r>
              <a:endParaRPr lang="en-US" sz="19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246086" y="3638459"/>
            <a:ext cx="2150660" cy="862858"/>
            <a:chOff x="856349" y="2784803"/>
            <a:chExt cx="1612995" cy="647143"/>
          </a:xfrm>
        </p:grpSpPr>
        <p:sp>
          <p:nvSpPr>
            <p:cNvPr id="82" name="TextBox 81"/>
            <p:cNvSpPr txBox="1"/>
            <p:nvPr/>
          </p:nvSpPr>
          <p:spPr>
            <a:xfrm>
              <a:off x="856349" y="3032606"/>
              <a:ext cx="1612995" cy="399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多物理学会联合主办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发展稳健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7701" y="2784803"/>
              <a:ext cx="1234954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b="1" dirty="0">
                  <a:solidFill>
                    <a:schemeClr val="accent1"/>
                  </a:solidFill>
                  <a:latin typeface="+mn-ea"/>
                  <a:ea typeface="+mn-ea"/>
                  <a:cs typeface="+mn-ea"/>
                </a:rPr>
                <a:t>欧洲特色大刊</a:t>
              </a:r>
              <a:endParaRPr lang="en-US" sz="1900" b="1" dirty="0">
                <a:solidFill>
                  <a:schemeClr val="accent1"/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846495" y="1739197"/>
            <a:ext cx="1845617" cy="1845617"/>
            <a:chOff x="896990" y="1360358"/>
            <a:chExt cx="1384213" cy="1384213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896990" y="1360358"/>
              <a:ext cx="1384213" cy="1384213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984223" y="1447591"/>
              <a:ext cx="1209747" cy="12097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CPC</a:t>
              </a: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2008</a:t>
              </a:r>
            </a:p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360+</a:t>
              </a:r>
            </a:p>
            <a:p>
              <a:pPr algn="ctr"/>
              <a:r>
                <a:rPr lang="en-US" altLang="zh-CN" sz="19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China</a:t>
              </a:r>
              <a:endParaRPr lang="en-US" sz="19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726934" y="3638453"/>
            <a:ext cx="2377573" cy="1104691"/>
            <a:chOff x="1028521" y="2784803"/>
            <a:chExt cx="1783181" cy="828519"/>
          </a:xfrm>
        </p:grpSpPr>
        <p:sp>
          <p:nvSpPr>
            <p:cNvPr id="90" name="TextBox 89"/>
            <p:cNvSpPr txBox="1"/>
            <p:nvPr/>
          </p:nvSpPr>
          <p:spPr>
            <a:xfrm>
              <a:off x="1052232" y="3033933"/>
              <a:ext cx="1612995" cy="579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快速成长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审稿不拖沓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</a:rPr>
                <a:t>响应迅速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28521" y="2784803"/>
              <a:ext cx="1783181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b="1" dirty="0">
                  <a:solidFill>
                    <a:schemeClr val="accent3"/>
                  </a:solidFill>
                  <a:latin typeface="+mn-ea"/>
                  <a:ea typeface="+mn-ea"/>
                  <a:cs typeface="+mn-ea"/>
                </a:rPr>
                <a:t>与你同行的中国声音</a:t>
              </a:r>
              <a:endParaRPr lang="en-US" sz="1900" b="1" dirty="0">
                <a:solidFill>
                  <a:schemeClr val="accent3"/>
                </a:solidFill>
                <a:latin typeface="+mn-ea"/>
                <a:ea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+mn-ea"/>
                <a:cs typeface="+mn-ea"/>
              </a:rPr>
              <a:t>国内站位和国际坐标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527C334C-6A13-4E47-8A6F-4F598EE54BE1}"/>
              </a:ext>
            </a:extLst>
          </p:cNvPr>
          <p:cNvSpPr txBox="1"/>
          <p:nvPr/>
        </p:nvSpPr>
        <p:spPr>
          <a:xfrm>
            <a:off x="351692" y="5478726"/>
            <a:ext cx="11415975" cy="864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全球收录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SCI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期刊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9454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种，中国主办的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SCI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期刊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292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种，占比仅占</a:t>
            </a:r>
            <a:r>
              <a:rPr lang="en-US" altLang="zh-CN" sz="13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3%</a:t>
            </a:r>
          </a:p>
          <a:p>
            <a:pPr algn="ctr">
              <a:lnSpc>
                <a:spcPct val="150000"/>
              </a:lnSpc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2025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年全球粒子与场领域发文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16721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篇，</a:t>
            </a:r>
            <a:r>
              <a:rPr lang="zh-CN" altLang="en-US" sz="13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中国作者发文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4111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篇（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PRD 1253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，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JHEP 560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，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EPJC 525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， 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PLB297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，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CPC 277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），占比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25%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，超越美国</a:t>
            </a:r>
            <a:r>
              <a:rPr lang="zh-CN" altLang="en-US" sz="13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位列第一</a:t>
            </a:r>
            <a:endParaRPr lang="en-US" altLang="zh-CN" sz="13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中国作者发表在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CPC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上的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SCI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期刊</a:t>
            </a:r>
            <a:r>
              <a:rPr lang="en-US" altLang="zh-CN" sz="13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277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篇，占本领域中国作者总发文量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7%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7B5042B-0E24-48BA-ABF7-97775D0F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89" y="1079192"/>
            <a:ext cx="87009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作为</a:t>
            </a:r>
            <a:r>
              <a:rPr lang="zh-CN" altLang="zh-CN" sz="13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我国高能物理领域</a:t>
            </a:r>
            <a:r>
              <a:rPr lang="zh-CN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唯一的专业学术期刊，CPC 承载着展示中国该领域原创成果、服务全球同行的重要使命。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它不只是一本期刊，更是中国高能物理学术阵地的一面旗帜。</a:t>
            </a:r>
          </a:p>
        </p:txBody>
      </p:sp>
    </p:spTree>
    <p:extLst>
      <p:ext uri="{BB962C8B-B14F-4D97-AF65-F5344CB8AC3E}">
        <p14:creationId xmlns:p14="http://schemas.microsoft.com/office/powerpoint/2010/main" val="20016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75126" y="-246125"/>
            <a:ext cx="4885525" cy="12235776"/>
          </a:xfrm>
          <a:prstGeom prst="rect">
            <a:avLst/>
          </a:prstGeom>
        </p:spPr>
      </p:pic>
      <p:sp>
        <p:nvSpPr>
          <p:cNvPr id="20" name="PA_文本框 19"/>
          <p:cNvSpPr txBox="1"/>
          <p:nvPr>
            <p:custDataLst>
              <p:tags r:id="rId1"/>
            </p:custDataLst>
          </p:nvPr>
        </p:nvSpPr>
        <p:spPr>
          <a:xfrm>
            <a:off x="4351932" y="229980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ln w="12700">
                  <a:noFill/>
                  <a:prstDash val="solid"/>
                </a:ln>
                <a:solidFill>
                  <a:srgbClr val="4F91A0"/>
                </a:solidFill>
                <a:latin typeface="+mn-ea"/>
                <a:ea typeface="+mn-ea"/>
                <a:cs typeface="+mn-ea"/>
              </a:rPr>
              <a:t>感谢一路有你</a:t>
            </a:r>
          </a:p>
        </p:txBody>
      </p:sp>
      <p:sp>
        <p:nvSpPr>
          <p:cNvPr id="22" name="PA_矩形 21"/>
          <p:cNvSpPr/>
          <p:nvPr>
            <p:custDataLst>
              <p:tags r:id="rId2"/>
            </p:custDataLst>
          </p:nvPr>
        </p:nvSpPr>
        <p:spPr>
          <a:xfrm>
            <a:off x="2232658" y="3170294"/>
            <a:ext cx="7770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4F91A0"/>
                </a:solidFill>
                <a:latin typeface="+mn-ea"/>
                <a:ea typeface="+mn-ea"/>
                <a:cs typeface="+mn-ea"/>
              </a:rPr>
              <a:t>诚邀担任审稿人</a:t>
            </a:r>
            <a:r>
              <a:rPr lang="en-US" altLang="zh-CN" sz="1600" dirty="0">
                <a:solidFill>
                  <a:srgbClr val="4F91A0"/>
                </a:solidFill>
                <a:latin typeface="+mn-ea"/>
                <a:ea typeface="+mn-ea"/>
                <a:cs typeface="+mn-ea"/>
              </a:rPr>
              <a:t>|</a:t>
            </a:r>
            <a:r>
              <a:rPr lang="zh-CN" altLang="en-US" sz="1600" dirty="0">
                <a:solidFill>
                  <a:srgbClr val="4F91A0"/>
                </a:solidFill>
                <a:latin typeface="+mn-ea"/>
                <a:ea typeface="+mn-ea"/>
                <a:cs typeface="+mn-ea"/>
              </a:rPr>
              <a:t>欢迎投稿您的研究成果</a:t>
            </a:r>
            <a:r>
              <a:rPr lang="en-US" altLang="zh-CN" sz="1600" dirty="0">
                <a:solidFill>
                  <a:srgbClr val="4F91A0"/>
                </a:solidFill>
                <a:latin typeface="+mn-ea"/>
                <a:ea typeface="+mn-ea"/>
                <a:cs typeface="+mn-ea"/>
              </a:rPr>
              <a:t>|</a:t>
            </a:r>
            <a:r>
              <a:rPr lang="zh-CN" altLang="en-US" sz="1600" dirty="0">
                <a:solidFill>
                  <a:srgbClr val="4F91A0"/>
                </a:solidFill>
                <a:latin typeface="+mn-ea"/>
                <a:ea typeface="+mn-ea"/>
                <a:cs typeface="+mn-ea"/>
              </a:rPr>
              <a:t>期待加入编委会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86C94AD-8A9E-4A04-B2F8-42793C2E9A53}"/>
              </a:ext>
            </a:extLst>
          </p:cNvPr>
          <p:cNvSpPr txBox="1"/>
          <p:nvPr/>
        </p:nvSpPr>
        <p:spPr>
          <a:xfrm>
            <a:off x="2590152" y="5338710"/>
            <a:ext cx="7770457" cy="20955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1"/>
          <a:lstStyle/>
          <a:p>
            <a:pPr algn="ctr">
              <a:defRPr/>
            </a:pPr>
            <a:endParaRPr lang="en-US" sz="1100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2B588512-E931-48C9-89EF-6D01A4811A89}"/>
              </a:ext>
            </a:extLst>
          </p:cNvPr>
          <p:cNvSpPr txBox="1"/>
          <p:nvPr/>
        </p:nvSpPr>
        <p:spPr>
          <a:xfrm>
            <a:off x="-735322" y="5374705"/>
            <a:ext cx="10055885" cy="2667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1"/>
          <a:lstStyle/>
          <a:p>
            <a:pPr algn="ctr">
              <a:defRPr/>
            </a:pPr>
            <a:endParaRPr lang="en-US" sz="1600" dirty="0">
              <a:solidFill>
                <a:srgbClr val="4F91A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57A2537D-B701-4954-8D5A-5FC030AE29F1}"/>
              </a:ext>
            </a:extLst>
          </p:cNvPr>
          <p:cNvSpPr txBox="1"/>
          <p:nvPr/>
        </p:nvSpPr>
        <p:spPr>
          <a:xfrm>
            <a:off x="6835609" y="5360373"/>
            <a:ext cx="3618594" cy="20955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1"/>
          <a:lstStyle/>
          <a:p>
            <a:pPr algn="ctr">
              <a:defRPr/>
            </a:pPr>
            <a:endParaRPr lang="en-US" sz="1100" dirty="0"/>
          </a:p>
        </p:txBody>
      </p:sp>
      <p:sp>
        <p:nvSpPr>
          <p:cNvPr id="15" name="AutoShape 19">
            <a:extLst>
              <a:ext uri="{FF2B5EF4-FFF2-40B4-BE49-F238E27FC236}">
                <a16:creationId xmlns:a16="http://schemas.microsoft.com/office/drawing/2014/main" id="{93B27F19-6787-48FF-A818-6B904EA85DB3}"/>
              </a:ext>
            </a:extLst>
          </p:cNvPr>
          <p:cNvSpPr/>
          <p:nvPr/>
        </p:nvSpPr>
        <p:spPr>
          <a:xfrm>
            <a:off x="1828343" y="5844683"/>
            <a:ext cx="8532266" cy="9525"/>
          </a:xfrm>
          <a:prstGeom prst="line">
            <a:avLst/>
          </a:prstGeom>
          <a:ln w="9525">
            <a:solidFill>
              <a:srgbClr val="FFFFFF">
                <a:alpha val="10196"/>
              </a:srgbClr>
            </a:solidFill>
            <a:prstDash val="solid"/>
            <a:headEnd type="none"/>
            <a:tailEnd type="none"/>
          </a:ln>
        </p:spPr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090DDC6A-4C2E-4F61-A118-3A8774F01EF6}"/>
              </a:ext>
            </a:extLst>
          </p:cNvPr>
          <p:cNvSpPr txBox="1"/>
          <p:nvPr/>
        </p:nvSpPr>
        <p:spPr>
          <a:xfrm>
            <a:off x="1828343" y="5410200"/>
            <a:ext cx="2640890" cy="1905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1"/>
          <a:lstStyle/>
          <a:p>
            <a:pPr algn="ctr">
              <a:defRPr/>
            </a:pPr>
            <a:endParaRPr lang="en-US" sz="1100" dirty="0"/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D95A48C2-7F7A-4090-93C5-EB8C1073FB0B}"/>
              </a:ext>
            </a:extLst>
          </p:cNvPr>
          <p:cNvSpPr txBox="1"/>
          <p:nvPr/>
        </p:nvSpPr>
        <p:spPr>
          <a:xfrm>
            <a:off x="1828343" y="3945225"/>
            <a:ext cx="8532266" cy="1166447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1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b="0" i="0" strike="noStrike" dirty="0">
                <a:ln/>
                <a:latin typeface="+mn-ea"/>
                <a:ea typeface="+mn-ea"/>
                <a:cs typeface="Arial"/>
              </a:rPr>
              <a:t>官网：cpc.ihep.ac.cn</a:t>
            </a:r>
            <a:endParaRPr lang="en-US" altLang="zh-CN" sz="1100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100" b="0" i="0" strike="noStrike" dirty="0">
                <a:ln/>
                <a:latin typeface="+mn-ea"/>
                <a:ea typeface="+mn-ea"/>
                <a:cs typeface="Arial"/>
              </a:rPr>
              <a:t>IOP 平台：iopscience.iop.org/journal/1674-</a:t>
            </a:r>
            <a:r>
              <a:rPr sz="1100" b="0" i="0" strike="noStrike" dirty="0">
                <a:ln/>
                <a:latin typeface="+mn-ea"/>
                <a:ea typeface="+mn-ea"/>
                <a:cs typeface="Arial"/>
              </a:rPr>
              <a:t>113</a:t>
            </a:r>
            <a:r>
              <a:rPr lang="en-US" altLang="zh-CN" sz="1100" b="0" i="0" strike="noStrike" dirty="0">
                <a:ln/>
                <a:latin typeface="+mn-ea"/>
                <a:ea typeface="+mn-ea"/>
                <a:cs typeface="Arial"/>
              </a:rPr>
              <a:t>7</a:t>
            </a:r>
          </a:p>
          <a:p>
            <a:pPr algn="ctr">
              <a:lnSpc>
                <a:spcPct val="150000"/>
              </a:lnSpc>
            </a:pPr>
            <a:r>
              <a:rPr lang="en-US" altLang="zh-CN" sz="1100" b="0" i="0" strike="noStrike" dirty="0">
                <a:ln/>
                <a:latin typeface="+mn-ea"/>
                <a:ea typeface="+mn-ea"/>
                <a:cs typeface="Arial"/>
              </a:rPr>
              <a:t>联系邮箱：cpc@ihep.ac.cn</a:t>
            </a:r>
            <a:endParaRPr lang="en-US" altLang="zh-CN" sz="1100" dirty="0">
              <a:latin typeface="+mn-ea"/>
              <a:ea typeface="+mn-ea"/>
            </a:endParaRPr>
          </a:p>
          <a:p>
            <a:pPr algn="ctr"/>
            <a:endParaRPr dirty="0"/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6318285-AD03-4B13-9FAE-5ED0508CF7C6}"/>
              </a:ext>
            </a:extLst>
          </p:cNvPr>
          <p:cNvSpPr txBox="1"/>
          <p:nvPr/>
        </p:nvSpPr>
        <p:spPr>
          <a:xfrm>
            <a:off x="8231411" y="5429250"/>
            <a:ext cx="2129198" cy="152400"/>
          </a:xfrm>
          <a:prstGeom prst="rect">
            <a:avLst/>
          </a:prstGeom>
          <a:ln>
            <a:headEnd type="none"/>
            <a:tailEnd type="none"/>
          </a:ln>
        </p:spPr>
        <p:txBody>
          <a:bodyPr vert="horz" wrap="square" lIns="0" tIns="0" rIns="0" bIns="0" rtlCol="0" anchor="t" anchorCtr="1"/>
          <a:lstStyle/>
          <a:p>
            <a:pPr algn="ctr"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69547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AA7F6C9-F4F0-49C3-9A24-550B524A4BA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wBF0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8ARdJGXprHCkDAACGDAAAJwAAAHVuaXZlcnNhbC9mbGFzaF9wdWJsaXNoaW5nX3NldHRpbmdzLnhtbNVX227aMBi+5yksT70s6YGuHUqopgJatRZQYVt7VZnYEKuOncU2lF7tafZge5L9joGC2nXpAWkTQsT/4fvPf0x4fJsKNGG55kpGeLe6gxGTsaJcjiP8ZdDePsJIGyIpEUqyCEuF0XGjEmZ2KLhO+swYENUIYKSuZybCiTFZPQim02mV6yx3XCWsAXxdjVUaZDnTTBqWB5kgM/gxs4xpPEcoAQDfVMm5WqNSQSj0SOeKWsEQp+C55C4oItqC6AQHXmxI4ptxrqykJ0qoHOXjYYTf7bfdZyHjoZo8ZdLlRDeA6MimTijlzgsi+vyOoYTxcQLuHtYwmnJqkgjv1RwKSAcPUQpsHzpxKCcKciDNHD5lhlBiiD96e4bdGr0geBKdSZLyeAAc5OKPcHNw/emq17o4O+18vh50u2eD0553otAJ1nHCYN1QCA4pm8dsaSckxpA4Ab9BZ0SEZmGwSlqIjZRcc86d0VAJyH2hBW2UDhntkJStVKN/w2UbJHcxGkEgYhbhjzknAiNuiODxUlnboTbcFFVvr0oiwIL2ZOi8j+/N++zECck1W3VrwdEu53Hjm7KCopmySPAbhoxCEL9N4SlhaLU4aJSrtKBC+xikBQeLE86mjB4XOZ0D/snQFZhILWhCr2aCGW/hu+V3aMhGKgdcRibQ2UDn2uNXnwWcEa3vQcnCx63+2WmzdX3aabYut1yAhE6IjJ8JDgVnaWY2gk9mSCqz0IN0xMRqVhSFclrwysRWfXkZNE+t8GV+62KsQG+wJJux8pzC/NWD0mYTMikG0Q1XAQ0jyKEkHhMYMawLLi0rCxgTiZQUM0RiWGvajfWEK6uB4gfYQ+uXe+j1EZfFaQyrDSzmlOWlIHd29/ZrB+8Pjz7Uq8GvHz+3n1SaL/yeIM6c3/gnT6785dp/uA3DwG3px5e2ye2/ubN7F62vZfLaaV0OSpW01S8F1y0j1f1cRurCv2R6Ky+YUi7AUhr7IYO1JHjKDaNv2WIvaJNXvdt9j22mTTYY82tG478J2Z+W18S1e2EYPHpxdZyUS55CItxKXN52Gwe1HbhpPsqqVABt/b9Do/IbUEsDBBQAAgAIADwBF0my/r9XsAIAAFUKAAAhAAAAdW5pdmVyc2FsL2ZsYXNoX3NraW5fc2V0dGluZ3MueG1slVZtT9swEP6+X1F13wnTXtgkUwlKkZDYQAPx3UmuiVXHjuxLWf/9bMcmdtvQUAupfu55zufz3RWiN0wsPs1mpJBcqidAZKLSFgnYjJWX87xDlOKskAJB4JmQqqF8vvh86z4kc8xTKrkFNVWzpgUMx1y4zxSJP+P7hV1jgkI2LRW7e1nJs5wWm0rJTpQnQ6t3LSjOxMYwz39dLFejB3Cm8Q6hSWJa/bRrmqRVoDXYkH6s7Dqp4jQHHk46d5+JmuGo92+/J9syzdDJrr7YNSZraQVpkr/e2jXOF8b7hwUI//DkFVpOd6A+5Fy2XfuRGmmVrGxCU837j/im4ZKWpv2M4ObcrpMCeyF70MlX8On5dmNXRPJf474ntl2V5I82r3sDwT56zmGBqgOShV1v07V8fejQ9Acs1pRrQ4ihgfRogn6knQ5uUmzg/YVXJsrYl0cGyovkXQPLPuDIXYoP/OXy2s2K2OkbFkWoYOvBKMQBHJh/TF4PmBE4MJ84K+FB8N1hBPumXhQe+Zr653w//8YKgppt6a1hF6z2pHvbujoK1QOB08gSFtqG88wasO9GMof1IWUHMRFBt6yiyKT4bXn5zl1Gk2zP4GvteGURZMjhWMG5GM2YjtPl9mk9emtakP3PwnC5fj9DM8Uv5xSRFnVjfpb0fOZ1pk1MYubZcYWdk4YO6k6sZaRxZ4+JGqo2oJ6l5FOPERJBT3Uv++Yao5MsygHJjmeZeCfH0i+6Jge1Mq/GQIcsp2BPrFlVc/OHLwxeodxTjFh7KdbGn6DsrS4jwBcBUFXUoWr7TW9pOo6MwxZC80eAu/LY3Yg2VTpWcFd4D2uMS84jk2rSz4qhVtIZEuFH+C8mrMTxnmVC2SPNtbtZ0vlhDA+xJIM5jDNbfPEkc3tfS4ljYz/MoAHtv5P/AVBLAwQUAAIACAA8ARdJy/6H//4CAACXCwAAJgAAAHVuaXZlcnNhbC9odG1sX3B1Ymxpc2hpbmdfc2V0dGluZ3MueG1szZbdbtowFIDveQrLUy9L+re1QwnVVKiK2hVU2NZeVSY2xKpjZ7YDTa/2NHuwPcmOY6CgdiytyjQhBD72+c6ffezw+D4VaMK04UpGeLe+gxGTsaJcjiP8ZXC6fYSRsURSIpRkEZYKo+NmLczyoeAm6TNrYalBgJGmkdkIJ9ZmjSCYTqd1bjLtZpXILfBNPVZpkGlmmLRMB5kgBfzYImMGzwgVAPBNlZypNWs1hEJP+qxoLhjiFDyX3AVFxJlNBQ78qiGJ78Za5ZKeKKE00uNhhN/tn7rPfI0ntXjKpEuJaYLQiW2DUMqdE0T0+QNDCePjBLw9PMBoyqlNIrx34CiwOnhKKdk+cuIoJwpSIO0MnzJLKLHED709y+6tmQu8iBaSpDwewAxy4Ue4Nbg9u+m1ry46l+e3g273YtDpeSdKnWCVEwarhkJwSOU6Zgs7IbGWxAn4DTojIgwLg2XRfNlIyRXn3BgNlYDUl1oYjcBTUUT4k+ZEYMQtETxezFqix8yecgExON3d+kha/Aj08cYJ0YYtG5rPGJfFuPlN5YKiQuVI8DuGrEIQUZ7Cv4Sh5XSjkVZpKRXEWGQEpwxNOJsyelxmaQb8k6EbMJHmoAmbLxPMegvfc/6AhmykNHAZmcBWBTk3nl9/ETgjxjxCydzHrf5Fp9W+7Vy22tdbLkBCJ0TGL4RDCVma2Y3wSYGksnM9SEdMcsPKolBOy7kqsdVfXwbD01z4Mr91MZbQGyzJZqy8pDB/9aCy2YRMyoPoDleJhiPIoSSeCRMxHHcuc1YVGBOJlBQFIjE0KuOO9YSr3IDEH2CPNq/30OsjLsvRGG4OsKgp05WQO7t7+wfvPxwefWzUg18/fm6vVZq18J4gzpzv4Sdrm/iikT/thmHgeufzbdjq/F914d5V+2uVTF22rweVitTuV8J1q6zqnldZdeWvjd7SlVHJBWgzY39soNEInnLL6FtumlcUfv3967fFGxV+g1Gs3b7/bxB+tHhurbyvwuDZB2AN5KuP6WbtN1BLAwQUAAIACAA8ARdJPJ8jZ5ABAAAfBgAAHwAAAHVuaXZlcnNhbC9odG1sX3NraW5fc2V0dGluZ3MuanONlE1vwjAMhu/8iiq7TohpH2y7TQOkSRwmjdu0QyimVKRJlKQdHeK/rwkDktQdxBfy8uR17Cre9pJmkZQkz8nW/Xb793DvNLCaUSVchzrr0AurE83yBczyAljOgURIdTh6lHcnAjMm3JnO6w9rqz0/Iuw/S8q0j0vEQiGaxg5XCPiNaBvs8M9R7Hl17WvyGj0vjRG8nwpugJs+F6qgjiFXE7f8EiNYVKDOoEuaQmA6dKuLPDneD234XCoKSXk9FZnoz2m6zpQo+aIr/6qWoJpPvt4Dg6fh6ziwY7k2bwaKOPH40UY3KRVoDX95H8Y2UJjROTDPd+DWP2hg3C4ooqtc5+ZAv9zY8GlJM2h16XZiI8R443UpZ2Bjuq4nGa1BXWIlZCkv+IBSicx2pIW2e35EmaCLnGd7bjSwgXL2sta2q3unQu9GNkjwhET0hFbY8yu6ZkcMagQ0wVg65NVR3ilmxzCRIzkEomHTqsLniInniN1/JoQaQ9NV0YyHZjg2baBqDWomBGtu/3XunnGu3u4XUEsDBBQAAgAIADwBF0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DwBF0mw7V1XbgAAAHYAAAAcAAAAdW5pdmVyc2FsL2xvY2FsX3NldHRpbmdzLnhtbA3MPQ7CMAxA4b2nsLyXn42haTc2EBLlAFZjUCTHRomF4PZ4e8OnNy3fKvDh1otpwuPugMC6WS76SvhYz+MJoTtpJjHlhGoIyzxMYhvJnd0DdngL/bitXCOcr1RD3hp3ViePM4xwieezcMb9PPw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wBF0kXqeFBbwEAAPsCAAApAAAAdW5pdmVyc2FsL3NraW5fY3VzdG9taXphdGlvbl9zZXR0aW5ncy54bWyNUttq3DAQfc9XiPzAShrdDO6Cbi5+SUKykGd3rRbTRC6WQkvRx1dOsmy22dBqnmbOmTPM6LTp+xTtU8rz4/R7yNMc70LOU/yWthcItfv5YV5ulpBCTptj5X6K4/yzj1/ntVarKQ9xHJbRrmjaYtQ9P6SkVk7VjBlGkWSeeoWc57ZiDbgGbMUcJbbd/CXxoruEfYj5vGq7OUHfN/QxhSX3cQy/tnDKfgudbvB5Gcap8tJWsDXKYWpxbA3ECJfcF6oBQCDLHXG4SNlITZDHjGMoRlGggAjnpBGFSMqhZl0jqgrzjUBMMkZdoZ7WbqS1cdQWCQ0huk7zqrGl64zEGBFCgLnCBXQGo8qGqqFBrQcEBwZE0UYTBaiznelY8c4Ly5GiXmBcmDGA8fG4x+3enutY/e91Duf8h+DZLziLrt7anDFXu39alkrehccfD0MO6MuQQj9+ury59Xf+aqd3/fXV5as3n318YK6GrZt/6O8/UEsDBBQAAgAIAD0BF0l1IT99WA0AAPEhAAAXAAAAdW5pdmVyc2FsL3VuaXZlcnNhbC5wbmftmvtfUum3x6mcaqaLNjNN3rVisjOVfPM7XkqT8VLKadR0LNPULlimDmAqGirSXQuRUTuaV6Zs8pKXMRMUL1QWZJhk4A0EKlQUBEYRCQE9m/p+57zOOf8CP+y9X+t5P89e+1mvtZ71+WHfPBLot+Ery69AINAGmL9vCAhkAgOBVqHWrgZGtlKuTQGPFckhft6gxn7racAwifUK8AKBmonrdKe/AOwvE/3Dk0GgjT2GawUDVRMDrLsB8/UKvRgt47PwYJWeMat39Ta7YmIS5JX/01qTb01gJlufXdnh/a0pvmDzNZOCqznZKvORq+kFY96d/o621yL7vre/44PE+80WHbYfXuoWFCpilaNc9TyxJI5fi8l850WMOsqPGuQnDCfXpTciHlwQ91e8bjhBcXFFCTxmC0k6E+DDTjkfUtYsBdvE2KZt75XxKLzrK4DRobr0l+YO+eOFQZ5xsYZpxzsk2wBb2kRDxgImqO2HOmLkw+RE6k2DFXZQlZ8w3HQS5bASsCI3D/o1or8xgEbLfMNqe9+vgfslM5hhzBts8LDWCIzACIzACIzACIzACIzACIzACIzACIzACIzACIzgf4Ocfx4scCBlJik/4CFI5FhbM0ZEcHWh6WUoOzdVm2R2UFTP4DWsAWZKXRU9qVpi8cEDS3NvD0NsHpNOKIec4Bo5GYJP1zHGWFC3Ag/9PLvMVZjZgv3TtC69U9XWoQKcnOqqxEyWrFko1oqDte2tSP5+Vnwlk2xKI6YHqsOXfWysYdFZmomFFZ5Tkgtp0uRoCjBlIODE4nhhkMtw00maYrHMFYX01P3V8w0FJexG7WcoX+1qGuMv0Jb1CkWJCxTiLPRAHGON3lFUQ/XTB9h0ldazqbrrkOMHz9TX6gE/O0QUS1kq1R/UBb0aOAMCzYTQdp+E21tEY1WDqV2xzkGUGUtOcsbAGl9ra5hjwuU6Br+BheH0nyNwZ2ceQLCzL7aoo8Iu/9HYZDM3pxo+SYp0FIvc4nlh1rWIpdFYEn/D95u30ZOD5WPtyfHv6iYkj4oaNPTH6VGhF2viRGLMaKDasj1HO+JysiGBn0Uo9YSkBedhTSL45KoXINCdQcjbaJxetaAUlaZIPaVF4YXpeZC54gdr/ArkXlHf8RfLj8pCh/rjo4YCY11Z9al/dtiM7E86JdjbwOOKF9xoXHlyYk3Vzh9yOSzmb0e86isfLrY/G7rYfyjGQjkoPW0dHgr3lIiEy0tpVhE32NHbY7uIEdmzSrImvoIh1RzPHy9zWyk77odfAUrcN7iJwRfTW6eHsEN7WlxUkWnSrO+29VoQ2F8vECxbCw8opirp+WBheXpgESuKQI2kP1zEWE8Eb4X73rq1AV7pFG262b7I7zoHh8pABmUQylWeEnF6hbwU9bxAQ8UvBFhfTs01bLqtXNLxA5WVm8BpWK4/cQ4Rf/LdvW6SL3hfdXMPN6BsECURC8fT4hmZ1g1PZtEsfg6YeeoIFOLjY6E0Fbl0aNIO5gA7EXcRsWKe6mN/VQbU1idNCAJF7kFLXpTSsmNqeatbkCXOdWwkVQW97Z8UCM9uLXM5Ib/fH89oe7AOLKyXt1t5nbFYT31zhK7raXuN7Xle36FPEmhH0rrlVPzbLjvi3Q4UCNRY5IwLjqv+9LrWOmjyGOKqTw5Y/GPq8Y44nwrvC1yPzf6SDnuq4t67Nsntkn0/vxbCQoaJv8S/0lWAW0px5Y0hdPV1DlpEvoEQwh7JnD+58AQq8hJTrhGTUFCHxnCKzTm+U8LCWDKrlXf6pDACHJ6Hra7wo3iKW4PAtaAkLulYg41i9npJT5L4v0Q1ssjmUx6uqshcs5BN9yqLbx3fHkM4H1K8fUcfkyPrm7377Hlnn1NoX2rXof4kOxXVY7zZ43z+ODsIimgSLqC8PwVqA2MJf8u0Dnmij3p2aKYTpwkBgs99b+1Oqg6vlPwjl/1rUSrfdks1WWW+/VZu3OYd9JoqV7pKuYWSd8mJrhsj/B5c5Uj5Iidd0CFlhiuqkMnXirG2TPKR5Gi+dvZHVJdqaJIJoXlg6vnz7EYIH7sKlOhcLmbphyBTRUsfGVBBxZK8QyH4pwyC0zAnr5p6jujem+JGMO4TLNySks+rIYnP/if/WMBD5sTjKCpir7Ro9A/bww2iTP7F3FZbldBwVZRG85qyKinwWl6DVJq83Nn3Npz8IrFS4bAJdqlKKiBWLGb/BV3WsJZpSsVy2unumRT1BtCTxcG04BSSqRrNNb/7u2d1pcuShoWTd1Ysfn8qwI6E3mWWe/ZV2EksOkm/1ix7iswAMrR47+SR4PdnupG6My1Wzl0rQwgR4ubuzT/H58qaERz9oEcseuhvrz3k5nLUv3xRD2hnWmSxPT4cc3f5Hx9eZgK5rMzL+IKA00tPOgwT24Lh3RV/sKDLuphKzU5CBPnQ9QKMAIvmxQAVyDRvzRJR2dt67wgsmJz0sJ0W+ectrtIX+GRZ/71oK77L6CHwirzGDOhGHv2OICqVql0NOsV3/NA0yjku/51Y5S4ROxbc3r+HRl+7xpksmyJW7Zq0d7ryc5plvycV4QSE9KwtvIL1NezVSB58acJlN+MWWMWdIve6bPsyMYWvvTDiQp+XP2LzXYEOMIR19AglcEuaKlROH/xsNEfY4oqP3F4IE0OXpcA3rhJNFc5id2zftjvo6WgYJQDI6A5ODbqBcUwa5pdV/h2sCG6x/5B53V67Eif3Y+D/+PTxox+yobr3k/l+tqMewAGvrpHGR1DWJ9LkerdfreDpaaPTcivQJbTUc4ut5PHe7pSUmefEJ8FVH7ywdr2Zkpdt3akLscrgbdsbORNugw8C/SzYpoOIwnBKn6Oz5AJR1ajy2FPQJw2P75rklQa11E4rH3uBb06MpHExKVJ2LShk73gzw5anWxymeWJCYtEv+6uInulOxOMrO9AKxmmeObuDGWgol3qeFapzIMvFw5eg8S/YtPJG8zfQvLUWT09ZmMTPcAdItDcp5fEtunX/ANKl15AulvADdHUNBzdszjunU3dGVq88TNh0Z1IBt6AvdE35hzQRkGW/bi/YrTNUgsf8Gx+Hrfeja6oxy3p10GQtJqFETr60LPk/qRRFy+rS/3oxx5KX+qY4/34uO6YIxz9HstFrcm6zA73+jrq5dK/dlyGi3/xD/N5wajBitx8DnS3zNsMkrQOIQoRvwXUFbllbRtLPxCLMpzmdrT+nnXiCAzbcv3MO3sem44j/2rSQYOXKZWVr65oRa7rwYFFoieV2a85UICVcsOB25T597vxtHzQPDiTqYYJm73C3wpzp79QkOrLpPjkIgXcKhFlKoy7HjaXuOwSuHfalHEjdBNsR5DH7vDfuR6bZIyYkaxb/mmGH69QwoEtPv1cCnbqiPOTF9Cc5oE/Kkesvli6uSbotQS7GDRfLu1eAjtM+qZXJMhSZtEkd7C7mnTkomx/2YNJ++sVdj9bnOKiUcZMTP1jmSv1+cnuIzAAOt9RaRuuYLZobEAXNW1k7Dbcpiq/k7lAp5+ZLL7i3Qg40WvHUnU/P1wx7d+2gyprx/k61kJiGimdnTWod1CiclndzEbNPX5EmGO3UL/BkgW6m3We/fZfF106YAQVStv9+01L+zAOE1vVzu7gRS8KS9bltqXzyHTSznp/MOjCMxGMzE/LHeW8aWDMdQr0c9rR0lf/RpolAdJQrSynIUCCiL76/rp0UJU3dA6klAkj2lIDIeGOoujAGHtI9khUY2YJ0/3xS+z3DgwsVmWJ39XPiW1lo8USm4YDjaS7+hQ6+lIFWFPukKBjwKUPdPJwA1AoKuqvxKGWDocEcxb2erK8eXb+t1xfcXkrd+aSLqmZupapFez/l1+DcPDuIJNXCHMuQVgZnkpLYyjjK062+BbA0agB2TW9SdbqmCxxIaR/79+Lum8uwQezn5b8IYQPYc5FVSH0s4Gxep2RRpLid+TEhuFeU1LViUMgSUGcC/t1GUjFbij+BU3cI+S2i1xPN61eONWXQrO/1r5sRFG6Z3rb0lSlw3swGZK7Gmn2WRGX4sS1ubgWRQz1FC5o9ShER2o2ZaWbI8fYdOkkYjaubDsLFpz3B/KnXK3CoKtCykpvQ1ArEwlr7G4MqoxIN2dNGBSTuQFZWJH5xYx7ys/CL4CSPNajDbQzCj8Cj7MYqMoS8zkXJQ8T6f1fGMkdzmfGRFMqfPFiesRboHvV6LWxhlBWl3OTM+Hh2+mn+uFP3y42jidDFAWJgd9l4MU131urgDbUQtxxTWUopmkauA3Q3KkzvjSDcjRHqx1pv3Iuohusezb/zD8lTWb2HuzFRJbvSOepCDxXnlzKKIF3a/dNcmVA3Of64vNTPHlDRF/+MeoAdwVpTSRmDw8tmsbfAYS9Ms/66+rrHFJo5V305Fh0VIC0yaHpHh/+v9j9wVdJh3pd//1wASOz4//m5gN+eXF2xFrASj4batZN727DaVPdVgP2Ee3RL7YWvYfGZH99ny3INyxOOHojJ7ci/TzekeTtGea7DzDAxInS5ZuMcrXlUZwfffG1RsrqowTAbdjDQt9H71JX/BlBLAwQUAAIACABAARdJKwvAbUoAAABrAAAAGwAAAHVuaXZlcnNhbC91bml2ZXJzYWwucG5nLnhtbLOxr8jNUShLLSrOzM+zVTLUM1Cyt+PlsikoSi3LTC1XqACKGekZQICSQiUqtzwzpSQDKGRgbowQzEjNTM8osVWyMDCFC+oDzQQAUEsBAgAAFAACAAgAPAEXSRUOrShkBAAABxEAAB0AAAAAAAAAAQAAAAAAAAAAAHVuaXZlcnNhbC9jb21tb25fbWVzc2FnZXMubG5nUEsBAgAAFAACAAgAPAEXSRl6axwpAwAAhgwAACcAAAAAAAAAAQAAAAAAnwQAAHVuaXZlcnNhbC9mbGFzaF9wdWJsaXNoaW5nX3NldHRpbmdzLnhtbFBLAQIAABQAAgAIADwBF0my/r9XsAIAAFUKAAAhAAAAAAAAAAEAAAAAAA0IAAB1bml2ZXJzYWwvZmxhc2hfc2tpbl9zZXR0aW5ncy54bWxQSwECAAAUAAIACAA8ARdJy/6H//4CAACXCwAAJgAAAAAAAAABAAAAAAD8CgAAdW5pdmVyc2FsL2h0bWxfcHVibGlzaGluZ19zZXR0aW5ncy54bWxQSwECAAAUAAIACAA8ARdJPJ8jZ5ABAAAfBgAAHwAAAAAAAAABAAAAAAA+DgAAdW5pdmVyc2FsL2h0bWxfc2tpbl9zZXR0aW5ncy5qc1BLAQIAABQAAgAIADwBF0k9PC/RwQAAAOUBAAAaAAAAAAAAAAEAAAAAAAsQAAB1bml2ZXJzYWwvaTE4bl9wcmVzZXRzLnhtbFBLAQIAABQAAgAIADwBF0mw7V1XbgAAAHYAAAAcAAAAAAAAAAEAAAAAAAQRAAB1bml2ZXJzYWwvbG9jYWxfc2V0dGluZ3MueG1sUEsBAgAAFAACAAgARJRXRyO0Tvv7AgAAsAgAABQAAAAAAAAAAQAAAAAArBEAAHVuaXZlcnNhbC9wbGF5ZXIueG1sUEsBAgAAFAACAAgAPAEXSRep4UFvAQAA+wIAACkAAAAAAAAAAQAAAAAA2RQAAHVuaXZlcnNhbC9za2luX2N1c3RvbWl6YXRpb25fc2V0dGluZ3MueG1sUEsBAgAAFAACAAgAPQEXSXUhP31YDQAA8SEAABcAAAAAAAAAAAAAAAAAjxYAAHVuaXZlcnNhbC91bml2ZXJzYWwucG5nUEsBAgAAFAACAAgAQAEXSSsLwG1KAAAAawAAABsAAAAAAAAAAQAAAAAAHCQAAHVuaXZlcnNhbC91bml2ZXJzYWwucG5nLnhtbFBLBQYAAAAACwALAEkDAACfJAAAAAA="/>
  <p:tag name="ISPRING_RESOURCE_PATHS_HASH_PRESENTER" val="4577f96c1d146d1024591441de32e15b846ef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自定义 2312">
      <a:dk1>
        <a:sysClr val="windowText" lastClr="000000"/>
      </a:dk1>
      <a:lt1>
        <a:sysClr val="window" lastClr="FFFFFF"/>
      </a:lt1>
      <a:dk2>
        <a:srgbClr val="4F91A0"/>
      </a:dk2>
      <a:lt2>
        <a:srgbClr val="79B0BD"/>
      </a:lt2>
      <a:accent1>
        <a:srgbClr val="79B0BD"/>
      </a:accent1>
      <a:accent2>
        <a:srgbClr val="4F91A0"/>
      </a:accent2>
      <a:accent3>
        <a:srgbClr val="79B0BD"/>
      </a:accent3>
      <a:accent4>
        <a:srgbClr val="4F91A0"/>
      </a:accent4>
      <a:accent5>
        <a:srgbClr val="79B0BD"/>
      </a:accent5>
      <a:accent6>
        <a:srgbClr val="4F91A0"/>
      </a:accent6>
      <a:hlink>
        <a:srgbClr val="0563C1"/>
      </a:hlink>
      <a:folHlink>
        <a:srgbClr val="954F72"/>
      </a:folHlink>
    </a:clrScheme>
    <a:fontScheme name="Temp">
      <a:majorFont>
        <a:latin typeface="HelveticaInserat-Roman-SemiB"/>
        <a:ea typeface="微软雅黑"/>
        <a:cs typeface=""/>
      </a:majorFont>
      <a:minorFont>
        <a:latin typeface="HelveticaInserat-Roman-Semi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1040</Words>
  <Application>Microsoft Office PowerPoint</Application>
  <PresentationFormat>宽屏</PresentationFormat>
  <Paragraphs>207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HelveticaInserat-Roman-SemiB</vt:lpstr>
      <vt:lpstr>Liter</vt:lpstr>
      <vt:lpstr>MiSans</vt:lpstr>
      <vt:lpstr>等线 Light</vt:lpstr>
      <vt:lpstr>Agency FB</vt:lpstr>
      <vt:lpstr>Arial</vt:lpstr>
      <vt:lpstr>Arial Nova Light</vt:lpstr>
      <vt:lpstr>Bahnschrift Light Condensed</vt:lpstr>
      <vt:lpstr>Calibri</vt:lpstr>
      <vt:lpstr>Franklin Gothic Book</vt:lpstr>
      <vt:lpstr>Franklin Gothic Demi Cond</vt:lpstr>
      <vt:lpstr>微软雅黑</vt:lpstr>
      <vt:lpstr>微软雅黑</vt:lpstr>
      <vt:lpstr>第一PPT，www.1ppt.com</vt:lpstr>
      <vt:lpstr>PowerPoint 演示文稿</vt:lpstr>
      <vt:lpstr>Chinese Physics C期刊介绍</vt:lpstr>
      <vt:lpstr>CPC发展历程</vt:lpstr>
      <vt:lpstr>研究领域与涵盖方向</vt:lpstr>
      <vt:lpstr>专业化国际化的评审团队</vt:lpstr>
      <vt:lpstr>出版时效与作者服务</vt:lpstr>
      <vt:lpstr>影响因子与引用情况</vt:lpstr>
      <vt:lpstr>国内站位和国际坐标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蓝色曲线</dc:title>
  <dc:creator>第一PPT</dc:creator>
  <cp:keywords>www.1ppt.com</cp:keywords>
  <dc:description>www.1ppt.com</dc:description>
  <cp:lastModifiedBy>Hairong Dong</cp:lastModifiedBy>
  <cp:revision>383</cp:revision>
  <dcterms:created xsi:type="dcterms:W3CDTF">2016-06-07T15:36:47Z</dcterms:created>
  <dcterms:modified xsi:type="dcterms:W3CDTF">2026-05-13T02:19:57Z</dcterms:modified>
</cp:coreProperties>
</file>