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316" r:id="rId2"/>
    <p:sldId id="314" r:id="rId3"/>
    <p:sldId id="313" r:id="rId4"/>
    <p:sldId id="315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6327"/>
  </p:normalViewPr>
  <p:slideViewPr>
    <p:cSldViewPr snapToGrid="0">
      <p:cViewPr varScale="1">
        <p:scale>
          <a:sx n="124" d="100"/>
          <a:sy n="124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19142-13EA-674F-B167-E8374BC3BB7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9DCCF-2ECF-4F46-AAC9-1741AAD9E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58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79DCCF-2ECF-4F46-AAC9-1741AAD9ED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3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95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标题幻灯片" type="title">
  <p:cSld name="1_标题幻灯片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3366FF"/>
              </a:buClr>
              <a:buSzPts val="6600"/>
              <a:buFont typeface="Microsoft Yahei"/>
              <a:buNone/>
              <a:defRPr sz="6600" b="1">
                <a:solidFill>
                  <a:srgbClr val="3366FF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>
                <a:solidFill>
                  <a:schemeClr val="dk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sp>
        <p:nvSpPr>
          <p:cNvPr id="26" name="Google Shape;26;p3"/>
          <p:cNvSpPr/>
          <p:nvPr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0" name="Google Shape;30;p3"/>
          <p:cNvSpPr txBox="1">
            <a:spLocks noGrp="1"/>
          </p:cNvSpPr>
          <p:nvPr>
            <p:ph type="ftr" idx="11"/>
          </p:nvPr>
        </p:nvSpPr>
        <p:spPr>
          <a:xfrm>
            <a:off x="3733552" y="6356351"/>
            <a:ext cx="47387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365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sp>
        <p:nvSpPr>
          <p:cNvPr id="44" name="Google Shape;44;p5"/>
          <p:cNvSpPr txBox="1">
            <a:spLocks noGrp="1"/>
          </p:cNvSpPr>
          <p:nvPr>
            <p:ph type="ftr" idx="11"/>
          </p:nvPr>
        </p:nvSpPr>
        <p:spPr>
          <a:xfrm>
            <a:off x="3586586" y="6386391"/>
            <a:ext cx="5040560" cy="354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500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02FA-3565-479D-BDE5-3B4BF0B05CFF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4000" b="1" baseline="0">
                <a:solidFill>
                  <a:srgbClr val="C00000"/>
                </a:solidFill>
                <a:effectLst/>
                <a:latin typeface="Arial" panose="020B0604020202090204" pitchFamily="34" charset="0"/>
                <a:ea typeface="微软雅黑" panose="020B0503020204020204" pitchFamily="34" charset="-122"/>
                <a:cs typeface="Arial" panose="020B060402020209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1" name="内容占位符 2"/>
          <p:cNvSpPr>
            <a:spLocks noGrp="1"/>
          </p:cNvSpPr>
          <p:nvPr>
            <p:ph idx="13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anose="020B0503020204020204" pitchFamily="34" charset="-122"/>
              </a:defRPr>
            </a:lvl1pPr>
            <a:lvl2pPr>
              <a:defRPr sz="2400" baseline="0">
                <a:latin typeface="Arial" panose="020B0604020202090204" pitchFamily="34" charset="0"/>
                <a:ea typeface="微软雅黑" panose="020B0503020204020204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3"/>
          <p:cNvSpPr txBox="1"/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3ED583-47F1-4C9E-913E-9C8F8159BAED}" type="datetime1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13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4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页脚占位符 4"/>
          <p:cNvSpPr txBox="1"/>
          <p:nvPr userDrawn="1"/>
        </p:nvSpPr>
        <p:spPr>
          <a:xfrm>
            <a:off x="3586586" y="6386391"/>
            <a:ext cx="5040560" cy="35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16" name="灯片编号占位符 5"/>
          <p:cNvSpPr txBox="1"/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5E9139-A00B-4B2A-98A6-095DC08F1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005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02FA-3565-479D-BDE5-3B4BF0B05CFF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4000" b="1" baseline="0">
                <a:solidFill>
                  <a:srgbClr val="C00000"/>
                </a:solidFill>
                <a:effectLst/>
                <a:latin typeface="Arial" panose="020B0604020202090204" pitchFamily="34" charset="0"/>
                <a:ea typeface="微软雅黑" panose="020B0503020204020204" pitchFamily="34" charset="-122"/>
                <a:cs typeface="Arial" panose="020B060402020209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1" name="内容占位符 2"/>
          <p:cNvSpPr>
            <a:spLocks noGrp="1"/>
          </p:cNvSpPr>
          <p:nvPr>
            <p:ph idx="13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anose="020B0503020204020204" pitchFamily="34" charset="-122"/>
              </a:defRPr>
            </a:lvl1pPr>
            <a:lvl2pPr>
              <a:defRPr sz="2400" baseline="0">
                <a:latin typeface="Arial" panose="020B0604020202090204" pitchFamily="34" charset="0"/>
                <a:ea typeface="微软雅黑" panose="020B0503020204020204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3"/>
          <p:cNvSpPr txBox="1"/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3ED583-47F1-4C9E-913E-9C8F8159BAED}" type="datetime1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13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4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页脚占位符 4"/>
          <p:cNvSpPr txBox="1"/>
          <p:nvPr userDrawn="1"/>
        </p:nvSpPr>
        <p:spPr>
          <a:xfrm>
            <a:off x="3586586" y="6386391"/>
            <a:ext cx="5040560" cy="35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16" name="灯片编号占位符 5"/>
          <p:cNvSpPr txBox="1"/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5E9139-A00B-4B2A-98A6-095DC08F1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6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9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9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9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9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9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9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9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9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9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7816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6104DDCB-651C-AC6D-BA66-61BFB0699571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 rotWithShape="1">
          <a:blip r:embed="rId2"/>
          <a:srcRect l="27087" t="18850" r="20802" b="10151"/>
          <a:stretch/>
        </p:blipFill>
        <p:spPr>
          <a:xfrm>
            <a:off x="1219199" y="868322"/>
            <a:ext cx="9753602" cy="5980762"/>
          </a:xfrm>
        </p:spPr>
      </p:pic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D57B0A5-6339-E686-F418-02F9988FD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F766BAE1-B1FA-4D5F-582D-AEFD9998B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</a:t>
            </a:r>
            <a:r>
              <a:rPr lang="en-US" altLang="zh-CN" dirty="0"/>
              <a:t>-TDR</a:t>
            </a:r>
            <a:r>
              <a:rPr lang="zh-CN" altLang="en-US" dirty="0"/>
              <a:t> </a:t>
            </a:r>
            <a:r>
              <a:rPr lang="en-US" altLang="zh-CN" dirty="0"/>
              <a:t>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3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45E4087-B55D-52EE-DBD6-0C5FBD4F2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C5CAD143-054B-B227-14E0-3B9A98C71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Organization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928D3BF-BCF9-F575-B014-96FB6054A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40" y="1226682"/>
            <a:ext cx="4589123" cy="205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直线箭头连接符 6">
            <a:extLst>
              <a:ext uri="{FF2B5EF4-FFF2-40B4-BE49-F238E27FC236}">
                <a16:creationId xmlns:a16="http://schemas.microsoft.com/office/drawing/2014/main" id="{585A9CF4-8880-DC50-9034-945F7BC2E286}"/>
              </a:ext>
            </a:extLst>
          </p:cNvPr>
          <p:cNvCxnSpPr/>
          <p:nvPr/>
        </p:nvCxnSpPr>
        <p:spPr>
          <a:xfrm>
            <a:off x="3637052" y="3215802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线连接符 8">
            <a:extLst>
              <a:ext uri="{FF2B5EF4-FFF2-40B4-BE49-F238E27FC236}">
                <a16:creationId xmlns:a16="http://schemas.microsoft.com/office/drawing/2014/main" id="{B3690835-629F-F85D-1E5F-52FEB431A2B3}"/>
              </a:ext>
            </a:extLst>
          </p:cNvPr>
          <p:cNvCxnSpPr>
            <a:cxnSpLocks/>
          </p:cNvCxnSpPr>
          <p:nvPr/>
        </p:nvCxnSpPr>
        <p:spPr>
          <a:xfrm>
            <a:off x="1452082" y="3472666"/>
            <a:ext cx="32500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线箭头连接符 9">
            <a:extLst>
              <a:ext uri="{FF2B5EF4-FFF2-40B4-BE49-F238E27FC236}">
                <a16:creationId xmlns:a16="http://schemas.microsoft.com/office/drawing/2014/main" id="{60A74D8F-B9CC-FF0C-F14F-9F8C961ED381}"/>
              </a:ext>
            </a:extLst>
          </p:cNvPr>
          <p:cNvCxnSpPr/>
          <p:nvPr/>
        </p:nvCxnSpPr>
        <p:spPr>
          <a:xfrm>
            <a:off x="1452082" y="3472666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6AAC631F-6733-0502-04D4-091E83CE6B35}"/>
              </a:ext>
            </a:extLst>
          </p:cNvPr>
          <p:cNvSpPr txBox="1"/>
          <p:nvPr/>
        </p:nvSpPr>
        <p:spPr>
          <a:xfrm>
            <a:off x="1156167" y="3729530"/>
            <a:ext cx="610983" cy="25391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Vertex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E35DD78-AAB7-36C3-809E-51B91460155D}"/>
              </a:ext>
            </a:extLst>
          </p:cNvPr>
          <p:cNvSpPr txBox="1"/>
          <p:nvPr/>
        </p:nvSpPr>
        <p:spPr>
          <a:xfrm>
            <a:off x="1952085" y="3729530"/>
            <a:ext cx="610983" cy="25391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……....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760303-41A6-0A08-411C-E296F7447E8A}"/>
              </a:ext>
            </a:extLst>
          </p:cNvPr>
          <p:cNvSpPr txBox="1"/>
          <p:nvPr/>
        </p:nvSpPr>
        <p:spPr>
          <a:xfrm>
            <a:off x="3366112" y="3729530"/>
            <a:ext cx="724668" cy="25391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Software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6D1851C-3F25-241E-2E3E-FCC38CF830BA}"/>
              </a:ext>
            </a:extLst>
          </p:cNvPr>
          <p:cNvSpPr txBox="1"/>
          <p:nvPr/>
        </p:nvSpPr>
        <p:spPr>
          <a:xfrm>
            <a:off x="4131877" y="3729530"/>
            <a:ext cx="900391" cy="2616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Phys. Perf.</a:t>
            </a:r>
          </a:p>
        </p:txBody>
      </p:sp>
      <p:cxnSp>
        <p:nvCxnSpPr>
          <p:cNvPr id="16" name="直线箭头连接符 15">
            <a:extLst>
              <a:ext uri="{FF2B5EF4-FFF2-40B4-BE49-F238E27FC236}">
                <a16:creationId xmlns:a16="http://schemas.microsoft.com/office/drawing/2014/main" id="{BF911E84-B000-22A2-D3CC-479D741A1851}"/>
              </a:ext>
            </a:extLst>
          </p:cNvPr>
          <p:cNvCxnSpPr/>
          <p:nvPr/>
        </p:nvCxnSpPr>
        <p:spPr>
          <a:xfrm>
            <a:off x="2053119" y="3472666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线箭头连接符 16">
            <a:extLst>
              <a:ext uri="{FF2B5EF4-FFF2-40B4-BE49-F238E27FC236}">
                <a16:creationId xmlns:a16="http://schemas.microsoft.com/office/drawing/2014/main" id="{AF616E1A-2631-7BE8-9862-74F31ED99F1C}"/>
              </a:ext>
            </a:extLst>
          </p:cNvPr>
          <p:cNvCxnSpPr/>
          <p:nvPr/>
        </p:nvCxnSpPr>
        <p:spPr>
          <a:xfrm>
            <a:off x="2421276" y="3472666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线箭头连接符 17">
            <a:extLst>
              <a:ext uri="{FF2B5EF4-FFF2-40B4-BE49-F238E27FC236}">
                <a16:creationId xmlns:a16="http://schemas.microsoft.com/office/drawing/2014/main" id="{9B360BCB-B50A-BB8D-F521-C6359F6B93D8}"/>
              </a:ext>
            </a:extLst>
          </p:cNvPr>
          <p:cNvCxnSpPr/>
          <p:nvPr/>
        </p:nvCxnSpPr>
        <p:spPr>
          <a:xfrm>
            <a:off x="2986357" y="3472666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线箭头连接符 18">
            <a:extLst>
              <a:ext uri="{FF2B5EF4-FFF2-40B4-BE49-F238E27FC236}">
                <a16:creationId xmlns:a16="http://schemas.microsoft.com/office/drawing/2014/main" id="{431609D4-0995-F9C4-B1A9-9B03EF57B6C4}"/>
              </a:ext>
            </a:extLst>
          </p:cNvPr>
          <p:cNvCxnSpPr/>
          <p:nvPr/>
        </p:nvCxnSpPr>
        <p:spPr>
          <a:xfrm>
            <a:off x="4702140" y="3472666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线箭头连接符 20">
            <a:extLst>
              <a:ext uri="{FF2B5EF4-FFF2-40B4-BE49-F238E27FC236}">
                <a16:creationId xmlns:a16="http://schemas.microsoft.com/office/drawing/2014/main" id="{14670BC8-88A8-C1E7-4E9D-E5C974AD95BE}"/>
              </a:ext>
            </a:extLst>
          </p:cNvPr>
          <p:cNvCxnSpPr/>
          <p:nvPr/>
        </p:nvCxnSpPr>
        <p:spPr>
          <a:xfrm rot="16200000">
            <a:off x="5169603" y="3728056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D50C6923-FD1A-5A04-A19E-3A48B47AE514}"/>
              </a:ext>
            </a:extLst>
          </p:cNvPr>
          <p:cNvCxnSpPr>
            <a:cxnSpLocks/>
          </p:cNvCxnSpPr>
          <p:nvPr/>
        </p:nvCxnSpPr>
        <p:spPr>
          <a:xfrm rot="16200000">
            <a:off x="3991505" y="3856488"/>
            <a:ext cx="26130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线箭头连接符 22">
            <a:extLst>
              <a:ext uri="{FF2B5EF4-FFF2-40B4-BE49-F238E27FC236}">
                <a16:creationId xmlns:a16="http://schemas.microsoft.com/office/drawing/2014/main" id="{AD0B0E77-2A2D-3AE9-8D1F-2A44FE910C49}"/>
              </a:ext>
            </a:extLst>
          </p:cNvPr>
          <p:cNvCxnSpPr/>
          <p:nvPr/>
        </p:nvCxnSpPr>
        <p:spPr>
          <a:xfrm rot="16200000">
            <a:off x="5426467" y="5034586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线箭头连接符 23">
            <a:extLst>
              <a:ext uri="{FF2B5EF4-FFF2-40B4-BE49-F238E27FC236}">
                <a16:creationId xmlns:a16="http://schemas.microsoft.com/office/drawing/2014/main" id="{640BAED9-01B3-F022-C0F5-ECC6F8258E26}"/>
              </a:ext>
            </a:extLst>
          </p:cNvPr>
          <p:cNvCxnSpPr/>
          <p:nvPr/>
        </p:nvCxnSpPr>
        <p:spPr>
          <a:xfrm rot="16200000">
            <a:off x="5426467" y="4433549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线箭头连接符 24">
            <a:extLst>
              <a:ext uri="{FF2B5EF4-FFF2-40B4-BE49-F238E27FC236}">
                <a16:creationId xmlns:a16="http://schemas.microsoft.com/office/drawing/2014/main" id="{FE12CCAD-4BE8-4B0A-779F-143EFAAE2DD4}"/>
              </a:ext>
            </a:extLst>
          </p:cNvPr>
          <p:cNvCxnSpPr/>
          <p:nvPr/>
        </p:nvCxnSpPr>
        <p:spPr>
          <a:xfrm rot="16200000">
            <a:off x="5426467" y="4065392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线箭头连接符 25">
            <a:extLst>
              <a:ext uri="{FF2B5EF4-FFF2-40B4-BE49-F238E27FC236}">
                <a16:creationId xmlns:a16="http://schemas.microsoft.com/office/drawing/2014/main" id="{74FCCEE8-D028-7C5E-8AE7-19AA4AAE53E3}"/>
              </a:ext>
            </a:extLst>
          </p:cNvPr>
          <p:cNvCxnSpPr/>
          <p:nvPr/>
        </p:nvCxnSpPr>
        <p:spPr>
          <a:xfrm rot="16200000">
            <a:off x="5426467" y="3377023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线箭头连接符 26">
            <a:extLst>
              <a:ext uri="{FF2B5EF4-FFF2-40B4-BE49-F238E27FC236}">
                <a16:creationId xmlns:a16="http://schemas.microsoft.com/office/drawing/2014/main" id="{E2A10E73-5C2E-E255-0FD9-0FEB79E62147}"/>
              </a:ext>
            </a:extLst>
          </p:cNvPr>
          <p:cNvCxnSpPr/>
          <p:nvPr/>
        </p:nvCxnSpPr>
        <p:spPr>
          <a:xfrm rot="16200000">
            <a:off x="5426467" y="2421526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线箭头连接符 29">
            <a:extLst>
              <a:ext uri="{FF2B5EF4-FFF2-40B4-BE49-F238E27FC236}">
                <a16:creationId xmlns:a16="http://schemas.microsoft.com/office/drawing/2014/main" id="{004E64CE-6BD2-342F-D971-4930E1D837EC}"/>
              </a:ext>
            </a:extLst>
          </p:cNvPr>
          <p:cNvCxnSpPr/>
          <p:nvPr/>
        </p:nvCxnSpPr>
        <p:spPr>
          <a:xfrm>
            <a:off x="3748994" y="3472666"/>
            <a:ext cx="0" cy="2568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>
            <a:extLst>
              <a:ext uri="{FF2B5EF4-FFF2-40B4-BE49-F238E27FC236}">
                <a16:creationId xmlns:a16="http://schemas.microsoft.com/office/drawing/2014/main" id="{A3A9CFAC-D30C-0D82-2740-38C18DC7548D}"/>
              </a:ext>
            </a:extLst>
          </p:cNvPr>
          <p:cNvSpPr txBox="1"/>
          <p:nvPr/>
        </p:nvSpPr>
        <p:spPr>
          <a:xfrm>
            <a:off x="2661438" y="3729530"/>
            <a:ext cx="610983" cy="25391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</a:rPr>
              <a:t>TDAQ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2D093456-63F1-3C6A-17CF-9A66319C6E24}"/>
              </a:ext>
            </a:extLst>
          </p:cNvPr>
          <p:cNvSpPr txBox="1"/>
          <p:nvPr/>
        </p:nvSpPr>
        <p:spPr>
          <a:xfrm>
            <a:off x="5561734" y="4460054"/>
            <a:ext cx="19958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Beam Background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0A646CEF-C3BA-37BB-994F-AAA08AE679A1}"/>
              </a:ext>
            </a:extLst>
          </p:cNvPr>
          <p:cNvSpPr txBox="1"/>
          <p:nvPr/>
        </p:nvSpPr>
        <p:spPr>
          <a:xfrm>
            <a:off x="5563803" y="4055323"/>
            <a:ext cx="19958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High-level reconstruction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D1BB3ECD-70FA-9872-09D9-7122F0D9899D}"/>
              </a:ext>
            </a:extLst>
          </p:cNvPr>
          <p:cNvSpPr txBox="1"/>
          <p:nvPr/>
        </p:nvSpPr>
        <p:spPr>
          <a:xfrm>
            <a:off x="5554899" y="2429808"/>
            <a:ext cx="19958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Higgs Physics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03515957-121A-6D58-D96B-2B278743A86E}"/>
              </a:ext>
            </a:extLst>
          </p:cNvPr>
          <p:cNvSpPr txBox="1"/>
          <p:nvPr/>
        </p:nvSpPr>
        <p:spPr>
          <a:xfrm>
            <a:off x="5554899" y="2877423"/>
            <a:ext cx="19958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Flavor Physics</a:t>
            </a:r>
          </a:p>
        </p:txBody>
      </p:sp>
      <p:cxnSp>
        <p:nvCxnSpPr>
          <p:cNvPr id="38" name="直线箭头连接符 37">
            <a:extLst>
              <a:ext uri="{FF2B5EF4-FFF2-40B4-BE49-F238E27FC236}">
                <a16:creationId xmlns:a16="http://schemas.microsoft.com/office/drawing/2014/main" id="{0376C07C-A486-014B-3B1C-799D1D1B00BF}"/>
              </a:ext>
            </a:extLst>
          </p:cNvPr>
          <p:cNvCxnSpPr/>
          <p:nvPr/>
        </p:nvCxnSpPr>
        <p:spPr>
          <a:xfrm rot="16200000">
            <a:off x="5433302" y="2892780"/>
            <a:ext cx="0" cy="256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>
            <a:extLst>
              <a:ext uri="{FF2B5EF4-FFF2-40B4-BE49-F238E27FC236}">
                <a16:creationId xmlns:a16="http://schemas.microsoft.com/office/drawing/2014/main" id="{C2A30ABA-CAD8-85AF-1896-DB6B9D1F8D65}"/>
              </a:ext>
            </a:extLst>
          </p:cNvPr>
          <p:cNvSpPr txBox="1"/>
          <p:nvPr/>
        </p:nvSpPr>
        <p:spPr>
          <a:xfrm>
            <a:off x="5561734" y="3376467"/>
            <a:ext cx="1995824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………..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7F996AE1-F2E2-6682-9865-ABD90AF32B9C}"/>
              </a:ext>
            </a:extLst>
          </p:cNvPr>
          <p:cNvSpPr txBox="1"/>
          <p:nvPr/>
        </p:nvSpPr>
        <p:spPr>
          <a:xfrm>
            <a:off x="8081559" y="1892307"/>
            <a:ext cx="387930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• Higgs physics</a:t>
            </a:r>
          </a:p>
          <a:p>
            <a:r>
              <a:rPr lang="en-US" altLang="zh-CN" dirty="0"/>
              <a:t>• BSM physics</a:t>
            </a:r>
          </a:p>
          <a:p>
            <a:r>
              <a:rPr lang="en-US" altLang="zh-CN" dirty="0"/>
              <a:t>• </a:t>
            </a:r>
            <a:r>
              <a:rPr lang="en-US" altLang="zh-CN" dirty="0" err="1"/>
              <a:t>Flavour</a:t>
            </a:r>
            <a:r>
              <a:rPr lang="en-US" altLang="zh-CN" dirty="0"/>
              <a:t> physics </a:t>
            </a:r>
          </a:p>
          <a:p>
            <a:r>
              <a:rPr lang="en-US" altLang="zh-CN" dirty="0">
                <a:effectLst/>
              </a:rPr>
              <a:t>• Electroweak physics</a:t>
            </a:r>
            <a:endParaRPr lang="en-US" altLang="zh-CN" dirty="0"/>
          </a:p>
          <a:p>
            <a:r>
              <a:rPr lang="en-US" altLang="zh-CN" dirty="0"/>
              <a:t>• Top-quark physics</a:t>
            </a:r>
          </a:p>
          <a:p>
            <a:r>
              <a:rPr lang="en-US" altLang="zh-CN" dirty="0"/>
              <a:t>• QCD physics</a:t>
            </a:r>
          </a:p>
          <a:p>
            <a:endParaRPr lang="en-US" altLang="zh-CN" dirty="0"/>
          </a:p>
          <a:p>
            <a:r>
              <a:rPr lang="en-US" altLang="zh-CN" dirty="0"/>
              <a:t>• High-level reconstruction: Objects</a:t>
            </a:r>
          </a:p>
          <a:p>
            <a:r>
              <a:rPr lang="en-US" altLang="zh-CN" dirty="0"/>
              <a:t>• Monte Carlo tools </a:t>
            </a:r>
          </a:p>
          <a:p>
            <a:r>
              <a:rPr lang="en-US" altLang="zh-CN" dirty="0"/>
              <a:t>• Analysis and </a:t>
            </a:r>
            <a:r>
              <a:rPr lang="en-US" altLang="zh-CN" dirty="0" err="1"/>
              <a:t>visualisation</a:t>
            </a:r>
            <a:r>
              <a:rPr lang="en-US" altLang="zh-CN" dirty="0"/>
              <a:t> tools</a:t>
            </a:r>
          </a:p>
          <a:p>
            <a:endParaRPr lang="en-US" altLang="zh-CN" dirty="0"/>
          </a:p>
          <a:p>
            <a:r>
              <a:rPr lang="en-US" altLang="zh-CN" dirty="0"/>
              <a:t>• Beam background</a:t>
            </a:r>
          </a:p>
        </p:txBody>
      </p:sp>
    </p:spTree>
    <p:extLst>
      <p:ext uri="{BB962C8B-B14F-4D97-AF65-F5344CB8AC3E}">
        <p14:creationId xmlns:p14="http://schemas.microsoft.com/office/powerpoint/2010/main" val="146527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7D83FCF5-0B6B-E22A-C0A4-970758A71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9AF8FD6E-0561-6092-6861-6CB5626C0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</a:t>
            </a:r>
            <a:r>
              <a:rPr lang="zh-CN" altLang="en-US" dirty="0"/>
              <a:t> </a:t>
            </a:r>
            <a:r>
              <a:rPr lang="en-US" altLang="zh-CN" dirty="0"/>
              <a:t>&amp; Physics Performance</a:t>
            </a:r>
            <a:endParaRPr 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803A3B35-FA85-0ADB-E226-133D9D0EF09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37" y="1216901"/>
            <a:ext cx="10972800" cy="532201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Iterate closely with detector design and optimization, update relevant object/benchmark performance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Work closely with software group, MDI group for studies with more realistic conditions: beam-induced background, mis-alignment, noise, non-uniform magnetic field, etc. </a:t>
            </a:r>
            <a:r>
              <a:rPr lang="en-US" altLang="zh-CN" sz="22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(IDRC recommendation)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 tools to be further developed and integrated into CEPCSW, e.g. ACTS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Computing speed to be improved for beam background simulation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Independent cross checks for certain major issues, e.g. alternative beam background generator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Further develop existing physics benchmarks and add new benchmarks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E.g. </a:t>
            </a:r>
            <a:r>
              <a:rPr lang="en-US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altLang="zh-CN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-&gt;</a:t>
            </a:r>
            <a:r>
              <a:rPr lang="en-US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ss, Z-&gt;ss  </a:t>
            </a:r>
            <a:r>
              <a:rPr lang="en-US" sz="22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(IDRC recommendation)</a:t>
            </a:r>
          </a:p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Explore further AI/ML/QC to improve sensitivities</a:t>
            </a: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Investigate LEP dada, to validate some CEPC performance</a:t>
            </a:r>
          </a:p>
        </p:txBody>
      </p:sp>
    </p:spTree>
    <p:extLst>
      <p:ext uri="{BB962C8B-B14F-4D97-AF65-F5344CB8AC3E}">
        <p14:creationId xmlns:p14="http://schemas.microsoft.com/office/powerpoint/2010/main" val="88921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606ED0FA-ACAD-D205-B86C-6814C55C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D89A3CA6-3376-0DD6-ABF6-DFFA10F2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Beam</a:t>
            </a:r>
            <a:r>
              <a:rPr lang="zh-CN" altLang="en-US" dirty="0"/>
              <a:t> </a:t>
            </a:r>
            <a:r>
              <a:rPr lang="en-US" altLang="zh-CN" dirty="0"/>
              <a:t>Background</a:t>
            </a:r>
            <a:endParaRPr 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84327B4-92B1-9468-F9AB-D1D829BD2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16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196</Words>
  <Application>Microsoft Macintosh PowerPoint</Application>
  <PresentationFormat>宽屏</PresentationFormat>
  <Paragraphs>40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等线</vt:lpstr>
      <vt:lpstr>Microsoft Yahei</vt:lpstr>
      <vt:lpstr>Arial</vt:lpstr>
      <vt:lpstr>Calibri</vt:lpstr>
      <vt:lpstr>Wingdings</vt:lpstr>
      <vt:lpstr>Office 主题</vt:lpstr>
      <vt:lpstr>Post-TDR plan</vt:lpstr>
      <vt:lpstr>Organization</vt:lpstr>
      <vt:lpstr>Detector &amp; Physics Performance</vt:lpstr>
      <vt:lpstr>Beam Background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IDRC feedback and main changes</dc:title>
  <dc:creator>C C</dc:creator>
  <cp:lastModifiedBy>C C</cp:lastModifiedBy>
  <cp:revision>30</cp:revision>
  <dcterms:created xsi:type="dcterms:W3CDTF">2025-10-14T01:12:33Z</dcterms:created>
  <dcterms:modified xsi:type="dcterms:W3CDTF">2026-01-19T05:58:51Z</dcterms:modified>
</cp:coreProperties>
</file>