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73" r:id="rId2"/>
    <p:sldId id="349" r:id="rId3"/>
    <p:sldId id="354" r:id="rId4"/>
    <p:sldId id="427" r:id="rId5"/>
    <p:sldId id="428" r:id="rId6"/>
    <p:sldId id="429" r:id="rId7"/>
    <p:sldId id="430" r:id="rId8"/>
    <p:sldId id="433" r:id="rId9"/>
    <p:sldId id="432" r:id="rId10"/>
    <p:sldId id="409" r:id="rId11"/>
    <p:sldId id="392" r:id="rId12"/>
    <p:sldId id="389" r:id="rId13"/>
    <p:sldId id="393" r:id="rId14"/>
    <p:sldId id="397" r:id="rId15"/>
    <p:sldId id="395" r:id="rId16"/>
    <p:sldId id="391" r:id="rId17"/>
    <p:sldId id="384" r:id="rId18"/>
    <p:sldId id="394" r:id="rId1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TAPAT TAGSINSIT" initials="NT" lastIdx="1" clrIdx="0">
    <p:extLst>
      <p:ext uri="{19B8F6BF-5375-455C-9EA6-DF929625EA0E}">
        <p15:presenceInfo xmlns:p15="http://schemas.microsoft.com/office/powerpoint/2012/main" userId="S::M6110109@office365.sut.ac.th::4bde472b-df89-41a1-9d08-2b9333270f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95043-D8A2-427E-8214-F96B2BAC9DE0}" v="153" dt="2023-07-04T10:09:40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0" autoAdjust="0"/>
    <p:restoredTop sz="71372" autoAdjust="0"/>
  </p:normalViewPr>
  <p:slideViewPr>
    <p:cSldViewPr snapToGrid="0">
      <p:cViewPr varScale="1">
        <p:scale>
          <a:sx n="109" d="100"/>
          <a:sy n="109" d="100"/>
        </p:scale>
        <p:origin x="55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C1289C-B372-46B8-A51E-2DF076A82E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3842C-59B0-4AE2-9505-F1CEA6851C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28F7-B220-48EF-9720-7272B6FDE114}" type="datetimeFigureOut">
              <a:rPr lang="th-TH" smtClean="0"/>
              <a:t>20/01/69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860CD7-4C7B-4D73-AD8D-926054E2F0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7D22D-230B-4DDE-98D5-830A84AC08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F3BD6-B355-47AD-B790-FCCF3C7942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3330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722BE-640A-4171-91DA-B3F4A26B1699}" type="datetimeFigureOut">
              <a:rPr lang="th-TH" smtClean="0"/>
              <a:t>20/01/69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CF762-767C-459A-8D0C-7A03DE6ED0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778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D6F832-D98A-4F53-AD7F-FF1AE816E250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52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EDE2CAB-5187-4176-9BF3-D4DAAFA41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C5019B4-0E16-4938-9FDE-6C577C1B3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0D325EA-1CDB-45F7-ABE5-6FAB6B25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AB40-2E9B-4A48-84F2-8A92D5DAAEED}" type="datetime3">
              <a:rPr lang="en-US" smtClean="0"/>
              <a:t>20 January 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9DB39DF-052F-46B8-8F94-BB08AB33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9005414-E179-4166-B50E-EAB445AC9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3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0D678C-27D6-429A-9570-23EF7325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216C56F-E82A-459F-B410-057A1CA2E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EEFF8DF-073C-41C5-A357-3EAF1880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FAF88-DBC4-46DB-9D0C-96C0D7CADC95}" type="datetime3">
              <a:rPr lang="en-US" smtClean="0"/>
              <a:t>20 January 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CCF772B-65EB-43EE-94F5-32CEA336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7393F43-589D-4132-B3D8-25E06C54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50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60759CAA-94D6-4E7D-92C7-E9919C45E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946D040-4459-4B3B-A491-3F00175EF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860C095-861D-4681-AB1C-2F538AFD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472-46B0-4BEB-A3D2-93CB81FB9FCE}" type="datetime3">
              <a:rPr lang="en-US" smtClean="0"/>
              <a:t>20 January 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2CF10C6-2268-448B-BDF7-791A00B4A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755DCBB-21C5-4091-9BDB-E8085F4D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0271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0F009-FA41-4B50-849F-3CC1A00DB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B6079-E83D-4B7D-B977-685F9256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6CC-9F75-499B-A6F3-2447E9C6C9C1}" type="datetime3">
              <a:rPr lang="en-US" smtClean="0"/>
              <a:t>20 January 2026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7FF0B-1964-4790-8D41-2F5536C4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05D0-B3A5-4DD3-B701-5FEA6AF0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7FDA-FD17-4815-9158-AC47DAB8396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957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EC00CA-9AB3-4478-A95C-C0256D50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89D48C6-8C8A-4A36-9A44-D195BA583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E5D2E1F-F5F2-4EF2-9B77-D0A1AFFDE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20 January 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9112132-9B50-4431-9D63-40334201E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262CEAA-BF16-4729-ADF3-797876316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79636A-0524-4DF0-960B-1EF6C0BDF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919" y="185738"/>
            <a:ext cx="112176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B2D3711-D021-4187-9CD2-A0C9B41D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FE067A7-FA5D-47BD-9235-CE67046C2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997D6E2-15EC-46FA-8D79-8F211EBF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141A3-C84A-4953-841F-B38552DF662E}" type="datetime3">
              <a:rPr lang="en-US" smtClean="0"/>
              <a:t>20 January 2026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D1F233F-7C40-4EA5-BAA9-FB6B9BD14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5032ED3-5081-4722-BA73-D5052777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770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C11642-E523-49EB-B1AE-B3728BB2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AC6BFD2-AC95-4124-857D-696C86B04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C1832A9-EBBF-4A15-8BB2-A687F69A1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63D06C1-0A14-4076-9E1A-B4F588089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AA2CD-5E8E-4555-A23E-D393DE98806E}" type="datetime3">
              <a:rPr lang="en-US" smtClean="0"/>
              <a:t>20 January 2026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8CA7DCB-9557-4542-8217-39637EBA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B9F286-69BD-4594-BB4D-5FCA5F31F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09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8CA5EF-1159-4123-8B88-B471696A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7F6D016-F74B-4BF6-9E8E-5B0F52D0F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34742CF-D32A-4B9C-8D34-762AAE23A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B5CC7F1-F407-4EAB-9783-F85254A52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F7DA33B-A422-49A9-A61F-DF3AE7763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93A99EB-A3A1-46A5-B29E-C3F47DA8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F699-163A-46A7-9E40-9AF9A731A68A}" type="datetime3">
              <a:rPr lang="en-US" smtClean="0"/>
              <a:t>20 January 2026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D74ED8F-FD0F-4655-BF35-2E85D467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F3309C3-2BC3-41FA-BCC6-8B7D8AEF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51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4E8B80-295B-4B16-9AEB-A75FD96C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B868069-63D4-4A4A-A7C3-FA7E2F6D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FFC0C-37AF-4508-B5CC-1582AF88C583}" type="datetime3">
              <a:rPr lang="en-US" smtClean="0"/>
              <a:t>20 January 2026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34BFBEB-4EE1-466C-B42C-F25DC97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512BBC0-B1F9-4A58-B9AE-91061D04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887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BFB2CE3-71F3-4501-9FF1-D155F857E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02B2F-7B21-4077-9B7B-A93101C6E09E}" type="datetime3">
              <a:rPr lang="en-US" smtClean="0"/>
              <a:t>20 January 2026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927D06F1-2B14-4056-826C-81DD68D8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E5F6C4A-212E-45E4-AF9C-8D1F2EB9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317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4F44A0-5502-44A6-B718-FD7CA3A1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A053DB4-864D-4679-8B33-ADC4B5057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20AE3BE0-BDB2-4773-B0DD-66918ED14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CAE5AA6-B410-4AE7-BB4A-4BB048E6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CA258-C933-4CC3-8031-E91C8BA781CF}" type="datetime3">
              <a:rPr lang="en-US" smtClean="0"/>
              <a:t>20 January 2026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DBE291E-2905-4057-9F44-2C5336D3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A4E4DF9-CCD6-41C9-9357-13A403D9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7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7C9D58-0225-4AE4-BE19-77CE8D85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5189D1D-5BE9-4FE0-900E-883AF8AE9F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723A0CA-AF7F-4392-AE59-B0E0DF0B6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94DDFDC-5007-4936-943E-22FFB76E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50DA6-8108-439B-B6BC-2126079C2474}" type="datetime3">
              <a:rPr lang="en-US" smtClean="0"/>
              <a:t>20 January 2026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C1D3613-D33F-4957-B6E2-BD3D095B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3AD5D48-B841-4274-935C-C73DCC3C8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454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218C519-775B-4810-B016-770F3D3F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07D51F6-536D-41CA-B920-078B4EA91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FB2629D-EBF0-4227-B3EB-DBDE5064A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9149AABC-FACF-4C84-B0FC-B40CB35210BF}" type="datetime3">
              <a:rPr lang="en-US" smtClean="0"/>
              <a:t>20 January 2026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200CD35-5529-463E-A809-E51C8DDD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41CDEB-63BA-495B-A0DA-F60CE2C2E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FB24282-A0D6-4930-AA9E-40AA98880B46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743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ECCADA-EBA8-43BF-B14F-83F2C417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4026" y="1521884"/>
            <a:ext cx="4634559" cy="33989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/>
              <a:t>Tuesday, November 18, 2025</a:t>
            </a:r>
            <a:endParaRPr lang="th-TH" sz="6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2A8709-C818-49BF-B060-8738CE99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7FDA-FD17-4815-9158-AC47DAB83963}" type="slidenum">
              <a:rPr lang="th-TH" smtClean="0"/>
              <a:t>1</a:t>
            </a:fld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70896-4EF6-4020-AA7C-D4B764D9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4F2-71B2-4C46-8E5F-049B31674C6E}" type="datetime3">
              <a:rPr lang="en-US" smtClean="0"/>
              <a:t>20 January 2026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147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A1BE6-1D62-45EA-A8F3-E5088F911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346" y="2625725"/>
            <a:ext cx="9686192" cy="8032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dirty="0"/>
              <a:t>Back up</a:t>
            </a:r>
            <a:endParaRPr lang="th-TH" sz="6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97F80-5BE1-4BC5-8D50-3936BE7D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20 January 2026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FFD2A-1E64-40DD-A81C-AA9FB6CA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954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1BF31-D0BB-4172-B337-AE20FC18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20 January 2026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55CC4-37C6-48B4-9FF4-C6C4C7E6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11</a:t>
            </a:fld>
            <a:endParaRPr lang="th-T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265331-81BC-4057-A92A-0B405C80D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8959"/>
            <a:ext cx="4493967" cy="30649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27B8B5-2B70-46D4-BF1D-057166A8D98E}"/>
              </a:ext>
            </a:extLst>
          </p:cNvPr>
          <p:cNvSpPr txBox="1"/>
          <p:nvPr/>
        </p:nvSpPr>
        <p:spPr>
          <a:xfrm>
            <a:off x="701006" y="0"/>
            <a:ext cx="4974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 2021 @4740 - 4946</a:t>
            </a:r>
            <a:endParaRPr lang="th-TH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D8C52C-85EC-4EDE-996A-628892829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447" y="250771"/>
            <a:ext cx="4586104" cy="3189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34D5B5-56BA-46FD-BCD8-18026966B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289" y="3533923"/>
            <a:ext cx="4873994" cy="33008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5B7693-8CEF-403F-8AA6-56BA73E1EB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" r="3540" b="35206"/>
          <a:stretch/>
        </p:blipFill>
        <p:spPr>
          <a:xfrm>
            <a:off x="7035987" y="3996993"/>
            <a:ext cx="4570704" cy="180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9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42E1C-D7EB-4A5F-93FF-493E7816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12</a:t>
            </a:fld>
            <a:endParaRPr lang="th-TH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92D912A-6338-464A-A79E-D5299872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3AA3-07C5-46FE-9308-48BA04590DBC}" type="datetime3">
              <a:rPr lang="en-US" smtClean="0"/>
              <a:t>20 January 2026</a:t>
            </a:fld>
            <a:endParaRPr lang="th-TH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A82B3D-DEEF-4561-A659-2439B0AF2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94" y="36529"/>
            <a:ext cx="5143762" cy="35149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518D5C-0C38-4373-9CF5-04A84F193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180" y="136525"/>
            <a:ext cx="5108666" cy="34150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AFE637-C2D9-4127-B715-886CFD1CD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687" y="3545594"/>
            <a:ext cx="4777213" cy="32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34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3159-A325-4186-8B65-4BE09913A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79" y="-27977"/>
            <a:ext cx="10515600" cy="1325563"/>
          </a:xfrm>
        </p:spPr>
        <p:txBody>
          <a:bodyPr/>
          <a:lstStyle/>
          <a:p>
            <a:r>
              <a:rPr lang="en-US" dirty="0"/>
              <a:t>Data in 2020</a:t>
            </a:r>
            <a:br>
              <a:rPr lang="th-TH" dirty="0"/>
            </a:br>
            <a:endParaRPr lang="th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9C0D3-FB7A-4EA6-9BC0-B26BBF75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20 January 2026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69FB0-12A7-4875-9925-042C5B87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13</a:t>
            </a:fld>
            <a:endParaRPr lang="th-TH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785D5E-D9E7-43C0-9779-BBB461928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179" y="526232"/>
            <a:ext cx="4732589" cy="3274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720E14-FF18-468A-AF92-9C38FC7A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618" y="0"/>
            <a:ext cx="4732589" cy="32270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44C1A5-4FAE-440E-9DAE-ABFC7E2521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28"/>
          <a:stretch/>
        </p:blipFill>
        <p:spPr>
          <a:xfrm>
            <a:off x="678383" y="3781263"/>
            <a:ext cx="4585150" cy="3065327"/>
          </a:xfrm>
          <a:prstGeom prst="rect">
            <a:avLst/>
          </a:prstGeom>
        </p:spPr>
      </p:pic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6AC0C045-C97B-497A-A0D5-9716E7AC3B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68" r="1501" b="2087"/>
          <a:stretch/>
        </p:blipFill>
        <p:spPr>
          <a:xfrm>
            <a:off x="5701809" y="3340605"/>
            <a:ext cx="4980844" cy="328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6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EAA715-B7CB-46D9-8543-41D8DBB22F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207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No mass window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i="1" dirty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𝑐𝑗</m:t>
                        </m:r>
                      </m:sub>
                    </m:sSub>
                  </m:oMath>
                </a14:m>
                <a:endParaRPr lang="th-TH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EAA715-B7CB-46D9-8543-41D8DBB22F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207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231D3-6E5D-4DA2-8E21-497E8DB2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20 January 2026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39C48-2CE5-4516-AB25-FB5E3B052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14</a:t>
            </a:fld>
            <a:endParaRPr lang="th-TH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F63BD74-617E-4A06-833C-E75506ECB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668" r="1501" b="2087"/>
          <a:stretch/>
        </p:blipFill>
        <p:spPr>
          <a:xfrm>
            <a:off x="162317" y="1406280"/>
            <a:ext cx="7504575" cy="4950070"/>
          </a:xfrm>
        </p:spPr>
      </p:pic>
    </p:spTree>
    <p:extLst>
      <p:ext uri="{BB962C8B-B14F-4D97-AF65-F5344CB8AC3E}">
        <p14:creationId xmlns:p14="http://schemas.microsoft.com/office/powerpoint/2010/main" val="3585112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95EDB-FE43-483B-BB7B-F82BE274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20 January 2026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0D214-EB9A-4480-B360-D668A6E88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15</a:t>
            </a:fld>
            <a:endParaRPr lang="th-TH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431842-3C0C-46AD-8464-EF9E745F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84" y="632924"/>
            <a:ext cx="10099431" cy="672620"/>
          </a:xfrm>
        </p:spPr>
        <p:txBody>
          <a:bodyPr>
            <a:noAutofit/>
          </a:bodyPr>
          <a:lstStyle/>
          <a:p>
            <a:r>
              <a:rPr lang="en-US" sz="3200" dirty="0"/>
              <a:t>Next to do</a:t>
            </a:r>
            <a:endParaRPr lang="th-T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CE906-0E40-4C3A-A5E9-10146A9A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38" y="1873738"/>
            <a:ext cx="10515600" cy="4351338"/>
          </a:xfrm>
        </p:spPr>
        <p:txBody>
          <a:bodyPr/>
          <a:lstStyle/>
          <a:p>
            <a:r>
              <a:rPr lang="en-US" sz="2800" dirty="0"/>
              <a:t>Combine events from several energy points.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16890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ECD7-BECC-4483-8DB5-67A25987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flow</a:t>
            </a:r>
            <a:endParaRPr lang="th-TH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2F9817-359E-4332-81B7-829DF9DDCF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611983"/>
            <a:ext cx="8226158" cy="328698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A0465-1455-4F90-BA45-C9426CF53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20 January 2026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9213E-71D6-4BB5-B4B5-D71BD247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957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87097-A753-4723-A5F1-E0724758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to do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9A6613-5DD2-460D-94A6-EC167BFF0D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1631" y="365125"/>
                <a:ext cx="10899530" cy="599122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:endParaRPr lang="en-US" dirty="0">
                  <a:latin typeface="+mj-lt"/>
                </a:endParaRP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trike="sngStrike" dirty="0">
                    <a:latin typeface="+mj-lt"/>
                  </a:rPr>
                  <a:t>Find</a:t>
                </a: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endParaRPr lang="en-US" dirty="0">
                  <a:latin typeface="+mj-lt"/>
                </a:endParaRP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trike="sngStrike" dirty="0">
                    <a:latin typeface="+mj-lt"/>
                  </a:rPr>
                  <a:t>Perform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trike="sngStrike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trike="sngStrike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i="1" strike="sngStrike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0" strike="sngStrike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trike="sngStrike" dirty="0">
                    <a:latin typeface="+mj-lt"/>
                  </a:rPr>
                  <a:t> invariant mass distribution</a:t>
                </a:r>
                <a:r>
                  <a:rPr lang="en-US" dirty="0">
                    <a:latin typeface="+mj-lt"/>
                  </a:rPr>
                  <a:t>.</a:t>
                </a: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trike="sngStrike" dirty="0">
                    <a:latin typeface="+mj-lt"/>
                  </a:rPr>
                  <a:t>Study and suppress background.</a:t>
                </a: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US" strike="sngStrike" dirty="0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Prepare .</a:t>
                </a:r>
                <a:r>
                  <a:rPr lang="en-US" strike="sngStrike" dirty="0" err="1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dst</a:t>
                </a:r>
                <a:r>
                  <a:rPr lang="en-US" strike="sngStrike" dirty="0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 files for signal MC at </a:t>
                </a:r>
                <a:r>
                  <a:rPr lang="en-US" strike="sngStrike" dirty="0" err="1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Ecms</a:t>
                </a:r>
                <a:r>
                  <a:rPr lang="en-US" strike="sngStrike" dirty="0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 = 4.700 GeV.</a:t>
                </a:r>
                <a:endParaRPr lang="en-US" sz="800" strike="sngStrik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endParaRPr lang="en-US" dirty="0">
                  <a:latin typeface="+mj-lt"/>
                </a:endParaRPr>
              </a:p>
              <a:p>
                <a:pPr marL="514350" indent="-514350">
                  <a:lnSpc>
                    <a:spcPct val="200000"/>
                  </a:lnSpc>
                  <a:buFont typeface="+mj-lt"/>
                  <a:buAutoNum type="arabicPeriod"/>
                </a:pPr>
                <a:endParaRPr lang="th-TH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9A6613-5DD2-460D-94A6-EC167BFF0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1631" y="365125"/>
                <a:ext cx="10899530" cy="5991225"/>
              </a:xfrm>
              <a:blipFill>
                <a:blip r:embed="rId2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23EAF-DED8-457F-9D1A-B0F13BA7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17</a:t>
            </a:fld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6CA98-E573-43B7-812C-2A3C70005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020" t="64284" r="40210" b="6355"/>
          <a:stretch/>
        </p:blipFill>
        <p:spPr>
          <a:xfrm>
            <a:off x="2453785" y="1784655"/>
            <a:ext cx="5816943" cy="120015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C08B7-2F00-4B43-AA3C-5DF5C1172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22F8B-D130-4E28-A58C-786B4600E8F7}" type="datetime3">
              <a:rPr lang="en-US" smtClean="0"/>
              <a:t>20 January 2026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993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004C-EE13-42A8-B1E4-206582186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 703</a:t>
            </a:r>
            <a:endParaRPr lang="th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35417-5C1B-44E8-AAB4-E35BA3C4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A0D75-DF47-4802-AF6A-5DC6CADCACF9}" type="datetime3">
              <a:rPr lang="en-US" smtClean="0"/>
              <a:t>20 January 2026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8BB3E-1ECD-455D-9925-8AC4CFBD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18</a:t>
            </a:fld>
            <a:endParaRPr lang="th-TH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3EF129-B735-413E-9339-5818A81FA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704" y="1518971"/>
            <a:ext cx="6420746" cy="3820058"/>
          </a:xfrm>
        </p:spPr>
      </p:pic>
    </p:spTree>
    <p:extLst>
      <p:ext uri="{BB962C8B-B14F-4D97-AF65-F5344CB8AC3E}">
        <p14:creationId xmlns:p14="http://schemas.microsoft.com/office/powerpoint/2010/main" val="122853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\documentclass{article}&#10;\usepackage{amsmath}&#10;\usepackage{fontspec} &#10;\pagestyle{empty}&#10;\begin{document}&#10;&#10;&#10;&#10;\begin{itemize}&#10;    \item The lowest \( 1^{-+} \) light tetraquark state is around 2 GeV, which is significantly far from the observed \( \pi_{1}(1400) \), \( \pi_{1}(1600) \) and \( \eta_{1}(1855) \) state.&#10;&#10;    \item The observed state \( \pi_{1}(2015) \) is situated within the lowest \( 1^{-+} \) light tetraquark range. More experimental data and theoretical studies are essential for making unambiguous assignments.&#10;&#10;    \item The lowest \( 1^{-+} \) charmoniumlike tetraquark state is around 4.3 GeV, might be observed in \( \pi{\chi_{c1}} \), \( \eta{\chi_{c1}} \), and \( \gamma h_c \) decay processes.&#10;&#10;    \item The lowest \( 1^{-+} \) fully-charmed tetraquark state is around 6.8 GeV, may be searched in \( J/\psi h_c \) and, \( \eta_c \chi_{c1} \) decay channels.&#10;\end{itemize}&#10;&#10;&#10;&#10;&#10;&#10;&#10;\end{document}" title="IguanaTex Bitmap Display">
            <a:extLst>
              <a:ext uri="{FF2B5EF4-FFF2-40B4-BE49-F238E27FC236}">
                <a16:creationId xmlns:a16="http://schemas.microsoft.com/office/drawing/2014/main" id="{7280660D-A654-4BD2-9077-8D1C01AEBD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01" y="1563918"/>
            <a:ext cx="10140637" cy="38697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0BF636-4334-416E-804E-CBE0E8E5B579}"/>
              </a:ext>
            </a:extLst>
          </p:cNvPr>
          <p:cNvSpPr txBox="1"/>
          <p:nvPr/>
        </p:nvSpPr>
        <p:spPr>
          <a:xfrm>
            <a:off x="2061156" y="421207"/>
            <a:ext cx="2736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Prediction</a:t>
            </a:r>
            <a:endParaRPr lang="th-TH" sz="4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AB8B4F-36FF-4BF4-B6B6-BF177A06A359}"/>
              </a:ext>
            </a:extLst>
          </p:cNvPr>
          <p:cNvSpPr/>
          <p:nvPr/>
        </p:nvSpPr>
        <p:spPr>
          <a:xfrm>
            <a:off x="3605305" y="4218385"/>
            <a:ext cx="658964" cy="2920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969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78801B-2513-4992-9B27-897FC8745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94" y="6104168"/>
            <a:ext cx="2257200" cy="4831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89E189-A254-4E9F-9D37-C7D7C43FC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361" y="6142229"/>
            <a:ext cx="3251639" cy="419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DFE575-13D8-41D5-A466-7F4AAA141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4737" y="6142229"/>
            <a:ext cx="2316305" cy="4070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3482B4-8BBC-4D9D-88F4-372685CEA6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2997" y="6142229"/>
            <a:ext cx="2675642" cy="3812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F1712D-2C5C-4C47-B5F6-7D31C50EAD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1042" y="5601716"/>
            <a:ext cx="2899552" cy="36077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DA9B50-0BD4-4FC6-81EF-D2D5AC579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192BC-5C7D-4F52-AF22-E58368FEA0FE}" type="datetime3">
              <a:rPr lang="en-US" smtClean="0"/>
              <a:t>20 January 2026</a:t>
            </a:fld>
            <a:endParaRPr lang="th-TH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DA9BB-4FA1-4C93-96C7-12B8AD9D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052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41B516-2893-4557-838F-330CE4AD3BF1}"/>
              </a:ext>
            </a:extLst>
          </p:cNvPr>
          <p:cNvSpPr/>
          <p:nvPr/>
        </p:nvSpPr>
        <p:spPr>
          <a:xfrm>
            <a:off x="3671188" y="94383"/>
            <a:ext cx="3661596" cy="234235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9347">
              <a:defRPr/>
            </a:pPr>
            <a:endParaRPr lang="th-TH" sz="2325">
              <a:ln w="38100">
                <a:solidFill>
                  <a:prstClr val="black"/>
                </a:solidFill>
              </a:ln>
              <a:noFill/>
              <a:latin typeface="Calibri" panose="020F0502020204030204"/>
              <a:cs typeface="Cordia New" panose="020B0304020202020204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0624A1-FE54-264F-35FC-B7CFBB1DA4F3}"/>
                  </a:ext>
                </a:extLst>
              </p:cNvPr>
              <p:cNvSpPr txBox="1"/>
              <p:nvPr/>
            </p:nvSpPr>
            <p:spPr>
              <a:xfrm>
                <a:off x="6516288" y="3436952"/>
                <a:ext cx="4058136" cy="2385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59347">
                  <a:lnSpc>
                    <a:spcPct val="150000"/>
                  </a:lnSpc>
                  <a:defRPr/>
                </a:pPr>
                <a:r>
                  <a:rPr lang="en-US" sz="1406" dirty="0">
                    <a:solidFill>
                      <a:prstClr val="black"/>
                    </a:solidFill>
                    <a:latin typeface="Aptos" panose="02110004020202020204"/>
                  </a:rPr>
                  <a:t>2) Neutral track</a:t>
                </a: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𝑏𝑎𝑟𝑟𝑒𝑙</m:t>
                        </m:r>
                      </m:sub>
                    </m:sSub>
                    <m: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25 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&lt;0.8</m:t>
                    </m:r>
                  </m:oMath>
                </a14:m>
                <a:endParaRPr lang="en-US" sz="1406" dirty="0">
                  <a:solidFill>
                    <a:prstClr val="black"/>
                  </a:solidFill>
                  <a:latin typeface="Aptos" panose="02110004020202020204"/>
                </a:endParaRP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𝑒𝑛𝑑𝑐𝑎𝑝</m:t>
                        </m:r>
                      </m:sub>
                    </m:sSub>
                    <m: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,0.86&lt;</m:t>
                    </m:r>
                    <m:d>
                      <m:dPr>
                        <m:begChr m:val="|"/>
                        <m:endChr m:val="|"/>
                        <m:ctrlP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6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&lt;0.92</m:t>
                    </m:r>
                  </m:oMath>
                </a14:m>
                <a:endParaRPr lang="en-US" sz="1406" dirty="0">
                  <a:solidFill>
                    <a:prstClr val="black"/>
                  </a:solidFill>
                  <a:latin typeface="Aptos" panose="02110004020202020204"/>
                </a:endParaRP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EMC time </a:t>
                </a:r>
                <a14:m>
                  <m:oMath xmlns:m="http://schemas.openxmlformats.org/officeDocument/2006/math">
                    <m: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th-TH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th-TH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(50 ns)</a:t>
                </a: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angle between the cluster and </a:t>
                </a:r>
              </a:p>
              <a:p>
                <a:pPr defTabSz="759347">
                  <a:lnSpc>
                    <a:spcPct val="150000"/>
                  </a:lnSpc>
                  <a:defRPr/>
                </a:pPr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the nearest charged track  &lt; 10 degree</a:t>
                </a:r>
                <a:endParaRPr lang="th-TH" sz="1406" dirty="0">
                  <a:solidFill>
                    <a:prstClr val="black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237296" indent="-237296" defTabSz="759347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h-TH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h-TH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th-TH" sz="1406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  <m:r>
                      <a:rPr lang="th-TH" sz="1406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406" dirty="0">
                    <a:solidFill>
                      <a:prstClr val="black"/>
                    </a:solidFill>
                    <a:latin typeface="Calibri Light" panose="020F0302020204030204" pitchFamily="34" charset="0"/>
                  </a:rPr>
                  <a:t> 3</a:t>
                </a:r>
                <a:endParaRPr lang="th-TH" sz="1406" dirty="0">
                  <a:solidFill>
                    <a:prstClr val="black"/>
                  </a:solidFill>
                  <a:latin typeface="Calibri Light" panose="020F03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C0624A1-FE54-264F-35FC-B7CFBB1DA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88" y="3436952"/>
                <a:ext cx="4058136" cy="2385461"/>
              </a:xfrm>
              <a:prstGeom prst="rect">
                <a:avLst/>
              </a:prstGeom>
              <a:blipFill>
                <a:blip r:embed="rId5"/>
                <a:stretch>
                  <a:fillRect l="-450" b="-7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{amsmath}&#10;\pagestyle{empty}&#10;\begin{document}&#10;&#10;\begin{align*}&#10;e^+ e^- \rightarrow \pi^+ \pi^- \pi^0 \chi_{c1} \\&#10;\chi_{c1} \rightarrow \gamma J/\psi \\&#10;J/\psi \rightarrow e^+ e^- \, / \, \mu^+ \mu^- \\&#10;\pi^0 \rightarrow \gamma \gamma&#10;\end{align*}&#10;&#10;&#10;&#10;&#10;&#10;\end{document}" title="IguanaTex Bitmap Display">
            <a:extLst>
              <a:ext uri="{FF2B5EF4-FFF2-40B4-BE49-F238E27FC236}">
                <a16:creationId xmlns:a16="http://schemas.microsoft.com/office/drawing/2014/main" id="{B6A609DA-5529-44DD-A95A-55185BF11A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167" y="240996"/>
            <a:ext cx="3204301" cy="209929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83BAED-82C3-4E25-9352-99B32DB37084}"/>
              </a:ext>
            </a:extLst>
          </p:cNvPr>
          <p:cNvGrpSpPr/>
          <p:nvPr/>
        </p:nvGrpSpPr>
        <p:grpSpPr>
          <a:xfrm>
            <a:off x="2339665" y="2829635"/>
            <a:ext cx="5322680" cy="2857818"/>
            <a:chOff x="1046294" y="4278144"/>
            <a:chExt cx="6589406" cy="35811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02A82F6-650A-4ECA-AED2-3238AA399AD1}"/>
                    </a:ext>
                  </a:extLst>
                </p:cNvPr>
                <p:cNvSpPr txBox="1"/>
                <p:nvPr/>
              </p:nvSpPr>
              <p:spPr>
                <a:xfrm>
                  <a:off x="1046294" y="4278144"/>
                  <a:ext cx="6450904" cy="358115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759347">
                    <a:lnSpc>
                      <a:spcPct val="90000"/>
                    </a:lnSpc>
                    <a:spcBef>
                      <a:spcPts val="830"/>
                    </a:spcBef>
                    <a:defRPr/>
                  </a:pPr>
                  <a:r>
                    <a:rPr lang="en-US" sz="1495" dirty="0">
                      <a:solidFill>
                        <a:prstClr val="black"/>
                      </a:solidFill>
                      <a:latin typeface="Calibri" panose="020F0502020204030204"/>
                    </a:rPr>
                    <a:t>Final state</a:t>
                  </a:r>
                  <a14:m>
                    <m:oMath xmlns:m="http://schemas.openxmlformats.org/officeDocument/2006/math">
                      <m:r>
                        <a:rPr lang="th-TH" sz="149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95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en-US" sz="1495" kern="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defTabSz="759347">
                    <a:lnSpc>
                      <a:spcPct val="90000"/>
                    </a:lnSpc>
                    <a:spcBef>
                      <a:spcPts val="830"/>
                    </a:spcBef>
                    <a:defRPr/>
                  </a:pPr>
                  <a:r>
                    <a:rPr lang="en-US" sz="1495" kern="0" dirty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BOSS version: 7.0.9</a:t>
                  </a:r>
                </a:p>
                <a:p>
                  <a:pPr defTabSz="759347">
                    <a:lnSpc>
                      <a:spcPct val="90000"/>
                    </a:lnSpc>
                    <a:spcBef>
                      <a:spcPts val="830"/>
                    </a:spcBef>
                    <a:defRPr/>
                  </a:pPr>
                  <a:endParaRPr lang="en-US" sz="1406" u="sng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  <a:p>
                  <a:pPr defTabSz="759347">
                    <a:spcBef>
                      <a:spcPts val="830"/>
                    </a:spcBef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" panose="020F0502020204030204"/>
                    </a:rPr>
                    <a:t>1) Charged tracks (MDC)</a:t>
                  </a:r>
                </a:p>
                <a:p>
                  <a:pPr marL="237296" indent="-237296" defTabSz="759347">
                    <a:spcBef>
                      <a:spcPts val="83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" panose="020F0502020204030204"/>
                    </a:rPr>
                    <a:t>	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406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a14:m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&lt; 0.93</a:t>
                  </a:r>
                </a:p>
                <a:p>
                  <a:pPr marL="237296" indent="-237296" defTabSz="759347">
                    <a:spcBef>
                      <a:spcPts val="83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	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&lt;1.0 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6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&lt;10 </m:t>
                      </m:r>
                      <m:r>
                        <a:rPr lang="en-US" sz="1406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a14:m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(the beam line)</a:t>
                  </a:r>
                </a:p>
                <a:p>
                  <a:pPr marL="237296" indent="-237296" defTabSz="759347">
                    <a:spcBef>
                      <a:spcPts val="83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	nGood </a:t>
                  </a:r>
                  <a14:m>
                    <m:oMath xmlns:m="http://schemas.openxmlformats.org/officeDocument/2006/math">
                      <m:r>
                        <a:rPr lang="en-US" sz="1406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 4</a:t>
                  </a:r>
                </a:p>
                <a:p>
                  <a:pPr marL="237296" indent="-237296" defTabSz="759347">
                    <a:spcBef>
                      <a:spcPts val="830"/>
                    </a:spcBef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1406" dirty="0">
                      <a:solidFill>
                        <a:prstClr val="black"/>
                      </a:solidFill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	total charge is 0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02A82F6-650A-4ECA-AED2-3238AA399A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294" y="4278144"/>
                  <a:ext cx="6450904" cy="3581151"/>
                </a:xfrm>
                <a:prstGeom prst="rect">
                  <a:avLst/>
                </a:prstGeom>
                <a:blipFill>
                  <a:blip r:embed="rId7"/>
                  <a:stretch>
                    <a:fillRect l="-468" t="-1066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Picture 9" descr="\documentclass{article}&#10;\usepackage{amsmath}&#10;\pagestyle{empty}&#10;\begin{document}&#10;&#10;&#10;$\gamma \gamma \gamma \pi^+ \pi^- e^+ e^- \quad \text{or} \quad \gamma \gamma \gamma \pi^+ \pi^- \mu^+ \mu^-&#10;$&#10;&#10;\end{document}" title="IguanaTex Bitmap Display">
              <a:extLst>
                <a:ext uri="{FF2B5EF4-FFF2-40B4-BE49-F238E27FC236}">
                  <a16:creationId xmlns:a16="http://schemas.microsoft.com/office/drawing/2014/main" id="{0F701A30-142E-4876-B8F0-B4B2D6ADAFF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640" y="4278144"/>
              <a:ext cx="4980060" cy="31276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10DAC6-5835-4376-9959-09E4234ACB32}"/>
              </a:ext>
            </a:extLst>
          </p:cNvPr>
          <p:cNvSpPr txBox="1"/>
          <p:nvPr/>
        </p:nvSpPr>
        <p:spPr>
          <a:xfrm>
            <a:off x="1959905" y="144548"/>
            <a:ext cx="5817464" cy="322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9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 Selection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8FDF6D-35E3-4711-8BAC-53A63224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665" y="5506299"/>
            <a:ext cx="8005843" cy="206382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1406" b="1" dirty="0">
                <a:solidFill>
                  <a:prstClr val="black"/>
                </a:solidFill>
                <a:latin typeface="+mj-lt"/>
                <a:cs typeface="TH Sarabun New" panose="020B0500040200020003" pitchFamily="34" charset="-34"/>
              </a:rPr>
              <a:t>Data sets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406" dirty="0">
                <a:solidFill>
                  <a:prstClr val="black"/>
                </a:solidFill>
                <a:latin typeface="+mj-lt"/>
                <a:cs typeface="TH Sarabun New" panose="020B0500040200020003" pitchFamily="34" charset="-34"/>
              </a:rPr>
              <a:t>Data : 2020 (@4640) run no. 63516-63715</a:t>
            </a:r>
          </a:p>
          <a:p>
            <a:pPr>
              <a:lnSpc>
                <a:spcPct val="100000"/>
              </a:lnSpc>
            </a:pPr>
            <a:r>
              <a:rPr lang="en-US" sz="1406" dirty="0">
                <a:latin typeface="+mj-lt"/>
              </a:rPr>
              <a:t>Inclusive MC : XYZ sample run no. 35227-36213 (@4600)</a:t>
            </a:r>
            <a:endParaRPr lang="th-TH" sz="1406" dirty="0">
              <a:latin typeface="+mj-lt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FB31EB-A154-46A6-B04F-936D759E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777F-72EE-4799-96B4-6BEE11933455}" type="datetime3">
              <a:rPr lang="en-US" smtClean="0"/>
              <a:t>20 January 2026</a:t>
            </a:fld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0A6A3-0079-4457-9289-FDDCEAD1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4282-A0D6-4930-AA9E-40AA98880B46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880400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6BB3D9-EB26-47CB-86DD-DED559ED9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376" y="656247"/>
            <a:ext cx="10464424" cy="5155467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C95B01-4F66-4997-B799-F555543C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6CC-9F75-499B-A6F3-2447E9C6C9C1}" type="datetime3">
              <a:rPr lang="en-US" smtClean="0"/>
              <a:t>20 January 2026</a:t>
            </a:fld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28BA0-6C90-4F4F-8185-9CD1EA70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7FDA-FD17-4815-9158-AC47DAB83963}" type="slidenum">
              <a:rPr lang="th-TH" smtClean="0"/>
              <a:t>4</a:t>
            </a:fld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690854-8B6E-4486-80B4-495C67A99108}"/>
              </a:ext>
            </a:extLst>
          </p:cNvPr>
          <p:cNvSpPr/>
          <p:nvPr/>
        </p:nvSpPr>
        <p:spPr>
          <a:xfrm>
            <a:off x="1037492" y="2549769"/>
            <a:ext cx="9407770" cy="1512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47B8B3-B8D2-459F-9D4A-75894A0A6672}"/>
              </a:ext>
            </a:extLst>
          </p:cNvPr>
          <p:cNvSpPr/>
          <p:nvPr/>
        </p:nvSpPr>
        <p:spPr>
          <a:xfrm>
            <a:off x="1037492" y="4967654"/>
            <a:ext cx="4862146" cy="846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43F5D-21EA-4EB6-A36F-9284A8E1DBA3}"/>
              </a:ext>
            </a:extLst>
          </p:cNvPr>
          <p:cNvSpPr/>
          <p:nvPr/>
        </p:nvSpPr>
        <p:spPr>
          <a:xfrm>
            <a:off x="1037492" y="4338882"/>
            <a:ext cx="4862146" cy="3519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4737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69EF8A-ADAE-407D-BAC5-9846FC0D2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333" y="343777"/>
            <a:ext cx="11218943" cy="5921110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08252-D3FB-4EC4-BE15-94C54A90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6CC-9F75-499B-A6F3-2447E9C6C9C1}" type="datetime3">
              <a:rPr lang="en-US" smtClean="0"/>
              <a:t>20 January 2026</a:t>
            </a:fld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B121A-90AE-414E-B3CF-EE6E85F3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7FDA-FD17-4815-9158-AC47DAB83963}" type="slidenum">
              <a:rPr lang="th-TH" smtClean="0"/>
              <a:t>5</a:t>
            </a:fld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4016C6-FACA-4DB1-A318-CC260954155B}"/>
              </a:ext>
            </a:extLst>
          </p:cNvPr>
          <p:cNvSpPr/>
          <p:nvPr/>
        </p:nvSpPr>
        <p:spPr>
          <a:xfrm>
            <a:off x="580333" y="4475285"/>
            <a:ext cx="11218942" cy="8528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D1497-D553-478E-963B-6A80FF1771F7}"/>
              </a:ext>
            </a:extLst>
          </p:cNvPr>
          <p:cNvSpPr/>
          <p:nvPr/>
        </p:nvSpPr>
        <p:spPr>
          <a:xfrm>
            <a:off x="694591" y="2057400"/>
            <a:ext cx="11104683" cy="325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1CACD-8271-4FCB-9F69-24197134F5B9}"/>
              </a:ext>
            </a:extLst>
          </p:cNvPr>
          <p:cNvSpPr/>
          <p:nvPr/>
        </p:nvSpPr>
        <p:spPr>
          <a:xfrm>
            <a:off x="694591" y="2690447"/>
            <a:ext cx="11034347" cy="615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93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F05BB6-79ED-4D8E-9FA9-DED9FC4E1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908" y="2634517"/>
            <a:ext cx="4586654" cy="22540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Tuesday, January 20, 2026</a:t>
            </a:r>
            <a:endParaRPr lang="th-TH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CAB6D-14EF-4CA3-84DE-34CDCF33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6CC-9F75-499B-A6F3-2447E9C6C9C1}" type="datetime3">
              <a:rPr lang="en-US" smtClean="0"/>
              <a:t>20 January 2026</a:t>
            </a:fld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8E0EA-CC39-4BB3-B123-9D6E431F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7FDA-FD17-4815-9158-AC47DAB83963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652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AFA15-C91A-4433-B76A-E861BE20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6CC-9F75-499B-A6F3-2447E9C6C9C1}" type="datetime3">
              <a:rPr lang="en-US" smtClean="0"/>
              <a:t>20 January 2026</a:t>
            </a:fld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7CCEA-F63A-41C0-94A8-7768678A1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7FDA-FD17-4815-9158-AC47DAB83963}" type="slidenum">
              <a:rPr lang="th-TH" smtClean="0"/>
              <a:t>7</a:t>
            </a:fld>
            <a:endParaRPr lang="th-TH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804D786-EA68-4A4B-AAB3-4AAAAFF68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626" y="0"/>
            <a:ext cx="9231881" cy="637527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1B9BE9-9C12-48EA-A518-7A7C242F0E6C}"/>
              </a:ext>
            </a:extLst>
          </p:cNvPr>
          <p:cNvSpPr txBox="1"/>
          <p:nvPr/>
        </p:nvSpPr>
        <p:spPr>
          <a:xfrm>
            <a:off x="2408536" y="6355025"/>
            <a:ext cx="7731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Fit data with Gaussian and polynomial functions.</a:t>
            </a:r>
            <a:endParaRPr lang="th-TH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765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E1FED-E840-4A55-8CF2-9BCBAE585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6CC-9F75-499B-A6F3-2447E9C6C9C1}" type="datetime3">
              <a:rPr lang="en-US" smtClean="0"/>
              <a:t>20 January 2026</a:t>
            </a:fld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4009F-DE18-41AF-ACC2-5C05213A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7FDA-FD17-4815-9158-AC47DAB83963}" type="slidenum">
              <a:rPr lang="th-TH" smtClean="0"/>
              <a:t>8</a:t>
            </a:fld>
            <a:endParaRPr lang="th-TH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4948B6-B0B7-453A-B8DB-B2C8D29BF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80" y="136525"/>
            <a:ext cx="8697478" cy="5902325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A840779-E462-40F9-8F57-687B41FF064C}"/>
              </a:ext>
            </a:extLst>
          </p:cNvPr>
          <p:cNvCxnSpPr/>
          <p:nvPr/>
        </p:nvCxnSpPr>
        <p:spPr>
          <a:xfrm>
            <a:off x="3560884" y="1335454"/>
            <a:ext cx="0" cy="3270739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A28D19-EABB-4F9E-BC5D-C23CD3A7CA8D}"/>
              </a:ext>
            </a:extLst>
          </p:cNvPr>
          <p:cNvCxnSpPr/>
          <p:nvPr/>
        </p:nvCxnSpPr>
        <p:spPr>
          <a:xfrm>
            <a:off x="4926622" y="1335454"/>
            <a:ext cx="0" cy="3270739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80DBE71-6B04-4B96-8428-E1AF3E817453}"/>
              </a:ext>
            </a:extLst>
          </p:cNvPr>
          <p:cNvSpPr txBox="1"/>
          <p:nvPr/>
        </p:nvSpPr>
        <p:spPr>
          <a:xfrm>
            <a:off x="2365131" y="6094740"/>
            <a:ext cx="7157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Consider events in the region [3.630, 3730] GeV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385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EE4A1E2-2A2A-444D-A3B9-BEFAB2072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36531" y="1538654"/>
                <a:ext cx="8106507" cy="3903785"/>
              </a:xfrm>
            </p:spPr>
            <p:txBody>
              <a:bodyPr>
                <a:norm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b="1" dirty="0">
                    <a:solidFill>
                      <a:srgbClr val="000000"/>
                    </a:solidFill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Study Plan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2026.01.20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Current working:</a:t>
                </a: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SzPts val="2400"/>
                  <a:buFont typeface="+mj-lt"/>
                  <a:buAutoNum type="arabicPeriod"/>
                </a:pPr>
                <a:r>
                  <a:rPr lang="en-US" sz="2400" u="sng" dirty="0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Checking what the peak is.</a:t>
                </a: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SzPts val="2400"/>
                  <a:buFont typeface="+mj-lt"/>
                  <a:buAutoNum type="arabicPeriod"/>
                </a:pPr>
                <a:r>
                  <a:rPr lang="en-US" sz="2400" dirty="0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Calculate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 Light" panose="020F03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 Light" panose="020F0302020204030204" pitchFamily="34" charset="0"/>
                          </a:rPr>
                          <m:t>𝑛𝑑𝑜𝑓</m:t>
                        </m:r>
                      </m:den>
                    </m:f>
                  </m:oMath>
                </a14:m>
                <a:r>
                  <a:rPr lang="en-US" sz="24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 to test the fit</a:t>
                </a:r>
                <a:r>
                  <a:rPr lang="en-US" sz="2400" dirty="0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Next planning: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ffectLst/>
                    <a:latin typeface="Calibri Light" panose="020F03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1. Learn to calculate uncertainty.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L="457200" lvl="1" indent="0">
                  <a:lnSpc>
                    <a:spcPct val="200000"/>
                  </a:lnSpc>
                  <a:buNone/>
                </a:pPr>
                <a:endParaRPr lang="th-TH" sz="32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EE4A1E2-2A2A-444D-A3B9-BEFAB2072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36531" y="1538654"/>
                <a:ext cx="8106507" cy="3903785"/>
              </a:xfrm>
              <a:blipFill>
                <a:blip r:embed="rId2"/>
                <a:stretch>
                  <a:fillRect l="-1203" t="-109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29790-C018-4273-A9AE-4B2B59C29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16CC-9F75-499B-A6F3-2447E9C6C9C1}" type="datetime3">
              <a:rPr lang="en-US" smtClean="0"/>
              <a:t>20 January 2026</a:t>
            </a:fld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51F43-D06B-4344-B680-F0C3D4309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7FDA-FD17-4815-9158-AC47DAB83963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12453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4.297"/>
  <p:tag name="ORIGINALWIDTH" val="4256.468"/>
  <p:tag name="OUTPUTTYPE" val="PNG"/>
  <p:tag name="IGUANATEXVERSION" val="160"/>
  <p:tag name="LATEXADDIN" val="\documentclass{article}&#10;\usepackage{amsmath}&#10;\usepackage{fontspec} &#10;\pagestyle{empty}&#10;\begin{document}&#10;&#10;&#10;&#10;\begin{itemize}&#10;    \item The lowest \( 1^{-+} \) light tetraquark state is around 2 GeV, which is significantly far from the observed \( \pi_{1}(1400) \), \( \pi_{1}(1600) \) and \( \eta_{1}(1855) \) state.&#10;&#10;    \item The observed state \( \pi_{1}(2015) \) is situated within the lowest \( 1^{-+} \) light tetraquark range. More experimental data and theoretical studies are essential for making unambiguous assignments.&#10;&#10;    \item The lowest \( 1^{-+} \) charmoniumlike tetraquark state is around 4.3 GeV, might be observed in \( \pi{\chi_{c1}} \), \( \eta{\chi_{c1}} \), and \( \gamma h_c \) decay processes.&#10;&#10;    \item The lowest \( 1^{-+} \) fully-charmed tetraquark state is around 6.8 GeV, may be searched in \( J/\psi h_c \) and, \( \eta_c \chi_{c1} \) decay channels.&#10;\end{itemize}&#10;&#10;&#10;&#10;&#10;&#10;&#10;\end{document}"/>
  <p:tag name="IGUANATEXSIZE" val="20"/>
  <p:tag name="IGUANATEXCURSOR" val="881"/>
  <p:tag name="TRANSPARENCY" val="True"/>
  <p:tag name="LATEXENGINEID" val="0"/>
  <p:tag name="TEMPFOLDER" val="D:\IguanaTex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5.1594"/>
  <p:tag name="ORIGINALWIDTH" val="1106.862"/>
  <p:tag name="OUTPUTTYPE" val="PNG"/>
  <p:tag name="IGUANATEXVERSION" val="160"/>
  <p:tag name="LATEXADDIN" val="\documentclass{article}&#10;\usepackage{amsmath}&#10;\pagestyle{empty}&#10;\begin{document}&#10;&#10;\begin{align*}&#10;e^+ e^- \rightarrow \pi^+ \pi^- \pi^0 \chi_{c1} \\&#10;\chi_{c1} \rightarrow \gamma J/\psi \\&#10;J/\psi \rightarrow e^+ e^- \, / \, \mu^+ \mu^- \\&#10;\pi^0 \rightarrow \gamma \gamma&#10;\end{align*}&#10;&#10;&#10;&#10;&#10;&#10;\end{document}"/>
  <p:tag name="IGUANATEXSIZE" val="20"/>
  <p:tag name="IGUANATEXCURSOR" val="283"/>
  <p:tag name="TRANSPARENCY" val="True"/>
  <p:tag name="LATEXENGINEID" val="0"/>
  <p:tag name="TEMPFOLDER" val="D:\IguanaTex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2005.999"/>
  <p:tag name="OUTPUTTYPE" val="PNG"/>
  <p:tag name="IGUANATEXVERSION" val="160"/>
  <p:tag name="LATEXADDIN" val="\documentclass{article}&#10;\usepackage{amsmath}&#10;\pagestyle{empty}&#10;\begin{document}&#10;&#10;&#10;$\gamma \gamma \gamma \pi^+ \pi^- e^+ e^- \quad \text{or} \quad \gamma \gamma \gamma \pi^+ \pi^- \mu^+ \mu^-&#10;$&#10;&#10;\end{document}"/>
  <p:tag name="IGUANATEXSIZE" val="20"/>
  <p:tag name="IGUANATEXCURSOR" val="191"/>
  <p:tag name="TRANSPARENCY" val="True"/>
  <p:tag name="LATEXENGINEID" val="0"/>
  <p:tag name="TEMPFOLDER" val="D:\IguanaTex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4394</TotalTime>
  <Words>275</Words>
  <Application>Microsoft Office PowerPoint</Application>
  <PresentationFormat>Widescreen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Cambria Math</vt:lpstr>
      <vt:lpstr>Comic Sans MS</vt:lpstr>
      <vt:lpstr>1_ธีมของ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in 2020 </vt:lpstr>
      <vt:lpstr>No mass window for χ_cj</vt:lpstr>
      <vt:lpstr>Next to do</vt:lpstr>
      <vt:lpstr>Cut flow</vt:lpstr>
      <vt:lpstr>Next to do</vt:lpstr>
      <vt:lpstr>Mc 703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NATTAPAT TAGSINSIT</dc:creator>
  <cp:lastModifiedBy>NATTAPAT TAGSINSIT</cp:lastModifiedBy>
  <cp:revision>150</cp:revision>
  <dcterms:created xsi:type="dcterms:W3CDTF">2021-11-14T14:33:03Z</dcterms:created>
  <dcterms:modified xsi:type="dcterms:W3CDTF">2026-01-20T11:28:18Z</dcterms:modified>
</cp:coreProperties>
</file>