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2" r:id="rId3"/>
    <p:sldId id="267" r:id="rId4"/>
    <p:sldId id="268" r:id="rId5"/>
    <p:sldId id="269" r:id="rId6"/>
    <p:sldId id="278" r:id="rId7"/>
    <p:sldId id="289" r:id="rId8"/>
    <p:sldId id="256" r:id="rId9"/>
    <p:sldId id="280" r:id="rId10"/>
    <p:sldId id="273" r:id="rId11"/>
    <p:sldId id="279" r:id="rId12"/>
    <p:sldId id="281" r:id="rId13"/>
    <p:sldId id="282" r:id="rId14"/>
    <p:sldId id="284" r:id="rId15"/>
    <p:sldId id="285" r:id="rId16"/>
    <p:sldId id="283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ED681-F1BC-7DF1-B1C0-BA6D91340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0DDA86-E093-02ED-16EA-540D097CB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4C4CD-208B-412D-A557-9E7028F8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C900A8-AB8A-E678-ED4E-C2830662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CBD4D2-BA37-14A2-22E5-0C716DC0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381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1AD57F-1EA5-8BB4-9CD2-9CEEB224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F29FBB-79EA-1D30-F7B2-C78177404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DD5584-9D92-08C0-698F-F9FC236D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A790C4-0AF6-1557-5D99-27FFBFCD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5CBA8C-D697-9B28-DBDD-59A9C089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78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EC8803D-AF23-BC00-F789-CE2DF251D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695F14-D8CB-2B46-2957-EBE9CA80C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ECADE5-2D0C-0595-446E-F30A1499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873A1-D9D7-5BE8-06D9-E75F22A5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CC7BAA-2B5C-D40A-E0CB-0F211E79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253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5CCB1-F5C4-B5A5-CA35-A465108E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672B1C-A9C0-7845-90D9-2588E25C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FA3E2E-C4DE-2FF0-DC1E-8F993294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1ACA77-F621-A455-EC63-AB1FF029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D5D2EE-1BA0-E11A-EDA5-C35BD192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160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B7FB6-B412-2850-3171-2F8D99FE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51DB73-7490-C3B3-E95D-C9467A69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10D8B3-B2CD-385A-36C4-6AB7526E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7ACB5-5099-4B77-84DE-80BDEC1E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84872-C3C9-3DAE-C70C-513E55DE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07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C6CDA-C8D6-7ACA-7813-747596C9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76C1A-8163-34AF-FEE5-8EA7296F5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746CA5-3D92-6F29-D0D0-CC800B2B1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76CA64-E859-EC40-E81E-C3459678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EC81F0-BF24-96D0-119C-56088761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1A3368-F9BB-8D7E-120C-36052382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829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50DBD-9EF9-DEF2-128B-03873DE5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0D88C3-731B-852E-7009-5D607B3DA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98ECD8-1E57-955C-B0F8-4C7CED15F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19093B-E622-620E-B8F2-D9E9976B4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92AE95-4926-3AEB-A50F-C60D931F3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6D40BC-8DF0-2CD3-6D39-D406B4A2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AC0907A-71D2-7B67-7663-18447629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2406B-4B7E-3B16-440E-6A1C3F32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886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8FDA0-4042-01CD-F4C2-56957D4D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6A8C8E-ADFB-F2FD-F133-CFEC9E47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97BD13-1432-F76E-318B-7BDE60DC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B51655-2CD8-BDBC-1D67-F73BD6AD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00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FFA6F7-3DA8-4EAB-BBB8-47B511BB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20071F-4426-6928-9A18-4E2603A1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6C0BA4-8D0D-22DA-218D-04C88DF3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02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7C173-CD21-C687-BEEA-07A8F37B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8599A-41ED-19B1-8031-85485209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88F457-8D13-0429-68F7-0EAD238A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E98DED-E4BB-E030-81D4-2BB7C485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142621-3356-55AA-3B6D-49946B64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6AC1E1-F490-BD7A-E4F1-10A77D02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74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ECB57-7908-4667-4272-BA32AC64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45A77D-BA3D-F3BD-B665-23787285A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88EC12-B6BA-35C9-BCBE-D5B43E88B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C1D52-BF53-AF18-87EF-654C1912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16455E-81C9-E4D0-08D4-E87A4FC8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AAC55E-177F-268D-0D1F-6D37F6B3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401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4637667-4B60-DFD1-92E5-738DF88B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0D661-17AB-796B-5D39-0ABBE4A52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B7AEA-2A0A-687A-D053-B6856BEC0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B24428-88D1-7047-BEBC-76F7A6596C15}" type="datetimeFigureOut">
              <a:rPr kumimoji="1" lang="zh-CN" altLang="en-US" smtClean="0"/>
              <a:t>2026/1/21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E90BC-8F42-8D88-FAD3-FD6567915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9ECF10-2BF3-6CE0-2B88-04344DA48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28F3A-EE18-2048-A700-4FEB0185CB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769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22303EF-54C1-A270-AE56-765104CB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2" y="1535498"/>
            <a:ext cx="5943660" cy="39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172CB0D-6B55-C379-7DFE-09EE4D99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5498"/>
            <a:ext cx="6092308" cy="396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5BC6CC5-A0CE-005E-9257-77CD6333D2D9}"/>
              </a:ext>
            </a:extLst>
          </p:cNvPr>
          <p:cNvSpPr txBox="1"/>
          <p:nvPr/>
        </p:nvSpPr>
        <p:spPr>
          <a:xfrm>
            <a:off x="110359" y="189187"/>
            <a:ext cx="390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Pt MVA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928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2CE288-05C0-2ACA-0723-309A6AFA8ECD}"/>
              </a:ext>
            </a:extLst>
          </p:cNvPr>
          <p:cNvSpPr txBox="1"/>
          <p:nvPr/>
        </p:nvSpPr>
        <p:spPr>
          <a:xfrm>
            <a:off x="110359" y="189187"/>
            <a:ext cx="546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Previous Belle analysis</a:t>
            </a:r>
            <a:endParaRPr kumimoji="1"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209830-D71E-9437-6B13-E61B381E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999701"/>
            <a:ext cx="7772400" cy="5460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E733EE0-9A7D-FB6B-30F2-D7F490ED8BCD}"/>
                  </a:ext>
                </a:extLst>
              </p:cNvPr>
              <p:cNvSpPr txBox="1"/>
              <p:nvPr/>
            </p:nvSpPr>
            <p:spPr>
              <a:xfrm>
                <a:off x="8066903" y="1798233"/>
                <a:ext cx="3927389" cy="3261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/>
                  <a:t>Previous Belle: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11.5%</m:t>
                      </m:r>
                    </m:oMath>
                  </m:oMathPara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≈0.0145</m:t>
                      </m:r>
                    </m:oMath>
                  </m:oMathPara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/>
                  <a:t>Plan A: (MVA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b="1" dirty="0"/>
                  <a:t>2dpt)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11.3%</m:t>
                      </m:r>
                    </m:oMath>
                  </m:oMathPara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≈0.0105±0.0002</m:t>
                      </m:r>
                    </m:oMath>
                  </m:oMathPara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/>
                  <a:t>Plan B: (MVA</a:t>
                </a:r>
                <a:r>
                  <a:rPr kumimoji="1" lang="en-US" altLang="zh-CN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b="1" dirty="0"/>
                  <a:t>2dpt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𝑺𝒄𝒐𝒓𝒆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𝒇𝒂𝒌𝒆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b="1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10.6%</m:t>
                      </m:r>
                    </m:oMath>
                  </m:oMathPara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≈0.0295±0.0019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E733EE0-9A7D-FB6B-30F2-D7F490ED8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03" y="1798233"/>
                <a:ext cx="3927389" cy="3261534"/>
              </a:xfrm>
              <a:prstGeom prst="rect">
                <a:avLst/>
              </a:prstGeom>
              <a:blipFill>
                <a:blip r:embed="rId3"/>
                <a:stretch>
                  <a:fillRect l="-968" t="-775" r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68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3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9F8A29C-0B21-55DE-21C9-9AEF2D03CBAA}"/>
              </a:ext>
            </a:extLst>
          </p:cNvPr>
          <p:cNvSpPr txBox="1"/>
          <p:nvPr/>
        </p:nvSpPr>
        <p:spPr>
          <a:xfrm>
            <a:off x="110359" y="189187"/>
            <a:ext cx="390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Pt MVA(Belle)</a:t>
            </a:r>
            <a:endParaRPr kumimoji="1"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058D92-5436-FD26-A157-486E6CF9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007"/>
            <a:ext cx="5963572" cy="39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2A7A5E3-B52A-B03D-FFBF-AFE79377A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1007"/>
            <a:ext cx="607336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2D7E06-21E5-CD7B-C7C6-409BAE245E4C}"/>
              </a:ext>
            </a:extLst>
          </p:cNvPr>
          <p:cNvSpPr txBox="1"/>
          <p:nvPr/>
        </p:nvSpPr>
        <p:spPr>
          <a:xfrm>
            <a:off x="110359" y="189187"/>
            <a:ext cx="390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Pt MVA (Belle)</a:t>
            </a:r>
            <a:endParaRPr kumimoji="1"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340B64-0093-5A0E-23BA-0660C501D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0"/>
            <a:ext cx="5324476" cy="360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ECA32D-B0D8-FBEA-C967-CF79B369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1" y="3789187"/>
            <a:ext cx="3756084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22C3C8-E81B-CE21-2D20-A9B667EBC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05" y="3789187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781D2D-209F-9FFE-D320-8389D382B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789" y="3789187"/>
            <a:ext cx="3756084" cy="288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122355-B294-D95E-DA85-3D577ED84B3A}"/>
              </a:ext>
            </a:extLst>
          </p:cNvPr>
          <p:cNvSpPr txBox="1"/>
          <p:nvPr/>
        </p:nvSpPr>
        <p:spPr>
          <a:xfrm>
            <a:off x="3393488" y="3604521"/>
            <a:ext cx="570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(a)-ee mode; (b)-</a:t>
            </a:r>
            <a:r>
              <a:rPr kumimoji="1" lang="en-US" altLang="zh-CN" b="1" dirty="0" err="1">
                <a:solidFill>
                  <a:srgbClr val="FF0000"/>
                </a:solidFill>
              </a:rPr>
              <a:t>mumu</a:t>
            </a:r>
            <a:r>
              <a:rPr kumimoji="1" lang="en-US" altLang="zh-CN" b="1" dirty="0">
                <a:solidFill>
                  <a:srgbClr val="FF0000"/>
                </a:solidFill>
              </a:rPr>
              <a:t> mode; (c)-both mode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4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3F263-9E13-90CD-062E-37EB8C96F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99256C77-DB48-2F9B-712E-120C49146DCE}"/>
              </a:ext>
            </a:extLst>
          </p:cNvPr>
          <p:cNvSpPr txBox="1"/>
          <p:nvPr/>
        </p:nvSpPr>
        <p:spPr>
          <a:xfrm>
            <a:off x="308919" y="172995"/>
            <a:ext cx="578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Different MVA selections for signal MC sample: </a:t>
            </a:r>
            <a:endParaRPr kumimoji="1" lang="zh-CN" altLang="en-US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3062E7-FFCB-2B05-7306-AE412397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" y="672567"/>
            <a:ext cx="3756084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FF8A38-C776-5D8B-C61C-3178B6C4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83" y="672567"/>
            <a:ext cx="3756084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EBC478E-C917-761A-7F78-5CB43DFD9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99" y="672567"/>
            <a:ext cx="3756084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0422CD-C1DD-B526-E741-C6608AD37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67" y="3559240"/>
            <a:ext cx="3756084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A481561-E7FD-A55A-5D29-CB39515A3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383" y="3559240"/>
            <a:ext cx="3756084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F47591-E324-BC69-7774-43BEE4223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199" y="3559240"/>
            <a:ext cx="37560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6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5B4406-39DF-D44B-E42E-139ECD17143D}"/>
              </a:ext>
            </a:extLst>
          </p:cNvPr>
          <p:cNvSpPr txBox="1"/>
          <p:nvPr/>
        </p:nvSpPr>
        <p:spPr>
          <a:xfrm>
            <a:off x="308919" y="172995"/>
            <a:ext cx="578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Different MVA selections for ISR MC sample: </a:t>
            </a:r>
            <a:endParaRPr kumimoji="1"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C7F77E-700C-8115-8D8B-C8838A373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9" y="549000"/>
            <a:ext cx="375608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C8279A-6976-DA94-CD1F-B0E990AD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58" y="549000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9DFB2-FB3E-1F9D-A0B9-5FD653830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997" y="549000"/>
            <a:ext cx="37560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FB4CC2-504A-DC44-BFD1-423C90042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19" y="3435673"/>
            <a:ext cx="3756084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88E1BC-51D1-B618-6D57-00E154C5B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958" y="3435673"/>
            <a:ext cx="3756084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17C4366-01C4-9ED1-D9B7-D89E38DC3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997" y="3435673"/>
            <a:ext cx="37560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382504-C28D-54A8-9C8D-FBD579A4A1F1}"/>
              </a:ext>
            </a:extLst>
          </p:cNvPr>
          <p:cNvSpPr txBox="1"/>
          <p:nvPr/>
        </p:nvSpPr>
        <p:spPr>
          <a:xfrm>
            <a:off x="308919" y="172995"/>
            <a:ext cx="578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Different MVA selections for run1 data sample: </a:t>
            </a:r>
            <a:endParaRPr kumimoji="1"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7DB8AF-E206-C3E7-9BE5-137E70B4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2" y="542327"/>
            <a:ext cx="375608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84654EB-6673-7B3E-B6EF-2F4E8F44F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58" y="542327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92C88A-4688-A7F8-9E21-C8FE0A120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954" y="542327"/>
            <a:ext cx="37560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15811D-FC29-B174-A72D-6C1EF7C81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62" y="3422327"/>
            <a:ext cx="3756084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C0AFE7-0A27-04DD-0651-B187BAAA8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958" y="3422327"/>
            <a:ext cx="3756084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07BA0D-5092-7A42-384E-141DCB328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258" y="3422327"/>
            <a:ext cx="37560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DDBAFEB-61D3-C718-8C6B-BEE5DF09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497" y="3978000"/>
            <a:ext cx="3756084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C1704-0C50-32A3-1D46-2A8C70A5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2" y="3949070"/>
            <a:ext cx="3756084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6FB896-DF5A-2239-1C48-BA535BF4C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466" y="3949070"/>
            <a:ext cx="3756084" cy="288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A827D20-53C2-BE4B-8F83-57B9C89C1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82" y="621864"/>
            <a:ext cx="3756084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2F5804A-8C9D-FDEB-03EB-B307EEBCFCB5}"/>
              </a:ext>
            </a:extLst>
          </p:cNvPr>
          <p:cNvSpPr txBox="1"/>
          <p:nvPr/>
        </p:nvSpPr>
        <p:spPr>
          <a:xfrm>
            <a:off x="0" y="28930"/>
            <a:ext cx="578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From MVA selections to 2D Pt selections:</a:t>
            </a:r>
            <a:endParaRPr kumimoji="1"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92012F-7CEF-7B33-9707-76B1254127AB}"/>
              </a:ext>
            </a:extLst>
          </p:cNvPr>
          <p:cNvSpPr txBox="1"/>
          <p:nvPr/>
        </p:nvSpPr>
        <p:spPr>
          <a:xfrm>
            <a:off x="4410322" y="319791"/>
            <a:ext cx="318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(a)-Signal; (b)-ISR; (c)-Data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1F5AE2-C937-1F17-CFAA-948B0C71B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466" y="621864"/>
            <a:ext cx="3756084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E2BD3B-D41A-3F99-9B5D-763CA1A77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4550" y="621864"/>
            <a:ext cx="3756084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C20AB5B-8128-8693-AF77-E90F8BBD9E38}"/>
              </a:ext>
            </a:extLst>
          </p:cNvPr>
          <p:cNvSpPr txBox="1"/>
          <p:nvPr/>
        </p:nvSpPr>
        <p:spPr>
          <a:xfrm>
            <a:off x="3561011" y="3770106"/>
            <a:ext cx="506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(a)-ee mode; (b)-</a:t>
            </a:r>
            <a:r>
              <a:rPr kumimoji="1" lang="en-US" altLang="zh-CN" b="1" dirty="0" err="1">
                <a:solidFill>
                  <a:srgbClr val="FF0000"/>
                </a:solidFill>
              </a:rPr>
              <a:t>mumu</a:t>
            </a:r>
            <a:r>
              <a:rPr kumimoji="1" lang="en-US" altLang="zh-CN" b="1" dirty="0">
                <a:solidFill>
                  <a:srgbClr val="FF0000"/>
                </a:solidFill>
              </a:rPr>
              <a:t> mode; (c)-both mode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F7167A45-3E90-210E-A22F-223D1F4359AF}"/>
              </a:ext>
            </a:extLst>
          </p:cNvPr>
          <p:cNvCxnSpPr>
            <a:cxnSpLocks/>
          </p:cNvCxnSpPr>
          <p:nvPr/>
        </p:nvCxnSpPr>
        <p:spPr>
          <a:xfrm>
            <a:off x="0" y="3577281"/>
            <a:ext cx="12192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2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18B0B-CCF6-443F-65E1-C990EC02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318E50-2EE8-E985-E500-2CC97992ECA9}"/>
              </a:ext>
            </a:extLst>
          </p:cNvPr>
          <p:cNvSpPr txBox="1"/>
          <p:nvPr/>
        </p:nvSpPr>
        <p:spPr>
          <a:xfrm>
            <a:off x="110359" y="189187"/>
            <a:ext cx="546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Previous Belle analysis</a:t>
            </a:r>
            <a:endParaRPr kumimoji="1"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AD8C33-1E0F-E199-6F26-8D08A9F5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999701"/>
            <a:ext cx="7772400" cy="54602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895D96F-DEAD-8BE7-5EB0-DCA34D5900EF}"/>
                  </a:ext>
                </a:extLst>
              </p:cNvPr>
              <p:cNvSpPr txBox="1"/>
              <p:nvPr/>
            </p:nvSpPr>
            <p:spPr>
              <a:xfrm>
                <a:off x="8264612" y="2008298"/>
                <a:ext cx="2337486" cy="2076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/>
                  <a:t>Previous Belle: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11.5%</m:t>
                      </m:r>
                    </m:oMath>
                  </m:oMathPara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≈0.0145</m:t>
                      </m:r>
                    </m:oMath>
                  </m:oMathPara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/>
                  <a:t>MVA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b="1" dirty="0"/>
                  <a:t>2dpt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≈0.0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063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895D96F-DEAD-8BE7-5EB0-DCA34D590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12" y="2008298"/>
                <a:ext cx="2337486" cy="2076466"/>
              </a:xfrm>
              <a:prstGeom prst="rect">
                <a:avLst/>
              </a:prstGeom>
              <a:blipFill>
                <a:blip r:embed="rId3"/>
                <a:stretch>
                  <a:fillRect l="-1622" t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51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632B510-0ACF-8E79-52A1-1948D160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67" y="395416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28986A-7D61-4B3C-9E2E-A21198AAD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99" y="395416"/>
            <a:ext cx="37560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0279A4-D7F6-8BF4-095C-EE755482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583" y="395416"/>
            <a:ext cx="3756084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7431E8-74A4-626E-9BF4-CD014467B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99" y="3601184"/>
            <a:ext cx="7772400" cy="28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5D81-8A3F-1D8E-9255-0E02DF365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4128A32-075A-1465-1F5F-B7B3A0EB378C}"/>
              </a:ext>
            </a:extLst>
          </p:cNvPr>
          <p:cNvSpPr txBox="1"/>
          <p:nvPr/>
        </p:nvSpPr>
        <p:spPr>
          <a:xfrm>
            <a:off x="110359" y="189187"/>
            <a:ext cx="390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Pt MVA</a:t>
            </a:r>
            <a:endParaRPr kumimoji="1"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AE81CF-8E25-C86C-01B5-3F2E40CAC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9" y="3964334"/>
            <a:ext cx="3756084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16771E-868E-A83E-60F2-5FF7B773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903" y="3964334"/>
            <a:ext cx="3756084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D14477-0090-7277-0C23-67FFFEEE9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87" y="3964334"/>
            <a:ext cx="3756084" cy="28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2A93C7B-FEB5-EA41-879E-EB8B2EC62D6C}"/>
              </a:ext>
            </a:extLst>
          </p:cNvPr>
          <p:cNvSpPr txBox="1"/>
          <p:nvPr/>
        </p:nvSpPr>
        <p:spPr>
          <a:xfrm>
            <a:off x="3369687" y="3695585"/>
            <a:ext cx="570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(a)-ee mode; (b)-</a:t>
            </a:r>
            <a:r>
              <a:rPr kumimoji="1" lang="en-US" altLang="zh-CN" b="1" dirty="0" err="1">
                <a:solidFill>
                  <a:srgbClr val="FF0000"/>
                </a:solidFill>
              </a:rPr>
              <a:t>mumu</a:t>
            </a:r>
            <a:r>
              <a:rPr kumimoji="1" lang="en-US" altLang="zh-CN" b="1" dirty="0">
                <a:solidFill>
                  <a:srgbClr val="FF0000"/>
                </a:solidFill>
              </a:rPr>
              <a:t> mode; (c)-both mode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6EC7165-6519-375E-37AF-74BF2F5E6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674" y="13666"/>
            <a:ext cx="532447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713DF8-4A1D-912E-9DFB-B103B52F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1" y="549000"/>
            <a:ext cx="375608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6F5BA7-13CA-B918-FC27-9D7E7C75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155" y="549000"/>
            <a:ext cx="3756084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BEC74C-AB65-702E-E1C9-64871367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239" y="549000"/>
            <a:ext cx="3756084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1240C3-D7E0-6C90-518D-4F68A545D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71" y="3429000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E98006-7B3F-34C5-8202-E35E4CE3D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155" y="3429000"/>
            <a:ext cx="37560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7DF7AB-CAAE-ACA0-CBB0-BB3B2711E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0239" y="3429000"/>
            <a:ext cx="3756084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36D2C2A-2D5D-DE59-3E97-17AFF0D1F000}"/>
              </a:ext>
            </a:extLst>
          </p:cNvPr>
          <p:cNvSpPr txBox="1"/>
          <p:nvPr/>
        </p:nvSpPr>
        <p:spPr>
          <a:xfrm>
            <a:off x="308919" y="172995"/>
            <a:ext cx="578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Different MVA selections for signal MC sample: 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8717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AC9BED-5FD0-C4CF-63A4-A06F6775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90" y="549000"/>
            <a:ext cx="375608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9CC0EA-5C9D-0957-DAB6-CA33C0909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174" y="549000"/>
            <a:ext cx="3756084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034BCD-5B3E-F8D9-F33E-2A8404EA7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258" y="549000"/>
            <a:ext cx="37560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D462E2-00D3-BA93-2BC4-079A2DAA2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90" y="3429000"/>
            <a:ext cx="3756084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64BB9F-831A-0D99-82E4-7FDC0E927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174" y="3429000"/>
            <a:ext cx="3756084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8C026D-B0EA-8201-DF55-3BA751431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258" y="3429000"/>
            <a:ext cx="3756084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94BE2ED-E86D-0533-5CCD-F89CD8D57E2C}"/>
              </a:ext>
            </a:extLst>
          </p:cNvPr>
          <p:cNvSpPr txBox="1"/>
          <p:nvPr/>
        </p:nvSpPr>
        <p:spPr>
          <a:xfrm>
            <a:off x="308919" y="172995"/>
            <a:ext cx="578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Different MVA selections for ISR MC sample: 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7044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6DFAFD-4ADE-AD7F-931F-8AB60451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47" y="420130"/>
            <a:ext cx="3756084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D78D99-3A2E-68F0-413D-5464DC5DC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531" y="420130"/>
            <a:ext cx="375608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DD3DF1-26D8-6503-0F29-49C863F51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615" y="420130"/>
            <a:ext cx="3756084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AC57B8-1B3F-06DC-F500-A31C93153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47" y="3300130"/>
            <a:ext cx="3756084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643419-E978-2D21-C93B-ACEAA0A7F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531" y="3300130"/>
            <a:ext cx="375608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F7292A-7879-4D95-FF4F-41A495665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615" y="3300130"/>
            <a:ext cx="3756084" cy="28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7831B97-2602-3AA4-0E0B-4BA6CC36E027}"/>
              </a:ext>
            </a:extLst>
          </p:cNvPr>
          <p:cNvSpPr txBox="1"/>
          <p:nvPr/>
        </p:nvSpPr>
        <p:spPr>
          <a:xfrm>
            <a:off x="308919" y="172995"/>
            <a:ext cx="578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Different MVA selections for run1 data sample: 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2941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EA316D5-D0A8-564F-4880-31D82D7B0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863" y="3954772"/>
            <a:ext cx="3756084" cy="288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468D214-02F2-0F17-4C55-9FFE44E8C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778" y="3954772"/>
            <a:ext cx="3756084" cy="28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51F69A6-6937-D401-26A3-9E9F00079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95" y="3954772"/>
            <a:ext cx="3756084" cy="288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533C1E3-458A-FADC-FC3B-0AD34E233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95" y="621865"/>
            <a:ext cx="3756084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3A43E8-810E-ECB9-233B-69EB4647F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779" y="621865"/>
            <a:ext cx="3756084" cy="288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190590-3610-BA37-6A00-5156E4883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8863" y="621865"/>
            <a:ext cx="3756084" cy="28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B3089F0-6BB6-82DA-E30D-44F7714DF3B2}"/>
              </a:ext>
            </a:extLst>
          </p:cNvPr>
          <p:cNvSpPr txBox="1"/>
          <p:nvPr/>
        </p:nvSpPr>
        <p:spPr>
          <a:xfrm>
            <a:off x="0" y="28930"/>
            <a:ext cx="578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From MVA selections to 2D Pt selections:</a:t>
            </a:r>
            <a:endParaRPr kumimoji="1" lang="zh-CN" altLang="en-US" sz="20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D4E04E-1AD3-7C84-A422-A083A7C3EA0F}"/>
              </a:ext>
            </a:extLst>
          </p:cNvPr>
          <p:cNvSpPr txBox="1"/>
          <p:nvPr/>
        </p:nvSpPr>
        <p:spPr>
          <a:xfrm>
            <a:off x="3561011" y="3770106"/>
            <a:ext cx="506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(a)-ee mode; (b)-</a:t>
            </a:r>
            <a:r>
              <a:rPr kumimoji="1" lang="en-US" altLang="zh-CN" b="1" dirty="0" err="1">
                <a:solidFill>
                  <a:srgbClr val="FF0000"/>
                </a:solidFill>
              </a:rPr>
              <a:t>mumu</a:t>
            </a:r>
            <a:r>
              <a:rPr kumimoji="1" lang="en-US" altLang="zh-CN" b="1" dirty="0">
                <a:solidFill>
                  <a:srgbClr val="FF0000"/>
                </a:solidFill>
              </a:rPr>
              <a:t> mode; (c)-both mode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67D809-BA88-37F5-C646-433B9117773E}"/>
              </a:ext>
            </a:extLst>
          </p:cNvPr>
          <p:cNvSpPr txBox="1"/>
          <p:nvPr/>
        </p:nvSpPr>
        <p:spPr>
          <a:xfrm>
            <a:off x="4410323" y="437199"/>
            <a:ext cx="318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(a)-Signal; (b)-ISR; (c)-Data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29D54E7-0CD4-39E3-D94C-03A19D9B0D58}"/>
              </a:ext>
            </a:extLst>
          </p:cNvPr>
          <p:cNvCxnSpPr>
            <a:cxnSpLocks/>
          </p:cNvCxnSpPr>
          <p:nvPr/>
        </p:nvCxnSpPr>
        <p:spPr>
          <a:xfrm>
            <a:off x="0" y="3577281"/>
            <a:ext cx="12192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3C8BC80-13FA-997E-8C58-6D4FBEF4B407}"/>
                  </a:ext>
                </a:extLst>
              </p:cNvPr>
              <p:cNvSpPr txBox="1"/>
              <p:nvPr/>
            </p:nvSpPr>
            <p:spPr>
              <a:xfrm>
                <a:off x="8915236" y="28930"/>
                <a:ext cx="3007256" cy="668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11.3%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≈0.010±0.0002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3C8BC80-13FA-997E-8C58-6D4FBEF4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236" y="28930"/>
                <a:ext cx="3007256" cy="668901"/>
              </a:xfrm>
              <a:prstGeom prst="rect">
                <a:avLst/>
              </a:prstGeom>
              <a:blipFill>
                <a:blip r:embed="rId8"/>
                <a:stretch>
                  <a:fillRect l="-1261" t="-1887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2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E7C62F-1684-378D-7DF6-BC6FFC06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8306" cy="38642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4B4ACE-3D3D-9E1E-BF74-9A763880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59" y="985350"/>
            <a:ext cx="6645058" cy="15028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4579516-FAFE-5BD3-67E4-3971D0427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507" y="3673504"/>
            <a:ext cx="6379107" cy="27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F12B18-81D4-AD6B-035E-E168AF337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10" y="0"/>
            <a:ext cx="5324476" cy="360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A7010E4-CD56-EC7D-C001-1DE8D01A9E49}"/>
              </a:ext>
            </a:extLst>
          </p:cNvPr>
          <p:cNvSpPr txBox="1"/>
          <p:nvPr/>
        </p:nvSpPr>
        <p:spPr>
          <a:xfrm>
            <a:off x="110359" y="189187"/>
            <a:ext cx="2991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/>
              <a:t>Based on 2D pt selection</a:t>
            </a:r>
            <a:endParaRPr kumimoji="1"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289540-5910-A376-ACCC-5B23107FB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74" y="3978000"/>
            <a:ext cx="3756084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C09103-6361-0B57-FFC8-695E0642B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958" y="3978000"/>
            <a:ext cx="3756084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40099D-1BDD-8E53-3995-2D90421E0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042" y="3978000"/>
            <a:ext cx="3756084" cy="288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2D27CDC-FD8D-FE66-D9FA-072264437CB8}"/>
              </a:ext>
            </a:extLst>
          </p:cNvPr>
          <p:cNvSpPr txBox="1"/>
          <p:nvPr/>
        </p:nvSpPr>
        <p:spPr>
          <a:xfrm>
            <a:off x="3357330" y="3802853"/>
            <a:ext cx="570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(a)-ee mode; (b)-</a:t>
            </a:r>
            <a:r>
              <a:rPr kumimoji="1" lang="en-US" altLang="zh-CN" b="1" dirty="0" err="1">
                <a:solidFill>
                  <a:srgbClr val="FF0000"/>
                </a:solidFill>
              </a:rPr>
              <a:t>mumu</a:t>
            </a:r>
            <a:r>
              <a:rPr kumimoji="1" lang="en-US" altLang="zh-CN" b="1" dirty="0">
                <a:solidFill>
                  <a:srgbClr val="FF0000"/>
                </a:solidFill>
              </a:rPr>
              <a:t> mode; (c)-both mode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C4559ED-5231-E3CC-DE04-6DEBFF8107F0}"/>
                  </a:ext>
                </a:extLst>
              </p:cNvPr>
              <p:cNvSpPr txBox="1"/>
              <p:nvPr/>
            </p:nvSpPr>
            <p:spPr>
              <a:xfrm>
                <a:off x="9059847" y="1117038"/>
                <a:ext cx="3007256" cy="1000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𝑆𝑐𝑜𝑟𝑒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𝑓𝑎𝑘𝑒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&gt;0.90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10.6%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FOM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≈0.0295±0.0019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C4559ED-5231-E3CC-DE04-6DEBFF81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847" y="1117038"/>
                <a:ext cx="3007256" cy="1000723"/>
              </a:xfrm>
              <a:prstGeom prst="rect">
                <a:avLst/>
              </a:prstGeom>
              <a:blipFill>
                <a:blip r:embed="rId6"/>
                <a:stretch>
                  <a:fillRect l="-1261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67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34AA1-665D-F59B-D24E-9658156F4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2AB5F53-C78A-4614-A4E2-BBF15B60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5" y="3978000"/>
            <a:ext cx="3756084" cy="288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A3B9494-82DE-A440-2A0B-EAE801BA2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779" y="3977093"/>
            <a:ext cx="3756084" cy="288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6F9B0F0-0EB2-4B09-F1AF-E8BBF7013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863" y="3976186"/>
            <a:ext cx="3756084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4E37964-4E6C-AAF0-8469-8C8EB0CC8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779" y="619611"/>
            <a:ext cx="3756084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1464E78-C783-E69C-D217-E11D883FB8AC}"/>
                  </a:ext>
                </a:extLst>
              </p:cNvPr>
              <p:cNvSpPr txBox="1"/>
              <p:nvPr/>
            </p:nvSpPr>
            <p:spPr>
              <a:xfrm>
                <a:off x="12357" y="28930"/>
                <a:ext cx="5787081" cy="460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b="1" dirty="0"/>
                  <a:t>2D Pt scatter plots:(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𝑺𝒄𝒐𝒓𝒆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kumimoji="1" lang="en-US" altLang="zh-CN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𝒇𝒂𝒌𝒆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000" b="1" dirty="0"/>
                  <a:t>&gt;0.9)</a:t>
                </a:r>
                <a:endParaRPr kumimoji="1" lang="zh-CN" altLang="en-US" sz="20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1464E78-C783-E69C-D217-E11D883FB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" y="28930"/>
                <a:ext cx="5787081" cy="460319"/>
              </a:xfrm>
              <a:prstGeom prst="rect">
                <a:avLst/>
              </a:prstGeom>
              <a:blipFill>
                <a:blip r:embed="rId6"/>
                <a:stretch>
                  <a:fillRect l="-656" t="-8108" b="-10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BFCFF17F-B77C-CB2D-3A08-C03BC032FCF7}"/>
              </a:ext>
            </a:extLst>
          </p:cNvPr>
          <p:cNvSpPr txBox="1"/>
          <p:nvPr/>
        </p:nvSpPr>
        <p:spPr>
          <a:xfrm>
            <a:off x="3561011" y="3770106"/>
            <a:ext cx="506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(a)-ee mode; (b)-</a:t>
            </a:r>
            <a:r>
              <a:rPr kumimoji="1" lang="en-US" altLang="zh-CN" b="1" dirty="0" err="1">
                <a:solidFill>
                  <a:srgbClr val="FF0000"/>
                </a:solidFill>
              </a:rPr>
              <a:t>mumu</a:t>
            </a:r>
            <a:r>
              <a:rPr kumimoji="1" lang="en-US" altLang="zh-CN" b="1" dirty="0">
                <a:solidFill>
                  <a:srgbClr val="FF0000"/>
                </a:solidFill>
              </a:rPr>
              <a:t> mode; (c)-both mode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7CE9624-93B8-DE30-263B-B525B10F7C3A}"/>
              </a:ext>
            </a:extLst>
          </p:cNvPr>
          <p:cNvSpPr txBox="1"/>
          <p:nvPr/>
        </p:nvSpPr>
        <p:spPr>
          <a:xfrm>
            <a:off x="4410323" y="437199"/>
            <a:ext cx="318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(a)-Signal; (b)-ISR; (c)-Data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A56EB797-70EF-7FDD-16E2-99FA5576B849}"/>
              </a:ext>
            </a:extLst>
          </p:cNvPr>
          <p:cNvCxnSpPr>
            <a:cxnSpLocks/>
          </p:cNvCxnSpPr>
          <p:nvPr/>
        </p:nvCxnSpPr>
        <p:spPr>
          <a:xfrm>
            <a:off x="0" y="3577281"/>
            <a:ext cx="12192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5C6280D-9C44-0E32-AD12-2379100C0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95" y="619611"/>
            <a:ext cx="3756084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5EB690-A35B-9D9F-524F-CF09B08749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8863" y="619611"/>
            <a:ext cx="375608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321</Words>
  <Application>Microsoft Macintosh PowerPoint</Application>
  <PresentationFormat>宽屏</PresentationFormat>
  <Paragraphs>48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wyzhuang23@m.fudan.edu.cn</dc:creator>
  <cp:lastModifiedBy>wyzhuang23@m.fudan.edu.cn</cp:lastModifiedBy>
  <cp:revision>6</cp:revision>
  <dcterms:created xsi:type="dcterms:W3CDTF">2026-01-15T07:21:22Z</dcterms:created>
  <dcterms:modified xsi:type="dcterms:W3CDTF">2026-01-21T08:16:15Z</dcterms:modified>
</cp:coreProperties>
</file>