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953" r:id="rId2"/>
    <p:sldId id="980" r:id="rId3"/>
    <p:sldId id="978" r:id="rId4"/>
    <p:sldId id="981" r:id="rId5"/>
    <p:sldId id="983" r:id="rId6"/>
    <p:sldId id="984" r:id="rId7"/>
    <p:sldId id="982" r:id="rId8"/>
    <p:sldId id="985" r:id="rId9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沙 鹏" initials="沙" lastIdx="1" clrIdx="0">
    <p:extLst>
      <p:ext uri="{19B8F6BF-5375-455C-9EA6-DF929625EA0E}">
        <p15:presenceInfo xmlns:p15="http://schemas.microsoft.com/office/powerpoint/2012/main" userId="b8608ec0e979a9e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003399"/>
    <a:srgbClr val="E6E6E6"/>
    <a:srgbClr val="0070C0"/>
    <a:srgbClr val="4D8357"/>
    <a:srgbClr val="005800"/>
    <a:srgbClr val="008400"/>
    <a:srgbClr val="FDCC6D"/>
    <a:srgbClr val="00A2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33" autoAdjust="0"/>
    <p:restoredTop sz="81720" autoAdjust="0"/>
  </p:normalViewPr>
  <p:slideViewPr>
    <p:cSldViewPr>
      <p:cViewPr varScale="1">
        <p:scale>
          <a:sx n="132" d="100"/>
          <a:sy n="132" d="100"/>
        </p:scale>
        <p:origin x="1128" y="13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9182"/>
    </p:cViewPr>
  </p:sorterViewPr>
  <p:notesViewPr>
    <p:cSldViewPr>
      <p:cViewPr varScale="1">
        <p:scale>
          <a:sx n="53" d="100"/>
          <a:sy n="53" d="100"/>
        </p:scale>
        <p:origin x="3312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6D00-2C1C-47F1-8495-043F093F9ED6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A05AE-EECD-457A-A033-312F4EB81B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617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3E0D183-6031-4C32-B44B-14746A336CF0}" type="datetimeFigureOut">
              <a:rPr lang="zh-CN" altLang="en-US" smtClean="0"/>
              <a:pPr/>
              <a:t>2026/1/23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3A1DF17-A28C-4D46-829F-D8D110C093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46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5266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5661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068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4677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8304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69765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5002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21308" y="1718148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itchFamily="34" charset="-122"/>
                <a:ea typeface="微软雅黑" pitchFamily="34" charset="-122"/>
                <a:cs typeface="+mn-cs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0B2B-8DAF-4635-9F01-0B9C458933E3}" type="datetime1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9" name="矩形 8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矩形 9"/>
          <p:cNvSpPr/>
          <p:nvPr userDrawn="1"/>
        </p:nvSpPr>
        <p:spPr>
          <a:xfrm>
            <a:off x="-1" y="0"/>
            <a:ext cx="12192000" cy="216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1" name="矩形 10"/>
          <p:cNvSpPr/>
          <p:nvPr userDrawn="1"/>
        </p:nvSpPr>
        <p:spPr>
          <a:xfrm>
            <a:off x="9239272" y="-2"/>
            <a:ext cx="2952728" cy="216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733552" y="6356351"/>
            <a:ext cx="473871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179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baseline="0">
                <a:latin typeface="Arial" panose="020B0604020202020204" pitchFamily="34" charset="0"/>
                <a:ea typeface="微软雅黑" pitchFamily="34" charset="-122"/>
              </a:defRPr>
            </a:lvl1pPr>
            <a:lvl2pPr>
              <a:defRPr sz="2400" baseline="0">
                <a:latin typeface="Arial" panose="020B0604020202020204" pitchFamily="34" charset="0"/>
                <a:ea typeface="微软雅黑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315D-5845-4E10-96EE-900B6420E4E9}" type="datetime1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l">
              <a:defRPr sz="3000" b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微软雅黑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5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6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3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2C3-E4EE-4507-8B92-8AE7B7B616F4}" type="datetime1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92942-8651-4956-B7C0-A7B74FFC6096}" type="datetime1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2FA-C358-4F70-9CE8-3E41459FCE3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67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CE2C9-0858-40D0-852F-2215466EB8FC}" type="datetime1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dirty="0"/>
              <a:t>CEPC Accelerator TDR International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5" r:id="rId3"/>
    <p:sldLayoutId id="2147483674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3"/>
          <p:cNvSpPr txBox="1">
            <a:spLocks/>
          </p:cNvSpPr>
          <p:nvPr/>
        </p:nvSpPr>
        <p:spPr>
          <a:xfrm>
            <a:off x="587387" y="2099948"/>
            <a:ext cx="11017224" cy="238859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>
                <a:solidFill>
                  <a:srgbClr val="C00000"/>
                </a:solidFill>
              </a:rPr>
              <a:t>Status of the error correction to the Higgs lattice with local solenoid compensation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7">
            <a:extLst>
              <a:ext uri="{FF2B5EF4-FFF2-40B4-BE49-F238E27FC236}">
                <a16:creationId xmlns:a16="http://schemas.microsoft.com/office/drawing/2014/main" id="{785816F2-AEF2-4FFE-A0DA-84B4490709A4}"/>
              </a:ext>
            </a:extLst>
          </p:cNvPr>
          <p:cNvSpPr txBox="1"/>
          <p:nvPr/>
        </p:nvSpPr>
        <p:spPr>
          <a:xfrm>
            <a:off x="2306640" y="4250875"/>
            <a:ext cx="7578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ea typeface="微软雅黑" panose="020B0503020204020204" pitchFamily="34" charset="-122"/>
              </a:rPr>
              <a:t>Bin Wang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" y="6457890"/>
            <a:ext cx="12191365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1"/>
                </a:solidFill>
              </a:rPr>
              <a:t>2026.01.15</a:t>
            </a:r>
            <a:endParaRPr lang="en-US" altLang="zh-CN" sz="1800" b="0" i="0" dirty="0">
              <a:solidFill>
                <a:srgbClr val="F9F9F9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10" name="Picture 2" descr="C:\Users\Administrator\Desktop\1111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2" y="35979"/>
            <a:ext cx="1548428" cy="91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39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56"/>
    </mc:Choice>
    <mc:Fallback xmlns="">
      <p:transition spd="slow" advTm="855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2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下一步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AD1E804-8ACA-482A-8506-57C6D6B651CE}"/>
              </a:ext>
            </a:extLst>
          </p:cNvPr>
          <p:cNvSpPr txBox="1">
            <a:spLocks/>
          </p:cNvSpPr>
          <p:nvPr/>
        </p:nvSpPr>
        <p:spPr>
          <a:xfrm>
            <a:off x="263352" y="1412775"/>
            <a:ext cx="11089232" cy="511256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修正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bug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之后，目前的残余轨道并没有特别大，</a:t>
            </a:r>
            <a:r>
              <a:rPr lang="zh-CN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这里可以用之前的校正程序尝试一下全局校正。</a:t>
            </a:r>
            <a:endParaRPr lang="en-US" altLang="zh-CN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之前计划的误差容忍度分析也继续更新：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弧区：</a:t>
            </a:r>
            <a:endParaRPr lang="en-US" altLang="zh-C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70000"/>
              </a:lnSpc>
            </a:pP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只开准直误差，用周期解，从小到大扫描准直误差直至没有闭轨。</a:t>
            </a:r>
            <a:endParaRPr lang="en-US" altLang="zh-C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对撞区：</a:t>
            </a:r>
            <a:endParaRPr lang="en-US" altLang="zh-C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70000"/>
              </a:lnSpc>
            </a:pP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分别打开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Q1B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Q1C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Q2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的准直误差，做同样的扫描直至没有闭轨。</a:t>
            </a:r>
            <a:endParaRPr lang="en-US" altLang="zh-C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70000"/>
              </a:lnSpc>
            </a:pP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分别打开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Q1B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Q1C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Q2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的准直误差（误差大小参考上一步的研究结果），用传输解（起始点选择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MENTIRD 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（弧区出口）），检查传输到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之前时的初始轨道没有偏移。</a:t>
            </a:r>
            <a:endParaRPr lang="en-US" altLang="zh-C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保持误差一致的情况下，与之前没有</a:t>
            </a:r>
            <a:r>
              <a:rPr lang="en-US" altLang="zh-C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的容忍度的分析结果进行对比。</a:t>
            </a:r>
            <a:endParaRPr lang="en-US" altLang="zh-C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优先检查一下含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lattice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的误差敏感度，预期可能会更敏感一些。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建议生成新的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lattice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时优先检查一下跟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bare lattice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en-US" altLang="zh-CN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twiss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以及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输出是否一致。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一致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】</a:t>
            </a:r>
          </a:p>
          <a:p>
            <a:pPr>
              <a:lnSpc>
                <a:spcPct val="170000"/>
              </a:lnSpc>
            </a:pP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86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3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全局校正进展（闭轨校正）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D3CB0BB-36AD-4CD3-82C9-BD578C24C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V1: TDR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的闭轨校正程序，起始点改到注入点。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均不能得到收敛的结果。尝试增加迭代次数到</a:t>
            </a: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次，即第一次闭轨校正引入的</a:t>
            </a: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铁准直误差为</a:t>
            </a: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微米，结果并没有改善。</a:t>
            </a: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V2: 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缩小对撞区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铁的误差至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微米，迭代次数设为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次，依然不能得到收敛结果。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V3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：起始点改回对撞点，结果并没有变化。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V4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：不考虑对撞区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铁的准直误差，结果并没有变化。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253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4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全局校正进展（闭轨校正）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D3CB0BB-36AD-4CD3-82C9-BD578C24C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V5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：响应矩阵从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bare lattice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计算得到改回从实测中得到：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可以得到收敛解，正在进行。</a:t>
            </a: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还没完成全部</a:t>
            </a: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seed</a:t>
            </a: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的校正，部分结果表明轨道校正可以得到收敛结果，轨道有校正到</a:t>
            </a: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CN" alt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微米以内。</a:t>
            </a: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0FE7444-A8B4-4C06-BD15-1F36DC11FB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76" y="3717032"/>
            <a:ext cx="5400000" cy="216000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A8373EC5-80B4-425A-AA29-58B3CC1966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400" y="3717032"/>
            <a:ext cx="540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83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id="{01A99620-601C-4320-9AF2-5722FC884E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76" y="2101966"/>
            <a:ext cx="3600000" cy="1440000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77A20C73-D24C-4218-896B-833C270EE3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6000" y="2060848"/>
            <a:ext cx="3600000" cy="14400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5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容忍度分析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D3CB0BB-36AD-4CD3-82C9-BD578C24C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只开准直误差，用周期解，从小到大扫描准直误差直至没有闭轨。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F33828B-7B40-4659-B084-35FCB87B7BD5}"/>
              </a:ext>
            </a:extLst>
          </p:cNvPr>
          <p:cNvSpPr txBox="1"/>
          <p:nvPr/>
        </p:nvSpPr>
        <p:spPr>
          <a:xfrm>
            <a:off x="2079261" y="1947483"/>
            <a:ext cx="648072" cy="2769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zh-CN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zh-CN" alt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</a:t>
            </a:r>
            <a:endParaRPr lang="zh-CN" altLang="en-US" sz="12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13ED280-1650-4119-876F-7DA7326FD7FC}"/>
              </a:ext>
            </a:extLst>
          </p:cNvPr>
          <p:cNvSpPr txBox="1"/>
          <p:nvPr/>
        </p:nvSpPr>
        <p:spPr>
          <a:xfrm>
            <a:off x="5896983" y="1967495"/>
            <a:ext cx="648072" cy="2769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zh-CN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zh-CN" alt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</a:t>
            </a:r>
            <a:endParaRPr lang="zh-CN" altLang="en-US" sz="1200" dirty="0"/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FF31420E-00CA-4DB6-96F4-4EF36E7D84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985" y="4966609"/>
            <a:ext cx="9480376" cy="724470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75FE3395-5796-4F19-A253-B05A4452AA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70910" y="2060848"/>
            <a:ext cx="3600000" cy="1440000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89982A04-5BB4-4C1C-9E07-7F255F4C02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70910" y="3541702"/>
            <a:ext cx="3600000" cy="1440000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B20438FF-AE47-45F6-92A8-C866F08801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96000" y="3478615"/>
            <a:ext cx="3600000" cy="1440000"/>
          </a:xfrm>
          <a:prstGeom prst="rect">
            <a:avLst/>
          </a:prstGeom>
        </p:spPr>
      </p:pic>
      <p:sp>
        <p:nvSpPr>
          <p:cNvPr id="27" name="文本框 26">
            <a:extLst>
              <a:ext uri="{FF2B5EF4-FFF2-40B4-BE49-F238E27FC236}">
                <a16:creationId xmlns:a16="http://schemas.microsoft.com/office/drawing/2014/main" id="{CB46E2DE-BB63-4E32-987C-2805AECAEC19}"/>
              </a:ext>
            </a:extLst>
          </p:cNvPr>
          <p:cNvSpPr txBox="1"/>
          <p:nvPr/>
        </p:nvSpPr>
        <p:spPr>
          <a:xfrm>
            <a:off x="9975728" y="1947482"/>
            <a:ext cx="648072" cy="2769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zh-CN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zh-CN" alt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</a:t>
            </a:r>
            <a:endParaRPr lang="zh-CN" altLang="en-US" sz="1200" dirty="0"/>
          </a:p>
        </p:txBody>
      </p:sp>
      <p:pic>
        <p:nvPicPr>
          <p:cNvPr id="29" name="图片 28">
            <a:extLst>
              <a:ext uri="{FF2B5EF4-FFF2-40B4-BE49-F238E27FC236}">
                <a16:creationId xmlns:a16="http://schemas.microsoft.com/office/drawing/2014/main" id="{B5CDE12F-EF8B-42EF-8E86-79B9DD11D0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676" y="3502612"/>
            <a:ext cx="3600000" cy="1440000"/>
          </a:xfrm>
          <a:prstGeom prst="rect">
            <a:avLst/>
          </a:prstGeom>
        </p:spPr>
      </p:pic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94A5FC6C-CD49-42DF-85B5-1DED7E167E64}"/>
              </a:ext>
            </a:extLst>
          </p:cNvPr>
          <p:cNvSpPr txBox="1">
            <a:spLocks/>
          </p:cNvSpPr>
          <p:nvPr/>
        </p:nvSpPr>
        <p:spPr>
          <a:xfrm>
            <a:off x="250674" y="5816098"/>
            <a:ext cx="11690652" cy="89615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以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MENTIRD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MENTIRU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为两端标记对撞区，对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bare lattice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仅添加弧区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铁的准直误差（包括水平和垂直方向）并进行扫描。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扫描结果表明，准直误差输入为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微米时，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输出出现不稳定标记。水平垂直轨道也基本上从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微米的几毫米逐步增加到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20mm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以上。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01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6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容忍度分析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D3CB0BB-36AD-4CD3-82C9-BD578C24C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仅添加对撞区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铁的准直误差并进行扫描，当准直误差达到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微米时，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结果也出现不稳定的标记，水平垂直轨道也基本上从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微米的几毫米逐步增加到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20mm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以上。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考虑全环的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铁准直误差，准直误差达到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微米时，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结果出现不稳定标记。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4334E17-9C97-4EAE-B82A-6B284ACAAA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00" y="3789040"/>
            <a:ext cx="5400000" cy="216000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85D90826-3C76-43F3-B8CD-AC8575955A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2694" y="3789040"/>
            <a:ext cx="5400000" cy="216000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9D89257B-26C1-468D-B844-FCEA52EF13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94615"/>
            <a:ext cx="12192000" cy="88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26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7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总结和下一步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AD1E804-8ACA-482A-8506-57C6D6B651CE}"/>
              </a:ext>
            </a:extLst>
          </p:cNvPr>
          <p:cNvSpPr txBox="1">
            <a:spLocks/>
          </p:cNvSpPr>
          <p:nvPr/>
        </p:nvSpPr>
        <p:spPr>
          <a:xfrm>
            <a:off x="263352" y="1412775"/>
            <a:ext cx="11089232" cy="5112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全局轨道校正程序可以正常运行，部分</a:t>
            </a:r>
            <a:r>
              <a:rPr lang="en-US" altLang="zh-C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seed</a:t>
            </a:r>
            <a:r>
              <a:rPr lang="zh-CN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的轨道恢复到</a:t>
            </a:r>
            <a:r>
              <a:rPr lang="en-US" altLang="zh-C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CN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微米左右。</a:t>
            </a:r>
            <a:endParaRPr lang="en-US" altLang="zh-CN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误差容忍度分析：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从结果上看，仅考虑弧区或者对撞区的</a:t>
            </a:r>
            <a:r>
              <a:rPr lang="en-US" altLang="zh-C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铁准直误差时，</a:t>
            </a:r>
            <a:r>
              <a:rPr lang="en-US" altLang="zh-C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微米是一个边界。</a:t>
            </a:r>
            <a:endParaRPr lang="en-US" altLang="zh-C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考虑全环</a:t>
            </a:r>
            <a:r>
              <a:rPr lang="en-US" altLang="zh-C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铁的准直误差，</a:t>
            </a:r>
            <a:r>
              <a:rPr lang="en-US" altLang="zh-C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微米是一个边界。</a:t>
            </a:r>
            <a:endParaRPr lang="en-US" altLang="zh-C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保持误差一致的情况下，与之前没有</a:t>
            </a:r>
            <a:r>
              <a:rPr lang="en-US" altLang="zh-C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的容忍度的分析结果进行对比。</a:t>
            </a:r>
            <a:endParaRPr lang="en-US" altLang="zh-C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优先检查一下含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lattice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的误差敏感度，预期可能会更敏感一些。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038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8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下一步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AD1E804-8ACA-482A-8506-57C6D6B651CE}"/>
              </a:ext>
            </a:extLst>
          </p:cNvPr>
          <p:cNvSpPr txBox="1">
            <a:spLocks/>
          </p:cNvSpPr>
          <p:nvPr/>
        </p:nvSpPr>
        <p:spPr>
          <a:xfrm>
            <a:off x="263352" y="1412775"/>
            <a:ext cx="11089232" cy="5112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继续开展全局轨道校正。</a:t>
            </a:r>
            <a:endParaRPr lang="en-US" altLang="zh-CN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轨道校正（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v5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）：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70000"/>
              </a:lnSpc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在对撞点附近还有毛刺，这里可以进一步检查一下，看是否可以压低。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开展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optics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校正和发射度耦合校正，跟踪动力学孔径。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首圈注入校正的研究</a:t>
            </a:r>
          </a:p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把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Higgs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的校正也应用到含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方案，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3T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）的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lattice (100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微米的误差表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的校正上。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083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35421</TotalTime>
  <Words>753</Words>
  <Application>Microsoft Office PowerPoint</Application>
  <PresentationFormat>宽屏</PresentationFormat>
  <Paragraphs>62</Paragraphs>
  <Slides>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等线</vt:lpstr>
      <vt:lpstr>微软雅黑</vt:lpstr>
      <vt:lpstr>Arial</vt:lpstr>
      <vt:lpstr>Arial Black</vt:lpstr>
      <vt:lpstr>Calibri</vt:lpstr>
      <vt:lpstr>Roboto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vivi</dc:creator>
  <cp:lastModifiedBy>Bin Wang</cp:lastModifiedBy>
  <cp:revision>2438</cp:revision>
  <cp:lastPrinted>2022-11-06T05:19:21Z</cp:lastPrinted>
  <dcterms:created xsi:type="dcterms:W3CDTF">2012-09-04T11:33:36Z</dcterms:created>
  <dcterms:modified xsi:type="dcterms:W3CDTF">2026-01-23T02:39:52Z</dcterms:modified>
</cp:coreProperties>
</file>