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59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0CEBC-80C1-4A9A-A1BF-C2EDD1ABA32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EE5EA-FFEA-4DE6-8315-7B87B68480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8832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8685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1833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631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32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6998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62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320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7205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6832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1020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7993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8080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8785D-0A5B-4278-95A1-C8F76EBFD6FC}" type="datetimeFigureOut">
              <a:rPr lang="zh-CN" altLang="en-US" smtClean="0"/>
              <a:t>2026/1/23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0635B-D67F-4581-8E51-9E4623E66B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144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4400" b="1" dirty="0" smtClean="0">
                <a:solidFill>
                  <a:srgbClr val="C00000"/>
                </a:solidFill>
              </a:rPr>
              <a:t>Solenoid field compensation </a:t>
            </a:r>
            <a:r>
              <a:rPr lang="en-US" altLang="zh-CN" sz="4400" b="1" dirty="0" smtClean="0">
                <a:solidFill>
                  <a:srgbClr val="C00000"/>
                </a:solidFill>
              </a:rPr>
              <a:t>scheme</a:t>
            </a:r>
            <a:endParaRPr lang="zh-CN" altLang="en-US" sz="4400" b="1" dirty="0">
              <a:solidFill>
                <a:srgbClr val="C0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Yiwei Wang, </a:t>
            </a:r>
            <a:r>
              <a:rPr lang="en-US" altLang="zh-CN" dirty="0" err="1" smtClean="0"/>
              <a:t>Yixian</a:t>
            </a:r>
            <a:r>
              <a:rPr lang="en-US" altLang="zh-CN" dirty="0" smtClean="0"/>
              <a:t> Dai, Yuan Zhang</a:t>
            </a:r>
          </a:p>
          <a:p>
            <a:r>
              <a:rPr lang="en-US" altLang="zh-CN" dirty="0" smtClean="0"/>
              <a:t>23 Jan 2026</a:t>
            </a:r>
          </a:p>
          <a:p>
            <a:r>
              <a:rPr lang="en-US" altLang="zh-CN" dirty="0" smtClean="0"/>
              <a:t>CEPC beam dynamics meeting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8103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Introduction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4246" y="1825625"/>
            <a:ext cx="5488748" cy="4351338"/>
          </a:xfrm>
        </p:spPr>
        <p:txBody>
          <a:bodyPr>
            <a:normAutofit/>
          </a:bodyPr>
          <a:lstStyle/>
          <a:p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</a:p>
          <a:p>
            <a:pPr lvl="1"/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vertical emittance due to solenoid field &lt; 0.5*nominal value=0.7pm @ 3T detector solenoid</a:t>
            </a:r>
          </a:p>
          <a:p>
            <a:pPr lvl="1"/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 beam dynamics performance: dynamic aperture, peak luminosity, polarization, …</a:t>
            </a:r>
          </a:p>
          <a:p>
            <a:endPara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825625"/>
            <a:ext cx="5522779" cy="3738373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9183760" y="3943847"/>
            <a:ext cx="174929" cy="1590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084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6388" y="-243408"/>
            <a:ext cx="11116235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CN" sz="2800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3T </a:t>
            </a:r>
            <a:r>
              <a:rPr lang="en-US" altLang="zh-CN" sz="2800" b="1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solenoid detector field for CEPC Z pole </a:t>
            </a:r>
            <a:r>
              <a:rPr lang="en-US" altLang="zh-CN" sz="2800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operation </a:t>
            </a:r>
            <a:br>
              <a:rPr lang="en-US" altLang="zh-CN" sz="2800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CN" sz="2800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2800" b="1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non local compensation scheme</a:t>
            </a:r>
            <a:r>
              <a:rPr lang="en-US" altLang="zh-CN" sz="2800" b="1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zh-CN" altLang="en-US" sz="2800" b="1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96389" y="1438761"/>
            <a:ext cx="11408506" cy="2640984"/>
          </a:xfrm>
        </p:spPr>
        <p:txBody>
          <a:bodyPr>
            <a:normAutofit/>
          </a:bodyPr>
          <a:lstStyle/>
          <a:p>
            <a:pPr marL="228600" lvl="2">
              <a:spcBef>
                <a:spcPts val="1000"/>
              </a:spcBef>
            </a:pPr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non-local compensation scheme with Bz0=3 T</a:t>
            </a:r>
          </a:p>
          <a:p>
            <a:pPr lvl="1"/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 solenoid</a:t>
            </a:r>
          </a:p>
          <a:p>
            <a:pPr lvl="2"/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assuming anti-solenoid in front of the final quadrupoles from 1.3m to 1.7m to cancel the Bz to be zero and kept zero until the end of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final quadrupoles </a:t>
            </a:r>
            <a:endParaRPr lang="en-US" altLang="zh-CN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bend in front of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final quadrupoles </a:t>
            </a:r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partly correct the vertical angle </a:t>
            </a:r>
            <a:endPara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 Skew quadrupole coils on the final quadrupoles thus the beam will match the quadrupole</a:t>
            </a:r>
          </a:p>
          <a:p>
            <a:pPr lvl="1"/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Anti solenoid to cancel the ∫Bzdz to be zero right at down stream of the final quadrupole cryo-module</a:t>
            </a:r>
          </a:p>
          <a:p>
            <a:pPr lvl="1"/>
            <a:r>
              <a:rPr lang="en-US" altLang="zh-CN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more bends </a:t>
            </a:r>
            <a:r>
              <a:rPr lang="en-US" altLang="zh-CN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the down stream to correct the orbit and dispersion y, y’, Dy, Dy’</a:t>
            </a:r>
          </a:p>
          <a:p>
            <a:pPr lvl="1"/>
            <a:endPara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zh-CN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9873285" y="372413"/>
            <a:ext cx="2125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/>
              <a:t>Yixian Dai, Yiwei Wang, Yuan Zhang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3</a:t>
            </a:fld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6312558" y="992976"/>
            <a:ext cx="3815890" cy="1108525"/>
            <a:chOff x="6403117" y="1169095"/>
            <a:chExt cx="3815890" cy="1021585"/>
          </a:xfrm>
        </p:grpSpPr>
        <p:pic>
          <p:nvPicPr>
            <p:cNvPr id="19" name="图片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3117" y="1268760"/>
              <a:ext cx="3437299" cy="921920"/>
            </a:xfrm>
            <a:prstGeom prst="rect">
              <a:avLst/>
            </a:prstGeom>
          </p:spPr>
        </p:pic>
        <p:sp>
          <p:nvSpPr>
            <p:cNvPr id="20" name="文本框 19"/>
            <p:cNvSpPr txBox="1"/>
            <p:nvPr/>
          </p:nvSpPr>
          <p:spPr>
            <a:xfrm>
              <a:off x="9298571" y="1169095"/>
              <a:ext cx="9204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b="1" dirty="0" smtClean="0">
                  <a:solidFill>
                    <a:srgbClr val="FF0000"/>
                  </a:solidFill>
                </a:rPr>
                <a:t>1.7m</a:t>
              </a:r>
              <a:endParaRPr lang="zh-CN" alt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1" name="下箭头 20"/>
            <p:cNvSpPr/>
            <p:nvPr/>
          </p:nvSpPr>
          <p:spPr>
            <a:xfrm>
              <a:off x="9517791" y="1570826"/>
              <a:ext cx="270536" cy="363739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6868992" y="4057984"/>
            <a:ext cx="4028655" cy="2328651"/>
            <a:chOff x="6868992" y="4057984"/>
            <a:chExt cx="4028655" cy="2328651"/>
          </a:xfrm>
        </p:grpSpPr>
        <p:pic>
          <p:nvPicPr>
            <p:cNvPr id="22" name="图片 2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113" t="10625" r="8263" b="2751"/>
            <a:stretch/>
          </p:blipFill>
          <p:spPr>
            <a:xfrm>
              <a:off x="6868992" y="4057984"/>
              <a:ext cx="3881086" cy="2328651"/>
            </a:xfrm>
            <a:prstGeom prst="rect">
              <a:avLst/>
            </a:prstGeom>
          </p:spPr>
        </p:pic>
        <p:sp>
          <p:nvSpPr>
            <p:cNvPr id="6" name="文本框 5"/>
            <p:cNvSpPr txBox="1"/>
            <p:nvPr/>
          </p:nvSpPr>
          <p:spPr>
            <a:xfrm>
              <a:off x="9169455" y="5764322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 smtClean="0">
                  <a:solidFill>
                    <a:srgbClr val="C00000"/>
                  </a:solidFill>
                </a:rPr>
                <a:t>Vertical bends</a:t>
              </a:r>
            </a:p>
            <a:p>
              <a:r>
                <a:rPr lang="en-US" altLang="zh-CN" sz="1200" b="1" dirty="0" smtClean="0"/>
                <a:t>Anti solenoids</a:t>
              </a:r>
              <a:endParaRPr lang="zh-CN" altLang="en-US" sz="1200" b="1" dirty="0"/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911423" y="4077072"/>
            <a:ext cx="4702751" cy="2664296"/>
            <a:chOff x="911423" y="4077072"/>
            <a:chExt cx="4702751" cy="2664296"/>
          </a:xfrm>
        </p:grpSpPr>
        <p:pic>
          <p:nvPicPr>
            <p:cNvPr id="23" name="图片 22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84" t="9664" r="7505" b="2401"/>
            <a:stretch/>
          </p:blipFill>
          <p:spPr>
            <a:xfrm>
              <a:off x="1322442" y="4077072"/>
              <a:ext cx="3832262" cy="2016224"/>
            </a:xfrm>
            <a:prstGeom prst="rect">
              <a:avLst/>
            </a:prstGeom>
          </p:spPr>
        </p:pic>
        <p:sp>
          <p:nvSpPr>
            <p:cNvPr id="14" name="文本框 13"/>
            <p:cNvSpPr txBox="1"/>
            <p:nvPr/>
          </p:nvSpPr>
          <p:spPr>
            <a:xfrm>
              <a:off x="3531112" y="5024209"/>
              <a:ext cx="14847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 smtClean="0"/>
                <a:t>Anti solenoids</a:t>
              </a:r>
              <a:endParaRPr lang="zh-CN" altLang="en-US" sz="1200" b="1" dirty="0"/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3464127" y="5373216"/>
              <a:ext cx="14847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>
                  <a:solidFill>
                    <a:schemeClr val="accent1"/>
                  </a:solidFill>
                </a:rPr>
                <a:t>S</a:t>
              </a:r>
              <a:r>
                <a:rPr lang="en-US" altLang="zh-CN" sz="1200" b="1" dirty="0" smtClean="0">
                  <a:solidFill>
                    <a:schemeClr val="accent1"/>
                  </a:solidFill>
                </a:rPr>
                <a:t>kew quad coils</a:t>
              </a:r>
              <a:endParaRPr lang="zh-CN" altLang="en-US" sz="1200" b="1" dirty="0">
                <a:solidFill>
                  <a:schemeClr val="accent1"/>
                </a:solidFill>
              </a:endParaRPr>
            </a:p>
          </p:txBody>
        </p:sp>
        <p:pic>
          <p:nvPicPr>
            <p:cNvPr id="30" name="图片 29">
              <a:extLst>
                <a:ext uri="{FF2B5EF4-FFF2-40B4-BE49-F238E27FC236}">
                  <a16:creationId xmlns:a16="http://schemas.microsoft.com/office/drawing/2014/main" id="{6045C82B-4AAE-48B2-BEA4-0F714ABFD24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t="79605" b="11192"/>
            <a:stretch/>
          </p:blipFill>
          <p:spPr>
            <a:xfrm>
              <a:off x="911423" y="6093296"/>
              <a:ext cx="4702751" cy="296338"/>
            </a:xfrm>
            <a:prstGeom prst="rect">
              <a:avLst/>
            </a:prstGeom>
          </p:spPr>
        </p:pic>
        <p:sp>
          <p:nvSpPr>
            <p:cNvPr id="31" name="下箭头 30"/>
            <p:cNvSpPr/>
            <p:nvPr/>
          </p:nvSpPr>
          <p:spPr>
            <a:xfrm>
              <a:off x="3395075" y="5445224"/>
              <a:ext cx="108637" cy="512803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下箭头 31"/>
            <p:cNvSpPr/>
            <p:nvPr/>
          </p:nvSpPr>
          <p:spPr>
            <a:xfrm>
              <a:off x="4547203" y="5445224"/>
              <a:ext cx="108637" cy="512803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33" name="直接箭头连接符 32"/>
            <p:cNvCxnSpPr/>
            <p:nvPr/>
          </p:nvCxnSpPr>
          <p:spPr>
            <a:xfrm flipV="1">
              <a:off x="3503712" y="6379230"/>
              <a:ext cx="0" cy="36213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文本框 33"/>
            <p:cNvSpPr txBox="1"/>
            <p:nvPr/>
          </p:nvSpPr>
          <p:spPr>
            <a:xfrm>
              <a:off x="3567268" y="6418610"/>
              <a:ext cx="180505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200" b="1" dirty="0" smtClean="0">
                  <a:solidFill>
                    <a:srgbClr val="C00000"/>
                  </a:solidFill>
                </a:rPr>
                <a:t>Vertical bend</a:t>
              </a:r>
              <a:endParaRPr lang="zh-CN" altLang="en-US" sz="1200" b="1" dirty="0">
                <a:solidFill>
                  <a:srgbClr val="C00000"/>
                </a:solidFill>
              </a:endParaRPr>
            </a:p>
          </p:txBody>
        </p:sp>
        <p:sp>
          <p:nvSpPr>
            <p:cNvPr id="35" name="下箭头 34"/>
            <p:cNvSpPr/>
            <p:nvPr/>
          </p:nvSpPr>
          <p:spPr>
            <a:xfrm>
              <a:off x="3647728" y="5661248"/>
              <a:ext cx="488887" cy="258432"/>
            </a:xfrm>
            <a:prstGeom prst="down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矩形 3"/>
          <p:cNvSpPr/>
          <p:nvPr/>
        </p:nvSpPr>
        <p:spPr>
          <a:xfrm>
            <a:off x="4758531" y="6326277"/>
            <a:ext cx="29835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zh-CN" altLang="en-US" b="1" dirty="0" smtClean="0">
                <a:solidFill>
                  <a:srgbClr val="C00000"/>
                </a:solidFill>
              </a:rPr>
              <a:t>全环垂直发射度</a:t>
            </a:r>
            <a:r>
              <a:rPr lang="en-US" altLang="zh-CN" b="1" dirty="0" smtClean="0">
                <a:solidFill>
                  <a:srgbClr val="C00000"/>
                </a:solidFill>
              </a:rPr>
              <a:t>0.3 pm</a:t>
            </a:r>
          </a:p>
        </p:txBody>
      </p:sp>
    </p:spTree>
    <p:extLst>
      <p:ext uri="{BB962C8B-B14F-4D97-AF65-F5344CB8AC3E}">
        <p14:creationId xmlns:p14="http://schemas.microsoft.com/office/powerpoint/2010/main" val="428009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>
                <a:solidFill>
                  <a:srgbClr val="C00000"/>
                </a:solidFill>
              </a:rPr>
              <a:t>Closed orbit in the quadrupole</a:t>
            </a:r>
            <a:endParaRPr lang="zh-CN" altLang="en-US" sz="4000" b="1" dirty="0">
              <a:solidFill>
                <a:srgbClr val="C00000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829" y="3409950"/>
            <a:ext cx="4497660" cy="2631842"/>
          </a:xfrm>
          <a:prstGeom prst="rect">
            <a:avLst/>
          </a:prstGeom>
        </p:spPr>
      </p:pic>
      <p:sp>
        <p:nvSpPr>
          <p:cNvPr id="7" name="内容占位符 1"/>
          <p:cNvSpPr txBox="1">
            <a:spLocks/>
          </p:cNvSpPr>
          <p:nvPr/>
        </p:nvSpPr>
        <p:spPr>
          <a:xfrm>
            <a:off x="838199" y="1825625"/>
            <a:ext cx="1003123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dirty="0" smtClean="0"/>
              <a:t>在两个</a:t>
            </a:r>
            <a:r>
              <a:rPr lang="en-US" altLang="zh-CN" sz="2000" dirty="0" smtClean="0"/>
              <a:t>Q</a:t>
            </a:r>
            <a:r>
              <a:rPr lang="zh-CN" altLang="en-US" sz="2000" dirty="0" smtClean="0"/>
              <a:t>铁孔径中垂直轨道相反，且因为</a:t>
            </a:r>
            <a:r>
              <a:rPr lang="en-US" altLang="zh-CN" sz="2000" dirty="0" smtClean="0"/>
              <a:t>CEPC</a:t>
            </a:r>
            <a:r>
              <a:rPr lang="zh-CN" altLang="en-US" sz="2000" dirty="0" smtClean="0"/>
              <a:t>需运行于不同能量，无法通过分别调整两个孔径的四极铁磁中心解决。</a:t>
            </a:r>
            <a:endParaRPr lang="en-US" altLang="zh-CN" sz="2000" dirty="0" smtClean="0"/>
          </a:p>
          <a:p>
            <a:pPr lvl="1"/>
            <a:r>
              <a:rPr lang="en-US" altLang="zh-CN" sz="2000" dirty="0" err="1" smtClean="0"/>
              <a:t>q</a:t>
            </a:r>
            <a:r>
              <a:rPr lang="en-US" altLang="zh-CN" sz="2000" b="1" dirty="0" err="1" smtClean="0"/>
              <a:t>V</a:t>
            </a:r>
            <a:r>
              <a:rPr lang="en-US" altLang="zh-CN" sz="2000" dirty="0" err="1" smtClean="0"/>
              <a:t>×</a:t>
            </a:r>
            <a:r>
              <a:rPr lang="en-US" altLang="zh-CN" sz="2000" b="1" dirty="0" err="1" smtClean="0"/>
              <a:t>Bx</a:t>
            </a:r>
            <a:r>
              <a:rPr lang="zh-CN" altLang="en-US" sz="2000" b="1" dirty="0" smtClean="0"/>
              <a:t>：</a:t>
            </a:r>
            <a:r>
              <a:rPr lang="zh-CN" altLang="en-US" sz="2000" dirty="0" smtClean="0"/>
              <a:t>对两个孔径中的束流</a:t>
            </a:r>
            <a:r>
              <a:rPr lang="en-US" altLang="zh-CN" sz="2000" dirty="0" smtClean="0"/>
              <a:t>q</a:t>
            </a:r>
            <a:r>
              <a:rPr lang="en-US" altLang="zh-CN" sz="2000" b="1" dirty="0" smtClean="0"/>
              <a:t>, V , B</a:t>
            </a:r>
            <a:r>
              <a:rPr lang="zh-CN" altLang="en-US" sz="2000" dirty="0" smtClean="0"/>
              <a:t>均相反</a:t>
            </a:r>
            <a:endParaRPr lang="en-US" altLang="zh-CN" sz="2000" dirty="0" smtClean="0"/>
          </a:p>
          <a:p>
            <a:r>
              <a:rPr lang="zh-CN" altLang="en-US" sz="2000" dirty="0" smtClean="0"/>
              <a:t>研究该情形下的</a:t>
            </a:r>
            <a:r>
              <a:rPr lang="en-US" altLang="zh-CN" sz="2000" dirty="0" smtClean="0"/>
              <a:t>non local</a:t>
            </a:r>
            <a:r>
              <a:rPr lang="zh-CN" altLang="en-US" sz="2000" dirty="0" smtClean="0"/>
              <a:t>补偿方案</a:t>
            </a:r>
            <a:endParaRPr lang="en-US" altLang="zh-CN" sz="2000" dirty="0" smtClean="0"/>
          </a:p>
        </p:txBody>
      </p:sp>
    </p:spTree>
    <p:extLst>
      <p:ext uri="{BB962C8B-B14F-4D97-AF65-F5344CB8AC3E}">
        <p14:creationId xmlns:p14="http://schemas.microsoft.com/office/powerpoint/2010/main" val="334603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rgbClr val="C00000"/>
                </a:solidFill>
              </a:rPr>
              <a:t>研究进展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40959"/>
            <a:ext cx="10515600" cy="4351338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模拟方法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在</a:t>
            </a:r>
            <a:r>
              <a:rPr lang="en-US" altLang="zh-CN" dirty="0" smtClean="0"/>
              <a:t>lattice</a:t>
            </a:r>
            <a:r>
              <a:rPr lang="zh-CN" altLang="en-US" dirty="0" smtClean="0"/>
              <a:t>中，尝试了最终聚焦系统中各种不同垂直校正子位置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研究过程中，遇到并逐一解决轨道</a:t>
            </a:r>
            <a:r>
              <a:rPr lang="en-US" altLang="zh-CN" dirty="0" smtClean="0"/>
              <a:t>GY</a:t>
            </a:r>
            <a:r>
              <a:rPr lang="zh-CN" altLang="en-US" dirty="0" smtClean="0"/>
              <a:t>、耦合计算、色散的</a:t>
            </a:r>
            <a:r>
              <a:rPr lang="en-US" altLang="zh-CN" dirty="0" smtClean="0"/>
              <a:t>bug</a:t>
            </a:r>
          </a:p>
          <a:p>
            <a:pPr lvl="1"/>
            <a:r>
              <a:rPr lang="zh-CN" altLang="en-US" dirty="0" smtClean="0"/>
              <a:t>最新结果：一共有五个矫正子，通过改变离</a:t>
            </a:r>
            <a:r>
              <a:rPr lang="en-US" altLang="zh-CN" dirty="0" smtClean="0"/>
              <a:t>IP</a:t>
            </a:r>
            <a:r>
              <a:rPr lang="zh-CN" altLang="en-US" dirty="0" smtClean="0"/>
              <a:t>最近的矫正子的强度来扫描发射度最小值，全环</a:t>
            </a:r>
            <a:r>
              <a:rPr lang="zh-CN" altLang="en-US" dirty="0"/>
              <a:t>垂直</a:t>
            </a:r>
            <a:r>
              <a:rPr lang="zh-CN" altLang="en-US" dirty="0" smtClean="0"/>
              <a:t>发射度</a:t>
            </a:r>
            <a:r>
              <a:rPr lang="en-US" altLang="zh-CN" dirty="0" smtClean="0"/>
              <a:t>0.8 pm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737CDB82-404A-4EDC-96C3-05A36420C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378" y="3707974"/>
            <a:ext cx="3523654" cy="2750354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3528976" y="410359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/>
              <a:t>垂直发射度分析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156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rgbClr val="C00000"/>
                </a:solidFill>
              </a:rPr>
              <a:t>下一步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模拟方法受限于匹配难度、程序</a:t>
            </a:r>
            <a:r>
              <a:rPr lang="en-US" altLang="zh-CN" dirty="0" smtClean="0"/>
              <a:t>bug</a:t>
            </a:r>
            <a:r>
              <a:rPr lang="zh-CN" altLang="en-US" dirty="0" smtClean="0"/>
              <a:t>等，因此我们同时在进行理论方法研究：放置校正子于任意位置（不受其他铁位置限制），通过传输矩阵建模，寻找最小解。</a:t>
            </a:r>
            <a:endParaRPr lang="en-US" altLang="zh-CN" dirty="0" smtClean="0"/>
          </a:p>
          <a:p>
            <a:r>
              <a:rPr lang="zh-CN" altLang="en-US" dirty="0" smtClean="0"/>
              <a:t>及时检查新版本的</a:t>
            </a:r>
            <a:r>
              <a:rPr lang="zh-CN" altLang="en-US" smtClean="0"/>
              <a:t>动力学</a:t>
            </a:r>
            <a:r>
              <a:rPr lang="zh-CN" altLang="en-US" smtClean="0"/>
              <a:t>孔径。</a:t>
            </a:r>
            <a:endParaRPr lang="en-US" altLang="zh-CN" dirty="0" smtClean="0"/>
          </a:p>
          <a:p>
            <a:r>
              <a:rPr lang="zh-CN" altLang="en-US" dirty="0"/>
              <a:t>整理</a:t>
            </a:r>
            <a:r>
              <a:rPr lang="en-US" altLang="zh-CN" dirty="0"/>
              <a:t>Z@3T</a:t>
            </a:r>
            <a:r>
              <a:rPr lang="zh-CN" altLang="en-US" dirty="0"/>
              <a:t>、</a:t>
            </a:r>
            <a:r>
              <a:rPr lang="en-US" altLang="zh-CN" dirty="0"/>
              <a:t>12.1MW</a:t>
            </a:r>
            <a:r>
              <a:rPr lang="zh-CN" altLang="en-US" dirty="0"/>
              <a:t>和</a:t>
            </a:r>
            <a:r>
              <a:rPr lang="en-US" altLang="zh-CN" dirty="0" smtClean="0"/>
              <a:t>30MW</a:t>
            </a:r>
            <a:r>
              <a:rPr lang="zh-CN" altLang="en-US" dirty="0" smtClean="0"/>
              <a:t>条件下，</a:t>
            </a:r>
            <a:r>
              <a:rPr lang="en-US" altLang="zh-CN" dirty="0"/>
              <a:t>local</a:t>
            </a:r>
            <a:r>
              <a:rPr lang="zh-CN" altLang="en-US" dirty="0"/>
              <a:t>和</a:t>
            </a:r>
            <a:r>
              <a:rPr lang="en-US" altLang="zh-CN" dirty="0"/>
              <a:t>non-local</a:t>
            </a:r>
            <a:r>
              <a:rPr lang="zh-CN" altLang="en-US" dirty="0"/>
              <a:t>方案的优缺点</a:t>
            </a:r>
            <a:r>
              <a:rPr lang="zh-CN" altLang="en-US" dirty="0" smtClean="0"/>
              <a:t>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4239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397</Words>
  <Application>Microsoft Office PowerPoint</Application>
  <PresentationFormat>宽屏</PresentationFormat>
  <Paragraphs>40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等线</vt:lpstr>
      <vt:lpstr>等线 Light</vt:lpstr>
      <vt:lpstr>Arial</vt:lpstr>
      <vt:lpstr>Times New Roman</vt:lpstr>
      <vt:lpstr>Office 主题​​</vt:lpstr>
      <vt:lpstr>Solenoid field compensation scheme</vt:lpstr>
      <vt:lpstr>Introduction</vt:lpstr>
      <vt:lpstr>3T solenoid detector field for CEPC Z pole operation  (non local compensation scheme)</vt:lpstr>
      <vt:lpstr>Closed orbit in the quadrupole</vt:lpstr>
      <vt:lpstr>研究进展</vt:lpstr>
      <vt:lpstr>下一步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Solenoid field compensation schemes</dc:title>
  <dc:creator>webuser</dc:creator>
  <cp:lastModifiedBy>webuser</cp:lastModifiedBy>
  <cp:revision>173</cp:revision>
  <dcterms:created xsi:type="dcterms:W3CDTF">2026-01-23T00:38:40Z</dcterms:created>
  <dcterms:modified xsi:type="dcterms:W3CDTF">2026-01-23T04:27:51Z</dcterms:modified>
</cp:coreProperties>
</file>