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 id="2147483723" r:id="rId2"/>
    <p:sldMasterId id="2147483735" r:id="rId3"/>
    <p:sldMasterId id="2147483699" r:id="rId4"/>
    <p:sldMasterId id="2147483711" r:id="rId5"/>
    <p:sldMasterId id="2147483673" r:id="rId6"/>
    <p:sldMasterId id="2147483685" r:id="rId7"/>
  </p:sldMasterIdLst>
  <p:notesMasterIdLst>
    <p:notesMasterId r:id="rId61"/>
  </p:notesMasterIdLst>
  <p:sldIdLst>
    <p:sldId id="256" r:id="rId8"/>
    <p:sldId id="257" r:id="rId9"/>
    <p:sldId id="258" r:id="rId10"/>
    <p:sldId id="259" r:id="rId11"/>
    <p:sldId id="264" r:id="rId12"/>
    <p:sldId id="347" r:id="rId13"/>
    <p:sldId id="265" r:id="rId14"/>
    <p:sldId id="266" r:id="rId15"/>
    <p:sldId id="267" r:id="rId16"/>
    <p:sldId id="268" r:id="rId17"/>
    <p:sldId id="270" r:id="rId18"/>
    <p:sldId id="269" r:id="rId19"/>
    <p:sldId id="271" r:id="rId20"/>
    <p:sldId id="338" r:id="rId21"/>
    <p:sldId id="339" r:id="rId22"/>
    <p:sldId id="340" r:id="rId23"/>
    <p:sldId id="279" r:id="rId24"/>
    <p:sldId id="278" r:id="rId25"/>
    <p:sldId id="337" r:id="rId26"/>
    <p:sldId id="280" r:id="rId27"/>
    <p:sldId id="285" r:id="rId28"/>
    <p:sldId id="286" r:id="rId29"/>
    <p:sldId id="287" r:id="rId30"/>
    <p:sldId id="284" r:id="rId31"/>
    <p:sldId id="289" r:id="rId32"/>
    <p:sldId id="290" r:id="rId33"/>
    <p:sldId id="293" r:id="rId34"/>
    <p:sldId id="294" r:id="rId35"/>
    <p:sldId id="341" r:id="rId36"/>
    <p:sldId id="295" r:id="rId37"/>
    <p:sldId id="296" r:id="rId38"/>
    <p:sldId id="297" r:id="rId39"/>
    <p:sldId id="342" r:id="rId40"/>
    <p:sldId id="344" r:id="rId41"/>
    <p:sldId id="343" r:id="rId42"/>
    <p:sldId id="345" r:id="rId43"/>
    <p:sldId id="298" r:id="rId44"/>
    <p:sldId id="299" r:id="rId45"/>
    <p:sldId id="260" r:id="rId46"/>
    <p:sldId id="300" r:id="rId47"/>
    <p:sldId id="303" r:id="rId48"/>
    <p:sldId id="304" r:id="rId49"/>
    <p:sldId id="283" r:id="rId50"/>
    <p:sldId id="305" r:id="rId51"/>
    <p:sldId id="306" r:id="rId52"/>
    <p:sldId id="307" r:id="rId53"/>
    <p:sldId id="308" r:id="rId54"/>
    <p:sldId id="288" r:id="rId55"/>
    <p:sldId id="346" r:id="rId56"/>
    <p:sldId id="348" r:id="rId57"/>
    <p:sldId id="349" r:id="rId58"/>
    <p:sldId id="350" r:id="rId59"/>
    <p:sldId id="351" r:id="rId6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n hu"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3" autoAdjust="0"/>
    <p:restoredTop sz="93557" autoAdjust="0"/>
  </p:normalViewPr>
  <p:slideViewPr>
    <p:cSldViewPr snapToGrid="0">
      <p:cViewPr varScale="1">
        <p:scale>
          <a:sx n="87" d="100"/>
          <a:sy n="87" d="100"/>
        </p:scale>
        <p:origin x="126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414DCD40-825E-4F64-B45C-C1065553D4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zh-CN" altLang="en-US"/>
          </a:p>
        </p:txBody>
      </p:sp>
      <p:sp>
        <p:nvSpPr>
          <p:cNvPr id="3" name="日期占位符 2">
            <a:extLst>
              <a:ext uri="{FF2B5EF4-FFF2-40B4-BE49-F238E27FC236}">
                <a16:creationId xmlns:a16="http://schemas.microsoft.com/office/drawing/2014/main" id="{EB817A38-5467-441A-8F26-151B5B97D90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864D4744-4F1F-450A-803E-0C6DEF6DA07A}" type="datetimeFigureOut">
              <a:rPr lang="zh-CN" altLang="en-US"/>
              <a:pPr>
                <a:defRPr/>
              </a:pPr>
              <a:t>2026/7/24</a:t>
            </a:fld>
            <a:endParaRPr lang="zh-CN" altLang="en-US"/>
          </a:p>
        </p:txBody>
      </p:sp>
      <p:sp>
        <p:nvSpPr>
          <p:cNvPr id="4" name="幻灯片图像占位符 3">
            <a:extLst>
              <a:ext uri="{FF2B5EF4-FFF2-40B4-BE49-F238E27FC236}">
                <a16:creationId xmlns:a16="http://schemas.microsoft.com/office/drawing/2014/main" id="{19B9BF0C-9743-4C12-9F2D-17DB4B559530}"/>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F6EA667F-26AF-4153-97CD-09CC18DB102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二级</a:t>
            </a:r>
          </a:p>
          <a:p>
            <a:pPr lvl="2"/>
            <a:r>
              <a:rPr lang="zh-CN" altLang="en-US" noProof="0"/>
              <a:t>三级</a:t>
            </a:r>
          </a:p>
          <a:p>
            <a:pPr lvl="3"/>
            <a:r>
              <a:rPr lang="zh-CN" altLang="en-US" noProof="0"/>
              <a:t>四级</a:t>
            </a:r>
          </a:p>
          <a:p>
            <a:pPr lvl="4"/>
            <a:r>
              <a:rPr lang="zh-CN" altLang="en-US" noProof="0"/>
              <a:t>五级</a:t>
            </a:r>
          </a:p>
        </p:txBody>
      </p:sp>
      <p:sp>
        <p:nvSpPr>
          <p:cNvPr id="6" name="页脚占位符 5">
            <a:extLst>
              <a:ext uri="{FF2B5EF4-FFF2-40B4-BE49-F238E27FC236}">
                <a16:creationId xmlns:a16="http://schemas.microsoft.com/office/drawing/2014/main" id="{51324CA1-B1A2-4D79-B57F-F3E8719345A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1ACBB6FE-CD85-4519-B52A-9456583B5E9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5627996A-3072-44DA-9B13-77AC9F4EAFD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5627996A-3072-44DA-9B13-77AC9F4EAFD4}" type="slidenum">
              <a:rPr lang="zh-CN" altLang="en-US" smtClean="0"/>
              <a:pPr>
                <a:defRPr/>
              </a:pPr>
              <a:t>1</a:t>
            </a:fld>
            <a:endParaRPr lang="zh-CN" altLang="en-US"/>
          </a:p>
        </p:txBody>
      </p:sp>
    </p:spTree>
    <p:extLst>
      <p:ext uri="{BB962C8B-B14F-4D97-AF65-F5344CB8AC3E}">
        <p14:creationId xmlns:p14="http://schemas.microsoft.com/office/powerpoint/2010/main" val="1813440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EB193B83-2931-4002-AF2B-34735435B779}"/>
              </a:ext>
            </a:extLst>
          </p:cNvPr>
          <p:cNvSpPr>
            <a:spLocks noGrp="1"/>
          </p:cNvSpPr>
          <p:nvPr>
            <p:ph type="dt" sz="half" idx="10"/>
          </p:nvPr>
        </p:nvSpPr>
        <p:spPr/>
        <p:txBody>
          <a:bodyPr/>
          <a:lstStyle>
            <a:lvl1pPr>
              <a:defRPr/>
            </a:lvl1pPr>
          </a:lstStyle>
          <a:p>
            <a:pPr>
              <a:defRPr/>
            </a:pPr>
            <a:fld id="{66323E43-C2B6-43B9-92F7-256E695E3325}" type="datetime1">
              <a:rPr lang="zh-CN" altLang="en-US"/>
              <a:pPr>
                <a:defRPr/>
              </a:pPr>
              <a:t>2026/7/24</a:t>
            </a:fld>
            <a:endParaRPr lang="zh-CN" altLang="en-US"/>
          </a:p>
        </p:txBody>
      </p:sp>
      <p:sp>
        <p:nvSpPr>
          <p:cNvPr id="5" name="Footer Placeholder 4">
            <a:extLst>
              <a:ext uri="{FF2B5EF4-FFF2-40B4-BE49-F238E27FC236}">
                <a16:creationId xmlns:a16="http://schemas.microsoft.com/office/drawing/2014/main" id="{42FF08C1-4B78-4A03-A5B7-E8861E416313}"/>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2677ABCB-8E7C-4D6F-92A0-F6336AE48008}"/>
              </a:ext>
            </a:extLst>
          </p:cNvPr>
          <p:cNvSpPr>
            <a:spLocks noGrp="1"/>
          </p:cNvSpPr>
          <p:nvPr>
            <p:ph type="sldNum" sz="quarter" idx="12"/>
          </p:nvPr>
        </p:nvSpPr>
        <p:spPr/>
        <p:txBody>
          <a:bodyPr/>
          <a:lstStyle>
            <a:lvl1pPr>
              <a:defRPr/>
            </a:lvl1pPr>
          </a:lstStyle>
          <a:p>
            <a:pPr>
              <a:defRPr/>
            </a:pPr>
            <a:fld id="{CF1FD427-C910-4588-8F10-53D42C271896}" type="slidenum">
              <a:rPr lang="zh-CN" altLang="en-US"/>
              <a:pPr>
                <a:defRPr/>
              </a:pPr>
              <a:t>‹#›</a:t>
            </a:fld>
            <a:endParaRPr lang="zh-CN" altLang="en-US"/>
          </a:p>
        </p:txBody>
      </p:sp>
    </p:spTree>
    <p:extLst>
      <p:ext uri="{BB962C8B-B14F-4D97-AF65-F5344CB8AC3E}">
        <p14:creationId xmlns:p14="http://schemas.microsoft.com/office/powerpoint/2010/main" val="325548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a:extLst>
              <a:ext uri="{FF2B5EF4-FFF2-40B4-BE49-F238E27FC236}">
                <a16:creationId xmlns:a16="http://schemas.microsoft.com/office/drawing/2014/main" id="{1AB875C2-826B-41D2-AF03-514D3DD6BAFD}"/>
              </a:ext>
            </a:extLst>
          </p:cNvPr>
          <p:cNvSpPr>
            <a:spLocks noGrp="1"/>
          </p:cNvSpPr>
          <p:nvPr>
            <p:ph type="dt" sz="half" idx="10"/>
          </p:nvPr>
        </p:nvSpPr>
        <p:spPr/>
        <p:txBody>
          <a:bodyPr/>
          <a:lstStyle>
            <a:lvl1pPr>
              <a:defRPr/>
            </a:lvl1pPr>
          </a:lstStyle>
          <a:p>
            <a:pPr>
              <a:defRPr/>
            </a:pPr>
            <a:fld id="{3F834CEA-F29C-4F59-8F87-D1387F89F2B5}" type="datetime1">
              <a:rPr lang="zh-CN" altLang="en-US"/>
              <a:pPr>
                <a:defRPr/>
              </a:pPr>
              <a:t>2026/7/24</a:t>
            </a:fld>
            <a:endParaRPr lang="zh-CN" altLang="en-US"/>
          </a:p>
        </p:txBody>
      </p:sp>
      <p:sp>
        <p:nvSpPr>
          <p:cNvPr id="5" name="Footer Placeholder 4">
            <a:extLst>
              <a:ext uri="{FF2B5EF4-FFF2-40B4-BE49-F238E27FC236}">
                <a16:creationId xmlns:a16="http://schemas.microsoft.com/office/drawing/2014/main" id="{C94DD0D3-786A-4655-9364-8F59F0A07034}"/>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35677862-4BDA-4367-A41E-CD66A1E29629}"/>
              </a:ext>
            </a:extLst>
          </p:cNvPr>
          <p:cNvSpPr>
            <a:spLocks noGrp="1"/>
          </p:cNvSpPr>
          <p:nvPr>
            <p:ph type="sldNum" sz="quarter" idx="12"/>
          </p:nvPr>
        </p:nvSpPr>
        <p:spPr/>
        <p:txBody>
          <a:bodyPr/>
          <a:lstStyle>
            <a:lvl1pPr>
              <a:defRPr/>
            </a:lvl1pPr>
          </a:lstStyle>
          <a:p>
            <a:pPr>
              <a:defRPr/>
            </a:pPr>
            <a:fld id="{7C6712AE-9E6E-4FC1-A019-4ACDCA189ACE}" type="slidenum">
              <a:rPr lang="zh-CN" altLang="en-US"/>
              <a:pPr>
                <a:defRPr/>
              </a:pPr>
              <a:t>‹#›</a:t>
            </a:fld>
            <a:endParaRPr lang="zh-CN" altLang="en-US"/>
          </a:p>
        </p:txBody>
      </p:sp>
    </p:spTree>
    <p:extLst>
      <p:ext uri="{BB962C8B-B14F-4D97-AF65-F5344CB8AC3E}">
        <p14:creationId xmlns:p14="http://schemas.microsoft.com/office/powerpoint/2010/main" val="2458121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a:extLst>
              <a:ext uri="{FF2B5EF4-FFF2-40B4-BE49-F238E27FC236}">
                <a16:creationId xmlns:a16="http://schemas.microsoft.com/office/drawing/2014/main" id="{719369F6-2D5E-4AFB-B2F8-D4202F05D620}"/>
              </a:ext>
            </a:extLst>
          </p:cNvPr>
          <p:cNvSpPr>
            <a:spLocks noGrp="1"/>
          </p:cNvSpPr>
          <p:nvPr>
            <p:ph type="dt" sz="half" idx="10"/>
          </p:nvPr>
        </p:nvSpPr>
        <p:spPr/>
        <p:txBody>
          <a:bodyPr/>
          <a:lstStyle>
            <a:lvl1pPr>
              <a:defRPr/>
            </a:lvl1pPr>
          </a:lstStyle>
          <a:p>
            <a:pPr>
              <a:defRPr/>
            </a:pPr>
            <a:fld id="{F7D09A35-49B3-4D02-BC41-0A9CDB1784A9}" type="datetime1">
              <a:rPr lang="zh-CN" altLang="en-US"/>
              <a:pPr>
                <a:defRPr/>
              </a:pPr>
              <a:t>2026/7/24</a:t>
            </a:fld>
            <a:endParaRPr lang="zh-CN" altLang="en-US"/>
          </a:p>
        </p:txBody>
      </p:sp>
      <p:sp>
        <p:nvSpPr>
          <p:cNvPr id="5" name="Footer Placeholder 4">
            <a:extLst>
              <a:ext uri="{FF2B5EF4-FFF2-40B4-BE49-F238E27FC236}">
                <a16:creationId xmlns:a16="http://schemas.microsoft.com/office/drawing/2014/main" id="{42F848ED-1537-4764-B545-D308CA487D69}"/>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2E389C7A-34A7-400E-AFF5-2DF66FCADBFD}"/>
              </a:ext>
            </a:extLst>
          </p:cNvPr>
          <p:cNvSpPr>
            <a:spLocks noGrp="1"/>
          </p:cNvSpPr>
          <p:nvPr>
            <p:ph type="sldNum" sz="quarter" idx="12"/>
          </p:nvPr>
        </p:nvSpPr>
        <p:spPr/>
        <p:txBody>
          <a:bodyPr/>
          <a:lstStyle>
            <a:lvl1pPr>
              <a:defRPr/>
            </a:lvl1pPr>
          </a:lstStyle>
          <a:p>
            <a:pPr>
              <a:defRPr/>
            </a:pPr>
            <a:fld id="{5F4ACB78-5FF4-467F-8EF5-05C00246DED8}" type="slidenum">
              <a:rPr lang="zh-CN" altLang="en-US"/>
              <a:pPr>
                <a:defRPr/>
              </a:pPr>
              <a:t>‹#›</a:t>
            </a:fld>
            <a:endParaRPr lang="zh-CN" altLang="en-US"/>
          </a:p>
        </p:txBody>
      </p:sp>
    </p:spTree>
    <p:extLst>
      <p:ext uri="{BB962C8B-B14F-4D97-AF65-F5344CB8AC3E}">
        <p14:creationId xmlns:p14="http://schemas.microsoft.com/office/powerpoint/2010/main" val="4148712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52687FA-1B80-4376-B6D7-B550263BC53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452FD1B9-221E-453F-BE4E-88FD1CBFB95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ED074555-2B41-4A15-977A-5D363B1211D9}"/>
              </a:ext>
            </a:extLst>
          </p:cNvPr>
          <p:cNvSpPr>
            <a:spLocks noGrp="1"/>
          </p:cNvSpPr>
          <p:nvPr>
            <p:ph type="sldNum" sz="quarter" idx="12"/>
          </p:nvPr>
        </p:nvSpPr>
        <p:spPr>
          <a:xfrm>
            <a:off x="6457950" y="6356350"/>
            <a:ext cx="2057400" cy="365125"/>
          </a:xfrm>
        </p:spPr>
        <p:txBody>
          <a:bodyPr/>
          <a:lstStyle>
            <a:lvl1pPr>
              <a:defRPr smtClean="0"/>
            </a:lvl1pPr>
          </a:lstStyle>
          <a:p>
            <a:pPr>
              <a:defRPr/>
            </a:pPr>
            <a:fld id="{FA51692B-62AD-4A15-856E-6682CEE59DB6}" type="slidenum">
              <a:rPr lang="zh-CN" altLang="en-US"/>
              <a:pPr>
                <a:defRPr/>
              </a:pPr>
              <a:t>‹#›</a:t>
            </a:fld>
            <a:endParaRPr lang="zh-CN" altLang="en-US"/>
          </a:p>
        </p:txBody>
      </p:sp>
    </p:spTree>
    <p:extLst>
      <p:ext uri="{BB962C8B-B14F-4D97-AF65-F5344CB8AC3E}">
        <p14:creationId xmlns:p14="http://schemas.microsoft.com/office/powerpoint/2010/main" val="217481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D314833-D52B-4849-837D-7C99A73E392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CC52476D-F475-4435-BA06-BD63E39FCFFE}"/>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F8E0D3C0-7CAE-4C03-A1E1-5B3DC3BEA991}"/>
              </a:ext>
            </a:extLst>
          </p:cNvPr>
          <p:cNvSpPr>
            <a:spLocks noGrp="1"/>
          </p:cNvSpPr>
          <p:nvPr>
            <p:ph type="sldNum" sz="quarter" idx="12"/>
          </p:nvPr>
        </p:nvSpPr>
        <p:spPr>
          <a:xfrm>
            <a:off x="6457950" y="6356350"/>
            <a:ext cx="2057400" cy="365125"/>
          </a:xfrm>
        </p:spPr>
        <p:txBody>
          <a:bodyPr/>
          <a:lstStyle>
            <a:lvl1pPr>
              <a:defRPr smtClean="0"/>
            </a:lvl1pPr>
          </a:lstStyle>
          <a:p>
            <a:pPr>
              <a:defRPr/>
            </a:pPr>
            <a:fld id="{C1B7D1CA-7685-4DC3-B6AE-055639267EF1}" type="slidenum">
              <a:rPr lang="zh-CN" altLang="en-US"/>
              <a:pPr>
                <a:defRPr/>
              </a:pPr>
              <a:t>‹#›</a:t>
            </a:fld>
            <a:endParaRPr lang="zh-CN" altLang="en-US"/>
          </a:p>
        </p:txBody>
      </p:sp>
    </p:spTree>
    <p:extLst>
      <p:ext uri="{BB962C8B-B14F-4D97-AF65-F5344CB8AC3E}">
        <p14:creationId xmlns:p14="http://schemas.microsoft.com/office/powerpoint/2010/main" val="1122357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60A0016-CD4E-4AD4-8837-BD517EBD761C}"/>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A2CDA8E-41BD-4E4A-9BF5-131898D1E0C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B3678EA-84E7-4B00-9397-10ED6996F026}"/>
              </a:ext>
            </a:extLst>
          </p:cNvPr>
          <p:cNvSpPr>
            <a:spLocks noGrp="1"/>
          </p:cNvSpPr>
          <p:nvPr>
            <p:ph type="sldNum" sz="quarter" idx="12"/>
          </p:nvPr>
        </p:nvSpPr>
        <p:spPr>
          <a:xfrm>
            <a:off x="6457950" y="6356350"/>
            <a:ext cx="2057400" cy="365125"/>
          </a:xfrm>
        </p:spPr>
        <p:txBody>
          <a:bodyPr/>
          <a:lstStyle>
            <a:lvl1pPr>
              <a:defRPr smtClean="0"/>
            </a:lvl1pPr>
          </a:lstStyle>
          <a:p>
            <a:pPr>
              <a:defRPr/>
            </a:pPr>
            <a:fld id="{535CC37C-83F2-4954-8982-D9FEF559E428}" type="slidenum">
              <a:rPr lang="zh-CN" altLang="en-US"/>
              <a:pPr>
                <a:defRPr/>
              </a:pPr>
              <a:t>‹#›</a:t>
            </a:fld>
            <a:endParaRPr lang="zh-CN" altLang="en-US"/>
          </a:p>
        </p:txBody>
      </p:sp>
    </p:spTree>
    <p:extLst>
      <p:ext uri="{BB962C8B-B14F-4D97-AF65-F5344CB8AC3E}">
        <p14:creationId xmlns:p14="http://schemas.microsoft.com/office/powerpoint/2010/main" val="1476610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F1F9446-9CCA-4044-8BC7-CE79D00BD7E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ED5AB4D1-6907-4C79-B8BF-E01DE58DFDF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CF6FBDDA-3122-459E-A8C9-E67F4C4F786B}"/>
              </a:ext>
            </a:extLst>
          </p:cNvPr>
          <p:cNvSpPr>
            <a:spLocks noGrp="1"/>
          </p:cNvSpPr>
          <p:nvPr>
            <p:ph type="sldNum" sz="quarter" idx="12"/>
          </p:nvPr>
        </p:nvSpPr>
        <p:spPr>
          <a:xfrm>
            <a:off x="6457950" y="6356350"/>
            <a:ext cx="2057400" cy="365125"/>
          </a:xfrm>
        </p:spPr>
        <p:txBody>
          <a:bodyPr/>
          <a:lstStyle>
            <a:lvl1pPr>
              <a:defRPr smtClean="0"/>
            </a:lvl1pPr>
          </a:lstStyle>
          <a:p>
            <a:pPr>
              <a:defRPr/>
            </a:pPr>
            <a:fld id="{9FF62B1C-F778-4E68-A72D-4420D99B40D2}" type="slidenum">
              <a:rPr lang="zh-CN" altLang="en-US"/>
              <a:pPr>
                <a:defRPr/>
              </a:pPr>
              <a:t>‹#›</a:t>
            </a:fld>
            <a:endParaRPr lang="zh-CN" altLang="en-US"/>
          </a:p>
        </p:txBody>
      </p:sp>
    </p:spTree>
    <p:extLst>
      <p:ext uri="{BB962C8B-B14F-4D97-AF65-F5344CB8AC3E}">
        <p14:creationId xmlns:p14="http://schemas.microsoft.com/office/powerpoint/2010/main" val="1351606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34C2100-5ABC-4430-B24D-90A5A06F589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8" name="页脚占位符 7">
            <a:extLst>
              <a:ext uri="{FF2B5EF4-FFF2-40B4-BE49-F238E27FC236}">
                <a16:creationId xmlns:a16="http://schemas.microsoft.com/office/drawing/2014/main" id="{75E245FE-E935-4D60-98CB-ED5E6E69E621}"/>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FE690AB5-1668-41CA-8C6A-2E56FF32FE4E}"/>
              </a:ext>
            </a:extLst>
          </p:cNvPr>
          <p:cNvSpPr>
            <a:spLocks noGrp="1"/>
          </p:cNvSpPr>
          <p:nvPr>
            <p:ph type="sldNum" sz="quarter" idx="12"/>
          </p:nvPr>
        </p:nvSpPr>
        <p:spPr>
          <a:xfrm>
            <a:off x="6457950" y="6356350"/>
            <a:ext cx="2057400" cy="365125"/>
          </a:xfrm>
        </p:spPr>
        <p:txBody>
          <a:bodyPr/>
          <a:lstStyle>
            <a:lvl1pPr>
              <a:defRPr smtClean="0"/>
            </a:lvl1pPr>
          </a:lstStyle>
          <a:p>
            <a:pPr>
              <a:defRPr/>
            </a:pPr>
            <a:fld id="{55A902D5-8AC7-44D8-AA13-2205AD5C1540}" type="slidenum">
              <a:rPr lang="zh-CN" altLang="en-US"/>
              <a:pPr>
                <a:defRPr/>
              </a:pPr>
              <a:t>‹#›</a:t>
            </a:fld>
            <a:endParaRPr lang="zh-CN" altLang="en-US"/>
          </a:p>
        </p:txBody>
      </p:sp>
    </p:spTree>
    <p:extLst>
      <p:ext uri="{BB962C8B-B14F-4D97-AF65-F5344CB8AC3E}">
        <p14:creationId xmlns:p14="http://schemas.microsoft.com/office/powerpoint/2010/main" val="3700039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5BE9A8C-0E99-45B8-9AC3-EE6BE5139048}"/>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4" name="页脚占位符 3">
            <a:extLst>
              <a:ext uri="{FF2B5EF4-FFF2-40B4-BE49-F238E27FC236}">
                <a16:creationId xmlns:a16="http://schemas.microsoft.com/office/drawing/2014/main" id="{8ADC994E-2BF4-4590-97A0-7FE73BE158D9}"/>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5" name="灯片编号占位符 4">
            <a:extLst>
              <a:ext uri="{FF2B5EF4-FFF2-40B4-BE49-F238E27FC236}">
                <a16:creationId xmlns:a16="http://schemas.microsoft.com/office/drawing/2014/main" id="{21B5BDF2-261B-4720-AB3F-BF30D8C82223}"/>
              </a:ext>
            </a:extLst>
          </p:cNvPr>
          <p:cNvSpPr>
            <a:spLocks noGrp="1"/>
          </p:cNvSpPr>
          <p:nvPr>
            <p:ph type="sldNum" sz="quarter" idx="12"/>
          </p:nvPr>
        </p:nvSpPr>
        <p:spPr>
          <a:xfrm>
            <a:off x="6457950" y="6356350"/>
            <a:ext cx="2057400" cy="365125"/>
          </a:xfrm>
        </p:spPr>
        <p:txBody>
          <a:bodyPr/>
          <a:lstStyle>
            <a:lvl1pPr>
              <a:defRPr smtClean="0"/>
            </a:lvl1pPr>
          </a:lstStyle>
          <a:p>
            <a:pPr>
              <a:defRPr/>
            </a:pPr>
            <a:fld id="{845374C8-093B-4862-8097-17587A489CC1}" type="slidenum">
              <a:rPr lang="zh-CN" altLang="en-US"/>
              <a:pPr>
                <a:defRPr/>
              </a:pPr>
              <a:t>‹#›</a:t>
            </a:fld>
            <a:endParaRPr lang="zh-CN" altLang="en-US"/>
          </a:p>
        </p:txBody>
      </p:sp>
    </p:spTree>
    <p:extLst>
      <p:ext uri="{BB962C8B-B14F-4D97-AF65-F5344CB8AC3E}">
        <p14:creationId xmlns:p14="http://schemas.microsoft.com/office/powerpoint/2010/main" val="4278240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8">
            <a:extLst>
              <a:ext uri="{FF2B5EF4-FFF2-40B4-BE49-F238E27FC236}">
                <a16:creationId xmlns:a16="http://schemas.microsoft.com/office/drawing/2014/main" id="{75E95789-57AF-48BA-A9F0-36DE54AF1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788988"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日期占位符 1">
            <a:extLst>
              <a:ext uri="{FF2B5EF4-FFF2-40B4-BE49-F238E27FC236}">
                <a16:creationId xmlns:a16="http://schemas.microsoft.com/office/drawing/2014/main" id="{B916015F-5DA2-4426-BA5A-DDB7591F9862}"/>
              </a:ext>
            </a:extLst>
          </p:cNvPr>
          <p:cNvSpPr>
            <a:spLocks noGrp="1"/>
          </p:cNvSpPr>
          <p:nvPr>
            <p:ph type="dt" sz="half" idx="10"/>
          </p:nvPr>
        </p:nvSpPr>
        <p:spPr>
          <a:xfrm>
            <a:off x="3927475" y="6365875"/>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dirty="0"/>
          </a:p>
        </p:txBody>
      </p:sp>
      <p:sp>
        <p:nvSpPr>
          <p:cNvPr id="5" name="灯片编号占位符 5">
            <a:extLst>
              <a:ext uri="{FF2B5EF4-FFF2-40B4-BE49-F238E27FC236}">
                <a16:creationId xmlns:a16="http://schemas.microsoft.com/office/drawing/2014/main" id="{82129EAE-9EB2-47E9-B2C1-740D31CF81CE}"/>
              </a:ext>
            </a:extLst>
          </p:cNvPr>
          <p:cNvSpPr>
            <a:spLocks noGrp="1"/>
          </p:cNvSpPr>
          <p:nvPr>
            <p:ph type="sldNum" sz="quarter" idx="11"/>
          </p:nvPr>
        </p:nvSpPr>
        <p:spPr>
          <a:xfrm>
            <a:off x="7381875" y="6365875"/>
            <a:ext cx="1525588" cy="365125"/>
          </a:xfrm>
        </p:spPr>
        <p:txBody>
          <a:bodyPr/>
          <a:lstStyle>
            <a:lvl1pPr algn="r" eaLnBrk="1" fontAlgn="auto" hangingPunct="1">
              <a:spcBef>
                <a:spcPts val="0"/>
              </a:spcBef>
              <a:spcAft>
                <a:spcPts val="0"/>
              </a:spcAft>
              <a:defRPr sz="1600" dirty="0">
                <a:solidFill>
                  <a:schemeClr val="tx1">
                    <a:tint val="75000"/>
                  </a:schemeClr>
                </a:solidFill>
                <a:latin typeface="隶书" panose="02010509060101010101" pitchFamily="49" charset="-122"/>
                <a:ea typeface="隶书" panose="02010509060101010101" pitchFamily="49" charset="-122"/>
              </a:defRPr>
            </a:lvl1pPr>
          </a:lstStyle>
          <a:p>
            <a:pPr>
              <a:defRPr/>
            </a:pPr>
            <a:r>
              <a:rPr lang="zh-CN" altLang="en-US"/>
              <a:t>核电子学 胡坤</a:t>
            </a:r>
          </a:p>
        </p:txBody>
      </p:sp>
      <p:pic>
        <p:nvPicPr>
          <p:cNvPr id="6" name="图片 5" descr="卡通画&#10;&#10;中度可信度描述已自动生成">
            <a:extLst>
              <a:ext uri="{FF2B5EF4-FFF2-40B4-BE49-F238E27FC236}">
                <a16:creationId xmlns:a16="http://schemas.microsoft.com/office/drawing/2014/main" id="{A08AA111-60D4-4D48-B050-16E6A519DE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25022" y="165100"/>
            <a:ext cx="1918978" cy="486177"/>
          </a:xfrm>
          <a:prstGeom prst="rect">
            <a:avLst/>
          </a:prstGeom>
        </p:spPr>
      </p:pic>
    </p:spTree>
    <p:extLst>
      <p:ext uri="{BB962C8B-B14F-4D97-AF65-F5344CB8AC3E}">
        <p14:creationId xmlns:p14="http://schemas.microsoft.com/office/powerpoint/2010/main" val="1518052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36F5D76-450C-4F48-BF28-3EC4E70BE4A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1073A607-DDA2-4A8A-9706-9A8AA8316662}"/>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50773262-1797-4E47-9F26-69EE14A9FB6D}"/>
              </a:ext>
            </a:extLst>
          </p:cNvPr>
          <p:cNvSpPr>
            <a:spLocks noGrp="1"/>
          </p:cNvSpPr>
          <p:nvPr>
            <p:ph type="sldNum" sz="quarter" idx="12"/>
          </p:nvPr>
        </p:nvSpPr>
        <p:spPr>
          <a:xfrm>
            <a:off x="6457950" y="6356350"/>
            <a:ext cx="2057400" cy="365125"/>
          </a:xfrm>
        </p:spPr>
        <p:txBody>
          <a:bodyPr/>
          <a:lstStyle>
            <a:lvl1pPr>
              <a:defRPr smtClean="0"/>
            </a:lvl1pPr>
          </a:lstStyle>
          <a:p>
            <a:pPr>
              <a:defRPr/>
            </a:pPr>
            <a:fld id="{36EE992A-79C2-439F-97C1-A11FF0C95EB3}" type="slidenum">
              <a:rPr lang="zh-CN" altLang="en-US"/>
              <a:pPr>
                <a:defRPr/>
              </a:pPr>
              <a:t>‹#›</a:t>
            </a:fld>
            <a:endParaRPr lang="zh-CN" altLang="en-US"/>
          </a:p>
        </p:txBody>
      </p:sp>
    </p:spTree>
    <p:extLst>
      <p:ext uri="{BB962C8B-B14F-4D97-AF65-F5344CB8AC3E}">
        <p14:creationId xmlns:p14="http://schemas.microsoft.com/office/powerpoint/2010/main" val="263047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9" descr="4.bmp">
            <a:extLst>
              <a:ext uri="{FF2B5EF4-FFF2-40B4-BE49-F238E27FC236}">
                <a16:creationId xmlns:a16="http://schemas.microsoft.com/office/drawing/2014/main" id="{57D932CD-B68F-429C-ABA5-90FEFB3028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9075" y="214313"/>
            <a:ext cx="13049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接连接符 2">
            <a:extLst>
              <a:ext uri="{FF2B5EF4-FFF2-40B4-BE49-F238E27FC236}">
                <a16:creationId xmlns:a16="http://schemas.microsoft.com/office/drawing/2014/main" id="{0D5393D5-0155-45BC-8BB1-F1009079A61B}"/>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 name="直接连接符 3">
            <a:extLst>
              <a:ext uri="{FF2B5EF4-FFF2-40B4-BE49-F238E27FC236}">
                <a16:creationId xmlns:a16="http://schemas.microsoft.com/office/drawing/2014/main" id="{EFA5B18F-4E42-4E1F-B77A-7C45D7E567F4}"/>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矩形 4">
            <a:extLst>
              <a:ext uri="{FF2B5EF4-FFF2-40B4-BE49-F238E27FC236}">
                <a16:creationId xmlns:a16="http://schemas.microsoft.com/office/drawing/2014/main" id="{FE6CE043-55CD-4C7A-80DD-3B7C62F4BE1A}"/>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Electronics Lab</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pic>
        <p:nvPicPr>
          <p:cNvPr id="6" name="Picture 3" descr="C:\Users\Administrator\Desktop\捕获1.PNG">
            <a:extLst>
              <a:ext uri="{FF2B5EF4-FFF2-40B4-BE49-F238E27FC236}">
                <a16:creationId xmlns:a16="http://schemas.microsoft.com/office/drawing/2014/main" id="{D3EA3CD0-A938-4F88-970F-BD25D43DED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3988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灯片编号占位符 5">
            <a:extLst>
              <a:ext uri="{FF2B5EF4-FFF2-40B4-BE49-F238E27FC236}">
                <a16:creationId xmlns:a16="http://schemas.microsoft.com/office/drawing/2014/main" id="{DD3CBFE3-26A7-4FA0-BE6D-8009F93244EE}"/>
              </a:ext>
            </a:extLst>
          </p:cNvPr>
          <p:cNvSpPr>
            <a:spLocks noGrp="1"/>
          </p:cNvSpPr>
          <p:nvPr>
            <p:ph type="sldNum" sz="quarter" idx="10"/>
          </p:nvPr>
        </p:nvSpPr>
        <p:spPr>
          <a:xfrm>
            <a:off x="3505200" y="6365875"/>
            <a:ext cx="1358900" cy="492125"/>
          </a:xfrm>
        </p:spPr>
        <p:txBody>
          <a:bodyP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6D2C609A-BA47-448B-B359-E02C31A37450}" type="slidenum">
              <a:rPr lang="zh-CN" altLang="en-US"/>
              <a:pPr>
                <a:defRPr/>
              </a:pPr>
              <a:t>‹#›</a:t>
            </a:fld>
            <a:endParaRPr lang="zh-CN" altLang="en-US" dirty="0"/>
          </a:p>
        </p:txBody>
      </p:sp>
    </p:spTree>
    <p:extLst>
      <p:ext uri="{BB962C8B-B14F-4D97-AF65-F5344CB8AC3E}">
        <p14:creationId xmlns:p14="http://schemas.microsoft.com/office/powerpoint/2010/main" val="3044698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CFB7012-418C-4D49-A2D3-E1B12759E2D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E2B5F8A4-E7BA-440E-AAA3-F749759360F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79096897-D0CE-457A-8560-55ADE604FDA3}"/>
              </a:ext>
            </a:extLst>
          </p:cNvPr>
          <p:cNvSpPr>
            <a:spLocks noGrp="1"/>
          </p:cNvSpPr>
          <p:nvPr>
            <p:ph type="sldNum" sz="quarter" idx="12"/>
          </p:nvPr>
        </p:nvSpPr>
        <p:spPr>
          <a:xfrm>
            <a:off x="6457950" y="6356350"/>
            <a:ext cx="2057400" cy="365125"/>
          </a:xfrm>
        </p:spPr>
        <p:txBody>
          <a:bodyPr/>
          <a:lstStyle>
            <a:lvl1pPr>
              <a:defRPr smtClean="0"/>
            </a:lvl1pPr>
          </a:lstStyle>
          <a:p>
            <a:pPr>
              <a:defRPr/>
            </a:pPr>
            <a:fld id="{92934165-67EA-4006-9F4D-9B2220357D09}" type="slidenum">
              <a:rPr lang="zh-CN" altLang="en-US"/>
              <a:pPr>
                <a:defRPr/>
              </a:pPr>
              <a:t>‹#›</a:t>
            </a:fld>
            <a:endParaRPr lang="zh-CN" altLang="en-US"/>
          </a:p>
        </p:txBody>
      </p:sp>
    </p:spTree>
    <p:extLst>
      <p:ext uri="{BB962C8B-B14F-4D97-AF65-F5344CB8AC3E}">
        <p14:creationId xmlns:p14="http://schemas.microsoft.com/office/powerpoint/2010/main" val="137796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38DA7A7-D943-46AF-BAE7-6AD2E51D1F4D}"/>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0D2A9515-2FB2-4054-BE15-0B19905A2D5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5CD3BB7-4D34-46F2-9800-A649ACE8497E}"/>
              </a:ext>
            </a:extLst>
          </p:cNvPr>
          <p:cNvSpPr>
            <a:spLocks noGrp="1"/>
          </p:cNvSpPr>
          <p:nvPr>
            <p:ph type="sldNum" sz="quarter" idx="12"/>
          </p:nvPr>
        </p:nvSpPr>
        <p:spPr>
          <a:xfrm>
            <a:off x="6457950" y="6356350"/>
            <a:ext cx="2057400" cy="365125"/>
          </a:xfrm>
        </p:spPr>
        <p:txBody>
          <a:bodyPr/>
          <a:lstStyle>
            <a:lvl1pPr>
              <a:defRPr smtClean="0"/>
            </a:lvl1pPr>
          </a:lstStyle>
          <a:p>
            <a:pPr>
              <a:defRPr/>
            </a:pPr>
            <a:fld id="{0561C919-5AED-452F-A38D-95945C0621F4}" type="slidenum">
              <a:rPr lang="zh-CN" altLang="en-US"/>
              <a:pPr>
                <a:defRPr/>
              </a:pPr>
              <a:t>‹#›</a:t>
            </a:fld>
            <a:endParaRPr lang="zh-CN" altLang="en-US"/>
          </a:p>
        </p:txBody>
      </p:sp>
    </p:spTree>
    <p:extLst>
      <p:ext uri="{BB962C8B-B14F-4D97-AF65-F5344CB8AC3E}">
        <p14:creationId xmlns:p14="http://schemas.microsoft.com/office/powerpoint/2010/main" val="984136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ECF3109-B4E6-4B03-BF00-D79DF97D2360}"/>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23FE189-9038-4B36-A062-E63210BE596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D63A8CF9-0984-48DF-86E7-5EC0A364F976}"/>
              </a:ext>
            </a:extLst>
          </p:cNvPr>
          <p:cNvSpPr>
            <a:spLocks noGrp="1"/>
          </p:cNvSpPr>
          <p:nvPr>
            <p:ph type="sldNum" sz="quarter" idx="12"/>
          </p:nvPr>
        </p:nvSpPr>
        <p:spPr>
          <a:xfrm>
            <a:off x="6457950" y="6356350"/>
            <a:ext cx="2057400" cy="365125"/>
          </a:xfrm>
        </p:spPr>
        <p:txBody>
          <a:bodyPr/>
          <a:lstStyle>
            <a:lvl1pPr>
              <a:defRPr smtClean="0"/>
            </a:lvl1pPr>
          </a:lstStyle>
          <a:p>
            <a:pPr>
              <a:defRPr/>
            </a:pPr>
            <a:fld id="{B271E971-0416-48B3-986C-10947BEA7685}" type="slidenum">
              <a:rPr lang="zh-CN" altLang="en-US"/>
              <a:pPr>
                <a:defRPr/>
              </a:pPr>
              <a:t>‹#›</a:t>
            </a:fld>
            <a:endParaRPr lang="zh-CN" altLang="en-US"/>
          </a:p>
        </p:txBody>
      </p:sp>
    </p:spTree>
    <p:extLst>
      <p:ext uri="{BB962C8B-B14F-4D97-AF65-F5344CB8AC3E}">
        <p14:creationId xmlns:p14="http://schemas.microsoft.com/office/powerpoint/2010/main" val="1804566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BE834B7-EC17-49A4-8865-5A59648E4905}"/>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07392A2-9727-4579-8425-B3AC9B8789A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E9A329B-4265-4CD5-BE10-EDDA54E0706B}"/>
              </a:ext>
            </a:extLst>
          </p:cNvPr>
          <p:cNvSpPr>
            <a:spLocks noGrp="1"/>
          </p:cNvSpPr>
          <p:nvPr>
            <p:ph type="sldNum" sz="quarter" idx="12"/>
          </p:nvPr>
        </p:nvSpPr>
        <p:spPr/>
        <p:txBody>
          <a:bodyPr/>
          <a:lstStyle>
            <a:lvl1pPr>
              <a:defRPr/>
            </a:lvl1pPr>
          </a:lstStyle>
          <a:p>
            <a:pPr>
              <a:defRPr/>
            </a:pPr>
            <a:fld id="{51A665A5-DF7F-4225-BFC6-5660335C0467}" type="slidenum">
              <a:rPr lang="zh-CN" altLang="en-US"/>
              <a:pPr>
                <a:defRPr/>
              </a:pPr>
              <a:t>‹#›</a:t>
            </a:fld>
            <a:endParaRPr lang="zh-CN" altLang="en-US"/>
          </a:p>
        </p:txBody>
      </p:sp>
    </p:spTree>
    <p:extLst>
      <p:ext uri="{BB962C8B-B14F-4D97-AF65-F5344CB8AC3E}">
        <p14:creationId xmlns:p14="http://schemas.microsoft.com/office/powerpoint/2010/main" val="1409288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A36CA98-BE8A-4BEC-826D-00A2690117A7}"/>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CB99ABC-4BF8-4A21-86A6-238CCA50B9E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8E57DF8-875E-4F56-883A-A1FBDBBB7BC4}"/>
              </a:ext>
            </a:extLst>
          </p:cNvPr>
          <p:cNvSpPr>
            <a:spLocks noGrp="1"/>
          </p:cNvSpPr>
          <p:nvPr>
            <p:ph type="sldNum" sz="quarter" idx="12"/>
          </p:nvPr>
        </p:nvSpPr>
        <p:spPr/>
        <p:txBody>
          <a:bodyPr/>
          <a:lstStyle>
            <a:lvl1pPr>
              <a:defRPr/>
            </a:lvl1pPr>
          </a:lstStyle>
          <a:p>
            <a:pPr>
              <a:defRPr/>
            </a:pPr>
            <a:fld id="{9050CE51-4260-4E48-9E34-B18B856CC125}" type="slidenum">
              <a:rPr lang="zh-CN" altLang="en-US"/>
              <a:pPr>
                <a:defRPr/>
              </a:pPr>
              <a:t>‹#›</a:t>
            </a:fld>
            <a:endParaRPr lang="zh-CN" altLang="en-US"/>
          </a:p>
        </p:txBody>
      </p:sp>
    </p:spTree>
    <p:extLst>
      <p:ext uri="{BB962C8B-B14F-4D97-AF65-F5344CB8AC3E}">
        <p14:creationId xmlns:p14="http://schemas.microsoft.com/office/powerpoint/2010/main" val="983756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3E08E5-B375-4F09-BBFC-D1F9E53BCA00}"/>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980BA1FF-AC12-4713-A999-BE83962B0C5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58CFED0-A797-4777-B85F-EDD8ACF276BD}"/>
              </a:ext>
            </a:extLst>
          </p:cNvPr>
          <p:cNvSpPr>
            <a:spLocks noGrp="1"/>
          </p:cNvSpPr>
          <p:nvPr>
            <p:ph type="sldNum" sz="quarter" idx="12"/>
          </p:nvPr>
        </p:nvSpPr>
        <p:spPr/>
        <p:txBody>
          <a:bodyPr/>
          <a:lstStyle>
            <a:lvl1pPr>
              <a:defRPr/>
            </a:lvl1pPr>
          </a:lstStyle>
          <a:p>
            <a:pPr>
              <a:defRPr/>
            </a:pPr>
            <a:fld id="{2DA6BA0A-39D8-46CB-948B-CDECFA85DA10}" type="slidenum">
              <a:rPr lang="zh-CN" altLang="en-US"/>
              <a:pPr>
                <a:defRPr/>
              </a:pPr>
              <a:t>‹#›</a:t>
            </a:fld>
            <a:endParaRPr lang="zh-CN" altLang="en-US"/>
          </a:p>
        </p:txBody>
      </p:sp>
    </p:spTree>
    <p:extLst>
      <p:ext uri="{BB962C8B-B14F-4D97-AF65-F5344CB8AC3E}">
        <p14:creationId xmlns:p14="http://schemas.microsoft.com/office/powerpoint/2010/main" val="36762097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5C1A0435-1807-48F0-9B32-39E37D5C510D}"/>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AB92CD29-7CA9-495D-922C-C94879227121}"/>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67F4CA4-F351-4B84-A104-A24BB4B92181}"/>
              </a:ext>
            </a:extLst>
          </p:cNvPr>
          <p:cNvSpPr>
            <a:spLocks noGrp="1"/>
          </p:cNvSpPr>
          <p:nvPr>
            <p:ph type="sldNum" sz="quarter" idx="12"/>
          </p:nvPr>
        </p:nvSpPr>
        <p:spPr/>
        <p:txBody>
          <a:bodyPr/>
          <a:lstStyle>
            <a:lvl1pPr>
              <a:defRPr/>
            </a:lvl1pPr>
          </a:lstStyle>
          <a:p>
            <a:pPr>
              <a:defRPr/>
            </a:pPr>
            <a:fld id="{951A4087-C25B-4710-A330-899DE9C4A7EB}" type="slidenum">
              <a:rPr lang="zh-CN" altLang="en-US"/>
              <a:pPr>
                <a:defRPr/>
              </a:pPr>
              <a:t>‹#›</a:t>
            </a:fld>
            <a:endParaRPr lang="zh-CN" altLang="en-US"/>
          </a:p>
        </p:txBody>
      </p:sp>
    </p:spTree>
    <p:extLst>
      <p:ext uri="{BB962C8B-B14F-4D97-AF65-F5344CB8AC3E}">
        <p14:creationId xmlns:p14="http://schemas.microsoft.com/office/powerpoint/2010/main" val="199665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EB19A5E2-6CC5-491A-AD96-540C1A49C526}"/>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8" name="页脚占位符 4">
            <a:extLst>
              <a:ext uri="{FF2B5EF4-FFF2-40B4-BE49-F238E27FC236}">
                <a16:creationId xmlns:a16="http://schemas.microsoft.com/office/drawing/2014/main" id="{60EBD518-EFDF-4C78-AB90-A8EA45098131}"/>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CE83F05D-FC63-43FC-A916-1F4323F78EA1}"/>
              </a:ext>
            </a:extLst>
          </p:cNvPr>
          <p:cNvSpPr>
            <a:spLocks noGrp="1"/>
          </p:cNvSpPr>
          <p:nvPr>
            <p:ph type="sldNum" sz="quarter" idx="12"/>
          </p:nvPr>
        </p:nvSpPr>
        <p:spPr/>
        <p:txBody>
          <a:bodyPr/>
          <a:lstStyle>
            <a:lvl1pPr>
              <a:defRPr/>
            </a:lvl1pPr>
          </a:lstStyle>
          <a:p>
            <a:pPr>
              <a:defRPr/>
            </a:pPr>
            <a:fld id="{01AC758E-A94B-41FF-8E18-6EC3FF5FA7E9}" type="slidenum">
              <a:rPr lang="zh-CN" altLang="en-US"/>
              <a:pPr>
                <a:defRPr/>
              </a:pPr>
              <a:t>‹#›</a:t>
            </a:fld>
            <a:endParaRPr lang="zh-CN" altLang="en-US"/>
          </a:p>
        </p:txBody>
      </p:sp>
    </p:spTree>
    <p:extLst>
      <p:ext uri="{BB962C8B-B14F-4D97-AF65-F5344CB8AC3E}">
        <p14:creationId xmlns:p14="http://schemas.microsoft.com/office/powerpoint/2010/main" val="17234869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F7B5D13E-A1B1-40F4-85F8-1050F4CC504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A0A73858-085B-41C0-97F5-96BF5C55084F}"/>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80CF5A0-FEBD-4DEB-B32C-74FD112DA360}"/>
              </a:ext>
            </a:extLst>
          </p:cNvPr>
          <p:cNvSpPr>
            <a:spLocks noGrp="1"/>
          </p:cNvSpPr>
          <p:nvPr>
            <p:ph type="sldNum" sz="quarter" idx="12"/>
          </p:nvPr>
        </p:nvSpPr>
        <p:spPr/>
        <p:txBody>
          <a:bodyPr/>
          <a:lstStyle>
            <a:lvl1pPr>
              <a:defRPr/>
            </a:lvl1pPr>
          </a:lstStyle>
          <a:p>
            <a:pPr>
              <a:defRPr/>
            </a:pPr>
            <a:fld id="{CDA34101-D1B6-4B04-91F2-FA3EB3C3EE14}" type="slidenum">
              <a:rPr lang="zh-CN" altLang="en-US"/>
              <a:pPr>
                <a:defRPr/>
              </a:pPr>
              <a:t>‹#›</a:t>
            </a:fld>
            <a:endParaRPr lang="zh-CN" altLang="en-US"/>
          </a:p>
        </p:txBody>
      </p:sp>
    </p:spTree>
    <p:extLst>
      <p:ext uri="{BB962C8B-B14F-4D97-AF65-F5344CB8AC3E}">
        <p14:creationId xmlns:p14="http://schemas.microsoft.com/office/powerpoint/2010/main" val="3437775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4C90B42E-CC67-43B8-94F3-AB44B09D950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3" name="页脚占位符 4">
            <a:extLst>
              <a:ext uri="{FF2B5EF4-FFF2-40B4-BE49-F238E27FC236}">
                <a16:creationId xmlns:a16="http://schemas.microsoft.com/office/drawing/2014/main" id="{2EF4CB2E-63CF-4F9A-A20E-57B9BF756A53}"/>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9D1CCE87-9502-468A-BF55-D4C17D132B37}"/>
              </a:ext>
            </a:extLst>
          </p:cNvPr>
          <p:cNvSpPr>
            <a:spLocks noGrp="1"/>
          </p:cNvSpPr>
          <p:nvPr>
            <p:ph type="sldNum" sz="quarter" idx="12"/>
          </p:nvPr>
        </p:nvSpPr>
        <p:spPr/>
        <p:txBody>
          <a:bodyPr/>
          <a:lstStyle>
            <a:lvl1pPr>
              <a:defRPr/>
            </a:lvl1pPr>
          </a:lstStyle>
          <a:p>
            <a:pPr>
              <a:defRPr/>
            </a:pPr>
            <a:fld id="{7E39FCEB-F326-461F-B95F-4C547C9CFA49}" type="slidenum">
              <a:rPr lang="zh-CN" altLang="en-US"/>
              <a:pPr>
                <a:defRPr/>
              </a:pPr>
              <a:t>‹#›</a:t>
            </a:fld>
            <a:endParaRPr lang="zh-CN" altLang="en-US"/>
          </a:p>
        </p:txBody>
      </p:sp>
    </p:spTree>
    <p:extLst>
      <p:ext uri="{BB962C8B-B14F-4D97-AF65-F5344CB8AC3E}">
        <p14:creationId xmlns:p14="http://schemas.microsoft.com/office/powerpoint/2010/main" val="705208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4942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DC96F2CD-B0B6-48F3-B8FD-4049043B8CC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BEC1F28B-8340-4A90-82EB-B8E0428D725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B7458EB-7E31-49F4-970B-28A2CEA4E9A6}"/>
              </a:ext>
            </a:extLst>
          </p:cNvPr>
          <p:cNvSpPr>
            <a:spLocks noGrp="1"/>
          </p:cNvSpPr>
          <p:nvPr>
            <p:ph type="sldNum" sz="quarter" idx="12"/>
          </p:nvPr>
        </p:nvSpPr>
        <p:spPr/>
        <p:txBody>
          <a:bodyPr/>
          <a:lstStyle>
            <a:lvl1pPr>
              <a:defRPr/>
            </a:lvl1pPr>
          </a:lstStyle>
          <a:p>
            <a:pPr>
              <a:defRPr/>
            </a:pPr>
            <a:fld id="{61BD215A-F0FE-410B-904A-4975EDFA3F70}" type="slidenum">
              <a:rPr lang="zh-CN" altLang="en-US"/>
              <a:pPr>
                <a:defRPr/>
              </a:pPr>
              <a:t>‹#›</a:t>
            </a:fld>
            <a:endParaRPr lang="zh-CN" altLang="en-US"/>
          </a:p>
        </p:txBody>
      </p:sp>
    </p:spTree>
    <p:extLst>
      <p:ext uri="{BB962C8B-B14F-4D97-AF65-F5344CB8AC3E}">
        <p14:creationId xmlns:p14="http://schemas.microsoft.com/office/powerpoint/2010/main" val="1017820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531442DA-41C6-4A80-970D-B594518D58E3}"/>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0CEC012D-2EFC-46AA-85C5-2F090E26BB0B}"/>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B69A7D83-8E56-4592-AD18-07AFE5C36DE3}"/>
              </a:ext>
            </a:extLst>
          </p:cNvPr>
          <p:cNvSpPr>
            <a:spLocks noGrp="1"/>
          </p:cNvSpPr>
          <p:nvPr>
            <p:ph type="sldNum" sz="quarter" idx="12"/>
          </p:nvPr>
        </p:nvSpPr>
        <p:spPr/>
        <p:txBody>
          <a:bodyPr/>
          <a:lstStyle>
            <a:lvl1pPr>
              <a:defRPr/>
            </a:lvl1pPr>
          </a:lstStyle>
          <a:p>
            <a:pPr>
              <a:defRPr/>
            </a:pPr>
            <a:fld id="{C7FA5477-AB43-4DF8-847A-ABC4074F0DCE}" type="slidenum">
              <a:rPr lang="zh-CN" altLang="en-US"/>
              <a:pPr>
                <a:defRPr/>
              </a:pPr>
              <a:t>‹#›</a:t>
            </a:fld>
            <a:endParaRPr lang="zh-CN" altLang="en-US"/>
          </a:p>
        </p:txBody>
      </p:sp>
    </p:spTree>
    <p:extLst>
      <p:ext uri="{BB962C8B-B14F-4D97-AF65-F5344CB8AC3E}">
        <p14:creationId xmlns:p14="http://schemas.microsoft.com/office/powerpoint/2010/main" val="10590819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63C57C-2D9C-4562-B081-0AADFDBAF3E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F4507E4-4F9D-43C6-B9B8-E41F768C021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6606AA0-4511-4039-8938-77B04DB5A1E4}"/>
              </a:ext>
            </a:extLst>
          </p:cNvPr>
          <p:cNvSpPr>
            <a:spLocks noGrp="1"/>
          </p:cNvSpPr>
          <p:nvPr>
            <p:ph type="sldNum" sz="quarter" idx="12"/>
          </p:nvPr>
        </p:nvSpPr>
        <p:spPr/>
        <p:txBody>
          <a:bodyPr/>
          <a:lstStyle>
            <a:lvl1pPr>
              <a:defRPr/>
            </a:lvl1pPr>
          </a:lstStyle>
          <a:p>
            <a:pPr>
              <a:defRPr/>
            </a:pPr>
            <a:fld id="{4997D149-7834-45A0-BDD1-537E1F4F0005}" type="slidenum">
              <a:rPr lang="zh-CN" altLang="en-US"/>
              <a:pPr>
                <a:defRPr/>
              </a:pPr>
              <a:t>‹#›</a:t>
            </a:fld>
            <a:endParaRPr lang="zh-CN" altLang="en-US"/>
          </a:p>
        </p:txBody>
      </p:sp>
    </p:spTree>
    <p:extLst>
      <p:ext uri="{BB962C8B-B14F-4D97-AF65-F5344CB8AC3E}">
        <p14:creationId xmlns:p14="http://schemas.microsoft.com/office/powerpoint/2010/main" val="1658959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702E75B-C630-4442-8F6D-5382110E3491}"/>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1FF465A2-0F57-4DB5-A7A3-17FE6E872D9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751F7FB-C7BD-4086-8B6B-6F00C713BFBA}"/>
              </a:ext>
            </a:extLst>
          </p:cNvPr>
          <p:cNvSpPr>
            <a:spLocks noGrp="1"/>
          </p:cNvSpPr>
          <p:nvPr>
            <p:ph type="sldNum" sz="quarter" idx="12"/>
          </p:nvPr>
        </p:nvSpPr>
        <p:spPr/>
        <p:txBody>
          <a:bodyPr/>
          <a:lstStyle>
            <a:lvl1pPr>
              <a:defRPr/>
            </a:lvl1pPr>
          </a:lstStyle>
          <a:p>
            <a:pPr>
              <a:defRPr/>
            </a:pPr>
            <a:fld id="{8AF329EB-2883-4F24-93EC-9BEB69AD1638}" type="slidenum">
              <a:rPr lang="zh-CN" altLang="en-US"/>
              <a:pPr>
                <a:defRPr/>
              </a:pPr>
              <a:t>‹#›</a:t>
            </a:fld>
            <a:endParaRPr lang="zh-CN" altLang="en-US"/>
          </a:p>
        </p:txBody>
      </p:sp>
    </p:spTree>
    <p:extLst>
      <p:ext uri="{BB962C8B-B14F-4D97-AF65-F5344CB8AC3E}">
        <p14:creationId xmlns:p14="http://schemas.microsoft.com/office/powerpoint/2010/main" val="41501589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8226B330-28B3-4016-8228-261A43B5C01B}"/>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6FBCDA39-3B52-43E6-9C00-88F41A589E73}"/>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3901BDFD-0F8D-42CC-9DCA-7587CB11E239}"/>
              </a:ext>
            </a:extLst>
          </p:cNvPr>
          <p:cNvSpPr>
            <a:spLocks noGrp="1"/>
          </p:cNvSpPr>
          <p:nvPr>
            <p:ph type="sldNum" sz="quarter" idx="12"/>
          </p:nvPr>
        </p:nvSpPr>
        <p:spPr/>
        <p:txBody>
          <a:bodyPr/>
          <a:lstStyle>
            <a:lvl1pPr>
              <a:defRPr/>
            </a:lvl1pPr>
          </a:lstStyle>
          <a:p>
            <a:pPr>
              <a:defRPr/>
            </a:pPr>
            <a:fld id="{D1023D03-FB3D-4F5F-82B1-F497A78637EA}" type="slidenum">
              <a:rPr lang="zh-CN" altLang="en-US"/>
              <a:pPr>
                <a:defRPr/>
              </a:pPr>
              <a:t>‹#›</a:t>
            </a:fld>
            <a:endParaRPr lang="zh-CN" altLang="en-US"/>
          </a:p>
        </p:txBody>
      </p:sp>
    </p:spTree>
    <p:extLst>
      <p:ext uri="{BB962C8B-B14F-4D97-AF65-F5344CB8AC3E}">
        <p14:creationId xmlns:p14="http://schemas.microsoft.com/office/powerpoint/2010/main" val="2634531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0BEBB5-8A1E-4D94-AB6B-FB65D99AEA6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9C27C3FF-556D-4583-A454-962E4BB6767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9C0927D2-EC85-48BA-83AD-60114AC51DBD}"/>
              </a:ext>
            </a:extLst>
          </p:cNvPr>
          <p:cNvSpPr>
            <a:spLocks noGrp="1"/>
          </p:cNvSpPr>
          <p:nvPr>
            <p:ph type="sldNum" sz="quarter" idx="12"/>
          </p:nvPr>
        </p:nvSpPr>
        <p:spPr>
          <a:xfrm>
            <a:off x="6457950" y="6356350"/>
            <a:ext cx="2057400" cy="365125"/>
          </a:xfrm>
        </p:spPr>
        <p:txBody>
          <a:bodyPr/>
          <a:lstStyle>
            <a:lvl1pPr>
              <a:defRPr smtClean="0"/>
            </a:lvl1pPr>
          </a:lstStyle>
          <a:p>
            <a:pPr>
              <a:defRPr/>
            </a:pPr>
            <a:fld id="{4412242D-15F6-4326-B0BB-C196536742EA}" type="slidenum">
              <a:rPr lang="zh-CN" altLang="en-US"/>
              <a:pPr>
                <a:defRPr/>
              </a:pPr>
              <a:t>‹#›</a:t>
            </a:fld>
            <a:endParaRPr lang="zh-CN" altLang="en-US"/>
          </a:p>
        </p:txBody>
      </p:sp>
    </p:spTree>
    <p:extLst>
      <p:ext uri="{BB962C8B-B14F-4D97-AF65-F5344CB8AC3E}">
        <p14:creationId xmlns:p14="http://schemas.microsoft.com/office/powerpoint/2010/main" val="31321981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E749CA9-3D9E-47AD-9B08-3E9A350B40A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A25F3282-D59F-47B7-9A13-55E901500466}"/>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4E91344E-F916-4FEB-A939-668B449C24EB}"/>
              </a:ext>
            </a:extLst>
          </p:cNvPr>
          <p:cNvSpPr>
            <a:spLocks noGrp="1"/>
          </p:cNvSpPr>
          <p:nvPr>
            <p:ph type="sldNum" sz="quarter" idx="12"/>
          </p:nvPr>
        </p:nvSpPr>
        <p:spPr>
          <a:xfrm>
            <a:off x="6457950" y="6356350"/>
            <a:ext cx="2057400" cy="365125"/>
          </a:xfrm>
        </p:spPr>
        <p:txBody>
          <a:bodyPr/>
          <a:lstStyle>
            <a:lvl1pPr>
              <a:defRPr smtClean="0"/>
            </a:lvl1pPr>
          </a:lstStyle>
          <a:p>
            <a:pPr>
              <a:defRPr/>
            </a:pPr>
            <a:fld id="{3BB6F70B-2620-4C02-A821-F4CB5D94E376}" type="slidenum">
              <a:rPr lang="zh-CN" altLang="en-US"/>
              <a:pPr>
                <a:defRPr/>
              </a:pPr>
              <a:t>‹#›</a:t>
            </a:fld>
            <a:endParaRPr lang="zh-CN" altLang="en-US"/>
          </a:p>
        </p:txBody>
      </p:sp>
    </p:spTree>
    <p:extLst>
      <p:ext uri="{BB962C8B-B14F-4D97-AF65-F5344CB8AC3E}">
        <p14:creationId xmlns:p14="http://schemas.microsoft.com/office/powerpoint/2010/main" val="102453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8A5418B-4A09-4668-8C96-29D8454C75C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940AC5F-2549-407A-A7E1-C82E6B2843F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72629351-6072-4F8A-9241-9818D7320CCF}"/>
              </a:ext>
            </a:extLst>
          </p:cNvPr>
          <p:cNvSpPr>
            <a:spLocks noGrp="1"/>
          </p:cNvSpPr>
          <p:nvPr>
            <p:ph type="sldNum" sz="quarter" idx="12"/>
          </p:nvPr>
        </p:nvSpPr>
        <p:spPr>
          <a:xfrm>
            <a:off x="6457950" y="6356350"/>
            <a:ext cx="2057400" cy="365125"/>
          </a:xfrm>
        </p:spPr>
        <p:txBody>
          <a:bodyPr/>
          <a:lstStyle>
            <a:lvl1pPr>
              <a:defRPr smtClean="0"/>
            </a:lvl1pPr>
          </a:lstStyle>
          <a:p>
            <a:pPr>
              <a:defRPr/>
            </a:pPr>
            <a:fld id="{B92FFE76-CCDB-4338-A5EF-BC3946DCC7E5}" type="slidenum">
              <a:rPr lang="zh-CN" altLang="en-US"/>
              <a:pPr>
                <a:defRPr/>
              </a:pPr>
              <a:t>‹#›</a:t>
            </a:fld>
            <a:endParaRPr lang="zh-CN" altLang="en-US"/>
          </a:p>
        </p:txBody>
      </p:sp>
    </p:spTree>
    <p:extLst>
      <p:ext uri="{BB962C8B-B14F-4D97-AF65-F5344CB8AC3E}">
        <p14:creationId xmlns:p14="http://schemas.microsoft.com/office/powerpoint/2010/main" val="8640570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AABA4F5-45F6-4B7F-897D-483B90B79B6A}"/>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BC795EA7-FA63-4562-9599-AD6F7CBD1F5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B4AFB9B2-BF5C-4C2D-AF78-FADFAAFC1C4F}"/>
              </a:ext>
            </a:extLst>
          </p:cNvPr>
          <p:cNvSpPr>
            <a:spLocks noGrp="1"/>
          </p:cNvSpPr>
          <p:nvPr>
            <p:ph type="sldNum" sz="quarter" idx="12"/>
          </p:nvPr>
        </p:nvSpPr>
        <p:spPr>
          <a:xfrm>
            <a:off x="6457950" y="6356350"/>
            <a:ext cx="2057400" cy="365125"/>
          </a:xfrm>
        </p:spPr>
        <p:txBody>
          <a:bodyPr/>
          <a:lstStyle>
            <a:lvl1pPr>
              <a:defRPr smtClean="0"/>
            </a:lvl1pPr>
          </a:lstStyle>
          <a:p>
            <a:pPr>
              <a:defRPr/>
            </a:pPr>
            <a:fld id="{767DB45F-E83C-4931-A9DA-B6E1E4B50DA7}" type="slidenum">
              <a:rPr lang="zh-CN" altLang="en-US"/>
              <a:pPr>
                <a:defRPr/>
              </a:pPr>
              <a:t>‹#›</a:t>
            </a:fld>
            <a:endParaRPr lang="zh-CN" altLang="en-US"/>
          </a:p>
        </p:txBody>
      </p:sp>
    </p:spTree>
    <p:extLst>
      <p:ext uri="{BB962C8B-B14F-4D97-AF65-F5344CB8AC3E}">
        <p14:creationId xmlns:p14="http://schemas.microsoft.com/office/powerpoint/2010/main" val="24995605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E840256-1B3C-40AE-B9AE-E656D06ECD88}"/>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8" name="页脚占位符 7">
            <a:extLst>
              <a:ext uri="{FF2B5EF4-FFF2-40B4-BE49-F238E27FC236}">
                <a16:creationId xmlns:a16="http://schemas.microsoft.com/office/drawing/2014/main" id="{F85F3D18-4CB5-4329-86F4-66CBEF39F93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DFEC9908-B4C2-4728-9AF0-611538650D52}"/>
              </a:ext>
            </a:extLst>
          </p:cNvPr>
          <p:cNvSpPr>
            <a:spLocks noGrp="1"/>
          </p:cNvSpPr>
          <p:nvPr>
            <p:ph type="sldNum" sz="quarter" idx="12"/>
          </p:nvPr>
        </p:nvSpPr>
        <p:spPr>
          <a:xfrm>
            <a:off x="6457950" y="6356350"/>
            <a:ext cx="2057400" cy="365125"/>
          </a:xfrm>
        </p:spPr>
        <p:txBody>
          <a:bodyPr/>
          <a:lstStyle>
            <a:lvl1pPr>
              <a:defRPr smtClean="0"/>
            </a:lvl1pPr>
          </a:lstStyle>
          <a:p>
            <a:pPr>
              <a:defRPr/>
            </a:pPr>
            <a:fld id="{75EC8628-1085-478D-9D8F-9E461CB6E9CC}" type="slidenum">
              <a:rPr lang="zh-CN" altLang="en-US"/>
              <a:pPr>
                <a:defRPr/>
              </a:pPr>
              <a:t>‹#›</a:t>
            </a:fld>
            <a:endParaRPr lang="zh-CN" altLang="en-US"/>
          </a:p>
        </p:txBody>
      </p:sp>
    </p:spTree>
    <p:extLst>
      <p:ext uri="{BB962C8B-B14F-4D97-AF65-F5344CB8AC3E}">
        <p14:creationId xmlns:p14="http://schemas.microsoft.com/office/powerpoint/2010/main" val="1823810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3">
            <a:extLst>
              <a:ext uri="{FF2B5EF4-FFF2-40B4-BE49-F238E27FC236}">
                <a16:creationId xmlns:a16="http://schemas.microsoft.com/office/drawing/2014/main" id="{D5D5D1D3-BB9A-4A89-8FFB-7A7FE05AF822}"/>
              </a:ext>
            </a:extLst>
          </p:cNvPr>
          <p:cNvSpPr>
            <a:spLocks noGrp="1"/>
          </p:cNvSpPr>
          <p:nvPr>
            <p:ph type="dt" sz="half" idx="10"/>
          </p:nvPr>
        </p:nvSpPr>
        <p:spPr/>
        <p:txBody>
          <a:bodyPr/>
          <a:lstStyle>
            <a:lvl1pPr>
              <a:defRPr/>
            </a:lvl1pPr>
          </a:lstStyle>
          <a:p>
            <a:pPr>
              <a:defRPr/>
            </a:pPr>
            <a:fld id="{BDC51E5C-BD91-4F8B-939F-54A26C1CFCEB}" type="datetime1">
              <a:rPr lang="zh-CN" altLang="en-US"/>
              <a:pPr>
                <a:defRPr/>
              </a:pPr>
              <a:t>2026/7/24</a:t>
            </a:fld>
            <a:endParaRPr lang="zh-CN" altLang="en-US"/>
          </a:p>
        </p:txBody>
      </p:sp>
      <p:sp>
        <p:nvSpPr>
          <p:cNvPr id="6" name="Footer Placeholder 4">
            <a:extLst>
              <a:ext uri="{FF2B5EF4-FFF2-40B4-BE49-F238E27FC236}">
                <a16:creationId xmlns:a16="http://schemas.microsoft.com/office/drawing/2014/main" id="{084A3B70-9611-4239-B0D8-DCED60799F21}"/>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7A763EB6-08F7-4671-A066-72BEB2F4D25C}"/>
              </a:ext>
            </a:extLst>
          </p:cNvPr>
          <p:cNvSpPr>
            <a:spLocks noGrp="1"/>
          </p:cNvSpPr>
          <p:nvPr>
            <p:ph type="sldNum" sz="quarter" idx="12"/>
          </p:nvPr>
        </p:nvSpPr>
        <p:spPr/>
        <p:txBody>
          <a:bodyPr/>
          <a:lstStyle>
            <a:lvl1pPr>
              <a:defRPr/>
            </a:lvl1pPr>
          </a:lstStyle>
          <a:p>
            <a:pPr>
              <a:defRPr/>
            </a:pPr>
            <a:fld id="{524A6FF1-3ECB-4DF7-AB12-3ACFF3D881CD}" type="slidenum">
              <a:rPr lang="zh-CN" altLang="en-US"/>
              <a:pPr>
                <a:defRPr/>
              </a:pPr>
              <a:t>‹#›</a:t>
            </a:fld>
            <a:endParaRPr lang="zh-CN" altLang="en-US"/>
          </a:p>
        </p:txBody>
      </p:sp>
    </p:spTree>
    <p:extLst>
      <p:ext uri="{BB962C8B-B14F-4D97-AF65-F5344CB8AC3E}">
        <p14:creationId xmlns:p14="http://schemas.microsoft.com/office/powerpoint/2010/main" val="38560093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灯片编号占位符 5">
            <a:extLst>
              <a:ext uri="{FF2B5EF4-FFF2-40B4-BE49-F238E27FC236}">
                <a16:creationId xmlns:a16="http://schemas.microsoft.com/office/drawing/2014/main" id="{A7A1879B-221A-47BC-99B7-547FB73B8F58}"/>
              </a:ext>
            </a:extLst>
          </p:cNvPr>
          <p:cNvSpPr>
            <a:spLocks noGrp="1"/>
          </p:cNvSpPr>
          <p:nvPr>
            <p:ph type="sldNum" sz="quarter" idx="10"/>
          </p:nvPr>
        </p:nvSpPr>
        <p:spPr/>
        <p:txBody>
          <a:bodyPr/>
          <a:lstStyle>
            <a:lvl1pPr>
              <a:defRPr/>
            </a:lvl1pPr>
          </a:lstStyle>
          <a:p>
            <a:pPr>
              <a:defRPr/>
            </a:pPr>
            <a:fld id="{98706002-21E2-43C9-82E8-44ABF75D18E3}" type="slidenum">
              <a:rPr lang="zh-CN" altLang="en-US"/>
              <a:pPr>
                <a:defRPr/>
              </a:pPr>
              <a:t>‹#›</a:t>
            </a:fld>
            <a:endParaRPr lang="zh-CN" altLang="en-US" dirty="0"/>
          </a:p>
        </p:txBody>
      </p:sp>
    </p:spTree>
    <p:extLst>
      <p:ext uri="{BB962C8B-B14F-4D97-AF65-F5344CB8AC3E}">
        <p14:creationId xmlns:p14="http://schemas.microsoft.com/office/powerpoint/2010/main" val="32282664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49FA52F7-1FEE-43B1-B8B4-5B215F9899D6}"/>
              </a:ext>
            </a:extLst>
          </p:cNvPr>
          <p:cNvSpPr>
            <a:spLocks noGrp="1"/>
          </p:cNvSpPr>
          <p:nvPr>
            <p:ph type="sldNum" sz="quarter" idx="10"/>
          </p:nvPr>
        </p:nvSpPr>
        <p:spPr/>
        <p:txBody>
          <a:bodyPr/>
          <a:lstStyle>
            <a:lvl1pPr>
              <a:defRPr/>
            </a:lvl1pPr>
          </a:lstStyle>
          <a:p>
            <a:pPr>
              <a:defRPr/>
            </a:pPr>
            <a:fld id="{B646FFA0-AA55-4C8E-9E4F-9B618404F7AD}" type="slidenum">
              <a:rPr lang="zh-CN" altLang="en-US"/>
              <a:pPr>
                <a:defRPr/>
              </a:pPr>
              <a:t>‹#›</a:t>
            </a:fld>
            <a:endParaRPr lang="zh-CN" altLang="en-US" dirty="0"/>
          </a:p>
        </p:txBody>
      </p:sp>
    </p:spTree>
    <p:extLst>
      <p:ext uri="{BB962C8B-B14F-4D97-AF65-F5344CB8AC3E}">
        <p14:creationId xmlns:p14="http://schemas.microsoft.com/office/powerpoint/2010/main" val="108336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B8AC5FE-BD99-4429-AC90-9BC6CD20292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9A2118A3-AD48-414D-B2F2-5CC3C2A7F7B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32974E81-F28C-4BB2-92E6-E27E44D1E872}"/>
              </a:ext>
            </a:extLst>
          </p:cNvPr>
          <p:cNvSpPr>
            <a:spLocks noGrp="1"/>
          </p:cNvSpPr>
          <p:nvPr>
            <p:ph type="sldNum" sz="quarter" idx="12"/>
          </p:nvPr>
        </p:nvSpPr>
        <p:spPr>
          <a:xfrm>
            <a:off x="6457950" y="6356350"/>
            <a:ext cx="2057400" cy="365125"/>
          </a:xfrm>
        </p:spPr>
        <p:txBody>
          <a:bodyPr/>
          <a:lstStyle>
            <a:lvl1pPr>
              <a:defRPr smtClean="0"/>
            </a:lvl1pPr>
          </a:lstStyle>
          <a:p>
            <a:pPr>
              <a:defRPr/>
            </a:pPr>
            <a:fld id="{310682DF-E833-47C5-96AB-4CA830796AC6}" type="slidenum">
              <a:rPr lang="zh-CN" altLang="en-US"/>
              <a:pPr>
                <a:defRPr/>
              </a:pPr>
              <a:t>‹#›</a:t>
            </a:fld>
            <a:endParaRPr lang="zh-CN" altLang="en-US"/>
          </a:p>
        </p:txBody>
      </p:sp>
    </p:spTree>
    <p:extLst>
      <p:ext uri="{BB962C8B-B14F-4D97-AF65-F5344CB8AC3E}">
        <p14:creationId xmlns:p14="http://schemas.microsoft.com/office/powerpoint/2010/main" val="10654229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9480785-41A5-4C62-9273-CD39AA9B19E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0DE7612F-BA91-440E-A753-B27A254B457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055FEE81-0B99-4794-8E36-9E12C9790AFA}"/>
              </a:ext>
            </a:extLst>
          </p:cNvPr>
          <p:cNvSpPr>
            <a:spLocks noGrp="1"/>
          </p:cNvSpPr>
          <p:nvPr>
            <p:ph type="sldNum" sz="quarter" idx="12"/>
          </p:nvPr>
        </p:nvSpPr>
        <p:spPr>
          <a:xfrm>
            <a:off x="6457950" y="6356350"/>
            <a:ext cx="2057400" cy="365125"/>
          </a:xfrm>
        </p:spPr>
        <p:txBody>
          <a:bodyPr/>
          <a:lstStyle>
            <a:lvl1pPr>
              <a:defRPr smtClean="0"/>
            </a:lvl1pPr>
          </a:lstStyle>
          <a:p>
            <a:pPr>
              <a:defRPr/>
            </a:pPr>
            <a:fld id="{2C8EC024-00B7-4989-99C2-10539F270368}" type="slidenum">
              <a:rPr lang="zh-CN" altLang="en-US"/>
              <a:pPr>
                <a:defRPr/>
              </a:pPr>
              <a:t>‹#›</a:t>
            </a:fld>
            <a:endParaRPr lang="zh-CN" altLang="en-US"/>
          </a:p>
        </p:txBody>
      </p:sp>
    </p:spTree>
    <p:extLst>
      <p:ext uri="{BB962C8B-B14F-4D97-AF65-F5344CB8AC3E}">
        <p14:creationId xmlns:p14="http://schemas.microsoft.com/office/powerpoint/2010/main" val="15119566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D73D70E-A470-4A6F-A671-9C8A627D1F7B}"/>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D75FD455-12F9-4112-B013-B7C6DCB1611E}"/>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A2FB77D-BC2E-404C-8EFC-6F2897764234}"/>
              </a:ext>
            </a:extLst>
          </p:cNvPr>
          <p:cNvSpPr>
            <a:spLocks noGrp="1"/>
          </p:cNvSpPr>
          <p:nvPr>
            <p:ph type="sldNum" sz="quarter" idx="12"/>
          </p:nvPr>
        </p:nvSpPr>
        <p:spPr>
          <a:xfrm>
            <a:off x="6457950" y="6356350"/>
            <a:ext cx="2057400" cy="365125"/>
          </a:xfrm>
        </p:spPr>
        <p:txBody>
          <a:bodyPr/>
          <a:lstStyle>
            <a:lvl1pPr>
              <a:defRPr smtClean="0"/>
            </a:lvl1pPr>
          </a:lstStyle>
          <a:p>
            <a:pPr>
              <a:defRPr/>
            </a:pPr>
            <a:fld id="{1B81DCFE-B8DB-43F8-BDF0-94813207B6F3}" type="slidenum">
              <a:rPr lang="zh-CN" altLang="en-US"/>
              <a:pPr>
                <a:defRPr/>
              </a:pPr>
              <a:t>‹#›</a:t>
            </a:fld>
            <a:endParaRPr lang="zh-CN" altLang="en-US"/>
          </a:p>
        </p:txBody>
      </p:sp>
    </p:spTree>
    <p:extLst>
      <p:ext uri="{BB962C8B-B14F-4D97-AF65-F5344CB8AC3E}">
        <p14:creationId xmlns:p14="http://schemas.microsoft.com/office/powerpoint/2010/main" val="39620833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B0587E2-1B35-49D9-AD0E-12FC358E86F6}"/>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38A240A-3EB2-4321-A0F1-BB5D2D87821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B66A790A-E5FF-4290-BC2F-836BB1954B68}"/>
              </a:ext>
            </a:extLst>
          </p:cNvPr>
          <p:cNvSpPr>
            <a:spLocks noGrp="1"/>
          </p:cNvSpPr>
          <p:nvPr>
            <p:ph type="sldNum" sz="quarter" idx="12"/>
          </p:nvPr>
        </p:nvSpPr>
        <p:spPr>
          <a:xfrm>
            <a:off x="6457950" y="6356350"/>
            <a:ext cx="2057400" cy="365125"/>
          </a:xfrm>
        </p:spPr>
        <p:txBody>
          <a:bodyPr/>
          <a:lstStyle>
            <a:lvl1pPr>
              <a:defRPr smtClean="0"/>
            </a:lvl1pPr>
          </a:lstStyle>
          <a:p>
            <a:pPr>
              <a:defRPr/>
            </a:pPr>
            <a:fld id="{F5F9EB65-6DBD-4D5A-BA0F-5F60D27F9046}" type="slidenum">
              <a:rPr lang="zh-CN" altLang="en-US"/>
              <a:pPr>
                <a:defRPr/>
              </a:pPr>
              <a:t>‹#›</a:t>
            </a:fld>
            <a:endParaRPr lang="zh-CN" altLang="en-US"/>
          </a:p>
        </p:txBody>
      </p:sp>
    </p:spTree>
    <p:extLst>
      <p:ext uri="{BB962C8B-B14F-4D97-AF65-F5344CB8AC3E}">
        <p14:creationId xmlns:p14="http://schemas.microsoft.com/office/powerpoint/2010/main" val="6575582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C18F652-E11B-47B2-B4CC-F5488EB4F82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044B1E7-8066-46B5-B967-B7FECAFA8CC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9C5AA50-188B-4D32-B0B9-D84437CA1442}"/>
              </a:ext>
            </a:extLst>
          </p:cNvPr>
          <p:cNvSpPr>
            <a:spLocks noGrp="1"/>
          </p:cNvSpPr>
          <p:nvPr>
            <p:ph type="sldNum" sz="quarter" idx="12"/>
          </p:nvPr>
        </p:nvSpPr>
        <p:spPr>
          <a:xfrm>
            <a:off x="6457950" y="6356350"/>
            <a:ext cx="2057400" cy="365125"/>
          </a:xfrm>
        </p:spPr>
        <p:txBody>
          <a:bodyPr/>
          <a:lstStyle>
            <a:lvl1pPr>
              <a:defRPr smtClean="0"/>
            </a:lvl1pPr>
          </a:lstStyle>
          <a:p>
            <a:pPr>
              <a:defRPr/>
            </a:pPr>
            <a:fld id="{935604FB-8EE0-421F-A262-91EE68F33FDC}" type="slidenum">
              <a:rPr lang="zh-CN" altLang="en-US"/>
              <a:pPr>
                <a:defRPr/>
              </a:pPr>
              <a:t>‹#›</a:t>
            </a:fld>
            <a:endParaRPr lang="zh-CN" altLang="en-US"/>
          </a:p>
        </p:txBody>
      </p:sp>
    </p:spTree>
    <p:extLst>
      <p:ext uri="{BB962C8B-B14F-4D97-AF65-F5344CB8AC3E}">
        <p14:creationId xmlns:p14="http://schemas.microsoft.com/office/powerpoint/2010/main" val="39223470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87064-4C72-41A4-9240-E307714C175B}"/>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C2201533-2DD8-4958-9AD6-71D992FD2AB1}"/>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38D764AD-793A-4005-9F9F-6D8348ECBBC1}"/>
              </a:ext>
            </a:extLst>
          </p:cNvPr>
          <p:cNvSpPr>
            <a:spLocks noGrp="1"/>
          </p:cNvSpPr>
          <p:nvPr>
            <p:ph type="sldNum" sz="quarter" idx="12"/>
          </p:nvPr>
        </p:nvSpPr>
        <p:spPr>
          <a:xfrm>
            <a:off x="6457950" y="6356350"/>
            <a:ext cx="2057400" cy="365125"/>
          </a:xfrm>
        </p:spPr>
        <p:txBody>
          <a:bodyPr/>
          <a:lstStyle>
            <a:lvl1pPr>
              <a:defRPr smtClean="0"/>
            </a:lvl1pPr>
          </a:lstStyle>
          <a:p>
            <a:pPr>
              <a:defRPr/>
            </a:pPr>
            <a:fld id="{CE777C2B-01BC-466E-800F-67C6BF1C449E}" type="slidenum">
              <a:rPr lang="zh-CN" altLang="en-US"/>
              <a:pPr>
                <a:defRPr/>
              </a:pPr>
              <a:t>‹#›</a:t>
            </a:fld>
            <a:endParaRPr lang="zh-CN" altLang="en-US"/>
          </a:p>
        </p:txBody>
      </p:sp>
    </p:spTree>
    <p:extLst>
      <p:ext uri="{BB962C8B-B14F-4D97-AF65-F5344CB8AC3E}">
        <p14:creationId xmlns:p14="http://schemas.microsoft.com/office/powerpoint/2010/main" val="4143459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4DFC1C6-7A4D-4508-8B35-DAA7AA92369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C808611-443D-4592-847D-BE4D5A859E47}"/>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2DDABB50-A249-4505-A9E8-890191662EF5}"/>
              </a:ext>
            </a:extLst>
          </p:cNvPr>
          <p:cNvSpPr>
            <a:spLocks noGrp="1"/>
          </p:cNvSpPr>
          <p:nvPr>
            <p:ph type="sldNum" sz="quarter" idx="12"/>
          </p:nvPr>
        </p:nvSpPr>
        <p:spPr>
          <a:xfrm>
            <a:off x="6457950" y="6356350"/>
            <a:ext cx="2057400" cy="365125"/>
          </a:xfrm>
        </p:spPr>
        <p:txBody>
          <a:bodyPr/>
          <a:lstStyle>
            <a:lvl1pPr>
              <a:defRPr smtClean="0"/>
            </a:lvl1pPr>
          </a:lstStyle>
          <a:p>
            <a:pPr>
              <a:defRPr/>
            </a:pPr>
            <a:fld id="{15FB4D03-F5DE-479C-AF99-4EC9D296AD00}" type="slidenum">
              <a:rPr lang="zh-CN" altLang="en-US"/>
              <a:pPr>
                <a:defRPr/>
              </a:pPr>
              <a:t>‹#›</a:t>
            </a:fld>
            <a:endParaRPr lang="zh-CN" altLang="en-US"/>
          </a:p>
        </p:txBody>
      </p:sp>
    </p:spTree>
    <p:extLst>
      <p:ext uri="{BB962C8B-B14F-4D97-AF65-F5344CB8AC3E}">
        <p14:creationId xmlns:p14="http://schemas.microsoft.com/office/powerpoint/2010/main" val="36259508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D13B0DF-2FAF-4686-90DA-E16FFE52966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EA547603-D490-4F18-BE96-891C131FB7C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0A709A74-9836-4AB2-A3A9-E9677B12DC85}"/>
              </a:ext>
            </a:extLst>
          </p:cNvPr>
          <p:cNvSpPr>
            <a:spLocks noGrp="1"/>
          </p:cNvSpPr>
          <p:nvPr>
            <p:ph type="sldNum" sz="quarter" idx="12"/>
          </p:nvPr>
        </p:nvSpPr>
        <p:spPr>
          <a:xfrm>
            <a:off x="6457950" y="6356350"/>
            <a:ext cx="2057400" cy="365125"/>
          </a:xfrm>
        </p:spPr>
        <p:txBody>
          <a:bodyPr/>
          <a:lstStyle>
            <a:lvl1pPr>
              <a:defRPr smtClean="0"/>
            </a:lvl1pPr>
          </a:lstStyle>
          <a:p>
            <a:pPr>
              <a:defRPr/>
            </a:pPr>
            <a:fld id="{095EE3A9-392C-4B8A-BF67-320247410D8F}" type="slidenum">
              <a:rPr lang="zh-CN" altLang="en-US"/>
              <a:pPr>
                <a:defRPr/>
              </a:pPr>
              <a:t>‹#›</a:t>
            </a:fld>
            <a:endParaRPr lang="zh-CN" altLang="en-US"/>
          </a:p>
        </p:txBody>
      </p:sp>
    </p:spTree>
    <p:extLst>
      <p:ext uri="{BB962C8B-B14F-4D97-AF65-F5344CB8AC3E}">
        <p14:creationId xmlns:p14="http://schemas.microsoft.com/office/powerpoint/2010/main" val="164347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a:extLst>
              <a:ext uri="{FF2B5EF4-FFF2-40B4-BE49-F238E27FC236}">
                <a16:creationId xmlns:a16="http://schemas.microsoft.com/office/drawing/2014/main" id="{992366DF-B85B-4812-BF8C-AE9D332CF572}"/>
              </a:ext>
            </a:extLst>
          </p:cNvPr>
          <p:cNvSpPr>
            <a:spLocks noGrp="1"/>
          </p:cNvSpPr>
          <p:nvPr>
            <p:ph type="dt" sz="half" idx="10"/>
          </p:nvPr>
        </p:nvSpPr>
        <p:spPr/>
        <p:txBody>
          <a:bodyPr/>
          <a:lstStyle>
            <a:lvl1pPr>
              <a:defRPr/>
            </a:lvl1pPr>
          </a:lstStyle>
          <a:p>
            <a:pPr>
              <a:defRPr/>
            </a:pPr>
            <a:fld id="{BD11D229-66FE-43CD-B316-FBE1B5890961}" type="datetime1">
              <a:rPr lang="zh-CN" altLang="en-US"/>
              <a:pPr>
                <a:defRPr/>
              </a:pPr>
              <a:t>2026/7/24</a:t>
            </a:fld>
            <a:endParaRPr lang="zh-CN" altLang="en-US"/>
          </a:p>
        </p:txBody>
      </p:sp>
      <p:sp>
        <p:nvSpPr>
          <p:cNvPr id="8" name="Footer Placeholder 4">
            <a:extLst>
              <a:ext uri="{FF2B5EF4-FFF2-40B4-BE49-F238E27FC236}">
                <a16:creationId xmlns:a16="http://schemas.microsoft.com/office/drawing/2014/main" id="{E84812A9-76C9-4218-97D3-D3B8C9399328}"/>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9" name="Slide Number Placeholder 5">
            <a:extLst>
              <a:ext uri="{FF2B5EF4-FFF2-40B4-BE49-F238E27FC236}">
                <a16:creationId xmlns:a16="http://schemas.microsoft.com/office/drawing/2014/main" id="{1787E19D-AA68-40E5-B024-2D8378BD0FA7}"/>
              </a:ext>
            </a:extLst>
          </p:cNvPr>
          <p:cNvSpPr>
            <a:spLocks noGrp="1"/>
          </p:cNvSpPr>
          <p:nvPr>
            <p:ph type="sldNum" sz="quarter" idx="12"/>
          </p:nvPr>
        </p:nvSpPr>
        <p:spPr/>
        <p:txBody>
          <a:bodyPr/>
          <a:lstStyle>
            <a:lvl1pPr>
              <a:defRPr/>
            </a:lvl1pPr>
          </a:lstStyle>
          <a:p>
            <a:pPr>
              <a:defRPr/>
            </a:pPr>
            <a:fld id="{0825EC1C-FFCC-478A-9FEF-C36D6CE1C156}" type="slidenum">
              <a:rPr lang="zh-CN" altLang="en-US"/>
              <a:pPr>
                <a:defRPr/>
              </a:pPr>
              <a:t>‹#›</a:t>
            </a:fld>
            <a:endParaRPr lang="zh-CN" altLang="en-US"/>
          </a:p>
        </p:txBody>
      </p:sp>
    </p:spTree>
    <p:extLst>
      <p:ext uri="{BB962C8B-B14F-4D97-AF65-F5344CB8AC3E}">
        <p14:creationId xmlns:p14="http://schemas.microsoft.com/office/powerpoint/2010/main" val="32504030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19CC616-EAAE-409A-9914-20B147B4FE9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8" name="页脚占位符 7">
            <a:extLst>
              <a:ext uri="{FF2B5EF4-FFF2-40B4-BE49-F238E27FC236}">
                <a16:creationId xmlns:a16="http://schemas.microsoft.com/office/drawing/2014/main" id="{3FE5F426-151A-4161-8509-A0C09953BD2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803148A3-F2E6-4CEA-BD00-D6086C5611FB}"/>
              </a:ext>
            </a:extLst>
          </p:cNvPr>
          <p:cNvSpPr>
            <a:spLocks noGrp="1"/>
          </p:cNvSpPr>
          <p:nvPr>
            <p:ph type="sldNum" sz="quarter" idx="12"/>
          </p:nvPr>
        </p:nvSpPr>
        <p:spPr>
          <a:xfrm>
            <a:off x="6457950" y="6356350"/>
            <a:ext cx="2057400" cy="365125"/>
          </a:xfrm>
        </p:spPr>
        <p:txBody>
          <a:bodyPr/>
          <a:lstStyle>
            <a:lvl1pPr>
              <a:defRPr smtClean="0"/>
            </a:lvl1pPr>
          </a:lstStyle>
          <a:p>
            <a:pPr>
              <a:defRPr/>
            </a:pPr>
            <a:fld id="{FD1EE9EA-E9A4-440F-99B7-437E659F6956}" type="slidenum">
              <a:rPr lang="zh-CN" altLang="en-US"/>
              <a:pPr>
                <a:defRPr/>
              </a:pPr>
              <a:t>‹#›</a:t>
            </a:fld>
            <a:endParaRPr lang="zh-CN" altLang="en-US"/>
          </a:p>
        </p:txBody>
      </p:sp>
    </p:spTree>
    <p:extLst>
      <p:ext uri="{BB962C8B-B14F-4D97-AF65-F5344CB8AC3E}">
        <p14:creationId xmlns:p14="http://schemas.microsoft.com/office/powerpoint/2010/main" val="40276707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4EFF77D-DF8F-46D6-BD59-43C843CE1D1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4" name="页脚占位符 3">
            <a:extLst>
              <a:ext uri="{FF2B5EF4-FFF2-40B4-BE49-F238E27FC236}">
                <a16:creationId xmlns:a16="http://schemas.microsoft.com/office/drawing/2014/main" id="{F15ACBB5-DFAF-4D8F-91C6-9BC65C7E625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5" name="灯片编号占位符 4">
            <a:extLst>
              <a:ext uri="{FF2B5EF4-FFF2-40B4-BE49-F238E27FC236}">
                <a16:creationId xmlns:a16="http://schemas.microsoft.com/office/drawing/2014/main" id="{E641BD58-6774-410D-ADF1-09912617C974}"/>
              </a:ext>
            </a:extLst>
          </p:cNvPr>
          <p:cNvSpPr>
            <a:spLocks noGrp="1"/>
          </p:cNvSpPr>
          <p:nvPr>
            <p:ph type="sldNum" sz="quarter" idx="12"/>
          </p:nvPr>
        </p:nvSpPr>
        <p:spPr>
          <a:xfrm>
            <a:off x="6457950" y="6356350"/>
            <a:ext cx="2057400" cy="365125"/>
          </a:xfrm>
        </p:spPr>
        <p:txBody>
          <a:bodyPr/>
          <a:lstStyle>
            <a:lvl1pPr>
              <a:defRPr smtClean="0"/>
            </a:lvl1pPr>
          </a:lstStyle>
          <a:p>
            <a:pPr>
              <a:defRPr/>
            </a:pPr>
            <a:fld id="{B2D6BAE2-B6E7-4F6C-85EF-74FD5B0D47E9}" type="slidenum">
              <a:rPr lang="zh-CN" altLang="en-US"/>
              <a:pPr>
                <a:defRPr/>
              </a:pPr>
              <a:t>‹#›</a:t>
            </a:fld>
            <a:endParaRPr lang="zh-CN" altLang="en-US"/>
          </a:p>
        </p:txBody>
      </p:sp>
    </p:spTree>
    <p:extLst>
      <p:ext uri="{BB962C8B-B14F-4D97-AF65-F5344CB8AC3E}">
        <p14:creationId xmlns:p14="http://schemas.microsoft.com/office/powerpoint/2010/main" val="36980683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232E317D-0A29-4038-BF5D-2CC1F8679744}"/>
              </a:ext>
            </a:extLst>
          </p:cNvPr>
          <p:cNvSpPr>
            <a:spLocks noGrp="1"/>
          </p:cNvSpPr>
          <p:nvPr>
            <p:ph type="sldNum" sz="quarter" idx="10"/>
          </p:nvPr>
        </p:nvSpPr>
        <p:spPr/>
        <p:txBody>
          <a:bodyPr/>
          <a:lstStyle>
            <a:lvl1pPr>
              <a:defRPr/>
            </a:lvl1pPr>
          </a:lstStyle>
          <a:p>
            <a:pPr>
              <a:defRPr/>
            </a:pPr>
            <a:fld id="{EBCF4664-09F9-4084-9748-205D10311CBE}" type="slidenum">
              <a:rPr lang="zh-CN" altLang="en-US"/>
              <a:pPr>
                <a:defRPr/>
              </a:pPr>
              <a:t>‹#›</a:t>
            </a:fld>
            <a:endParaRPr lang="zh-CN" altLang="en-US" dirty="0"/>
          </a:p>
        </p:txBody>
      </p:sp>
    </p:spTree>
    <p:extLst>
      <p:ext uri="{BB962C8B-B14F-4D97-AF65-F5344CB8AC3E}">
        <p14:creationId xmlns:p14="http://schemas.microsoft.com/office/powerpoint/2010/main" val="29528535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584CE41-9122-4D00-8FD4-B28AEA3F17C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CF840660-F64B-4E0E-871B-371F33236006}"/>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9C121A3E-53F8-430F-81D1-3FF3B4E78E3E}"/>
              </a:ext>
            </a:extLst>
          </p:cNvPr>
          <p:cNvSpPr>
            <a:spLocks noGrp="1"/>
          </p:cNvSpPr>
          <p:nvPr>
            <p:ph type="sldNum" sz="quarter" idx="12"/>
          </p:nvPr>
        </p:nvSpPr>
        <p:spPr>
          <a:xfrm>
            <a:off x="6457950" y="6356350"/>
            <a:ext cx="2057400" cy="365125"/>
          </a:xfrm>
        </p:spPr>
        <p:txBody>
          <a:bodyPr/>
          <a:lstStyle>
            <a:lvl1pPr>
              <a:defRPr smtClean="0"/>
            </a:lvl1pPr>
          </a:lstStyle>
          <a:p>
            <a:pPr>
              <a:defRPr/>
            </a:pPr>
            <a:fld id="{01165E29-4D65-4F96-AF3E-85095D945958}" type="slidenum">
              <a:rPr lang="zh-CN" altLang="en-US"/>
              <a:pPr>
                <a:defRPr/>
              </a:pPr>
              <a:t>‹#›</a:t>
            </a:fld>
            <a:endParaRPr lang="zh-CN" altLang="en-US"/>
          </a:p>
        </p:txBody>
      </p:sp>
    </p:spTree>
    <p:extLst>
      <p:ext uri="{BB962C8B-B14F-4D97-AF65-F5344CB8AC3E}">
        <p14:creationId xmlns:p14="http://schemas.microsoft.com/office/powerpoint/2010/main" val="38308719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5C73B4A-8A1E-4684-B102-F16F87CF212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6" name="页脚占位符 5">
            <a:extLst>
              <a:ext uri="{FF2B5EF4-FFF2-40B4-BE49-F238E27FC236}">
                <a16:creationId xmlns:a16="http://schemas.microsoft.com/office/drawing/2014/main" id="{748170FF-869F-4D90-8254-EC32BED5522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7FEE2ED2-5EB2-4A28-A34C-F6B9AEBF5266}"/>
              </a:ext>
            </a:extLst>
          </p:cNvPr>
          <p:cNvSpPr>
            <a:spLocks noGrp="1"/>
          </p:cNvSpPr>
          <p:nvPr>
            <p:ph type="sldNum" sz="quarter" idx="12"/>
          </p:nvPr>
        </p:nvSpPr>
        <p:spPr>
          <a:xfrm>
            <a:off x="6457950" y="6356350"/>
            <a:ext cx="2057400" cy="365125"/>
          </a:xfrm>
        </p:spPr>
        <p:txBody>
          <a:bodyPr/>
          <a:lstStyle>
            <a:lvl1pPr>
              <a:defRPr smtClean="0"/>
            </a:lvl1pPr>
          </a:lstStyle>
          <a:p>
            <a:pPr>
              <a:defRPr/>
            </a:pPr>
            <a:fld id="{447143AD-C89F-42BA-9658-99406CA67B51}" type="slidenum">
              <a:rPr lang="zh-CN" altLang="en-US"/>
              <a:pPr>
                <a:defRPr/>
              </a:pPr>
              <a:t>‹#›</a:t>
            </a:fld>
            <a:endParaRPr lang="zh-CN" altLang="en-US"/>
          </a:p>
        </p:txBody>
      </p:sp>
    </p:spTree>
    <p:extLst>
      <p:ext uri="{BB962C8B-B14F-4D97-AF65-F5344CB8AC3E}">
        <p14:creationId xmlns:p14="http://schemas.microsoft.com/office/powerpoint/2010/main" val="27093321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BD128E9-8D38-4DEB-B705-2F0784254E0C}"/>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C81BA576-04B3-4111-9F01-44B5874E4659}"/>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47FD747D-F7CF-432A-94AE-2F77A46CCA17}"/>
              </a:ext>
            </a:extLst>
          </p:cNvPr>
          <p:cNvSpPr>
            <a:spLocks noGrp="1"/>
          </p:cNvSpPr>
          <p:nvPr>
            <p:ph type="sldNum" sz="quarter" idx="12"/>
          </p:nvPr>
        </p:nvSpPr>
        <p:spPr>
          <a:xfrm>
            <a:off x="6457950" y="6356350"/>
            <a:ext cx="2057400" cy="365125"/>
          </a:xfrm>
        </p:spPr>
        <p:txBody>
          <a:bodyPr/>
          <a:lstStyle>
            <a:lvl1pPr>
              <a:defRPr smtClean="0"/>
            </a:lvl1pPr>
          </a:lstStyle>
          <a:p>
            <a:pPr>
              <a:defRPr/>
            </a:pPr>
            <a:fld id="{5430D0DB-4E03-41D2-8047-8CD5BD08510F}" type="slidenum">
              <a:rPr lang="zh-CN" altLang="en-US"/>
              <a:pPr>
                <a:defRPr/>
              </a:pPr>
              <a:t>‹#›</a:t>
            </a:fld>
            <a:endParaRPr lang="zh-CN" altLang="en-US"/>
          </a:p>
        </p:txBody>
      </p:sp>
    </p:spTree>
    <p:extLst>
      <p:ext uri="{BB962C8B-B14F-4D97-AF65-F5344CB8AC3E}">
        <p14:creationId xmlns:p14="http://schemas.microsoft.com/office/powerpoint/2010/main" val="19507875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52E9386-4421-4F5B-AA6C-9715D231FA99}"/>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2026/7/24</a:t>
            </a:fld>
            <a:endParaRPr lang="zh-CN" altLang="en-US" dirty="0"/>
          </a:p>
        </p:txBody>
      </p:sp>
      <p:sp>
        <p:nvSpPr>
          <p:cNvPr id="5" name="页脚占位符 4">
            <a:extLst>
              <a:ext uri="{FF2B5EF4-FFF2-40B4-BE49-F238E27FC236}">
                <a16:creationId xmlns:a16="http://schemas.microsoft.com/office/drawing/2014/main" id="{70DB38AD-6B20-429B-88F4-966E0A490D9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076F7B3-038D-4638-919F-3448892EA107}"/>
              </a:ext>
            </a:extLst>
          </p:cNvPr>
          <p:cNvSpPr>
            <a:spLocks noGrp="1"/>
          </p:cNvSpPr>
          <p:nvPr>
            <p:ph type="sldNum" sz="quarter" idx="12"/>
          </p:nvPr>
        </p:nvSpPr>
        <p:spPr>
          <a:xfrm>
            <a:off x="6457950" y="6356350"/>
            <a:ext cx="2057400" cy="365125"/>
          </a:xfrm>
        </p:spPr>
        <p:txBody>
          <a:bodyPr/>
          <a:lstStyle>
            <a:lvl1pPr>
              <a:defRPr smtClean="0"/>
            </a:lvl1pPr>
          </a:lstStyle>
          <a:p>
            <a:pPr>
              <a:defRPr/>
            </a:pPr>
            <a:fld id="{A17D4ADA-9F17-49C5-99DA-E2BD2432AD14}" type="slidenum">
              <a:rPr lang="zh-CN" altLang="en-US"/>
              <a:pPr>
                <a:defRPr/>
              </a:pPr>
              <a:t>‹#›</a:t>
            </a:fld>
            <a:endParaRPr lang="zh-CN" altLang="en-US"/>
          </a:p>
        </p:txBody>
      </p:sp>
    </p:spTree>
    <p:extLst>
      <p:ext uri="{BB962C8B-B14F-4D97-AF65-F5344CB8AC3E}">
        <p14:creationId xmlns:p14="http://schemas.microsoft.com/office/powerpoint/2010/main" val="38123826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FD75936-AE43-416D-8AD4-F7EA799DC7B0}"/>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55682882-4EF4-4D95-988D-FFEF1794D4A4}"/>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2E1A4978-C084-47A2-8839-1D29E305085A}"/>
              </a:ext>
            </a:extLst>
          </p:cNvPr>
          <p:cNvSpPr>
            <a:spLocks noGrp="1"/>
          </p:cNvSpPr>
          <p:nvPr>
            <p:ph type="sldNum" sz="quarter" idx="12"/>
          </p:nvPr>
        </p:nvSpPr>
        <p:spPr/>
        <p:txBody>
          <a:bodyPr/>
          <a:lstStyle>
            <a:lvl1pPr>
              <a:defRPr/>
            </a:lvl1pPr>
          </a:lstStyle>
          <a:p>
            <a:pPr>
              <a:defRPr/>
            </a:pPr>
            <a:fld id="{24D2B388-FB65-40F7-AB07-1353C5B37E1B}" type="slidenum">
              <a:rPr lang="zh-CN" altLang="en-US"/>
              <a:pPr>
                <a:defRPr/>
              </a:pPr>
              <a:t>‹#›</a:t>
            </a:fld>
            <a:endParaRPr lang="zh-CN" altLang="en-US"/>
          </a:p>
        </p:txBody>
      </p:sp>
    </p:spTree>
    <p:extLst>
      <p:ext uri="{BB962C8B-B14F-4D97-AF65-F5344CB8AC3E}">
        <p14:creationId xmlns:p14="http://schemas.microsoft.com/office/powerpoint/2010/main" val="21330752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8D4CC88-240F-4DB5-B8B8-30DB0BCCCFED}"/>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AF024306-725E-4CE4-BA38-42EC38E249EC}"/>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B541F7A-7070-4F45-9BBB-8E0C8E859019}"/>
              </a:ext>
            </a:extLst>
          </p:cNvPr>
          <p:cNvSpPr>
            <a:spLocks noGrp="1"/>
          </p:cNvSpPr>
          <p:nvPr>
            <p:ph type="sldNum" sz="quarter" idx="12"/>
          </p:nvPr>
        </p:nvSpPr>
        <p:spPr/>
        <p:txBody>
          <a:bodyPr/>
          <a:lstStyle>
            <a:lvl1pPr>
              <a:defRPr/>
            </a:lvl1pPr>
          </a:lstStyle>
          <a:p>
            <a:pPr>
              <a:defRPr/>
            </a:pPr>
            <a:fld id="{38737DD8-FDC0-4E2D-9578-0A45ADCEFFE4}" type="slidenum">
              <a:rPr lang="zh-CN" altLang="en-US"/>
              <a:pPr>
                <a:defRPr/>
              </a:pPr>
              <a:t>‹#›</a:t>
            </a:fld>
            <a:endParaRPr lang="zh-CN" altLang="en-US"/>
          </a:p>
        </p:txBody>
      </p:sp>
    </p:spTree>
    <p:extLst>
      <p:ext uri="{BB962C8B-B14F-4D97-AF65-F5344CB8AC3E}">
        <p14:creationId xmlns:p14="http://schemas.microsoft.com/office/powerpoint/2010/main" val="40122268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BA1D8DA-3CEC-4F89-9498-880C0CAB15FE}"/>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7D0627F7-F53F-4583-B729-C9127914CD7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ED6FC23A-A5A5-4488-8DD6-AB1BCC1BB389}"/>
              </a:ext>
            </a:extLst>
          </p:cNvPr>
          <p:cNvSpPr>
            <a:spLocks noGrp="1"/>
          </p:cNvSpPr>
          <p:nvPr>
            <p:ph type="sldNum" sz="quarter" idx="12"/>
          </p:nvPr>
        </p:nvSpPr>
        <p:spPr/>
        <p:txBody>
          <a:bodyPr/>
          <a:lstStyle>
            <a:lvl1pPr>
              <a:defRPr/>
            </a:lvl1pPr>
          </a:lstStyle>
          <a:p>
            <a:pPr>
              <a:defRPr/>
            </a:pPr>
            <a:fld id="{3A2B8010-F246-4970-9528-0204208D42CB}" type="slidenum">
              <a:rPr lang="zh-CN" altLang="en-US"/>
              <a:pPr>
                <a:defRPr/>
              </a:pPr>
              <a:t>‹#›</a:t>
            </a:fld>
            <a:endParaRPr lang="zh-CN" altLang="en-US"/>
          </a:p>
        </p:txBody>
      </p:sp>
    </p:spTree>
    <p:extLst>
      <p:ext uri="{BB962C8B-B14F-4D97-AF65-F5344CB8AC3E}">
        <p14:creationId xmlns:p14="http://schemas.microsoft.com/office/powerpoint/2010/main" val="2130568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02405525-771E-4EDF-9B45-AD3D3B72E9C1}"/>
              </a:ext>
            </a:extLst>
          </p:cNvPr>
          <p:cNvSpPr>
            <a:spLocks noGrp="1"/>
          </p:cNvSpPr>
          <p:nvPr>
            <p:ph type="dt" sz="half" idx="10"/>
          </p:nvPr>
        </p:nvSpPr>
        <p:spPr/>
        <p:txBody>
          <a:bodyPr/>
          <a:lstStyle>
            <a:lvl1pPr>
              <a:defRPr/>
            </a:lvl1pPr>
          </a:lstStyle>
          <a:p>
            <a:pPr>
              <a:defRPr/>
            </a:pPr>
            <a:fld id="{7A9218BC-FDF0-411F-9FD1-94FB8235FD4E}" type="datetime1">
              <a:rPr lang="zh-CN" altLang="en-US"/>
              <a:pPr>
                <a:defRPr/>
              </a:pPr>
              <a:t>2026/7/24</a:t>
            </a:fld>
            <a:endParaRPr lang="zh-CN" altLang="en-US"/>
          </a:p>
        </p:txBody>
      </p:sp>
      <p:sp>
        <p:nvSpPr>
          <p:cNvPr id="4" name="Footer Placeholder 4">
            <a:extLst>
              <a:ext uri="{FF2B5EF4-FFF2-40B4-BE49-F238E27FC236}">
                <a16:creationId xmlns:a16="http://schemas.microsoft.com/office/drawing/2014/main" id="{5B652CB1-750B-4E6A-8B4F-4933CF846EE2}"/>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5" name="Slide Number Placeholder 5">
            <a:extLst>
              <a:ext uri="{FF2B5EF4-FFF2-40B4-BE49-F238E27FC236}">
                <a16:creationId xmlns:a16="http://schemas.microsoft.com/office/drawing/2014/main" id="{B6173FAB-346B-494A-B9BB-33662DE55ACD}"/>
              </a:ext>
            </a:extLst>
          </p:cNvPr>
          <p:cNvSpPr>
            <a:spLocks noGrp="1"/>
          </p:cNvSpPr>
          <p:nvPr>
            <p:ph type="sldNum" sz="quarter" idx="12"/>
          </p:nvPr>
        </p:nvSpPr>
        <p:spPr/>
        <p:txBody>
          <a:bodyPr/>
          <a:lstStyle>
            <a:lvl1pPr>
              <a:defRPr/>
            </a:lvl1pPr>
          </a:lstStyle>
          <a:p>
            <a:pPr>
              <a:defRPr/>
            </a:pPr>
            <a:fld id="{F5E8E6A7-C5F2-41F0-9D38-536C7536F69F}" type="slidenum">
              <a:rPr lang="zh-CN" altLang="en-US"/>
              <a:pPr>
                <a:defRPr/>
              </a:pPr>
              <a:t>‹#›</a:t>
            </a:fld>
            <a:endParaRPr lang="zh-CN" altLang="en-US"/>
          </a:p>
        </p:txBody>
      </p:sp>
    </p:spTree>
    <p:extLst>
      <p:ext uri="{BB962C8B-B14F-4D97-AF65-F5344CB8AC3E}">
        <p14:creationId xmlns:p14="http://schemas.microsoft.com/office/powerpoint/2010/main" val="33764523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31A13EBD-AEF5-445B-A15A-EC24E88D4E26}"/>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57127733-CB51-4239-A455-9289CFA6052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C4B8566-6C06-470A-9C76-91E5EB59F46F}"/>
              </a:ext>
            </a:extLst>
          </p:cNvPr>
          <p:cNvSpPr>
            <a:spLocks noGrp="1"/>
          </p:cNvSpPr>
          <p:nvPr>
            <p:ph type="sldNum" sz="quarter" idx="12"/>
          </p:nvPr>
        </p:nvSpPr>
        <p:spPr/>
        <p:txBody>
          <a:bodyPr/>
          <a:lstStyle>
            <a:lvl1pPr>
              <a:defRPr/>
            </a:lvl1pPr>
          </a:lstStyle>
          <a:p>
            <a:pPr>
              <a:defRPr/>
            </a:pPr>
            <a:fld id="{88685378-F93F-4309-B7BE-B9D1FC2D9903}" type="slidenum">
              <a:rPr lang="zh-CN" altLang="en-US"/>
              <a:pPr>
                <a:defRPr/>
              </a:pPr>
              <a:t>‹#›</a:t>
            </a:fld>
            <a:endParaRPr lang="zh-CN" altLang="en-US"/>
          </a:p>
        </p:txBody>
      </p:sp>
    </p:spTree>
    <p:extLst>
      <p:ext uri="{BB962C8B-B14F-4D97-AF65-F5344CB8AC3E}">
        <p14:creationId xmlns:p14="http://schemas.microsoft.com/office/powerpoint/2010/main" val="37515800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77B8A629-A9DD-4CFE-9283-A324691D04FE}"/>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8" name="页脚占位符 4">
            <a:extLst>
              <a:ext uri="{FF2B5EF4-FFF2-40B4-BE49-F238E27FC236}">
                <a16:creationId xmlns:a16="http://schemas.microsoft.com/office/drawing/2014/main" id="{70AFB96D-CD38-4B14-BB80-723626CFB8F8}"/>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C938E51F-99A6-4A14-A338-EA2AD85DAA5C}"/>
              </a:ext>
            </a:extLst>
          </p:cNvPr>
          <p:cNvSpPr>
            <a:spLocks noGrp="1"/>
          </p:cNvSpPr>
          <p:nvPr>
            <p:ph type="sldNum" sz="quarter" idx="12"/>
          </p:nvPr>
        </p:nvSpPr>
        <p:spPr/>
        <p:txBody>
          <a:bodyPr/>
          <a:lstStyle>
            <a:lvl1pPr>
              <a:defRPr/>
            </a:lvl1pPr>
          </a:lstStyle>
          <a:p>
            <a:pPr>
              <a:defRPr/>
            </a:pPr>
            <a:fld id="{5F9C4B28-FB87-4DEA-9835-64504BA7B24F}" type="slidenum">
              <a:rPr lang="zh-CN" altLang="en-US"/>
              <a:pPr>
                <a:defRPr/>
              </a:pPr>
              <a:t>‹#›</a:t>
            </a:fld>
            <a:endParaRPr lang="zh-CN" altLang="en-US"/>
          </a:p>
        </p:txBody>
      </p:sp>
    </p:spTree>
    <p:extLst>
      <p:ext uri="{BB962C8B-B14F-4D97-AF65-F5344CB8AC3E}">
        <p14:creationId xmlns:p14="http://schemas.microsoft.com/office/powerpoint/2010/main" val="23542349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D24D05FC-2880-43E2-B74E-5A397891155F}"/>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971EC8B4-CCDF-488E-9D1A-C4406F7784C3}"/>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2630B8A7-7070-43B4-A574-54DE489390D7}"/>
              </a:ext>
            </a:extLst>
          </p:cNvPr>
          <p:cNvSpPr>
            <a:spLocks noGrp="1"/>
          </p:cNvSpPr>
          <p:nvPr>
            <p:ph type="sldNum" sz="quarter" idx="12"/>
          </p:nvPr>
        </p:nvSpPr>
        <p:spPr/>
        <p:txBody>
          <a:bodyPr/>
          <a:lstStyle>
            <a:lvl1pPr>
              <a:defRPr/>
            </a:lvl1pPr>
          </a:lstStyle>
          <a:p>
            <a:pPr>
              <a:defRPr/>
            </a:pPr>
            <a:fld id="{5E7AE0C6-D743-4A2B-9289-492D236FE380}" type="slidenum">
              <a:rPr lang="zh-CN" altLang="en-US"/>
              <a:pPr>
                <a:defRPr/>
              </a:pPr>
              <a:t>‹#›</a:t>
            </a:fld>
            <a:endParaRPr lang="zh-CN" altLang="en-US"/>
          </a:p>
        </p:txBody>
      </p:sp>
    </p:spTree>
    <p:extLst>
      <p:ext uri="{BB962C8B-B14F-4D97-AF65-F5344CB8AC3E}">
        <p14:creationId xmlns:p14="http://schemas.microsoft.com/office/powerpoint/2010/main" val="19962964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E024C077-B7A4-4087-B162-0861B0130DE1}"/>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3" name="页脚占位符 4">
            <a:extLst>
              <a:ext uri="{FF2B5EF4-FFF2-40B4-BE49-F238E27FC236}">
                <a16:creationId xmlns:a16="http://schemas.microsoft.com/office/drawing/2014/main" id="{E6E6B857-AC4A-450E-9249-DFB5652F6980}"/>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2BCB7C3C-6476-4AFD-AB57-C1385C0F8859}"/>
              </a:ext>
            </a:extLst>
          </p:cNvPr>
          <p:cNvSpPr>
            <a:spLocks noGrp="1"/>
          </p:cNvSpPr>
          <p:nvPr>
            <p:ph type="sldNum" sz="quarter" idx="12"/>
          </p:nvPr>
        </p:nvSpPr>
        <p:spPr/>
        <p:txBody>
          <a:bodyPr/>
          <a:lstStyle>
            <a:lvl1pPr>
              <a:defRPr/>
            </a:lvl1pPr>
          </a:lstStyle>
          <a:p>
            <a:pPr>
              <a:defRPr/>
            </a:pPr>
            <a:fld id="{5F28256D-ACD5-4A3F-A391-790DA0A1F3B8}" type="slidenum">
              <a:rPr lang="zh-CN" altLang="en-US"/>
              <a:pPr>
                <a:defRPr/>
              </a:pPr>
              <a:t>‹#›</a:t>
            </a:fld>
            <a:endParaRPr lang="zh-CN" altLang="en-US"/>
          </a:p>
        </p:txBody>
      </p:sp>
    </p:spTree>
    <p:extLst>
      <p:ext uri="{BB962C8B-B14F-4D97-AF65-F5344CB8AC3E}">
        <p14:creationId xmlns:p14="http://schemas.microsoft.com/office/powerpoint/2010/main" val="27839685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1AD7CA27-6D77-445A-8C3D-FD9E52A5E93C}"/>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1A6AAED9-C875-48F0-B0E4-031CDD086AA6}"/>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6AB9030-D5F6-457B-93B5-0116E102FF41}"/>
              </a:ext>
            </a:extLst>
          </p:cNvPr>
          <p:cNvSpPr>
            <a:spLocks noGrp="1"/>
          </p:cNvSpPr>
          <p:nvPr>
            <p:ph type="sldNum" sz="quarter" idx="12"/>
          </p:nvPr>
        </p:nvSpPr>
        <p:spPr/>
        <p:txBody>
          <a:bodyPr/>
          <a:lstStyle>
            <a:lvl1pPr>
              <a:defRPr/>
            </a:lvl1pPr>
          </a:lstStyle>
          <a:p>
            <a:pPr>
              <a:defRPr/>
            </a:pPr>
            <a:fld id="{95AB712F-4669-4443-88E2-0AE9AA0C59FE}" type="slidenum">
              <a:rPr lang="zh-CN" altLang="en-US"/>
              <a:pPr>
                <a:defRPr/>
              </a:pPr>
              <a:t>‹#›</a:t>
            </a:fld>
            <a:endParaRPr lang="zh-CN" altLang="en-US"/>
          </a:p>
        </p:txBody>
      </p:sp>
    </p:spTree>
    <p:extLst>
      <p:ext uri="{BB962C8B-B14F-4D97-AF65-F5344CB8AC3E}">
        <p14:creationId xmlns:p14="http://schemas.microsoft.com/office/powerpoint/2010/main" val="40108289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784636AF-DBD4-4E17-B370-3A15FD61BA5B}"/>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66162662-0F8F-4200-B75E-DAD8F4AB0D4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3796CAF3-ED5E-4E81-AA06-83EB24E0931A}"/>
              </a:ext>
            </a:extLst>
          </p:cNvPr>
          <p:cNvSpPr>
            <a:spLocks noGrp="1"/>
          </p:cNvSpPr>
          <p:nvPr>
            <p:ph type="sldNum" sz="quarter" idx="12"/>
          </p:nvPr>
        </p:nvSpPr>
        <p:spPr/>
        <p:txBody>
          <a:bodyPr/>
          <a:lstStyle>
            <a:lvl1pPr>
              <a:defRPr/>
            </a:lvl1pPr>
          </a:lstStyle>
          <a:p>
            <a:pPr>
              <a:defRPr/>
            </a:pPr>
            <a:fld id="{E1C880E6-ED8C-4C0D-9D50-1A020D3A28D3}" type="slidenum">
              <a:rPr lang="zh-CN" altLang="en-US"/>
              <a:pPr>
                <a:defRPr/>
              </a:pPr>
              <a:t>‹#›</a:t>
            </a:fld>
            <a:endParaRPr lang="zh-CN" altLang="en-US"/>
          </a:p>
        </p:txBody>
      </p:sp>
    </p:spTree>
    <p:extLst>
      <p:ext uri="{BB962C8B-B14F-4D97-AF65-F5344CB8AC3E}">
        <p14:creationId xmlns:p14="http://schemas.microsoft.com/office/powerpoint/2010/main" val="32776537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CF1A8E1-7FCB-4729-BD94-ECD4F6E832F8}"/>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7D5A3A9A-FA56-45F6-AEA4-263546F55F2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B996D61-4E2D-4DDA-9801-EF5E4AF7729D}"/>
              </a:ext>
            </a:extLst>
          </p:cNvPr>
          <p:cNvSpPr>
            <a:spLocks noGrp="1"/>
          </p:cNvSpPr>
          <p:nvPr>
            <p:ph type="sldNum" sz="quarter" idx="12"/>
          </p:nvPr>
        </p:nvSpPr>
        <p:spPr/>
        <p:txBody>
          <a:bodyPr/>
          <a:lstStyle>
            <a:lvl1pPr>
              <a:defRPr/>
            </a:lvl1pPr>
          </a:lstStyle>
          <a:p>
            <a:pPr>
              <a:defRPr/>
            </a:pPr>
            <a:fld id="{7DA1A41E-93CC-4A36-A481-3B3C12EFB5BC}" type="slidenum">
              <a:rPr lang="zh-CN" altLang="en-US"/>
              <a:pPr>
                <a:defRPr/>
              </a:pPr>
              <a:t>‹#›</a:t>
            </a:fld>
            <a:endParaRPr lang="zh-CN" altLang="en-US"/>
          </a:p>
        </p:txBody>
      </p:sp>
    </p:spTree>
    <p:extLst>
      <p:ext uri="{BB962C8B-B14F-4D97-AF65-F5344CB8AC3E}">
        <p14:creationId xmlns:p14="http://schemas.microsoft.com/office/powerpoint/2010/main" val="39349657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4A138AB-080E-4079-83B1-B4B08DC0660C}"/>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774AD2B-3D54-4A71-9BE8-6F02A3CCF1D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0B608E1-3BB1-497F-9160-50A53F9A1D20}"/>
              </a:ext>
            </a:extLst>
          </p:cNvPr>
          <p:cNvSpPr>
            <a:spLocks noGrp="1"/>
          </p:cNvSpPr>
          <p:nvPr>
            <p:ph type="sldNum" sz="quarter" idx="12"/>
          </p:nvPr>
        </p:nvSpPr>
        <p:spPr/>
        <p:txBody>
          <a:bodyPr/>
          <a:lstStyle>
            <a:lvl1pPr>
              <a:defRPr/>
            </a:lvl1pPr>
          </a:lstStyle>
          <a:p>
            <a:pPr>
              <a:defRPr/>
            </a:pPr>
            <a:fld id="{F16D1BAF-AEC1-4BAB-8228-163EEC55E776}" type="slidenum">
              <a:rPr lang="zh-CN" altLang="en-US"/>
              <a:pPr>
                <a:defRPr/>
              </a:pPr>
              <a:t>‹#›</a:t>
            </a:fld>
            <a:endParaRPr lang="zh-CN" altLang="en-US"/>
          </a:p>
        </p:txBody>
      </p:sp>
    </p:spTree>
    <p:extLst>
      <p:ext uri="{BB962C8B-B14F-4D97-AF65-F5344CB8AC3E}">
        <p14:creationId xmlns:p14="http://schemas.microsoft.com/office/powerpoint/2010/main" val="22456199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383C91-E818-4600-97A2-9D01847953C3}"/>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27B05C88-536F-4287-A782-0CA1E77D18B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D09F304E-AC3C-4FA0-8E9D-FAEFB7009960}"/>
              </a:ext>
            </a:extLst>
          </p:cNvPr>
          <p:cNvSpPr>
            <a:spLocks noGrp="1"/>
          </p:cNvSpPr>
          <p:nvPr>
            <p:ph type="sldNum" sz="quarter" idx="12"/>
          </p:nvPr>
        </p:nvSpPr>
        <p:spPr/>
        <p:txBody>
          <a:bodyPr/>
          <a:lstStyle>
            <a:lvl1pPr>
              <a:defRPr/>
            </a:lvl1pPr>
          </a:lstStyle>
          <a:p>
            <a:pPr>
              <a:defRPr/>
            </a:pPr>
            <a:fld id="{A827BF92-8989-4897-92CB-F5635442F955}" type="slidenum">
              <a:rPr lang="zh-CN" altLang="en-US"/>
              <a:pPr>
                <a:defRPr/>
              </a:pPr>
              <a:t>‹#›</a:t>
            </a:fld>
            <a:endParaRPr lang="zh-CN" altLang="en-US"/>
          </a:p>
        </p:txBody>
      </p:sp>
    </p:spTree>
    <p:extLst>
      <p:ext uri="{BB962C8B-B14F-4D97-AF65-F5344CB8AC3E}">
        <p14:creationId xmlns:p14="http://schemas.microsoft.com/office/powerpoint/2010/main" val="16954894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3948E42-038F-4868-90A0-AE9D448C18B3}"/>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8595F0ED-05A2-4E82-8C33-326A36B7714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677AC9E-309B-4900-A448-78DBE4659C3C}"/>
              </a:ext>
            </a:extLst>
          </p:cNvPr>
          <p:cNvSpPr>
            <a:spLocks noGrp="1"/>
          </p:cNvSpPr>
          <p:nvPr>
            <p:ph type="sldNum" sz="quarter" idx="12"/>
          </p:nvPr>
        </p:nvSpPr>
        <p:spPr/>
        <p:txBody>
          <a:bodyPr/>
          <a:lstStyle>
            <a:lvl1pPr>
              <a:defRPr/>
            </a:lvl1pPr>
          </a:lstStyle>
          <a:p>
            <a:pPr>
              <a:defRPr/>
            </a:pPr>
            <a:fld id="{45CC1AC3-391C-4245-8FB4-96F8B5A8635D}" type="slidenum">
              <a:rPr lang="zh-CN" altLang="en-US"/>
              <a:pPr>
                <a:defRPr/>
              </a:pPr>
              <a:t>‹#›</a:t>
            </a:fld>
            <a:endParaRPr lang="zh-CN" altLang="en-US"/>
          </a:p>
        </p:txBody>
      </p:sp>
    </p:spTree>
    <p:extLst>
      <p:ext uri="{BB962C8B-B14F-4D97-AF65-F5344CB8AC3E}">
        <p14:creationId xmlns:p14="http://schemas.microsoft.com/office/powerpoint/2010/main" val="167871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6DF9C56-9A5D-4EC7-8F3C-819A60260B5B}"/>
              </a:ext>
            </a:extLst>
          </p:cNvPr>
          <p:cNvSpPr>
            <a:spLocks noGrp="1"/>
          </p:cNvSpPr>
          <p:nvPr>
            <p:ph type="dt" sz="half" idx="10"/>
          </p:nvPr>
        </p:nvSpPr>
        <p:spPr/>
        <p:txBody>
          <a:bodyPr/>
          <a:lstStyle>
            <a:lvl1pPr>
              <a:defRPr/>
            </a:lvl1pPr>
          </a:lstStyle>
          <a:p>
            <a:pPr>
              <a:defRPr/>
            </a:pPr>
            <a:fld id="{26C744D3-3118-424E-A4FE-D2A2856F4298}" type="datetime1">
              <a:rPr lang="zh-CN" altLang="en-US"/>
              <a:pPr>
                <a:defRPr/>
              </a:pPr>
              <a:t>2026/7/24</a:t>
            </a:fld>
            <a:endParaRPr lang="zh-CN" altLang="en-US"/>
          </a:p>
        </p:txBody>
      </p:sp>
      <p:sp>
        <p:nvSpPr>
          <p:cNvPr id="3" name="Footer Placeholder 4">
            <a:extLst>
              <a:ext uri="{FF2B5EF4-FFF2-40B4-BE49-F238E27FC236}">
                <a16:creationId xmlns:a16="http://schemas.microsoft.com/office/drawing/2014/main" id="{BEB36214-F353-495B-B382-85DB2F06FB7A}"/>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4" name="Slide Number Placeholder 5">
            <a:extLst>
              <a:ext uri="{FF2B5EF4-FFF2-40B4-BE49-F238E27FC236}">
                <a16:creationId xmlns:a16="http://schemas.microsoft.com/office/drawing/2014/main" id="{0E6202FC-4DCA-4C9F-BFC1-5A4725A687DE}"/>
              </a:ext>
            </a:extLst>
          </p:cNvPr>
          <p:cNvSpPr>
            <a:spLocks noGrp="1"/>
          </p:cNvSpPr>
          <p:nvPr>
            <p:ph type="sldNum" sz="quarter" idx="12"/>
          </p:nvPr>
        </p:nvSpPr>
        <p:spPr/>
        <p:txBody>
          <a:bodyPr/>
          <a:lstStyle>
            <a:lvl1pPr>
              <a:defRPr/>
            </a:lvl1pPr>
          </a:lstStyle>
          <a:p>
            <a:pPr>
              <a:defRPr/>
            </a:pPr>
            <a:fld id="{AB86FD0C-8599-4475-8FA8-4E6A4ABDA951}" type="slidenum">
              <a:rPr lang="zh-CN" altLang="en-US"/>
              <a:pPr>
                <a:defRPr/>
              </a:pPr>
              <a:t>‹#›</a:t>
            </a:fld>
            <a:endParaRPr lang="zh-CN" altLang="en-US"/>
          </a:p>
        </p:txBody>
      </p:sp>
    </p:spTree>
    <p:extLst>
      <p:ext uri="{BB962C8B-B14F-4D97-AF65-F5344CB8AC3E}">
        <p14:creationId xmlns:p14="http://schemas.microsoft.com/office/powerpoint/2010/main" val="31096348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9B97FF6-EA7E-4B29-8656-752E8E10446E}"/>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2E3F3142-687D-406E-B2BB-E8CADA31C33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5AA2CEF-0CDC-404C-98C8-DCC613882812}"/>
              </a:ext>
            </a:extLst>
          </p:cNvPr>
          <p:cNvSpPr>
            <a:spLocks noGrp="1"/>
          </p:cNvSpPr>
          <p:nvPr>
            <p:ph type="sldNum" sz="quarter" idx="12"/>
          </p:nvPr>
        </p:nvSpPr>
        <p:spPr/>
        <p:txBody>
          <a:bodyPr/>
          <a:lstStyle>
            <a:lvl1pPr>
              <a:defRPr/>
            </a:lvl1pPr>
          </a:lstStyle>
          <a:p>
            <a:pPr>
              <a:defRPr/>
            </a:pPr>
            <a:fld id="{ADED7B4D-95B8-4C35-B88E-089DFAC14135}" type="slidenum">
              <a:rPr lang="zh-CN" altLang="en-US"/>
              <a:pPr>
                <a:defRPr/>
              </a:pPr>
              <a:t>‹#›</a:t>
            </a:fld>
            <a:endParaRPr lang="zh-CN" altLang="en-US"/>
          </a:p>
        </p:txBody>
      </p:sp>
    </p:spTree>
    <p:extLst>
      <p:ext uri="{BB962C8B-B14F-4D97-AF65-F5344CB8AC3E}">
        <p14:creationId xmlns:p14="http://schemas.microsoft.com/office/powerpoint/2010/main" val="15452857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07A9F2E1-F014-47F2-8247-C0CA703D913D}"/>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4A24C88A-AD69-4BD3-90AA-4F6A1FB138F2}"/>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19476A77-16E1-4211-B42F-AB326FE101B8}"/>
              </a:ext>
            </a:extLst>
          </p:cNvPr>
          <p:cNvSpPr>
            <a:spLocks noGrp="1"/>
          </p:cNvSpPr>
          <p:nvPr>
            <p:ph type="sldNum" sz="quarter" idx="12"/>
          </p:nvPr>
        </p:nvSpPr>
        <p:spPr/>
        <p:txBody>
          <a:bodyPr/>
          <a:lstStyle>
            <a:lvl1pPr>
              <a:defRPr/>
            </a:lvl1pPr>
          </a:lstStyle>
          <a:p>
            <a:pPr>
              <a:defRPr/>
            </a:pPr>
            <a:fld id="{804CB436-4BB5-4AF6-8C7E-F4477040ED36}" type="slidenum">
              <a:rPr lang="zh-CN" altLang="en-US"/>
              <a:pPr>
                <a:defRPr/>
              </a:pPr>
              <a:t>‹#›</a:t>
            </a:fld>
            <a:endParaRPr lang="zh-CN" altLang="en-US"/>
          </a:p>
        </p:txBody>
      </p:sp>
    </p:spTree>
    <p:extLst>
      <p:ext uri="{BB962C8B-B14F-4D97-AF65-F5344CB8AC3E}">
        <p14:creationId xmlns:p14="http://schemas.microsoft.com/office/powerpoint/2010/main" val="21666113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7DFFBEDB-1EFE-4837-A8AA-6A6AC07627DF}"/>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58EAF874-B180-4580-9147-1670D819A7E9}"/>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1BE76DC4-D68E-4144-8A07-037E17228E5D}"/>
              </a:ext>
            </a:extLst>
          </p:cNvPr>
          <p:cNvSpPr>
            <a:spLocks noGrp="1"/>
          </p:cNvSpPr>
          <p:nvPr>
            <p:ph type="sldNum" sz="quarter" idx="12"/>
          </p:nvPr>
        </p:nvSpPr>
        <p:spPr/>
        <p:txBody>
          <a:bodyPr/>
          <a:lstStyle>
            <a:lvl1pPr>
              <a:defRPr/>
            </a:lvl1pPr>
          </a:lstStyle>
          <a:p>
            <a:pPr>
              <a:defRPr/>
            </a:pPr>
            <a:fld id="{65335051-7A13-4C8E-A172-73B9941EE249}" type="slidenum">
              <a:rPr lang="zh-CN" altLang="en-US"/>
              <a:pPr>
                <a:defRPr/>
              </a:pPr>
              <a:t>‹#›</a:t>
            </a:fld>
            <a:endParaRPr lang="zh-CN" altLang="en-US"/>
          </a:p>
        </p:txBody>
      </p:sp>
    </p:spTree>
    <p:extLst>
      <p:ext uri="{BB962C8B-B14F-4D97-AF65-F5344CB8AC3E}">
        <p14:creationId xmlns:p14="http://schemas.microsoft.com/office/powerpoint/2010/main" val="34313871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AE809EBB-CF6B-4CFF-A67B-0165C04A37DA}"/>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8" name="页脚占位符 4">
            <a:extLst>
              <a:ext uri="{FF2B5EF4-FFF2-40B4-BE49-F238E27FC236}">
                <a16:creationId xmlns:a16="http://schemas.microsoft.com/office/drawing/2014/main" id="{EA584395-7476-4A52-B37B-A9FBF6AD80C7}"/>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6A7AEAC5-8519-4CE4-8C1E-A8F3562179AC}"/>
              </a:ext>
            </a:extLst>
          </p:cNvPr>
          <p:cNvSpPr>
            <a:spLocks noGrp="1"/>
          </p:cNvSpPr>
          <p:nvPr>
            <p:ph type="sldNum" sz="quarter" idx="12"/>
          </p:nvPr>
        </p:nvSpPr>
        <p:spPr/>
        <p:txBody>
          <a:bodyPr/>
          <a:lstStyle>
            <a:lvl1pPr>
              <a:defRPr/>
            </a:lvl1pPr>
          </a:lstStyle>
          <a:p>
            <a:pPr>
              <a:defRPr/>
            </a:pPr>
            <a:fld id="{EC48EE52-6659-4EFD-8493-05283C6FA2B7}" type="slidenum">
              <a:rPr lang="zh-CN" altLang="en-US"/>
              <a:pPr>
                <a:defRPr/>
              </a:pPr>
              <a:t>‹#›</a:t>
            </a:fld>
            <a:endParaRPr lang="zh-CN" altLang="en-US"/>
          </a:p>
        </p:txBody>
      </p:sp>
    </p:spTree>
    <p:extLst>
      <p:ext uri="{BB962C8B-B14F-4D97-AF65-F5344CB8AC3E}">
        <p14:creationId xmlns:p14="http://schemas.microsoft.com/office/powerpoint/2010/main" val="18582192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04E8DD84-0629-447F-8BFD-CA9CFF1586D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0625FD41-1425-482C-9E31-28DC8F60D817}"/>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3AACC71-9C59-41A0-8E93-C456E7574524}"/>
              </a:ext>
            </a:extLst>
          </p:cNvPr>
          <p:cNvSpPr>
            <a:spLocks noGrp="1"/>
          </p:cNvSpPr>
          <p:nvPr>
            <p:ph type="sldNum" sz="quarter" idx="12"/>
          </p:nvPr>
        </p:nvSpPr>
        <p:spPr/>
        <p:txBody>
          <a:bodyPr/>
          <a:lstStyle>
            <a:lvl1pPr>
              <a:defRPr/>
            </a:lvl1pPr>
          </a:lstStyle>
          <a:p>
            <a:pPr>
              <a:defRPr/>
            </a:pPr>
            <a:fld id="{269CED87-260F-4253-94F9-0A3DF76E0CB7}" type="slidenum">
              <a:rPr lang="zh-CN" altLang="en-US"/>
              <a:pPr>
                <a:defRPr/>
              </a:pPr>
              <a:t>‹#›</a:t>
            </a:fld>
            <a:endParaRPr lang="zh-CN" altLang="en-US"/>
          </a:p>
        </p:txBody>
      </p:sp>
    </p:spTree>
    <p:extLst>
      <p:ext uri="{BB962C8B-B14F-4D97-AF65-F5344CB8AC3E}">
        <p14:creationId xmlns:p14="http://schemas.microsoft.com/office/powerpoint/2010/main" val="7530286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EE74FB7-AD86-4F13-9DE9-B8B338DEC7DE}"/>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3" name="页脚占位符 4">
            <a:extLst>
              <a:ext uri="{FF2B5EF4-FFF2-40B4-BE49-F238E27FC236}">
                <a16:creationId xmlns:a16="http://schemas.microsoft.com/office/drawing/2014/main" id="{50D8A107-65E9-4EED-B720-7C40D2401726}"/>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63E0E33E-5846-409A-8945-91B835CA1F28}"/>
              </a:ext>
            </a:extLst>
          </p:cNvPr>
          <p:cNvSpPr>
            <a:spLocks noGrp="1"/>
          </p:cNvSpPr>
          <p:nvPr>
            <p:ph type="sldNum" sz="quarter" idx="12"/>
          </p:nvPr>
        </p:nvSpPr>
        <p:spPr/>
        <p:txBody>
          <a:bodyPr/>
          <a:lstStyle>
            <a:lvl1pPr>
              <a:defRPr/>
            </a:lvl1pPr>
          </a:lstStyle>
          <a:p>
            <a:pPr>
              <a:defRPr/>
            </a:pPr>
            <a:fld id="{AFB939BC-052A-46CA-A21E-058A4D77C39E}" type="slidenum">
              <a:rPr lang="zh-CN" altLang="en-US"/>
              <a:pPr>
                <a:defRPr/>
              </a:pPr>
              <a:t>‹#›</a:t>
            </a:fld>
            <a:endParaRPr lang="zh-CN" altLang="en-US"/>
          </a:p>
        </p:txBody>
      </p:sp>
    </p:spTree>
    <p:extLst>
      <p:ext uri="{BB962C8B-B14F-4D97-AF65-F5344CB8AC3E}">
        <p14:creationId xmlns:p14="http://schemas.microsoft.com/office/powerpoint/2010/main" val="38938028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B4C25141-4519-485C-A512-E51227D4BA3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CE6FE8DA-7483-4840-95E0-C4C5C827905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09DFD0C7-840F-4828-8B68-79D744932E91}"/>
              </a:ext>
            </a:extLst>
          </p:cNvPr>
          <p:cNvSpPr>
            <a:spLocks noGrp="1"/>
          </p:cNvSpPr>
          <p:nvPr>
            <p:ph type="sldNum" sz="quarter" idx="12"/>
          </p:nvPr>
        </p:nvSpPr>
        <p:spPr/>
        <p:txBody>
          <a:bodyPr/>
          <a:lstStyle>
            <a:lvl1pPr>
              <a:defRPr/>
            </a:lvl1pPr>
          </a:lstStyle>
          <a:p>
            <a:pPr>
              <a:defRPr/>
            </a:pPr>
            <a:fld id="{8817003F-0882-4A97-BC82-0F2F99D9E4A6}" type="slidenum">
              <a:rPr lang="zh-CN" altLang="en-US"/>
              <a:pPr>
                <a:defRPr/>
              </a:pPr>
              <a:t>‹#›</a:t>
            </a:fld>
            <a:endParaRPr lang="zh-CN" altLang="en-US"/>
          </a:p>
        </p:txBody>
      </p:sp>
    </p:spTree>
    <p:extLst>
      <p:ext uri="{BB962C8B-B14F-4D97-AF65-F5344CB8AC3E}">
        <p14:creationId xmlns:p14="http://schemas.microsoft.com/office/powerpoint/2010/main" val="42204204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0EC6A88C-B481-4184-BDC7-962D71D1A55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6" name="页脚占位符 4">
            <a:extLst>
              <a:ext uri="{FF2B5EF4-FFF2-40B4-BE49-F238E27FC236}">
                <a16:creationId xmlns:a16="http://schemas.microsoft.com/office/drawing/2014/main" id="{477D6EB8-9F71-4B9D-9789-EB74DC489A5E}"/>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FD41E467-375D-4816-8FC6-47644C4699AF}"/>
              </a:ext>
            </a:extLst>
          </p:cNvPr>
          <p:cNvSpPr>
            <a:spLocks noGrp="1"/>
          </p:cNvSpPr>
          <p:nvPr>
            <p:ph type="sldNum" sz="quarter" idx="12"/>
          </p:nvPr>
        </p:nvSpPr>
        <p:spPr/>
        <p:txBody>
          <a:bodyPr/>
          <a:lstStyle>
            <a:lvl1pPr>
              <a:defRPr/>
            </a:lvl1pPr>
          </a:lstStyle>
          <a:p>
            <a:pPr>
              <a:defRPr/>
            </a:pPr>
            <a:fld id="{F95B76F7-B5C6-43F2-80DF-900D45267E2D}" type="slidenum">
              <a:rPr lang="zh-CN" altLang="en-US"/>
              <a:pPr>
                <a:defRPr/>
              </a:pPr>
              <a:t>‹#›</a:t>
            </a:fld>
            <a:endParaRPr lang="zh-CN" altLang="en-US"/>
          </a:p>
        </p:txBody>
      </p:sp>
    </p:spTree>
    <p:extLst>
      <p:ext uri="{BB962C8B-B14F-4D97-AF65-F5344CB8AC3E}">
        <p14:creationId xmlns:p14="http://schemas.microsoft.com/office/powerpoint/2010/main" val="24915631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0743A67-7B84-41D8-ACE4-B07460F6C135}"/>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3565B0DF-6FF4-4B8E-8962-38EC70342A51}"/>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38047A56-0F48-4492-A1F4-648C1D682B53}"/>
              </a:ext>
            </a:extLst>
          </p:cNvPr>
          <p:cNvSpPr>
            <a:spLocks noGrp="1"/>
          </p:cNvSpPr>
          <p:nvPr>
            <p:ph type="sldNum" sz="quarter" idx="12"/>
          </p:nvPr>
        </p:nvSpPr>
        <p:spPr/>
        <p:txBody>
          <a:bodyPr/>
          <a:lstStyle>
            <a:lvl1pPr>
              <a:defRPr/>
            </a:lvl1pPr>
          </a:lstStyle>
          <a:p>
            <a:pPr>
              <a:defRPr/>
            </a:pPr>
            <a:fld id="{9F65B4AC-78E2-43EE-A516-9E760232E4A6}" type="slidenum">
              <a:rPr lang="zh-CN" altLang="en-US"/>
              <a:pPr>
                <a:defRPr/>
              </a:pPr>
              <a:t>‹#›</a:t>
            </a:fld>
            <a:endParaRPr lang="zh-CN" altLang="en-US"/>
          </a:p>
        </p:txBody>
      </p:sp>
    </p:spTree>
    <p:extLst>
      <p:ext uri="{BB962C8B-B14F-4D97-AF65-F5344CB8AC3E}">
        <p14:creationId xmlns:p14="http://schemas.microsoft.com/office/powerpoint/2010/main" val="4830569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E227022-46DB-4DF9-A4C9-40F116D38589}"/>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41C77EDE-2347-4D82-A09D-8C626EA35AA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69E5FEC-1448-4498-95B6-6FFC4FCCF849}"/>
              </a:ext>
            </a:extLst>
          </p:cNvPr>
          <p:cNvSpPr>
            <a:spLocks noGrp="1"/>
          </p:cNvSpPr>
          <p:nvPr>
            <p:ph type="sldNum" sz="quarter" idx="12"/>
          </p:nvPr>
        </p:nvSpPr>
        <p:spPr/>
        <p:txBody>
          <a:bodyPr/>
          <a:lstStyle>
            <a:lvl1pPr>
              <a:defRPr/>
            </a:lvl1pPr>
          </a:lstStyle>
          <a:p>
            <a:pPr>
              <a:defRPr/>
            </a:pPr>
            <a:fld id="{FBA9C02B-DDD9-49F7-B00E-91FD971229F5}" type="slidenum">
              <a:rPr lang="zh-CN" altLang="en-US"/>
              <a:pPr>
                <a:defRPr/>
              </a:pPr>
              <a:t>‹#›</a:t>
            </a:fld>
            <a:endParaRPr lang="zh-CN" altLang="en-US"/>
          </a:p>
        </p:txBody>
      </p:sp>
    </p:spTree>
    <p:extLst>
      <p:ext uri="{BB962C8B-B14F-4D97-AF65-F5344CB8AC3E}">
        <p14:creationId xmlns:p14="http://schemas.microsoft.com/office/powerpoint/2010/main" val="1281667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913D2933-D83A-4865-B13F-EA2A07EE5A6C}"/>
              </a:ext>
            </a:extLst>
          </p:cNvPr>
          <p:cNvSpPr>
            <a:spLocks noGrp="1"/>
          </p:cNvSpPr>
          <p:nvPr>
            <p:ph type="dt" sz="half" idx="10"/>
          </p:nvPr>
        </p:nvSpPr>
        <p:spPr/>
        <p:txBody>
          <a:bodyPr/>
          <a:lstStyle>
            <a:lvl1pPr>
              <a:defRPr/>
            </a:lvl1pPr>
          </a:lstStyle>
          <a:p>
            <a:pPr>
              <a:defRPr/>
            </a:pPr>
            <a:fld id="{E832120C-4108-4E05-8696-1558203EDEC9}" type="datetime1">
              <a:rPr lang="zh-CN" altLang="en-US"/>
              <a:pPr>
                <a:defRPr/>
              </a:pPr>
              <a:t>2026/7/24</a:t>
            </a:fld>
            <a:endParaRPr lang="zh-CN" altLang="en-US"/>
          </a:p>
        </p:txBody>
      </p:sp>
      <p:sp>
        <p:nvSpPr>
          <p:cNvPr id="6" name="Footer Placeholder 4">
            <a:extLst>
              <a:ext uri="{FF2B5EF4-FFF2-40B4-BE49-F238E27FC236}">
                <a16:creationId xmlns:a16="http://schemas.microsoft.com/office/drawing/2014/main" id="{0955A4D4-0814-45F2-9474-0578D132BD77}"/>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DBF90627-E11D-4336-B381-DED98FF3538B}"/>
              </a:ext>
            </a:extLst>
          </p:cNvPr>
          <p:cNvSpPr>
            <a:spLocks noGrp="1"/>
          </p:cNvSpPr>
          <p:nvPr>
            <p:ph type="sldNum" sz="quarter" idx="12"/>
          </p:nvPr>
        </p:nvSpPr>
        <p:spPr/>
        <p:txBody>
          <a:bodyPr/>
          <a:lstStyle>
            <a:lvl1pPr>
              <a:defRPr/>
            </a:lvl1pPr>
          </a:lstStyle>
          <a:p>
            <a:pPr>
              <a:defRPr/>
            </a:pPr>
            <a:fld id="{473ED79F-2091-4A5E-B2B2-EFB214748C0E}" type="slidenum">
              <a:rPr lang="zh-CN" altLang="en-US"/>
              <a:pPr>
                <a:defRPr/>
              </a:pPr>
              <a:t>‹#›</a:t>
            </a:fld>
            <a:endParaRPr lang="zh-CN" altLang="en-US"/>
          </a:p>
        </p:txBody>
      </p:sp>
    </p:spTree>
    <p:extLst>
      <p:ext uri="{BB962C8B-B14F-4D97-AF65-F5344CB8AC3E}">
        <p14:creationId xmlns:p14="http://schemas.microsoft.com/office/powerpoint/2010/main" val="16572692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8EB2170-0A6E-4C06-A35A-AA1E0DBDB8D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2026/7/24</a:t>
            </a:fld>
            <a:endParaRPr lang="zh-CN" altLang="en-US"/>
          </a:p>
        </p:txBody>
      </p:sp>
      <p:sp>
        <p:nvSpPr>
          <p:cNvPr id="4" name="页脚占位符 4">
            <a:extLst>
              <a:ext uri="{FF2B5EF4-FFF2-40B4-BE49-F238E27FC236}">
                <a16:creationId xmlns:a16="http://schemas.microsoft.com/office/drawing/2014/main" id="{C2AAF82E-4876-4A66-AFD3-0F23CA0EDF2D}"/>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C4280144-F782-4C28-840B-3ADC6A4F5F1D}"/>
              </a:ext>
            </a:extLst>
          </p:cNvPr>
          <p:cNvSpPr>
            <a:spLocks noGrp="1"/>
          </p:cNvSpPr>
          <p:nvPr>
            <p:ph type="sldNum" sz="quarter" idx="12"/>
          </p:nvPr>
        </p:nvSpPr>
        <p:spPr/>
        <p:txBody>
          <a:bodyPr/>
          <a:lstStyle>
            <a:lvl1pPr>
              <a:defRPr/>
            </a:lvl1pPr>
          </a:lstStyle>
          <a:p>
            <a:pPr>
              <a:defRPr/>
            </a:pPr>
            <a:fld id="{9433743C-597B-45E8-9B25-1CDE8B1785F9}" type="slidenum">
              <a:rPr lang="zh-CN" altLang="en-US"/>
              <a:pPr>
                <a:defRPr/>
              </a:pPr>
              <a:t>‹#›</a:t>
            </a:fld>
            <a:endParaRPr lang="zh-CN" altLang="en-US"/>
          </a:p>
        </p:txBody>
      </p:sp>
    </p:spTree>
    <p:extLst>
      <p:ext uri="{BB962C8B-B14F-4D97-AF65-F5344CB8AC3E}">
        <p14:creationId xmlns:p14="http://schemas.microsoft.com/office/powerpoint/2010/main" val="390717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2DD39B22-6CF5-4528-8030-9BCCBA0A9A22}"/>
              </a:ext>
            </a:extLst>
          </p:cNvPr>
          <p:cNvSpPr>
            <a:spLocks noGrp="1"/>
          </p:cNvSpPr>
          <p:nvPr>
            <p:ph type="dt" sz="half" idx="10"/>
          </p:nvPr>
        </p:nvSpPr>
        <p:spPr/>
        <p:txBody>
          <a:bodyPr/>
          <a:lstStyle>
            <a:lvl1pPr>
              <a:defRPr/>
            </a:lvl1pPr>
          </a:lstStyle>
          <a:p>
            <a:pPr>
              <a:defRPr/>
            </a:pPr>
            <a:fld id="{67BF8FCC-2C22-47E1-9101-76BD19CA2481}" type="datetime1">
              <a:rPr lang="zh-CN" altLang="en-US"/>
              <a:pPr>
                <a:defRPr/>
              </a:pPr>
              <a:t>2026/7/24</a:t>
            </a:fld>
            <a:endParaRPr lang="zh-CN" altLang="en-US"/>
          </a:p>
        </p:txBody>
      </p:sp>
      <p:sp>
        <p:nvSpPr>
          <p:cNvPr id="6" name="Footer Placeholder 4">
            <a:extLst>
              <a:ext uri="{FF2B5EF4-FFF2-40B4-BE49-F238E27FC236}">
                <a16:creationId xmlns:a16="http://schemas.microsoft.com/office/drawing/2014/main" id="{3CEE5CCC-1DBF-4977-A5E2-26A10D77F968}"/>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99E33432-8724-422F-89F2-5DBCD6A8533F}"/>
              </a:ext>
            </a:extLst>
          </p:cNvPr>
          <p:cNvSpPr>
            <a:spLocks noGrp="1"/>
          </p:cNvSpPr>
          <p:nvPr>
            <p:ph type="sldNum" sz="quarter" idx="12"/>
          </p:nvPr>
        </p:nvSpPr>
        <p:spPr/>
        <p:txBody>
          <a:bodyPr/>
          <a:lstStyle>
            <a:lvl1pPr>
              <a:defRPr/>
            </a:lvl1pPr>
          </a:lstStyle>
          <a:p>
            <a:pPr>
              <a:defRPr/>
            </a:pPr>
            <a:fld id="{C35A0462-12C4-41E9-BB92-E939EEDE5F81}" type="slidenum">
              <a:rPr lang="zh-CN" altLang="en-US"/>
              <a:pPr>
                <a:defRPr/>
              </a:pPr>
              <a:t>‹#›</a:t>
            </a:fld>
            <a:endParaRPr lang="zh-CN" altLang="en-US"/>
          </a:p>
        </p:txBody>
      </p:sp>
    </p:spTree>
    <p:extLst>
      <p:ext uri="{BB962C8B-B14F-4D97-AF65-F5344CB8AC3E}">
        <p14:creationId xmlns:p14="http://schemas.microsoft.com/office/powerpoint/2010/main" val="1351276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5.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7.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DDD941D-7EA4-4336-BECB-6006F18B167D}"/>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Text Placeholder 2">
            <a:extLst>
              <a:ext uri="{FF2B5EF4-FFF2-40B4-BE49-F238E27FC236}">
                <a16:creationId xmlns:a16="http://schemas.microsoft.com/office/drawing/2014/main" id="{6C79ECE0-AEC4-4ED8-92B3-E4F0B84FC579}"/>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Date Placeholder 3">
            <a:extLst>
              <a:ext uri="{FF2B5EF4-FFF2-40B4-BE49-F238E27FC236}">
                <a16:creationId xmlns:a16="http://schemas.microsoft.com/office/drawing/2014/main" id="{EB19A3AD-D094-46FB-B573-F1CA24A1A81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9C62B35-5D10-4413-B3FB-A42C10AB88D4}" type="datetime1">
              <a:rPr lang="zh-CN" altLang="en-US"/>
              <a:pPr>
                <a:defRPr/>
              </a:pPr>
              <a:t>2026/7/24</a:t>
            </a:fld>
            <a:endParaRPr lang="zh-CN" altLang="en-US"/>
          </a:p>
        </p:txBody>
      </p:sp>
      <p:sp>
        <p:nvSpPr>
          <p:cNvPr id="5" name="Footer Placeholder 4">
            <a:extLst>
              <a:ext uri="{FF2B5EF4-FFF2-40B4-BE49-F238E27FC236}">
                <a16:creationId xmlns:a16="http://schemas.microsoft.com/office/drawing/2014/main" id="{C7FD83FA-7FE4-4ED0-A972-DB22E28850C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A67348D6-1C14-4805-9CA8-46BB31B2BBB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6FDFFF-D2E2-4DB0-AC14-3C93E4D147B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80" r:id="rId1"/>
    <p:sldLayoutId id="2147483828" r:id="rId2"/>
    <p:sldLayoutId id="2147483829"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7822850C-8A34-46A7-A08C-B38C070798CB}"/>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888FFCE3-0E52-4D47-AD3E-FC3452436640}"/>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8153A07A-E9BF-47D1-99C4-F6939E2806C6}"/>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Electronics Lab</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sp>
        <p:nvSpPr>
          <p:cNvPr id="15" name="灯片编号占位符 5">
            <a:extLst>
              <a:ext uri="{FF2B5EF4-FFF2-40B4-BE49-F238E27FC236}">
                <a16:creationId xmlns:a16="http://schemas.microsoft.com/office/drawing/2014/main" id="{93F7A2C3-8B32-4022-BC13-84EB9E961C4A}"/>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6200CFCD-D17C-46D6-93EF-48FA43D4E68B}" type="slidenum">
              <a:rPr lang="zh-CN" altLang="en-US"/>
              <a:pPr>
                <a:defRPr/>
              </a:pPr>
              <a:t>‹#›</a:t>
            </a:fld>
            <a:endParaRPr lang="zh-CN" altLang="en-US" dirty="0"/>
          </a:p>
        </p:txBody>
      </p:sp>
      <p:pic>
        <p:nvPicPr>
          <p:cNvPr id="2054" name="图片 5">
            <a:extLst>
              <a:ext uri="{FF2B5EF4-FFF2-40B4-BE49-F238E27FC236}">
                <a16:creationId xmlns:a16="http://schemas.microsoft.com/office/drawing/2014/main" id="{AC46A841-C5EB-4DD9-8ED6-1201440A1C8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3175"/>
            <a:ext cx="788988"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图片 9" descr="4.bmp">
            <a:extLst>
              <a:ext uri="{FF2B5EF4-FFF2-40B4-BE49-F238E27FC236}">
                <a16:creationId xmlns:a16="http://schemas.microsoft.com/office/drawing/2014/main" id="{AFBAA4AA-1A45-4DC7-9A86-FAFDAAB644A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45400" y="138113"/>
            <a:ext cx="1498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灯片编号占位符 5">
            <a:extLst>
              <a:ext uri="{FF2B5EF4-FFF2-40B4-BE49-F238E27FC236}">
                <a16:creationId xmlns:a16="http://schemas.microsoft.com/office/drawing/2014/main" id="{A88208FD-BACE-4965-BFF9-868A55596982}"/>
              </a:ext>
            </a:extLst>
          </p:cNvPr>
          <p:cNvSpPr txBox="1">
            <a:spLocks/>
          </p:cNvSpPr>
          <p:nvPr/>
        </p:nvSpPr>
        <p:spPr>
          <a:xfrm>
            <a:off x="7427913" y="6291263"/>
            <a:ext cx="1573212" cy="492125"/>
          </a:xfrm>
          <a:prstGeom prst="rect">
            <a:avLst/>
          </a:prstGeom>
        </p:spPr>
        <p:txBody>
          <a:bodyPr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zh-CN" altLang="en-US" sz="1600" dirty="0">
                <a:latin typeface="隶书" panose="02010509060101010101" pitchFamily="49" charset="-122"/>
                <a:ea typeface="隶书" panose="02010509060101010101" pitchFamily="49" charset="-122"/>
              </a:rPr>
              <a:t>核电子学 胡坤</a:t>
            </a: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标题占位符 1">
            <a:extLst>
              <a:ext uri="{FF2B5EF4-FFF2-40B4-BE49-F238E27FC236}">
                <a16:creationId xmlns:a16="http://schemas.microsoft.com/office/drawing/2014/main" id="{60145B8F-190D-4673-8393-5499942DBB0B}"/>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a:extLst>
              <a:ext uri="{FF2B5EF4-FFF2-40B4-BE49-F238E27FC236}">
                <a16:creationId xmlns:a16="http://schemas.microsoft.com/office/drawing/2014/main" id="{D2E1652F-A2EC-4F87-AC1E-1E786B4C79D3}"/>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E7FA4D6-6FD8-45CD-840E-409DEA28096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E177191B-DAF1-40AA-8D20-C986F948F83C}"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723A710C-463B-4AA2-80CF-3E198E62C61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6C746F94-43AC-42FC-8B50-EBE27C1C37F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911F6A5-6045-46D7-AA3B-6868C8D4839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15">
            <a:extLst>
              <a:ext uri="{FF2B5EF4-FFF2-40B4-BE49-F238E27FC236}">
                <a16:creationId xmlns:a16="http://schemas.microsoft.com/office/drawing/2014/main" id="{D778A5AC-15C5-403C-9C24-A514DABBB9CE}"/>
              </a:ext>
            </a:extLst>
          </p:cNvPr>
          <p:cNvSpPr>
            <a:spLocks noChangeArrowheads="1"/>
          </p:cNvSpPr>
          <p:nvPr/>
        </p:nvSpPr>
        <p:spPr bwMode="auto">
          <a:xfrm>
            <a:off x="4763" y="6286500"/>
            <a:ext cx="9144000" cy="571500"/>
          </a:xfrm>
          <a:prstGeom prst="rect">
            <a:avLst/>
          </a:prstGeom>
          <a:solidFill>
            <a:srgbClr val="1E5194"/>
          </a:solidFill>
          <a:ln w="1905">
            <a:no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endParaRPr lang="en-US" altLang="zh-CN" sz="7000">
              <a:solidFill>
                <a:srgbClr val="000000"/>
              </a:solidFill>
              <a:ea typeface="宋体" panose="02010600030101010101" pitchFamily="2" charset="-122"/>
            </a:endParaRPr>
          </a:p>
        </p:txBody>
      </p:sp>
      <p:sp>
        <p:nvSpPr>
          <p:cNvPr id="8" name="Rectangle 2">
            <a:extLst>
              <a:ext uri="{FF2B5EF4-FFF2-40B4-BE49-F238E27FC236}">
                <a16:creationId xmlns:a16="http://schemas.microsoft.com/office/drawing/2014/main" id="{0AFCF403-3F8B-4031-B4DD-7805C3E1DB3A}"/>
              </a:ext>
            </a:extLst>
          </p:cNvPr>
          <p:cNvSpPr>
            <a:spLocks noChangeArrowheads="1"/>
          </p:cNvSpPr>
          <p:nvPr/>
        </p:nvSpPr>
        <p:spPr bwMode="auto">
          <a:xfrm>
            <a:off x="-152400" y="5835650"/>
            <a:ext cx="3502025" cy="1041400"/>
          </a:xfrm>
          <a:prstGeom prst="rect">
            <a:avLst/>
          </a:prstGeom>
          <a:noFill/>
          <a:ln>
            <a:noFill/>
          </a:ln>
        </p:spPr>
        <p:txBody>
          <a:bodyPr lIns="327019" tIns="163509" rIns="327019" bIns="16350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fontAlgn="auto" hangingPunct="1">
              <a:lnSpc>
                <a:spcPts val="6800"/>
              </a:lnSpc>
              <a:spcBef>
                <a:spcPts val="0"/>
              </a:spcBef>
              <a:spcAft>
                <a:spcPts val="0"/>
              </a:spcAft>
              <a:defRPr/>
            </a:pPr>
            <a:r>
              <a:rPr lang="en-US" altLang="zh-CN" sz="2000" b="1" dirty="0">
                <a:solidFill>
                  <a:schemeClr val="bg1"/>
                </a:solidFill>
                <a:latin typeface="Helvetica" panose="020B0604020202020204" pitchFamily="34" charset="0"/>
                <a:ea typeface="宋体" panose="02010600030101010101" pitchFamily="2" charset="-122"/>
                <a:cs typeface="Helvetica" panose="020B0604020202020204" pitchFamily="34" charset="0"/>
              </a:rPr>
              <a:t>Radiation Oncology</a:t>
            </a:r>
          </a:p>
        </p:txBody>
      </p:sp>
      <p:pic>
        <p:nvPicPr>
          <p:cNvPr id="4100" name="Picture 3">
            <a:extLst>
              <a:ext uri="{FF2B5EF4-FFF2-40B4-BE49-F238E27FC236}">
                <a16:creationId xmlns:a16="http://schemas.microsoft.com/office/drawing/2014/main" id="{A0CC9DDB-B80F-4037-B835-3FB0A4FFE9F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15200" y="6172200"/>
            <a:ext cx="18240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直接连接符 9">
            <a:extLst>
              <a:ext uri="{FF2B5EF4-FFF2-40B4-BE49-F238E27FC236}">
                <a16:creationId xmlns:a16="http://schemas.microsoft.com/office/drawing/2014/main" id="{C1B8E03C-6C47-4F82-80A7-530523D85ADA}"/>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102" name="图片 15">
            <a:extLst>
              <a:ext uri="{FF2B5EF4-FFF2-40B4-BE49-F238E27FC236}">
                <a16:creationId xmlns:a16="http://schemas.microsoft.com/office/drawing/2014/main" id="{CE71BA6B-B321-473F-98D7-3365A007E6E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2700"/>
            <a:ext cx="7524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灯片编号占位符 5">
            <a:extLst>
              <a:ext uri="{FF2B5EF4-FFF2-40B4-BE49-F238E27FC236}">
                <a16:creationId xmlns:a16="http://schemas.microsoft.com/office/drawing/2014/main" id="{0126FD22-CDA2-4EE6-ACF5-48259106C364}"/>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2D492389-DEB4-4DCE-95AC-0BC2DBD5B36D}" type="slidenum">
              <a:rPr lang="zh-CN" altLang="en-US"/>
              <a:pPr>
                <a:defRPr/>
              </a:pPr>
              <a:t>‹#›</a:t>
            </a:fld>
            <a:endParaRPr lang="zh-CN" alt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01" r:id="rId6"/>
    <p:sldLayoutId id="2147483802" r:id="rId7"/>
    <p:sldLayoutId id="2147483846" r:id="rId8"/>
    <p:sldLayoutId id="2147483847" r:id="rId9"/>
    <p:sldLayoutId id="2147483848" r:id="rId10"/>
    <p:sldLayoutId id="21474838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id="{50312958-EBB0-43C0-9665-844AB51426B8}"/>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8F7C29EE-DAF7-436A-890B-FE8169B971C4}"/>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B3FAA29A-474C-4133-8506-D6C10C73641F}"/>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Medical Imaging</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pic>
        <p:nvPicPr>
          <p:cNvPr id="5125" name="图片 1">
            <a:extLst>
              <a:ext uri="{FF2B5EF4-FFF2-40B4-BE49-F238E27FC236}">
                <a16:creationId xmlns:a16="http://schemas.microsoft.com/office/drawing/2014/main" id="{1A17DD2D-B942-4B91-843A-7B03E281593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538" y="55563"/>
            <a:ext cx="1211262"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灯片编号占位符 5">
            <a:extLst>
              <a:ext uri="{FF2B5EF4-FFF2-40B4-BE49-F238E27FC236}">
                <a16:creationId xmlns:a16="http://schemas.microsoft.com/office/drawing/2014/main" id="{FB041BEC-0CCD-477B-AEDB-931E0E70CC29}"/>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A89564E6-21A0-4D5A-986A-72B1E5F79ACE}" type="slidenum">
              <a:rPr lang="zh-CN" altLang="en-US"/>
              <a:pPr>
                <a:defRPr/>
              </a:pPr>
              <a:t>‹#›</a:t>
            </a:fld>
            <a:endParaRPr lang="zh-CN" altLang="en-US" dirty="0"/>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03" r:id="rId7"/>
    <p:sldLayoutId id="2147483856" r:id="rId8"/>
    <p:sldLayoutId id="2147483857" r:id="rId9"/>
    <p:sldLayoutId id="2147483858" r:id="rId10"/>
    <p:sldLayoutId id="21474838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标题占位符 1">
            <a:extLst>
              <a:ext uri="{FF2B5EF4-FFF2-40B4-BE49-F238E27FC236}">
                <a16:creationId xmlns:a16="http://schemas.microsoft.com/office/drawing/2014/main" id="{8665F3DA-614D-4BA1-B594-DD1DE973DA58}"/>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147" name="文本占位符 2">
            <a:extLst>
              <a:ext uri="{FF2B5EF4-FFF2-40B4-BE49-F238E27FC236}">
                <a16:creationId xmlns:a16="http://schemas.microsoft.com/office/drawing/2014/main" id="{7D26AE5F-CC11-422B-95B8-F1C99B226F7F}"/>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289D81E-D74C-42C9-93C7-DBDE48E1449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7627F6F1-B140-40ED-A15C-7C7702E6A3EF}"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F5C93F57-BE27-421D-88A0-68A74539D87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46E15D9-3375-40BF-9BCD-57819DB155A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28A2002-3691-4088-AD10-C40F771D888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标题占位符 1">
            <a:extLst>
              <a:ext uri="{FF2B5EF4-FFF2-40B4-BE49-F238E27FC236}">
                <a16:creationId xmlns:a16="http://schemas.microsoft.com/office/drawing/2014/main" id="{AC40750E-CC79-438B-AD31-3DA4A5DBB14E}"/>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7171" name="文本占位符 2">
            <a:extLst>
              <a:ext uri="{FF2B5EF4-FFF2-40B4-BE49-F238E27FC236}">
                <a16:creationId xmlns:a16="http://schemas.microsoft.com/office/drawing/2014/main" id="{3250F139-DA53-4CCE-95F1-6F45990BAE63}"/>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1F7352D-8227-4CE4-9824-47A17128F0D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B6D132DB-016B-4685-9CC5-070BFDE7AA93}" type="datetimeFigureOut">
              <a:rPr lang="zh-CN" altLang="en-US"/>
              <a:pPr>
                <a:defRPr/>
              </a:pPr>
              <a:t>2026/7/24</a:t>
            </a:fld>
            <a:endParaRPr lang="zh-CN" altLang="en-US"/>
          </a:p>
        </p:txBody>
      </p:sp>
      <p:sp>
        <p:nvSpPr>
          <p:cNvPr id="5" name="页脚占位符 4">
            <a:extLst>
              <a:ext uri="{FF2B5EF4-FFF2-40B4-BE49-F238E27FC236}">
                <a16:creationId xmlns:a16="http://schemas.microsoft.com/office/drawing/2014/main" id="{1C74F40A-FDD3-4641-A539-3FEEB5037B6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44D5847-39B0-42D0-ABA5-DAD3A37CFCD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9992C138-4AAB-4C64-8756-A2FA574DCCD8}"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18.JPG"/><Relationship Id="rId1" Type="http://schemas.openxmlformats.org/officeDocument/2006/relationships/slideLayout" Target="../slideLayouts/slideLayout18.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18.xml"/><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18.xml"/><Relationship Id="rId5" Type="http://schemas.openxmlformats.org/officeDocument/2006/relationships/image" Target="../media/image290.PNG"/><Relationship Id="rId4" Type="http://schemas.openxmlformats.org/officeDocument/2006/relationships/image" Target="../media/image41.JPG"/></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300.PNG"/><Relationship Id="rId1" Type="http://schemas.openxmlformats.org/officeDocument/2006/relationships/slideLayout" Target="../slideLayouts/slideLayout18.xml"/><Relationship Id="rId5" Type="http://schemas.openxmlformats.org/officeDocument/2006/relationships/image" Target="../media/image44.JPG"/><Relationship Id="rId4" Type="http://schemas.openxmlformats.org/officeDocument/2006/relationships/image" Target="../media/image43.JPG"/></Relationships>
</file>

<file path=ppt/slides/_rels/slide3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18.xml"/><Relationship Id="rId4" Type="http://schemas.openxmlformats.org/officeDocument/2006/relationships/image" Target="../media/image48.JPG"/></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18.xml"/><Relationship Id="rId5" Type="http://schemas.openxmlformats.org/officeDocument/2006/relationships/image" Target="../media/image52.JPG"/><Relationship Id="rId4" Type="http://schemas.openxmlformats.org/officeDocument/2006/relationships/image" Target="../media/image51.JPG"/></Relationships>
</file>

<file path=ppt/slides/_rels/slide3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oleObject" Target="../embeddings/oleObject1.bin"/><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oleObject" Target="../embeddings/oleObject2.bin"/><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oleObject" Target="../embeddings/oleObject3.bin"/><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oleObject" Target="../embeddings/oleObject4.bin"/><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8" Type="http://schemas.openxmlformats.org/officeDocument/2006/relationships/image" Target="../media/image70.wmf"/><Relationship Id="rId13" Type="http://schemas.openxmlformats.org/officeDocument/2006/relationships/image" Target="../media/image73.png"/><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72.wmf"/><Relationship Id="rId2" Type="http://schemas.openxmlformats.org/officeDocument/2006/relationships/image" Target="../media/image67.PNG"/><Relationship Id="rId1" Type="http://schemas.openxmlformats.org/officeDocument/2006/relationships/slideLayout" Target="../slideLayouts/slideLayout18.xml"/><Relationship Id="rId6" Type="http://schemas.openxmlformats.org/officeDocument/2006/relationships/image" Target="../media/image69.wmf"/><Relationship Id="rId11" Type="http://schemas.openxmlformats.org/officeDocument/2006/relationships/oleObject" Target="../embeddings/oleObject9.bin"/><Relationship Id="rId5" Type="http://schemas.openxmlformats.org/officeDocument/2006/relationships/oleObject" Target="../embeddings/oleObject6.bin"/><Relationship Id="rId10" Type="http://schemas.openxmlformats.org/officeDocument/2006/relationships/image" Target="../media/image71.wmf"/><Relationship Id="rId4" Type="http://schemas.openxmlformats.org/officeDocument/2006/relationships/image" Target="../media/image68.wmf"/><Relationship Id="rId9" Type="http://schemas.openxmlformats.org/officeDocument/2006/relationships/oleObject" Target="../embeddings/oleObject8.bin"/></Relationships>
</file>

<file path=ppt/slides/_rels/slide52.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18.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76.JPG"/></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8.xml"/><Relationship Id="rId5" Type="http://schemas.openxmlformats.org/officeDocument/2006/relationships/image" Target="../media/image82.PNG"/><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5" Type="http://schemas.openxmlformats.org/officeDocument/2006/relationships/hyperlink" Target="https://www.sciencedirect.com/science/article/pii/S0168900201002236"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a:extLst>
              <a:ext uri="{FF2B5EF4-FFF2-40B4-BE49-F238E27FC236}">
                <a16:creationId xmlns:a16="http://schemas.microsoft.com/office/drawing/2014/main" id="{DA92E14D-6FC3-45C4-A52B-61DA4F4C0FDE}"/>
              </a:ext>
            </a:extLst>
          </p:cNvPr>
          <p:cNvSpPr>
            <a:spLocks noGrp="1" noChangeArrowheads="1"/>
          </p:cNvSpPr>
          <p:nvPr>
            <p:ph type="ctrTitle"/>
          </p:nvPr>
        </p:nvSpPr>
        <p:spPr>
          <a:xfrm>
            <a:off x="1543050" y="2133600"/>
            <a:ext cx="6257925" cy="923925"/>
          </a:xfrm>
          <a:solidFill>
            <a:srgbClr val="00B0F0"/>
          </a:solidFill>
        </p:spPr>
        <p:txBody>
          <a:bodyPr/>
          <a:lstStyle/>
          <a:p>
            <a:r>
              <a:rPr lang="zh-CN" altLang="en-US" sz="5400" dirty="0">
                <a:latin typeface="楷体" panose="02010609060101010101" pitchFamily="49" charset="-122"/>
                <a:ea typeface="楷体" panose="02010609060101010101" pitchFamily="49" charset="-122"/>
              </a:rPr>
              <a:t>核电子学方法</a:t>
            </a:r>
          </a:p>
        </p:txBody>
      </p:sp>
      <p:sp>
        <p:nvSpPr>
          <p:cNvPr id="41987" name="副标题 5">
            <a:extLst>
              <a:ext uri="{FF2B5EF4-FFF2-40B4-BE49-F238E27FC236}">
                <a16:creationId xmlns:a16="http://schemas.microsoft.com/office/drawing/2014/main" id="{AD61F614-AAFD-49F4-B837-A6038DC516CE}"/>
              </a:ext>
            </a:extLst>
          </p:cNvPr>
          <p:cNvSpPr>
            <a:spLocks noGrp="1" noChangeArrowheads="1"/>
          </p:cNvSpPr>
          <p:nvPr>
            <p:ph type="subTitle" idx="1"/>
          </p:nvPr>
        </p:nvSpPr>
        <p:spPr>
          <a:xfrm>
            <a:off x="1981200" y="3563938"/>
            <a:ext cx="4368800" cy="1655762"/>
          </a:xfrm>
        </p:spPr>
        <p:txBody>
          <a:bodyPr/>
          <a:lstStyle/>
          <a:p>
            <a:pPr algn="just"/>
            <a:r>
              <a:rPr lang="zh-CN" altLang="en-US" dirty="0"/>
              <a:t>主讲：胡坤</a:t>
            </a:r>
            <a:endParaRPr lang="en-US" altLang="zh-CN" dirty="0"/>
          </a:p>
          <a:p>
            <a:pPr algn="just"/>
            <a:r>
              <a:rPr lang="zh-CN" altLang="en-US" dirty="0"/>
              <a:t>联系邮箱：</a:t>
            </a:r>
            <a:r>
              <a:rPr lang="en-US" altLang="zh-CN" dirty="0"/>
              <a:t>kun.hu@sdu.edu.cn</a:t>
            </a:r>
            <a:endParaRPr lang="zh-CN" altLang="en-US" dirty="0"/>
          </a:p>
        </p:txBody>
      </p:sp>
      <p:pic>
        <p:nvPicPr>
          <p:cNvPr id="41988" name="图片 9">
            <a:extLst>
              <a:ext uri="{FF2B5EF4-FFF2-40B4-BE49-F238E27FC236}">
                <a16:creationId xmlns:a16="http://schemas.microsoft.com/office/drawing/2014/main" id="{59A36403-BC8D-4634-A20F-5D71286E8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8550" y="0"/>
            <a:ext cx="1658938"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图片 3">
            <a:extLst>
              <a:ext uri="{FF2B5EF4-FFF2-40B4-BE49-F238E27FC236}">
                <a16:creationId xmlns:a16="http://schemas.microsoft.com/office/drawing/2014/main" id="{91DFDA81-0B46-45BD-BFD3-6EE8070C77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225" y="47625"/>
            <a:ext cx="1109663"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3073400" cy="635000"/>
          </a:xfrm>
          <a:prstGeom prst="rect">
            <a:avLst/>
          </a:prstGeom>
        </p:spPr>
        <p:txBody>
          <a:bodyPr>
            <a:normAutofit fontScale="90000"/>
          </a:bodyPr>
          <a:lstStyle/>
          <a:p>
            <a:pPr fontAlgn="auto">
              <a:spcAft>
                <a:spcPts val="0"/>
              </a:spcAft>
              <a:defRPr/>
            </a:pPr>
            <a:r>
              <a:rPr lang="zh-CN" altLang="en-US" sz="4000" b="1" dirty="0"/>
              <a:t>闪烁探测器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10</a:t>
            </a:fld>
            <a:endParaRPr lang="zh-CN" altLang="en-US"/>
          </a:p>
        </p:txBody>
      </p:sp>
      <p:pic>
        <p:nvPicPr>
          <p:cNvPr id="5" name="图片 4">
            <a:extLst>
              <a:ext uri="{FF2B5EF4-FFF2-40B4-BE49-F238E27FC236}">
                <a16:creationId xmlns:a16="http://schemas.microsoft.com/office/drawing/2014/main" id="{12006C2C-9B8F-4E89-AB7E-BF412700E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818" y="860425"/>
            <a:ext cx="6242574" cy="1911350"/>
          </a:xfrm>
          <a:prstGeom prst="rect">
            <a:avLst/>
          </a:prstGeom>
        </p:spPr>
      </p:pic>
      <p:pic>
        <p:nvPicPr>
          <p:cNvPr id="8" name="图片 7">
            <a:extLst>
              <a:ext uri="{FF2B5EF4-FFF2-40B4-BE49-F238E27FC236}">
                <a16:creationId xmlns:a16="http://schemas.microsoft.com/office/drawing/2014/main" id="{10F3DE6F-D9A0-4FA8-BAA2-4BA51BD4A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2399" y="2911475"/>
            <a:ext cx="6481410" cy="3327399"/>
          </a:xfrm>
          <a:prstGeom prst="rect">
            <a:avLst/>
          </a:prstGeom>
        </p:spPr>
      </p:pic>
    </p:spTree>
    <p:extLst>
      <p:ext uri="{BB962C8B-B14F-4D97-AF65-F5344CB8AC3E}">
        <p14:creationId xmlns:p14="http://schemas.microsoft.com/office/powerpoint/2010/main" val="2344556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57425" y="85725"/>
            <a:ext cx="3581400" cy="635000"/>
          </a:xfrm>
          <a:prstGeom prst="rect">
            <a:avLst/>
          </a:prstGeom>
        </p:spPr>
        <p:txBody>
          <a:bodyPr>
            <a:normAutofit fontScale="90000"/>
          </a:bodyPr>
          <a:lstStyle/>
          <a:p>
            <a:pPr fontAlgn="auto">
              <a:spcAft>
                <a:spcPts val="0"/>
              </a:spcAft>
              <a:defRPr/>
            </a:pPr>
            <a:r>
              <a:rPr lang="zh-CN" altLang="en-US" sz="4000" b="1" dirty="0"/>
              <a:t>探测器等效电路</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11</a:t>
            </a:fld>
            <a:endParaRPr lang="zh-CN" altLang="en-US"/>
          </a:p>
        </p:txBody>
      </p:sp>
      <p:pic>
        <p:nvPicPr>
          <p:cNvPr id="4" name="图片 3">
            <a:extLst>
              <a:ext uri="{FF2B5EF4-FFF2-40B4-BE49-F238E27FC236}">
                <a16:creationId xmlns:a16="http://schemas.microsoft.com/office/drawing/2014/main" id="{AB9C419B-3DBC-4138-AF05-6DC484FDA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899" y="876299"/>
            <a:ext cx="4404852" cy="2037487"/>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AEFC0A5-AA08-4A1B-8F2A-13C763089FCA}"/>
                  </a:ext>
                </a:extLst>
              </p:cNvPr>
              <p:cNvSpPr txBox="1"/>
              <p:nvPr/>
            </p:nvSpPr>
            <p:spPr>
              <a:xfrm>
                <a:off x="438150" y="3151912"/>
                <a:ext cx="8296275" cy="2677656"/>
              </a:xfrm>
              <a:prstGeom prst="rect">
                <a:avLst/>
              </a:prstGeom>
              <a:noFill/>
            </p:spPr>
            <p:txBody>
              <a:bodyPr wrap="square">
                <a:spAutoFit/>
              </a:bodyPr>
              <a:lstStyle/>
              <a:p>
                <a:r>
                  <a:rPr lang="zh-CN" altLang="en-US" sz="2800" dirty="0"/>
                  <a:t>•</a:t>
                </a:r>
                <a14:m>
                  <m:oMath xmlns:m="http://schemas.openxmlformats.org/officeDocument/2006/math">
                    <m:sSub>
                      <m:sSubPr>
                        <m:ctrlPr>
                          <a:rPr lang="en-US" altLang="zh-CN" sz="2800" i="1" smtClean="0">
                            <a:latin typeface="Cambria Math" panose="02040503050406030204" pitchFamily="18" charset="0"/>
                          </a:rPr>
                        </m:ctrlPr>
                      </m:sSubPr>
                      <m:e>
                        <m:r>
                          <m:rPr>
                            <m:sty m:val="p"/>
                          </m:rPr>
                          <a:rPr lang="en-US" altLang="zh-CN" sz="2800" i="1">
                            <a:latin typeface="Cambria Math" panose="02040503050406030204" pitchFamily="18" charset="0"/>
                          </a:rPr>
                          <m:t>i</m:t>
                        </m:r>
                      </m:e>
                      <m:sub>
                        <m:r>
                          <a:rPr lang="en-US" altLang="zh-CN" sz="2800" b="0" i="1" smtClean="0">
                            <a:latin typeface="Cambria Math" panose="02040503050406030204" pitchFamily="18" charset="0"/>
                          </a:rPr>
                          <m:t>𝐷</m:t>
                        </m:r>
                      </m:sub>
                    </m:sSub>
                    <m:r>
                      <a:rPr lang="en-US" altLang="zh-CN" sz="2800" b="0" i="1" smtClean="0">
                        <a:latin typeface="Cambria Math" panose="02040503050406030204" pitchFamily="18" charset="0"/>
                      </a:rPr>
                      <m:t>(</m:t>
                    </m:r>
                    <m:r>
                      <m:rPr>
                        <m:sty m:val="p"/>
                      </m:rPr>
                      <a:rPr lang="en-US" altLang="zh-CN" sz="2800" i="1">
                        <a:latin typeface="Cambria Math" panose="02040503050406030204" pitchFamily="18" charset="0"/>
                      </a:rPr>
                      <m:t>t</m:t>
                    </m:r>
                    <m:r>
                      <a:rPr lang="en-US" altLang="zh-CN" sz="2800" b="0" i="1" smtClean="0">
                        <a:latin typeface="Cambria Math" panose="02040503050406030204" pitchFamily="18" charset="0"/>
                      </a:rPr>
                      <m:t>)</m:t>
                    </m:r>
                  </m:oMath>
                </a14:m>
                <a:r>
                  <a:rPr lang="zh-CN" altLang="en-US" sz="2800" dirty="0"/>
                  <a:t>是一个辐射粒子在探测器中产生的电流信号，</a:t>
                </a:r>
                <a:endParaRPr lang="en-US" altLang="zh-CN" sz="2800" dirty="0"/>
              </a:p>
              <a:p>
                <a:r>
                  <a:rPr lang="zh-CN" altLang="en-US" sz="2800" dirty="0"/>
                  <a:t>•C</a:t>
                </a:r>
                <a:r>
                  <a:rPr lang="zh-CN" altLang="en-US" sz="2800" baseline="-25000" dirty="0"/>
                  <a:t>D</a:t>
                </a:r>
                <a:r>
                  <a:rPr lang="zh-CN" altLang="en-US" sz="2800" dirty="0"/>
                  <a:t>为探测器输出电容,一般从几个pF到几十pF，</a:t>
                </a:r>
                <a:endParaRPr lang="en-US" altLang="zh-CN" sz="2800" dirty="0"/>
              </a:p>
              <a:p>
                <a:r>
                  <a:rPr lang="zh-CN" altLang="en-US" sz="2800" dirty="0"/>
                  <a:t>•R</a:t>
                </a:r>
                <a:r>
                  <a:rPr lang="zh-CN" altLang="en-US" sz="2800" baseline="-25000" dirty="0"/>
                  <a:t>D</a:t>
                </a:r>
                <a:r>
                  <a:rPr lang="zh-CN" altLang="en-US" sz="2800" dirty="0"/>
                  <a:t>为探测器输出电阻,一般从几百千欧姆至几百兆欧姆，</a:t>
                </a:r>
                <a:endParaRPr lang="en-US" altLang="zh-CN" sz="2800" dirty="0"/>
              </a:p>
              <a:p>
                <a:r>
                  <a:rPr lang="zh-CN" altLang="en-US" sz="2800" dirty="0"/>
                  <a:t>•Q为一个粒子产生的电荷量，正比于辐射粒子沉积在探测器中的能量。</a:t>
                </a:r>
              </a:p>
            </p:txBody>
          </p:sp>
        </mc:Choice>
        <mc:Fallback xmlns="">
          <p:sp>
            <p:nvSpPr>
              <p:cNvPr id="9" name="文本框 8">
                <a:extLst>
                  <a:ext uri="{FF2B5EF4-FFF2-40B4-BE49-F238E27FC236}">
                    <a16:creationId xmlns:a16="http://schemas.microsoft.com/office/drawing/2014/main" id="{2AEFC0A5-AA08-4A1B-8F2A-13C763089FCA}"/>
                  </a:ext>
                </a:extLst>
              </p:cNvPr>
              <p:cNvSpPr txBox="1">
                <a:spLocks noRot="1" noChangeAspect="1" noMove="1" noResize="1" noEditPoints="1" noAdjustHandles="1" noChangeArrowheads="1" noChangeShapeType="1" noTextEdit="1"/>
              </p:cNvSpPr>
              <p:nvPr/>
            </p:nvSpPr>
            <p:spPr>
              <a:xfrm>
                <a:off x="438150" y="3151912"/>
                <a:ext cx="8296275" cy="2677656"/>
              </a:xfrm>
              <a:prstGeom prst="rect">
                <a:avLst/>
              </a:prstGeom>
              <a:blipFill>
                <a:blip r:embed="rId3"/>
                <a:stretch>
                  <a:fillRect l="-1543" t="-2278" r="-588" b="-5239"/>
                </a:stretch>
              </a:blipFill>
            </p:spPr>
            <p:txBody>
              <a:bodyPr/>
              <a:lstStyle/>
              <a:p>
                <a:r>
                  <a:rPr lang="zh-CN" altLang="en-US">
                    <a:noFill/>
                  </a:rPr>
                  <a:t> </a:t>
                </a:r>
              </a:p>
            </p:txBody>
          </p:sp>
        </mc:Fallback>
      </mc:AlternateContent>
      <p:pic>
        <p:nvPicPr>
          <p:cNvPr id="11" name="图片 10">
            <a:extLst>
              <a:ext uri="{FF2B5EF4-FFF2-40B4-BE49-F238E27FC236}">
                <a16:creationId xmlns:a16="http://schemas.microsoft.com/office/drawing/2014/main" id="{9CFC3539-26B8-4E57-A7FA-60ED9689F0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8800" y="1490230"/>
            <a:ext cx="3010206" cy="948169"/>
          </a:xfrm>
          <a:prstGeom prst="rect">
            <a:avLst/>
          </a:prstGeom>
        </p:spPr>
      </p:pic>
    </p:spTree>
    <p:extLst>
      <p:ext uri="{BB962C8B-B14F-4D97-AF65-F5344CB8AC3E}">
        <p14:creationId xmlns:p14="http://schemas.microsoft.com/office/powerpoint/2010/main" val="4088561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57425" y="85725"/>
            <a:ext cx="3581400" cy="635000"/>
          </a:xfrm>
          <a:prstGeom prst="rect">
            <a:avLst/>
          </a:prstGeom>
        </p:spPr>
        <p:txBody>
          <a:bodyPr>
            <a:normAutofit fontScale="90000"/>
          </a:bodyPr>
          <a:lstStyle/>
          <a:p>
            <a:pPr fontAlgn="auto">
              <a:spcAft>
                <a:spcPts val="0"/>
              </a:spcAft>
              <a:defRPr/>
            </a:pPr>
            <a:r>
              <a:rPr lang="zh-CN" altLang="en-US" sz="4000" b="1" dirty="0"/>
              <a:t>探测器信号幅度</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12</a:t>
            </a:fld>
            <a:endParaRPr lang="zh-CN" altLang="en-US"/>
          </a:p>
        </p:txBody>
      </p:sp>
      <p:sp>
        <p:nvSpPr>
          <p:cNvPr id="13" name="文本框 12">
            <a:extLst>
              <a:ext uri="{FF2B5EF4-FFF2-40B4-BE49-F238E27FC236}">
                <a16:creationId xmlns:a16="http://schemas.microsoft.com/office/drawing/2014/main" id="{3F0F357A-F2D3-4329-9015-BA1D19AF0CED}"/>
              </a:ext>
            </a:extLst>
          </p:cNvPr>
          <p:cNvSpPr txBox="1"/>
          <p:nvPr/>
        </p:nvSpPr>
        <p:spPr>
          <a:xfrm>
            <a:off x="316705" y="953185"/>
            <a:ext cx="8617745" cy="1077218"/>
          </a:xfrm>
          <a:prstGeom prst="rect">
            <a:avLst/>
          </a:prstGeom>
          <a:noFill/>
        </p:spPr>
        <p:txBody>
          <a:bodyPr wrap="square">
            <a:spAutoFit/>
          </a:bodyPr>
          <a:lstStyle/>
          <a:p>
            <a:r>
              <a:rPr lang="zh-CN" altLang="en-US" sz="3200" dirty="0">
                <a:latin typeface="楷体" panose="02010609060101010101" pitchFamily="49" charset="-122"/>
                <a:ea typeface="楷体" panose="02010609060101010101" pitchFamily="49" charset="-122"/>
              </a:rPr>
              <a:t>输出信号的幅度取决于：探测器中的介质和粒子沉积的能量。</a:t>
            </a:r>
          </a:p>
        </p:txBody>
      </p:sp>
      <p:sp>
        <p:nvSpPr>
          <p:cNvPr id="15" name="文本框 14">
            <a:extLst>
              <a:ext uri="{FF2B5EF4-FFF2-40B4-BE49-F238E27FC236}">
                <a16:creationId xmlns:a16="http://schemas.microsoft.com/office/drawing/2014/main" id="{47D3E5C2-5679-4251-92FD-64D9E8BA4734}"/>
              </a:ext>
            </a:extLst>
          </p:cNvPr>
          <p:cNvSpPr txBox="1"/>
          <p:nvPr/>
        </p:nvSpPr>
        <p:spPr>
          <a:xfrm>
            <a:off x="392905" y="2104510"/>
            <a:ext cx="7560470" cy="461665"/>
          </a:xfrm>
          <a:prstGeom prst="rect">
            <a:avLst/>
          </a:prstGeom>
          <a:noFill/>
        </p:spPr>
        <p:txBody>
          <a:bodyPr wrap="square">
            <a:spAutoFit/>
          </a:bodyPr>
          <a:lstStyle/>
          <a:p>
            <a:r>
              <a:rPr lang="zh-CN" altLang="en-US" sz="2400" dirty="0"/>
              <a:t>入射粒子在探测器介质中产生电荷对的平均对数为：</a:t>
            </a:r>
          </a:p>
        </p:txBody>
      </p:sp>
      <p:pic>
        <p:nvPicPr>
          <p:cNvPr id="17" name="图片 16">
            <a:extLst>
              <a:ext uri="{FF2B5EF4-FFF2-40B4-BE49-F238E27FC236}">
                <a16:creationId xmlns:a16="http://schemas.microsoft.com/office/drawing/2014/main" id="{01E63F21-4861-4063-8CF0-675903EE83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474" y="2640282"/>
            <a:ext cx="1600201" cy="1038428"/>
          </a:xfrm>
          <a:prstGeom prst="rect">
            <a:avLst/>
          </a:prstGeom>
        </p:spPr>
      </p:pic>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07A580FE-F8BF-46F2-B60F-236FFDC6C949}"/>
                  </a:ext>
                </a:extLst>
              </p:cNvPr>
              <p:cNvSpPr txBox="1"/>
              <p:nvPr/>
            </p:nvSpPr>
            <p:spPr>
              <a:xfrm>
                <a:off x="1031080" y="4037797"/>
                <a:ext cx="7331869" cy="1602298"/>
              </a:xfrm>
              <a:prstGeom prst="rect">
                <a:avLst/>
              </a:prstGeom>
              <a:noFill/>
            </p:spPr>
            <p:txBody>
              <a:bodyPr wrap="square">
                <a:spAutoFit/>
              </a:bodyPr>
              <a:lstStyle/>
              <a:p>
                <a:pPr algn="l"/>
                <a:r>
                  <a:rPr lang="zh-CN" altLang="en-US" sz="2400" b="0" i="0" u="none" strike="noStrike" baseline="0" dirty="0">
                    <a:solidFill>
                      <a:srgbClr val="000000"/>
                    </a:solidFill>
                    <a:latin typeface="宋体" panose="02010600030101010101" pitchFamily="2" charset="-122"/>
                    <a:ea typeface="宋体" panose="02010600030101010101" pitchFamily="2" charset="-122"/>
                  </a:rPr>
                  <a:t>其中</a:t>
                </a:r>
                <a:endParaRPr lang="en-US" altLang="zh-CN" sz="24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2400" b="0" i="0" u="none" strike="noStrike" baseline="0" dirty="0">
                    <a:solidFill>
                      <a:srgbClr val="000000"/>
                    </a:solidFill>
                    <a:latin typeface="Times New Roman" panose="02020603050405020304" pitchFamily="18" charset="0"/>
                    <a:ea typeface="宋体" panose="02010600030101010101" pitchFamily="2" charset="-122"/>
                  </a:rPr>
                  <a:t>–</a:t>
                </a:r>
                <a:r>
                  <a:rPr lang="en-US" altLang="zh-CN" sz="2400" b="0" i="1" u="none" strike="noStrike" baseline="0" dirty="0">
                    <a:solidFill>
                      <a:srgbClr val="000000"/>
                    </a:solidFill>
                    <a:latin typeface="Times New Roman" panose="02020603050405020304" pitchFamily="18" charset="0"/>
                    <a:ea typeface="宋体" panose="02010600030101010101" pitchFamily="2" charset="-122"/>
                  </a:rPr>
                  <a:t>E</a:t>
                </a:r>
                <a:r>
                  <a:rPr lang="zh-CN" altLang="en-US" sz="2400" b="0" i="0" u="none" strike="noStrike" baseline="0" dirty="0">
                    <a:solidFill>
                      <a:srgbClr val="000000"/>
                    </a:solidFill>
                    <a:latin typeface="宋体" panose="02010600030101010101" pitchFamily="2" charset="-122"/>
                    <a:ea typeface="宋体" panose="02010600030101010101" pitchFamily="2" charset="-122"/>
                  </a:rPr>
                  <a:t>为入射粒子在介质中沉积的能量，</a:t>
                </a:r>
                <a:endParaRPr lang="en-US" altLang="zh-CN" sz="24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2400" b="0" i="0" u="none" strike="noStrike" baseline="0" dirty="0">
                    <a:solidFill>
                      <a:srgbClr val="000000"/>
                    </a:solidFill>
                    <a:latin typeface="Times New Roman" panose="02020603050405020304" pitchFamily="18" charset="0"/>
                    <a:ea typeface="宋体" panose="02010600030101010101" pitchFamily="2" charset="-122"/>
                  </a:rPr>
                  <a:t>–</a:t>
                </a:r>
                <a14:m>
                  <m:oMath xmlns:m="http://schemas.openxmlformats.org/officeDocument/2006/math">
                    <m:acc>
                      <m:accPr>
                        <m:chr m:val="̅"/>
                        <m:ctrlPr>
                          <a:rPr lang="en-US" altLang="zh-CN" sz="2400" b="0" i="1" u="none" strike="noStrike" baseline="0" smtClean="0">
                            <a:solidFill>
                              <a:srgbClr val="000000"/>
                            </a:solidFill>
                            <a:latin typeface="Cambria Math" panose="02040503050406030204" pitchFamily="18" charset="0"/>
                            <a:ea typeface="宋体" panose="02010600030101010101" pitchFamily="2" charset="-122"/>
                          </a:rPr>
                        </m:ctrlPr>
                      </m:accPr>
                      <m:e>
                        <m:r>
                          <a:rPr lang="en-US" altLang="zh-CN" sz="2400" b="0" i="1" u="none" strike="noStrike" baseline="0" smtClean="0">
                            <a:solidFill>
                              <a:srgbClr val="000000"/>
                            </a:solidFill>
                            <a:latin typeface="Cambria Math" panose="02040503050406030204" pitchFamily="18" charset="0"/>
                            <a:ea typeface="宋体" panose="02010600030101010101" pitchFamily="2" charset="-122"/>
                          </a:rPr>
                          <m:t>𝑊</m:t>
                        </m:r>
                      </m:e>
                    </m:acc>
                  </m:oMath>
                </a14:m>
                <a:r>
                  <a:rPr lang="zh-CN" altLang="en-US" sz="2400" b="0" i="0" u="none" strike="noStrike" baseline="0" dirty="0">
                    <a:solidFill>
                      <a:srgbClr val="000000"/>
                    </a:solidFill>
                    <a:latin typeface="宋体" panose="02010600030101010101" pitchFamily="2" charset="-122"/>
                    <a:ea typeface="宋体" panose="02010600030101010101" pitchFamily="2" charset="-122"/>
                  </a:rPr>
                  <a:t>为平均电离能，</a:t>
                </a:r>
                <a:endParaRPr lang="en-US" altLang="zh-CN" sz="24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2400" b="0" i="0" u="none" strike="noStrike" baseline="0" dirty="0">
                    <a:solidFill>
                      <a:srgbClr val="000000"/>
                    </a:solidFill>
                    <a:latin typeface="Times New Roman" panose="02020603050405020304" pitchFamily="18" charset="0"/>
                    <a:ea typeface="宋体" panose="02010600030101010101" pitchFamily="2" charset="-122"/>
                  </a:rPr>
                  <a:t>–</a:t>
                </a:r>
                <a:r>
                  <a:rPr lang="en-US" altLang="zh-CN" sz="2400" b="0" i="1" u="none" strike="noStrike" baseline="0" dirty="0">
                    <a:solidFill>
                      <a:srgbClr val="000000"/>
                    </a:solidFill>
                    <a:latin typeface="Times New Roman" panose="02020603050405020304" pitchFamily="18" charset="0"/>
                    <a:ea typeface="宋体" panose="02010600030101010101" pitchFamily="2" charset="-122"/>
                  </a:rPr>
                  <a:t>A</a:t>
                </a:r>
                <a:r>
                  <a:rPr lang="zh-CN" altLang="en-US" sz="2400" b="0" i="0" u="none" strike="noStrike" baseline="0" dirty="0">
                    <a:solidFill>
                      <a:srgbClr val="000000"/>
                    </a:solidFill>
                    <a:latin typeface="宋体" panose="02010600030101010101" pitchFamily="2" charset="-122"/>
                    <a:ea typeface="宋体" panose="02010600030101010101" pitchFamily="2" charset="-122"/>
                  </a:rPr>
                  <a:t>为探测器次级效应的倍增系数</a:t>
                </a:r>
              </a:p>
            </p:txBody>
          </p:sp>
        </mc:Choice>
        <mc:Fallback xmlns="">
          <p:sp>
            <p:nvSpPr>
              <p:cNvPr id="19" name="文本框 18">
                <a:extLst>
                  <a:ext uri="{FF2B5EF4-FFF2-40B4-BE49-F238E27FC236}">
                    <a16:creationId xmlns:a16="http://schemas.microsoft.com/office/drawing/2014/main" id="{07A580FE-F8BF-46F2-B60F-236FFDC6C949}"/>
                  </a:ext>
                </a:extLst>
              </p:cNvPr>
              <p:cNvSpPr txBox="1">
                <a:spLocks noRot="1" noChangeAspect="1" noMove="1" noResize="1" noEditPoints="1" noAdjustHandles="1" noChangeArrowheads="1" noChangeShapeType="1" noTextEdit="1"/>
              </p:cNvSpPr>
              <p:nvPr/>
            </p:nvSpPr>
            <p:spPr>
              <a:xfrm>
                <a:off x="1031080" y="4037797"/>
                <a:ext cx="7331869" cy="1602298"/>
              </a:xfrm>
              <a:prstGeom prst="rect">
                <a:avLst/>
              </a:prstGeom>
              <a:blipFill>
                <a:blip r:embed="rId3"/>
                <a:stretch>
                  <a:fillRect l="-1247" t="-3042" b="-608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53859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57425" y="85725"/>
            <a:ext cx="3581400" cy="635000"/>
          </a:xfrm>
          <a:prstGeom prst="rect">
            <a:avLst/>
          </a:prstGeom>
        </p:spPr>
        <p:txBody>
          <a:bodyPr>
            <a:normAutofit fontScale="90000"/>
          </a:bodyPr>
          <a:lstStyle/>
          <a:p>
            <a:pPr fontAlgn="auto">
              <a:spcAft>
                <a:spcPts val="0"/>
              </a:spcAft>
              <a:defRPr/>
            </a:pPr>
            <a:r>
              <a:rPr lang="zh-CN" altLang="en-US" sz="4000" b="1" dirty="0"/>
              <a:t>探测器信号幅度</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13</a:t>
            </a:fld>
            <a:endParaRPr lang="zh-CN" altLang="en-US"/>
          </a:p>
        </p:txBody>
      </p:sp>
      <p:sp>
        <p:nvSpPr>
          <p:cNvPr id="9" name="文本框 8">
            <a:extLst>
              <a:ext uri="{FF2B5EF4-FFF2-40B4-BE49-F238E27FC236}">
                <a16:creationId xmlns:a16="http://schemas.microsoft.com/office/drawing/2014/main" id="{C6B22EB4-CACB-421E-BC5E-1BD9EA360836}"/>
              </a:ext>
            </a:extLst>
          </p:cNvPr>
          <p:cNvSpPr txBox="1"/>
          <p:nvPr/>
        </p:nvSpPr>
        <p:spPr>
          <a:xfrm>
            <a:off x="432990" y="858493"/>
            <a:ext cx="7503319" cy="461665"/>
          </a:xfrm>
          <a:prstGeom prst="rect">
            <a:avLst/>
          </a:prstGeom>
          <a:noFill/>
        </p:spPr>
        <p:txBody>
          <a:bodyPr wrap="square">
            <a:spAutoFit/>
          </a:bodyPr>
          <a:lstStyle/>
          <a:p>
            <a:pPr marR="44300" algn="l"/>
            <a:r>
              <a:rPr lang="zh-CN" altLang="en-US" sz="2400" b="0" i="0" u="none" strike="noStrike" baseline="0" dirty="0">
                <a:solidFill>
                  <a:srgbClr val="000000"/>
                </a:solidFill>
                <a:latin typeface="宋体" panose="02010600030101010101" pitchFamily="2" charset="-122"/>
                <a:ea typeface="宋体" panose="02010600030101010101" pitchFamily="2" charset="-122"/>
              </a:rPr>
              <a:t>单位能量（如</a:t>
            </a:r>
            <a:r>
              <a:rPr lang="en-US" altLang="zh-CN" sz="2400" b="0" i="0" u="none" strike="noStrike" baseline="0" dirty="0">
                <a:solidFill>
                  <a:srgbClr val="000000"/>
                </a:solidFill>
                <a:latin typeface="Times New Roman" panose="02020603050405020304" pitchFamily="18" charset="0"/>
                <a:ea typeface="宋体" panose="02010600030101010101" pitchFamily="2" charset="-122"/>
              </a:rPr>
              <a:t>1</a:t>
            </a:r>
            <a:r>
              <a:rPr lang="en-US" altLang="zh-CN" sz="2400" b="0" i="1" u="none" strike="noStrike" baseline="0" dirty="0">
                <a:solidFill>
                  <a:srgbClr val="000000"/>
                </a:solidFill>
                <a:latin typeface="Times New Roman" panose="02020603050405020304" pitchFamily="18" charset="0"/>
                <a:ea typeface="宋体" panose="02010600030101010101" pitchFamily="2" charset="-122"/>
              </a:rPr>
              <a:t>Mev</a:t>
            </a:r>
            <a:r>
              <a:rPr lang="zh-CN" altLang="en-US" sz="2400" b="0" i="0" u="none" strike="noStrike" baseline="0" dirty="0">
                <a:solidFill>
                  <a:srgbClr val="000000"/>
                </a:solidFill>
                <a:latin typeface="宋体" panose="02010600030101010101" pitchFamily="2" charset="-122"/>
                <a:ea typeface="宋体" panose="02010600030101010101" pitchFamily="2" charset="-122"/>
              </a:rPr>
              <a:t>）产生的</a:t>
            </a:r>
            <a:r>
              <a:rPr lang="zh-CN" altLang="en-US" sz="2400" b="0" i="0" u="none" strike="noStrike" baseline="0" dirty="0">
                <a:solidFill>
                  <a:srgbClr val="3131CC"/>
                </a:solidFill>
                <a:latin typeface="宋体" panose="02010600030101010101" pitchFamily="2" charset="-122"/>
                <a:ea typeface="宋体" panose="02010600030101010101" pitchFamily="2" charset="-122"/>
              </a:rPr>
              <a:t>平均电荷对数</a:t>
            </a:r>
            <a:endParaRPr lang="zh-CN" altLang="en-US" sz="2400" dirty="0"/>
          </a:p>
        </p:txBody>
      </p:sp>
      <p:pic>
        <p:nvPicPr>
          <p:cNvPr id="5" name="图片 4">
            <a:extLst>
              <a:ext uri="{FF2B5EF4-FFF2-40B4-BE49-F238E27FC236}">
                <a16:creationId xmlns:a16="http://schemas.microsoft.com/office/drawing/2014/main" id="{F9A57F68-5F5E-4CC2-A7D9-518B9CB1A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950" y="1361026"/>
            <a:ext cx="1454150" cy="945595"/>
          </a:xfrm>
          <a:prstGeom prst="rect">
            <a:avLst/>
          </a:prstGeom>
        </p:spPr>
      </p:pic>
      <p:sp>
        <p:nvSpPr>
          <p:cNvPr id="14" name="文本框 13">
            <a:extLst>
              <a:ext uri="{FF2B5EF4-FFF2-40B4-BE49-F238E27FC236}">
                <a16:creationId xmlns:a16="http://schemas.microsoft.com/office/drawing/2014/main" id="{D6DDA4C4-3D27-4272-95A5-6CA45E36430C}"/>
              </a:ext>
            </a:extLst>
          </p:cNvPr>
          <p:cNvSpPr txBox="1"/>
          <p:nvPr/>
        </p:nvSpPr>
        <p:spPr>
          <a:xfrm>
            <a:off x="859631" y="1977732"/>
            <a:ext cx="6560344" cy="1800493"/>
          </a:xfrm>
          <a:prstGeom prst="rect">
            <a:avLst/>
          </a:prstGeom>
          <a:noFill/>
        </p:spPr>
        <p:txBody>
          <a:bodyPr wrap="square">
            <a:spAutoFit/>
          </a:bodyPr>
          <a:lstStyle/>
          <a:p>
            <a:endParaRPr lang="zh-CN" altLang="en-US" sz="1100" b="0" i="0" u="none" strike="noStrike" baseline="0" dirty="0">
              <a:solidFill>
                <a:srgbClr val="000000"/>
              </a:solidFill>
              <a:latin typeface="宋体" panose="02010600030101010101" pitchFamily="2" charset="-122"/>
              <a:ea typeface="宋体" panose="02010600030101010101" pitchFamily="2" charset="-122"/>
            </a:endParaRPr>
          </a:p>
          <a:p>
            <a:pPr marR="23570" algn="just"/>
            <a:r>
              <a:rPr lang="zh-CN" altLang="en-US" sz="2000" b="0" i="0" u="none" strike="noStrike" baseline="0" dirty="0">
                <a:solidFill>
                  <a:srgbClr val="000000"/>
                </a:solidFill>
                <a:latin typeface="宋体" panose="02010600030101010101" pitchFamily="2" charset="-122"/>
                <a:ea typeface="宋体" panose="02010600030101010101" pitchFamily="2" charset="-122"/>
              </a:rPr>
              <a:t>对于</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1MeV</a:t>
            </a:r>
            <a:r>
              <a:rPr lang="zh-CN" altLang="en-US" sz="2000" b="0" i="0" u="none" strike="noStrike" baseline="0" dirty="0">
                <a:solidFill>
                  <a:srgbClr val="000000"/>
                </a:solidFill>
                <a:latin typeface="宋体" panose="02010600030101010101" pitchFamily="2" charset="-122"/>
                <a:ea typeface="宋体" panose="02010600030101010101" pitchFamily="2" charset="-122"/>
              </a:rPr>
              <a:t>的能量沉积，各探测器中产生的电荷：</a:t>
            </a:r>
          </a:p>
          <a:p>
            <a:r>
              <a:rPr lang="en-US" altLang="zh-CN" sz="20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000" b="0" i="0" u="none" strike="noStrike" baseline="0" dirty="0">
                <a:solidFill>
                  <a:srgbClr val="000000"/>
                </a:solidFill>
                <a:latin typeface="宋体" panose="02010600030101010101" pitchFamily="2" charset="-122"/>
                <a:ea typeface="宋体" panose="02010600030101010101" pitchFamily="2" charset="-122"/>
              </a:rPr>
              <a:t>脉冲电离室：</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3</a:t>
            </a:r>
            <a:r>
              <a:rPr lang="en-US" altLang="zh-CN" sz="2000" b="0" i="0" u="none" strike="noStrike" baseline="0" dirty="0">
                <a:solidFill>
                  <a:srgbClr val="000000"/>
                </a:solidFill>
                <a:latin typeface="宋体" panose="02010600030101010101" pitchFamily="2" charset="-122"/>
                <a:ea typeface="宋体" panose="02010600030101010101" pitchFamily="2" charset="-122"/>
              </a:rPr>
              <a:t>×</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10</a:t>
            </a:r>
            <a:r>
              <a:rPr lang="en-US" altLang="zh-CN" sz="2000" b="1" i="0" u="none" strike="noStrike" baseline="30000" dirty="0">
                <a:solidFill>
                  <a:srgbClr val="000000"/>
                </a:solidFill>
                <a:latin typeface="Times New Roman" panose="02020603050405020304" pitchFamily="18" charset="0"/>
                <a:ea typeface="宋体" panose="02010600030101010101" pitchFamily="2" charset="-122"/>
              </a:rPr>
              <a:t>4 </a:t>
            </a:r>
            <a:r>
              <a:rPr lang="zh-CN" altLang="en-US" sz="2000" b="0" i="0" u="none" strike="noStrike" baseline="0" dirty="0">
                <a:solidFill>
                  <a:srgbClr val="000000"/>
                </a:solidFill>
                <a:latin typeface="宋体" panose="02010600030101010101" pitchFamily="2" charset="-122"/>
                <a:ea typeface="宋体" panose="02010600030101010101" pitchFamily="2" charset="-122"/>
              </a:rPr>
              <a:t>电子离子对</a:t>
            </a:r>
          </a:p>
          <a:p>
            <a:r>
              <a:rPr lang="en-US" altLang="zh-CN" sz="20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000" b="0" i="0" u="none" strike="noStrike" baseline="0" dirty="0">
                <a:solidFill>
                  <a:srgbClr val="000000"/>
                </a:solidFill>
                <a:latin typeface="宋体" panose="02010600030101010101" pitchFamily="2" charset="-122"/>
                <a:ea typeface="宋体" panose="02010600030101010101" pitchFamily="2" charset="-122"/>
              </a:rPr>
              <a:t>正比计数器：</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3</a:t>
            </a:r>
            <a:r>
              <a:rPr lang="en-US" altLang="zh-CN" sz="2000" b="0" i="0" u="none" strike="noStrike" baseline="0" dirty="0">
                <a:solidFill>
                  <a:srgbClr val="000000"/>
                </a:solidFill>
                <a:latin typeface="宋体" panose="02010600030101010101" pitchFamily="2" charset="-122"/>
                <a:ea typeface="宋体" panose="02010600030101010101" pitchFamily="2" charset="-122"/>
              </a:rPr>
              <a:t>×</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10</a:t>
            </a:r>
            <a:r>
              <a:rPr lang="en-US" altLang="zh-CN" sz="2000" b="1" i="0" u="none" strike="noStrike" cap="small" baseline="30000" dirty="0">
                <a:solidFill>
                  <a:srgbClr val="000000"/>
                </a:solidFill>
                <a:latin typeface="Times New Roman" panose="02020603050405020304" pitchFamily="18" charset="0"/>
                <a:ea typeface="宋体" panose="02010600030101010101" pitchFamily="2" charset="-122"/>
              </a:rPr>
              <a:t>4</a:t>
            </a:r>
            <a:r>
              <a:rPr lang="en-US" altLang="zh-CN" sz="2000" b="0" i="0" u="none" strike="noStrike" baseline="0" dirty="0">
                <a:solidFill>
                  <a:srgbClr val="000000"/>
                </a:solidFill>
                <a:latin typeface="宋体" panose="02010600030101010101" pitchFamily="2" charset="-122"/>
                <a:ea typeface="宋体" panose="02010600030101010101" pitchFamily="2" charset="-122"/>
              </a:rPr>
              <a:t>×</a:t>
            </a:r>
            <a:r>
              <a:rPr lang="en-US" altLang="zh-CN" sz="2000" b="1" i="1" u="none" strike="noStrike" baseline="0" dirty="0">
                <a:solidFill>
                  <a:srgbClr val="FF3100"/>
                </a:solidFill>
                <a:latin typeface="Times New Roman" panose="02020603050405020304" pitchFamily="18" charset="0"/>
                <a:ea typeface="宋体" panose="02010600030101010101" pitchFamily="2" charset="-122"/>
              </a:rPr>
              <a:t>A </a:t>
            </a:r>
            <a:r>
              <a:rPr lang="zh-CN" altLang="en-US" sz="2000" b="0" i="0" u="none" strike="noStrike" baseline="0" dirty="0">
                <a:solidFill>
                  <a:srgbClr val="000000"/>
                </a:solidFill>
                <a:latin typeface="宋体" panose="02010600030101010101" pitchFamily="2" charset="-122"/>
                <a:ea typeface="宋体" panose="02010600030101010101" pitchFamily="2" charset="-122"/>
              </a:rPr>
              <a:t>电子离子对</a:t>
            </a:r>
          </a:p>
          <a:p>
            <a:r>
              <a:rPr lang="en-US" altLang="zh-CN" sz="20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000" b="0" i="0" u="none" strike="noStrike" baseline="0" dirty="0">
                <a:solidFill>
                  <a:srgbClr val="000000"/>
                </a:solidFill>
                <a:latin typeface="宋体" panose="02010600030101010101" pitchFamily="2" charset="-122"/>
                <a:ea typeface="宋体" panose="02010600030101010101" pitchFamily="2" charset="-122"/>
              </a:rPr>
              <a:t>半导体探测器：</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3</a:t>
            </a:r>
            <a:r>
              <a:rPr lang="en-US" altLang="zh-CN" sz="2000" b="0" i="0" u="none" strike="noStrike" baseline="0" dirty="0">
                <a:solidFill>
                  <a:srgbClr val="000000"/>
                </a:solidFill>
                <a:latin typeface="宋体" panose="02010600030101010101" pitchFamily="2" charset="-122"/>
                <a:ea typeface="宋体" panose="02010600030101010101" pitchFamily="2" charset="-122"/>
              </a:rPr>
              <a:t>×</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10</a:t>
            </a:r>
            <a:r>
              <a:rPr lang="en-US" altLang="zh-CN" sz="2000" b="1" i="0" u="none" strike="noStrike" baseline="30000" dirty="0">
                <a:solidFill>
                  <a:srgbClr val="000000"/>
                </a:solidFill>
                <a:latin typeface="Times New Roman" panose="02020603050405020304" pitchFamily="18" charset="0"/>
                <a:ea typeface="宋体" panose="02010600030101010101" pitchFamily="2" charset="-122"/>
              </a:rPr>
              <a:t>5</a:t>
            </a:r>
            <a:r>
              <a:rPr lang="zh-CN" altLang="en-US" sz="2000" b="0" i="0" u="none" strike="noStrike" baseline="0" dirty="0">
                <a:solidFill>
                  <a:srgbClr val="000000"/>
                </a:solidFill>
                <a:latin typeface="宋体" panose="02010600030101010101" pitchFamily="2" charset="-122"/>
                <a:ea typeface="宋体" panose="02010600030101010101" pitchFamily="2" charset="-122"/>
              </a:rPr>
              <a:t>电子空穴对</a:t>
            </a:r>
          </a:p>
          <a:p>
            <a:r>
              <a:rPr lang="en-US" altLang="zh-CN" sz="20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000" b="0" i="0" u="none" strike="noStrike" baseline="0" dirty="0">
                <a:solidFill>
                  <a:srgbClr val="000000"/>
                </a:solidFill>
                <a:latin typeface="宋体" panose="02010600030101010101" pitchFamily="2" charset="-122"/>
                <a:ea typeface="宋体" panose="02010600030101010101" pitchFamily="2" charset="-122"/>
              </a:rPr>
              <a:t>闪烁计数器：</a:t>
            </a:r>
            <a:r>
              <a:rPr lang="en-US" altLang="zh-CN" sz="2000" b="0" i="0" u="none" strike="noStrike" baseline="0" dirty="0">
                <a:solidFill>
                  <a:srgbClr val="000000"/>
                </a:solidFill>
                <a:latin typeface="宋体" panose="02010600030101010101" pitchFamily="2" charset="-122"/>
                <a:ea typeface="宋体" panose="02010600030101010101" pitchFamily="2" charset="-122"/>
              </a:rPr>
              <a:t>300×M </a:t>
            </a:r>
            <a:r>
              <a:rPr lang="zh-CN" altLang="en-US" sz="2000" b="0" i="0" u="none" strike="noStrike" baseline="0" dirty="0">
                <a:solidFill>
                  <a:srgbClr val="000000"/>
                </a:solidFill>
                <a:latin typeface="宋体" panose="02010600030101010101" pitchFamily="2" charset="-122"/>
                <a:ea typeface="宋体" panose="02010600030101010101" pitchFamily="2" charset="-122"/>
              </a:rPr>
              <a:t>电子</a:t>
            </a:r>
            <a:endParaRPr lang="zh-CN" altLang="en-US" sz="2000" dirty="0"/>
          </a:p>
        </p:txBody>
      </p:sp>
      <p:sp>
        <p:nvSpPr>
          <p:cNvPr id="16" name="文本框 15">
            <a:extLst>
              <a:ext uri="{FF2B5EF4-FFF2-40B4-BE49-F238E27FC236}">
                <a16:creationId xmlns:a16="http://schemas.microsoft.com/office/drawing/2014/main" id="{CB1AA4D0-6C92-4759-8980-DA7BE16FF6CC}"/>
              </a:ext>
            </a:extLst>
          </p:cNvPr>
          <p:cNvSpPr txBox="1"/>
          <p:nvPr/>
        </p:nvSpPr>
        <p:spPr>
          <a:xfrm>
            <a:off x="516731" y="3758684"/>
            <a:ext cx="4576762" cy="400110"/>
          </a:xfrm>
          <a:prstGeom prst="rect">
            <a:avLst/>
          </a:prstGeom>
          <a:noFill/>
        </p:spPr>
        <p:txBody>
          <a:bodyPr wrap="square">
            <a:spAutoFit/>
          </a:bodyPr>
          <a:lstStyle/>
          <a:p>
            <a:pPr algn="l"/>
            <a:r>
              <a:rPr lang="zh-CN" altLang="en-US" sz="2000" b="0" i="0" u="none" strike="noStrike" baseline="0" dirty="0">
                <a:solidFill>
                  <a:srgbClr val="000000"/>
                </a:solidFill>
                <a:latin typeface="楷体" panose="02010609060101010101" pitchFamily="49" charset="-122"/>
                <a:ea typeface="楷体" panose="02010609060101010101" pitchFamily="49" charset="-122"/>
              </a:rPr>
              <a:t>输出信号的幅度为：</a:t>
            </a:r>
          </a:p>
        </p:txBody>
      </p:sp>
      <p:pic>
        <p:nvPicPr>
          <p:cNvPr id="11" name="图片 10">
            <a:extLst>
              <a:ext uri="{FF2B5EF4-FFF2-40B4-BE49-F238E27FC236}">
                <a16:creationId xmlns:a16="http://schemas.microsoft.com/office/drawing/2014/main" id="{B5425C1C-AC47-4839-A7C7-0AA3F6EC5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8" y="3659839"/>
            <a:ext cx="1361733" cy="775960"/>
          </a:xfrm>
          <a:prstGeom prst="rect">
            <a:avLst/>
          </a:prstGeom>
        </p:spPr>
      </p:pic>
      <p:sp>
        <p:nvSpPr>
          <p:cNvPr id="20" name="文本框 19">
            <a:extLst>
              <a:ext uri="{FF2B5EF4-FFF2-40B4-BE49-F238E27FC236}">
                <a16:creationId xmlns:a16="http://schemas.microsoft.com/office/drawing/2014/main" id="{64BB18C5-DEEC-431F-A59F-3C4E04A5A17B}"/>
              </a:ext>
            </a:extLst>
          </p:cNvPr>
          <p:cNvSpPr txBox="1"/>
          <p:nvPr/>
        </p:nvSpPr>
        <p:spPr>
          <a:xfrm>
            <a:off x="859631" y="4209654"/>
            <a:ext cx="7542213" cy="1492716"/>
          </a:xfrm>
          <a:prstGeom prst="rect">
            <a:avLst/>
          </a:prstGeom>
          <a:noFill/>
        </p:spPr>
        <p:txBody>
          <a:bodyPr wrap="square">
            <a:spAutoFit/>
          </a:bodyPr>
          <a:lstStyle/>
          <a:p>
            <a:endParaRPr lang="zh-CN" altLang="en-US" sz="1100" b="0" i="0" u="none" strike="noStrike" baseline="0" dirty="0">
              <a:solidFill>
                <a:srgbClr val="000000"/>
              </a:solidFill>
              <a:latin typeface="宋体" panose="02010600030101010101" pitchFamily="2" charset="-122"/>
              <a:ea typeface="宋体" panose="02010600030101010101" pitchFamily="2" charset="-122"/>
            </a:endParaRPr>
          </a:p>
          <a:p>
            <a:pPr algn="just"/>
            <a:r>
              <a:rPr lang="zh-CN" altLang="en-US" sz="2000" b="0" i="0" u="none" strike="noStrike" baseline="0" dirty="0">
                <a:solidFill>
                  <a:srgbClr val="000000"/>
                </a:solidFill>
                <a:latin typeface="宋体" panose="02010600030101010101" pitchFamily="2" charset="-122"/>
                <a:ea typeface="宋体" panose="02010600030101010101" pitchFamily="2" charset="-122"/>
              </a:rPr>
              <a:t>若探测器输出端电容</a:t>
            </a:r>
            <a:r>
              <a:rPr lang="en-US" altLang="zh-CN" sz="2000" b="1" i="1" u="none" strike="noStrike" baseline="0" dirty="0">
                <a:solidFill>
                  <a:srgbClr val="000000"/>
                </a:solidFill>
                <a:latin typeface="Times New Roman" panose="02020603050405020304" pitchFamily="18" charset="0"/>
                <a:ea typeface="宋体" panose="02010600030101010101" pitchFamily="2" charset="-122"/>
              </a:rPr>
              <a:t>C</a:t>
            </a:r>
            <a:r>
              <a:rPr lang="en-US" altLang="zh-CN" sz="2000" b="1" i="1" u="none" strike="noStrike" baseline="-25000" dirty="0">
                <a:solidFill>
                  <a:srgbClr val="000000"/>
                </a:solidFill>
                <a:latin typeface="Times New Roman" panose="02020603050405020304" pitchFamily="18" charset="0"/>
                <a:ea typeface="宋体" panose="02010600030101010101" pitchFamily="2" charset="-122"/>
              </a:rPr>
              <a:t>D</a:t>
            </a:r>
            <a:r>
              <a:rPr lang="en-US" altLang="zh-CN" sz="2000" b="1" i="1" u="none" strike="noStrike" baseline="0" dirty="0">
                <a:solidFill>
                  <a:srgbClr val="000000"/>
                </a:solidFill>
                <a:latin typeface="Times New Roman" panose="02020603050405020304" pitchFamily="18" charset="0"/>
                <a:ea typeface="宋体" panose="02010600030101010101" pitchFamily="2" charset="-122"/>
              </a:rPr>
              <a:t>=20pF</a:t>
            </a:r>
            <a:r>
              <a:rPr lang="zh-CN" altLang="en-US" sz="2000" b="0" i="0" u="none" strike="noStrike" baseline="0" dirty="0">
                <a:solidFill>
                  <a:srgbClr val="000000"/>
                </a:solidFill>
                <a:latin typeface="宋体" panose="02010600030101010101" pitchFamily="2" charset="-122"/>
                <a:ea typeface="宋体" panose="02010600030101010101" pitchFamily="2" charset="-122"/>
              </a:rPr>
              <a:t>，可估算得到上述四种探测器输出电压信号幅度大致为：</a:t>
            </a:r>
            <a:endParaRPr lang="zh-CN" altLang="en-US" sz="2000" dirty="0"/>
          </a:p>
          <a:p>
            <a:pPr marR="0" algn="just"/>
            <a:r>
              <a:rPr lang="zh-CN" altLang="en-US" sz="2000" b="0" i="0" u="none" strike="noStrike" baseline="0" dirty="0">
                <a:solidFill>
                  <a:srgbClr val="000000"/>
                </a:solidFill>
                <a:latin typeface="宋体" panose="02010600030101010101" pitchFamily="2" charset="-122"/>
                <a:ea typeface="宋体" panose="02010600030101010101" pitchFamily="2" charset="-122"/>
              </a:rPr>
              <a:t>脉冲电离室：</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0.25mV</a:t>
            </a:r>
            <a:r>
              <a:rPr lang="zh-CN" altLang="en-US" sz="2000" dirty="0">
                <a:solidFill>
                  <a:srgbClr val="000000"/>
                </a:solidFill>
                <a:latin typeface="Times New Roman" panose="02020603050405020304" pitchFamily="18" charset="0"/>
                <a:ea typeface="宋体" panose="02010600030101010101" pitchFamily="2" charset="-122"/>
              </a:rPr>
              <a:t>                       </a:t>
            </a:r>
            <a:r>
              <a:rPr lang="zh-CN" altLang="en-US" sz="2000" b="0" i="0" u="none" strike="noStrike" baseline="0" dirty="0">
                <a:solidFill>
                  <a:srgbClr val="000000"/>
                </a:solidFill>
                <a:latin typeface="宋体" panose="02010600030101010101" pitchFamily="2" charset="-122"/>
                <a:ea typeface="宋体" panose="02010600030101010101" pitchFamily="2" charset="-122"/>
              </a:rPr>
              <a:t>正比计数器：</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25mV(</a:t>
            </a:r>
            <a:r>
              <a:rPr lang="zh-CN" altLang="en-US" sz="2000" b="0" i="0" u="none" strike="noStrike" baseline="0" dirty="0">
                <a:solidFill>
                  <a:srgbClr val="000000"/>
                </a:solidFill>
                <a:latin typeface="宋体" panose="02010600030101010101" pitchFamily="2" charset="-122"/>
                <a:ea typeface="宋体" panose="02010600030101010101" pitchFamily="2" charset="-122"/>
              </a:rPr>
              <a:t>设</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A = 100)</a:t>
            </a:r>
            <a:endParaRPr lang="zh-CN" altLang="en-US" sz="2000" b="0" i="0" u="none" strike="noStrike" baseline="0" dirty="0">
              <a:solidFill>
                <a:srgbClr val="000000"/>
              </a:solidFill>
              <a:latin typeface="Times New Roman" panose="02020603050405020304" pitchFamily="18" charset="0"/>
              <a:ea typeface="宋体" panose="02010600030101010101" pitchFamily="2" charset="-122"/>
            </a:endParaRPr>
          </a:p>
          <a:p>
            <a:pPr marR="73100" algn="just"/>
            <a:r>
              <a:rPr lang="zh-CN" altLang="en-US" sz="2000" b="0" i="0" u="none" strike="noStrike" baseline="0" dirty="0">
                <a:solidFill>
                  <a:srgbClr val="000000"/>
                </a:solidFill>
                <a:latin typeface="宋体" panose="02010600030101010101" pitchFamily="2" charset="-122"/>
                <a:ea typeface="宋体" panose="02010600030101010101" pitchFamily="2" charset="-122"/>
              </a:rPr>
              <a:t>闪烁计数器：</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0.25V(</a:t>
            </a:r>
            <a:r>
              <a:rPr lang="zh-CN" altLang="en-US" sz="2000" b="0" i="0" u="none" strike="noStrike" baseline="0" dirty="0">
                <a:solidFill>
                  <a:srgbClr val="000000"/>
                </a:solidFill>
                <a:latin typeface="宋体" panose="02010600030101010101" pitchFamily="2" charset="-122"/>
                <a:ea typeface="宋体" panose="02010600030101010101" pitchFamily="2" charset="-122"/>
              </a:rPr>
              <a:t>设</a:t>
            </a:r>
            <a:r>
              <a:rPr lang="en-US" altLang="zh-CN" sz="2000" b="1" i="1" u="none" strike="noStrike" baseline="0" dirty="0">
                <a:solidFill>
                  <a:srgbClr val="000000"/>
                </a:solidFill>
                <a:latin typeface="Times New Roman" panose="02020603050405020304" pitchFamily="18" charset="0"/>
                <a:ea typeface="宋体" panose="02010600030101010101" pitchFamily="2" charset="-122"/>
              </a:rPr>
              <a:t>M </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 10</a:t>
            </a:r>
            <a:r>
              <a:rPr lang="en-US" altLang="zh-CN" sz="2000" b="1" i="0" u="none" strike="noStrike" baseline="30000" dirty="0">
                <a:solidFill>
                  <a:srgbClr val="000000"/>
                </a:solidFill>
                <a:latin typeface="Times New Roman" panose="02020603050405020304" pitchFamily="18" charset="0"/>
                <a:ea typeface="宋体" panose="02010600030101010101" pitchFamily="2" charset="-122"/>
              </a:rPr>
              <a:t>5</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a:t>
            </a:r>
            <a:r>
              <a:rPr lang="zh-CN" altLang="en-US" sz="2000" dirty="0">
                <a:solidFill>
                  <a:srgbClr val="000000"/>
                </a:solidFill>
                <a:latin typeface="Times New Roman" panose="02020603050405020304" pitchFamily="18" charset="0"/>
                <a:ea typeface="宋体" panose="02010600030101010101" pitchFamily="2" charset="-122"/>
              </a:rPr>
              <a:t>      </a:t>
            </a:r>
            <a:r>
              <a:rPr lang="zh-CN" altLang="en-US" sz="2000" b="0" i="0" u="none" strike="noStrike" baseline="0" dirty="0">
                <a:solidFill>
                  <a:srgbClr val="000000"/>
                </a:solidFill>
                <a:latin typeface="宋体" panose="02010600030101010101" pitchFamily="2" charset="-122"/>
                <a:ea typeface="宋体" panose="02010600030101010101" pitchFamily="2" charset="-122"/>
              </a:rPr>
              <a:t>半导体探测器：</a:t>
            </a:r>
            <a:r>
              <a:rPr lang="en-US" altLang="zh-CN" sz="2000" b="1" i="0" u="none" strike="noStrike" baseline="0" dirty="0">
                <a:solidFill>
                  <a:srgbClr val="000000"/>
                </a:solidFill>
                <a:latin typeface="Times New Roman" panose="02020603050405020304" pitchFamily="18" charset="0"/>
                <a:ea typeface="宋体" panose="02010600030101010101" pitchFamily="2" charset="-122"/>
              </a:rPr>
              <a:t>2.5mV</a:t>
            </a:r>
          </a:p>
        </p:txBody>
      </p:sp>
    </p:spTree>
    <p:extLst>
      <p:ext uri="{BB962C8B-B14F-4D97-AF65-F5344CB8AC3E}">
        <p14:creationId xmlns:p14="http://schemas.microsoft.com/office/powerpoint/2010/main" val="31794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57424" y="85725"/>
            <a:ext cx="4467225" cy="635000"/>
          </a:xfrm>
          <a:prstGeom prst="rect">
            <a:avLst/>
          </a:prstGeom>
        </p:spPr>
        <p:txBody>
          <a:bodyPr>
            <a:normAutofit fontScale="90000"/>
          </a:bodyPr>
          <a:lstStyle/>
          <a:p>
            <a:pPr fontAlgn="auto">
              <a:spcAft>
                <a:spcPts val="0"/>
              </a:spcAft>
              <a:defRPr/>
            </a:pPr>
            <a:r>
              <a:rPr lang="zh-CN" altLang="en-US" sz="4000" b="1" dirty="0"/>
              <a:t>气体探测器信号波形</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14</a:t>
            </a:fld>
            <a:endParaRPr lang="zh-CN" altLang="en-US"/>
          </a:p>
        </p:txBody>
      </p:sp>
      <p:pic>
        <p:nvPicPr>
          <p:cNvPr id="4" name="图片 3">
            <a:extLst>
              <a:ext uri="{FF2B5EF4-FFF2-40B4-BE49-F238E27FC236}">
                <a16:creationId xmlns:a16="http://schemas.microsoft.com/office/drawing/2014/main" id="{C69CD0AB-38BF-469B-98B0-72077E4D2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961" y="990599"/>
            <a:ext cx="7684078" cy="4695826"/>
          </a:xfrm>
          <a:prstGeom prst="rect">
            <a:avLst/>
          </a:prstGeom>
        </p:spPr>
      </p:pic>
    </p:spTree>
    <p:extLst>
      <p:ext uri="{BB962C8B-B14F-4D97-AF65-F5344CB8AC3E}">
        <p14:creationId xmlns:p14="http://schemas.microsoft.com/office/powerpoint/2010/main" val="2433605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09799" y="85725"/>
            <a:ext cx="5010151" cy="635000"/>
          </a:xfrm>
          <a:prstGeom prst="rect">
            <a:avLst/>
          </a:prstGeom>
        </p:spPr>
        <p:txBody>
          <a:bodyPr>
            <a:normAutofit fontScale="90000"/>
          </a:bodyPr>
          <a:lstStyle/>
          <a:p>
            <a:pPr fontAlgn="auto">
              <a:spcAft>
                <a:spcPts val="0"/>
              </a:spcAft>
              <a:defRPr/>
            </a:pPr>
            <a:r>
              <a:rPr lang="zh-CN" altLang="en-US" sz="4000" b="1" dirty="0"/>
              <a:t>探测器信号等效模型</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15</a:t>
            </a:fld>
            <a:endParaRPr lang="zh-CN" altLang="en-US"/>
          </a:p>
        </p:txBody>
      </p:sp>
      <p:pic>
        <p:nvPicPr>
          <p:cNvPr id="5" name="图片 4">
            <a:extLst>
              <a:ext uri="{FF2B5EF4-FFF2-40B4-BE49-F238E27FC236}">
                <a16:creationId xmlns:a16="http://schemas.microsoft.com/office/drawing/2014/main" id="{A285F228-0FD2-4B03-9959-968EC921E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249" y="900638"/>
            <a:ext cx="7293250" cy="5285324"/>
          </a:xfrm>
          <a:prstGeom prst="rect">
            <a:avLst/>
          </a:prstGeom>
        </p:spPr>
      </p:pic>
    </p:spTree>
    <p:extLst>
      <p:ext uri="{BB962C8B-B14F-4D97-AF65-F5344CB8AC3E}">
        <p14:creationId xmlns:p14="http://schemas.microsoft.com/office/powerpoint/2010/main" val="1287208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209799" y="85725"/>
            <a:ext cx="5010151" cy="635000"/>
          </a:xfrm>
          <a:prstGeom prst="rect">
            <a:avLst/>
          </a:prstGeom>
        </p:spPr>
        <p:txBody>
          <a:bodyPr>
            <a:normAutofit fontScale="90000"/>
          </a:bodyPr>
          <a:lstStyle/>
          <a:p>
            <a:pPr fontAlgn="auto">
              <a:spcAft>
                <a:spcPts val="0"/>
              </a:spcAft>
              <a:defRPr/>
            </a:pPr>
            <a:r>
              <a:rPr lang="zh-CN" altLang="en-US" sz="4000" b="1" dirty="0"/>
              <a:t>信号的复频域分析</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16</a:t>
            </a:fld>
            <a:endParaRPr lang="zh-CN" altLang="en-US"/>
          </a:p>
        </p:txBody>
      </p:sp>
      <p:pic>
        <p:nvPicPr>
          <p:cNvPr id="4" name="图片 3">
            <a:extLst>
              <a:ext uri="{FF2B5EF4-FFF2-40B4-BE49-F238E27FC236}">
                <a16:creationId xmlns:a16="http://schemas.microsoft.com/office/drawing/2014/main" id="{B82F1D63-F8E8-46F6-9DE1-A9D94279F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 y="809625"/>
            <a:ext cx="6879252" cy="3867150"/>
          </a:xfrm>
          <a:prstGeom prst="rect">
            <a:avLst/>
          </a:prstGeom>
        </p:spPr>
      </p:pic>
      <p:sp>
        <p:nvSpPr>
          <p:cNvPr id="8" name="文本框 7">
            <a:extLst>
              <a:ext uri="{FF2B5EF4-FFF2-40B4-BE49-F238E27FC236}">
                <a16:creationId xmlns:a16="http://schemas.microsoft.com/office/drawing/2014/main" id="{09703331-F09E-4877-95AD-EDFF5C28B5DC}"/>
              </a:ext>
            </a:extLst>
          </p:cNvPr>
          <p:cNvSpPr txBox="1"/>
          <p:nvPr/>
        </p:nvSpPr>
        <p:spPr>
          <a:xfrm>
            <a:off x="340429" y="4921160"/>
            <a:ext cx="8508296" cy="1200329"/>
          </a:xfrm>
          <a:prstGeom prst="rect">
            <a:avLst/>
          </a:prstGeom>
          <a:noFill/>
        </p:spPr>
        <p:txBody>
          <a:bodyPr wrap="square">
            <a:spAutoFit/>
          </a:bodyPr>
          <a:lstStyle/>
          <a:p>
            <a:pPr algn="l"/>
            <a:r>
              <a:rPr lang="zh-CN" altLang="en-US" sz="2400" b="0" i="0" u="none" strike="noStrike" baseline="0" dirty="0">
                <a:solidFill>
                  <a:srgbClr val="3131CC"/>
                </a:solidFill>
                <a:latin typeface="宋体" panose="02010600030101010101" pitchFamily="2" charset="-122"/>
                <a:ea typeface="宋体" panose="02010600030101010101" pitchFamily="2" charset="-122"/>
              </a:rPr>
              <a:t>拉普拉斯变换：</a:t>
            </a:r>
            <a:r>
              <a:rPr lang="zh-CN" altLang="en-US" sz="2400" b="0" i="0" u="none" strike="noStrike" baseline="0" dirty="0">
                <a:solidFill>
                  <a:srgbClr val="000000"/>
                </a:solidFill>
                <a:latin typeface="宋体" panose="02010600030101010101" pitchFamily="2" charset="-122"/>
                <a:ea typeface="宋体" panose="02010600030101010101" pitchFamily="2" charset="-122"/>
              </a:rPr>
              <a:t>不含</a:t>
            </a:r>
            <a:r>
              <a:rPr lang="en-US" altLang="zh-CN" sz="2400" b="1" i="0" u="none" strike="noStrike" baseline="0" dirty="0">
                <a:solidFill>
                  <a:srgbClr val="000000"/>
                </a:solidFill>
                <a:latin typeface="Times New Roman" panose="02020603050405020304" pitchFamily="18" charset="0"/>
                <a:ea typeface="宋体" panose="02010600030101010101" pitchFamily="2" charset="-122"/>
              </a:rPr>
              <a:t>t&lt;0</a:t>
            </a:r>
            <a:r>
              <a:rPr lang="zh-CN" altLang="en-US" sz="2400" b="0" i="0" u="none" strike="noStrike" baseline="0" dirty="0">
                <a:solidFill>
                  <a:srgbClr val="000000"/>
                </a:solidFill>
                <a:latin typeface="宋体" panose="02010600030101010101" pitchFamily="2" charset="-122"/>
                <a:ea typeface="宋体" panose="02010600030101010101" pitchFamily="2" charset="-122"/>
              </a:rPr>
              <a:t>部分，</a:t>
            </a:r>
            <a:r>
              <a:rPr lang="zh-CN" altLang="en-US" sz="2400" b="0" i="0" u="none" strike="noStrike" baseline="0" dirty="0">
                <a:solidFill>
                  <a:srgbClr val="FF0000"/>
                </a:solidFill>
                <a:latin typeface="宋体" panose="02010600030101010101" pitchFamily="2" charset="-122"/>
                <a:ea typeface="宋体" panose="02010600030101010101" pitchFamily="2" charset="-122"/>
              </a:rPr>
              <a:t>而且含有衰减因子，变换容易收敛，</a:t>
            </a:r>
            <a:r>
              <a:rPr lang="zh-CN" altLang="en-US" sz="2400" b="0" i="0" u="none" strike="noStrike" baseline="0" dirty="0">
                <a:solidFill>
                  <a:srgbClr val="000000"/>
                </a:solidFill>
                <a:latin typeface="宋体" panose="02010600030101010101" pitchFamily="2" charset="-122"/>
                <a:ea typeface="宋体" panose="02010600030101010101" pitchFamily="2" charset="-122"/>
              </a:rPr>
              <a:t>比</a:t>
            </a:r>
            <a:r>
              <a:rPr lang="zh-CN" altLang="en-US" sz="2400" b="0" i="0" u="none" strike="noStrike" baseline="0" dirty="0">
                <a:solidFill>
                  <a:srgbClr val="3131CC"/>
                </a:solidFill>
                <a:latin typeface="宋体" panose="02010600030101010101" pitchFamily="2" charset="-122"/>
                <a:ea typeface="宋体" panose="02010600030101010101" pitchFamily="2" charset="-122"/>
              </a:rPr>
              <a:t>富里叶变换</a:t>
            </a:r>
            <a:r>
              <a:rPr lang="zh-CN" altLang="en-US" sz="2400" b="0" i="0" u="none" strike="noStrike" baseline="0" dirty="0">
                <a:solidFill>
                  <a:srgbClr val="000000"/>
                </a:solidFill>
                <a:latin typeface="宋体" panose="02010600030101010101" pitchFamily="2" charset="-122"/>
                <a:ea typeface="宋体" panose="02010600030101010101" pitchFamily="2" charset="-122"/>
              </a:rPr>
              <a:t>更适合分析系统的时域响应，而富里叶变换通常用于分析信号和噪声的频率特性。</a:t>
            </a:r>
          </a:p>
        </p:txBody>
      </p:sp>
    </p:spTree>
    <p:extLst>
      <p:ext uri="{BB962C8B-B14F-4D97-AF65-F5344CB8AC3E}">
        <p14:creationId xmlns:p14="http://schemas.microsoft.com/office/powerpoint/2010/main" val="2586192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838325" y="85725"/>
            <a:ext cx="5381625" cy="635000"/>
          </a:xfrm>
          <a:prstGeom prst="rect">
            <a:avLst/>
          </a:prstGeom>
        </p:spPr>
        <p:txBody>
          <a:bodyPr>
            <a:noAutofit/>
          </a:bodyPr>
          <a:lstStyle/>
          <a:p>
            <a:pPr algn="l"/>
            <a:r>
              <a:rPr lang="zh-CN" altLang="en-US" sz="3600" b="0" i="0" u="none" strike="noStrike" baseline="0" dirty="0">
                <a:solidFill>
                  <a:srgbClr val="3131CC"/>
                </a:solidFill>
                <a:latin typeface="宋体" panose="02010600030101010101" pitchFamily="2" charset="-122"/>
                <a:ea typeface="宋体" panose="02010600030101010101" pitchFamily="2" charset="-122"/>
              </a:rPr>
              <a:t>复频域分析的一般方法</a:t>
            </a:r>
            <a:endParaRPr lang="zh-CN" altLang="en-US" sz="3600" b="0" i="0" u="none" strike="noStrike" baseline="0" dirty="0">
              <a:solidFill>
                <a:srgbClr val="000000"/>
              </a:solidFill>
              <a:latin typeface="宋体" panose="02010600030101010101" pitchFamily="2" charset="-122"/>
              <a:ea typeface="宋体" panose="02010600030101010101" pitchFamily="2" charset="-122"/>
            </a:endParaRP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17</a:t>
            </a:fld>
            <a:endParaRPr lang="zh-CN" altLang="en-US"/>
          </a:p>
        </p:txBody>
      </p:sp>
      <p:sp>
        <p:nvSpPr>
          <p:cNvPr id="6" name="文本框 5">
            <a:extLst>
              <a:ext uri="{FF2B5EF4-FFF2-40B4-BE49-F238E27FC236}">
                <a16:creationId xmlns:a16="http://schemas.microsoft.com/office/drawing/2014/main" id="{22357B8A-3D76-4F14-AF35-0CA40A3CE187}"/>
              </a:ext>
            </a:extLst>
          </p:cNvPr>
          <p:cNvSpPr txBox="1"/>
          <p:nvPr/>
        </p:nvSpPr>
        <p:spPr>
          <a:xfrm>
            <a:off x="545306" y="1054022"/>
            <a:ext cx="7074694" cy="2677656"/>
          </a:xfrm>
          <a:prstGeom prst="rect">
            <a:avLst/>
          </a:prstGeom>
          <a:noFill/>
        </p:spPr>
        <p:txBody>
          <a:bodyPr wrap="square">
            <a:spAutoFit/>
          </a:bodyPr>
          <a:lstStyle/>
          <a:p>
            <a:r>
              <a:rPr lang="zh-CN" altLang="en-US" sz="2800" b="0" i="0" u="none" strike="noStrike" baseline="0" dirty="0">
                <a:solidFill>
                  <a:srgbClr val="000000"/>
                </a:solidFill>
                <a:latin typeface="宋体" panose="02010600030101010101" pitchFamily="2" charset="-122"/>
                <a:ea typeface="宋体" panose="02010600030101010101" pitchFamily="2" charset="-122"/>
              </a:rPr>
              <a:t>对输入信号作拉氏变换，得到像函数</a:t>
            </a:r>
          </a:p>
          <a:p>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计算系统的传递函数</a:t>
            </a:r>
          </a:p>
          <a:p>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复阻抗法，</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Z</a:t>
            </a:r>
            <a:r>
              <a:rPr lang="en-US" altLang="zh-CN" sz="2800" b="0" i="0" u="none" strike="noStrike" baseline="-25000" dirty="0">
                <a:solidFill>
                  <a:srgbClr val="000000"/>
                </a:solidFill>
                <a:latin typeface="Times New Roman" panose="02020603050405020304" pitchFamily="18" charset="0"/>
                <a:ea typeface="宋体" panose="02010600030101010101" pitchFamily="2" charset="-122"/>
              </a:rPr>
              <a:t>R</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=R, Z</a:t>
            </a:r>
            <a:r>
              <a:rPr lang="en-US" altLang="zh-CN" sz="2800" b="0" i="0" u="none" strike="noStrike" baseline="-25000" dirty="0">
                <a:solidFill>
                  <a:srgbClr val="000000"/>
                </a:solidFill>
                <a:latin typeface="Times New Roman" panose="02020603050405020304" pitchFamily="18" charset="0"/>
                <a:ea typeface="宋体" panose="02010600030101010101" pitchFamily="2" charset="-122"/>
              </a:rPr>
              <a:t>C</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=1/(</a:t>
            </a:r>
            <a:r>
              <a:rPr lang="en-US" altLang="zh-CN" sz="2800" b="0" i="0" u="none" strike="noStrike" baseline="0" dirty="0" err="1">
                <a:solidFill>
                  <a:srgbClr val="000000"/>
                </a:solidFill>
                <a:latin typeface="Times New Roman" panose="02020603050405020304" pitchFamily="18" charset="0"/>
                <a:ea typeface="宋体" panose="02010600030101010101" pitchFamily="2" charset="-122"/>
              </a:rPr>
              <a:t>sC</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 Z</a:t>
            </a:r>
            <a:r>
              <a:rPr lang="en-US" altLang="zh-CN" sz="2800" b="0" i="0" u="none" strike="noStrike" baseline="-25000" dirty="0">
                <a:solidFill>
                  <a:srgbClr val="000000"/>
                </a:solidFill>
                <a:latin typeface="Times New Roman" panose="02020603050405020304" pitchFamily="18" charset="0"/>
                <a:ea typeface="宋体" panose="02010600030101010101" pitchFamily="2" charset="-122"/>
              </a:rPr>
              <a:t>L</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en-US" altLang="zh-CN" sz="2800" b="0" i="0" u="none" strike="noStrike" baseline="0" dirty="0" err="1">
                <a:solidFill>
                  <a:srgbClr val="000000"/>
                </a:solidFill>
                <a:latin typeface="Times New Roman" panose="02020603050405020304" pitchFamily="18" charset="0"/>
                <a:ea typeface="宋体" panose="02010600030101010101" pitchFamily="2" charset="-122"/>
              </a:rPr>
              <a:t>sL</a:t>
            </a:r>
            <a:endParaRPr lang="en-US" altLang="zh-CN" sz="2800" b="0" i="0" u="none" strike="noStrike" baseline="0" dirty="0">
              <a:solidFill>
                <a:srgbClr val="000000"/>
              </a:solidFill>
              <a:latin typeface="Times New Roman" panose="02020603050405020304" pitchFamily="18" charset="0"/>
              <a:ea typeface="宋体" panose="02010600030101010101" pitchFamily="2" charset="-122"/>
            </a:endParaRPr>
          </a:p>
          <a:p>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求</a:t>
            </a:r>
            <a:r>
              <a:rPr lang="en-US" altLang="zh-CN" sz="2800" b="0" i="1" u="none" strike="noStrike" baseline="0" dirty="0">
                <a:solidFill>
                  <a:srgbClr val="000000"/>
                </a:solidFill>
                <a:latin typeface="Times New Roman" panose="02020603050405020304" pitchFamily="18" charset="0"/>
                <a:ea typeface="宋体" panose="02010600030101010101" pitchFamily="2" charset="-122"/>
              </a:rPr>
              <a:t>h(t)</a:t>
            </a:r>
            <a:r>
              <a:rPr lang="zh-CN" altLang="en-US" sz="2800" b="0" i="0" u="none" strike="noStrike" baseline="0" dirty="0">
                <a:solidFill>
                  <a:srgbClr val="000000"/>
                </a:solidFill>
                <a:latin typeface="宋体" panose="02010600030101010101" pitchFamily="2" charset="-122"/>
                <a:ea typeface="宋体" panose="02010600030101010101" pitchFamily="2" charset="-122"/>
              </a:rPr>
              <a:t>，作拉氏变换</a:t>
            </a:r>
          </a:p>
          <a:p>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以上两项相乘得到输出信号的像函数</a:t>
            </a:r>
          </a:p>
          <a:p>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拉氏反变换求输出信号的时域波形</a:t>
            </a:r>
          </a:p>
        </p:txBody>
      </p:sp>
      <p:pic>
        <p:nvPicPr>
          <p:cNvPr id="5" name="图片 4">
            <a:extLst>
              <a:ext uri="{FF2B5EF4-FFF2-40B4-BE49-F238E27FC236}">
                <a16:creationId xmlns:a16="http://schemas.microsoft.com/office/drawing/2014/main" id="{9B013D3A-23F4-46EC-AF36-B6D17A7715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06" y="4064975"/>
            <a:ext cx="7824573" cy="1708306"/>
          </a:xfrm>
          <a:prstGeom prst="rect">
            <a:avLst/>
          </a:prstGeom>
        </p:spPr>
      </p:pic>
    </p:spTree>
    <p:extLst>
      <p:ext uri="{BB962C8B-B14F-4D97-AF65-F5344CB8AC3E}">
        <p14:creationId xmlns:p14="http://schemas.microsoft.com/office/powerpoint/2010/main" val="3860428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838325" y="85725"/>
            <a:ext cx="5381625" cy="635000"/>
          </a:xfrm>
          <a:prstGeom prst="rect">
            <a:avLst/>
          </a:prstGeom>
        </p:spPr>
        <p:txBody>
          <a:bodyPr>
            <a:noAutofit/>
          </a:bodyPr>
          <a:lstStyle/>
          <a:p>
            <a:pPr algn="l"/>
            <a:r>
              <a:rPr lang="zh-CN" altLang="en-US" sz="3600" b="0" i="0" u="none" strike="noStrike" baseline="0" dirty="0">
                <a:solidFill>
                  <a:srgbClr val="3131CC"/>
                </a:solidFill>
                <a:latin typeface="宋体" panose="02010600030101010101" pitchFamily="2" charset="-122"/>
                <a:ea typeface="宋体" panose="02010600030101010101" pitchFamily="2" charset="-122"/>
              </a:rPr>
              <a:t>复频域分析的一般方法</a:t>
            </a:r>
            <a:endParaRPr lang="zh-CN" altLang="en-US" sz="3600" b="0" i="0" u="none" strike="noStrike" baseline="0" dirty="0">
              <a:solidFill>
                <a:srgbClr val="000000"/>
              </a:solidFill>
              <a:latin typeface="宋体" panose="02010600030101010101" pitchFamily="2" charset="-122"/>
              <a:ea typeface="宋体" panose="02010600030101010101" pitchFamily="2" charset="-122"/>
            </a:endParaRP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18</a:t>
            </a:fld>
            <a:endParaRPr lang="zh-CN" altLang="en-US"/>
          </a:p>
        </p:txBody>
      </p:sp>
      <p:pic>
        <p:nvPicPr>
          <p:cNvPr id="10" name="图片 9">
            <a:extLst>
              <a:ext uri="{FF2B5EF4-FFF2-40B4-BE49-F238E27FC236}">
                <a16:creationId xmlns:a16="http://schemas.microsoft.com/office/drawing/2014/main" id="{088DB396-208D-4F8A-A5B8-0992C5CD7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625" y="933449"/>
            <a:ext cx="6430002" cy="3152775"/>
          </a:xfrm>
          <a:prstGeom prst="rect">
            <a:avLst/>
          </a:prstGeom>
        </p:spPr>
      </p:pic>
      <p:sp>
        <p:nvSpPr>
          <p:cNvPr id="12" name="文本框 11">
            <a:extLst>
              <a:ext uri="{FF2B5EF4-FFF2-40B4-BE49-F238E27FC236}">
                <a16:creationId xmlns:a16="http://schemas.microsoft.com/office/drawing/2014/main" id="{94F345B5-A918-46D9-81F4-CC24258CF7C2}"/>
              </a:ext>
            </a:extLst>
          </p:cNvPr>
          <p:cNvSpPr txBox="1"/>
          <p:nvPr/>
        </p:nvSpPr>
        <p:spPr>
          <a:xfrm>
            <a:off x="547687" y="4267885"/>
            <a:ext cx="8048625" cy="954107"/>
          </a:xfrm>
          <a:prstGeom prst="rect">
            <a:avLst/>
          </a:prstGeom>
          <a:noFill/>
        </p:spPr>
        <p:txBody>
          <a:bodyPr wrap="square">
            <a:spAutoFit/>
          </a:bodyPr>
          <a:lstStyle/>
          <a:p>
            <a:pPr algn="l"/>
            <a:r>
              <a:rPr lang="zh-CN" altLang="en-US" sz="2800" b="0" i="0" u="none" strike="noStrike" baseline="0" dirty="0">
                <a:solidFill>
                  <a:srgbClr val="000000"/>
                </a:solidFill>
                <a:latin typeface="FangSong_GB2312" panose="02010609030101010101" pitchFamily="49" charset="-122"/>
                <a:ea typeface="FangSong_GB2312" panose="02010609030101010101" pitchFamily="49" charset="-122"/>
              </a:rPr>
              <a:t>结合</a:t>
            </a:r>
            <a:r>
              <a:rPr lang="zh-CN" altLang="en-US" sz="2800" b="0" i="0" u="none" strike="noStrike" baseline="0" dirty="0">
                <a:solidFill>
                  <a:srgbClr val="3131CC"/>
                </a:solidFill>
                <a:latin typeface="FangSong_GB2312" panose="02010609030101010101" pitchFamily="49" charset="-122"/>
                <a:ea typeface="FangSong_GB2312" panose="02010609030101010101" pitchFamily="49" charset="-122"/>
              </a:rPr>
              <a:t>延迟定理</a:t>
            </a:r>
            <a:r>
              <a:rPr lang="zh-CN" altLang="en-US" sz="2800" b="0" i="0" u="none" strike="noStrike" baseline="0" dirty="0">
                <a:solidFill>
                  <a:srgbClr val="000000"/>
                </a:solidFill>
                <a:latin typeface="FangSong_GB2312" panose="02010609030101010101" pitchFamily="49" charset="-122"/>
                <a:ea typeface="FangSong_GB2312" panose="02010609030101010101" pitchFamily="49" charset="-122"/>
              </a:rPr>
              <a:t>和</a:t>
            </a:r>
            <a:r>
              <a:rPr lang="zh-CN" altLang="en-US" sz="2800" b="0" i="0" u="none" strike="noStrike" baseline="0" dirty="0">
                <a:solidFill>
                  <a:srgbClr val="3131CC"/>
                </a:solidFill>
                <a:latin typeface="FangSong_GB2312" panose="02010609030101010101" pitchFamily="49" charset="-122"/>
                <a:ea typeface="FangSong_GB2312" panose="02010609030101010101" pitchFamily="49" charset="-122"/>
              </a:rPr>
              <a:t>导数定理</a:t>
            </a:r>
            <a:r>
              <a:rPr lang="zh-CN" altLang="en-US" sz="2800" b="0" i="0" u="none" strike="noStrike" baseline="0" dirty="0">
                <a:solidFill>
                  <a:srgbClr val="000000"/>
                </a:solidFill>
                <a:latin typeface="FangSong_GB2312" panose="02010609030101010101" pitchFamily="49" charset="-122"/>
                <a:ea typeface="FangSong_GB2312" panose="02010609030101010101" pitchFamily="49" charset="-122"/>
              </a:rPr>
              <a:t>，就可以很方便地解出大部分时域波</a:t>
            </a:r>
          </a:p>
        </p:txBody>
      </p:sp>
    </p:spTree>
    <p:extLst>
      <p:ext uri="{BB962C8B-B14F-4D97-AF65-F5344CB8AC3E}">
        <p14:creationId xmlns:p14="http://schemas.microsoft.com/office/powerpoint/2010/main" val="1063496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238250" y="85725"/>
            <a:ext cx="6353175" cy="635000"/>
          </a:xfrm>
          <a:prstGeom prst="rect">
            <a:avLst/>
          </a:prstGeom>
        </p:spPr>
        <p:txBody>
          <a:bodyPr>
            <a:normAutofit fontScale="90000"/>
          </a:bodyPr>
          <a:lstStyle/>
          <a:p>
            <a:pPr fontAlgn="auto">
              <a:spcAft>
                <a:spcPts val="0"/>
              </a:spcAft>
              <a:defRPr/>
            </a:pPr>
            <a:r>
              <a:rPr lang="zh-CN" altLang="en-US" sz="4000" b="1" dirty="0"/>
              <a:t>放大器在核信号处理中的作用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19</a:t>
            </a:fld>
            <a:endParaRPr lang="zh-CN" altLang="en-US" dirty="0"/>
          </a:p>
        </p:txBody>
      </p:sp>
      <p:sp>
        <p:nvSpPr>
          <p:cNvPr id="16" name="灯片编号占位符 5">
            <a:extLst>
              <a:ext uri="{FF2B5EF4-FFF2-40B4-BE49-F238E27FC236}">
                <a16:creationId xmlns:a16="http://schemas.microsoft.com/office/drawing/2014/main" id="{0873CB38-4ABE-4C90-8281-1966B95B129B}"/>
              </a:ext>
            </a:extLst>
          </p:cNvPr>
          <p:cNvSpPr txBox="1">
            <a:spLocks/>
          </p:cNvSpPr>
          <p:nvPr/>
        </p:nvSpPr>
        <p:spPr>
          <a:xfrm>
            <a:off x="8004175" y="6305550"/>
            <a:ext cx="457200" cy="476250"/>
          </a:xfrm>
          <a:prstGeom prst="rect">
            <a:avLst/>
          </a:prstGeom>
        </p:spPr>
        <p:txBody>
          <a:bodyPr/>
          <a:lstStyle>
            <a:defPPr>
              <a:defRPr lang="en-US"/>
            </a:defPPr>
            <a:lvl1pPr algn="l" defTabSz="457200" rtl="0" eaLnBrk="0" fontAlgn="base"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1pPr>
            <a:lvl2pPr marL="742950" indent="-285750" algn="l" defTabSz="457200" rtl="0" eaLnBrk="0" fontAlgn="base"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2pPr>
            <a:lvl3pPr marL="1143000" indent="-228600" algn="l" defTabSz="457200" rtl="0" eaLnBrk="0" fontAlgn="base"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3pPr>
            <a:lvl4pPr marL="1600200" indent="-228600" algn="l" defTabSz="457200" rtl="0" eaLnBrk="0" fontAlgn="base"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4pPr>
            <a:lvl5pPr marL="2057400" indent="-228600" algn="l" defTabSz="457200" rtl="0" eaLnBrk="0" fontAlgn="base"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5pPr>
            <a:lvl6pPr marL="2514600" indent="-228600" algn="l" defTabSz="914400" rtl="0" eaLnBrk="0" fontAlgn="base" latinLnBrk="0"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6pPr>
            <a:lvl7pPr marL="2971800" indent="-228600" algn="l" defTabSz="914400" rtl="0" eaLnBrk="0" fontAlgn="base" latinLnBrk="0"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7pPr>
            <a:lvl8pPr marL="3429000" indent="-228600" algn="l" defTabSz="914400" rtl="0" eaLnBrk="0" fontAlgn="base" latinLnBrk="0"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8pPr>
            <a:lvl9pPr marL="3886200" indent="-228600" algn="l" defTabSz="914400" rtl="0" eaLnBrk="0" fontAlgn="base" latinLnBrk="0" hangingPunct="0">
              <a:spcBef>
                <a:spcPct val="0"/>
              </a:spcBef>
              <a:spcAft>
                <a:spcPct val="0"/>
              </a:spcAft>
              <a:defRPr kumimoji="1" sz="2400" kern="1200">
                <a:solidFill>
                  <a:schemeClr val="tx1"/>
                </a:solidFill>
                <a:latin typeface="Times New Roman" panose="02020603050405020304" pitchFamily="18" charset="0"/>
                <a:ea typeface="黑体" panose="02010609060101010101" pitchFamily="49" charset="-122"/>
                <a:cs typeface="+mn-cs"/>
              </a:defRPr>
            </a:lvl9pPr>
          </a:lstStyle>
          <a:p>
            <a:pPr eaLnBrk="1" hangingPunct="1"/>
            <a:fld id="{A2DEE65E-BBD2-4048-8642-1D194838F741}" type="slidenum">
              <a:rPr kumimoji="0" lang="en-US" altLang="zh-CN" sz="1200" smtClean="0">
                <a:solidFill>
                  <a:srgbClr val="B5A788"/>
                </a:solidFill>
              </a:rPr>
              <a:pPr eaLnBrk="1" hangingPunct="1"/>
              <a:t>19</a:t>
            </a:fld>
            <a:endParaRPr kumimoji="0" lang="en-US" altLang="zh-CN" sz="1200">
              <a:solidFill>
                <a:srgbClr val="B5A788"/>
              </a:solidFill>
            </a:endParaRPr>
          </a:p>
        </p:txBody>
      </p:sp>
      <p:sp>
        <p:nvSpPr>
          <p:cNvPr id="11" name="文本框 10">
            <a:extLst>
              <a:ext uri="{FF2B5EF4-FFF2-40B4-BE49-F238E27FC236}">
                <a16:creationId xmlns:a16="http://schemas.microsoft.com/office/drawing/2014/main" id="{5C92CAAF-3756-444D-A59C-83EEAED71D34}"/>
              </a:ext>
            </a:extLst>
          </p:cNvPr>
          <p:cNvSpPr txBox="1"/>
          <p:nvPr/>
        </p:nvSpPr>
        <p:spPr>
          <a:xfrm>
            <a:off x="333375" y="884872"/>
            <a:ext cx="8648700" cy="3046988"/>
          </a:xfrm>
          <a:prstGeom prst="rect">
            <a:avLst/>
          </a:prstGeom>
          <a:noFill/>
        </p:spPr>
        <p:txBody>
          <a:bodyPr wrap="square">
            <a:spAutoFit/>
          </a:bodyPr>
          <a:lstStyle/>
          <a:p>
            <a:pPr marL="342900" indent="-342900">
              <a:buFont typeface="Wingdings" panose="05000000000000000000" pitchFamily="2" charset="2"/>
              <a:buChar char="p"/>
            </a:pPr>
            <a:r>
              <a:rPr lang="zh-CN" altLang="en-US" sz="2400" dirty="0"/>
              <a:t>前置放大器的功能是解决和探测器的配合以及对探测器信号进行初步放大和处理，</a:t>
            </a:r>
            <a:endParaRPr lang="en-US" altLang="zh-CN" sz="2400" dirty="0"/>
          </a:p>
          <a:p>
            <a:pPr marL="342900" indent="-342900">
              <a:buFont typeface="Wingdings" panose="05000000000000000000" pitchFamily="2" charset="2"/>
              <a:buChar char="p"/>
            </a:pPr>
            <a:r>
              <a:rPr lang="zh-CN" altLang="en-US" sz="2400" dirty="0"/>
              <a:t>但是前置放大器输出的脉冲幅度和波形并不适合后面分析测量设备如单道分析器和多道分析器等，所以对信号还需要进一步放大和成形，</a:t>
            </a:r>
            <a:endParaRPr lang="en-US" altLang="zh-CN" sz="2400" dirty="0"/>
          </a:p>
          <a:p>
            <a:pPr marL="342900" indent="-342900">
              <a:buFont typeface="Wingdings" panose="05000000000000000000" pitchFamily="2" charset="2"/>
              <a:buChar char="p"/>
            </a:pPr>
            <a:r>
              <a:rPr lang="zh-CN" altLang="en-US" sz="2400" dirty="0"/>
              <a:t>在放大和成形的过程中必须严格保持探测器输出的有用信息如射线的能量信息和时间信息，尽可能减少它们的失真，这样一个放大和成形任务由主放大器来完成。</a:t>
            </a:r>
          </a:p>
        </p:txBody>
      </p:sp>
      <p:pic>
        <p:nvPicPr>
          <p:cNvPr id="8" name="图片 7">
            <a:extLst>
              <a:ext uri="{FF2B5EF4-FFF2-40B4-BE49-F238E27FC236}">
                <a16:creationId xmlns:a16="http://schemas.microsoft.com/office/drawing/2014/main" id="{66199EDA-50B4-4213-A63D-6CE8A993E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912" y="3985230"/>
            <a:ext cx="6165850" cy="2266950"/>
          </a:xfrm>
          <a:prstGeom prst="rect">
            <a:avLst/>
          </a:prstGeom>
        </p:spPr>
      </p:pic>
    </p:spTree>
    <p:extLst>
      <p:ext uri="{BB962C8B-B14F-4D97-AF65-F5344CB8AC3E}">
        <p14:creationId xmlns:p14="http://schemas.microsoft.com/office/powerpoint/2010/main" val="1398720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543300" y="95250"/>
            <a:ext cx="1422400" cy="635000"/>
          </a:xfrm>
          <a:prstGeom prst="rect">
            <a:avLst/>
          </a:prstGeom>
        </p:spPr>
        <p:txBody>
          <a:bodyPr>
            <a:normAutofit fontScale="90000"/>
          </a:bodyPr>
          <a:lstStyle/>
          <a:p>
            <a:pPr fontAlgn="auto">
              <a:spcAft>
                <a:spcPts val="0"/>
              </a:spcAft>
              <a:defRPr/>
            </a:pPr>
            <a:r>
              <a:rPr lang="zh-CN" altLang="en-US" sz="4000" b="1" dirty="0"/>
              <a:t>概要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a:t>
            </a:fld>
            <a:endParaRPr lang="zh-CN" altLang="en-US"/>
          </a:p>
        </p:txBody>
      </p:sp>
      <p:sp>
        <p:nvSpPr>
          <p:cNvPr id="8" name="文本框 7">
            <a:extLst>
              <a:ext uri="{FF2B5EF4-FFF2-40B4-BE49-F238E27FC236}">
                <a16:creationId xmlns:a16="http://schemas.microsoft.com/office/drawing/2014/main" id="{EAAB154C-81F4-4393-B040-DF84C6B936A4}"/>
              </a:ext>
            </a:extLst>
          </p:cNvPr>
          <p:cNvSpPr txBox="1"/>
          <p:nvPr/>
        </p:nvSpPr>
        <p:spPr>
          <a:xfrm>
            <a:off x="614762" y="880051"/>
            <a:ext cx="7826375" cy="5816977"/>
          </a:xfrm>
          <a:prstGeom prst="rect">
            <a:avLst/>
          </a:prstGeom>
          <a:noFill/>
        </p:spPr>
        <p:txBody>
          <a:bodyPr>
            <a:spAutoFit/>
          </a:bodyPr>
          <a:lstStyle/>
          <a:p>
            <a:pPr marL="457200" indent="-457200" eaLnBrk="1" fontAlgn="auto" hangingPunct="1">
              <a:spcBef>
                <a:spcPts val="0"/>
              </a:spcBef>
              <a:spcAft>
                <a:spcPts val="0"/>
              </a:spcAft>
              <a:buFont typeface="Wingdings" panose="05000000000000000000" pitchFamily="2" charset="2"/>
              <a:buChar char="l"/>
              <a:defRPr/>
            </a:pPr>
            <a:r>
              <a:rPr lang="zh-CN" altLang="en-US" sz="3600" dirty="0">
                <a:latin typeface="楷体" panose="02010609060101010101" pitchFamily="49" charset="-122"/>
                <a:ea typeface="楷体" panose="02010609060101010101" pitchFamily="49" charset="-122"/>
              </a:rPr>
              <a:t>概述</a:t>
            </a:r>
            <a:endParaRPr lang="en-US" altLang="zh-CN" sz="3600" dirty="0">
              <a:latin typeface="楷体" panose="02010609060101010101" pitchFamily="49" charset="-122"/>
              <a:ea typeface="楷体" panose="02010609060101010101" pitchFamily="49" charset="-122"/>
            </a:endParaRPr>
          </a:p>
          <a:p>
            <a:pPr marL="457200" indent="-457200" eaLnBrk="1" fontAlgn="auto" hangingPunct="1">
              <a:spcBef>
                <a:spcPts val="0"/>
              </a:spcBef>
              <a:spcAft>
                <a:spcPts val="0"/>
              </a:spcAft>
              <a:buFont typeface="Wingdings" panose="05000000000000000000" pitchFamily="2" charset="2"/>
              <a:buChar char="l"/>
              <a:defRPr/>
            </a:pPr>
            <a:r>
              <a:rPr lang="zh-CN" altLang="en-US" sz="3600" dirty="0">
                <a:latin typeface="楷体" panose="02010609060101010101" pitchFamily="49" charset="-122"/>
                <a:ea typeface="楷体" panose="02010609060101010101" pitchFamily="49" charset="-122"/>
              </a:rPr>
              <a:t>粒子探测器 </a:t>
            </a:r>
            <a:endParaRPr lang="en-US" altLang="zh-CN" sz="3600" dirty="0">
              <a:latin typeface="楷体" panose="02010609060101010101" pitchFamily="49" charset="-122"/>
              <a:ea typeface="楷体" panose="02010609060101010101" pitchFamily="49" charset="-122"/>
            </a:endParaRPr>
          </a:p>
          <a:p>
            <a:pPr marL="457200" indent="-457200" eaLnBrk="1" fontAlgn="auto" hangingPunct="1">
              <a:spcBef>
                <a:spcPts val="0"/>
              </a:spcBef>
              <a:spcAft>
                <a:spcPts val="0"/>
              </a:spcAft>
              <a:buFont typeface="Wingdings" panose="05000000000000000000" pitchFamily="2" charset="2"/>
              <a:buChar char="l"/>
              <a:defRPr/>
            </a:pPr>
            <a:r>
              <a:rPr lang="zh-CN" altLang="en-US" sz="3600" dirty="0">
                <a:latin typeface="楷体" panose="02010609060101010101" pitchFamily="49" charset="-122"/>
                <a:ea typeface="楷体" panose="02010609060101010101" pitchFamily="49" charset="-122"/>
              </a:rPr>
              <a:t>幅度测量方法：</a:t>
            </a:r>
            <a:endParaRPr lang="en-US" altLang="zh-CN" sz="3600" dirty="0">
              <a:latin typeface="楷体" panose="02010609060101010101" pitchFamily="49" charset="-122"/>
              <a:ea typeface="楷体" panose="02010609060101010101" pitchFamily="49" charset="-122"/>
            </a:endParaRPr>
          </a:p>
          <a:p>
            <a:pPr marL="1028700" lvl="1" indent="-571500" eaLnBrk="1" fontAlgn="auto" hangingPunct="1">
              <a:spcBef>
                <a:spcPts val="0"/>
              </a:spcBef>
              <a:spcAft>
                <a:spcPts val="0"/>
              </a:spcAft>
              <a:buFont typeface="Wingdings" panose="05000000000000000000" pitchFamily="2" charset="2"/>
              <a:buChar char="ü"/>
              <a:defRPr/>
            </a:pPr>
            <a:r>
              <a:rPr lang="zh-CN" altLang="en-US" sz="3200" dirty="0">
                <a:latin typeface="楷体" panose="02010609060101010101" pitchFamily="49" charset="-122"/>
                <a:ea typeface="楷体" panose="02010609060101010101" pitchFamily="49" charset="-122"/>
              </a:rPr>
              <a:t>电荷处理：</a:t>
            </a:r>
            <a:r>
              <a:rPr lang="zh-CN" altLang="en-US" sz="2400" dirty="0">
                <a:latin typeface="楷体" panose="02010609060101010101" pitchFamily="49" charset="-122"/>
                <a:ea typeface="楷体" panose="02010609060101010101" pitchFamily="49" charset="-122"/>
              </a:rPr>
              <a:t>前置放大器、成形放大器</a:t>
            </a:r>
            <a:endParaRPr lang="en-US" altLang="zh-CN" sz="2400" dirty="0">
              <a:latin typeface="楷体" panose="02010609060101010101" pitchFamily="49" charset="-122"/>
              <a:ea typeface="楷体" panose="02010609060101010101" pitchFamily="49" charset="-122"/>
            </a:endParaRPr>
          </a:p>
          <a:p>
            <a:pPr marL="1028700" lvl="1" indent="-571500" eaLnBrk="1" fontAlgn="auto" hangingPunct="1">
              <a:spcBef>
                <a:spcPts val="0"/>
              </a:spcBef>
              <a:spcAft>
                <a:spcPts val="0"/>
              </a:spcAft>
              <a:buFont typeface="Wingdings" panose="05000000000000000000" pitchFamily="2" charset="2"/>
              <a:buChar char="ü"/>
              <a:defRPr/>
            </a:pPr>
            <a:r>
              <a:rPr lang="zh-CN" altLang="en-US" sz="3200" dirty="0">
                <a:latin typeface="楷体" panose="02010609060101010101" pitchFamily="49" charset="-122"/>
                <a:ea typeface="楷体" panose="02010609060101010101" pitchFamily="49" charset="-122"/>
              </a:rPr>
              <a:t>模数变换</a:t>
            </a:r>
            <a:r>
              <a:rPr lang="en-US" altLang="zh-CN" sz="3200" dirty="0">
                <a:latin typeface="楷体" panose="02010609060101010101" pitchFamily="49" charset="-122"/>
                <a:ea typeface="楷体" panose="02010609060101010101" pitchFamily="49" charset="-122"/>
              </a:rPr>
              <a:t>ADC</a:t>
            </a:r>
            <a:r>
              <a:rPr lang="zh-CN" altLang="en-US" sz="32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采样和量化</a:t>
            </a:r>
            <a:endParaRPr lang="en-US" altLang="zh-CN" sz="2400" dirty="0">
              <a:latin typeface="楷体" panose="02010609060101010101" pitchFamily="49" charset="-122"/>
              <a:ea typeface="楷体" panose="02010609060101010101" pitchFamily="49" charset="-122"/>
            </a:endParaRPr>
          </a:p>
          <a:p>
            <a:pPr marL="571500" indent="-571500" eaLnBrk="1" fontAlgn="auto" hangingPunct="1">
              <a:spcBef>
                <a:spcPts val="0"/>
              </a:spcBef>
              <a:spcAft>
                <a:spcPts val="0"/>
              </a:spcAft>
              <a:buFont typeface="Wingdings" panose="05000000000000000000" pitchFamily="2" charset="2"/>
              <a:buChar char="l"/>
              <a:defRPr/>
            </a:pPr>
            <a:r>
              <a:rPr lang="zh-CN" altLang="en-US" sz="3600" dirty="0">
                <a:latin typeface="楷体" panose="02010609060101010101" pitchFamily="49" charset="-122"/>
                <a:ea typeface="楷体" panose="02010609060101010101" pitchFamily="49" charset="-122"/>
              </a:rPr>
              <a:t>时间测量方法</a:t>
            </a:r>
            <a:endParaRPr lang="en-US" altLang="zh-CN" sz="3600" dirty="0">
              <a:latin typeface="楷体" panose="02010609060101010101" pitchFamily="49" charset="-122"/>
              <a:ea typeface="楷体" panose="02010609060101010101" pitchFamily="49" charset="-122"/>
            </a:endParaRPr>
          </a:p>
          <a:p>
            <a:pPr marL="1028700" lvl="1" indent="-571500" eaLnBrk="1" fontAlgn="auto" hangingPunct="1">
              <a:spcBef>
                <a:spcPts val="0"/>
              </a:spcBef>
              <a:spcAft>
                <a:spcPts val="0"/>
              </a:spcAft>
              <a:buFont typeface="Wingdings" panose="05000000000000000000" pitchFamily="2" charset="2"/>
              <a:buChar char="ü"/>
              <a:defRPr/>
            </a:pPr>
            <a:r>
              <a:rPr lang="zh-CN" altLang="en-US" sz="3200" dirty="0">
                <a:latin typeface="楷体" panose="02010609060101010101" pitchFamily="49" charset="-122"/>
                <a:ea typeface="楷体" panose="02010609060101010101" pitchFamily="49" charset="-122"/>
              </a:rPr>
              <a:t>定时方法：</a:t>
            </a:r>
            <a:r>
              <a:rPr lang="zh-CN" altLang="en-US" sz="2400" dirty="0">
                <a:latin typeface="楷体" panose="02010609060101010101" pitchFamily="49" charset="-122"/>
                <a:ea typeface="楷体" panose="02010609060101010101" pitchFamily="49" charset="-122"/>
              </a:rPr>
              <a:t>前沿定时和恒比定时</a:t>
            </a:r>
            <a:endParaRPr lang="en-US" altLang="zh-CN" sz="2400" dirty="0">
              <a:latin typeface="楷体" panose="02010609060101010101" pitchFamily="49" charset="-122"/>
              <a:ea typeface="楷体" panose="02010609060101010101" pitchFamily="49" charset="-122"/>
            </a:endParaRPr>
          </a:p>
          <a:p>
            <a:pPr marL="1028700" lvl="1" indent="-571500" eaLnBrk="1" fontAlgn="auto" hangingPunct="1">
              <a:spcBef>
                <a:spcPts val="0"/>
              </a:spcBef>
              <a:spcAft>
                <a:spcPts val="0"/>
              </a:spcAft>
              <a:buFont typeface="Wingdings" panose="05000000000000000000" pitchFamily="2" charset="2"/>
              <a:buChar char="ü"/>
              <a:defRPr/>
            </a:pPr>
            <a:r>
              <a:rPr lang="zh-CN" altLang="en-US" sz="3200" dirty="0">
                <a:latin typeface="楷体" panose="02010609060101010101" pitchFamily="49" charset="-122"/>
                <a:ea typeface="楷体" panose="02010609060101010101" pitchFamily="49" charset="-122"/>
              </a:rPr>
              <a:t>时间数字变换</a:t>
            </a:r>
            <a:r>
              <a:rPr lang="en-US" altLang="zh-CN" sz="3200" dirty="0">
                <a:latin typeface="楷体" panose="02010609060101010101" pitchFamily="49" charset="-122"/>
                <a:ea typeface="楷体" panose="02010609060101010101" pitchFamily="49" charset="-122"/>
              </a:rPr>
              <a:t>TDC</a:t>
            </a:r>
          </a:p>
          <a:p>
            <a:pPr marL="1028700" lvl="1" indent="-571500" eaLnBrk="1" fontAlgn="auto" hangingPunct="1">
              <a:spcBef>
                <a:spcPts val="0"/>
              </a:spcBef>
              <a:spcAft>
                <a:spcPts val="0"/>
              </a:spcAft>
              <a:buFont typeface="Wingdings" panose="05000000000000000000" pitchFamily="2" charset="2"/>
              <a:buChar char="ü"/>
              <a:defRPr/>
            </a:pPr>
            <a:r>
              <a:rPr lang="zh-CN" altLang="en-US" sz="3200" dirty="0">
                <a:latin typeface="楷体" panose="02010609060101010101" pitchFamily="49" charset="-122"/>
                <a:ea typeface="楷体" panose="02010609060101010101" pitchFamily="49" charset="-122"/>
              </a:rPr>
              <a:t>时间测量方法</a:t>
            </a:r>
            <a:endParaRPr lang="en-US" altLang="zh-CN" sz="3600" dirty="0">
              <a:latin typeface="楷体" panose="02010609060101010101" pitchFamily="49" charset="-122"/>
              <a:ea typeface="楷体" panose="02010609060101010101" pitchFamily="49" charset="-122"/>
            </a:endParaRPr>
          </a:p>
          <a:p>
            <a:pPr marL="571500" indent="-571500" eaLnBrk="1" fontAlgn="auto" hangingPunct="1">
              <a:spcBef>
                <a:spcPts val="0"/>
              </a:spcBef>
              <a:spcAft>
                <a:spcPts val="0"/>
              </a:spcAft>
              <a:buFont typeface="Wingdings" panose="05000000000000000000" pitchFamily="2" charset="2"/>
              <a:buChar char="l"/>
              <a:defRPr/>
            </a:pPr>
            <a:r>
              <a:rPr lang="zh-CN" altLang="en-US" sz="3600" dirty="0">
                <a:latin typeface="楷体" panose="02010609060101010101" pitchFamily="49" charset="-122"/>
                <a:ea typeface="楷体" panose="02010609060101010101" pitchFamily="49" charset="-122"/>
              </a:rPr>
              <a:t>大科学装置中的核电子学及其应用</a:t>
            </a:r>
            <a:endParaRPr lang="en-US" altLang="zh-CN" sz="3600" dirty="0">
              <a:latin typeface="楷体" panose="02010609060101010101" pitchFamily="49" charset="-122"/>
              <a:ea typeface="楷体" panose="02010609060101010101" pitchFamily="49" charset="-122"/>
            </a:endParaRPr>
          </a:p>
          <a:p>
            <a:pPr marL="1028700" lvl="1" indent="-571500" eaLnBrk="1" fontAlgn="auto" hangingPunct="1">
              <a:spcBef>
                <a:spcPts val="0"/>
              </a:spcBef>
              <a:spcAft>
                <a:spcPts val="0"/>
              </a:spcAft>
              <a:buFont typeface="Wingdings" panose="05000000000000000000" pitchFamily="2" charset="2"/>
              <a:buChar char="ü"/>
              <a:defRPr/>
            </a:pPr>
            <a:endParaRPr lang="en-US" altLang="zh-CN" sz="3200" dirty="0">
              <a:latin typeface="楷体" panose="02010609060101010101" pitchFamily="49" charset="-122"/>
              <a:ea typeface="楷体" panose="02010609060101010101" pitchFamily="49"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67025" y="85725"/>
            <a:ext cx="4352925" cy="635000"/>
          </a:xfrm>
          <a:prstGeom prst="rect">
            <a:avLst/>
          </a:prstGeom>
        </p:spPr>
        <p:txBody>
          <a:bodyPr>
            <a:noAutofit/>
          </a:bodyPr>
          <a:lstStyle/>
          <a:p>
            <a:pPr algn="l"/>
            <a:r>
              <a:rPr lang="zh-CN" altLang="en-US" sz="3600" b="0" i="0" u="none" strike="noStrike" baseline="0" dirty="0">
                <a:latin typeface="宋体" panose="02010600030101010101" pitchFamily="2" charset="-122"/>
                <a:ea typeface="宋体" panose="02010600030101010101" pitchFamily="2" charset="-122"/>
              </a:rPr>
              <a:t>前置放大器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20</a:t>
            </a:fld>
            <a:endParaRPr lang="zh-CN" altLang="en-US"/>
          </a:p>
        </p:txBody>
      </p:sp>
      <p:sp>
        <p:nvSpPr>
          <p:cNvPr id="8" name="文本框 7">
            <a:extLst>
              <a:ext uri="{FF2B5EF4-FFF2-40B4-BE49-F238E27FC236}">
                <a16:creationId xmlns:a16="http://schemas.microsoft.com/office/drawing/2014/main" id="{1C62EDFA-9647-4A21-9B6D-D157E5554EE0}"/>
              </a:ext>
            </a:extLst>
          </p:cNvPr>
          <p:cNvSpPr txBox="1"/>
          <p:nvPr/>
        </p:nvSpPr>
        <p:spPr>
          <a:xfrm>
            <a:off x="328612" y="1747927"/>
            <a:ext cx="8486775" cy="4555093"/>
          </a:xfrm>
          <a:prstGeom prst="rect">
            <a:avLst/>
          </a:prstGeom>
          <a:noFill/>
        </p:spPr>
        <p:txBody>
          <a:bodyPr wrap="square">
            <a:spAutoFit/>
          </a:bodyPr>
          <a:lstStyle/>
          <a:p>
            <a:pPr algn="l"/>
            <a:endParaRPr lang="zh-CN" altLang="en-US" sz="2800" b="0" i="0" u="none" strike="noStrike" baseline="0" dirty="0">
              <a:solidFill>
                <a:srgbClr val="000000"/>
              </a:solidFill>
              <a:latin typeface="FangSong_GB2312" panose="02010609030101010101" pitchFamily="49" charset="-122"/>
              <a:ea typeface="FangSong_GB2312" panose="02010609030101010101" pitchFamily="49" charset="-122"/>
            </a:endParaRPr>
          </a:p>
          <a:p>
            <a:r>
              <a:rPr lang="zh-CN" altLang="en-US" sz="2800" b="0" i="0" u="none" strike="noStrike" baseline="0" dirty="0">
                <a:solidFill>
                  <a:srgbClr val="000000"/>
                </a:solidFill>
                <a:latin typeface="FangSong_GB2312" panose="02010609030101010101" pitchFamily="49" charset="-122"/>
                <a:ea typeface="FangSong_GB2312" panose="02010609030101010101" pitchFamily="49" charset="-122"/>
              </a:rPr>
              <a:t> </a:t>
            </a:r>
          </a:p>
          <a:p>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与探测器输出直接相联的电路称为</a:t>
            </a:r>
            <a:r>
              <a:rPr lang="zh-CN" altLang="en-US" sz="2600" b="0" i="0" u="none" strike="noStrike" baseline="0" dirty="0">
                <a:solidFill>
                  <a:srgbClr val="3131CC"/>
                </a:solidFill>
                <a:latin typeface="FangSong_GB2312" panose="02010609030101010101" pitchFamily="49" charset="-122"/>
                <a:ea typeface="FangSong_GB2312" panose="02010609030101010101" pitchFamily="49" charset="-122"/>
              </a:rPr>
              <a:t>前置级</a:t>
            </a: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，一般这部分电路具有信号放大功能，故称为</a:t>
            </a:r>
            <a:r>
              <a:rPr lang="zh-CN" altLang="en-US" sz="2600" b="0" i="0" u="none" strike="noStrike" baseline="0" dirty="0">
                <a:solidFill>
                  <a:srgbClr val="3131CC"/>
                </a:solidFill>
                <a:latin typeface="FangSong_GB2312" panose="02010609030101010101" pitchFamily="49" charset="-122"/>
                <a:ea typeface="FangSong_GB2312" panose="02010609030101010101" pitchFamily="49" charset="-122"/>
              </a:rPr>
              <a:t>前置放大器</a:t>
            </a: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a:t>
            </a:r>
          </a:p>
          <a:p>
            <a:pPr marL="457200" indent="-457200">
              <a:buFont typeface="Wingdings" panose="05000000000000000000" pitchFamily="2" charset="2"/>
              <a:buChar char="n"/>
            </a:pP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在实际测量中</a:t>
            </a:r>
            <a:r>
              <a:rPr lang="en-US" altLang="zh-CN" sz="2600" b="0" i="0" u="none" strike="noStrike" baseline="0" dirty="0">
                <a:solidFill>
                  <a:srgbClr val="000000"/>
                </a:solidFill>
                <a:latin typeface="FangSong_GB2312" panose="02010609030101010101" pitchFamily="49" charset="-122"/>
                <a:ea typeface="FangSong_GB2312" panose="02010609030101010101" pitchFamily="49" charset="-122"/>
              </a:rPr>
              <a:t>,</a:t>
            </a: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探测器附近总有一定的辐射剂量存在</a:t>
            </a:r>
            <a:r>
              <a:rPr lang="en-US" altLang="zh-CN" sz="2600" b="0" i="0" u="none" strike="noStrike" baseline="0" dirty="0">
                <a:solidFill>
                  <a:srgbClr val="000000"/>
                </a:solidFill>
                <a:latin typeface="FangSong_GB2312" panose="02010609030101010101" pitchFamily="49" charset="-122"/>
                <a:ea typeface="FangSong_GB2312" panose="02010609030101010101" pitchFamily="49" charset="-122"/>
              </a:rPr>
              <a:t>,</a:t>
            </a: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工作人员必须</a:t>
            </a:r>
            <a:r>
              <a:rPr lang="zh-CN" altLang="en-US" sz="2600" b="0" i="0" u="none" strike="noStrike" baseline="0" dirty="0">
                <a:solidFill>
                  <a:srgbClr val="3131CC"/>
                </a:solidFill>
                <a:latin typeface="FangSong_GB2312" panose="02010609030101010101" pitchFamily="49" charset="-122"/>
                <a:ea typeface="FangSong_GB2312" panose="02010609030101010101" pitchFamily="49" charset="-122"/>
              </a:rPr>
              <a:t>远离辐射现场</a:t>
            </a:r>
            <a:r>
              <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rPr>
              <a:t>来操作测量仪器</a:t>
            </a:r>
            <a:endParaRPr lang="en-US" altLang="zh-CN" sz="2600" b="0" i="0" u="none" strike="noStrike" baseline="0" dirty="0">
              <a:solidFill>
                <a:srgbClr val="000000"/>
              </a:solidFill>
              <a:latin typeface="FangSong_GB2312" panose="02010609030101010101" pitchFamily="49" charset="-122"/>
              <a:ea typeface="FangSong_GB2312" panose="02010609030101010101" pitchFamily="49" charset="-122"/>
            </a:endParaRPr>
          </a:p>
          <a:p>
            <a:pPr marL="457200" indent="-457200">
              <a:buFont typeface="Wingdings" panose="05000000000000000000" pitchFamily="2" charset="2"/>
              <a:buChar char="n"/>
            </a:pPr>
            <a:r>
              <a:rPr lang="zh-CN" altLang="en-US" sz="2600" dirty="0">
                <a:solidFill>
                  <a:srgbClr val="000000"/>
                </a:solidFill>
                <a:latin typeface="FangSong_GB2312" panose="02010609030101010101" pitchFamily="49" charset="-122"/>
                <a:ea typeface="FangSong_GB2312" panose="02010609030101010101" pitchFamily="49" charset="-122"/>
              </a:rPr>
              <a:t>为了减少探测器输出端到放大器输入端之间的分布电容的影响</a:t>
            </a:r>
            <a:r>
              <a:rPr lang="en-US" altLang="zh-CN" sz="2600" dirty="0">
                <a:solidFill>
                  <a:srgbClr val="000000"/>
                </a:solidFill>
                <a:latin typeface="FangSong_GB2312" panose="02010609030101010101" pitchFamily="49" charset="-122"/>
                <a:ea typeface="FangSong_GB2312" panose="02010609030101010101" pitchFamily="49" charset="-122"/>
              </a:rPr>
              <a:t>,</a:t>
            </a:r>
            <a:r>
              <a:rPr lang="zh-CN" altLang="en-US" sz="2600" dirty="0">
                <a:solidFill>
                  <a:srgbClr val="000000"/>
                </a:solidFill>
                <a:latin typeface="FangSong_GB2312" panose="02010609030101010101" pitchFamily="49" charset="-122"/>
                <a:ea typeface="FangSong_GB2312" panose="02010609030101010101" pitchFamily="49" charset="-122"/>
              </a:rPr>
              <a:t>减少外界干扰</a:t>
            </a:r>
            <a:r>
              <a:rPr lang="en-US" altLang="zh-CN" sz="2600" dirty="0">
                <a:solidFill>
                  <a:srgbClr val="000000"/>
                </a:solidFill>
                <a:latin typeface="FangSong_GB2312" panose="02010609030101010101" pitchFamily="49" charset="-122"/>
                <a:ea typeface="FangSong_GB2312" panose="02010609030101010101" pitchFamily="49" charset="-122"/>
              </a:rPr>
              <a:t>,</a:t>
            </a:r>
            <a:r>
              <a:rPr lang="zh-CN" altLang="en-US" sz="2600" dirty="0">
                <a:solidFill>
                  <a:srgbClr val="000000"/>
                </a:solidFill>
                <a:latin typeface="FangSong_GB2312" panose="02010609030101010101" pitchFamily="49" charset="-122"/>
                <a:ea typeface="FangSong_GB2312" panose="02010609030101010101" pitchFamily="49" charset="-122"/>
              </a:rPr>
              <a:t>提高信噪比</a:t>
            </a:r>
            <a:r>
              <a:rPr lang="en-US" altLang="zh-CN" sz="2600" dirty="0">
                <a:solidFill>
                  <a:srgbClr val="000000"/>
                </a:solidFill>
                <a:latin typeface="FangSong_GB2312" panose="02010609030101010101" pitchFamily="49" charset="-122"/>
                <a:ea typeface="FangSong_GB2312" panose="02010609030101010101" pitchFamily="49" charset="-122"/>
              </a:rPr>
              <a:t>,</a:t>
            </a:r>
            <a:r>
              <a:rPr lang="zh-CN" altLang="en-US" sz="2600" dirty="0">
                <a:solidFill>
                  <a:srgbClr val="000000"/>
                </a:solidFill>
                <a:latin typeface="FangSong_GB2312" panose="02010609030101010101" pitchFamily="49" charset="-122"/>
                <a:ea typeface="FangSong_GB2312" panose="02010609030101010101" pitchFamily="49" charset="-122"/>
              </a:rPr>
              <a:t>并使联接信号用的高频电缆阻抗相应匹配</a:t>
            </a:r>
            <a:r>
              <a:rPr lang="en-US" altLang="zh-CN" sz="2600" dirty="0">
                <a:solidFill>
                  <a:srgbClr val="000000"/>
                </a:solidFill>
                <a:latin typeface="FangSong_GB2312" panose="02010609030101010101" pitchFamily="49" charset="-122"/>
                <a:ea typeface="FangSong_GB2312" panose="02010609030101010101" pitchFamily="49" charset="-122"/>
              </a:rPr>
              <a:t>,</a:t>
            </a:r>
            <a:r>
              <a:rPr lang="zh-CN" altLang="en-US" sz="2600" dirty="0">
                <a:solidFill>
                  <a:srgbClr val="000000"/>
                </a:solidFill>
                <a:latin typeface="FangSong_GB2312" panose="02010609030101010101" pitchFamily="49" charset="-122"/>
                <a:ea typeface="FangSong_GB2312" panose="02010609030101010101" pitchFamily="49" charset="-122"/>
              </a:rPr>
              <a:t>通常把</a:t>
            </a:r>
            <a:r>
              <a:rPr lang="zh-CN" altLang="en-US" sz="2600" dirty="0">
                <a:solidFill>
                  <a:srgbClr val="3131CC"/>
                </a:solidFill>
                <a:latin typeface="FangSong_GB2312" panose="02010609030101010101" pitchFamily="49" charset="-122"/>
                <a:ea typeface="FangSong_GB2312" panose="02010609030101010101" pitchFamily="49" charset="-122"/>
              </a:rPr>
              <a:t>放大器分成前置放大器和主放大器</a:t>
            </a:r>
            <a:endParaRPr lang="en-US" altLang="zh-CN" sz="2600" dirty="0">
              <a:solidFill>
                <a:srgbClr val="3131CC"/>
              </a:solidFill>
              <a:latin typeface="FangSong_GB2312" panose="02010609030101010101" pitchFamily="49" charset="-122"/>
              <a:ea typeface="FangSong_GB2312" panose="02010609030101010101" pitchFamily="49" charset="-122"/>
            </a:endParaRPr>
          </a:p>
          <a:p>
            <a:pPr marL="457200" indent="-457200">
              <a:buFont typeface="Wingdings" panose="05000000000000000000" pitchFamily="2" charset="2"/>
              <a:buChar char="n"/>
            </a:pPr>
            <a:r>
              <a:rPr lang="zh-CN" altLang="en-US" sz="2600" dirty="0">
                <a:solidFill>
                  <a:srgbClr val="000000"/>
                </a:solidFill>
                <a:latin typeface="FangSong_GB2312" panose="02010609030101010101" pitchFamily="49" charset="-122"/>
                <a:ea typeface="FangSong_GB2312" panose="02010609030101010101" pitchFamily="49" charset="-122"/>
              </a:rPr>
              <a:t>前置放大器又称为</a:t>
            </a:r>
            <a:r>
              <a:rPr lang="zh-CN" altLang="en-US" sz="2600" dirty="0">
                <a:solidFill>
                  <a:srgbClr val="3131CC"/>
                </a:solidFill>
                <a:latin typeface="FangSong_GB2312" panose="02010609030101010101" pitchFamily="49" charset="-122"/>
                <a:ea typeface="FangSong_GB2312" panose="02010609030101010101" pitchFamily="49" charset="-122"/>
              </a:rPr>
              <a:t>预放大器</a:t>
            </a:r>
            <a:endParaRPr lang="zh-CN" altLang="en-US" sz="2600" b="0" i="0" u="none" strike="noStrike" baseline="0" dirty="0">
              <a:solidFill>
                <a:srgbClr val="000000"/>
              </a:solidFill>
              <a:latin typeface="FangSong_GB2312" panose="02010609030101010101" pitchFamily="49" charset="-122"/>
              <a:ea typeface="FangSong_GB2312" panose="02010609030101010101" pitchFamily="49" charset="-122"/>
            </a:endParaRPr>
          </a:p>
        </p:txBody>
      </p:sp>
      <p:pic>
        <p:nvPicPr>
          <p:cNvPr id="9" name="图片 8">
            <a:extLst>
              <a:ext uri="{FF2B5EF4-FFF2-40B4-BE49-F238E27FC236}">
                <a16:creationId xmlns:a16="http://schemas.microsoft.com/office/drawing/2014/main" id="{17A6CE1B-3065-4F8C-9EA6-9F9DFDFB1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40" y="974854"/>
            <a:ext cx="8744719" cy="1632563"/>
          </a:xfrm>
          <a:prstGeom prst="rect">
            <a:avLst/>
          </a:prstGeom>
        </p:spPr>
      </p:pic>
    </p:spTree>
    <p:extLst>
      <p:ext uri="{BB962C8B-B14F-4D97-AF65-F5344CB8AC3E}">
        <p14:creationId xmlns:p14="http://schemas.microsoft.com/office/powerpoint/2010/main" val="191708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67025" y="85725"/>
            <a:ext cx="4352925" cy="635000"/>
          </a:xfrm>
          <a:prstGeom prst="rect">
            <a:avLst/>
          </a:prstGeom>
        </p:spPr>
        <p:txBody>
          <a:bodyPr>
            <a:noAutofit/>
          </a:bodyPr>
          <a:lstStyle/>
          <a:p>
            <a:pPr algn="l"/>
            <a:r>
              <a:rPr lang="zh-CN" altLang="en-US" sz="3600" b="0" i="0" u="none" strike="noStrike" baseline="0" dirty="0">
                <a:latin typeface="宋体" panose="02010600030101010101" pitchFamily="2" charset="-122"/>
                <a:ea typeface="宋体" panose="02010600030101010101" pitchFamily="2" charset="-122"/>
              </a:rPr>
              <a:t>前置放大器分类</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21</a:t>
            </a:fld>
            <a:endParaRPr lang="zh-CN" altLang="en-US"/>
          </a:p>
        </p:txBody>
      </p:sp>
      <p:sp>
        <p:nvSpPr>
          <p:cNvPr id="10" name="文本框 9">
            <a:extLst>
              <a:ext uri="{FF2B5EF4-FFF2-40B4-BE49-F238E27FC236}">
                <a16:creationId xmlns:a16="http://schemas.microsoft.com/office/drawing/2014/main" id="{15100419-6B2B-43E2-9128-710D781BA933}"/>
              </a:ext>
            </a:extLst>
          </p:cNvPr>
          <p:cNvSpPr txBox="1"/>
          <p:nvPr/>
        </p:nvSpPr>
        <p:spPr>
          <a:xfrm>
            <a:off x="361950" y="1134420"/>
            <a:ext cx="8477250" cy="4316566"/>
          </a:xfrm>
          <a:prstGeom prst="rect">
            <a:avLst/>
          </a:prstGeom>
          <a:noFill/>
        </p:spPr>
        <p:txBody>
          <a:bodyPr wrap="square">
            <a:spAutoFit/>
          </a:bodyPr>
          <a:lstStyle/>
          <a:p>
            <a:endParaRPr lang="zh-CN" altLang="en-US" sz="1050" b="0" i="0" u="none" strike="noStrike" baseline="0" dirty="0">
              <a:solidFill>
                <a:srgbClr val="000000"/>
              </a:solidFill>
              <a:latin typeface="FangSong_GB2312" panose="02010609030101010101" pitchFamily="49" charset="-122"/>
              <a:ea typeface="FangSong_GB2312" panose="02010609030101010101" pitchFamily="49" charset="-122"/>
            </a:endParaRPr>
          </a:p>
          <a:p>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在时间和能量测量系统中，前置放大器分别侧重于保留信号的不同特点，可以分为两大类：</a:t>
            </a:r>
            <a:endParaRPr lang="en-US" altLang="zh-CN" sz="2400" b="0" i="0" u="none" strike="noStrike" baseline="0" dirty="0">
              <a:solidFill>
                <a:srgbClr val="000000"/>
              </a:solidFill>
              <a:latin typeface="FangSong_GB2312" panose="02010609030101010101" pitchFamily="49" charset="-122"/>
              <a:ea typeface="FangSong_GB2312" panose="02010609030101010101" pitchFamily="49" charset="-122"/>
            </a:endParaRPr>
          </a:p>
          <a:p>
            <a:r>
              <a:rPr lang="en-US" altLang="zh-CN" sz="2400" b="0" i="0" u="none" strike="noStrike" baseline="0" dirty="0">
                <a:solidFill>
                  <a:srgbClr val="3131CC"/>
                </a:solidFill>
                <a:latin typeface="Times New Roman" panose="02020603050405020304" pitchFamily="18" charset="0"/>
                <a:ea typeface="FangSong_GB2312" panose="02010609030101010101" pitchFamily="49" charset="-122"/>
              </a:rPr>
              <a:t>I.</a:t>
            </a:r>
            <a:r>
              <a:rPr lang="zh-CN" altLang="en-US" sz="2400" b="0" i="0" u="none" strike="noStrike" baseline="0" dirty="0">
                <a:solidFill>
                  <a:srgbClr val="3131CC"/>
                </a:solidFill>
                <a:latin typeface="FangSong_GB2312" panose="02010609030101010101" pitchFamily="49" charset="-122"/>
                <a:ea typeface="FangSong_GB2312" panose="02010609030101010101" pitchFamily="49" charset="-122"/>
              </a:rPr>
              <a:t>电流型放大器</a:t>
            </a:r>
          </a:p>
          <a:p>
            <a:r>
              <a:rPr lang="zh-CN" altLang="en-US" sz="2400" b="0" i="0" u="none" strike="noStrike" baseline="0" dirty="0">
                <a:solidFill>
                  <a:srgbClr val="FF3100"/>
                </a:solidFill>
                <a:latin typeface="Wingdings" panose="05000000000000000000" pitchFamily="2" charset="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电流灵敏前置放大器</a:t>
            </a:r>
          </a:p>
          <a:p>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      </a:t>
            </a:r>
            <a:r>
              <a:rPr lang="en-US" altLang="zh-CN" sz="2400" b="0" i="0" u="none" strike="noStrike" baseline="0" dirty="0">
                <a:solidFill>
                  <a:srgbClr val="000000"/>
                </a:solidFill>
                <a:latin typeface="FangSong_GB2312" panose="02010609030101010101" pitchFamily="49" charset="-12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保留输入电流信号的形状特征</a:t>
            </a:r>
            <a:endParaRPr lang="zh-CN" altLang="en-US" sz="2400" dirty="0"/>
          </a:p>
          <a:p>
            <a:endPar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endParaRPr>
          </a:p>
          <a:p>
            <a:r>
              <a:rPr lang="en-US" altLang="zh-CN" sz="2400" b="0" i="0" u="none" strike="noStrike" baseline="0" dirty="0">
                <a:solidFill>
                  <a:srgbClr val="3131CC"/>
                </a:solidFill>
                <a:latin typeface="Times New Roman" panose="02020603050405020304" pitchFamily="18" charset="0"/>
                <a:ea typeface="FangSong_GB2312" panose="02010609030101010101" pitchFamily="49" charset="-122"/>
              </a:rPr>
              <a:t>II.</a:t>
            </a:r>
            <a:r>
              <a:rPr lang="zh-CN" altLang="en-US" sz="2400" b="0" i="0" u="none" strike="noStrike" baseline="0" dirty="0">
                <a:solidFill>
                  <a:srgbClr val="3131CC"/>
                </a:solidFill>
                <a:latin typeface="FangSong_GB2312" panose="02010609030101010101" pitchFamily="49" charset="-122"/>
                <a:ea typeface="FangSong_GB2312" panose="02010609030101010101" pitchFamily="49" charset="-122"/>
              </a:rPr>
              <a:t>积分型放大器</a:t>
            </a:r>
          </a:p>
          <a:p>
            <a:r>
              <a:rPr lang="zh-CN" altLang="en-US" sz="2400" b="0" i="0" u="none" strike="noStrike" baseline="0" dirty="0">
                <a:solidFill>
                  <a:srgbClr val="FF3100"/>
                </a:solidFill>
                <a:latin typeface="Wingdings" panose="05000000000000000000" pitchFamily="2" charset="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电压灵敏前置放大器</a:t>
            </a:r>
          </a:p>
          <a:p>
            <a:pPr marR="35750" algn="l"/>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      </a:t>
            </a:r>
            <a:r>
              <a:rPr lang="en-US" altLang="zh-CN" sz="2400" b="0" i="0" u="none" strike="noStrike" baseline="0" dirty="0">
                <a:solidFill>
                  <a:srgbClr val="000000"/>
                </a:solidFill>
                <a:latin typeface="FangSong_GB2312" panose="02010609030101010101" pitchFamily="49" charset="-12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对探测器信号先积分再放大</a:t>
            </a:r>
          </a:p>
          <a:p>
            <a:r>
              <a:rPr lang="zh-CN" altLang="en-US" sz="2400" b="0" i="0" u="none" strike="noStrike" baseline="0" dirty="0">
                <a:solidFill>
                  <a:srgbClr val="FF3100"/>
                </a:solidFill>
                <a:latin typeface="Wingdings" panose="05000000000000000000" pitchFamily="2" charset="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电荷灵敏前置放大器</a:t>
            </a:r>
          </a:p>
          <a:p>
            <a:pPr marR="52550" algn="l"/>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      </a:t>
            </a:r>
            <a:r>
              <a:rPr lang="en-US" altLang="zh-CN" sz="2400" b="0" i="0" u="none" strike="noStrike" baseline="0" dirty="0">
                <a:solidFill>
                  <a:srgbClr val="000000"/>
                </a:solidFill>
                <a:latin typeface="FangSong_GB2312" panose="02010609030101010101" pitchFamily="49" charset="-122"/>
                <a:ea typeface="FangSong_GB2312" panose="02010609030101010101" pitchFamily="49" charset="-122"/>
              </a:rPr>
              <a:t>-</a:t>
            </a:r>
            <a:r>
              <a:rPr lang="zh-CN" altLang="en-US" sz="2400" b="0" i="0" u="none" strike="noStrike" baseline="0" dirty="0">
                <a:solidFill>
                  <a:srgbClr val="000000"/>
                </a:solidFill>
                <a:latin typeface="FangSong_GB2312" panose="02010609030101010101" pitchFamily="49" charset="-122"/>
                <a:ea typeface="FangSong_GB2312" panose="02010609030101010101" pitchFamily="49" charset="-122"/>
              </a:rPr>
              <a:t>放大和积分同时进行</a:t>
            </a:r>
          </a:p>
        </p:txBody>
      </p:sp>
    </p:spTree>
    <p:extLst>
      <p:ext uri="{BB962C8B-B14F-4D97-AF65-F5344CB8AC3E}">
        <p14:creationId xmlns:p14="http://schemas.microsoft.com/office/powerpoint/2010/main" val="17414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362200" y="85725"/>
            <a:ext cx="4352925" cy="635000"/>
          </a:xfrm>
          <a:prstGeom prst="rect">
            <a:avLst/>
          </a:prstGeom>
        </p:spPr>
        <p:txBody>
          <a:bodyPr>
            <a:noAutofit/>
          </a:bodyPr>
          <a:lstStyle/>
          <a:p>
            <a:pPr algn="l"/>
            <a:r>
              <a:rPr lang="zh-CN" altLang="en-US" sz="3600" b="0" i="0" u="none" strike="noStrike" baseline="0" dirty="0">
                <a:latin typeface="宋体" panose="02010600030101010101" pitchFamily="2" charset="-122"/>
                <a:ea typeface="宋体" panose="02010600030101010101" pitchFamily="2" charset="-122"/>
              </a:rPr>
              <a:t>电流灵敏前置放大器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22</a:t>
            </a:fld>
            <a:endParaRPr lang="zh-CN" altLang="en-US"/>
          </a:p>
        </p:txBody>
      </p:sp>
      <p:pic>
        <p:nvPicPr>
          <p:cNvPr id="4" name="图片 3">
            <a:extLst>
              <a:ext uri="{FF2B5EF4-FFF2-40B4-BE49-F238E27FC236}">
                <a16:creationId xmlns:a16="http://schemas.microsoft.com/office/drawing/2014/main" id="{BEB05744-2816-46A3-806E-3264807A8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148" y="1001667"/>
            <a:ext cx="5261703" cy="2151108"/>
          </a:xfrm>
          <a:prstGeom prst="rect">
            <a:avLst/>
          </a:prstGeom>
        </p:spPr>
      </p:pic>
      <p:sp>
        <p:nvSpPr>
          <p:cNvPr id="8" name="文本框 7">
            <a:extLst>
              <a:ext uri="{FF2B5EF4-FFF2-40B4-BE49-F238E27FC236}">
                <a16:creationId xmlns:a16="http://schemas.microsoft.com/office/drawing/2014/main" id="{0C789EAF-3376-41C9-8ED8-866715E48D83}"/>
              </a:ext>
            </a:extLst>
          </p:cNvPr>
          <p:cNvSpPr txBox="1"/>
          <p:nvPr/>
        </p:nvSpPr>
        <p:spPr>
          <a:xfrm>
            <a:off x="631031" y="3404191"/>
            <a:ext cx="8179594" cy="2246769"/>
          </a:xfrm>
          <a:prstGeom prst="rect">
            <a:avLst/>
          </a:prstGeom>
          <a:noFill/>
        </p:spPr>
        <p:txBody>
          <a:bodyPr wrap="square">
            <a:spAutoFit/>
          </a:bodyPr>
          <a:lstStyle/>
          <a:p>
            <a:pPr algn="l"/>
            <a:r>
              <a:rPr lang="en-US" altLang="zh-CN" sz="2800" b="0" i="0" u="none" strike="noStrike" baseline="0" dirty="0">
                <a:solidFill>
                  <a:srgbClr val="000000"/>
                </a:solidFill>
                <a:latin typeface="Times New Roman" panose="02020603050405020304" pitchFamily="18" charset="0"/>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在输入端并联上小电阻，在电阻上形成电压信号。</a:t>
            </a:r>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电阻一般选为</a:t>
            </a:r>
            <a:r>
              <a:rPr lang="en-US" altLang="zh-CN" sz="2800" b="1" i="0" u="none" strike="noStrike" baseline="0" dirty="0">
                <a:solidFill>
                  <a:srgbClr val="000000"/>
                </a:solidFill>
                <a:latin typeface="Times New Roman" panose="02020603050405020304" pitchFamily="18" charset="0"/>
                <a:ea typeface="宋体" panose="02010600030101010101" pitchFamily="2" charset="-122"/>
              </a:rPr>
              <a:t>50</a:t>
            </a:r>
            <a:r>
              <a:rPr lang="en-US" altLang="zh-CN" sz="2800" b="0" i="0" u="none" strike="noStrike" baseline="0" dirty="0">
                <a:solidFill>
                  <a:srgbClr val="000000"/>
                </a:solidFill>
                <a:latin typeface="宋体" panose="02010600030101010101" pitchFamily="2" charset="-122"/>
                <a:ea typeface="宋体" panose="02010600030101010101" pitchFamily="2" charset="-122"/>
              </a:rPr>
              <a:t>Ω</a:t>
            </a:r>
            <a:r>
              <a:rPr lang="zh-CN" altLang="en-US" sz="2800" b="0" i="0" u="none" strike="noStrike" baseline="0" dirty="0">
                <a:solidFill>
                  <a:srgbClr val="000000"/>
                </a:solidFill>
                <a:latin typeface="宋体" panose="02010600030101010101" pitchFamily="2" charset="-122"/>
                <a:ea typeface="宋体" panose="02010600030101010101" pitchFamily="2" charset="-122"/>
              </a:rPr>
              <a:t>，</a:t>
            </a:r>
            <a:endParaRPr lang="en-US" altLang="zh-CN" sz="28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适合于信号幅度较大的情况。</a:t>
            </a:r>
            <a:endParaRPr lang="en-US" altLang="zh-CN" sz="28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28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宋体" panose="02010600030101010101" pitchFamily="2" charset="-122"/>
                <a:ea typeface="宋体" panose="02010600030101010101" pitchFamily="2" charset="-122"/>
              </a:rPr>
              <a:t>对</a:t>
            </a:r>
            <a:r>
              <a:rPr lang="en-US" altLang="zh-CN" sz="2800" b="1" i="0" u="none" strike="noStrike" baseline="0" dirty="0">
                <a:solidFill>
                  <a:srgbClr val="000000"/>
                </a:solidFill>
                <a:latin typeface="Times New Roman" panose="02020603050405020304" pitchFamily="18" charset="0"/>
                <a:ea typeface="宋体" panose="02010600030101010101" pitchFamily="2" charset="-122"/>
              </a:rPr>
              <a:t>V-V</a:t>
            </a:r>
            <a:r>
              <a:rPr lang="zh-CN" altLang="en-US" sz="2800" b="0" i="0" u="none" strike="noStrike" baseline="0" dirty="0">
                <a:solidFill>
                  <a:srgbClr val="000000"/>
                </a:solidFill>
                <a:latin typeface="宋体" panose="02010600030101010101" pitchFamily="2" charset="-122"/>
                <a:ea typeface="宋体" panose="02010600030101010101" pitchFamily="2" charset="-122"/>
              </a:rPr>
              <a:t>放大器要求其上升时间很小，一般在</a:t>
            </a:r>
            <a:r>
              <a:rPr lang="en-US" altLang="zh-CN" sz="2800" b="0" i="0" u="none" strike="noStrike" baseline="0" dirty="0">
                <a:solidFill>
                  <a:srgbClr val="000000"/>
                </a:solidFill>
                <a:latin typeface="宋体" panose="02010600030101010101" pitchFamily="2" charset="-122"/>
                <a:ea typeface="宋体" panose="02010600030101010101" pitchFamily="2" charset="-122"/>
              </a:rPr>
              <a:t>ns</a:t>
            </a:r>
            <a:r>
              <a:rPr lang="zh-CN" altLang="en-US" sz="2800" b="0" i="0" u="none" strike="noStrike" baseline="0" dirty="0">
                <a:solidFill>
                  <a:srgbClr val="000000"/>
                </a:solidFill>
                <a:latin typeface="宋体" panose="02010600030101010101" pitchFamily="2" charset="-122"/>
                <a:ea typeface="宋体" panose="02010600030101010101" pitchFamily="2" charset="-122"/>
              </a:rPr>
              <a:t>量级。</a:t>
            </a:r>
          </a:p>
        </p:txBody>
      </p:sp>
    </p:spTree>
    <p:extLst>
      <p:ext uri="{BB962C8B-B14F-4D97-AF65-F5344CB8AC3E}">
        <p14:creationId xmlns:p14="http://schemas.microsoft.com/office/powerpoint/2010/main" val="1546078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362200" y="85725"/>
            <a:ext cx="4352925" cy="635000"/>
          </a:xfrm>
          <a:prstGeom prst="rect">
            <a:avLst/>
          </a:prstGeom>
        </p:spPr>
        <p:txBody>
          <a:bodyPr>
            <a:noAutofit/>
          </a:bodyPr>
          <a:lstStyle/>
          <a:p>
            <a:pPr algn="l"/>
            <a:r>
              <a:rPr lang="zh-CN" altLang="en-US" sz="3600" b="0" i="0" u="none" strike="noStrike" baseline="0" dirty="0">
                <a:latin typeface="宋体" panose="02010600030101010101" pitchFamily="2" charset="-122"/>
                <a:ea typeface="宋体" panose="02010600030101010101" pitchFamily="2" charset="-122"/>
              </a:rPr>
              <a:t>电流灵敏前置放大器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23</a:t>
            </a:fld>
            <a:endParaRPr lang="zh-CN" altLang="en-US"/>
          </a:p>
        </p:txBody>
      </p:sp>
      <p:pic>
        <p:nvPicPr>
          <p:cNvPr id="5" name="图片 4">
            <a:extLst>
              <a:ext uri="{FF2B5EF4-FFF2-40B4-BE49-F238E27FC236}">
                <a16:creationId xmlns:a16="http://schemas.microsoft.com/office/drawing/2014/main" id="{31CE78F6-F474-454A-9909-04D7E0F54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025" y="1770989"/>
            <a:ext cx="4264025" cy="3058185"/>
          </a:xfrm>
          <a:prstGeom prst="rect">
            <a:avLst/>
          </a:prstGeom>
        </p:spPr>
      </p:pic>
      <p:sp>
        <p:nvSpPr>
          <p:cNvPr id="9" name="文本框 8">
            <a:extLst>
              <a:ext uri="{FF2B5EF4-FFF2-40B4-BE49-F238E27FC236}">
                <a16:creationId xmlns:a16="http://schemas.microsoft.com/office/drawing/2014/main" id="{E0E33B1E-313C-4366-8288-B6E31E13F169}"/>
              </a:ext>
            </a:extLst>
          </p:cNvPr>
          <p:cNvSpPr txBox="1"/>
          <p:nvPr/>
        </p:nvSpPr>
        <p:spPr>
          <a:xfrm>
            <a:off x="287338" y="1871960"/>
            <a:ext cx="4103687" cy="3108543"/>
          </a:xfrm>
          <a:prstGeom prst="rect">
            <a:avLst/>
          </a:prstGeom>
          <a:noFill/>
        </p:spPr>
        <p:txBody>
          <a:bodyPr wrap="square">
            <a:spAutoFit/>
          </a:bodyPr>
          <a:lstStyle/>
          <a:p>
            <a:pPr marL="457200" indent="-457200" algn="l">
              <a:buFont typeface="Wingdings" panose="05000000000000000000" pitchFamily="2" charset="2"/>
              <a:buChar char="ü"/>
            </a:pPr>
            <a:r>
              <a:rPr lang="zh-CN" altLang="en-US" sz="2800" b="0" i="0" u="none" strike="noStrike" baseline="0" dirty="0">
                <a:solidFill>
                  <a:srgbClr val="000000"/>
                </a:solidFill>
                <a:latin typeface="宋体" panose="02010600030101010101" pitchFamily="2" charset="-122"/>
                <a:ea typeface="宋体" panose="02010600030101010101" pitchFamily="2" charset="-122"/>
              </a:rPr>
              <a:t>采用并联负反馈以减小输入电阻</a:t>
            </a:r>
            <a:r>
              <a:rPr lang="en-US" altLang="zh-CN" sz="2800" b="1" i="0" u="none" strike="noStrike" baseline="0" dirty="0">
                <a:solidFill>
                  <a:srgbClr val="000000"/>
                </a:solidFill>
                <a:latin typeface="Times New Roman" panose="02020603050405020304" pitchFamily="18" charset="0"/>
                <a:ea typeface="宋体" panose="02010600030101010101" pitchFamily="2" charset="-122"/>
              </a:rPr>
              <a:t>,</a:t>
            </a:r>
            <a:r>
              <a:rPr lang="zh-CN" altLang="en-US" sz="2800" b="0" i="0" u="none" strike="noStrike" baseline="0" dirty="0">
                <a:solidFill>
                  <a:srgbClr val="000000"/>
                </a:solidFill>
                <a:latin typeface="Wingdings" panose="05000000000000000000" pitchFamily="2" charset="2"/>
                <a:ea typeface="宋体" panose="02010600030101010101" pitchFamily="2" charset="-122"/>
              </a:rPr>
              <a:t>􀁺</a:t>
            </a:r>
            <a:endParaRPr lang="en-US" altLang="zh-CN" sz="2800" b="0" i="0" u="none" strike="noStrike" baseline="0" dirty="0">
              <a:solidFill>
                <a:srgbClr val="000000"/>
              </a:solidFill>
              <a:latin typeface="Wingdings" panose="05000000000000000000" pitchFamily="2" charset="2"/>
              <a:ea typeface="宋体" panose="02010600030101010101" pitchFamily="2" charset="-122"/>
            </a:endParaRPr>
          </a:p>
          <a:p>
            <a:pPr marL="457200" indent="-457200">
              <a:buFont typeface="Wingdings" panose="05000000000000000000" pitchFamily="2" charset="2"/>
              <a:buChar char="ü"/>
            </a:pPr>
            <a:r>
              <a:rPr lang="zh-CN" altLang="en-US" sz="2800" dirty="0">
                <a:solidFill>
                  <a:srgbClr val="000000"/>
                </a:solidFill>
                <a:latin typeface="宋体" panose="02010600030101010101" pitchFamily="2" charset="-122"/>
                <a:ea typeface="宋体" panose="02010600030101010101" pitchFamily="2" charset="-122"/>
              </a:rPr>
              <a:t>得到很小的时间常数</a:t>
            </a:r>
            <a:r>
              <a:rPr lang="en-US" altLang="zh-CN" sz="2800" b="1" dirty="0">
                <a:solidFill>
                  <a:srgbClr val="000000"/>
                </a:solidFill>
                <a:latin typeface="Times New Roman" panose="02020603050405020304" pitchFamily="18" charset="0"/>
                <a:ea typeface="宋体" panose="02010600030101010101" pitchFamily="2" charset="-122"/>
              </a:rPr>
              <a:t>,</a:t>
            </a:r>
            <a:r>
              <a:rPr lang="zh-CN" altLang="en-US" sz="2800" dirty="0">
                <a:solidFill>
                  <a:srgbClr val="000000"/>
                </a:solidFill>
                <a:latin typeface="宋体" panose="02010600030101010101" pitchFamily="2" charset="-122"/>
                <a:ea typeface="宋体" panose="02010600030101010101" pitchFamily="2" charset="-122"/>
              </a:rPr>
              <a:t>电流直接注入到反馈电路中</a:t>
            </a:r>
            <a:r>
              <a:rPr lang="en-US" altLang="zh-CN" sz="2800" b="1" dirty="0">
                <a:solidFill>
                  <a:srgbClr val="000000"/>
                </a:solidFill>
                <a:latin typeface="Times New Roman" panose="02020603050405020304" pitchFamily="18" charset="0"/>
                <a:ea typeface="宋体" panose="02010600030101010101" pitchFamily="2" charset="-122"/>
              </a:rPr>
              <a:t>,</a:t>
            </a:r>
          </a:p>
          <a:p>
            <a:pPr marL="457200" indent="-457200">
              <a:buFont typeface="Wingdings" panose="05000000000000000000" pitchFamily="2" charset="2"/>
              <a:buChar char="ü"/>
            </a:pPr>
            <a:r>
              <a:rPr lang="zh-CN" altLang="en-US" sz="2800" dirty="0">
                <a:solidFill>
                  <a:srgbClr val="000000"/>
                </a:solidFill>
                <a:latin typeface="宋体" panose="02010600030101010101" pitchFamily="2" charset="-122"/>
                <a:ea typeface="宋体" panose="02010600030101010101" pitchFamily="2" charset="-122"/>
              </a:rPr>
              <a:t>放大器本身的频带要求很宽</a:t>
            </a:r>
          </a:p>
        </p:txBody>
      </p:sp>
    </p:spTree>
    <p:extLst>
      <p:ext uri="{BB962C8B-B14F-4D97-AF65-F5344CB8AC3E}">
        <p14:creationId xmlns:p14="http://schemas.microsoft.com/office/powerpoint/2010/main" val="38743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333625" y="85725"/>
            <a:ext cx="4886325" cy="635000"/>
          </a:xfrm>
          <a:prstGeom prst="rect">
            <a:avLst/>
          </a:prstGeom>
        </p:spPr>
        <p:txBody>
          <a:bodyPr>
            <a:noAutofit/>
          </a:bodyPr>
          <a:lstStyle/>
          <a:p>
            <a:pPr algn="l"/>
            <a:r>
              <a:rPr lang="zh-CN" altLang="en-US" sz="3600" dirty="0">
                <a:latin typeface="宋体" panose="02010600030101010101" pitchFamily="2" charset="-122"/>
                <a:ea typeface="宋体" panose="02010600030101010101" pitchFamily="2" charset="-122"/>
              </a:rPr>
              <a:t>电荷</a:t>
            </a:r>
            <a:r>
              <a:rPr lang="zh-CN" altLang="en-US" sz="3600" b="0" i="0" u="none" strike="noStrike" baseline="0" dirty="0">
                <a:latin typeface="宋体" panose="02010600030101010101" pitchFamily="2" charset="-122"/>
                <a:ea typeface="宋体" panose="02010600030101010101" pitchFamily="2" charset="-122"/>
              </a:rPr>
              <a:t>灵敏放大器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24</a:t>
            </a:fld>
            <a:endParaRPr lang="zh-CN" altLang="en-US"/>
          </a:p>
        </p:txBody>
      </p:sp>
      <p:pic>
        <p:nvPicPr>
          <p:cNvPr id="5" name="图片 4">
            <a:extLst>
              <a:ext uri="{FF2B5EF4-FFF2-40B4-BE49-F238E27FC236}">
                <a16:creationId xmlns:a16="http://schemas.microsoft.com/office/drawing/2014/main" id="{45208D07-A9D8-4AE8-A73F-3A02FAE50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38" y="949325"/>
            <a:ext cx="7998524" cy="4959350"/>
          </a:xfrm>
          <a:prstGeom prst="rect">
            <a:avLst/>
          </a:prstGeom>
        </p:spPr>
      </p:pic>
    </p:spTree>
    <p:extLst>
      <p:ext uri="{BB962C8B-B14F-4D97-AF65-F5344CB8AC3E}">
        <p14:creationId xmlns:p14="http://schemas.microsoft.com/office/powerpoint/2010/main" val="2651553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67025" y="85725"/>
            <a:ext cx="4352925" cy="635000"/>
          </a:xfrm>
          <a:prstGeom prst="rect">
            <a:avLst/>
          </a:prstGeom>
        </p:spPr>
        <p:txBody>
          <a:bodyPr>
            <a:noAutofit/>
          </a:bodyPr>
          <a:lstStyle/>
          <a:p>
            <a:pPr algn="l"/>
            <a:r>
              <a:rPr lang="zh-CN" altLang="en-US" sz="3600" dirty="0">
                <a:latin typeface="宋体" panose="02010600030101010101" pitchFamily="2" charset="-122"/>
                <a:ea typeface="宋体" panose="02010600030101010101" pitchFamily="2" charset="-122"/>
              </a:rPr>
              <a:t>电荷</a:t>
            </a:r>
            <a:r>
              <a:rPr lang="zh-CN" altLang="en-US" sz="3600" b="0" i="0" u="none" strike="noStrike" baseline="0" dirty="0">
                <a:latin typeface="宋体" panose="02010600030101010101" pitchFamily="2" charset="-122"/>
                <a:ea typeface="宋体" panose="02010600030101010101" pitchFamily="2" charset="-122"/>
              </a:rPr>
              <a:t>灵敏放大器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25</a:t>
            </a:fld>
            <a:endParaRPr lang="zh-CN" altLang="en-US"/>
          </a:p>
        </p:txBody>
      </p:sp>
      <p:sp>
        <p:nvSpPr>
          <p:cNvPr id="16" name="矩形 15">
            <a:extLst>
              <a:ext uri="{FF2B5EF4-FFF2-40B4-BE49-F238E27FC236}">
                <a16:creationId xmlns:a16="http://schemas.microsoft.com/office/drawing/2014/main" id="{561EC197-A370-4487-B22F-542B3D691476}"/>
              </a:ext>
            </a:extLst>
          </p:cNvPr>
          <p:cNvSpPr/>
          <p:nvPr/>
        </p:nvSpPr>
        <p:spPr>
          <a:xfrm>
            <a:off x="7718693" y="5950710"/>
            <a:ext cx="1021814" cy="247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496DA31E-E6EB-4A0F-9FB6-455B880F715F}"/>
              </a:ext>
            </a:extLst>
          </p:cNvPr>
          <p:cNvSpPr txBox="1"/>
          <p:nvPr/>
        </p:nvSpPr>
        <p:spPr>
          <a:xfrm>
            <a:off x="305594" y="1032986"/>
            <a:ext cx="8532812" cy="1815882"/>
          </a:xfrm>
          <a:prstGeom prst="rect">
            <a:avLst/>
          </a:prstGeom>
          <a:noFill/>
        </p:spPr>
        <p:txBody>
          <a:bodyPr wrap="square">
            <a:spAutoFit/>
          </a:bodyPr>
          <a:lstStyle/>
          <a:p>
            <a:r>
              <a:rPr lang="zh-CN" altLang="en-US" sz="2800" b="0" i="0" u="none" strike="noStrike" baseline="0" dirty="0">
                <a:solidFill>
                  <a:srgbClr val="000000"/>
                </a:solidFill>
                <a:latin typeface="宋体" panose="02010600030101010101" pitchFamily="2" charset="-122"/>
                <a:ea typeface="宋体" panose="02010600030101010101" pitchFamily="2" charset="-122"/>
              </a:rPr>
              <a:t>尽管探测器输出的每个电信号在电荷灵敏放大器产生的输出电压并不大，但是每输出一个信号都在</a:t>
            </a:r>
            <a:r>
              <a:rPr lang="en-US" altLang="zh-CN" sz="2800" b="1" i="1" u="none" strike="noStrike" baseline="0" dirty="0">
                <a:solidFill>
                  <a:srgbClr val="000000"/>
                </a:solidFill>
                <a:latin typeface="Times New Roman" panose="02020603050405020304" pitchFamily="18" charset="0"/>
                <a:ea typeface="宋体" panose="02010600030101010101" pitchFamily="2" charset="-122"/>
              </a:rPr>
              <a:t>C</a:t>
            </a:r>
            <a:r>
              <a:rPr lang="en-US" altLang="zh-CN" sz="2800" b="1" i="1"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800" b="0" i="0" u="none" strike="noStrike" baseline="0" dirty="0">
                <a:solidFill>
                  <a:srgbClr val="000000"/>
                </a:solidFill>
                <a:latin typeface="宋体" panose="02010600030101010101" pitchFamily="2" charset="-122"/>
                <a:ea typeface="宋体" panose="02010600030101010101" pitchFamily="2" charset="-122"/>
              </a:rPr>
              <a:t>上积累起来</a:t>
            </a:r>
            <a:r>
              <a:rPr lang="zh-CN" altLang="en-US" sz="2800" dirty="0">
                <a:solidFill>
                  <a:srgbClr val="000000"/>
                </a:solidFill>
                <a:latin typeface="宋体" panose="02010600030101010101" pitchFamily="2" charset="-122"/>
                <a:ea typeface="宋体" panose="02010600030101010101" pitchFamily="2" charset="-122"/>
              </a:rPr>
              <a:t>，不会泄放电荷，就会造成</a:t>
            </a:r>
            <a:r>
              <a:rPr lang="zh-CN" altLang="en-US" sz="2800" dirty="0">
                <a:solidFill>
                  <a:srgbClr val="FF3100"/>
                </a:solidFill>
                <a:latin typeface="宋体" panose="02010600030101010101" pitchFamily="2" charset="-122"/>
                <a:ea typeface="宋体" panose="02010600030101010101" pitchFamily="2" charset="-122"/>
              </a:rPr>
              <a:t>信号堆积</a:t>
            </a:r>
            <a:r>
              <a:rPr lang="zh-CN" altLang="en-US" sz="2800" dirty="0">
                <a:solidFill>
                  <a:srgbClr val="000000"/>
                </a:solidFill>
                <a:latin typeface="宋体" panose="02010600030101010101" pitchFamily="2" charset="-122"/>
                <a:ea typeface="宋体" panose="02010600030101010101" pitchFamily="2" charset="-122"/>
              </a:rPr>
              <a:t>。引入</a:t>
            </a:r>
            <a:r>
              <a:rPr lang="en-US" altLang="zh-CN" sz="2800" b="1" i="1" u="none" strike="noStrike" baseline="0" dirty="0">
                <a:solidFill>
                  <a:srgbClr val="000000"/>
                </a:solidFill>
                <a:latin typeface="Times New Roman" panose="02020603050405020304" pitchFamily="18" charset="0"/>
                <a:ea typeface="宋体" panose="02010600030101010101" pitchFamily="2" charset="-122"/>
              </a:rPr>
              <a:t>R</a:t>
            </a:r>
            <a:r>
              <a:rPr lang="en-US" altLang="zh-CN" sz="2800" b="1" i="1"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800" b="0" i="0" u="none" strike="noStrike" baseline="0" dirty="0">
                <a:solidFill>
                  <a:srgbClr val="000000"/>
                </a:solidFill>
                <a:latin typeface="宋体" panose="02010600030101010101" pitchFamily="2" charset="-122"/>
                <a:ea typeface="宋体" panose="02010600030101010101" pitchFamily="2" charset="-122"/>
              </a:rPr>
              <a:t>能泄放其上电荷，但要求</a:t>
            </a:r>
            <a:r>
              <a:rPr lang="en-US" altLang="zh-CN" sz="2800" b="0" i="1" u="none" strike="noStrike" baseline="0" dirty="0" err="1">
                <a:solidFill>
                  <a:srgbClr val="000000"/>
                </a:solidFill>
                <a:latin typeface="宋体" panose="02010600030101010101" pitchFamily="2" charset="-122"/>
                <a:ea typeface="宋体" panose="02010600030101010101" pitchFamily="2" charset="-122"/>
              </a:rPr>
              <a:t>τ</a:t>
            </a:r>
            <a:r>
              <a:rPr lang="en-US" altLang="zh-CN" sz="2800" b="1" i="1" u="none" strike="noStrike" baseline="-25000" dirty="0" err="1">
                <a:solidFill>
                  <a:srgbClr val="000000"/>
                </a:solidFill>
                <a:latin typeface="Times New Roman" panose="02020603050405020304" pitchFamily="18" charset="0"/>
                <a:ea typeface="宋体" panose="02010600030101010101" pitchFamily="2" charset="-122"/>
              </a:rPr>
              <a:t>f</a:t>
            </a:r>
            <a:r>
              <a:rPr lang="en-US" altLang="zh-CN" sz="2800" b="1" i="0" u="none" strike="noStrike" baseline="0" dirty="0">
                <a:solidFill>
                  <a:srgbClr val="000000"/>
                </a:solidFill>
                <a:latin typeface="Times New Roman" panose="02020603050405020304" pitchFamily="18" charset="0"/>
                <a:ea typeface="宋体" panose="02010600030101010101" pitchFamily="2" charset="-122"/>
              </a:rPr>
              <a:t>= </a:t>
            </a:r>
            <a:r>
              <a:rPr lang="en-US" altLang="zh-CN" sz="2800" b="1" i="1" u="none" strike="noStrike" baseline="0" dirty="0" err="1">
                <a:solidFill>
                  <a:srgbClr val="000000"/>
                </a:solidFill>
                <a:latin typeface="Times New Roman" panose="02020603050405020304" pitchFamily="18" charset="0"/>
                <a:ea typeface="宋体" panose="02010600030101010101" pitchFamily="2" charset="-122"/>
              </a:rPr>
              <a:t>R</a:t>
            </a:r>
            <a:r>
              <a:rPr lang="en-US" altLang="zh-CN" sz="2800" b="1" i="1" u="none" strike="noStrike" baseline="-25000" dirty="0" err="1">
                <a:solidFill>
                  <a:srgbClr val="000000"/>
                </a:solidFill>
                <a:latin typeface="Times New Roman" panose="02020603050405020304" pitchFamily="18" charset="0"/>
                <a:ea typeface="宋体" panose="02010600030101010101" pitchFamily="2" charset="-122"/>
              </a:rPr>
              <a:t>f</a:t>
            </a:r>
            <a:r>
              <a:rPr lang="en-US" altLang="zh-CN" sz="2800" b="1" i="1" u="none" strike="noStrike" baseline="0" dirty="0" err="1">
                <a:solidFill>
                  <a:srgbClr val="000000"/>
                </a:solidFill>
                <a:latin typeface="Times New Roman" panose="02020603050405020304" pitchFamily="18" charset="0"/>
                <a:ea typeface="宋体" panose="02010600030101010101" pitchFamily="2" charset="-122"/>
              </a:rPr>
              <a:t>C</a:t>
            </a:r>
            <a:r>
              <a:rPr lang="en-US" altLang="zh-CN" sz="2800" b="1" i="1" u="none" strike="noStrike" baseline="-25000" dirty="0" err="1">
                <a:solidFill>
                  <a:srgbClr val="000000"/>
                </a:solidFill>
                <a:latin typeface="Times New Roman" panose="02020603050405020304" pitchFamily="18" charset="0"/>
                <a:ea typeface="宋体" panose="02010600030101010101" pitchFamily="2" charset="-122"/>
              </a:rPr>
              <a:t>f</a:t>
            </a:r>
            <a:r>
              <a:rPr lang="zh-CN" altLang="en-US" sz="2800" b="0" i="0" u="none" strike="noStrike" baseline="0" dirty="0">
                <a:solidFill>
                  <a:srgbClr val="000000"/>
                </a:solidFill>
                <a:latin typeface="宋体" panose="02010600030101010101" pitchFamily="2" charset="-122"/>
                <a:ea typeface="宋体" panose="02010600030101010101" pitchFamily="2" charset="-122"/>
              </a:rPr>
              <a:t>由于很大</a:t>
            </a:r>
            <a:r>
              <a:rPr lang="zh-CN" altLang="en-US" sz="2800" dirty="0">
                <a:solidFill>
                  <a:srgbClr val="000000"/>
                </a:solidFill>
                <a:latin typeface="宋体" panose="02010600030101010101" pitchFamily="2" charset="-122"/>
                <a:ea typeface="宋体" panose="02010600030101010101" pitchFamily="2" charset="-122"/>
              </a:rPr>
              <a:t>。</a:t>
            </a:r>
            <a:endParaRPr lang="zh-CN" altLang="en-US" sz="2800" b="0" i="0" u="none" strike="noStrike" baseline="0" dirty="0">
              <a:solidFill>
                <a:srgbClr val="000000"/>
              </a:solidFill>
              <a:latin typeface="宋体" panose="02010600030101010101" pitchFamily="2" charset="-122"/>
              <a:ea typeface="宋体" panose="02010600030101010101" pitchFamily="2" charset="-122"/>
            </a:endParaRPr>
          </a:p>
        </p:txBody>
      </p:sp>
      <p:pic>
        <p:nvPicPr>
          <p:cNvPr id="6" name="图片 5">
            <a:extLst>
              <a:ext uri="{FF2B5EF4-FFF2-40B4-BE49-F238E27FC236}">
                <a16:creationId xmlns:a16="http://schemas.microsoft.com/office/drawing/2014/main" id="{0A679016-467A-49E4-88D4-13A774BF6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2148" y="3027779"/>
            <a:ext cx="4039542" cy="3077746"/>
          </a:xfrm>
          <a:prstGeom prst="rect">
            <a:avLst/>
          </a:prstGeom>
        </p:spPr>
      </p:pic>
    </p:spTree>
    <p:extLst>
      <p:ext uri="{BB962C8B-B14F-4D97-AF65-F5344CB8AC3E}">
        <p14:creationId xmlns:p14="http://schemas.microsoft.com/office/powerpoint/2010/main" val="4085740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67025" y="85725"/>
            <a:ext cx="4352925" cy="635000"/>
          </a:xfrm>
          <a:prstGeom prst="rect">
            <a:avLst/>
          </a:prstGeom>
        </p:spPr>
        <p:txBody>
          <a:bodyPr>
            <a:noAutofit/>
          </a:bodyPr>
          <a:lstStyle/>
          <a:p>
            <a:pPr algn="l"/>
            <a:r>
              <a:rPr lang="zh-CN" altLang="en-US" sz="3600" dirty="0">
                <a:latin typeface="宋体" panose="02010600030101010101" pitchFamily="2" charset="-122"/>
                <a:ea typeface="宋体" panose="02010600030101010101" pitchFamily="2" charset="-122"/>
              </a:rPr>
              <a:t>电荷</a:t>
            </a:r>
            <a:r>
              <a:rPr lang="zh-CN" altLang="en-US" sz="3600" b="0" i="0" u="none" strike="noStrike" baseline="0" dirty="0">
                <a:latin typeface="宋体" panose="02010600030101010101" pitchFamily="2" charset="-122"/>
                <a:ea typeface="宋体" panose="02010600030101010101" pitchFamily="2" charset="-122"/>
              </a:rPr>
              <a:t>灵敏放大器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26</a:t>
            </a:fld>
            <a:endParaRPr lang="zh-CN" altLang="en-US"/>
          </a:p>
        </p:txBody>
      </p:sp>
      <p:sp>
        <p:nvSpPr>
          <p:cNvPr id="16" name="矩形 15">
            <a:extLst>
              <a:ext uri="{FF2B5EF4-FFF2-40B4-BE49-F238E27FC236}">
                <a16:creationId xmlns:a16="http://schemas.microsoft.com/office/drawing/2014/main" id="{561EC197-A370-4487-B22F-542B3D691476}"/>
              </a:ext>
            </a:extLst>
          </p:cNvPr>
          <p:cNvSpPr/>
          <p:nvPr/>
        </p:nvSpPr>
        <p:spPr>
          <a:xfrm>
            <a:off x="7718693" y="5950710"/>
            <a:ext cx="1021814" cy="247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6748F632-175C-470D-942F-B5B92EE0D1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724" y="917575"/>
            <a:ext cx="5610225" cy="5193708"/>
          </a:xfrm>
          <a:prstGeom prst="rect">
            <a:avLst/>
          </a:prstGeom>
        </p:spPr>
      </p:pic>
    </p:spTree>
    <p:extLst>
      <p:ext uri="{BB962C8B-B14F-4D97-AF65-F5344CB8AC3E}">
        <p14:creationId xmlns:p14="http://schemas.microsoft.com/office/powerpoint/2010/main" val="1259584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924049" y="85725"/>
            <a:ext cx="5295901" cy="635000"/>
          </a:xfrm>
          <a:prstGeom prst="rect">
            <a:avLst/>
          </a:prstGeom>
        </p:spPr>
        <p:txBody>
          <a:bodyPr>
            <a:noAutofit/>
          </a:bodyPr>
          <a:lstStyle/>
          <a:p>
            <a:pPr algn="l"/>
            <a:r>
              <a:rPr lang="zh-CN" altLang="en-US" sz="3600" dirty="0">
                <a:latin typeface="宋体" panose="02010600030101010101" pitchFamily="2" charset="-122"/>
                <a:ea typeface="宋体" panose="02010600030101010101" pitchFamily="2" charset="-122"/>
              </a:rPr>
              <a:t>电荷</a:t>
            </a:r>
            <a:r>
              <a:rPr lang="zh-CN" altLang="en-US" sz="3600" b="0" i="0" u="none" strike="noStrike" baseline="0" dirty="0">
                <a:latin typeface="宋体" panose="02010600030101010101" pitchFamily="2" charset="-122"/>
                <a:ea typeface="宋体" panose="02010600030101010101" pitchFamily="2" charset="-122"/>
              </a:rPr>
              <a:t>灵敏放大器元件选择</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27</a:t>
            </a:fld>
            <a:endParaRPr lang="zh-CN" altLang="en-US"/>
          </a:p>
        </p:txBody>
      </p:sp>
      <p:sp>
        <p:nvSpPr>
          <p:cNvPr id="16" name="矩形 15">
            <a:extLst>
              <a:ext uri="{FF2B5EF4-FFF2-40B4-BE49-F238E27FC236}">
                <a16:creationId xmlns:a16="http://schemas.microsoft.com/office/drawing/2014/main" id="{561EC197-A370-4487-B22F-542B3D691476}"/>
              </a:ext>
            </a:extLst>
          </p:cNvPr>
          <p:cNvSpPr/>
          <p:nvPr/>
        </p:nvSpPr>
        <p:spPr>
          <a:xfrm>
            <a:off x="7718693" y="5950710"/>
            <a:ext cx="1021814" cy="247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7A899814-D4D6-4A44-AC12-2F9D414A1745}"/>
              </a:ext>
            </a:extLst>
          </p:cNvPr>
          <p:cNvSpPr txBox="1"/>
          <p:nvPr/>
        </p:nvSpPr>
        <p:spPr>
          <a:xfrm>
            <a:off x="403493" y="580422"/>
            <a:ext cx="8654782" cy="5670783"/>
          </a:xfrm>
          <a:prstGeom prst="rect">
            <a:avLst/>
          </a:prstGeom>
          <a:noFill/>
        </p:spPr>
        <p:txBody>
          <a:bodyPr wrap="square">
            <a:spAutoFit/>
          </a:bodyPr>
          <a:lstStyle/>
          <a:p>
            <a:endParaRPr lang="zh-CN" altLang="en-US" sz="1050" b="0" i="0" u="none" strike="noStrike" baseline="0" dirty="0">
              <a:solidFill>
                <a:srgbClr val="000000"/>
              </a:solidFill>
              <a:latin typeface="宋体" panose="02010600030101010101" pitchFamily="2" charset="-122"/>
              <a:ea typeface="宋体" panose="02010600030101010101" pitchFamily="2" charset="-122"/>
            </a:endParaRP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1" i="0" u="none" strike="noStrike" baseline="0" dirty="0">
                <a:solidFill>
                  <a:srgbClr val="000000"/>
                </a:solidFill>
                <a:latin typeface="宋体" panose="02010600030101010101" pitchFamily="2" charset="-122"/>
                <a:ea typeface="宋体" panose="02010600030101010101" pitchFamily="2" charset="-122"/>
              </a:rPr>
              <a:t>放大器</a:t>
            </a:r>
            <a:endParaRPr lang="en-US" altLang="zh-CN" sz="2200" b="1" i="0" u="none" strike="noStrike" baseline="0" dirty="0">
              <a:solidFill>
                <a:srgbClr val="000000"/>
              </a:solidFill>
              <a:latin typeface="宋体" panose="02010600030101010101" pitchFamily="2" charset="-122"/>
              <a:ea typeface="宋体" panose="02010600030101010101" pitchFamily="2" charset="-122"/>
            </a:endParaRP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必须选用低噪声管作为输入级放大管</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在高分辨率半导体能谱仪中</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半导体探测器荷场效应管工作在低温状态下</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可以显著改善系统的噪声</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1" i="0" u="none" strike="noStrike" baseline="0" dirty="0">
                <a:solidFill>
                  <a:srgbClr val="000000"/>
                </a:solidFill>
                <a:latin typeface="宋体" panose="02010600030101010101" pitchFamily="2" charset="-122"/>
                <a:ea typeface="宋体" panose="02010600030101010101" pitchFamily="2" charset="-122"/>
              </a:rPr>
              <a:t>反馈电容</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反馈电容</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C</a:t>
            </a:r>
            <a:r>
              <a:rPr lang="en-US" altLang="zh-CN" sz="2200" b="0" i="0"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200" b="0" i="0" u="none" strike="noStrike" baseline="0" dirty="0">
                <a:solidFill>
                  <a:srgbClr val="000000"/>
                </a:solidFill>
                <a:latin typeface="宋体" panose="02010600030101010101" pitchFamily="2" charset="-122"/>
                <a:ea typeface="宋体" panose="02010600030101010101" pitchFamily="2" charset="-122"/>
              </a:rPr>
              <a:t>的大小影响系统的分辨率</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–C</a:t>
            </a:r>
            <a:r>
              <a:rPr lang="en-US" altLang="zh-CN" sz="2200" b="0" i="0"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200" b="0" i="0" u="none" strike="noStrike" baseline="0" dirty="0">
                <a:solidFill>
                  <a:srgbClr val="000000"/>
                </a:solidFill>
                <a:latin typeface="宋体" panose="02010600030101010101" pitchFamily="2" charset="-122"/>
                <a:ea typeface="宋体" panose="02010600030101010101" pitchFamily="2" charset="-122"/>
              </a:rPr>
              <a:t>大则噪声大</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C</a:t>
            </a:r>
            <a:r>
              <a:rPr lang="en-US" altLang="zh-CN" sz="2200" b="0" i="0"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200" b="0" i="0" u="none" strike="noStrike" baseline="0" dirty="0">
                <a:solidFill>
                  <a:srgbClr val="000000"/>
                </a:solidFill>
                <a:latin typeface="宋体" panose="02010600030101010101" pitchFamily="2" charset="-122"/>
                <a:ea typeface="宋体" panose="02010600030101010101" pitchFamily="2" charset="-122"/>
              </a:rPr>
              <a:t>过小</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则反馈深度小</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输出幅度稳定性变坏</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两者均使系统的能量分辨率降低</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实际上</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C</a:t>
            </a:r>
            <a:r>
              <a:rPr lang="en-US" altLang="zh-CN" sz="2200" b="0" i="0" u="none" strike="noStrike" baseline="-25000" dirty="0">
                <a:solidFill>
                  <a:srgbClr val="000000"/>
                </a:solidFill>
                <a:latin typeface="Times New Roman" panose="02020603050405020304" pitchFamily="18" charset="0"/>
                <a:ea typeface="宋体" panose="02010600030101010101" pitchFamily="2" charset="-122"/>
              </a:rPr>
              <a:t>f</a:t>
            </a:r>
            <a:r>
              <a:rPr lang="zh-CN" altLang="en-US" sz="2200" b="0" i="0" u="none" strike="noStrike" baseline="0" dirty="0">
                <a:solidFill>
                  <a:srgbClr val="000000"/>
                </a:solidFill>
                <a:latin typeface="宋体" panose="02010600030101010101" pitchFamily="2" charset="-122"/>
                <a:ea typeface="宋体" panose="02010600030101010101" pitchFamily="2" charset="-122"/>
              </a:rPr>
              <a:t>常取</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0.1-</a:t>
            </a:r>
            <a:r>
              <a:rPr lang="zh-CN" altLang="en-US" sz="2200" b="0" i="0" u="none" strike="noStrike" baseline="0" dirty="0">
                <a:solidFill>
                  <a:srgbClr val="000000"/>
                </a:solidFill>
                <a:latin typeface="宋体" panose="02010600030101010101" pitchFamily="2" charset="-122"/>
                <a:ea typeface="宋体" panose="02010600030101010101" pitchFamily="2" charset="-122"/>
              </a:rPr>
              <a:t>几</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pf,</a:t>
            </a:r>
            <a:r>
              <a:rPr lang="zh-CN" altLang="en-US" sz="2200" b="0" i="0" u="none" strike="noStrike" baseline="0" dirty="0">
                <a:solidFill>
                  <a:srgbClr val="000000"/>
                </a:solidFill>
                <a:latin typeface="宋体" panose="02010600030101010101" pitchFamily="2" charset="-122"/>
                <a:ea typeface="宋体" panose="02010600030101010101" pitchFamily="2" charset="-122"/>
              </a:rPr>
              <a:t>并且要有很好的稳定性</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1" i="0" u="none" strike="noStrike" baseline="0" dirty="0">
                <a:solidFill>
                  <a:srgbClr val="000000"/>
                </a:solidFill>
                <a:latin typeface="宋体" panose="02010600030101010101" pitchFamily="2" charset="-122"/>
                <a:ea typeface="宋体" panose="02010600030101010101" pitchFamily="2" charset="-122"/>
              </a:rPr>
              <a:t>反馈电阻</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选用低噪声电阻</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阻值一般不小于</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10</a:t>
            </a:r>
            <a:r>
              <a:rPr lang="en-US" altLang="zh-CN" sz="2200" b="0" i="0" u="none" strike="noStrike" baseline="30000" dirty="0">
                <a:solidFill>
                  <a:srgbClr val="000000"/>
                </a:solidFill>
                <a:latin typeface="Times New Roman" panose="02020603050405020304" pitchFamily="18" charset="0"/>
                <a:ea typeface="宋体" panose="02010600030101010101" pitchFamily="2" charset="-122"/>
              </a:rPr>
              <a:t>9</a:t>
            </a:r>
            <a:r>
              <a:rPr lang="zh-CN" altLang="en-US" sz="2200" b="0" i="0" u="none" strike="noStrike" baseline="0" dirty="0">
                <a:solidFill>
                  <a:srgbClr val="000000"/>
                </a:solidFill>
                <a:latin typeface="宋体" panose="02010600030101010101" pitchFamily="2" charset="-122"/>
                <a:ea typeface="宋体" panose="02010600030101010101" pitchFamily="2" charset="-122"/>
              </a:rPr>
              <a:t>欧</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为了减小输入端的分布电容</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反馈电阻的体积要小</a:t>
            </a:r>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0" i="0" u="none" strike="noStrike" baseline="0" dirty="0">
                <a:solidFill>
                  <a:srgbClr val="000000"/>
                </a:solidFill>
                <a:latin typeface="宋体" panose="02010600030101010101" pitchFamily="2" charset="-122"/>
                <a:ea typeface="宋体" panose="02010600030101010101" pitchFamily="2" charset="-122"/>
              </a:rPr>
              <a:t>并将其一端直接焊在场效应管的栅极上</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a:t>
            </a:r>
            <a:r>
              <a:rPr lang="zh-CN" altLang="en-US" sz="2200" b="1" i="0" u="none" strike="noStrike" baseline="0" dirty="0">
                <a:solidFill>
                  <a:srgbClr val="000000"/>
                </a:solidFill>
                <a:latin typeface="宋体" panose="02010600030101010101" pitchFamily="2" charset="-122"/>
                <a:ea typeface="宋体" panose="02010600030101010101" pitchFamily="2" charset="-122"/>
              </a:rPr>
              <a:t>输入隔直流电容</a:t>
            </a:r>
          </a:p>
          <a:p>
            <a:r>
              <a:rPr lang="en-US" altLang="zh-CN" sz="2200" b="0" i="0" u="none" strike="noStrike" baseline="0" dirty="0">
                <a:solidFill>
                  <a:srgbClr val="000000"/>
                </a:solidFill>
                <a:latin typeface="Times New Roman" panose="02020603050405020304" pitchFamily="18" charset="0"/>
                <a:ea typeface="宋体" panose="02010600030101010101" pitchFamily="2" charset="-122"/>
              </a:rPr>
              <a:t>     –</a:t>
            </a:r>
            <a:r>
              <a:rPr lang="zh-CN" altLang="en-US" sz="2200" b="0" i="0" u="none" strike="noStrike" baseline="0" dirty="0">
                <a:solidFill>
                  <a:srgbClr val="000000"/>
                </a:solidFill>
                <a:latin typeface="宋体" panose="02010600030101010101" pitchFamily="2" charset="-122"/>
                <a:ea typeface="宋体" panose="02010600030101010101" pitchFamily="2" charset="-122"/>
              </a:rPr>
              <a:t>选用漏电流小的电容（高压</a:t>
            </a:r>
            <a:r>
              <a:rPr lang="en-US" altLang="zh-CN" sz="2200" b="0" i="0" u="none" strike="noStrike" baseline="0" dirty="0">
                <a:solidFill>
                  <a:srgbClr val="000000"/>
                </a:solidFill>
                <a:latin typeface="宋体" panose="02010600030101010101" pitchFamily="2" charset="-122"/>
                <a:ea typeface="宋体" panose="02010600030101010101" pitchFamily="2" charset="-122"/>
              </a:rPr>
              <a:t>100V</a:t>
            </a:r>
            <a:r>
              <a:rPr lang="zh-CN" altLang="en-US" sz="2200" b="0" i="0" u="none" strike="noStrike" baseline="0" dirty="0">
                <a:solidFill>
                  <a:srgbClr val="000000"/>
                </a:solidFill>
                <a:latin typeface="宋体" panose="02010600030101010101" pitchFamily="2" charset="-122"/>
                <a:ea typeface="宋体" panose="02010600030101010101" pitchFamily="2" charset="-122"/>
              </a:rPr>
              <a:t>以下：</a:t>
            </a:r>
            <a:r>
              <a:rPr lang="en-US" altLang="zh-CN" sz="2200" b="0" i="0" u="none" strike="noStrike" baseline="0" dirty="0">
                <a:solidFill>
                  <a:srgbClr val="000000"/>
                </a:solidFill>
                <a:latin typeface="宋体" panose="02010600030101010101" pitchFamily="2" charset="-122"/>
                <a:ea typeface="宋体" panose="02010600030101010101" pitchFamily="2" charset="-122"/>
              </a:rPr>
              <a:t>0603</a:t>
            </a:r>
            <a:r>
              <a:rPr lang="zh-CN" altLang="en-US" sz="2200" b="0" i="0" u="none" strike="noStrike" baseline="0" dirty="0">
                <a:solidFill>
                  <a:srgbClr val="000000"/>
                </a:solidFill>
                <a:latin typeface="宋体" panose="02010600030101010101" pitchFamily="2" charset="-122"/>
                <a:ea typeface="宋体" panose="02010600030101010101" pitchFamily="2" charset="-122"/>
              </a:rPr>
              <a:t>封装；高压几百伏甚至千伏：大体积双针直插电容）</a:t>
            </a:r>
          </a:p>
        </p:txBody>
      </p:sp>
    </p:spTree>
    <p:extLst>
      <p:ext uri="{BB962C8B-B14F-4D97-AF65-F5344CB8AC3E}">
        <p14:creationId xmlns:p14="http://schemas.microsoft.com/office/powerpoint/2010/main" val="535092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505199" y="95250"/>
            <a:ext cx="4191001"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滤波</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28</a:t>
            </a:fld>
            <a:endParaRPr lang="zh-CN" altLang="en-US"/>
          </a:p>
        </p:txBody>
      </p:sp>
      <p:sp>
        <p:nvSpPr>
          <p:cNvPr id="11" name="文本框 10">
            <a:extLst>
              <a:ext uri="{FF2B5EF4-FFF2-40B4-BE49-F238E27FC236}">
                <a16:creationId xmlns:a16="http://schemas.microsoft.com/office/drawing/2014/main" id="{887A4596-89D3-4EE1-94C9-FC8F8B2FAF87}"/>
              </a:ext>
            </a:extLst>
          </p:cNvPr>
          <p:cNvSpPr txBox="1"/>
          <p:nvPr/>
        </p:nvSpPr>
        <p:spPr>
          <a:xfrm>
            <a:off x="371475" y="988933"/>
            <a:ext cx="8534400" cy="4708981"/>
          </a:xfrm>
          <a:prstGeom prst="rect">
            <a:avLst/>
          </a:prstGeom>
          <a:noFill/>
        </p:spPr>
        <p:txBody>
          <a:bodyPr wrap="square">
            <a:spAutoFit/>
          </a:bodyPr>
          <a:lstStyle/>
          <a:p>
            <a:pPr algn="l"/>
            <a:r>
              <a:rPr lang="zh-CN" altLang="en-US" sz="2400" b="0" i="0" u="none" strike="noStrike" baseline="0" dirty="0">
                <a:solidFill>
                  <a:srgbClr val="0033CD"/>
                </a:solidFill>
                <a:latin typeface="宋体" panose="02010600030101010101" pitchFamily="2" charset="-122"/>
                <a:ea typeface="宋体" panose="02010600030101010101" pitchFamily="2" charset="-122"/>
              </a:rPr>
              <a:t>    从前置放大器输出的有用信号通常混杂噪声和干扰，对于幅度分析系统</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信号处理电路的一个重要作用就是通过滤波来提高信号噪声比。滤波器的作用是在频域里尽可能地滤去噪声的各频率成份</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尽可能地保留信号</a:t>
            </a:r>
            <a:r>
              <a:rPr lang="zh-CN" altLang="en-US" sz="2400" dirty="0">
                <a:solidFill>
                  <a:srgbClr val="0033CD"/>
                </a:solidFill>
                <a:latin typeface="宋体" panose="02010600030101010101" pitchFamily="2" charset="-122"/>
                <a:ea typeface="宋体" panose="02010600030101010101" pitchFamily="2" charset="-122"/>
              </a:rPr>
              <a:t>的</a:t>
            </a:r>
            <a:r>
              <a:rPr lang="zh-CN" altLang="en-US" sz="2400" b="0" i="0" u="none" strike="noStrike" baseline="0" dirty="0">
                <a:solidFill>
                  <a:srgbClr val="0033CD"/>
                </a:solidFill>
                <a:latin typeface="宋体" panose="02010600030101010101" pitchFamily="2" charset="-122"/>
                <a:ea typeface="宋体" panose="02010600030101010101" pitchFamily="2" charset="-122"/>
              </a:rPr>
              <a:t>各频率成份</a:t>
            </a:r>
          </a:p>
          <a:p>
            <a:pPr algn="l"/>
            <a:r>
              <a:rPr lang="zh-CN" altLang="en-US" sz="2400" b="0" i="0" u="none" strike="noStrike" baseline="0" dirty="0">
                <a:solidFill>
                  <a:srgbClr val="0033CD"/>
                </a:solidFill>
                <a:latin typeface="宋体" panose="02010600030101010101" pitchFamily="2" charset="-122"/>
                <a:ea typeface="宋体" panose="02010600030101010101" pitchFamily="2" charset="-122"/>
              </a:rPr>
              <a:t>    在信号频谱和噪声频谱重迭或者部分重迭时</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存在一种</a:t>
            </a:r>
            <a:r>
              <a:rPr lang="zh-CN" altLang="en-US" sz="2400" b="0" i="0" u="none" strike="noStrike" baseline="0" dirty="0">
                <a:solidFill>
                  <a:srgbClr val="CD0065"/>
                </a:solidFill>
                <a:latin typeface="宋体" panose="02010600030101010101" pitchFamily="2" charset="-122"/>
                <a:ea typeface="宋体" panose="02010600030101010101" pitchFamily="2" charset="-122"/>
              </a:rPr>
              <a:t>最佳的滤波器频率响应</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使滤波后的信噪比最佳，滤波器既具有一定的频率响应</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就必然具有一定的冲击响应</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因而在时域里</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滤波器能使输出信号具有一定的波形</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称为</a:t>
            </a:r>
            <a:r>
              <a:rPr lang="zh-CN" altLang="en-US" sz="2400" b="0" i="0" u="none" strike="noStrike" baseline="0" dirty="0">
                <a:solidFill>
                  <a:srgbClr val="CD0065"/>
                </a:solidFill>
                <a:latin typeface="宋体" panose="02010600030101010101" pitchFamily="2" charset="-122"/>
                <a:ea typeface="宋体" panose="02010600030101010101" pitchFamily="2" charset="-122"/>
              </a:rPr>
              <a:t>信号的成形</a:t>
            </a:r>
          </a:p>
          <a:p>
            <a:pPr algn="l"/>
            <a:r>
              <a:rPr lang="zh-CN" altLang="en-US" sz="2400" b="0" i="0" u="none" strike="noStrike" baseline="0" dirty="0">
                <a:solidFill>
                  <a:srgbClr val="CD0065"/>
                </a:solidFill>
                <a:latin typeface="Wingdings-Regular"/>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在核电子学中</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除了从提高信噪比着眼要求信号具有一定的形状外</a:t>
            </a:r>
            <a:r>
              <a:rPr lang="en-US" altLang="zh-CN" sz="2400" b="0" i="0" u="none" strike="noStrike" baseline="0" dirty="0">
                <a:solidFill>
                  <a:srgbClr val="0033CD"/>
                </a:solidFill>
                <a:latin typeface="Arial" panose="020B0604020202020204" pitchFamily="34"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其它方面对信号波形还有一定的要求</a:t>
            </a:r>
          </a:p>
          <a:p>
            <a:pPr marL="342900" indent="-342900" algn="l">
              <a:buFont typeface="Wingdings" panose="05000000000000000000" pitchFamily="2" charset="2"/>
              <a:buChar char="ü"/>
            </a:pPr>
            <a:r>
              <a:rPr lang="zh-CN" altLang="en-US" sz="2000" b="0" i="0" u="none" strike="noStrike" baseline="0" dirty="0">
                <a:solidFill>
                  <a:srgbClr val="0033CD"/>
                </a:solidFill>
                <a:latin typeface="宋体" panose="02010600030101010101" pitchFamily="2" charset="-122"/>
                <a:ea typeface="宋体" panose="02010600030101010101" pitchFamily="2" charset="-122"/>
              </a:rPr>
              <a:t>在高计数率的时候</a:t>
            </a:r>
            <a:r>
              <a:rPr lang="en-US" altLang="zh-CN" sz="2000" b="1" i="0" u="none" strike="noStrike" baseline="0" dirty="0">
                <a:solidFill>
                  <a:srgbClr val="0033CD"/>
                </a:solidFill>
                <a:latin typeface="Arial" panose="020B0604020202020204" pitchFamily="34" charset="0"/>
                <a:ea typeface="宋体" panose="02010600030101010101" pitchFamily="2" charset="-122"/>
              </a:rPr>
              <a:t>,</a:t>
            </a:r>
            <a:r>
              <a:rPr lang="zh-CN" altLang="en-US" sz="2000" b="0" i="0" u="none" strike="noStrike" baseline="0" dirty="0">
                <a:solidFill>
                  <a:srgbClr val="0033CD"/>
                </a:solidFill>
                <a:latin typeface="宋体" panose="02010600030101010101" pitchFamily="2" charset="-122"/>
                <a:ea typeface="宋体" panose="02010600030101010101" pitchFamily="2" charset="-122"/>
              </a:rPr>
              <a:t>希望信号</a:t>
            </a:r>
            <a:r>
              <a:rPr lang="zh-CN" altLang="en-US" sz="2000" b="0" i="0" u="none" strike="noStrike" baseline="0" dirty="0">
                <a:solidFill>
                  <a:srgbClr val="CD0065"/>
                </a:solidFill>
                <a:latin typeface="宋体" panose="02010600030101010101" pitchFamily="2" charset="-122"/>
                <a:ea typeface="宋体" panose="02010600030101010101" pitchFamily="2" charset="-122"/>
              </a:rPr>
              <a:t>波形比较窄</a:t>
            </a:r>
            <a:r>
              <a:rPr lang="zh-CN" altLang="en-US" sz="2000" b="0" i="0" u="none" strike="noStrike" baseline="0" dirty="0">
                <a:solidFill>
                  <a:srgbClr val="0033CD"/>
                </a:solidFill>
                <a:latin typeface="宋体" panose="02010600030101010101" pitchFamily="2" charset="-122"/>
                <a:ea typeface="宋体" panose="02010600030101010101" pitchFamily="2" charset="-122"/>
              </a:rPr>
              <a:t>而减少信号的重迭</a:t>
            </a:r>
            <a:endParaRPr lang="en-US" altLang="zh-CN" sz="2000" b="0" i="0" u="none" strike="noStrike" baseline="0" dirty="0">
              <a:solidFill>
                <a:srgbClr val="0033CD"/>
              </a:solidFill>
              <a:latin typeface="宋体" panose="02010600030101010101" pitchFamily="2" charset="-122"/>
              <a:ea typeface="宋体" panose="02010600030101010101" pitchFamily="2" charset="-122"/>
            </a:endParaRPr>
          </a:p>
          <a:p>
            <a:pPr marL="342900" indent="-342900">
              <a:buFont typeface="Wingdings" panose="05000000000000000000" pitchFamily="2" charset="2"/>
              <a:buChar char="ü"/>
            </a:pPr>
            <a:r>
              <a:rPr lang="zh-CN" altLang="en-US" sz="2000" dirty="0">
                <a:solidFill>
                  <a:srgbClr val="0033CD"/>
                </a:solidFill>
                <a:latin typeface="宋体" panose="02010600030101010101" pitchFamily="2" charset="-122"/>
                <a:ea typeface="宋体" panose="02010600030101010101" pitchFamily="2" charset="-122"/>
              </a:rPr>
              <a:t>在幅度分析时</a:t>
            </a:r>
            <a:r>
              <a:rPr lang="en-US" altLang="zh-CN" sz="2000" b="1" dirty="0">
                <a:solidFill>
                  <a:srgbClr val="0033CD"/>
                </a:solidFill>
                <a:latin typeface="Arial" panose="020B0604020202020204" pitchFamily="34" charset="0"/>
                <a:ea typeface="宋体" panose="02010600030101010101" pitchFamily="2" charset="-122"/>
              </a:rPr>
              <a:t>,</a:t>
            </a:r>
            <a:r>
              <a:rPr lang="zh-CN" altLang="en-US" sz="2000" dirty="0">
                <a:solidFill>
                  <a:srgbClr val="0033CD"/>
                </a:solidFill>
                <a:latin typeface="宋体" panose="02010600030101010101" pitchFamily="2" charset="-122"/>
                <a:ea typeface="宋体" panose="02010600030101010101" pitchFamily="2" charset="-122"/>
              </a:rPr>
              <a:t>希望信号</a:t>
            </a:r>
            <a:r>
              <a:rPr lang="zh-CN" altLang="en-US" sz="2000" dirty="0">
                <a:solidFill>
                  <a:srgbClr val="CD0065"/>
                </a:solidFill>
                <a:latin typeface="宋体" panose="02010600030101010101" pitchFamily="2" charset="-122"/>
                <a:ea typeface="宋体" panose="02010600030101010101" pitchFamily="2" charset="-122"/>
              </a:rPr>
              <a:t>顶部较平</a:t>
            </a:r>
            <a:r>
              <a:rPr lang="zh-CN" altLang="en-US" sz="2000" dirty="0">
                <a:solidFill>
                  <a:srgbClr val="0033CD"/>
                </a:solidFill>
                <a:latin typeface="宋体" panose="02010600030101010101" pitchFamily="2" charset="-122"/>
                <a:ea typeface="宋体" panose="02010600030101010101" pitchFamily="2" charset="-122"/>
              </a:rPr>
              <a:t>而便于测准幅度</a:t>
            </a:r>
            <a:endParaRPr lang="en-US" altLang="zh-CN" sz="2000" dirty="0">
              <a:solidFill>
                <a:srgbClr val="0033CD"/>
              </a:solidFill>
              <a:latin typeface="宋体" panose="02010600030101010101" pitchFamily="2" charset="-122"/>
              <a:ea typeface="宋体" panose="02010600030101010101" pitchFamily="2" charset="-122"/>
            </a:endParaRPr>
          </a:p>
          <a:p>
            <a:pPr marL="342900" indent="-342900">
              <a:buFont typeface="Wingdings" panose="05000000000000000000" pitchFamily="2" charset="2"/>
              <a:buChar char="ü"/>
            </a:pPr>
            <a:r>
              <a:rPr lang="zh-CN" altLang="en-US" sz="2000" dirty="0">
                <a:solidFill>
                  <a:srgbClr val="0033CD"/>
                </a:solidFill>
                <a:latin typeface="宋体" panose="02010600030101010101" pitchFamily="2" charset="-122"/>
                <a:ea typeface="宋体" panose="02010600030101010101" pitchFamily="2" charset="-122"/>
              </a:rPr>
              <a:t>在时间分析时</a:t>
            </a:r>
            <a:r>
              <a:rPr lang="en-US" altLang="zh-CN" sz="2000" b="1" dirty="0">
                <a:solidFill>
                  <a:srgbClr val="0033CD"/>
                </a:solidFill>
                <a:latin typeface="Arial" panose="020B0604020202020204" pitchFamily="34" charset="0"/>
                <a:ea typeface="宋体" panose="02010600030101010101" pitchFamily="2" charset="-122"/>
              </a:rPr>
              <a:t>,</a:t>
            </a:r>
            <a:r>
              <a:rPr lang="zh-CN" altLang="en-US" sz="2000" dirty="0">
                <a:solidFill>
                  <a:srgbClr val="0033CD"/>
                </a:solidFill>
                <a:latin typeface="宋体" panose="02010600030101010101" pitchFamily="2" charset="-122"/>
                <a:ea typeface="宋体" panose="02010600030101010101" pitchFamily="2" charset="-122"/>
              </a:rPr>
              <a:t>希望信号的</a:t>
            </a:r>
            <a:r>
              <a:rPr lang="zh-CN" altLang="en-US" sz="2000" dirty="0">
                <a:solidFill>
                  <a:srgbClr val="CD0065"/>
                </a:solidFill>
                <a:latin typeface="宋体" panose="02010600030101010101" pitchFamily="2" charset="-122"/>
                <a:ea typeface="宋体" panose="02010600030101010101" pitchFamily="2" charset="-122"/>
              </a:rPr>
              <a:t>边沿较陡</a:t>
            </a:r>
            <a:r>
              <a:rPr lang="zh-CN" altLang="en-US" sz="2000" dirty="0">
                <a:solidFill>
                  <a:srgbClr val="0033CD"/>
                </a:solidFill>
                <a:latin typeface="宋体" panose="02010600030101010101" pitchFamily="2" charset="-122"/>
                <a:ea typeface="宋体" panose="02010600030101010101" pitchFamily="2" charset="-122"/>
              </a:rPr>
              <a:t>而使定时准确</a:t>
            </a:r>
            <a:endParaRPr lang="zh-CN" altLang="en-US" sz="2000" dirty="0"/>
          </a:p>
        </p:txBody>
      </p:sp>
    </p:spTree>
    <p:extLst>
      <p:ext uri="{BB962C8B-B14F-4D97-AF65-F5344CB8AC3E}">
        <p14:creationId xmlns:p14="http://schemas.microsoft.com/office/powerpoint/2010/main" val="358927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7" dur="500"/>
                                        <p:tgtEl>
                                          <p:spTgt spid="11">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0" dur="500"/>
                                        <p:tgtEl>
                                          <p:spTgt spid="11">
                                            <p:txEl>
                                              <p:pRg st="3" end="3"/>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xEl>
                                              <p:pRg st="4" end="4"/>
                                            </p:txEl>
                                          </p:spTgt>
                                        </p:tgtEl>
                                        <p:attrNameLst>
                                          <p:attrName>style.visibility</p:attrName>
                                        </p:attrNameLst>
                                      </p:cBhvr>
                                      <p:to>
                                        <p:strVal val="visible"/>
                                      </p:to>
                                    </p:set>
                                    <p:animEffect transition="in" filter="randombar(horizontal)">
                                      <p:cBhvr>
                                        <p:cTn id="13" dur="500"/>
                                        <p:tgtEl>
                                          <p:spTgt spid="11">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1">
                                            <p:txEl>
                                              <p:pRg st="5" end="5"/>
                                            </p:txEl>
                                          </p:spTgt>
                                        </p:tgtEl>
                                        <p:attrNameLst>
                                          <p:attrName>style.visibility</p:attrName>
                                        </p:attrNameLst>
                                      </p:cBhvr>
                                      <p:to>
                                        <p:strVal val="visible"/>
                                      </p:to>
                                    </p:set>
                                    <p:animEffect transition="in" filter="randombar(horizontal)">
                                      <p:cBhvr>
                                        <p:cTn id="16"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105025" y="95250"/>
            <a:ext cx="5591176" cy="635000"/>
          </a:xfrm>
          <a:prstGeom prst="rect">
            <a:avLst/>
          </a:prstGeom>
        </p:spPr>
        <p:txBody>
          <a:bodyPr>
            <a:normAutofit fontScale="90000"/>
          </a:bodyPr>
          <a:lstStyle/>
          <a:p>
            <a:pPr fontAlgn="auto">
              <a:spcAft>
                <a:spcPts val="0"/>
              </a:spcAft>
              <a:defRPr/>
            </a:pPr>
            <a:r>
              <a:rPr lang="en-US" altLang="zh-CN" sz="4000" dirty="0">
                <a:latin typeface="楷体" panose="02010609060101010101" pitchFamily="49" charset="-122"/>
                <a:ea typeface="楷体" panose="02010609060101010101" pitchFamily="49" charset="-122"/>
              </a:rPr>
              <a:t>CSA</a:t>
            </a:r>
            <a:r>
              <a:rPr lang="zh-CN" altLang="en-US" sz="4000" dirty="0">
                <a:latin typeface="楷体" panose="02010609060101010101" pitchFamily="49" charset="-122"/>
                <a:ea typeface="楷体" panose="02010609060101010101" pitchFamily="49" charset="-122"/>
              </a:rPr>
              <a:t>输入电路的噪声分析</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29</a:t>
            </a:fld>
            <a:endParaRPr lang="zh-CN" altLang="en-US"/>
          </a:p>
        </p:txBody>
      </p:sp>
      <p:pic>
        <p:nvPicPr>
          <p:cNvPr id="4" name="图片 3">
            <a:extLst>
              <a:ext uri="{FF2B5EF4-FFF2-40B4-BE49-F238E27FC236}">
                <a16:creationId xmlns:a16="http://schemas.microsoft.com/office/drawing/2014/main" id="{9B9C3938-7296-40F2-8F82-0ADCCC2F5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074" y="844550"/>
            <a:ext cx="8169852" cy="3994150"/>
          </a:xfrm>
          <a:prstGeom prst="rect">
            <a:avLst/>
          </a:prstGeom>
        </p:spPr>
      </p:pic>
      <p:sp>
        <p:nvSpPr>
          <p:cNvPr id="5" name="矩形 4">
            <a:extLst>
              <a:ext uri="{FF2B5EF4-FFF2-40B4-BE49-F238E27FC236}">
                <a16:creationId xmlns:a16="http://schemas.microsoft.com/office/drawing/2014/main" id="{638E1F13-D554-42D8-BD6F-B6EE3CD2A77D}"/>
              </a:ext>
            </a:extLst>
          </p:cNvPr>
          <p:cNvSpPr/>
          <p:nvPr/>
        </p:nvSpPr>
        <p:spPr>
          <a:xfrm>
            <a:off x="447675" y="826693"/>
            <a:ext cx="5591175" cy="840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6421451B-22DB-4172-8B28-F270E7F33D1E}"/>
              </a:ext>
            </a:extLst>
          </p:cNvPr>
          <p:cNvSpPr/>
          <p:nvPr/>
        </p:nvSpPr>
        <p:spPr>
          <a:xfrm>
            <a:off x="114300" y="1450976"/>
            <a:ext cx="561975" cy="1463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793F82D-FC69-4A75-BBB3-117E886E3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90" y="4838700"/>
            <a:ext cx="1714167" cy="1398192"/>
          </a:xfrm>
          <a:prstGeom prst="rect">
            <a:avLst/>
          </a:prstGeom>
        </p:spPr>
      </p:pic>
      <p:pic>
        <p:nvPicPr>
          <p:cNvPr id="12" name="图片 11">
            <a:extLst>
              <a:ext uri="{FF2B5EF4-FFF2-40B4-BE49-F238E27FC236}">
                <a16:creationId xmlns:a16="http://schemas.microsoft.com/office/drawing/2014/main" id="{B8C6883E-6940-481D-A93D-4FB029E4B6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1431" y="4856557"/>
            <a:ext cx="1358900" cy="1406303"/>
          </a:xfrm>
          <a:prstGeom prst="rect">
            <a:avLst/>
          </a:prstGeom>
        </p:spPr>
      </p:pic>
      <p:sp>
        <p:nvSpPr>
          <p:cNvPr id="14" name="文本框 13">
            <a:extLst>
              <a:ext uri="{FF2B5EF4-FFF2-40B4-BE49-F238E27FC236}">
                <a16:creationId xmlns:a16="http://schemas.microsoft.com/office/drawing/2014/main" id="{0E7F1820-77BE-4B37-A5E3-118D9C590E03}"/>
              </a:ext>
            </a:extLst>
          </p:cNvPr>
          <p:cNvSpPr txBox="1"/>
          <p:nvPr/>
        </p:nvSpPr>
        <p:spPr>
          <a:xfrm>
            <a:off x="1874044" y="4956175"/>
            <a:ext cx="3326606" cy="461665"/>
          </a:xfrm>
          <a:prstGeom prst="rect">
            <a:avLst/>
          </a:prstGeom>
          <a:noFill/>
        </p:spPr>
        <p:txBody>
          <a:bodyPr wrap="square">
            <a:spAutoFit/>
          </a:bodyPr>
          <a:lstStyle/>
          <a:p>
            <a:r>
              <a:rPr lang="zh-CN" altLang="en-US" sz="2400" b="0" i="0" u="none" strike="noStrike" baseline="0" dirty="0">
                <a:solidFill>
                  <a:srgbClr val="0033CD"/>
                </a:solidFill>
                <a:latin typeface="宋体" panose="02010600030101010101" pitchFamily="2" charset="-122"/>
                <a:ea typeface="宋体" panose="02010600030101010101" pitchFamily="2" charset="-122"/>
              </a:rPr>
              <a:t>场效应管栅极电流噪声</a:t>
            </a:r>
            <a:endParaRPr lang="zh-CN" altLang="en-US" sz="2400" dirty="0"/>
          </a:p>
        </p:txBody>
      </p:sp>
      <p:sp>
        <p:nvSpPr>
          <p:cNvPr id="16" name="文本框 15">
            <a:extLst>
              <a:ext uri="{FF2B5EF4-FFF2-40B4-BE49-F238E27FC236}">
                <a16:creationId xmlns:a16="http://schemas.microsoft.com/office/drawing/2014/main" id="{13F8361D-7E99-4CB0-95E7-D4EBB0EDBED9}"/>
              </a:ext>
            </a:extLst>
          </p:cNvPr>
          <p:cNvSpPr txBox="1"/>
          <p:nvPr/>
        </p:nvSpPr>
        <p:spPr>
          <a:xfrm>
            <a:off x="1895475" y="5650041"/>
            <a:ext cx="3453606" cy="461665"/>
          </a:xfrm>
          <a:prstGeom prst="rect">
            <a:avLst/>
          </a:prstGeom>
          <a:noFill/>
        </p:spPr>
        <p:txBody>
          <a:bodyPr wrap="square">
            <a:spAutoFit/>
          </a:bodyPr>
          <a:lstStyle/>
          <a:p>
            <a:r>
              <a:rPr lang="zh-CN" altLang="en-US" sz="2400" b="0" i="0" u="none" strike="noStrike" baseline="0" dirty="0">
                <a:solidFill>
                  <a:srgbClr val="0033CD"/>
                </a:solidFill>
                <a:latin typeface="宋体" panose="02010600030101010101" pitchFamily="2" charset="-122"/>
                <a:ea typeface="宋体" panose="02010600030101010101" pitchFamily="2" charset="-122"/>
              </a:rPr>
              <a:t>场效应管沟道热噪声</a:t>
            </a:r>
            <a:endParaRPr lang="zh-CN" altLang="en-US" sz="2400" dirty="0"/>
          </a:p>
        </p:txBody>
      </p:sp>
      <p:sp>
        <p:nvSpPr>
          <p:cNvPr id="18" name="文本框 17">
            <a:extLst>
              <a:ext uri="{FF2B5EF4-FFF2-40B4-BE49-F238E27FC236}">
                <a16:creationId xmlns:a16="http://schemas.microsoft.com/office/drawing/2014/main" id="{A238ADDF-17AD-42ED-8023-BF1ADAEE30B1}"/>
              </a:ext>
            </a:extLst>
          </p:cNvPr>
          <p:cNvSpPr txBox="1"/>
          <p:nvPr/>
        </p:nvSpPr>
        <p:spPr>
          <a:xfrm>
            <a:off x="6498431" y="4973766"/>
            <a:ext cx="2712244" cy="461665"/>
          </a:xfrm>
          <a:prstGeom prst="rect">
            <a:avLst/>
          </a:prstGeom>
          <a:noFill/>
        </p:spPr>
        <p:txBody>
          <a:bodyPr wrap="square">
            <a:spAutoFit/>
          </a:bodyPr>
          <a:lstStyle/>
          <a:p>
            <a:r>
              <a:rPr lang="zh-CN" altLang="en-US" sz="2400" b="0" i="0" u="none" strike="noStrike" baseline="0" dirty="0">
                <a:solidFill>
                  <a:srgbClr val="0033CD"/>
                </a:solidFill>
                <a:latin typeface="宋体" panose="02010600030101010101" pitchFamily="2" charset="-122"/>
                <a:ea typeface="宋体" panose="02010600030101010101" pitchFamily="2" charset="-122"/>
              </a:rPr>
              <a:t>场效应管低频噪声</a:t>
            </a:r>
            <a:endParaRPr lang="zh-CN" altLang="en-US" sz="2400" dirty="0"/>
          </a:p>
        </p:txBody>
      </p:sp>
      <p:sp>
        <p:nvSpPr>
          <p:cNvPr id="20" name="文本框 19">
            <a:extLst>
              <a:ext uri="{FF2B5EF4-FFF2-40B4-BE49-F238E27FC236}">
                <a16:creationId xmlns:a16="http://schemas.microsoft.com/office/drawing/2014/main" id="{4F0F2D2D-6597-4D1A-BFC7-C6221FF828B8}"/>
              </a:ext>
            </a:extLst>
          </p:cNvPr>
          <p:cNvSpPr txBox="1"/>
          <p:nvPr/>
        </p:nvSpPr>
        <p:spPr>
          <a:xfrm>
            <a:off x="6450807" y="5667632"/>
            <a:ext cx="2674143" cy="461665"/>
          </a:xfrm>
          <a:prstGeom prst="rect">
            <a:avLst/>
          </a:prstGeom>
          <a:noFill/>
        </p:spPr>
        <p:txBody>
          <a:bodyPr wrap="square">
            <a:spAutoFit/>
          </a:bodyPr>
          <a:lstStyle/>
          <a:p>
            <a:r>
              <a:rPr lang="zh-CN" altLang="en-US" sz="2400" b="0" i="0" u="none" strike="noStrike" baseline="0" dirty="0">
                <a:solidFill>
                  <a:srgbClr val="0033CD"/>
                </a:solidFill>
                <a:latin typeface="宋体" panose="02010600030101010101" pitchFamily="2" charset="-122"/>
                <a:ea typeface="宋体" panose="02010600030101010101" pitchFamily="2" charset="-122"/>
              </a:rPr>
              <a:t>反馈电阻</a:t>
            </a:r>
            <a:r>
              <a:rPr lang="en-US" altLang="zh-CN" sz="2400" b="0" i="1" u="none" strike="noStrike" baseline="0" dirty="0">
                <a:solidFill>
                  <a:srgbClr val="0033CD"/>
                </a:solidFill>
                <a:latin typeface="Times New Roman" panose="02020603050405020304" pitchFamily="18" charset="0"/>
                <a:ea typeface="宋体" panose="02010600030101010101" pitchFamily="2" charset="-122"/>
              </a:rPr>
              <a:t>R</a:t>
            </a:r>
            <a:r>
              <a:rPr lang="en-US" altLang="zh-CN" sz="2400" b="0" i="1" u="none" strike="noStrike" baseline="-25000" dirty="0">
                <a:solidFill>
                  <a:srgbClr val="0033CD"/>
                </a:solidFill>
                <a:latin typeface="Times New Roman" panose="02020603050405020304" pitchFamily="18" charset="0"/>
                <a:ea typeface="宋体" panose="02010600030101010101" pitchFamily="2" charset="-122"/>
              </a:rPr>
              <a:t>f</a:t>
            </a:r>
            <a:r>
              <a:rPr lang="en-US" altLang="zh-CN" sz="2400" b="0" i="1" u="none" strike="noStrike" baseline="0" dirty="0">
                <a:solidFill>
                  <a:srgbClr val="0033CD"/>
                </a:solidFill>
                <a:latin typeface="Times New Roman" panose="02020603050405020304" pitchFamily="18" charset="0"/>
                <a:ea typeface="宋体" panose="02010600030101010101" pitchFamily="2" charset="-122"/>
              </a:rPr>
              <a:t> </a:t>
            </a:r>
            <a:r>
              <a:rPr lang="zh-CN" altLang="en-US" sz="2400" b="0" i="0" u="none" strike="noStrike" baseline="0" dirty="0">
                <a:solidFill>
                  <a:srgbClr val="0033CD"/>
                </a:solidFill>
                <a:latin typeface="宋体" panose="02010600030101010101" pitchFamily="2" charset="-122"/>
                <a:ea typeface="宋体" panose="02010600030101010101" pitchFamily="2" charset="-122"/>
              </a:rPr>
              <a:t>热噪声</a:t>
            </a:r>
            <a:endParaRPr lang="zh-CN" altLang="en-US" sz="2400" dirty="0"/>
          </a:p>
        </p:txBody>
      </p:sp>
    </p:spTree>
    <p:extLst>
      <p:ext uri="{BB962C8B-B14F-4D97-AF65-F5344CB8AC3E}">
        <p14:creationId xmlns:p14="http://schemas.microsoft.com/office/powerpoint/2010/main" val="45034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464068" y="85725"/>
            <a:ext cx="4302492" cy="635000"/>
          </a:xfrm>
          <a:prstGeom prst="rect">
            <a:avLst/>
          </a:prstGeom>
        </p:spPr>
        <p:txBody>
          <a:bodyPr>
            <a:normAutofit fontScale="90000"/>
          </a:bodyPr>
          <a:lstStyle/>
          <a:p>
            <a:pPr fontAlgn="auto">
              <a:spcAft>
                <a:spcPts val="0"/>
              </a:spcAft>
              <a:defRPr/>
            </a:pPr>
            <a:r>
              <a:rPr lang="zh-CN" altLang="en-US" sz="4000" b="1" dirty="0"/>
              <a:t>核电子学研究内容</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a:t>
            </a:fld>
            <a:endParaRPr lang="zh-CN" altLang="en-US"/>
          </a:p>
        </p:txBody>
      </p:sp>
      <p:sp>
        <p:nvSpPr>
          <p:cNvPr id="8" name="文本框 7">
            <a:extLst>
              <a:ext uri="{FF2B5EF4-FFF2-40B4-BE49-F238E27FC236}">
                <a16:creationId xmlns:a16="http://schemas.microsoft.com/office/drawing/2014/main" id="{EAAB154C-81F4-4393-B040-DF84C6B936A4}"/>
              </a:ext>
            </a:extLst>
          </p:cNvPr>
          <p:cNvSpPr txBox="1"/>
          <p:nvPr/>
        </p:nvSpPr>
        <p:spPr>
          <a:xfrm>
            <a:off x="266700" y="1400076"/>
            <a:ext cx="8610599" cy="3539430"/>
          </a:xfrm>
          <a:prstGeom prst="rect">
            <a:avLst/>
          </a:prstGeom>
          <a:noFill/>
        </p:spPr>
        <p:txBody>
          <a:bodyPr wrap="square">
            <a:spAutoFit/>
          </a:bodyPr>
          <a:lstStyle/>
          <a:p>
            <a:pPr eaLnBrk="1" fontAlgn="auto" hangingPunct="1">
              <a:spcBef>
                <a:spcPts val="0"/>
              </a:spcBef>
              <a:spcAft>
                <a:spcPts val="0"/>
              </a:spcAft>
              <a:defRPr/>
            </a:pPr>
            <a:r>
              <a:rPr lang="zh-CN" altLang="en-US" sz="2800" dirty="0"/>
              <a:t>核电子学研究的是如何处理和分析粒子探测器给出的</a:t>
            </a:r>
            <a:r>
              <a:rPr lang="zh-CN" altLang="en-US" sz="2800" b="1" dirty="0"/>
              <a:t>弱电信号</a:t>
            </a:r>
            <a:r>
              <a:rPr lang="zh-CN" altLang="en-US" sz="2800" dirty="0"/>
              <a:t>，因此必须</a:t>
            </a:r>
            <a:r>
              <a:rPr lang="zh-CN" altLang="en-US" sz="2800" dirty="0">
                <a:solidFill>
                  <a:srgbClr val="0070C0"/>
                </a:solidFill>
              </a:rPr>
              <a:t>首先对粒子探测器的输出信号有所了解</a:t>
            </a:r>
            <a:r>
              <a:rPr lang="zh-CN" altLang="en-US" sz="2800" dirty="0"/>
              <a:t>。</a:t>
            </a:r>
            <a:endParaRPr lang="en-US" altLang="zh-CN" sz="2800" dirty="0"/>
          </a:p>
          <a:p>
            <a:pPr marL="342900" indent="-342900" eaLnBrk="1" fontAlgn="auto" hangingPunct="1">
              <a:spcBef>
                <a:spcPts val="0"/>
              </a:spcBef>
              <a:spcAft>
                <a:spcPts val="0"/>
              </a:spcAft>
              <a:buFont typeface="Wingdings" panose="05000000000000000000" pitchFamily="2" charset="2"/>
              <a:buChar char="p"/>
              <a:defRPr/>
            </a:pPr>
            <a:r>
              <a:rPr lang="zh-CN" altLang="en-US" sz="2800" dirty="0"/>
              <a:t>一系列幅度大小不一，波形不尽一致、前后间隔疏密不匀出现的时间随机分布的电荷或电流脉冲</a:t>
            </a:r>
            <a:endParaRPr lang="en-US" altLang="zh-CN" sz="2800" dirty="0"/>
          </a:p>
          <a:p>
            <a:pPr marL="342900" indent="-342900" eaLnBrk="1" fontAlgn="auto" hangingPunct="1">
              <a:spcBef>
                <a:spcPts val="0"/>
              </a:spcBef>
              <a:spcAft>
                <a:spcPts val="0"/>
              </a:spcAft>
              <a:buFont typeface="Wingdings" panose="05000000000000000000" pitchFamily="2" charset="2"/>
              <a:buChar char="p"/>
              <a:defRPr/>
            </a:pPr>
            <a:r>
              <a:rPr lang="zh-CN" altLang="en-US" sz="2800" dirty="0"/>
              <a:t>是由入射粒子的性质和探测器的响应所决定的，根据这些脉冲及相关参数，可以得到有关核辐射和粒子的信息</a:t>
            </a:r>
            <a:endParaRPr lang="en-US" altLang="zh-CN"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11965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476499" y="123825"/>
            <a:ext cx="4191001"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滤波器的实现方法</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30</a:t>
            </a:fld>
            <a:endParaRPr lang="zh-CN" altLang="en-US"/>
          </a:p>
        </p:txBody>
      </p:sp>
      <p:sp>
        <p:nvSpPr>
          <p:cNvPr id="6" name="文本框 5">
            <a:extLst>
              <a:ext uri="{FF2B5EF4-FFF2-40B4-BE49-F238E27FC236}">
                <a16:creationId xmlns:a16="http://schemas.microsoft.com/office/drawing/2014/main" id="{625064DE-8FCA-4B6C-BFA7-8314BDD41486}"/>
              </a:ext>
            </a:extLst>
          </p:cNvPr>
          <p:cNvSpPr txBox="1"/>
          <p:nvPr/>
        </p:nvSpPr>
        <p:spPr>
          <a:xfrm>
            <a:off x="488156" y="1044059"/>
            <a:ext cx="4576762" cy="461665"/>
          </a:xfrm>
          <a:prstGeom prst="rect">
            <a:avLst/>
          </a:prstGeom>
          <a:noFill/>
        </p:spPr>
        <p:txBody>
          <a:bodyPr wrap="square">
            <a:spAutoFit/>
          </a:bodyPr>
          <a:lstStyle/>
          <a:p>
            <a:r>
              <a:rPr lang="en-US" altLang="zh-CN" sz="2400" b="1" i="0" u="none" strike="noStrike" baseline="0" dirty="0">
                <a:solidFill>
                  <a:srgbClr val="0033CD"/>
                </a:solidFill>
                <a:latin typeface="Times New Roman" panose="02020603050405020304" pitchFamily="18" charset="0"/>
              </a:rPr>
              <a:t>CR-RC</a:t>
            </a:r>
            <a:r>
              <a:rPr lang="zh-CN" altLang="en-US" sz="2400" b="0" i="0" u="none" strike="noStrike" baseline="0" dirty="0">
                <a:solidFill>
                  <a:srgbClr val="0033CD"/>
                </a:solidFill>
                <a:latin typeface="宋体" panose="02010600030101010101" pitchFamily="2" charset="-122"/>
                <a:ea typeface="宋体" panose="02010600030101010101" pitchFamily="2" charset="-122"/>
              </a:rPr>
              <a:t>滤波器：</a:t>
            </a:r>
            <a:endParaRPr lang="zh-CN" altLang="en-US" sz="2400" dirty="0"/>
          </a:p>
        </p:txBody>
      </p:sp>
      <p:sp>
        <p:nvSpPr>
          <p:cNvPr id="8" name="文本框 7">
            <a:extLst>
              <a:ext uri="{FF2B5EF4-FFF2-40B4-BE49-F238E27FC236}">
                <a16:creationId xmlns:a16="http://schemas.microsoft.com/office/drawing/2014/main" id="{B7C5A728-2C03-4CB3-878F-153504BACF72}"/>
              </a:ext>
            </a:extLst>
          </p:cNvPr>
          <p:cNvSpPr txBox="1"/>
          <p:nvPr/>
        </p:nvSpPr>
        <p:spPr>
          <a:xfrm>
            <a:off x="478631" y="1546404"/>
            <a:ext cx="8131970" cy="707886"/>
          </a:xfrm>
          <a:prstGeom prst="rect">
            <a:avLst/>
          </a:prstGeom>
          <a:noFill/>
        </p:spPr>
        <p:txBody>
          <a:bodyPr wrap="square">
            <a:spAutoFit/>
          </a:bodyPr>
          <a:lstStyle/>
          <a:p>
            <a:pPr algn="l"/>
            <a:r>
              <a:rPr lang="zh-CN" altLang="en-US" sz="2000" b="0" i="0" u="none" strike="noStrike" baseline="0" dirty="0">
                <a:solidFill>
                  <a:srgbClr val="0033CD"/>
                </a:solidFill>
                <a:latin typeface="宋体" panose="02010600030101010101" pitchFamily="2" charset="-122"/>
                <a:ea typeface="宋体" panose="02010600030101010101" pitchFamily="2" charset="-122"/>
              </a:rPr>
              <a:t>实际上最简单而且常用的滤波器为一级微分一级积分电路即</a:t>
            </a:r>
            <a:r>
              <a:rPr lang="en-US" altLang="zh-CN" sz="2000" b="1" i="0" u="none" strike="noStrike" baseline="0" dirty="0">
                <a:solidFill>
                  <a:srgbClr val="0033CD"/>
                </a:solidFill>
                <a:latin typeface="Times New Roman" panose="02020603050405020304" pitchFamily="18" charset="0"/>
                <a:ea typeface="宋体" panose="02010600030101010101" pitchFamily="2" charset="-122"/>
              </a:rPr>
              <a:t>CR-RC</a:t>
            </a:r>
            <a:r>
              <a:rPr lang="zh-CN" altLang="en-US" sz="2000" b="0" i="0" u="none" strike="noStrike" baseline="0" dirty="0">
                <a:solidFill>
                  <a:srgbClr val="0033CD"/>
                </a:solidFill>
                <a:latin typeface="宋体" panose="02010600030101010101" pitchFamily="2" charset="-122"/>
                <a:ea typeface="宋体" panose="02010600030101010101" pitchFamily="2" charset="-122"/>
              </a:rPr>
              <a:t>滤波器，其原理图为  </a:t>
            </a:r>
            <a:endParaRPr lang="zh-CN" altLang="en-US" sz="2000" dirty="0"/>
          </a:p>
        </p:txBody>
      </p:sp>
      <p:pic>
        <p:nvPicPr>
          <p:cNvPr id="9" name="图片 8">
            <a:extLst>
              <a:ext uri="{FF2B5EF4-FFF2-40B4-BE49-F238E27FC236}">
                <a16:creationId xmlns:a16="http://schemas.microsoft.com/office/drawing/2014/main" id="{6E7A9122-FAF4-43D6-BC3D-65983CAEF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928" y="2254290"/>
            <a:ext cx="6990142" cy="3221672"/>
          </a:xfrm>
          <a:prstGeom prst="rect">
            <a:avLst/>
          </a:prstGeom>
        </p:spPr>
      </p:pic>
      <p:sp>
        <p:nvSpPr>
          <p:cNvPr id="10" name="矩形 9">
            <a:extLst>
              <a:ext uri="{FF2B5EF4-FFF2-40B4-BE49-F238E27FC236}">
                <a16:creationId xmlns:a16="http://schemas.microsoft.com/office/drawing/2014/main" id="{E2C95493-4696-452E-B3F1-8FE1AA1D9943}"/>
              </a:ext>
            </a:extLst>
          </p:cNvPr>
          <p:cNvSpPr/>
          <p:nvPr/>
        </p:nvSpPr>
        <p:spPr>
          <a:xfrm>
            <a:off x="7820025" y="3067050"/>
            <a:ext cx="409575" cy="253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F632AEC3-3037-4797-A92D-8A3EB78A0C3D}"/>
              </a:ext>
            </a:extLst>
          </p:cNvPr>
          <p:cNvSpPr/>
          <p:nvPr/>
        </p:nvSpPr>
        <p:spPr>
          <a:xfrm>
            <a:off x="7010401" y="5045213"/>
            <a:ext cx="1371600" cy="430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9CA3F8AB-A95A-4C7E-9E47-A5F35A0CF854}"/>
              </a:ext>
            </a:extLst>
          </p:cNvPr>
          <p:cNvSpPr/>
          <p:nvPr/>
        </p:nvSpPr>
        <p:spPr>
          <a:xfrm>
            <a:off x="3800778" y="5361057"/>
            <a:ext cx="1371600" cy="430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EF27A2C1-DBB0-433A-A285-C5E9BF11C3DB}"/>
              </a:ext>
            </a:extLst>
          </p:cNvPr>
          <p:cNvSpPr txBox="1"/>
          <p:nvPr/>
        </p:nvSpPr>
        <p:spPr>
          <a:xfrm>
            <a:off x="2039939" y="5416034"/>
            <a:ext cx="3255961" cy="400110"/>
          </a:xfrm>
          <a:prstGeom prst="rect">
            <a:avLst/>
          </a:prstGeom>
          <a:noFill/>
        </p:spPr>
        <p:txBody>
          <a:bodyPr wrap="square">
            <a:spAutoFit/>
          </a:bodyPr>
          <a:lstStyle/>
          <a:p>
            <a:r>
              <a:rPr lang="zh-CN" altLang="en-US" sz="2000" b="0" i="0" u="none" strike="noStrike" baseline="0" dirty="0">
                <a:solidFill>
                  <a:srgbClr val="0033CD"/>
                </a:solidFill>
                <a:latin typeface="宋体" panose="02010600030101010101" pitchFamily="2" charset="-122"/>
                <a:ea typeface="宋体" panose="02010600030101010101" pitchFamily="2" charset="-122"/>
              </a:rPr>
              <a:t>可滤去噪声的低频成份</a:t>
            </a:r>
            <a:endParaRPr lang="zh-CN" altLang="en-US" sz="2000" dirty="0"/>
          </a:p>
        </p:txBody>
      </p:sp>
      <p:sp>
        <p:nvSpPr>
          <p:cNvPr id="17" name="文本框 16">
            <a:extLst>
              <a:ext uri="{FF2B5EF4-FFF2-40B4-BE49-F238E27FC236}">
                <a16:creationId xmlns:a16="http://schemas.microsoft.com/office/drawing/2014/main" id="{688F071A-CE5B-43CF-8685-67120AAA57C5}"/>
              </a:ext>
            </a:extLst>
          </p:cNvPr>
          <p:cNvSpPr txBox="1"/>
          <p:nvPr/>
        </p:nvSpPr>
        <p:spPr>
          <a:xfrm>
            <a:off x="5064918" y="5452714"/>
            <a:ext cx="2631585" cy="369332"/>
          </a:xfrm>
          <a:prstGeom prst="rect">
            <a:avLst/>
          </a:prstGeom>
          <a:noFill/>
        </p:spPr>
        <p:txBody>
          <a:bodyPr wrap="square">
            <a:spAutoFit/>
          </a:bodyPr>
          <a:lstStyle/>
          <a:p>
            <a:r>
              <a:rPr lang="zh-CN" altLang="en-US" sz="1800" b="0" i="0" u="none" strike="noStrike" baseline="0" dirty="0">
                <a:solidFill>
                  <a:srgbClr val="0033CD"/>
                </a:solidFill>
                <a:latin typeface="宋体" panose="02010600030101010101" pitchFamily="2" charset="-122"/>
                <a:ea typeface="宋体" panose="02010600030101010101" pitchFamily="2" charset="-122"/>
              </a:rPr>
              <a:t>可滤去噪声的高频成份</a:t>
            </a:r>
            <a:endParaRPr lang="zh-CN" altLang="en-US" dirty="0"/>
          </a:p>
        </p:txBody>
      </p:sp>
    </p:spTree>
    <p:extLst>
      <p:ext uri="{BB962C8B-B14F-4D97-AF65-F5344CB8AC3E}">
        <p14:creationId xmlns:p14="http://schemas.microsoft.com/office/powerpoint/2010/main" val="3122272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162300" y="123825"/>
            <a:ext cx="4076700"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最佳滤波器</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31</a:t>
            </a:fld>
            <a:endParaRPr lang="zh-CN" altLang="en-US"/>
          </a:p>
        </p:txBody>
      </p:sp>
      <p:sp>
        <p:nvSpPr>
          <p:cNvPr id="14" name="文本框 13">
            <a:extLst>
              <a:ext uri="{FF2B5EF4-FFF2-40B4-BE49-F238E27FC236}">
                <a16:creationId xmlns:a16="http://schemas.microsoft.com/office/drawing/2014/main" id="{A6236C58-0CC8-4506-BF43-03B6444DF161}"/>
              </a:ext>
            </a:extLst>
          </p:cNvPr>
          <p:cNvSpPr txBox="1"/>
          <p:nvPr/>
        </p:nvSpPr>
        <p:spPr>
          <a:xfrm>
            <a:off x="364330" y="904845"/>
            <a:ext cx="6084095" cy="461665"/>
          </a:xfrm>
          <a:prstGeom prst="rect">
            <a:avLst/>
          </a:prstGeom>
          <a:noFill/>
        </p:spPr>
        <p:txBody>
          <a:bodyPr wrap="square">
            <a:spAutoFit/>
          </a:bodyPr>
          <a:lstStyle/>
          <a:p>
            <a:pPr marL="342900" indent="-342900">
              <a:buFont typeface="Wingdings" panose="05000000000000000000" pitchFamily="2" charset="2"/>
              <a:buChar char="Ø"/>
            </a:pPr>
            <a:r>
              <a:rPr lang="en-US" altLang="zh-CN" sz="2400" b="0" i="1" u="none" strike="noStrike" baseline="0" dirty="0">
                <a:solidFill>
                  <a:srgbClr val="000000"/>
                </a:solidFill>
                <a:latin typeface="Times New Roman" panose="02020603050405020304" pitchFamily="18" charset="0"/>
              </a:rPr>
              <a:t>CR </a:t>
            </a:r>
            <a:r>
              <a:rPr lang="zh-CN" altLang="en-US" sz="2400" b="0" i="0" u="none" strike="noStrike" baseline="0" dirty="0">
                <a:solidFill>
                  <a:srgbClr val="000000"/>
                </a:solidFill>
                <a:latin typeface="SymbolMT"/>
              </a:rPr>
              <a:t>− </a:t>
            </a:r>
            <a:r>
              <a:rPr lang="en-US" altLang="zh-CN" sz="2400" b="0" i="0" u="none" strike="noStrike" baseline="0" dirty="0">
                <a:solidFill>
                  <a:srgbClr val="000000"/>
                </a:solidFill>
                <a:latin typeface="SymbolMT"/>
              </a:rPr>
              <a:t>(</a:t>
            </a:r>
            <a:r>
              <a:rPr lang="en-US" altLang="zh-CN" sz="2400" b="0" i="1" u="none" strike="noStrike" baseline="0" dirty="0">
                <a:solidFill>
                  <a:srgbClr val="000000"/>
                </a:solidFill>
                <a:latin typeface="Times New Roman" panose="02020603050405020304" pitchFamily="18" charset="0"/>
              </a:rPr>
              <a:t>RC</a:t>
            </a:r>
            <a:r>
              <a:rPr lang="en-US" altLang="zh-CN" sz="2400" b="0" i="0" u="none" strike="noStrike" baseline="0" dirty="0">
                <a:solidFill>
                  <a:srgbClr val="000000"/>
                </a:solidFill>
                <a:latin typeface="SymbolMT"/>
              </a:rPr>
              <a:t>)</a:t>
            </a:r>
            <a:r>
              <a:rPr lang="en-US" altLang="zh-CN" sz="2400" b="0" i="1" u="none" strike="noStrike" baseline="30000" dirty="0">
                <a:solidFill>
                  <a:srgbClr val="000000"/>
                </a:solidFill>
                <a:latin typeface="Times New Roman" panose="02020603050405020304" pitchFamily="18" charset="0"/>
              </a:rPr>
              <a:t>m</a:t>
            </a:r>
            <a:r>
              <a:rPr lang="zh-CN" altLang="en-US" sz="2400" b="0" i="0" u="none" strike="noStrike" baseline="0" dirty="0">
                <a:solidFill>
                  <a:srgbClr val="0033CD"/>
                </a:solidFill>
                <a:latin typeface="宋体" panose="02010600030101010101" pitchFamily="2" charset="-122"/>
                <a:ea typeface="宋体" panose="02010600030101010101" pitchFamily="2" charset="-122"/>
              </a:rPr>
              <a:t>滤波器</a:t>
            </a:r>
            <a:r>
              <a:rPr lang="en-US" altLang="zh-CN" sz="2400" b="0" i="0" u="none" strike="noStrike" baseline="0" dirty="0">
                <a:solidFill>
                  <a:srgbClr val="0033CD"/>
                </a:solidFill>
                <a:latin typeface="Times New Roman" panose="02020603050405020304" pitchFamily="18" charset="0"/>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无源阻容滤波成形</a:t>
            </a:r>
            <a:endParaRPr lang="zh-CN" altLang="en-US" sz="2400" dirty="0"/>
          </a:p>
        </p:txBody>
      </p:sp>
      <p:pic>
        <p:nvPicPr>
          <p:cNvPr id="5" name="图片 4">
            <a:extLst>
              <a:ext uri="{FF2B5EF4-FFF2-40B4-BE49-F238E27FC236}">
                <a16:creationId xmlns:a16="http://schemas.microsoft.com/office/drawing/2014/main" id="{F23FBA3C-8F29-4FCD-A6F1-D1F24FC88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31" y="1352580"/>
            <a:ext cx="8223921" cy="3352770"/>
          </a:xfrm>
          <a:prstGeom prst="rect">
            <a:avLst/>
          </a:prstGeom>
        </p:spPr>
      </p:pic>
      <p:pic>
        <p:nvPicPr>
          <p:cNvPr id="10" name="图片 9">
            <a:extLst>
              <a:ext uri="{FF2B5EF4-FFF2-40B4-BE49-F238E27FC236}">
                <a16:creationId xmlns:a16="http://schemas.microsoft.com/office/drawing/2014/main" id="{68E4B519-1BC9-4DF9-B0C8-4474778D5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329" y="4705350"/>
            <a:ext cx="3331371" cy="763778"/>
          </a:xfrm>
          <a:prstGeom prst="rect">
            <a:avLst/>
          </a:prstGeom>
        </p:spPr>
      </p:pic>
      <p:pic>
        <p:nvPicPr>
          <p:cNvPr id="16" name="图片 15">
            <a:extLst>
              <a:ext uri="{FF2B5EF4-FFF2-40B4-BE49-F238E27FC236}">
                <a16:creationId xmlns:a16="http://schemas.microsoft.com/office/drawing/2014/main" id="{AFDB133B-880D-4C32-AAB7-10E11BBCD8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329" y="5525008"/>
            <a:ext cx="3361816" cy="703072"/>
          </a:xfrm>
          <a:prstGeom prst="rect">
            <a:avLst/>
          </a:prstGeom>
        </p:spPr>
      </p:pic>
      <p:sp>
        <p:nvSpPr>
          <p:cNvPr id="17" name="箭头: 右 16">
            <a:extLst>
              <a:ext uri="{FF2B5EF4-FFF2-40B4-BE49-F238E27FC236}">
                <a16:creationId xmlns:a16="http://schemas.microsoft.com/office/drawing/2014/main" id="{5B25980F-F10A-4663-8A46-1D4D3CE0AF1B}"/>
              </a:ext>
            </a:extLst>
          </p:cNvPr>
          <p:cNvSpPr/>
          <p:nvPr/>
        </p:nvSpPr>
        <p:spPr>
          <a:xfrm>
            <a:off x="4133850" y="5334000"/>
            <a:ext cx="657225"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58688A3D-EE42-41C0-B803-9D4CEDB95EAC}"/>
                  </a:ext>
                </a:extLst>
              </p:cNvPr>
              <p:cNvSpPr txBox="1"/>
              <p:nvPr/>
            </p:nvSpPr>
            <p:spPr>
              <a:xfrm>
                <a:off x="5129420" y="5078569"/>
                <a:ext cx="2833480" cy="79797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400" i="1" smtClean="0">
                              <a:solidFill>
                                <a:srgbClr val="C00000"/>
                              </a:solidFill>
                              <a:latin typeface="Cambria Math" panose="02040503050406030204" pitchFamily="18" charset="0"/>
                            </a:rPr>
                          </m:ctrlPr>
                        </m:sSubPr>
                        <m:e>
                          <m:r>
                            <a:rPr lang="en-US" altLang="zh-CN" sz="2400" b="0" i="1" smtClean="0">
                              <a:solidFill>
                                <a:srgbClr val="C00000"/>
                              </a:solidFill>
                              <a:latin typeface="Cambria Math" panose="02040503050406030204" pitchFamily="18" charset="0"/>
                            </a:rPr>
                            <m:t>𝑉</m:t>
                          </m:r>
                        </m:e>
                        <m:sub>
                          <m:r>
                            <a:rPr lang="en-US" altLang="zh-CN" sz="2400" b="0" i="1" smtClean="0">
                              <a:solidFill>
                                <a:srgbClr val="C00000"/>
                              </a:solidFill>
                              <a:latin typeface="Cambria Math" panose="02040503050406030204" pitchFamily="18" charset="0"/>
                            </a:rPr>
                            <m:t>𝑂</m:t>
                          </m:r>
                        </m:sub>
                      </m:sSub>
                      <m:d>
                        <m:dPr>
                          <m:ctrlPr>
                            <a:rPr lang="en-US" altLang="zh-CN" sz="2400" b="0" i="1" smtClean="0">
                              <a:solidFill>
                                <a:srgbClr val="C00000"/>
                              </a:solidFill>
                              <a:latin typeface="Cambria Math" panose="02040503050406030204" pitchFamily="18" charset="0"/>
                            </a:rPr>
                          </m:ctrlPr>
                        </m:dPr>
                        <m:e>
                          <m:r>
                            <m:rPr>
                              <m:sty m:val="p"/>
                            </m:rPr>
                            <a:rPr lang="en-US" altLang="zh-CN" sz="2400" i="1">
                              <a:solidFill>
                                <a:srgbClr val="C00000"/>
                              </a:solidFill>
                              <a:latin typeface="Cambria Math" panose="02040503050406030204" pitchFamily="18" charset="0"/>
                            </a:rPr>
                            <m:t>s</m:t>
                          </m:r>
                        </m:e>
                      </m:d>
                      <m:r>
                        <a:rPr lang="en-US" altLang="zh-CN" sz="2400" b="0" i="1" smtClean="0">
                          <a:solidFill>
                            <a:srgbClr val="C00000"/>
                          </a:solidFill>
                          <a:latin typeface="Cambria Math" panose="02040503050406030204" pitchFamily="18" charset="0"/>
                          <a:ea typeface="Cambria Math" panose="02040503050406030204" pitchFamily="18" charset="0"/>
                        </a:rPr>
                        <m:t>=</m:t>
                      </m:r>
                      <m:f>
                        <m:fPr>
                          <m:ctrlPr>
                            <a:rPr lang="en-US" altLang="zh-CN" sz="2400" b="0" i="1" smtClean="0">
                              <a:solidFill>
                                <a:srgbClr val="C00000"/>
                              </a:solidFill>
                              <a:latin typeface="Cambria Math" panose="02040503050406030204" pitchFamily="18" charset="0"/>
                              <a:ea typeface="Cambria Math" panose="02040503050406030204" pitchFamily="18" charset="0"/>
                            </a:rPr>
                          </m:ctrlPr>
                        </m:fPr>
                        <m:num>
                          <m:r>
                            <a:rPr lang="en-US" altLang="zh-CN" sz="2400" b="0" i="1" smtClean="0">
                              <a:solidFill>
                                <a:srgbClr val="C00000"/>
                              </a:solidFill>
                              <a:latin typeface="Cambria Math" panose="02040503050406030204" pitchFamily="18" charset="0"/>
                              <a:ea typeface="Cambria Math" panose="02040503050406030204" pitchFamily="18" charset="0"/>
                            </a:rPr>
                            <m:t>𝑄</m:t>
                          </m:r>
                        </m:num>
                        <m:den>
                          <m:sSub>
                            <m:sSubPr>
                              <m:ctrlPr>
                                <a:rPr lang="en-US" altLang="zh-CN" sz="2400" b="0" i="1" smtClean="0">
                                  <a:solidFill>
                                    <a:srgbClr val="C00000"/>
                                  </a:solidFill>
                                  <a:latin typeface="Cambria Math" panose="02040503050406030204" pitchFamily="18" charset="0"/>
                                  <a:ea typeface="Cambria Math" panose="02040503050406030204" pitchFamily="18" charset="0"/>
                                </a:rPr>
                              </m:ctrlPr>
                            </m:sSubPr>
                            <m:e>
                              <m:r>
                                <a:rPr lang="en-US" altLang="zh-CN" sz="2400" b="0" i="1" smtClean="0">
                                  <a:solidFill>
                                    <a:srgbClr val="C00000"/>
                                  </a:solidFill>
                                  <a:latin typeface="Cambria Math" panose="02040503050406030204" pitchFamily="18" charset="0"/>
                                  <a:ea typeface="Cambria Math" panose="02040503050406030204" pitchFamily="18" charset="0"/>
                                </a:rPr>
                                <m:t>𝐶</m:t>
                              </m:r>
                            </m:e>
                            <m:sub>
                              <m:r>
                                <a:rPr lang="en-US" altLang="zh-CN" sz="2400" b="0" i="1" smtClean="0">
                                  <a:solidFill>
                                    <a:srgbClr val="C00000"/>
                                  </a:solidFill>
                                  <a:latin typeface="Cambria Math" panose="02040503050406030204" pitchFamily="18" charset="0"/>
                                  <a:ea typeface="Cambria Math" panose="02040503050406030204" pitchFamily="18" charset="0"/>
                                </a:rPr>
                                <m:t>𝑓</m:t>
                              </m:r>
                            </m:sub>
                          </m:sSub>
                        </m:den>
                      </m:f>
                      <m:f>
                        <m:fPr>
                          <m:ctrlPr>
                            <a:rPr lang="en-US" altLang="zh-CN" sz="2400" b="0" i="1" smtClean="0">
                              <a:solidFill>
                                <a:srgbClr val="C00000"/>
                              </a:solidFill>
                              <a:latin typeface="Cambria Math" panose="02040503050406030204" pitchFamily="18" charset="0"/>
                              <a:ea typeface="Cambria Math" panose="02040503050406030204" pitchFamily="18" charset="0"/>
                            </a:rPr>
                          </m:ctrlPr>
                        </m:fPr>
                        <m:num>
                          <m:r>
                            <a:rPr lang="zh-CN" altLang="en-US" sz="2400" b="0" i="1" smtClean="0">
                              <a:solidFill>
                                <a:srgbClr val="C00000"/>
                              </a:solidFill>
                              <a:latin typeface="Cambria Math" panose="02040503050406030204" pitchFamily="18" charset="0"/>
                              <a:ea typeface="Cambria Math" panose="02040503050406030204" pitchFamily="18" charset="0"/>
                            </a:rPr>
                            <m:t>𝜏</m:t>
                          </m:r>
                        </m:num>
                        <m:den>
                          <m:sSup>
                            <m:sSupPr>
                              <m:ctrlPr>
                                <a:rPr lang="en-US" altLang="zh-CN" sz="2400" b="0" i="1" smtClean="0">
                                  <a:solidFill>
                                    <a:srgbClr val="C00000"/>
                                  </a:solidFill>
                                  <a:latin typeface="Cambria Math" panose="02040503050406030204" pitchFamily="18" charset="0"/>
                                  <a:ea typeface="Cambria Math" panose="02040503050406030204" pitchFamily="18" charset="0"/>
                                </a:rPr>
                              </m:ctrlPr>
                            </m:sSupPr>
                            <m:e>
                              <m:r>
                                <a:rPr lang="en-US" altLang="zh-CN" sz="2400" b="0" i="1" smtClean="0">
                                  <a:solidFill>
                                    <a:srgbClr val="C00000"/>
                                  </a:solidFill>
                                  <a:latin typeface="Cambria Math" panose="02040503050406030204" pitchFamily="18" charset="0"/>
                                  <a:ea typeface="Cambria Math" panose="02040503050406030204" pitchFamily="18" charset="0"/>
                                </a:rPr>
                                <m:t>(1+</m:t>
                              </m:r>
                              <m:r>
                                <a:rPr lang="zh-CN" altLang="en-US" sz="2400" b="0" i="1" smtClean="0">
                                  <a:solidFill>
                                    <a:srgbClr val="C00000"/>
                                  </a:solidFill>
                                  <a:latin typeface="Cambria Math" panose="02040503050406030204" pitchFamily="18" charset="0"/>
                                  <a:ea typeface="Cambria Math" panose="02040503050406030204" pitchFamily="18" charset="0"/>
                                </a:rPr>
                                <m:t>𝜏</m:t>
                              </m:r>
                              <m:r>
                                <a:rPr lang="en-US" altLang="zh-CN" sz="2400" b="0" i="1" smtClean="0">
                                  <a:solidFill>
                                    <a:srgbClr val="C00000"/>
                                  </a:solidFill>
                                  <a:latin typeface="Cambria Math" panose="02040503050406030204" pitchFamily="18" charset="0"/>
                                  <a:ea typeface="Cambria Math" panose="02040503050406030204" pitchFamily="18" charset="0"/>
                                </a:rPr>
                                <m:t>𝑠</m:t>
                              </m:r>
                              <m:r>
                                <a:rPr lang="en-US" altLang="zh-CN" sz="2400" b="0" i="1" smtClean="0">
                                  <a:solidFill>
                                    <a:srgbClr val="C00000"/>
                                  </a:solidFill>
                                  <a:latin typeface="Cambria Math" panose="02040503050406030204" pitchFamily="18" charset="0"/>
                                  <a:ea typeface="Cambria Math" panose="02040503050406030204" pitchFamily="18" charset="0"/>
                                </a:rPr>
                                <m:t>)</m:t>
                              </m:r>
                            </m:e>
                            <m:sup>
                              <m:r>
                                <a:rPr lang="en-US" altLang="zh-CN" sz="2400" b="0" i="1" smtClean="0">
                                  <a:solidFill>
                                    <a:srgbClr val="C00000"/>
                                  </a:solidFill>
                                  <a:latin typeface="Cambria Math" panose="02040503050406030204" pitchFamily="18" charset="0"/>
                                  <a:ea typeface="Cambria Math" panose="02040503050406030204" pitchFamily="18" charset="0"/>
                                </a:rPr>
                                <m:t>𝑚</m:t>
                              </m:r>
                            </m:sup>
                          </m:sSup>
                        </m:den>
                      </m:f>
                    </m:oMath>
                  </m:oMathPara>
                </a14:m>
                <a:endParaRPr lang="zh-CN" altLang="en-US" sz="2400" dirty="0">
                  <a:solidFill>
                    <a:srgbClr val="C00000"/>
                  </a:solidFill>
                </a:endParaRPr>
              </a:p>
            </p:txBody>
          </p:sp>
        </mc:Choice>
        <mc:Fallback xmlns="">
          <p:sp>
            <p:nvSpPr>
              <p:cNvPr id="19" name="文本框 18">
                <a:extLst>
                  <a:ext uri="{FF2B5EF4-FFF2-40B4-BE49-F238E27FC236}">
                    <a16:creationId xmlns:a16="http://schemas.microsoft.com/office/drawing/2014/main" id="{58688A3D-EE42-41C0-B803-9D4CEDB95EAC}"/>
                  </a:ext>
                </a:extLst>
              </p:cNvPr>
              <p:cNvSpPr txBox="1">
                <a:spLocks noRot="1" noChangeAspect="1" noMove="1" noResize="1" noEditPoints="1" noAdjustHandles="1" noChangeArrowheads="1" noChangeShapeType="1" noTextEdit="1"/>
              </p:cNvSpPr>
              <p:nvPr/>
            </p:nvSpPr>
            <p:spPr>
              <a:xfrm>
                <a:off x="5129420" y="5078569"/>
                <a:ext cx="2833480" cy="797975"/>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80359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162300" y="123825"/>
            <a:ext cx="4076700"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最佳滤波器</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32</a:t>
            </a:fld>
            <a:endParaRPr lang="zh-CN" altLang="en-US"/>
          </a:p>
        </p:txBody>
      </p:sp>
      <p:sp>
        <p:nvSpPr>
          <p:cNvPr id="14" name="文本框 13">
            <a:extLst>
              <a:ext uri="{FF2B5EF4-FFF2-40B4-BE49-F238E27FC236}">
                <a16:creationId xmlns:a16="http://schemas.microsoft.com/office/drawing/2014/main" id="{A6236C58-0CC8-4506-BF43-03B6444DF161}"/>
              </a:ext>
            </a:extLst>
          </p:cNvPr>
          <p:cNvSpPr txBox="1"/>
          <p:nvPr/>
        </p:nvSpPr>
        <p:spPr>
          <a:xfrm>
            <a:off x="364329" y="912167"/>
            <a:ext cx="6084095" cy="461665"/>
          </a:xfrm>
          <a:prstGeom prst="rect">
            <a:avLst/>
          </a:prstGeom>
          <a:noFill/>
        </p:spPr>
        <p:txBody>
          <a:bodyPr wrap="square">
            <a:spAutoFit/>
          </a:bodyPr>
          <a:lstStyle/>
          <a:p>
            <a:pPr marL="342900" indent="-342900">
              <a:buFont typeface="Wingdings" panose="05000000000000000000" pitchFamily="2" charset="2"/>
              <a:buChar char="Ø"/>
            </a:pPr>
            <a:r>
              <a:rPr lang="en-US" altLang="zh-CN" sz="2400" b="0" i="1" u="none" strike="noStrike" baseline="0" dirty="0">
                <a:solidFill>
                  <a:srgbClr val="000000"/>
                </a:solidFill>
                <a:latin typeface="Times New Roman" panose="02020603050405020304" pitchFamily="18" charset="0"/>
              </a:rPr>
              <a:t>CR </a:t>
            </a:r>
            <a:r>
              <a:rPr lang="zh-CN" altLang="en-US" sz="2400" b="0" i="0" u="none" strike="noStrike" baseline="0" dirty="0">
                <a:solidFill>
                  <a:srgbClr val="000000"/>
                </a:solidFill>
                <a:latin typeface="SymbolMT"/>
              </a:rPr>
              <a:t>− </a:t>
            </a:r>
            <a:r>
              <a:rPr lang="en-US" altLang="zh-CN" sz="2400" b="0" i="0" u="none" strike="noStrike" baseline="0" dirty="0">
                <a:solidFill>
                  <a:srgbClr val="000000"/>
                </a:solidFill>
                <a:latin typeface="SymbolMT"/>
              </a:rPr>
              <a:t>(</a:t>
            </a:r>
            <a:r>
              <a:rPr lang="en-US" altLang="zh-CN" sz="2400" b="0" i="1" u="none" strike="noStrike" baseline="0" dirty="0">
                <a:solidFill>
                  <a:srgbClr val="000000"/>
                </a:solidFill>
                <a:latin typeface="Times New Roman" panose="02020603050405020304" pitchFamily="18" charset="0"/>
              </a:rPr>
              <a:t>RC</a:t>
            </a:r>
            <a:r>
              <a:rPr lang="en-US" altLang="zh-CN" sz="2400" b="0" i="0" u="none" strike="noStrike" baseline="0" dirty="0">
                <a:solidFill>
                  <a:srgbClr val="000000"/>
                </a:solidFill>
                <a:latin typeface="SymbolMT"/>
              </a:rPr>
              <a:t>)</a:t>
            </a:r>
            <a:r>
              <a:rPr lang="en-US" altLang="zh-CN" sz="2400" b="0" i="1" u="none" strike="noStrike" baseline="30000" dirty="0">
                <a:solidFill>
                  <a:srgbClr val="000000"/>
                </a:solidFill>
                <a:latin typeface="Times New Roman" panose="02020603050405020304" pitchFamily="18" charset="0"/>
              </a:rPr>
              <a:t>m</a:t>
            </a:r>
            <a:r>
              <a:rPr lang="zh-CN" altLang="en-US" sz="2400" b="0" i="0" u="none" strike="noStrike" baseline="0" dirty="0">
                <a:solidFill>
                  <a:srgbClr val="0033CD"/>
                </a:solidFill>
                <a:latin typeface="宋体" panose="02010600030101010101" pitchFamily="2" charset="-122"/>
                <a:ea typeface="宋体" panose="02010600030101010101" pitchFamily="2" charset="-122"/>
              </a:rPr>
              <a:t>滤波器</a:t>
            </a:r>
            <a:r>
              <a:rPr lang="en-US" altLang="zh-CN" sz="2400" b="0" i="0" u="none" strike="noStrike" baseline="0" dirty="0">
                <a:solidFill>
                  <a:srgbClr val="0033CD"/>
                </a:solidFill>
                <a:latin typeface="Times New Roman" panose="02020603050405020304" pitchFamily="18" charset="0"/>
                <a:ea typeface="宋体" panose="02010600030101010101" pitchFamily="2" charset="-122"/>
              </a:rPr>
              <a:t>-</a:t>
            </a:r>
            <a:r>
              <a:rPr lang="zh-CN" altLang="en-US" sz="2400" dirty="0">
                <a:solidFill>
                  <a:srgbClr val="0033CD"/>
                </a:solidFill>
                <a:latin typeface="宋体" panose="02010600030101010101" pitchFamily="2" charset="-122"/>
                <a:ea typeface="宋体" panose="02010600030101010101" pitchFamily="2" charset="-122"/>
              </a:rPr>
              <a:t>准高斯成形</a:t>
            </a:r>
            <a:endParaRPr lang="zh-CN" altLang="en-US" sz="2400" dirty="0"/>
          </a:p>
        </p:txBody>
      </p:sp>
      <p:sp>
        <p:nvSpPr>
          <p:cNvPr id="17" name="箭头: 右 16">
            <a:extLst>
              <a:ext uri="{FF2B5EF4-FFF2-40B4-BE49-F238E27FC236}">
                <a16:creationId xmlns:a16="http://schemas.microsoft.com/office/drawing/2014/main" id="{5B25980F-F10A-4663-8A46-1D4D3CE0AF1B}"/>
              </a:ext>
            </a:extLst>
          </p:cNvPr>
          <p:cNvSpPr/>
          <p:nvPr/>
        </p:nvSpPr>
        <p:spPr>
          <a:xfrm>
            <a:off x="3733800" y="1664859"/>
            <a:ext cx="657225"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58688A3D-EE42-41C0-B803-9D4CEDB95EAC}"/>
                  </a:ext>
                </a:extLst>
              </p:cNvPr>
              <p:cNvSpPr txBox="1"/>
              <p:nvPr/>
            </p:nvSpPr>
            <p:spPr>
              <a:xfrm>
                <a:off x="881270" y="1522896"/>
                <a:ext cx="2833480" cy="66492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solidFill>
                                <a:schemeClr val="tx1"/>
                              </a:solidFill>
                              <a:latin typeface="Cambria Math" panose="02040503050406030204" pitchFamily="18" charset="0"/>
                            </a:rPr>
                          </m:ctrlPr>
                        </m:sSubPr>
                        <m:e>
                          <m:r>
                            <a:rPr lang="en-US" altLang="zh-CN" sz="2000" b="0" i="1" smtClean="0">
                              <a:solidFill>
                                <a:schemeClr val="tx1"/>
                              </a:solidFill>
                              <a:latin typeface="Cambria Math" panose="02040503050406030204" pitchFamily="18" charset="0"/>
                            </a:rPr>
                            <m:t>𝑉</m:t>
                          </m:r>
                        </m:e>
                        <m:sub>
                          <m:r>
                            <a:rPr lang="en-US" altLang="zh-CN" sz="2000" b="0" i="1" smtClean="0">
                              <a:solidFill>
                                <a:schemeClr val="tx1"/>
                              </a:solidFill>
                              <a:latin typeface="Cambria Math" panose="02040503050406030204" pitchFamily="18" charset="0"/>
                            </a:rPr>
                            <m:t>𝑂</m:t>
                          </m:r>
                        </m:sub>
                      </m:sSub>
                      <m:d>
                        <m:dPr>
                          <m:ctrlPr>
                            <a:rPr lang="en-US" altLang="zh-CN" sz="2000" b="0" i="1" smtClean="0">
                              <a:solidFill>
                                <a:schemeClr val="tx1"/>
                              </a:solidFill>
                              <a:latin typeface="Cambria Math" panose="02040503050406030204" pitchFamily="18" charset="0"/>
                            </a:rPr>
                          </m:ctrlPr>
                        </m:dPr>
                        <m:e>
                          <m:r>
                            <m:rPr>
                              <m:sty m:val="p"/>
                            </m:rPr>
                            <a:rPr lang="en-US" altLang="zh-CN" sz="2000" i="1">
                              <a:solidFill>
                                <a:schemeClr val="tx1"/>
                              </a:solidFill>
                              <a:latin typeface="Cambria Math" panose="02040503050406030204" pitchFamily="18" charset="0"/>
                            </a:rPr>
                            <m:t>s</m:t>
                          </m:r>
                        </m:e>
                      </m:d>
                      <m:r>
                        <a:rPr lang="en-US" altLang="zh-CN" sz="2000" b="0" i="1" smtClean="0">
                          <a:solidFill>
                            <a:schemeClr val="tx1"/>
                          </a:solidFill>
                          <a:latin typeface="Cambria Math" panose="02040503050406030204" pitchFamily="18" charset="0"/>
                          <a:ea typeface="Cambria Math" panose="02040503050406030204" pitchFamily="18" charset="0"/>
                        </a:rPr>
                        <m:t>=</m:t>
                      </m:r>
                      <m:f>
                        <m:fPr>
                          <m:ctrlPr>
                            <a:rPr lang="en-US" altLang="zh-CN" sz="2000" b="0" i="1" smtClean="0">
                              <a:solidFill>
                                <a:schemeClr val="tx1"/>
                              </a:solidFill>
                              <a:latin typeface="Cambria Math" panose="02040503050406030204" pitchFamily="18" charset="0"/>
                              <a:ea typeface="Cambria Math" panose="02040503050406030204" pitchFamily="18" charset="0"/>
                            </a:rPr>
                          </m:ctrlPr>
                        </m:fPr>
                        <m:num>
                          <m:r>
                            <a:rPr lang="en-US" altLang="zh-CN" sz="2000" b="0" i="1" smtClean="0">
                              <a:solidFill>
                                <a:schemeClr val="tx1"/>
                              </a:solidFill>
                              <a:latin typeface="Cambria Math" panose="02040503050406030204" pitchFamily="18" charset="0"/>
                              <a:ea typeface="Cambria Math" panose="02040503050406030204" pitchFamily="18" charset="0"/>
                            </a:rPr>
                            <m:t>𝑄</m:t>
                          </m:r>
                        </m:num>
                        <m:den>
                          <m:sSub>
                            <m:sSubPr>
                              <m:ctrlPr>
                                <a:rPr lang="en-US" altLang="zh-CN" sz="2000" b="0" i="1" smtClean="0">
                                  <a:solidFill>
                                    <a:schemeClr val="tx1"/>
                                  </a:solidFill>
                                  <a:latin typeface="Cambria Math" panose="02040503050406030204" pitchFamily="18" charset="0"/>
                                  <a:ea typeface="Cambria Math" panose="02040503050406030204" pitchFamily="18" charset="0"/>
                                </a:rPr>
                              </m:ctrlPr>
                            </m:sSubPr>
                            <m:e>
                              <m:r>
                                <a:rPr lang="en-US" altLang="zh-CN" sz="2000" b="0" i="1" smtClean="0">
                                  <a:solidFill>
                                    <a:schemeClr val="tx1"/>
                                  </a:solidFill>
                                  <a:latin typeface="Cambria Math" panose="02040503050406030204" pitchFamily="18" charset="0"/>
                                  <a:ea typeface="Cambria Math" panose="02040503050406030204" pitchFamily="18" charset="0"/>
                                </a:rPr>
                                <m:t>𝐶</m:t>
                              </m:r>
                            </m:e>
                            <m:sub>
                              <m:r>
                                <a:rPr lang="en-US" altLang="zh-CN" sz="2000" b="0" i="1" smtClean="0">
                                  <a:solidFill>
                                    <a:schemeClr val="tx1"/>
                                  </a:solidFill>
                                  <a:latin typeface="Cambria Math" panose="02040503050406030204" pitchFamily="18" charset="0"/>
                                  <a:ea typeface="Cambria Math" panose="02040503050406030204" pitchFamily="18" charset="0"/>
                                </a:rPr>
                                <m:t>𝑓</m:t>
                              </m:r>
                            </m:sub>
                          </m:sSub>
                        </m:den>
                      </m:f>
                      <m:f>
                        <m:fPr>
                          <m:ctrlPr>
                            <a:rPr lang="en-US" altLang="zh-CN" sz="2000" b="0" i="1" smtClean="0">
                              <a:solidFill>
                                <a:schemeClr val="tx1"/>
                              </a:solidFill>
                              <a:latin typeface="Cambria Math" panose="02040503050406030204" pitchFamily="18" charset="0"/>
                              <a:ea typeface="Cambria Math" panose="02040503050406030204" pitchFamily="18" charset="0"/>
                            </a:rPr>
                          </m:ctrlPr>
                        </m:fPr>
                        <m:num>
                          <m:r>
                            <a:rPr lang="zh-CN" altLang="en-US" sz="2000" b="0" i="1" smtClean="0">
                              <a:solidFill>
                                <a:schemeClr val="tx1"/>
                              </a:solidFill>
                              <a:latin typeface="Cambria Math" panose="02040503050406030204" pitchFamily="18" charset="0"/>
                              <a:ea typeface="Cambria Math" panose="02040503050406030204" pitchFamily="18" charset="0"/>
                            </a:rPr>
                            <m:t>𝜏</m:t>
                          </m:r>
                        </m:num>
                        <m:den>
                          <m:sSup>
                            <m:sSupPr>
                              <m:ctrlPr>
                                <a:rPr lang="en-US" altLang="zh-CN" sz="2000" b="0" i="1" smtClean="0">
                                  <a:solidFill>
                                    <a:schemeClr val="tx1"/>
                                  </a:solidFill>
                                  <a:latin typeface="Cambria Math" panose="02040503050406030204" pitchFamily="18" charset="0"/>
                                  <a:ea typeface="Cambria Math" panose="02040503050406030204" pitchFamily="18" charset="0"/>
                                </a:rPr>
                              </m:ctrlPr>
                            </m:sSupPr>
                            <m:e>
                              <m:r>
                                <a:rPr lang="en-US" altLang="zh-CN" sz="2000" b="0" i="1" smtClean="0">
                                  <a:solidFill>
                                    <a:schemeClr val="tx1"/>
                                  </a:solidFill>
                                  <a:latin typeface="Cambria Math" panose="02040503050406030204" pitchFamily="18" charset="0"/>
                                  <a:ea typeface="Cambria Math" panose="02040503050406030204" pitchFamily="18" charset="0"/>
                                </a:rPr>
                                <m:t>(1+</m:t>
                              </m:r>
                              <m:r>
                                <a:rPr lang="zh-CN" altLang="en-US" sz="2000" b="0" i="1" smtClean="0">
                                  <a:solidFill>
                                    <a:schemeClr val="tx1"/>
                                  </a:solidFill>
                                  <a:latin typeface="Cambria Math" panose="02040503050406030204" pitchFamily="18" charset="0"/>
                                  <a:ea typeface="Cambria Math" panose="02040503050406030204" pitchFamily="18" charset="0"/>
                                </a:rPr>
                                <m:t>𝜏</m:t>
                              </m:r>
                              <m:r>
                                <a:rPr lang="en-US" altLang="zh-CN" sz="2000" b="0" i="1" smtClean="0">
                                  <a:solidFill>
                                    <a:schemeClr val="tx1"/>
                                  </a:solidFill>
                                  <a:latin typeface="Cambria Math" panose="02040503050406030204" pitchFamily="18" charset="0"/>
                                  <a:ea typeface="Cambria Math" panose="02040503050406030204" pitchFamily="18" charset="0"/>
                                </a:rPr>
                                <m:t>𝑠</m:t>
                              </m:r>
                              <m:r>
                                <a:rPr lang="en-US" altLang="zh-CN" sz="2000" b="0" i="1" smtClean="0">
                                  <a:solidFill>
                                    <a:schemeClr val="tx1"/>
                                  </a:solidFill>
                                  <a:latin typeface="Cambria Math" panose="02040503050406030204" pitchFamily="18" charset="0"/>
                                  <a:ea typeface="Cambria Math" panose="02040503050406030204" pitchFamily="18" charset="0"/>
                                </a:rPr>
                                <m:t>)</m:t>
                              </m:r>
                            </m:e>
                            <m:sup>
                              <m:r>
                                <a:rPr lang="en-US" altLang="zh-CN" sz="2000" b="0" i="1" smtClean="0">
                                  <a:solidFill>
                                    <a:schemeClr val="tx1"/>
                                  </a:solidFill>
                                  <a:latin typeface="Cambria Math" panose="02040503050406030204" pitchFamily="18" charset="0"/>
                                  <a:ea typeface="Cambria Math" panose="02040503050406030204" pitchFamily="18" charset="0"/>
                                </a:rPr>
                                <m:t>𝑚</m:t>
                              </m:r>
                            </m:sup>
                          </m:sSup>
                        </m:den>
                      </m:f>
                    </m:oMath>
                  </m:oMathPara>
                </a14:m>
                <a:endParaRPr lang="zh-CN" altLang="en-US" sz="2000" dirty="0">
                  <a:solidFill>
                    <a:schemeClr val="tx1"/>
                  </a:solidFill>
                </a:endParaRPr>
              </a:p>
            </p:txBody>
          </p:sp>
        </mc:Choice>
        <mc:Fallback xmlns="">
          <p:sp>
            <p:nvSpPr>
              <p:cNvPr id="19" name="文本框 18">
                <a:extLst>
                  <a:ext uri="{FF2B5EF4-FFF2-40B4-BE49-F238E27FC236}">
                    <a16:creationId xmlns:a16="http://schemas.microsoft.com/office/drawing/2014/main" id="{58688A3D-EE42-41C0-B803-9D4CEDB95EAC}"/>
                  </a:ext>
                </a:extLst>
              </p:cNvPr>
              <p:cNvSpPr txBox="1">
                <a:spLocks noRot="1" noChangeAspect="1" noMove="1" noResize="1" noEditPoints="1" noAdjustHandles="1" noChangeArrowheads="1" noChangeShapeType="1" noTextEdit="1"/>
              </p:cNvSpPr>
              <p:nvPr/>
            </p:nvSpPr>
            <p:spPr>
              <a:xfrm>
                <a:off x="881270" y="1522896"/>
                <a:ext cx="2833480" cy="664926"/>
              </a:xfrm>
              <a:prstGeom prst="rect">
                <a:avLst/>
              </a:prstGeom>
              <a:blipFill>
                <a:blip r:embed="rId2"/>
                <a:stretch>
                  <a:fillRect/>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2D95E642-0B72-44B7-8157-59858D0BA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445502"/>
            <a:ext cx="4437837" cy="814816"/>
          </a:xfrm>
          <a:prstGeom prst="rect">
            <a:avLst/>
          </a:prstGeom>
        </p:spPr>
      </p:pic>
      <p:pic>
        <p:nvPicPr>
          <p:cNvPr id="8" name="图片 7">
            <a:extLst>
              <a:ext uri="{FF2B5EF4-FFF2-40B4-BE49-F238E27FC236}">
                <a16:creationId xmlns:a16="http://schemas.microsoft.com/office/drawing/2014/main" id="{7688B6F5-B2D7-4313-A75E-658B53EA72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674" y="2673814"/>
            <a:ext cx="5056757" cy="3272019"/>
          </a:xfrm>
          <a:prstGeom prst="rect">
            <a:avLst/>
          </a:prstGeom>
        </p:spPr>
      </p:pic>
      <p:sp>
        <p:nvSpPr>
          <p:cNvPr id="9" name="矩形 8">
            <a:extLst>
              <a:ext uri="{FF2B5EF4-FFF2-40B4-BE49-F238E27FC236}">
                <a16:creationId xmlns:a16="http://schemas.microsoft.com/office/drawing/2014/main" id="{3851EFD1-7BA0-4142-9440-E89BA4AEEBD6}"/>
              </a:ext>
            </a:extLst>
          </p:cNvPr>
          <p:cNvSpPr/>
          <p:nvPr/>
        </p:nvSpPr>
        <p:spPr>
          <a:xfrm>
            <a:off x="3505200" y="2533650"/>
            <a:ext cx="1962150" cy="2562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05934972-8619-4117-8CB6-E7C577A34D77}"/>
              </a:ext>
            </a:extLst>
          </p:cNvPr>
          <p:cNvSpPr txBox="1"/>
          <p:nvPr/>
        </p:nvSpPr>
        <p:spPr>
          <a:xfrm>
            <a:off x="3317081" y="2646396"/>
            <a:ext cx="4576762" cy="400110"/>
          </a:xfrm>
          <a:prstGeom prst="rect">
            <a:avLst/>
          </a:prstGeom>
          <a:noFill/>
        </p:spPr>
        <p:txBody>
          <a:bodyPr wrap="square">
            <a:spAutoFit/>
          </a:bodyPr>
          <a:lstStyle/>
          <a:p>
            <a:r>
              <a:rPr lang="zh-CN" altLang="en-US" sz="2000" b="0" i="0" u="none" strike="noStrike" baseline="0" dirty="0">
                <a:solidFill>
                  <a:srgbClr val="0033CD"/>
                </a:solidFill>
                <a:latin typeface="宋体" panose="02010600030101010101" pitchFamily="2" charset="-122"/>
                <a:ea typeface="宋体" panose="02010600030101010101" pitchFamily="2" charset="-122"/>
              </a:rPr>
              <a:t>在</a:t>
            </a:r>
            <a:r>
              <a:rPr lang="en-US" altLang="zh-CN" sz="2000" b="1" i="1" u="none" strike="noStrike" baseline="0" dirty="0">
                <a:solidFill>
                  <a:srgbClr val="0033CD"/>
                </a:solidFill>
                <a:latin typeface="Times New Roman" panose="02020603050405020304" pitchFamily="18" charset="0"/>
                <a:ea typeface="宋体" panose="02010600030101010101" pitchFamily="2" charset="-122"/>
              </a:rPr>
              <a:t>t=</a:t>
            </a:r>
            <a:r>
              <a:rPr lang="en-US" altLang="zh-CN" sz="2000" b="1" i="1" u="none" strike="noStrike" baseline="0" dirty="0" err="1">
                <a:solidFill>
                  <a:srgbClr val="0033CD"/>
                </a:solidFill>
                <a:latin typeface="Times New Roman" panose="02020603050405020304" pitchFamily="18" charset="0"/>
                <a:ea typeface="宋体" panose="02010600030101010101" pitchFamily="2" charset="-122"/>
              </a:rPr>
              <a:t>m</a:t>
            </a:r>
            <a:r>
              <a:rPr lang="en-US" altLang="zh-CN" sz="2000" b="0" i="0" u="none" strike="noStrike" baseline="0" dirty="0" err="1">
                <a:solidFill>
                  <a:srgbClr val="0033CD"/>
                </a:solidFill>
                <a:latin typeface="SymbolMT"/>
                <a:ea typeface="宋体" panose="02010600030101010101" pitchFamily="2" charset="-122"/>
              </a:rPr>
              <a:t>τ</a:t>
            </a:r>
            <a:r>
              <a:rPr lang="en-US" altLang="zh-CN" sz="2000" b="0" i="0" u="none" strike="noStrike" baseline="0" dirty="0">
                <a:solidFill>
                  <a:srgbClr val="0033CD"/>
                </a:solidFill>
                <a:latin typeface="SymbolMT"/>
                <a:ea typeface="宋体" panose="02010600030101010101" pitchFamily="2" charset="-122"/>
              </a:rPr>
              <a:t> </a:t>
            </a:r>
            <a:r>
              <a:rPr lang="zh-CN" altLang="en-US" sz="2000" b="0" i="0" u="none" strike="noStrike" baseline="0" dirty="0">
                <a:solidFill>
                  <a:srgbClr val="0033CD"/>
                </a:solidFill>
                <a:latin typeface="宋体" panose="02010600030101010101" pitchFamily="2" charset="-122"/>
                <a:ea typeface="宋体" panose="02010600030101010101" pitchFamily="2" charset="-122"/>
              </a:rPr>
              <a:t>时达到峰值：</a:t>
            </a:r>
            <a:endParaRPr lang="zh-CN" altLang="en-US" sz="2000" dirty="0"/>
          </a:p>
        </p:txBody>
      </p:sp>
      <p:pic>
        <p:nvPicPr>
          <p:cNvPr id="13" name="图片 12">
            <a:extLst>
              <a:ext uri="{FF2B5EF4-FFF2-40B4-BE49-F238E27FC236}">
                <a16:creationId xmlns:a16="http://schemas.microsoft.com/office/drawing/2014/main" id="{D8DA64E5-AF69-4422-B2ED-B8A03E4A16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1543" y="2524720"/>
            <a:ext cx="1892300" cy="844550"/>
          </a:xfrm>
          <a:prstGeom prst="rect">
            <a:avLst/>
          </a:prstGeom>
        </p:spPr>
      </p:pic>
      <p:sp>
        <p:nvSpPr>
          <p:cNvPr id="20" name="文本框 19">
            <a:extLst>
              <a:ext uri="{FF2B5EF4-FFF2-40B4-BE49-F238E27FC236}">
                <a16:creationId xmlns:a16="http://schemas.microsoft.com/office/drawing/2014/main" id="{5F032044-3EA1-4489-A6F2-B73639606191}"/>
              </a:ext>
            </a:extLst>
          </p:cNvPr>
          <p:cNvSpPr txBox="1"/>
          <p:nvPr/>
        </p:nvSpPr>
        <p:spPr>
          <a:xfrm>
            <a:off x="3774281" y="3486030"/>
            <a:ext cx="4576762" cy="707886"/>
          </a:xfrm>
          <a:prstGeom prst="rect">
            <a:avLst/>
          </a:prstGeom>
          <a:noFill/>
        </p:spPr>
        <p:txBody>
          <a:bodyPr wrap="square">
            <a:spAutoFit/>
          </a:bodyPr>
          <a:lstStyle/>
          <a:p>
            <a:pPr algn="l"/>
            <a:r>
              <a:rPr lang="en-US" altLang="zh-CN" sz="2000" b="0" i="1" u="none" strike="noStrike" baseline="0" dirty="0">
                <a:latin typeface="Times New Roman" panose="02020603050405020304" pitchFamily="18" charset="0"/>
              </a:rPr>
              <a:t>V </a:t>
            </a:r>
            <a:r>
              <a:rPr lang="en-US" altLang="zh-CN" sz="2000" b="0" i="0" u="none" strike="noStrike" baseline="0" dirty="0">
                <a:latin typeface="SymbolMT"/>
              </a:rPr>
              <a:t>(</a:t>
            </a:r>
            <a:r>
              <a:rPr lang="en-US" altLang="zh-CN" sz="2000" b="0" i="1" u="none" strike="noStrike" baseline="0" dirty="0">
                <a:latin typeface="Times New Roman" panose="02020603050405020304" pitchFamily="18" charset="0"/>
              </a:rPr>
              <a:t>t</a:t>
            </a:r>
            <a:r>
              <a:rPr lang="en-US" altLang="zh-CN" sz="2000" b="0" i="0" u="none" strike="noStrike" baseline="0" dirty="0">
                <a:latin typeface="SymbolMT"/>
              </a:rPr>
              <a:t>)</a:t>
            </a:r>
            <a:r>
              <a:rPr lang="zh-CN" altLang="en-US" sz="2000" b="0" i="0" u="none" strike="noStrike" baseline="0" dirty="0">
                <a:latin typeface="宋体" panose="02010600030101010101" pitchFamily="2" charset="-122"/>
                <a:ea typeface="宋体" panose="02010600030101010101" pitchFamily="2" charset="-122"/>
              </a:rPr>
              <a:t>波形在</a:t>
            </a:r>
            <a:r>
              <a:rPr lang="en-US" altLang="zh-CN" sz="2000" b="1" i="0" u="none" strike="noStrike" baseline="0" dirty="0">
                <a:latin typeface="Times New Roman" panose="02020603050405020304" pitchFamily="18" charset="0"/>
                <a:ea typeface="宋体" panose="02010600030101010101" pitchFamily="2" charset="-122"/>
              </a:rPr>
              <a:t>m = 1,2,3,4</a:t>
            </a:r>
            <a:r>
              <a:rPr lang="zh-CN" altLang="en-US" sz="2000" b="0" i="0" u="none" strike="noStrike" baseline="0" dirty="0">
                <a:latin typeface="宋体" panose="02010600030101010101" pitchFamily="2" charset="-122"/>
                <a:ea typeface="宋体" panose="02010600030101010101" pitchFamily="2" charset="-122"/>
              </a:rPr>
              <a:t>时的波形如图</a:t>
            </a:r>
            <a:endParaRPr lang="en-US" altLang="zh-CN" sz="2000" b="0" i="0" u="none" strike="noStrike" baseline="0" dirty="0">
              <a:latin typeface="Times New Roman" panose="02020603050405020304" pitchFamily="18" charset="0"/>
              <a:ea typeface="宋体" panose="02010600030101010101" pitchFamily="2" charset="-122"/>
            </a:endParaRPr>
          </a:p>
          <a:p>
            <a:pPr algn="l"/>
            <a:r>
              <a:rPr lang="zh-CN" altLang="en-US" sz="2000" b="0" i="0" u="none" strike="noStrike" baseline="0" dirty="0">
                <a:latin typeface="宋体" panose="02010600030101010101" pitchFamily="2" charset="-122"/>
                <a:ea typeface="宋体" panose="02010600030101010101" pitchFamily="2" charset="-122"/>
              </a:rPr>
              <a:t>在</a:t>
            </a:r>
            <a:r>
              <a:rPr lang="en-US" altLang="zh-CN" sz="2000" b="0" i="1" u="none" strike="noStrike" baseline="0" dirty="0">
                <a:latin typeface="Times New Roman" panose="02020603050405020304" pitchFamily="18" charset="0"/>
                <a:ea typeface="宋体" panose="02010600030101010101" pitchFamily="2" charset="-122"/>
              </a:rPr>
              <a:t>m</a:t>
            </a:r>
            <a:r>
              <a:rPr lang="zh-CN" altLang="en-US" sz="2000" b="0" i="0" u="none" strike="noStrike" baseline="0" dirty="0">
                <a:latin typeface="SymbolMT"/>
                <a:ea typeface="宋体" panose="02010600030101010101" pitchFamily="2" charset="-122"/>
              </a:rPr>
              <a:t>→∞</a:t>
            </a:r>
            <a:r>
              <a:rPr lang="zh-CN" altLang="en-US" sz="2000" b="0" i="0" u="none" strike="noStrike" baseline="0" dirty="0">
                <a:latin typeface="宋体" panose="02010600030101010101" pitchFamily="2" charset="-122"/>
                <a:ea typeface="宋体" panose="02010600030101010101" pitchFamily="2" charset="-122"/>
              </a:rPr>
              <a:t>，</a:t>
            </a:r>
            <a:r>
              <a:rPr lang="en-US" altLang="zh-CN" sz="2000" b="0" i="1" u="none" strike="noStrike" baseline="0" dirty="0">
                <a:latin typeface="Times New Roman" panose="02020603050405020304" pitchFamily="18" charset="0"/>
                <a:ea typeface="宋体" panose="02010600030101010101" pitchFamily="2" charset="-122"/>
              </a:rPr>
              <a:t>V </a:t>
            </a:r>
            <a:r>
              <a:rPr lang="en-US" altLang="zh-CN" sz="2000" b="0" i="0" u="none" strike="noStrike" baseline="0" dirty="0">
                <a:latin typeface="SymbolMT"/>
                <a:ea typeface="宋体" panose="02010600030101010101" pitchFamily="2" charset="-122"/>
              </a:rPr>
              <a:t>(</a:t>
            </a:r>
            <a:r>
              <a:rPr lang="en-US" altLang="zh-CN" sz="2000" b="0" i="1" u="none" strike="noStrike" baseline="0" dirty="0">
                <a:latin typeface="Times New Roman" panose="02020603050405020304" pitchFamily="18" charset="0"/>
                <a:ea typeface="宋体" panose="02010600030101010101" pitchFamily="2" charset="-122"/>
              </a:rPr>
              <a:t>t</a:t>
            </a:r>
            <a:r>
              <a:rPr lang="en-US" altLang="zh-CN" sz="2000" b="0" i="0" u="none" strike="noStrike" baseline="0" dirty="0">
                <a:latin typeface="SymbolMT"/>
                <a:ea typeface="宋体" panose="02010600030101010101" pitchFamily="2" charset="-122"/>
              </a:rPr>
              <a:t>)</a:t>
            </a:r>
            <a:r>
              <a:rPr lang="zh-CN" altLang="en-US" sz="2000" b="0" i="0" u="none" strike="noStrike" baseline="0" dirty="0">
                <a:latin typeface="宋体" panose="02010600030101010101" pitchFamily="2" charset="-122"/>
                <a:ea typeface="宋体" panose="02010600030101010101" pitchFamily="2" charset="-122"/>
              </a:rPr>
              <a:t>趋于高斯分布函数形状。</a:t>
            </a:r>
            <a:endParaRPr lang="zh-CN" altLang="en-US" sz="2000" dirty="0"/>
          </a:p>
        </p:txBody>
      </p:sp>
      <p:sp>
        <p:nvSpPr>
          <p:cNvPr id="22" name="文本框 21">
            <a:extLst>
              <a:ext uri="{FF2B5EF4-FFF2-40B4-BE49-F238E27FC236}">
                <a16:creationId xmlns:a16="http://schemas.microsoft.com/office/drawing/2014/main" id="{BD4E5520-580B-42B8-9AFE-B254FB285D32}"/>
              </a:ext>
            </a:extLst>
          </p:cNvPr>
          <p:cNvSpPr txBox="1"/>
          <p:nvPr/>
        </p:nvSpPr>
        <p:spPr>
          <a:xfrm>
            <a:off x="4133850" y="4594317"/>
            <a:ext cx="4814093" cy="830997"/>
          </a:xfrm>
          <a:prstGeom prst="rect">
            <a:avLst/>
          </a:prstGeom>
          <a:noFill/>
        </p:spPr>
        <p:txBody>
          <a:bodyPr wrap="square">
            <a:spAutoFit/>
          </a:bodyPr>
          <a:lstStyle/>
          <a:p>
            <a:pPr algn="l"/>
            <a:r>
              <a:rPr lang="en-US" altLang="zh-CN" sz="2400" b="0" i="0" u="none" strike="noStrike" baseline="0" dirty="0">
                <a:solidFill>
                  <a:srgbClr val="0033CD"/>
                </a:solidFill>
                <a:latin typeface="宋体" panose="02010600030101010101" pitchFamily="2" charset="-122"/>
                <a:ea typeface="宋体" panose="02010600030101010101" pitchFamily="2" charset="-122"/>
              </a:rPr>
              <a:t>M&gt;=4</a:t>
            </a:r>
            <a:r>
              <a:rPr lang="zh-CN" altLang="en-US" sz="2400" b="0" i="0" u="none" strike="noStrike" baseline="0" dirty="0">
                <a:solidFill>
                  <a:srgbClr val="0033CD"/>
                </a:solidFill>
                <a:latin typeface="宋体" panose="02010600030101010101" pitchFamily="2" charset="-122"/>
                <a:ea typeface="宋体" panose="02010600030101010101" pitchFamily="2" charset="-122"/>
              </a:rPr>
              <a:t>时</a:t>
            </a:r>
            <a:r>
              <a:rPr lang="en-US" altLang="zh-CN" sz="2400" b="0" i="0" u="none" strike="noStrike" baseline="0" dirty="0">
                <a:solidFill>
                  <a:srgbClr val="0033CD"/>
                </a:solidFill>
                <a:latin typeface="宋体" panose="02010600030101010101" pitchFamily="2" charset="-122"/>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输出波形接近于高斯形，</a:t>
            </a:r>
          </a:p>
          <a:p>
            <a:pPr algn="l"/>
            <a:r>
              <a:rPr lang="zh-CN" altLang="en-US" sz="2400" b="0" i="0" u="none" strike="noStrike" baseline="0" dirty="0">
                <a:solidFill>
                  <a:srgbClr val="0033CD"/>
                </a:solidFill>
                <a:latin typeface="宋体" panose="02010600030101010101" pitchFamily="2" charset="-122"/>
                <a:ea typeface="宋体" panose="02010600030101010101" pitchFamily="2" charset="-122"/>
              </a:rPr>
              <a:t>我们称其为</a:t>
            </a:r>
            <a:r>
              <a:rPr lang="zh-CN" altLang="en-US" sz="2400" b="0" i="0" u="none" strike="noStrike" baseline="0" dirty="0">
                <a:solidFill>
                  <a:srgbClr val="CD0065"/>
                </a:solidFill>
                <a:latin typeface="宋体" panose="02010600030101010101" pitchFamily="2" charset="-122"/>
                <a:ea typeface="宋体" panose="02010600030101010101" pitchFamily="2" charset="-122"/>
              </a:rPr>
              <a:t>准高斯滤波</a:t>
            </a:r>
            <a:endParaRPr lang="zh-CN" altLang="en-US" sz="2400" dirty="0"/>
          </a:p>
        </p:txBody>
      </p:sp>
    </p:spTree>
    <p:extLst>
      <p:ext uri="{BB962C8B-B14F-4D97-AF65-F5344CB8AC3E}">
        <p14:creationId xmlns:p14="http://schemas.microsoft.com/office/powerpoint/2010/main" val="3375610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476500" y="123825"/>
            <a:ext cx="4076700"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二阶有源滤波器</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33</a:t>
            </a:fld>
            <a:endParaRPr lang="zh-CN" altLang="en-US"/>
          </a:p>
        </p:txBody>
      </p:sp>
      <p:sp>
        <p:nvSpPr>
          <p:cNvPr id="15" name="文本框 14">
            <a:extLst>
              <a:ext uri="{FF2B5EF4-FFF2-40B4-BE49-F238E27FC236}">
                <a16:creationId xmlns:a16="http://schemas.microsoft.com/office/drawing/2014/main" id="{870D3816-E88F-42B2-82ED-F8195D954D66}"/>
              </a:ext>
            </a:extLst>
          </p:cNvPr>
          <p:cNvSpPr txBox="1"/>
          <p:nvPr/>
        </p:nvSpPr>
        <p:spPr>
          <a:xfrm>
            <a:off x="371475" y="1069539"/>
            <a:ext cx="8572500" cy="1938992"/>
          </a:xfrm>
          <a:prstGeom prst="rect">
            <a:avLst/>
          </a:prstGeom>
          <a:noFill/>
        </p:spPr>
        <p:txBody>
          <a:bodyPr wrap="square">
            <a:spAutoFit/>
          </a:bodyPr>
          <a:lstStyle/>
          <a:p>
            <a:pPr marL="342900" indent="-342900" algn="l">
              <a:buFont typeface="Wingdings" panose="05000000000000000000" pitchFamily="2" charset="2"/>
              <a:buChar char="p"/>
            </a:pPr>
            <a:r>
              <a:rPr lang="zh-CN" altLang="en-US" sz="2400" b="0" i="0" u="none" strike="noStrike" baseline="0" dirty="0">
                <a:solidFill>
                  <a:srgbClr val="0033CD"/>
                </a:solidFill>
                <a:latin typeface="宋体" panose="02010600030101010101" pitchFamily="2" charset="-122"/>
                <a:ea typeface="宋体" panose="02010600030101010101" pitchFamily="2" charset="-122"/>
              </a:rPr>
              <a:t>将网络接在放大器反馈回路内构成的滤波器称</a:t>
            </a:r>
            <a:r>
              <a:rPr lang="zh-CN" altLang="en-US" sz="2400" b="0" i="0" u="none" strike="noStrike" baseline="0" dirty="0">
                <a:solidFill>
                  <a:srgbClr val="CD0065"/>
                </a:solidFill>
                <a:latin typeface="宋体" panose="02010600030101010101" pitchFamily="2" charset="-122"/>
                <a:ea typeface="宋体" panose="02010600030101010101" pitchFamily="2" charset="-122"/>
              </a:rPr>
              <a:t>有源滤波器</a:t>
            </a:r>
          </a:p>
          <a:p>
            <a:pPr algn="l"/>
            <a:r>
              <a:rPr lang="zh-CN" altLang="en-US" sz="2400" b="0" i="0" u="none" strike="noStrike" baseline="0" dirty="0">
                <a:solidFill>
                  <a:srgbClr val="0033CD"/>
                </a:solidFill>
                <a:latin typeface="宋体" panose="02010600030101010101" pitchFamily="2" charset="-122"/>
                <a:ea typeface="宋体" panose="02010600030101010101" pitchFamily="2" charset="-122"/>
              </a:rPr>
              <a:t>例如由电容作为反馈元件可构成的有源积分器</a:t>
            </a:r>
          </a:p>
          <a:p>
            <a:pPr marL="342900" indent="-342900" algn="l">
              <a:buFont typeface="Wingdings" panose="05000000000000000000" pitchFamily="2" charset="2"/>
              <a:buChar char="p"/>
            </a:pPr>
            <a:r>
              <a:rPr lang="zh-CN" altLang="en-US" sz="2400" b="0" i="0" u="none" strike="noStrike" baseline="0" dirty="0">
                <a:solidFill>
                  <a:srgbClr val="0033CD"/>
                </a:solidFill>
                <a:latin typeface="宋体" panose="02010600030101010101" pitchFamily="2" charset="-122"/>
                <a:ea typeface="宋体" panose="02010600030101010101" pitchFamily="2" charset="-122"/>
              </a:rPr>
              <a:t>采用有源滤波器的优点是可以用</a:t>
            </a:r>
            <a:r>
              <a:rPr lang="zh-CN" altLang="en-US" sz="2400" b="0" i="0" u="none" strike="noStrike" baseline="0" dirty="0">
                <a:solidFill>
                  <a:srgbClr val="CD0065"/>
                </a:solidFill>
                <a:latin typeface="宋体" panose="02010600030101010101" pitchFamily="2" charset="-122"/>
                <a:ea typeface="宋体" panose="02010600030101010101" pitchFamily="2" charset="-122"/>
              </a:rPr>
              <a:t>较少元件构成较多次积分</a:t>
            </a:r>
            <a:r>
              <a:rPr lang="zh-CN" altLang="en-US" sz="2400" b="0" i="0" u="none" strike="noStrike" baseline="0" dirty="0">
                <a:solidFill>
                  <a:srgbClr val="0033CD"/>
                </a:solidFill>
                <a:latin typeface="宋体" panose="02010600030101010101" pitchFamily="2" charset="-122"/>
                <a:ea typeface="宋体" panose="02010600030101010101" pitchFamily="2" charset="-122"/>
              </a:rPr>
              <a:t>，</a:t>
            </a:r>
          </a:p>
          <a:p>
            <a:pPr marL="342900" indent="-342900" algn="l">
              <a:buFont typeface="Wingdings" panose="05000000000000000000" pitchFamily="2" charset="2"/>
              <a:buChar char="p"/>
            </a:pPr>
            <a:r>
              <a:rPr lang="zh-CN" altLang="en-US" sz="2400" b="0" i="0" u="none" strike="noStrike" baseline="0" dirty="0">
                <a:solidFill>
                  <a:srgbClr val="0033CD"/>
                </a:solidFill>
                <a:latin typeface="宋体" panose="02010600030101010101" pitchFamily="2" charset="-122"/>
                <a:ea typeface="宋体" panose="02010600030101010101" pitchFamily="2" charset="-122"/>
              </a:rPr>
              <a:t>可获得共轭复数级点改善滤波性能</a:t>
            </a:r>
            <a:r>
              <a:rPr lang="en-US" altLang="zh-CN" sz="2400" b="0" i="0" u="none" strike="noStrike" baseline="0" dirty="0">
                <a:solidFill>
                  <a:srgbClr val="0033CD"/>
                </a:solidFill>
                <a:latin typeface="宋体" panose="02010600030101010101" pitchFamily="2" charset="-122"/>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无源</a:t>
            </a:r>
            <a:r>
              <a:rPr lang="en-US" altLang="zh-CN" sz="2400" b="0" i="0" u="none" strike="noStrike" baseline="0" dirty="0">
                <a:solidFill>
                  <a:srgbClr val="0033CD"/>
                </a:solidFill>
                <a:latin typeface="宋体" panose="02010600030101010101" pitchFamily="2" charset="-122"/>
                <a:ea typeface="宋体" panose="02010600030101010101" pitchFamily="2" charset="-122"/>
              </a:rPr>
              <a:t>RC</a:t>
            </a:r>
            <a:r>
              <a:rPr lang="zh-CN" altLang="en-US" sz="2400" b="0" i="0" u="none" strike="noStrike" baseline="0" dirty="0">
                <a:solidFill>
                  <a:srgbClr val="0033CD"/>
                </a:solidFill>
                <a:latin typeface="宋体" panose="02010600030101010101" pitchFamily="2" charset="-122"/>
                <a:ea typeface="宋体" panose="02010600030101010101" pitchFamily="2" charset="-122"/>
              </a:rPr>
              <a:t>网络的极点都是</a:t>
            </a:r>
          </a:p>
          <a:p>
            <a:pPr algn="l"/>
            <a:r>
              <a:rPr lang="zh-CN" altLang="en-US" sz="2400" b="0" i="0" u="none" strike="noStrike" baseline="0" dirty="0">
                <a:solidFill>
                  <a:srgbClr val="0033CD"/>
                </a:solidFill>
                <a:latin typeface="宋体" panose="02010600030101010101" pitchFamily="2" charset="-122"/>
                <a:ea typeface="宋体" panose="02010600030101010101" pitchFamily="2" charset="-122"/>
              </a:rPr>
              <a:t>负实数的</a:t>
            </a:r>
            <a:r>
              <a:rPr lang="en-US" altLang="zh-CN" sz="2400" b="0" i="0" u="none" strike="noStrike" baseline="0" dirty="0">
                <a:solidFill>
                  <a:srgbClr val="0033CD"/>
                </a:solidFill>
                <a:latin typeface="宋体" panose="02010600030101010101" pitchFamily="2" charset="-122"/>
                <a:ea typeface="宋体" panose="02010600030101010101" pitchFamily="2" charset="-122"/>
              </a:rPr>
              <a:t>)</a:t>
            </a:r>
            <a:r>
              <a:rPr lang="zh-CN" altLang="en-US" sz="2400" b="0" i="0" u="none" strike="noStrike" baseline="0" dirty="0">
                <a:solidFill>
                  <a:srgbClr val="0033CD"/>
                </a:solidFill>
                <a:latin typeface="宋体" panose="02010600030101010101" pitchFamily="2" charset="-122"/>
                <a:ea typeface="宋体" panose="02010600030101010101" pitchFamily="2" charset="-122"/>
              </a:rPr>
              <a:t>。</a:t>
            </a:r>
            <a:endParaRPr lang="zh-CN" altLang="en-US" sz="2400" dirty="0"/>
          </a:p>
        </p:txBody>
      </p:sp>
      <p:pic>
        <p:nvPicPr>
          <p:cNvPr id="6" name="图片 5">
            <a:extLst>
              <a:ext uri="{FF2B5EF4-FFF2-40B4-BE49-F238E27FC236}">
                <a16:creationId xmlns:a16="http://schemas.microsoft.com/office/drawing/2014/main" id="{E4FA14C3-099B-44ED-A9CF-9C0F156D8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225" y="3030270"/>
            <a:ext cx="4749800" cy="2758191"/>
          </a:xfrm>
          <a:prstGeom prst="rect">
            <a:avLst/>
          </a:prstGeom>
        </p:spPr>
      </p:pic>
    </p:spTree>
    <p:extLst>
      <p:ext uri="{BB962C8B-B14F-4D97-AF65-F5344CB8AC3E}">
        <p14:creationId xmlns:p14="http://schemas.microsoft.com/office/powerpoint/2010/main" val="1143308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476500" y="123825"/>
            <a:ext cx="4076700" cy="635000"/>
          </a:xfrm>
          <a:prstGeom prst="rect">
            <a:avLst/>
          </a:prstGeom>
        </p:spPr>
        <p:txBody>
          <a:bodyPr>
            <a:normAutofit fontScale="90000"/>
          </a:bodyPr>
          <a:lstStyle/>
          <a:p>
            <a:pPr fontAlgn="auto">
              <a:spcAft>
                <a:spcPts val="0"/>
              </a:spcAft>
              <a:defRPr/>
            </a:pPr>
            <a:r>
              <a:rPr lang="zh-CN" altLang="en-US" sz="4000" dirty="0">
                <a:latin typeface="楷体" panose="02010609060101010101" pitchFamily="49" charset="-122"/>
                <a:ea typeface="楷体" panose="02010609060101010101" pitchFamily="49" charset="-122"/>
              </a:rPr>
              <a:t>二阶有源滤波器</a:t>
            </a:r>
            <a:br>
              <a:rPr lang="en-US" altLang="zh-CN" sz="4000" dirty="0">
                <a:latin typeface="楷体" panose="02010609060101010101" pitchFamily="49" charset="-122"/>
                <a:ea typeface="楷体" panose="02010609060101010101" pitchFamily="49" charset="-122"/>
              </a:rPr>
            </a:br>
            <a:r>
              <a:rPr lang="zh-CN" altLang="en-US" sz="4000" b="1" dirty="0"/>
              <a:t>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34</a:t>
            </a:fld>
            <a:endParaRPr lang="zh-CN" altLang="en-US"/>
          </a:p>
        </p:txBody>
      </p:sp>
      <p:pic>
        <p:nvPicPr>
          <p:cNvPr id="4" name="图片 3">
            <a:extLst>
              <a:ext uri="{FF2B5EF4-FFF2-40B4-BE49-F238E27FC236}">
                <a16:creationId xmlns:a16="http://schemas.microsoft.com/office/drawing/2014/main" id="{3AD387AD-BF56-47F4-A9EF-A0430AA6C2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150" y="981075"/>
            <a:ext cx="3619500" cy="4286250"/>
          </a:xfrm>
          <a:prstGeom prst="rect">
            <a:avLst/>
          </a:prstGeom>
        </p:spPr>
      </p:pic>
      <p:cxnSp>
        <p:nvCxnSpPr>
          <p:cNvPr id="8" name="直接连接符 7">
            <a:extLst>
              <a:ext uri="{FF2B5EF4-FFF2-40B4-BE49-F238E27FC236}">
                <a16:creationId xmlns:a16="http://schemas.microsoft.com/office/drawing/2014/main" id="{255DC614-64B9-4D81-B0B9-A4F7FE7EA9A7}"/>
              </a:ext>
            </a:extLst>
          </p:cNvPr>
          <p:cNvCxnSpPr>
            <a:cxnSpLocks/>
          </p:cNvCxnSpPr>
          <p:nvPr/>
        </p:nvCxnSpPr>
        <p:spPr>
          <a:xfrm>
            <a:off x="287867" y="2514600"/>
            <a:ext cx="2772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A4F07B36-A1B4-4E1B-8012-630E1B607502}"/>
              </a:ext>
            </a:extLst>
          </p:cNvPr>
          <p:cNvCxnSpPr>
            <a:cxnSpLocks/>
          </p:cNvCxnSpPr>
          <p:nvPr/>
        </p:nvCxnSpPr>
        <p:spPr>
          <a:xfrm>
            <a:off x="4168775" y="2720446"/>
            <a:ext cx="2772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椭圆 10">
            <a:extLst>
              <a:ext uri="{FF2B5EF4-FFF2-40B4-BE49-F238E27FC236}">
                <a16:creationId xmlns:a16="http://schemas.microsoft.com/office/drawing/2014/main" id="{95266372-F9F2-4F08-B064-9C264A8630B6}"/>
              </a:ext>
            </a:extLst>
          </p:cNvPr>
          <p:cNvSpPr/>
          <p:nvPr/>
        </p:nvSpPr>
        <p:spPr>
          <a:xfrm>
            <a:off x="152400" y="2450042"/>
            <a:ext cx="135467" cy="1248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椭圆 13">
            <a:extLst>
              <a:ext uri="{FF2B5EF4-FFF2-40B4-BE49-F238E27FC236}">
                <a16:creationId xmlns:a16="http://schemas.microsoft.com/office/drawing/2014/main" id="{075F9C20-A716-4269-8CF8-CE1ACC698886}"/>
              </a:ext>
            </a:extLst>
          </p:cNvPr>
          <p:cNvSpPr/>
          <p:nvPr/>
        </p:nvSpPr>
        <p:spPr>
          <a:xfrm>
            <a:off x="4446058" y="2658004"/>
            <a:ext cx="135467" cy="1248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6" name="图片 15">
            <a:extLst>
              <a:ext uri="{FF2B5EF4-FFF2-40B4-BE49-F238E27FC236}">
                <a16:creationId xmlns:a16="http://schemas.microsoft.com/office/drawing/2014/main" id="{849FCA60-C00B-45EE-A037-CCA6D8792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791" y="1453091"/>
            <a:ext cx="4411930" cy="890059"/>
          </a:xfrm>
          <a:prstGeom prst="rect">
            <a:avLst/>
          </a:prstGeom>
        </p:spPr>
      </p:pic>
      <p:sp>
        <p:nvSpPr>
          <p:cNvPr id="18" name="文本框 17">
            <a:extLst>
              <a:ext uri="{FF2B5EF4-FFF2-40B4-BE49-F238E27FC236}">
                <a16:creationId xmlns:a16="http://schemas.microsoft.com/office/drawing/2014/main" id="{86AD733D-B891-4BC1-A270-60EECE045971}"/>
              </a:ext>
            </a:extLst>
          </p:cNvPr>
          <p:cNvSpPr txBox="1"/>
          <p:nvPr/>
        </p:nvSpPr>
        <p:spPr>
          <a:xfrm>
            <a:off x="4270375" y="970317"/>
            <a:ext cx="4768850" cy="461665"/>
          </a:xfrm>
          <a:prstGeom prst="rect">
            <a:avLst/>
          </a:prstGeom>
          <a:noFill/>
        </p:spPr>
        <p:txBody>
          <a:bodyPr wrap="square">
            <a:spAutoFit/>
          </a:bodyPr>
          <a:lstStyle/>
          <a:p>
            <a:r>
              <a:rPr lang="zh-CN" altLang="en-US" sz="2400" b="0" i="0" u="none" strike="noStrike" baseline="0" dirty="0">
                <a:latin typeface="TeXGyreTermes-Regular"/>
              </a:rPr>
              <a:t>二阶有源低通滤波器的传输函数：</a:t>
            </a:r>
            <a:endParaRPr lang="zh-CN" altLang="en-US" sz="2400" dirty="0"/>
          </a:p>
        </p:txBody>
      </p:sp>
      <p:sp>
        <p:nvSpPr>
          <p:cNvPr id="19" name="文本框 18">
            <a:extLst>
              <a:ext uri="{FF2B5EF4-FFF2-40B4-BE49-F238E27FC236}">
                <a16:creationId xmlns:a16="http://schemas.microsoft.com/office/drawing/2014/main" id="{FBA007E7-BCD9-469D-91EE-DE9AE1BF1F20}"/>
              </a:ext>
            </a:extLst>
          </p:cNvPr>
          <p:cNvSpPr txBox="1"/>
          <p:nvPr/>
        </p:nvSpPr>
        <p:spPr>
          <a:xfrm>
            <a:off x="4581525" y="2512483"/>
            <a:ext cx="4768850" cy="830997"/>
          </a:xfrm>
          <a:prstGeom prst="rect">
            <a:avLst/>
          </a:prstGeom>
          <a:noFill/>
        </p:spPr>
        <p:txBody>
          <a:bodyPr wrap="square">
            <a:spAutoFit/>
          </a:bodyPr>
          <a:lstStyle/>
          <a:p>
            <a:r>
              <a:rPr lang="zh-CN" altLang="en-US" sz="2400" b="0" i="0" u="none" strike="noStrike" baseline="0" dirty="0">
                <a:latin typeface="TeXGyreTermes-Regular"/>
              </a:rPr>
              <a:t>式中：</a:t>
            </a:r>
            <a:r>
              <a:rPr lang="en-US" altLang="zh-CN" sz="2400" b="0" i="0" u="none" strike="noStrike" baseline="0" dirty="0">
                <a:latin typeface="rtxmi"/>
              </a:rPr>
              <a:t> </a:t>
            </a:r>
            <a:r>
              <a:rPr lang="el-GR" altLang="zh-CN" sz="2400" b="0" i="1" u="none" strike="noStrike" baseline="0" dirty="0">
                <a:latin typeface="rtxmi"/>
              </a:rPr>
              <a:t>τ</a:t>
            </a:r>
            <a:r>
              <a:rPr lang="en-US" altLang="zh-CN" sz="2400" b="0" i="0" u="none" strike="noStrike" baseline="0" dirty="0">
                <a:latin typeface="rtxr"/>
              </a:rPr>
              <a:t>= </a:t>
            </a:r>
            <a:r>
              <a:rPr lang="en-US" altLang="zh-CN" sz="2400" b="0" i="0" u="none" strike="noStrike" baseline="0" dirty="0">
                <a:latin typeface="NimbusRomNo9L-ReguItal"/>
              </a:rPr>
              <a:t>RC</a:t>
            </a:r>
            <a:r>
              <a:rPr lang="zh-CN" altLang="en-US" sz="2400" b="0" i="0" u="none" strike="noStrike" baseline="0" dirty="0">
                <a:latin typeface="TeXGyreTermes-Regular"/>
              </a:rPr>
              <a:t>，</a:t>
            </a:r>
            <a:r>
              <a:rPr lang="en-US" altLang="zh-CN" sz="2400" b="0" i="0" u="none" strike="noStrike" baseline="0" dirty="0">
                <a:latin typeface="rntxmi"/>
              </a:rPr>
              <a:t>g </a:t>
            </a:r>
            <a:r>
              <a:rPr lang="zh-CN" altLang="en-US" sz="2400" b="0" i="0" u="none" strike="noStrike" baseline="0" dirty="0">
                <a:latin typeface="TeXGyreTermes-Regular"/>
              </a:rPr>
              <a:t>是放大器的增益，</a:t>
            </a:r>
            <a:r>
              <a:rPr lang="en-US" altLang="zh-CN" sz="2400" b="0" i="0" u="none" strike="noStrike" baseline="0" dirty="0">
                <a:latin typeface="TeXGyreTermes-Regular"/>
              </a:rPr>
              <a:t> </a:t>
            </a:r>
            <a:r>
              <a:rPr lang="en-US" altLang="zh-CN" sz="2400" b="0" i="0" u="none" strike="noStrike" baseline="0" dirty="0">
                <a:latin typeface="rntxmi"/>
              </a:rPr>
              <a:t>g </a:t>
            </a:r>
            <a:r>
              <a:rPr lang="en-US" altLang="zh-CN" sz="2400" b="0" i="0" u="none" strike="noStrike" baseline="0" dirty="0">
                <a:latin typeface="rtxr"/>
              </a:rPr>
              <a:t>= </a:t>
            </a:r>
            <a:r>
              <a:rPr lang="en-US" altLang="zh-CN" sz="2400" b="0" i="0" u="none" strike="noStrike" baseline="0" dirty="0">
                <a:latin typeface="TeXGyreTermes-Regular"/>
              </a:rPr>
              <a:t>1 </a:t>
            </a:r>
            <a:r>
              <a:rPr lang="en-US" altLang="zh-CN" sz="2400" b="0" i="0" u="none" strike="noStrike" baseline="0" dirty="0">
                <a:latin typeface="rtxr"/>
              </a:rPr>
              <a:t>+ </a:t>
            </a:r>
            <a:r>
              <a:rPr lang="en-US" altLang="zh-CN" sz="2400" b="0" i="0" u="none" strike="noStrike" baseline="0" dirty="0">
                <a:latin typeface="NimbusRomNo9L-ReguItal"/>
              </a:rPr>
              <a:t>R</a:t>
            </a:r>
            <a:r>
              <a:rPr lang="en-US" altLang="zh-CN" sz="2400" b="0" i="0" u="none" strike="noStrike" baseline="-25000" dirty="0">
                <a:latin typeface="TeXGyreTermes-Regular"/>
              </a:rPr>
              <a:t>3</a:t>
            </a:r>
            <a:r>
              <a:rPr lang="en-US" altLang="zh-CN" sz="2400" b="0" i="0" u="none" strike="noStrike" baseline="0" dirty="0">
                <a:latin typeface="NimbusRomNo9L-ReguItal"/>
              </a:rPr>
              <a:t>/ R</a:t>
            </a:r>
            <a:r>
              <a:rPr lang="en-US" altLang="zh-CN" sz="2400" b="0" i="0" u="none" strike="noStrike" baseline="-25000" dirty="0">
                <a:latin typeface="TeXGyreTermes-Regular"/>
              </a:rPr>
              <a:t>4</a:t>
            </a:r>
            <a:endParaRPr lang="zh-CN" altLang="en-US" sz="2400" baseline="-25000" dirty="0"/>
          </a:p>
        </p:txBody>
      </p:sp>
      <p:pic>
        <p:nvPicPr>
          <p:cNvPr id="21" name="图片 20">
            <a:extLst>
              <a:ext uri="{FF2B5EF4-FFF2-40B4-BE49-F238E27FC236}">
                <a16:creationId xmlns:a16="http://schemas.microsoft.com/office/drawing/2014/main" id="{97024E71-0496-418F-B81F-860A39C485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4331" y="4047565"/>
            <a:ext cx="2990850" cy="908050"/>
          </a:xfrm>
          <a:prstGeom prst="rect">
            <a:avLst/>
          </a:prstGeom>
        </p:spPr>
      </p:pic>
      <p:sp>
        <p:nvSpPr>
          <p:cNvPr id="22" name="文本框 21">
            <a:extLst>
              <a:ext uri="{FF2B5EF4-FFF2-40B4-BE49-F238E27FC236}">
                <a16:creationId xmlns:a16="http://schemas.microsoft.com/office/drawing/2014/main" id="{4DA2305A-C207-4BCD-A2B1-6BF3B3F04D32}"/>
              </a:ext>
            </a:extLst>
          </p:cNvPr>
          <p:cNvSpPr txBox="1"/>
          <p:nvPr/>
        </p:nvSpPr>
        <p:spPr>
          <a:xfrm>
            <a:off x="4572000" y="3435590"/>
            <a:ext cx="4572000" cy="461665"/>
          </a:xfrm>
          <a:prstGeom prst="rect">
            <a:avLst/>
          </a:prstGeom>
          <a:noFill/>
        </p:spPr>
        <p:txBody>
          <a:bodyPr wrap="square">
            <a:spAutoFit/>
          </a:bodyPr>
          <a:lstStyle/>
          <a:p>
            <a:r>
              <a:rPr lang="zh-CN" altLang="en-US" sz="2400" dirty="0">
                <a:latin typeface="TeXGyreTermes-Regular"/>
              </a:rPr>
              <a:t>令增益为</a:t>
            </a:r>
            <a:r>
              <a:rPr lang="en-US" altLang="zh-CN" sz="2400" dirty="0">
                <a:latin typeface="TeXGyreTermes-Regular"/>
              </a:rPr>
              <a:t>1</a:t>
            </a:r>
            <a:r>
              <a:rPr lang="zh-CN" altLang="en-US" sz="2400" dirty="0">
                <a:latin typeface="TeXGyreTermes-Regular"/>
              </a:rPr>
              <a:t>，也即是断开</a:t>
            </a:r>
            <a:r>
              <a:rPr lang="en-US" altLang="zh-CN" sz="2400" b="0" i="0" u="none" strike="noStrike" baseline="0" dirty="0">
                <a:latin typeface="NimbusRomNo9L-ReguItal"/>
              </a:rPr>
              <a:t>R</a:t>
            </a:r>
            <a:r>
              <a:rPr lang="en-US" altLang="zh-CN" sz="2400" b="0" i="0" u="none" strike="noStrike" baseline="-25000" dirty="0">
                <a:latin typeface="TeXGyreTermes-Regular"/>
              </a:rPr>
              <a:t>4</a:t>
            </a:r>
            <a:r>
              <a:rPr lang="zh-CN" altLang="en-US" sz="2400" dirty="0">
                <a:latin typeface="TeXGyreTermes-Regular"/>
              </a:rPr>
              <a:t>，则：</a:t>
            </a:r>
            <a:endParaRPr lang="zh-CN" altLang="en-US" sz="2400" baseline="-25000" dirty="0"/>
          </a:p>
        </p:txBody>
      </p:sp>
      <p:sp>
        <p:nvSpPr>
          <p:cNvPr id="23" name="文本框 22">
            <a:extLst>
              <a:ext uri="{FF2B5EF4-FFF2-40B4-BE49-F238E27FC236}">
                <a16:creationId xmlns:a16="http://schemas.microsoft.com/office/drawing/2014/main" id="{D0A6363B-6F1F-47A5-A0B3-783EA14855D5}"/>
              </a:ext>
            </a:extLst>
          </p:cNvPr>
          <p:cNvSpPr txBox="1"/>
          <p:nvPr/>
        </p:nvSpPr>
        <p:spPr>
          <a:xfrm>
            <a:off x="4581525" y="5051866"/>
            <a:ext cx="4676775" cy="830997"/>
          </a:xfrm>
          <a:prstGeom prst="rect">
            <a:avLst/>
          </a:prstGeom>
          <a:noFill/>
        </p:spPr>
        <p:txBody>
          <a:bodyPr wrap="square">
            <a:spAutoFit/>
          </a:bodyPr>
          <a:lstStyle/>
          <a:p>
            <a:r>
              <a:rPr lang="zh-CN" altLang="en-US" sz="2400" dirty="0">
                <a:solidFill>
                  <a:srgbClr val="0070C0"/>
                </a:solidFill>
                <a:latin typeface="TeXGyreTermes-Regular"/>
              </a:rPr>
              <a:t>此时二阶有源低通滤波器等效于</a:t>
            </a:r>
            <a:r>
              <a:rPr lang="en-US" altLang="zh-CN" sz="2400" b="0" i="0" u="none" strike="noStrike" baseline="0" dirty="0">
                <a:solidFill>
                  <a:srgbClr val="0070C0"/>
                </a:solidFill>
                <a:latin typeface="SymbolMT"/>
              </a:rPr>
              <a:t>(</a:t>
            </a:r>
            <a:r>
              <a:rPr lang="en-US" altLang="zh-CN" sz="2400" b="0" i="1" u="none" strike="noStrike" baseline="0" dirty="0">
                <a:solidFill>
                  <a:srgbClr val="0070C0"/>
                </a:solidFill>
                <a:latin typeface="Times New Roman" panose="02020603050405020304" pitchFamily="18" charset="0"/>
              </a:rPr>
              <a:t>RC</a:t>
            </a:r>
            <a:r>
              <a:rPr lang="en-US" altLang="zh-CN" sz="2400" b="0" i="0" u="none" strike="noStrike" baseline="0" dirty="0">
                <a:solidFill>
                  <a:srgbClr val="0070C0"/>
                </a:solidFill>
                <a:latin typeface="SymbolMT"/>
              </a:rPr>
              <a:t>)</a:t>
            </a:r>
            <a:r>
              <a:rPr lang="en-US" altLang="zh-CN" sz="2400" b="0" i="1" u="none" strike="noStrike" baseline="30000" dirty="0">
                <a:solidFill>
                  <a:srgbClr val="0070C0"/>
                </a:solidFill>
                <a:latin typeface="Times New Roman" panose="02020603050405020304" pitchFamily="18" charset="0"/>
              </a:rPr>
              <a:t>2</a:t>
            </a:r>
            <a:r>
              <a:rPr lang="zh-CN" altLang="en-US" sz="2400" b="0" i="0" u="none" strike="noStrike" baseline="0" dirty="0">
                <a:solidFill>
                  <a:srgbClr val="0070C0"/>
                </a:solidFill>
                <a:latin typeface="宋体" panose="02010600030101010101" pitchFamily="2" charset="-122"/>
                <a:ea typeface="宋体" panose="02010600030101010101" pitchFamily="2" charset="-122"/>
              </a:rPr>
              <a:t>滤波器。</a:t>
            </a:r>
            <a:endParaRPr lang="zh-CN" altLang="en-US" sz="2400" baseline="-25000" dirty="0">
              <a:solidFill>
                <a:srgbClr val="0070C0"/>
              </a:solidFill>
            </a:endParaRPr>
          </a:p>
        </p:txBody>
      </p:sp>
    </p:spTree>
    <p:extLst>
      <p:ext uri="{BB962C8B-B14F-4D97-AF65-F5344CB8AC3E}">
        <p14:creationId xmlns:p14="http://schemas.microsoft.com/office/powerpoint/2010/main" val="671690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35</a:t>
            </a:fld>
            <a:endParaRPr lang="zh-CN" altLang="en-US"/>
          </a:p>
        </p:txBody>
      </p:sp>
      <p:sp>
        <p:nvSpPr>
          <p:cNvPr id="8" name="标题 1">
            <a:extLst>
              <a:ext uri="{FF2B5EF4-FFF2-40B4-BE49-F238E27FC236}">
                <a16:creationId xmlns:a16="http://schemas.microsoft.com/office/drawing/2014/main" id="{DD9A96B6-42FB-4B81-8581-799FD65E2B1D}"/>
              </a:ext>
            </a:extLst>
          </p:cNvPr>
          <p:cNvSpPr txBox="1">
            <a:spLocks/>
          </p:cNvSpPr>
          <p:nvPr/>
        </p:nvSpPr>
        <p:spPr>
          <a:xfrm>
            <a:off x="3124199" y="104775"/>
            <a:ext cx="3190875" cy="635000"/>
          </a:xfrm>
          <a:prstGeom prst="rect">
            <a:avLst/>
          </a:prstGeom>
        </p:spPr>
        <p:txBody>
          <a:bodyPr>
            <a:normAutofit fontScale="25000" lnSpcReduction="20000"/>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a:lstStyle>
          <a:p>
            <a:pPr defTabSz="914400" eaLnBrk="1" fontAlgn="auto" hangingPunct="1">
              <a:spcAft>
                <a:spcPts val="0"/>
              </a:spcAft>
              <a:defRPr/>
            </a:pPr>
            <a:r>
              <a:rPr lang="zh-CN" altLang="en-US" sz="14400" dirty="0">
                <a:latin typeface="楷体" panose="02010609060101010101" pitchFamily="49" charset="-122"/>
                <a:ea typeface="楷体" panose="02010609060101010101" pitchFamily="49" charset="-122"/>
              </a:rPr>
              <a:t>极零相消技术</a:t>
            </a:r>
            <a:endParaRPr lang="en-US" altLang="zh-CN" sz="14400" dirty="0">
              <a:latin typeface="楷体" panose="02010609060101010101" pitchFamily="49" charset="-122"/>
              <a:ea typeface="楷体" panose="02010609060101010101" pitchFamily="49" charset="-122"/>
            </a:endParaRPr>
          </a:p>
        </p:txBody>
      </p:sp>
      <p:pic>
        <p:nvPicPr>
          <p:cNvPr id="4" name="图片 3">
            <a:extLst>
              <a:ext uri="{FF2B5EF4-FFF2-40B4-BE49-F238E27FC236}">
                <a16:creationId xmlns:a16="http://schemas.microsoft.com/office/drawing/2014/main" id="{CC6DFF17-CE76-40B4-BF36-2C244F150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6935" y="929761"/>
            <a:ext cx="5227065" cy="2578614"/>
          </a:xfrm>
          <a:prstGeom prst="rect">
            <a:avLst/>
          </a:prstGeom>
        </p:spPr>
      </p:pic>
      <p:pic>
        <p:nvPicPr>
          <p:cNvPr id="3" name="图片 2">
            <a:extLst>
              <a:ext uri="{FF2B5EF4-FFF2-40B4-BE49-F238E27FC236}">
                <a16:creationId xmlns:a16="http://schemas.microsoft.com/office/drawing/2014/main" id="{D6074141-381C-4F74-B33C-342645245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41" y="1263393"/>
            <a:ext cx="3657600" cy="2273300"/>
          </a:xfrm>
          <a:prstGeom prst="rect">
            <a:avLst/>
          </a:prstGeom>
        </p:spPr>
      </p:pic>
      <p:pic>
        <p:nvPicPr>
          <p:cNvPr id="6" name="图片 5">
            <a:extLst>
              <a:ext uri="{FF2B5EF4-FFF2-40B4-BE49-F238E27FC236}">
                <a16:creationId xmlns:a16="http://schemas.microsoft.com/office/drawing/2014/main" id="{B17C84A8-B20E-4D5A-BA48-150FFE8A6B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1425" y="3689350"/>
            <a:ext cx="1711324" cy="1495548"/>
          </a:xfrm>
          <a:prstGeom prst="rect">
            <a:avLst/>
          </a:prstGeom>
        </p:spPr>
      </p:pic>
      <p:sp>
        <p:nvSpPr>
          <p:cNvPr id="10" name="文本框 9">
            <a:extLst>
              <a:ext uri="{FF2B5EF4-FFF2-40B4-BE49-F238E27FC236}">
                <a16:creationId xmlns:a16="http://schemas.microsoft.com/office/drawing/2014/main" id="{66E9776F-0AA2-46EA-9F3E-AD7A70BD10A0}"/>
              </a:ext>
            </a:extLst>
          </p:cNvPr>
          <p:cNvSpPr txBox="1"/>
          <p:nvPr/>
        </p:nvSpPr>
        <p:spPr>
          <a:xfrm>
            <a:off x="247649" y="3657600"/>
            <a:ext cx="1165225" cy="461665"/>
          </a:xfrm>
          <a:prstGeom prst="rect">
            <a:avLst/>
          </a:prstGeom>
          <a:noFill/>
        </p:spPr>
        <p:txBody>
          <a:bodyPr wrap="square">
            <a:spAutoFit/>
          </a:bodyPr>
          <a:lstStyle/>
          <a:p>
            <a:r>
              <a:rPr lang="zh-CN" altLang="en-US" sz="2400" dirty="0">
                <a:solidFill>
                  <a:srgbClr val="0031CC"/>
                </a:solidFill>
                <a:latin typeface="宋体" panose="02010600030101010101" pitchFamily="2" charset="-122"/>
                <a:ea typeface="宋体" panose="02010600030101010101" pitchFamily="2" charset="-122"/>
              </a:rPr>
              <a:t>式中：</a:t>
            </a:r>
            <a:endParaRPr lang="zh-CN" altLang="en-US" sz="2400" b="0" i="0" u="none" strike="noStrike" baseline="0" dirty="0">
              <a:solidFill>
                <a:srgbClr val="0031CC"/>
              </a:solidFill>
              <a:latin typeface="宋体" panose="02010600030101010101" pitchFamily="2" charset="-122"/>
              <a:ea typeface="宋体" panose="02010600030101010101" pitchFamily="2" charset="-122"/>
            </a:endParaRPr>
          </a:p>
        </p:txBody>
      </p:sp>
      <p:sp>
        <p:nvSpPr>
          <p:cNvPr id="12" name="文本框 11">
            <a:extLst>
              <a:ext uri="{FF2B5EF4-FFF2-40B4-BE49-F238E27FC236}">
                <a16:creationId xmlns:a16="http://schemas.microsoft.com/office/drawing/2014/main" id="{C310F3D7-38E4-4D41-98F7-F6684B77D7C2}"/>
              </a:ext>
            </a:extLst>
          </p:cNvPr>
          <p:cNvSpPr txBox="1"/>
          <p:nvPr/>
        </p:nvSpPr>
        <p:spPr>
          <a:xfrm>
            <a:off x="4365911" y="3602674"/>
            <a:ext cx="4576762" cy="830997"/>
          </a:xfrm>
          <a:prstGeom prst="rect">
            <a:avLst/>
          </a:prstGeom>
          <a:noFill/>
        </p:spPr>
        <p:txBody>
          <a:bodyPr wrap="square">
            <a:spAutoFit/>
          </a:bodyPr>
          <a:lstStyle/>
          <a:p>
            <a:pPr marL="342900" indent="-342900">
              <a:buFont typeface="Wingdings" panose="05000000000000000000" pitchFamily="2" charset="2"/>
              <a:buChar char="Ø"/>
            </a:pPr>
            <a:r>
              <a:rPr lang="zh-CN" altLang="en-US" sz="2400" b="0" i="0" u="none" strike="noStrike" baseline="0" dirty="0">
                <a:solidFill>
                  <a:srgbClr val="0031CC"/>
                </a:solidFill>
                <a:latin typeface="宋体" panose="02010600030101010101" pitchFamily="2" charset="-122"/>
                <a:ea typeface="宋体" panose="02010600030101010101" pitchFamily="2" charset="-122"/>
              </a:rPr>
              <a:t>调节</a:t>
            </a:r>
            <a:r>
              <a:rPr lang="en-US" altLang="zh-CN" sz="2400" dirty="0">
                <a:solidFill>
                  <a:srgbClr val="0031CC"/>
                </a:solidFill>
                <a:latin typeface="宋体" panose="02010600030101010101" pitchFamily="2" charset="-122"/>
                <a:ea typeface="宋体" panose="02010600030101010101" pitchFamily="2" charset="-122"/>
              </a:rPr>
              <a:t>R</a:t>
            </a:r>
            <a:r>
              <a:rPr lang="en-US" altLang="zh-CN" sz="2400" baseline="-25000" dirty="0">
                <a:solidFill>
                  <a:srgbClr val="0031CC"/>
                </a:solidFill>
                <a:latin typeface="宋体" panose="02010600030101010101" pitchFamily="2" charset="-122"/>
                <a:ea typeface="宋体" panose="02010600030101010101" pitchFamily="2" charset="-122"/>
              </a:rPr>
              <a:t>1</a:t>
            </a:r>
            <a:r>
              <a:rPr lang="zh-CN" altLang="en-US" sz="2400" b="0" i="0" u="none" strike="noStrike" baseline="0" dirty="0">
                <a:solidFill>
                  <a:srgbClr val="0031CC"/>
                </a:solidFill>
                <a:latin typeface="宋体" panose="02010600030101010101" pitchFamily="2" charset="-122"/>
                <a:ea typeface="宋体" panose="02010600030101010101" pitchFamily="2" charset="-122"/>
              </a:rPr>
              <a:t>，使</a:t>
            </a:r>
            <a:r>
              <a:rPr lang="en-US" altLang="zh-CN" sz="2400" b="0" i="0" u="none" strike="noStrike" baseline="0" dirty="0">
                <a:solidFill>
                  <a:srgbClr val="0031CC"/>
                </a:solidFill>
                <a:latin typeface="宋体" panose="02010600030101010101" pitchFamily="2" charset="-122"/>
                <a:ea typeface="宋体" panose="02010600030101010101" pitchFamily="2" charset="-122"/>
              </a:rPr>
              <a:t>τ</a:t>
            </a:r>
            <a:r>
              <a:rPr lang="en-US" altLang="zh-CN" sz="2400" b="1" baseline="-25000" dirty="0">
                <a:solidFill>
                  <a:srgbClr val="0031CC"/>
                </a:solidFill>
                <a:latin typeface="Arial" panose="020B0604020202020204" pitchFamily="34" charset="0"/>
                <a:ea typeface="宋体" panose="02010600030101010101" pitchFamily="2" charset="-122"/>
              </a:rPr>
              <a:t>1</a:t>
            </a:r>
            <a:r>
              <a:rPr lang="en-US" altLang="zh-CN" sz="2400" b="1" i="0" u="none" strike="noStrike" baseline="-25000" dirty="0">
                <a:solidFill>
                  <a:srgbClr val="0031CC"/>
                </a:solidFill>
                <a:latin typeface="Arial" panose="020B0604020202020204" pitchFamily="34" charset="0"/>
                <a:ea typeface="宋体" panose="02010600030101010101" pitchFamily="2" charset="-122"/>
              </a:rPr>
              <a:t> =</a:t>
            </a:r>
            <a:r>
              <a:rPr lang="en-US" altLang="zh-CN" sz="2400" b="0" i="0" u="none" strike="noStrike" baseline="0" dirty="0">
                <a:solidFill>
                  <a:srgbClr val="0031CC"/>
                </a:solidFill>
                <a:latin typeface="宋体" panose="02010600030101010101" pitchFamily="2" charset="-122"/>
                <a:ea typeface="宋体" panose="02010600030101010101" pitchFamily="2" charset="-122"/>
              </a:rPr>
              <a:t> </a:t>
            </a:r>
            <a:r>
              <a:rPr lang="en-US" altLang="zh-CN" sz="2400" b="0" i="0" u="none" strike="noStrike" baseline="0" dirty="0" err="1">
                <a:solidFill>
                  <a:srgbClr val="0031CC"/>
                </a:solidFill>
                <a:latin typeface="宋体" panose="02010600030101010101" pitchFamily="2" charset="-122"/>
                <a:ea typeface="宋体" panose="02010600030101010101" pitchFamily="2" charset="-122"/>
              </a:rPr>
              <a:t>τ</a:t>
            </a:r>
            <a:r>
              <a:rPr lang="en-US" altLang="zh-CN" sz="2400" b="1" i="0" u="none" strike="noStrike" baseline="-25000" dirty="0" err="1">
                <a:solidFill>
                  <a:srgbClr val="0031CC"/>
                </a:solidFill>
                <a:latin typeface="Arial" panose="020B0604020202020204" pitchFamily="34" charset="0"/>
                <a:ea typeface="宋体" panose="02010600030101010101" pitchFamily="2" charset="-122"/>
              </a:rPr>
              <a:t>f</a:t>
            </a:r>
            <a:r>
              <a:rPr lang="en-US" altLang="zh-CN" sz="2400" b="1" i="0" u="none" strike="noStrike" baseline="-25000" dirty="0">
                <a:solidFill>
                  <a:srgbClr val="0031CC"/>
                </a:solidFill>
                <a:latin typeface="Arial" panose="020B0604020202020204" pitchFamily="34" charset="0"/>
                <a:ea typeface="宋体" panose="02010600030101010101" pitchFamily="2" charset="-122"/>
              </a:rPr>
              <a:t> </a:t>
            </a:r>
            <a:r>
              <a:rPr lang="zh-CN" altLang="en-US" sz="2400" b="0" i="0" u="none" strike="noStrike" baseline="0" dirty="0">
                <a:solidFill>
                  <a:srgbClr val="0031CC"/>
                </a:solidFill>
                <a:latin typeface="宋体" panose="02010600030101010101" pitchFamily="2" charset="-122"/>
                <a:ea typeface="宋体" panose="02010600030101010101" pitchFamily="2" charset="-122"/>
              </a:rPr>
              <a:t>，可以得到</a:t>
            </a:r>
          </a:p>
        </p:txBody>
      </p:sp>
      <p:pic>
        <p:nvPicPr>
          <p:cNvPr id="13" name="图片 12">
            <a:extLst>
              <a:ext uri="{FF2B5EF4-FFF2-40B4-BE49-F238E27FC236}">
                <a16:creationId xmlns:a16="http://schemas.microsoft.com/office/drawing/2014/main" id="{827E4DE4-4BDE-4AE5-9848-2F00BE9387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8947" y="4230687"/>
            <a:ext cx="2228850" cy="965200"/>
          </a:xfrm>
          <a:prstGeom prst="rect">
            <a:avLst/>
          </a:prstGeom>
        </p:spPr>
      </p:pic>
      <p:sp>
        <p:nvSpPr>
          <p:cNvPr id="16" name="文本框 15">
            <a:extLst>
              <a:ext uri="{FF2B5EF4-FFF2-40B4-BE49-F238E27FC236}">
                <a16:creationId xmlns:a16="http://schemas.microsoft.com/office/drawing/2014/main" id="{E7A4A1EE-A054-491B-BCE6-79FC85E9ECEF}"/>
              </a:ext>
            </a:extLst>
          </p:cNvPr>
          <p:cNvSpPr txBox="1"/>
          <p:nvPr/>
        </p:nvSpPr>
        <p:spPr>
          <a:xfrm>
            <a:off x="4365910" y="5262687"/>
            <a:ext cx="4701889" cy="830997"/>
          </a:xfrm>
          <a:prstGeom prst="rect">
            <a:avLst/>
          </a:prstGeom>
          <a:noFill/>
        </p:spPr>
        <p:txBody>
          <a:bodyPr wrap="square">
            <a:spAutoFit/>
          </a:bodyPr>
          <a:lstStyle/>
          <a:p>
            <a:r>
              <a:rPr lang="zh-CN" altLang="en-US" sz="2400" b="0" i="0" u="none" strike="noStrike" baseline="0" dirty="0">
                <a:solidFill>
                  <a:srgbClr val="0031CC"/>
                </a:solidFill>
                <a:latin typeface="宋体" panose="02010600030101010101" pitchFamily="2" charset="-122"/>
                <a:ea typeface="宋体" panose="02010600030101010101" pitchFamily="2" charset="-122"/>
              </a:rPr>
              <a:t>成为</a:t>
            </a:r>
            <a:r>
              <a:rPr lang="zh-CN" altLang="en-US" sz="2400" b="0" i="0" u="none" strike="noStrike" baseline="0" dirty="0">
                <a:solidFill>
                  <a:srgbClr val="CC0063"/>
                </a:solidFill>
                <a:latin typeface="宋体" panose="02010600030101010101" pitchFamily="2" charset="-122"/>
                <a:ea typeface="宋体" panose="02010600030101010101" pitchFamily="2" charset="-122"/>
              </a:rPr>
              <a:t>单极性信号，</a:t>
            </a:r>
            <a:r>
              <a:rPr lang="zh-CN" altLang="en-US" sz="2400" b="0" i="0" u="none" strike="noStrike" baseline="0" dirty="0">
                <a:solidFill>
                  <a:srgbClr val="0031CC"/>
                </a:solidFill>
                <a:latin typeface="宋体" panose="02010600030101010101" pitchFamily="2" charset="-122"/>
                <a:ea typeface="宋体" panose="02010600030101010101" pitchFamily="2" charset="-122"/>
              </a:rPr>
              <a:t>只要选择</a:t>
            </a:r>
            <a:r>
              <a:rPr lang="en-US" altLang="zh-CN" sz="2400" b="0" i="0" u="none" strike="noStrike" baseline="0" dirty="0">
                <a:solidFill>
                  <a:srgbClr val="0031CC"/>
                </a:solidFill>
                <a:latin typeface="宋体" panose="02010600030101010101" pitchFamily="2" charset="-122"/>
                <a:ea typeface="宋体" panose="02010600030101010101" pitchFamily="2" charset="-122"/>
              </a:rPr>
              <a:t>R</a:t>
            </a:r>
            <a:r>
              <a:rPr lang="en-US" altLang="zh-CN" sz="2400" b="0" i="0" u="none" strike="noStrike" baseline="-25000" dirty="0">
                <a:solidFill>
                  <a:srgbClr val="0031CC"/>
                </a:solidFill>
                <a:latin typeface="宋体" panose="02010600030101010101" pitchFamily="2" charset="-122"/>
                <a:ea typeface="宋体" panose="02010600030101010101" pitchFamily="2" charset="-122"/>
              </a:rPr>
              <a:t>2</a:t>
            </a:r>
            <a:r>
              <a:rPr lang="en-US" altLang="zh-CN" sz="2400" b="0" i="0" u="none" strike="noStrike" baseline="0" dirty="0">
                <a:solidFill>
                  <a:srgbClr val="0031CC"/>
                </a:solidFill>
                <a:latin typeface="宋体" panose="02010600030101010101" pitchFamily="2" charset="-122"/>
                <a:ea typeface="宋体" panose="02010600030101010101" pitchFamily="2" charset="-122"/>
              </a:rPr>
              <a:t>&lt;&lt;R</a:t>
            </a:r>
            <a:r>
              <a:rPr lang="en-US" altLang="zh-CN" sz="2400" b="0" i="0" u="none" strike="noStrike" baseline="-25000" dirty="0">
                <a:solidFill>
                  <a:srgbClr val="0031CC"/>
                </a:solidFill>
                <a:latin typeface="宋体" panose="02010600030101010101" pitchFamily="2" charset="-122"/>
                <a:ea typeface="宋体" panose="02010600030101010101" pitchFamily="2" charset="-122"/>
              </a:rPr>
              <a:t>1</a:t>
            </a:r>
            <a:r>
              <a:rPr lang="zh-CN" altLang="en-US" sz="2400" b="0" i="0" u="none" strike="noStrike" baseline="0" dirty="0">
                <a:solidFill>
                  <a:srgbClr val="CC0063"/>
                </a:solidFill>
                <a:latin typeface="宋体" panose="02010600030101010101" pitchFamily="2" charset="-122"/>
                <a:ea typeface="宋体" panose="02010600030101010101" pitchFamily="2" charset="-122"/>
              </a:rPr>
              <a:t> </a:t>
            </a:r>
            <a:r>
              <a:rPr lang="zh-CN" altLang="en-US" sz="2400" b="0" i="0" u="none" strike="noStrike" baseline="0" dirty="0">
                <a:latin typeface="宋体" panose="02010600030101010101" pitchFamily="2" charset="-122"/>
                <a:ea typeface="宋体" panose="02010600030101010101" pitchFamily="2" charset="-122"/>
              </a:rPr>
              <a:t>，</a:t>
            </a:r>
            <a:r>
              <a:rPr lang="zh-CN" altLang="en-US" sz="2400" b="0" i="0" u="none" strike="noStrike" baseline="0" dirty="0">
                <a:solidFill>
                  <a:srgbClr val="0031CC"/>
                </a:solidFill>
                <a:latin typeface="宋体" panose="02010600030101010101" pitchFamily="2" charset="-122"/>
                <a:ea typeface="宋体" panose="02010600030101010101" pitchFamily="2" charset="-122"/>
              </a:rPr>
              <a:t>则可以使</a:t>
            </a:r>
            <a:r>
              <a:rPr lang="zh-CN" altLang="en-US" sz="2400" b="0" i="0" u="none" strike="noStrike" baseline="0" dirty="0">
                <a:solidFill>
                  <a:srgbClr val="CC0063"/>
                </a:solidFill>
                <a:latin typeface="宋体" panose="02010600030101010101" pitchFamily="2" charset="-122"/>
                <a:ea typeface="宋体" panose="02010600030101010101" pitchFamily="2" charset="-122"/>
              </a:rPr>
              <a:t>输出信号变窄</a:t>
            </a:r>
          </a:p>
        </p:txBody>
      </p:sp>
    </p:spTree>
    <p:extLst>
      <p:ext uri="{BB962C8B-B14F-4D97-AF65-F5344CB8AC3E}">
        <p14:creationId xmlns:p14="http://schemas.microsoft.com/office/powerpoint/2010/main" val="22384208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36</a:t>
            </a:fld>
            <a:endParaRPr lang="zh-CN" altLang="en-US"/>
          </a:p>
        </p:txBody>
      </p:sp>
      <p:sp>
        <p:nvSpPr>
          <p:cNvPr id="8" name="标题 1">
            <a:extLst>
              <a:ext uri="{FF2B5EF4-FFF2-40B4-BE49-F238E27FC236}">
                <a16:creationId xmlns:a16="http://schemas.microsoft.com/office/drawing/2014/main" id="{DD9A96B6-42FB-4B81-8581-799FD65E2B1D}"/>
              </a:ext>
            </a:extLst>
          </p:cNvPr>
          <p:cNvSpPr txBox="1">
            <a:spLocks/>
          </p:cNvSpPr>
          <p:nvPr/>
        </p:nvSpPr>
        <p:spPr>
          <a:xfrm>
            <a:off x="1424539" y="104775"/>
            <a:ext cx="5861785" cy="635000"/>
          </a:xfrm>
          <a:prstGeom prst="rect">
            <a:avLst/>
          </a:prstGeom>
        </p:spPr>
        <p:txBody>
          <a:bodyPr>
            <a:normAutofit fontScale="25000" lnSpcReduction="20000"/>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a:lstStyle>
          <a:p>
            <a:pPr defTabSz="914400" eaLnBrk="1" fontAlgn="auto" hangingPunct="1">
              <a:spcAft>
                <a:spcPts val="0"/>
              </a:spcAft>
              <a:defRPr/>
            </a:pPr>
            <a:r>
              <a:rPr lang="zh-CN" altLang="en-US" sz="14400" dirty="0">
                <a:latin typeface="楷体" panose="02010609060101010101" pitchFamily="49" charset="-122"/>
                <a:ea typeface="楷体" panose="02010609060101010101" pitchFamily="49" charset="-122"/>
              </a:rPr>
              <a:t>电荷测量的模拟部分总结</a:t>
            </a:r>
            <a:endParaRPr lang="en-US" altLang="zh-CN" sz="14400" dirty="0">
              <a:latin typeface="楷体" panose="02010609060101010101" pitchFamily="49" charset="-122"/>
              <a:ea typeface="楷体" panose="02010609060101010101" pitchFamily="49" charset="-122"/>
            </a:endParaRPr>
          </a:p>
        </p:txBody>
      </p:sp>
      <p:pic>
        <p:nvPicPr>
          <p:cNvPr id="5" name="图片 4">
            <a:extLst>
              <a:ext uri="{FF2B5EF4-FFF2-40B4-BE49-F238E27FC236}">
                <a16:creationId xmlns:a16="http://schemas.microsoft.com/office/drawing/2014/main" id="{6C4266FC-5AB6-4BAF-9E81-CC96F165B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0895"/>
            <a:ext cx="9144000" cy="3430359"/>
          </a:xfrm>
          <a:prstGeom prst="rect">
            <a:avLst/>
          </a:prstGeom>
        </p:spPr>
      </p:pic>
      <p:sp>
        <p:nvSpPr>
          <p:cNvPr id="14" name="文本框 13">
            <a:extLst>
              <a:ext uri="{FF2B5EF4-FFF2-40B4-BE49-F238E27FC236}">
                <a16:creationId xmlns:a16="http://schemas.microsoft.com/office/drawing/2014/main" id="{2AF396CB-6C13-4B3C-ABFA-C592E0ABD0EB}"/>
              </a:ext>
            </a:extLst>
          </p:cNvPr>
          <p:cNvSpPr txBox="1"/>
          <p:nvPr/>
        </p:nvSpPr>
        <p:spPr>
          <a:xfrm>
            <a:off x="1689100" y="4857742"/>
            <a:ext cx="930276" cy="830997"/>
          </a:xfrm>
          <a:prstGeom prst="rect">
            <a:avLst/>
          </a:prstGeom>
          <a:noFill/>
        </p:spPr>
        <p:txBody>
          <a:bodyPr wrap="square">
            <a:spAutoFit/>
          </a:bodyPr>
          <a:lstStyle/>
          <a:p>
            <a:pPr defTabSz="914400" eaLnBrk="1" fontAlgn="auto" hangingPunct="1">
              <a:spcAft>
                <a:spcPts val="0"/>
              </a:spcAft>
              <a:defRPr/>
            </a:pPr>
            <a:r>
              <a:rPr lang="zh-CN" altLang="en-US" sz="2400" dirty="0">
                <a:latin typeface="宋体" panose="02010600030101010101" pitchFamily="2" charset="-122"/>
                <a:ea typeface="宋体" panose="02010600030101010101" pitchFamily="2" charset="-122"/>
              </a:rPr>
              <a:t>极零相消</a:t>
            </a:r>
            <a:endParaRPr lang="en-US" altLang="zh-CN" sz="2400" dirty="0">
              <a:latin typeface="宋体" panose="02010600030101010101" pitchFamily="2" charset="-122"/>
              <a:ea typeface="宋体" panose="02010600030101010101" pitchFamily="2" charset="-122"/>
            </a:endParaRPr>
          </a:p>
        </p:txBody>
      </p:sp>
      <p:sp>
        <p:nvSpPr>
          <p:cNvPr id="18" name="文本框 17">
            <a:extLst>
              <a:ext uri="{FF2B5EF4-FFF2-40B4-BE49-F238E27FC236}">
                <a16:creationId xmlns:a16="http://schemas.microsoft.com/office/drawing/2014/main" id="{F5E181CE-C183-4A63-8B00-A89EFE90F70A}"/>
              </a:ext>
            </a:extLst>
          </p:cNvPr>
          <p:cNvSpPr txBox="1"/>
          <p:nvPr/>
        </p:nvSpPr>
        <p:spPr>
          <a:xfrm>
            <a:off x="523874" y="4848217"/>
            <a:ext cx="1165225" cy="1200329"/>
          </a:xfrm>
          <a:prstGeom prst="rect">
            <a:avLst/>
          </a:prstGeom>
          <a:noFill/>
        </p:spPr>
        <p:txBody>
          <a:bodyPr wrap="square">
            <a:spAutoFit/>
          </a:bodyPr>
          <a:lstStyle/>
          <a:p>
            <a:r>
              <a:rPr lang="zh-CN" altLang="en-US" sz="2400" b="0" i="0" u="none" strike="noStrike" baseline="0" dirty="0">
                <a:solidFill>
                  <a:srgbClr val="0031CC"/>
                </a:solidFill>
                <a:latin typeface="宋体" panose="02010600030101010101" pitchFamily="2" charset="-122"/>
                <a:ea typeface="宋体" panose="02010600030101010101" pitchFamily="2" charset="-122"/>
              </a:rPr>
              <a:t>电荷灵敏放大器</a:t>
            </a:r>
          </a:p>
        </p:txBody>
      </p:sp>
      <p:sp>
        <p:nvSpPr>
          <p:cNvPr id="19" name="文本框 18">
            <a:extLst>
              <a:ext uri="{FF2B5EF4-FFF2-40B4-BE49-F238E27FC236}">
                <a16:creationId xmlns:a16="http://schemas.microsoft.com/office/drawing/2014/main" id="{C7E5A00A-C505-4D70-8C75-1406D70FA4F8}"/>
              </a:ext>
            </a:extLst>
          </p:cNvPr>
          <p:cNvSpPr txBox="1"/>
          <p:nvPr/>
        </p:nvSpPr>
        <p:spPr>
          <a:xfrm>
            <a:off x="4251324" y="4883400"/>
            <a:ext cx="2368551" cy="461665"/>
          </a:xfrm>
          <a:prstGeom prst="rect">
            <a:avLst/>
          </a:prstGeom>
          <a:noFill/>
        </p:spPr>
        <p:txBody>
          <a:bodyPr wrap="square">
            <a:spAutoFit/>
          </a:bodyPr>
          <a:lstStyle/>
          <a:p>
            <a:r>
              <a:rPr lang="zh-CN" altLang="en-US" sz="2400" b="0" i="0" u="none" strike="noStrike" baseline="0" dirty="0">
                <a:solidFill>
                  <a:srgbClr val="0031CC"/>
                </a:solidFill>
                <a:latin typeface="宋体" panose="02010600030101010101" pitchFamily="2" charset="-122"/>
                <a:ea typeface="宋体" panose="02010600030101010101" pitchFamily="2" charset="-122"/>
              </a:rPr>
              <a:t>准高斯成形电路</a:t>
            </a:r>
          </a:p>
        </p:txBody>
      </p:sp>
      <p:sp>
        <p:nvSpPr>
          <p:cNvPr id="20" name="文本框 19">
            <a:extLst>
              <a:ext uri="{FF2B5EF4-FFF2-40B4-BE49-F238E27FC236}">
                <a16:creationId xmlns:a16="http://schemas.microsoft.com/office/drawing/2014/main" id="{E82DEEBC-E648-4ED2-BAEF-1289E439F468}"/>
              </a:ext>
            </a:extLst>
          </p:cNvPr>
          <p:cNvSpPr txBox="1"/>
          <p:nvPr/>
        </p:nvSpPr>
        <p:spPr>
          <a:xfrm>
            <a:off x="7669210" y="4857742"/>
            <a:ext cx="1165225" cy="830997"/>
          </a:xfrm>
          <a:prstGeom prst="rect">
            <a:avLst/>
          </a:prstGeom>
          <a:noFill/>
        </p:spPr>
        <p:txBody>
          <a:bodyPr wrap="square">
            <a:spAutoFit/>
          </a:bodyPr>
          <a:lstStyle/>
          <a:p>
            <a:r>
              <a:rPr lang="zh-CN" altLang="en-US" sz="2400" b="0" i="0" u="none" strike="noStrike" baseline="0" dirty="0">
                <a:solidFill>
                  <a:srgbClr val="0031CC"/>
                </a:solidFill>
                <a:latin typeface="宋体" panose="02010600030101010101" pitchFamily="2" charset="-122"/>
                <a:ea typeface="宋体" panose="02010600030101010101" pitchFamily="2" charset="-122"/>
              </a:rPr>
              <a:t>增益调整电路</a:t>
            </a:r>
          </a:p>
        </p:txBody>
      </p:sp>
    </p:spTree>
    <p:extLst>
      <p:ext uri="{BB962C8B-B14F-4D97-AF65-F5344CB8AC3E}">
        <p14:creationId xmlns:p14="http://schemas.microsoft.com/office/powerpoint/2010/main" val="1768300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47975" y="95249"/>
            <a:ext cx="2527300" cy="635000"/>
          </a:xfrm>
          <a:prstGeom prst="rect">
            <a:avLst/>
          </a:prstGeom>
        </p:spPr>
        <p:txBody>
          <a:bodyPr>
            <a:normAutofit fontScale="90000"/>
          </a:bodyPr>
          <a:lstStyle/>
          <a:p>
            <a:pPr fontAlgn="auto">
              <a:spcAft>
                <a:spcPts val="0"/>
              </a:spcAft>
              <a:defRPr/>
            </a:pPr>
            <a:r>
              <a:rPr lang="zh-CN" altLang="en-US" sz="4000" b="1" dirty="0"/>
              <a:t>数字化技术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37</a:t>
            </a:fld>
            <a:endParaRPr lang="zh-CN" altLang="en-US"/>
          </a:p>
        </p:txBody>
      </p:sp>
      <p:graphicFrame>
        <p:nvGraphicFramePr>
          <p:cNvPr id="5" name="Object 3">
            <a:extLst>
              <a:ext uri="{FF2B5EF4-FFF2-40B4-BE49-F238E27FC236}">
                <a16:creationId xmlns:a16="http://schemas.microsoft.com/office/drawing/2014/main" id="{AED4641F-D304-4397-82F3-A8C4577C1DBC}"/>
              </a:ext>
            </a:extLst>
          </p:cNvPr>
          <p:cNvGraphicFramePr>
            <a:graphicFrameLocks noChangeAspect="1"/>
          </p:cNvGraphicFramePr>
          <p:nvPr/>
        </p:nvGraphicFramePr>
        <p:xfrm>
          <a:off x="1036638" y="1307306"/>
          <a:ext cx="6611937" cy="4481512"/>
        </p:xfrm>
        <a:graphic>
          <a:graphicData uri="http://schemas.openxmlformats.org/presentationml/2006/ole">
            <mc:AlternateContent xmlns:mc="http://schemas.openxmlformats.org/markup-compatibility/2006">
              <mc:Choice xmlns:v="urn:schemas-microsoft-com:vml" Requires="v">
                <p:oleObj name="Visio" r:id="rId2" imgW="6612291" imgH="4480719" progId="Visio.Drawing.11">
                  <p:embed/>
                </p:oleObj>
              </mc:Choice>
              <mc:Fallback>
                <p:oleObj name="Visio" r:id="rId2" imgW="6612291" imgH="4480719" progId="Visio.Drawing.11">
                  <p:embed/>
                  <p:pic>
                    <p:nvPicPr>
                      <p:cNvPr id="5" name="Object 3">
                        <a:extLst>
                          <a:ext uri="{FF2B5EF4-FFF2-40B4-BE49-F238E27FC236}">
                            <a16:creationId xmlns:a16="http://schemas.microsoft.com/office/drawing/2014/main" id="{AED4641F-D304-4397-82F3-A8C4577C1D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638" y="1307306"/>
                        <a:ext cx="6611937" cy="448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41732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228975" y="95249"/>
            <a:ext cx="2146300" cy="635000"/>
          </a:xfrm>
          <a:prstGeom prst="rect">
            <a:avLst/>
          </a:prstGeom>
        </p:spPr>
        <p:txBody>
          <a:bodyPr>
            <a:normAutofit fontScale="90000"/>
          </a:bodyPr>
          <a:lstStyle/>
          <a:p>
            <a:pPr fontAlgn="auto">
              <a:spcAft>
                <a:spcPts val="0"/>
              </a:spcAft>
              <a:defRPr/>
            </a:pPr>
            <a:r>
              <a:rPr lang="zh-CN" altLang="en-US" sz="4000" b="1" dirty="0"/>
              <a:t>基本理论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38</a:t>
            </a:fld>
            <a:endParaRPr lang="zh-CN" altLang="en-US"/>
          </a:p>
        </p:txBody>
      </p:sp>
      <p:sp>
        <p:nvSpPr>
          <p:cNvPr id="6" name="Rectangle 3">
            <a:extLst>
              <a:ext uri="{FF2B5EF4-FFF2-40B4-BE49-F238E27FC236}">
                <a16:creationId xmlns:a16="http://schemas.microsoft.com/office/drawing/2014/main" id="{EAB07E39-F038-4609-959D-C2DE6B3AD9FE}"/>
              </a:ext>
            </a:extLst>
          </p:cNvPr>
          <p:cNvSpPr txBox="1">
            <a:spLocks noChangeArrowheads="1"/>
          </p:cNvSpPr>
          <p:nvPr/>
        </p:nvSpPr>
        <p:spPr>
          <a:xfrm>
            <a:off x="457200" y="1268413"/>
            <a:ext cx="8229600" cy="4824412"/>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a:latin typeface="Times New Roman" panose="02020603050405020304" pitchFamily="18" charset="0"/>
                <a:cs typeface="Times New Roman" panose="02020603050405020304" pitchFamily="18" charset="0"/>
              </a:rPr>
              <a:t>模拟</a:t>
            </a:r>
            <a:r>
              <a:rPr lang="en-US" altLang="zh-CN">
                <a:latin typeface="Times New Roman" panose="02020603050405020304" pitchFamily="18" charset="0"/>
                <a:cs typeface="Times New Roman" panose="02020603050405020304" pitchFamily="18" charset="0"/>
              </a:rPr>
              <a:t>-</a:t>
            </a:r>
            <a:r>
              <a:rPr lang="zh-CN" altLang="en-US">
                <a:latin typeface="Times New Roman" panose="02020603050405020304" pitchFamily="18" charset="0"/>
                <a:cs typeface="Times New Roman" panose="02020603050405020304" pitchFamily="18" charset="0"/>
              </a:rPr>
              <a:t>数字变换器（</a:t>
            </a:r>
            <a:r>
              <a:rPr lang="en-US" altLang="zh-CN">
                <a:latin typeface="Times New Roman" panose="02020603050405020304" pitchFamily="18" charset="0"/>
                <a:cs typeface="Times New Roman" panose="02020603050405020304" pitchFamily="18" charset="0"/>
              </a:rPr>
              <a:t>ADC</a:t>
            </a:r>
            <a:r>
              <a:rPr lang="zh-CN" altLang="en-US">
                <a:latin typeface="Times New Roman" panose="02020603050405020304" pitchFamily="18" charset="0"/>
                <a:cs typeface="Times New Roman" panose="02020603050405020304" pitchFamily="18" charset="0"/>
              </a:rPr>
              <a:t>）：指将在时间和幅度都是连续变化的模拟信号转变为在时间和幅度两方面都量化的信号，即所谓的“数字”信号</a:t>
            </a:r>
          </a:p>
          <a:p>
            <a:pPr defTabSz="914400" eaLnBrk="1" hangingPunct="1"/>
            <a:endParaRPr lang="en-US" altLang="zh-CN" dirty="0">
              <a:latin typeface="Times New Roman" panose="02020603050405020304" pitchFamily="18" charset="0"/>
              <a:cs typeface="Times New Roman" panose="02020603050405020304" pitchFamily="18" charset="0"/>
            </a:endParaRPr>
          </a:p>
        </p:txBody>
      </p:sp>
      <p:pic>
        <p:nvPicPr>
          <p:cNvPr id="8" name="Picture 4">
            <a:extLst>
              <a:ext uri="{FF2B5EF4-FFF2-40B4-BE49-F238E27FC236}">
                <a16:creationId xmlns:a16="http://schemas.microsoft.com/office/drawing/2014/main" id="{8511B501-D79E-45B3-91EA-510A9C180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663" y="2833688"/>
            <a:ext cx="7028294" cy="263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0446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228975" y="95249"/>
            <a:ext cx="2146300" cy="635000"/>
          </a:xfrm>
          <a:prstGeom prst="rect">
            <a:avLst/>
          </a:prstGeom>
        </p:spPr>
        <p:txBody>
          <a:bodyPr>
            <a:normAutofit fontScale="90000"/>
          </a:bodyPr>
          <a:lstStyle/>
          <a:p>
            <a:pPr fontAlgn="auto">
              <a:spcAft>
                <a:spcPts val="0"/>
              </a:spcAft>
              <a:defRPr/>
            </a:pPr>
            <a:r>
              <a:rPr lang="zh-CN" altLang="en-US" sz="4000" b="1" dirty="0"/>
              <a:t>基本理论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39</a:t>
            </a:fld>
            <a:endParaRPr lang="zh-CN" altLang="en-US"/>
          </a:p>
        </p:txBody>
      </p:sp>
      <p:sp>
        <p:nvSpPr>
          <p:cNvPr id="9" name="Rectangle 3">
            <a:extLst>
              <a:ext uri="{FF2B5EF4-FFF2-40B4-BE49-F238E27FC236}">
                <a16:creationId xmlns:a16="http://schemas.microsoft.com/office/drawing/2014/main" id="{49AB3FB4-AF30-440A-A5B9-342C7D3A3D61}"/>
              </a:ext>
            </a:extLst>
          </p:cNvPr>
          <p:cNvSpPr txBox="1">
            <a:spLocks noChangeArrowheads="1"/>
          </p:cNvSpPr>
          <p:nvPr/>
        </p:nvSpPr>
        <p:spPr>
          <a:xfrm>
            <a:off x="457200" y="969963"/>
            <a:ext cx="8229600" cy="3240087"/>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sz="2100" dirty="0">
                <a:latin typeface="Times New Roman" panose="02020603050405020304" pitchFamily="18" charset="0"/>
                <a:cs typeface="Times New Roman" panose="02020603050405020304" pitchFamily="18" charset="0"/>
              </a:rPr>
              <a:t>完成从模拟信号到数字信号转换的电路称为模拟─数字变换（</a:t>
            </a:r>
            <a:r>
              <a:rPr lang="en-US" altLang="zh-CN" sz="2100" dirty="0">
                <a:latin typeface="Times New Roman" panose="02020603050405020304" pitchFamily="18" charset="0"/>
                <a:cs typeface="Times New Roman" panose="02020603050405020304" pitchFamily="18" charset="0"/>
              </a:rPr>
              <a:t>Analog—Digital Conversion, </a:t>
            </a:r>
            <a:r>
              <a:rPr lang="zh-CN" altLang="en-US" sz="2100" dirty="0">
                <a:latin typeface="Times New Roman" panose="02020603050405020304" pitchFamily="18" charset="0"/>
                <a:cs typeface="Times New Roman" panose="02020603050405020304" pitchFamily="18" charset="0"/>
              </a:rPr>
              <a:t>简称：</a:t>
            </a:r>
            <a:r>
              <a:rPr lang="en-US" altLang="zh-CN" sz="2100" dirty="0">
                <a:latin typeface="Times New Roman" panose="02020603050405020304" pitchFamily="18" charset="0"/>
                <a:cs typeface="Times New Roman" panose="02020603050405020304" pitchFamily="18" charset="0"/>
              </a:rPr>
              <a:t>ADC</a:t>
            </a:r>
            <a:r>
              <a:rPr lang="zh-CN" altLang="en-US" sz="2100" dirty="0">
                <a:latin typeface="Times New Roman" panose="02020603050405020304" pitchFamily="18" charset="0"/>
                <a:cs typeface="Times New Roman" panose="02020603050405020304" pitchFamily="18" charset="0"/>
              </a:rPr>
              <a:t>）</a:t>
            </a:r>
          </a:p>
          <a:p>
            <a:pPr lvl="1" defTabSz="914400" eaLnBrk="1" hangingPunct="1"/>
            <a:r>
              <a:rPr lang="zh-CN" altLang="en-US" sz="2000" dirty="0">
                <a:solidFill>
                  <a:schemeClr val="tx2"/>
                </a:solidFill>
                <a:latin typeface="Times New Roman" panose="02020603050405020304" pitchFamily="18" charset="0"/>
                <a:cs typeface="Times New Roman" panose="02020603050405020304" pitchFamily="18" charset="0"/>
              </a:rPr>
              <a:t>模拟信号：</a:t>
            </a:r>
            <a:r>
              <a:rPr lang="zh-CN" altLang="en-US" sz="2000" dirty="0">
                <a:latin typeface="Times New Roman" panose="02020603050405020304" pitchFamily="18" charset="0"/>
                <a:cs typeface="Times New Roman" panose="02020603050405020304" pitchFamily="18" charset="0"/>
              </a:rPr>
              <a:t>在规定的连续时间范围内，信号的幅值可以取连续范围内的任意数值</a:t>
            </a:r>
          </a:p>
          <a:p>
            <a:pPr lvl="1" defTabSz="914400" eaLnBrk="1" hangingPunct="1"/>
            <a:r>
              <a:rPr lang="zh-CN" altLang="en-US" sz="2000" dirty="0">
                <a:solidFill>
                  <a:schemeClr val="tx2"/>
                </a:solidFill>
                <a:latin typeface="Times New Roman" panose="02020603050405020304" pitchFamily="18" charset="0"/>
                <a:cs typeface="Times New Roman" panose="02020603050405020304" pitchFamily="18" charset="0"/>
              </a:rPr>
              <a:t>数字信号：</a:t>
            </a:r>
            <a:r>
              <a:rPr lang="zh-CN" altLang="en-US" sz="2000" dirty="0">
                <a:latin typeface="Times New Roman" panose="02020603050405020304" pitchFamily="18" charset="0"/>
                <a:cs typeface="Times New Roman" panose="02020603050405020304" pitchFamily="18" charset="0"/>
              </a:rPr>
              <a:t>对模拟信号在时间和幅度上都进行量化后取得的信号，是以某种时间间隔依次出现的数字序列</a:t>
            </a:r>
          </a:p>
          <a:p>
            <a:pPr defTabSz="914400" eaLnBrk="1" hangingPunct="1"/>
            <a:r>
              <a:rPr lang="zh-CN" altLang="en-US" sz="2100" dirty="0">
                <a:latin typeface="Times New Roman" panose="02020603050405020304" pitchFamily="18" charset="0"/>
                <a:cs typeface="Times New Roman" panose="02020603050405020304" pitchFamily="18" charset="0"/>
              </a:rPr>
              <a:t>原理上讲，</a:t>
            </a:r>
            <a:r>
              <a:rPr lang="en-US" altLang="zh-CN" sz="2100" dirty="0">
                <a:latin typeface="Times New Roman" panose="02020603050405020304" pitchFamily="18" charset="0"/>
                <a:cs typeface="Times New Roman" panose="02020603050405020304" pitchFamily="18" charset="0"/>
              </a:rPr>
              <a:t>ADC</a:t>
            </a:r>
            <a:r>
              <a:rPr lang="zh-CN" altLang="en-US" sz="2100" dirty="0">
                <a:latin typeface="Times New Roman" panose="02020603050405020304" pitchFamily="18" charset="0"/>
                <a:cs typeface="Times New Roman" panose="02020603050405020304" pitchFamily="18" charset="0"/>
              </a:rPr>
              <a:t>包括采样器和量化器两个部分</a:t>
            </a:r>
          </a:p>
          <a:p>
            <a:pPr lvl="2" defTabSz="914400" eaLnBrk="1" hangingPunct="1"/>
            <a:r>
              <a:rPr lang="zh-CN" altLang="en-US" sz="1800" dirty="0">
                <a:latin typeface="Times New Roman" panose="02020603050405020304" pitchFamily="18" charset="0"/>
                <a:cs typeface="Times New Roman" panose="02020603050405020304" pitchFamily="18" charset="0"/>
              </a:rPr>
              <a:t>完整说来，应当包括采样、保持、量化和编码四个步骤</a:t>
            </a:r>
          </a:p>
          <a:p>
            <a:pPr lvl="1" defTabSz="914400" eaLnBrk="1" hangingPunct="1"/>
            <a:r>
              <a:rPr lang="zh-CN" altLang="en-US" sz="2000" dirty="0">
                <a:latin typeface="Times New Roman" panose="02020603050405020304" pitchFamily="18" charset="0"/>
                <a:cs typeface="Times New Roman" panose="02020603050405020304" pitchFamily="18" charset="0"/>
              </a:rPr>
              <a:t>对时间变量的量化称为采样</a:t>
            </a:r>
          </a:p>
          <a:p>
            <a:pPr lvl="1" defTabSz="914400" eaLnBrk="1" hangingPunct="1"/>
            <a:r>
              <a:rPr lang="zh-CN" altLang="en-US" sz="2000" dirty="0">
                <a:latin typeface="Times New Roman" panose="02020603050405020304" pitchFamily="18" charset="0"/>
                <a:cs typeface="Times New Roman" panose="02020603050405020304" pitchFamily="18" charset="0"/>
              </a:rPr>
              <a:t>对幅度变量的量化称为量化</a:t>
            </a:r>
          </a:p>
        </p:txBody>
      </p:sp>
      <p:grpSp>
        <p:nvGrpSpPr>
          <p:cNvPr id="10" name="Group 4">
            <a:extLst>
              <a:ext uri="{FF2B5EF4-FFF2-40B4-BE49-F238E27FC236}">
                <a16:creationId xmlns:a16="http://schemas.microsoft.com/office/drawing/2014/main" id="{829D4E8B-C8EE-4E0D-A7CA-DD14AE2F5D60}"/>
              </a:ext>
            </a:extLst>
          </p:cNvPr>
          <p:cNvGrpSpPr>
            <a:grpSpLocks/>
          </p:cNvGrpSpPr>
          <p:nvPr/>
        </p:nvGrpSpPr>
        <p:grpSpPr bwMode="auto">
          <a:xfrm>
            <a:off x="2286000" y="4648200"/>
            <a:ext cx="3781425" cy="1254125"/>
            <a:chOff x="1776" y="3002"/>
            <a:chExt cx="2382" cy="790"/>
          </a:xfrm>
        </p:grpSpPr>
        <p:sp>
          <p:nvSpPr>
            <p:cNvPr id="11" name="Rectangle 5">
              <a:extLst>
                <a:ext uri="{FF2B5EF4-FFF2-40B4-BE49-F238E27FC236}">
                  <a16:creationId xmlns:a16="http://schemas.microsoft.com/office/drawing/2014/main" id="{43E1B550-243C-430C-8F95-DC89D2EB5CEB}"/>
                </a:ext>
              </a:extLst>
            </p:cNvPr>
            <p:cNvSpPr>
              <a:spLocks noChangeArrowheads="1"/>
            </p:cNvSpPr>
            <p:nvPr/>
          </p:nvSpPr>
          <p:spPr bwMode="auto">
            <a:xfrm>
              <a:off x="1776" y="3002"/>
              <a:ext cx="2382" cy="78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 name="Rectangle 6">
              <a:extLst>
                <a:ext uri="{FF2B5EF4-FFF2-40B4-BE49-F238E27FC236}">
                  <a16:creationId xmlns:a16="http://schemas.microsoft.com/office/drawing/2014/main" id="{12309E27-D762-49BA-9FAB-8F17A25518DD}"/>
                </a:ext>
              </a:extLst>
            </p:cNvPr>
            <p:cNvSpPr>
              <a:spLocks noChangeArrowheads="1"/>
            </p:cNvSpPr>
            <p:nvPr/>
          </p:nvSpPr>
          <p:spPr bwMode="auto">
            <a:xfrm>
              <a:off x="2038" y="3002"/>
              <a:ext cx="1868" cy="79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3" name="Rectangle 7">
              <a:extLst>
                <a:ext uri="{FF2B5EF4-FFF2-40B4-BE49-F238E27FC236}">
                  <a16:creationId xmlns:a16="http://schemas.microsoft.com/office/drawing/2014/main" id="{E94176A4-8A6B-4114-BC88-30A551C15D5F}"/>
                </a:ext>
              </a:extLst>
            </p:cNvPr>
            <p:cNvSpPr>
              <a:spLocks noChangeArrowheads="1"/>
            </p:cNvSpPr>
            <p:nvPr/>
          </p:nvSpPr>
          <p:spPr bwMode="auto">
            <a:xfrm>
              <a:off x="2258" y="3217"/>
              <a:ext cx="534" cy="387"/>
            </a:xfrm>
            <a:prstGeom prst="rect">
              <a:avLst/>
            </a:prstGeom>
            <a:solidFill>
              <a:srgbClr val="FFFFFF"/>
            </a:solidFill>
            <a:ln w="14288">
              <a:solidFill>
                <a:srgbClr val="000000"/>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 name="Rectangle 8">
              <a:extLst>
                <a:ext uri="{FF2B5EF4-FFF2-40B4-BE49-F238E27FC236}">
                  <a16:creationId xmlns:a16="http://schemas.microsoft.com/office/drawing/2014/main" id="{0B219058-D703-4AE1-B6D1-3ED7B9FC607D}"/>
                </a:ext>
              </a:extLst>
            </p:cNvPr>
            <p:cNvSpPr>
              <a:spLocks noChangeArrowheads="1"/>
            </p:cNvSpPr>
            <p:nvPr/>
          </p:nvSpPr>
          <p:spPr bwMode="auto">
            <a:xfrm>
              <a:off x="3124" y="3217"/>
              <a:ext cx="534" cy="387"/>
            </a:xfrm>
            <a:prstGeom prst="rect">
              <a:avLst/>
            </a:prstGeom>
            <a:solidFill>
              <a:srgbClr val="FFFFFF"/>
            </a:solidFill>
            <a:ln w="14288">
              <a:solidFill>
                <a:srgbClr val="000000"/>
              </a:solidFill>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dirty="0"/>
            </a:p>
          </p:txBody>
        </p:sp>
        <p:sp>
          <p:nvSpPr>
            <p:cNvPr id="15" name="Line 9">
              <a:extLst>
                <a:ext uri="{FF2B5EF4-FFF2-40B4-BE49-F238E27FC236}">
                  <a16:creationId xmlns:a16="http://schemas.microsoft.com/office/drawing/2014/main" id="{36BCDD30-3F73-45DB-B20B-C275385ADA11}"/>
                </a:ext>
              </a:extLst>
            </p:cNvPr>
            <p:cNvSpPr>
              <a:spLocks noChangeShapeType="1"/>
            </p:cNvSpPr>
            <p:nvPr/>
          </p:nvSpPr>
          <p:spPr bwMode="auto">
            <a:xfrm>
              <a:off x="1821" y="3397"/>
              <a:ext cx="434" cy="1"/>
            </a:xfrm>
            <a:prstGeom prst="line">
              <a:avLst/>
            </a:prstGeom>
            <a:noFill/>
            <a:ln w="7938">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 name="Line 10">
              <a:extLst>
                <a:ext uri="{FF2B5EF4-FFF2-40B4-BE49-F238E27FC236}">
                  <a16:creationId xmlns:a16="http://schemas.microsoft.com/office/drawing/2014/main" id="{6926CDAA-092D-43A5-AF92-4BF1553003F5}"/>
                </a:ext>
              </a:extLst>
            </p:cNvPr>
            <p:cNvSpPr>
              <a:spLocks noChangeShapeType="1"/>
            </p:cNvSpPr>
            <p:nvPr/>
          </p:nvSpPr>
          <p:spPr bwMode="auto">
            <a:xfrm>
              <a:off x="3661" y="3397"/>
              <a:ext cx="434" cy="1"/>
            </a:xfrm>
            <a:prstGeom prst="line">
              <a:avLst/>
            </a:prstGeom>
            <a:noFill/>
            <a:ln w="7938">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 name="Rectangle 11">
              <a:extLst>
                <a:ext uri="{FF2B5EF4-FFF2-40B4-BE49-F238E27FC236}">
                  <a16:creationId xmlns:a16="http://schemas.microsoft.com/office/drawing/2014/main" id="{12E9C731-5701-4E5B-AF8E-ED29C6A8A48E}"/>
                </a:ext>
              </a:extLst>
            </p:cNvPr>
            <p:cNvSpPr>
              <a:spLocks noChangeArrowheads="1"/>
            </p:cNvSpPr>
            <p:nvPr/>
          </p:nvSpPr>
          <p:spPr bwMode="auto">
            <a:xfrm>
              <a:off x="2341" y="3359"/>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500" b="1">
                  <a:solidFill>
                    <a:srgbClr val="000000"/>
                  </a:solidFill>
                  <a:latin typeface="Times New Roman" panose="02020603050405020304" pitchFamily="18" charset="0"/>
                </a:rPr>
                <a:t>采样器</a:t>
              </a:r>
              <a:endParaRPr lang="zh-CN" altLang="en-US" sz="1600"/>
            </a:p>
          </p:txBody>
        </p:sp>
        <p:sp>
          <p:nvSpPr>
            <p:cNvPr id="18" name="Rectangle 12">
              <a:extLst>
                <a:ext uri="{FF2B5EF4-FFF2-40B4-BE49-F238E27FC236}">
                  <a16:creationId xmlns:a16="http://schemas.microsoft.com/office/drawing/2014/main" id="{EA80E7D8-5A6C-421F-A04B-BCF12C978000}"/>
                </a:ext>
              </a:extLst>
            </p:cNvPr>
            <p:cNvSpPr>
              <a:spLocks noChangeArrowheads="1"/>
            </p:cNvSpPr>
            <p:nvPr/>
          </p:nvSpPr>
          <p:spPr bwMode="auto">
            <a:xfrm>
              <a:off x="3180" y="3359"/>
              <a:ext cx="3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500" b="1">
                  <a:solidFill>
                    <a:srgbClr val="000000"/>
                  </a:solidFill>
                  <a:latin typeface="Times New Roman" panose="02020603050405020304" pitchFamily="18" charset="0"/>
                </a:rPr>
                <a:t>量化器</a:t>
              </a:r>
              <a:endParaRPr lang="zh-CN" altLang="en-US" sz="1600"/>
            </a:p>
          </p:txBody>
        </p:sp>
        <p:sp>
          <p:nvSpPr>
            <p:cNvPr id="19" name="Line 13">
              <a:extLst>
                <a:ext uri="{FF2B5EF4-FFF2-40B4-BE49-F238E27FC236}">
                  <a16:creationId xmlns:a16="http://schemas.microsoft.com/office/drawing/2014/main" id="{4AA8F453-232E-491F-B876-8751E2039E02}"/>
                </a:ext>
              </a:extLst>
            </p:cNvPr>
            <p:cNvSpPr>
              <a:spLocks noChangeShapeType="1"/>
            </p:cNvSpPr>
            <p:nvPr/>
          </p:nvSpPr>
          <p:spPr bwMode="auto">
            <a:xfrm>
              <a:off x="2795" y="3397"/>
              <a:ext cx="326" cy="1"/>
            </a:xfrm>
            <a:prstGeom prst="line">
              <a:avLst/>
            </a:prstGeom>
            <a:noFill/>
            <a:ln w="7938">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0" name="Rectangle 14">
              <a:extLst>
                <a:ext uri="{FF2B5EF4-FFF2-40B4-BE49-F238E27FC236}">
                  <a16:creationId xmlns:a16="http://schemas.microsoft.com/office/drawing/2014/main" id="{39C1EF20-11FA-42CC-94A9-F40C4916615B}"/>
                </a:ext>
              </a:extLst>
            </p:cNvPr>
            <p:cNvSpPr>
              <a:spLocks noChangeArrowheads="1"/>
            </p:cNvSpPr>
            <p:nvPr/>
          </p:nvSpPr>
          <p:spPr bwMode="auto">
            <a:xfrm>
              <a:off x="1827" y="3279"/>
              <a:ext cx="64"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b="1">
                  <a:solidFill>
                    <a:srgbClr val="000000"/>
                  </a:solidFill>
                  <a:latin typeface="Times New Roman" panose="02020603050405020304" pitchFamily="18" charset="0"/>
                </a:rPr>
                <a:t>V</a:t>
              </a:r>
              <a:endParaRPr lang="en-US" altLang="zh-CN" sz="1600"/>
            </a:p>
          </p:txBody>
        </p:sp>
        <p:sp>
          <p:nvSpPr>
            <p:cNvPr id="21" name="Rectangle 15">
              <a:extLst>
                <a:ext uri="{FF2B5EF4-FFF2-40B4-BE49-F238E27FC236}">
                  <a16:creationId xmlns:a16="http://schemas.microsoft.com/office/drawing/2014/main" id="{003E67BA-C081-4E18-9020-FD5ABF88E2A3}"/>
                </a:ext>
              </a:extLst>
            </p:cNvPr>
            <p:cNvSpPr>
              <a:spLocks noChangeArrowheads="1"/>
            </p:cNvSpPr>
            <p:nvPr/>
          </p:nvSpPr>
          <p:spPr bwMode="auto">
            <a:xfrm>
              <a:off x="1892" y="3304"/>
              <a:ext cx="1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00" b="1">
                  <a:solidFill>
                    <a:srgbClr val="000000"/>
                  </a:solidFill>
                  <a:latin typeface="Times New Roman" panose="02020603050405020304" pitchFamily="18" charset="0"/>
                </a:rPr>
                <a:t>i</a:t>
              </a:r>
              <a:endParaRPr lang="en-US" altLang="zh-CN" sz="1600"/>
            </a:p>
          </p:txBody>
        </p:sp>
        <p:sp>
          <p:nvSpPr>
            <p:cNvPr id="22" name="Rectangle 16">
              <a:extLst>
                <a:ext uri="{FF2B5EF4-FFF2-40B4-BE49-F238E27FC236}">
                  <a16:creationId xmlns:a16="http://schemas.microsoft.com/office/drawing/2014/main" id="{ADC2095C-FE3F-4E5D-AC84-BAEDDD4AEF4A}"/>
                </a:ext>
              </a:extLst>
            </p:cNvPr>
            <p:cNvSpPr>
              <a:spLocks noChangeArrowheads="1"/>
            </p:cNvSpPr>
            <p:nvPr/>
          </p:nvSpPr>
          <p:spPr bwMode="auto">
            <a:xfrm>
              <a:off x="1910" y="3279"/>
              <a:ext cx="87"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b="1">
                  <a:solidFill>
                    <a:srgbClr val="000000"/>
                  </a:solidFill>
                  <a:latin typeface="Times New Roman" panose="02020603050405020304" pitchFamily="18" charset="0"/>
                </a:rPr>
                <a:t>(t)</a:t>
              </a:r>
              <a:endParaRPr lang="en-US" altLang="zh-CN" sz="1600"/>
            </a:p>
          </p:txBody>
        </p:sp>
        <p:sp>
          <p:nvSpPr>
            <p:cNvPr id="23" name="Rectangle 17">
              <a:extLst>
                <a:ext uri="{FF2B5EF4-FFF2-40B4-BE49-F238E27FC236}">
                  <a16:creationId xmlns:a16="http://schemas.microsoft.com/office/drawing/2014/main" id="{0E958E98-F7EC-4323-9F13-EBBC61AE7E1B}"/>
                </a:ext>
              </a:extLst>
            </p:cNvPr>
            <p:cNvSpPr>
              <a:spLocks noChangeArrowheads="1"/>
            </p:cNvSpPr>
            <p:nvPr/>
          </p:nvSpPr>
          <p:spPr bwMode="auto">
            <a:xfrm>
              <a:off x="2828" y="3279"/>
              <a:ext cx="195"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b="1">
                  <a:solidFill>
                    <a:srgbClr val="000000"/>
                  </a:solidFill>
                  <a:latin typeface="Times New Roman" panose="02020603050405020304" pitchFamily="18" charset="0"/>
                </a:rPr>
                <a:t>V*(t)</a:t>
              </a:r>
              <a:endParaRPr lang="en-US" altLang="zh-CN" sz="1600"/>
            </a:p>
          </p:txBody>
        </p:sp>
        <p:sp>
          <p:nvSpPr>
            <p:cNvPr id="24" name="Rectangle 18">
              <a:extLst>
                <a:ext uri="{FF2B5EF4-FFF2-40B4-BE49-F238E27FC236}">
                  <a16:creationId xmlns:a16="http://schemas.microsoft.com/office/drawing/2014/main" id="{5849E8BD-33D8-4C0B-BC04-DD0604F1EC6B}"/>
                </a:ext>
              </a:extLst>
            </p:cNvPr>
            <p:cNvSpPr>
              <a:spLocks noChangeArrowheads="1"/>
            </p:cNvSpPr>
            <p:nvPr/>
          </p:nvSpPr>
          <p:spPr bwMode="auto">
            <a:xfrm>
              <a:off x="3965" y="3279"/>
              <a:ext cx="10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100" b="1">
                  <a:solidFill>
                    <a:srgbClr val="000000"/>
                  </a:solidFill>
                  <a:latin typeface="Times New Roman" panose="02020603050405020304" pitchFamily="18" charset="0"/>
                </a:rPr>
                <a:t>Vo</a:t>
              </a:r>
              <a:endParaRPr lang="en-US" altLang="zh-CN" sz="1600"/>
            </a:p>
          </p:txBody>
        </p:sp>
      </p:grpSp>
      <p:sp>
        <p:nvSpPr>
          <p:cNvPr id="25" name="Rectangle 19">
            <a:extLst>
              <a:ext uri="{FF2B5EF4-FFF2-40B4-BE49-F238E27FC236}">
                <a16:creationId xmlns:a16="http://schemas.microsoft.com/office/drawing/2014/main" id="{007AFB27-05FE-43AB-B7F0-47595656096F}"/>
              </a:ext>
            </a:extLst>
          </p:cNvPr>
          <p:cNvSpPr>
            <a:spLocks noChangeArrowheads="1"/>
          </p:cNvSpPr>
          <p:nvPr/>
        </p:nvSpPr>
        <p:spPr bwMode="auto">
          <a:xfrm>
            <a:off x="6192838" y="5876925"/>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26" name="Rectangle 20">
            <a:extLst>
              <a:ext uri="{FF2B5EF4-FFF2-40B4-BE49-F238E27FC236}">
                <a16:creationId xmlns:a16="http://schemas.microsoft.com/office/drawing/2014/main" id="{F6E48DE9-5425-4433-A5E0-26EF52724EED}"/>
              </a:ext>
            </a:extLst>
          </p:cNvPr>
          <p:cNvSpPr>
            <a:spLocks noChangeArrowheads="1"/>
          </p:cNvSpPr>
          <p:nvPr/>
        </p:nvSpPr>
        <p:spPr bwMode="auto">
          <a:xfrm>
            <a:off x="6192838" y="5821363"/>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27" name="Rectangle 21">
            <a:extLst>
              <a:ext uri="{FF2B5EF4-FFF2-40B4-BE49-F238E27FC236}">
                <a16:creationId xmlns:a16="http://schemas.microsoft.com/office/drawing/2014/main" id="{C306E6FE-7C99-4102-96B1-325115244605}"/>
              </a:ext>
            </a:extLst>
          </p:cNvPr>
          <p:cNvSpPr>
            <a:spLocks noChangeArrowheads="1"/>
          </p:cNvSpPr>
          <p:nvPr/>
        </p:nvSpPr>
        <p:spPr bwMode="auto">
          <a:xfrm>
            <a:off x="6192838" y="5765800"/>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28" name="Rectangle 22">
            <a:extLst>
              <a:ext uri="{FF2B5EF4-FFF2-40B4-BE49-F238E27FC236}">
                <a16:creationId xmlns:a16="http://schemas.microsoft.com/office/drawing/2014/main" id="{4DCB634E-181C-4385-8D0F-34932AC4999E}"/>
              </a:ext>
            </a:extLst>
          </p:cNvPr>
          <p:cNvSpPr>
            <a:spLocks noChangeArrowheads="1"/>
          </p:cNvSpPr>
          <p:nvPr/>
        </p:nvSpPr>
        <p:spPr bwMode="auto">
          <a:xfrm>
            <a:off x="6192838" y="5710238"/>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29" name="Rectangle 23">
            <a:extLst>
              <a:ext uri="{FF2B5EF4-FFF2-40B4-BE49-F238E27FC236}">
                <a16:creationId xmlns:a16="http://schemas.microsoft.com/office/drawing/2014/main" id="{20A41009-D9B3-4B8E-8342-D45DAF660CBE}"/>
              </a:ext>
            </a:extLst>
          </p:cNvPr>
          <p:cNvSpPr>
            <a:spLocks noChangeArrowheads="1"/>
          </p:cNvSpPr>
          <p:nvPr/>
        </p:nvSpPr>
        <p:spPr bwMode="auto">
          <a:xfrm>
            <a:off x="6192838" y="5654675"/>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0" name="Rectangle 24">
            <a:extLst>
              <a:ext uri="{FF2B5EF4-FFF2-40B4-BE49-F238E27FC236}">
                <a16:creationId xmlns:a16="http://schemas.microsoft.com/office/drawing/2014/main" id="{2CB37FF1-8FDC-4C06-9796-DE727B2973F4}"/>
              </a:ext>
            </a:extLst>
          </p:cNvPr>
          <p:cNvSpPr>
            <a:spLocks noChangeArrowheads="1"/>
          </p:cNvSpPr>
          <p:nvPr/>
        </p:nvSpPr>
        <p:spPr bwMode="auto">
          <a:xfrm>
            <a:off x="6192838" y="5599113"/>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1" name="Rectangle 25">
            <a:extLst>
              <a:ext uri="{FF2B5EF4-FFF2-40B4-BE49-F238E27FC236}">
                <a16:creationId xmlns:a16="http://schemas.microsoft.com/office/drawing/2014/main" id="{7C9C319C-69F3-46A2-A438-627369D8C8A1}"/>
              </a:ext>
            </a:extLst>
          </p:cNvPr>
          <p:cNvSpPr>
            <a:spLocks noChangeArrowheads="1"/>
          </p:cNvSpPr>
          <p:nvPr/>
        </p:nvSpPr>
        <p:spPr bwMode="auto">
          <a:xfrm>
            <a:off x="6192838" y="5543550"/>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2" name="Rectangle 26">
            <a:extLst>
              <a:ext uri="{FF2B5EF4-FFF2-40B4-BE49-F238E27FC236}">
                <a16:creationId xmlns:a16="http://schemas.microsoft.com/office/drawing/2014/main" id="{61BB02AB-3D47-42D5-833A-5C9B335A00D0}"/>
              </a:ext>
            </a:extLst>
          </p:cNvPr>
          <p:cNvSpPr>
            <a:spLocks noChangeArrowheads="1"/>
          </p:cNvSpPr>
          <p:nvPr/>
        </p:nvSpPr>
        <p:spPr bwMode="auto">
          <a:xfrm>
            <a:off x="6192838" y="5487988"/>
            <a:ext cx="6350" cy="269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3" name="Rectangle 27">
            <a:extLst>
              <a:ext uri="{FF2B5EF4-FFF2-40B4-BE49-F238E27FC236}">
                <a16:creationId xmlns:a16="http://schemas.microsoft.com/office/drawing/2014/main" id="{9603ED72-D7CB-4431-B7AC-1D0ECC052739}"/>
              </a:ext>
            </a:extLst>
          </p:cNvPr>
          <p:cNvSpPr>
            <a:spLocks noChangeArrowheads="1"/>
          </p:cNvSpPr>
          <p:nvPr/>
        </p:nvSpPr>
        <p:spPr bwMode="auto">
          <a:xfrm>
            <a:off x="6192838" y="5432425"/>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4" name="Rectangle 28">
            <a:extLst>
              <a:ext uri="{FF2B5EF4-FFF2-40B4-BE49-F238E27FC236}">
                <a16:creationId xmlns:a16="http://schemas.microsoft.com/office/drawing/2014/main" id="{AC8A2AF5-9F29-4E5D-9453-E5D269EAFA9B}"/>
              </a:ext>
            </a:extLst>
          </p:cNvPr>
          <p:cNvSpPr>
            <a:spLocks noChangeArrowheads="1"/>
          </p:cNvSpPr>
          <p:nvPr/>
        </p:nvSpPr>
        <p:spPr bwMode="auto">
          <a:xfrm>
            <a:off x="6192838" y="5376863"/>
            <a:ext cx="6350" cy="269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5" name="Rectangle 29">
            <a:extLst>
              <a:ext uri="{FF2B5EF4-FFF2-40B4-BE49-F238E27FC236}">
                <a16:creationId xmlns:a16="http://schemas.microsoft.com/office/drawing/2014/main" id="{C764D114-F766-42C6-8320-E29261CB581C}"/>
              </a:ext>
            </a:extLst>
          </p:cNvPr>
          <p:cNvSpPr>
            <a:spLocks noChangeArrowheads="1"/>
          </p:cNvSpPr>
          <p:nvPr/>
        </p:nvSpPr>
        <p:spPr bwMode="auto">
          <a:xfrm>
            <a:off x="6192838" y="5321300"/>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6" name="Rectangle 30">
            <a:extLst>
              <a:ext uri="{FF2B5EF4-FFF2-40B4-BE49-F238E27FC236}">
                <a16:creationId xmlns:a16="http://schemas.microsoft.com/office/drawing/2014/main" id="{30C33CC1-E816-4F38-8026-22C88D45AF62}"/>
              </a:ext>
            </a:extLst>
          </p:cNvPr>
          <p:cNvSpPr>
            <a:spLocks noChangeArrowheads="1"/>
          </p:cNvSpPr>
          <p:nvPr/>
        </p:nvSpPr>
        <p:spPr bwMode="auto">
          <a:xfrm>
            <a:off x="6192838" y="5264150"/>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7" name="Rectangle 31">
            <a:extLst>
              <a:ext uri="{FF2B5EF4-FFF2-40B4-BE49-F238E27FC236}">
                <a16:creationId xmlns:a16="http://schemas.microsoft.com/office/drawing/2014/main" id="{0411ED98-C67E-4CD9-BF4F-87759A8D3BDE}"/>
              </a:ext>
            </a:extLst>
          </p:cNvPr>
          <p:cNvSpPr>
            <a:spLocks noChangeArrowheads="1"/>
          </p:cNvSpPr>
          <p:nvPr/>
        </p:nvSpPr>
        <p:spPr bwMode="auto">
          <a:xfrm>
            <a:off x="6192838" y="5208588"/>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8" name="Rectangle 32">
            <a:extLst>
              <a:ext uri="{FF2B5EF4-FFF2-40B4-BE49-F238E27FC236}">
                <a16:creationId xmlns:a16="http://schemas.microsoft.com/office/drawing/2014/main" id="{FB7DB421-E42A-4A09-ADC9-401F1F2C12B9}"/>
              </a:ext>
            </a:extLst>
          </p:cNvPr>
          <p:cNvSpPr>
            <a:spLocks noChangeArrowheads="1"/>
          </p:cNvSpPr>
          <p:nvPr/>
        </p:nvSpPr>
        <p:spPr bwMode="auto">
          <a:xfrm>
            <a:off x="6192838" y="5153025"/>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9" name="Rectangle 33">
            <a:extLst>
              <a:ext uri="{FF2B5EF4-FFF2-40B4-BE49-F238E27FC236}">
                <a16:creationId xmlns:a16="http://schemas.microsoft.com/office/drawing/2014/main" id="{5E1F2731-0FA1-4B11-ACF0-789B7E838FAC}"/>
              </a:ext>
            </a:extLst>
          </p:cNvPr>
          <p:cNvSpPr>
            <a:spLocks noChangeArrowheads="1"/>
          </p:cNvSpPr>
          <p:nvPr/>
        </p:nvSpPr>
        <p:spPr bwMode="auto">
          <a:xfrm>
            <a:off x="6192838" y="5097463"/>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0" name="Rectangle 34">
            <a:extLst>
              <a:ext uri="{FF2B5EF4-FFF2-40B4-BE49-F238E27FC236}">
                <a16:creationId xmlns:a16="http://schemas.microsoft.com/office/drawing/2014/main" id="{834EAB23-2A91-48CA-9F11-65C219957BE2}"/>
              </a:ext>
            </a:extLst>
          </p:cNvPr>
          <p:cNvSpPr>
            <a:spLocks noChangeArrowheads="1"/>
          </p:cNvSpPr>
          <p:nvPr/>
        </p:nvSpPr>
        <p:spPr bwMode="auto">
          <a:xfrm>
            <a:off x="6192838" y="5041900"/>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1" name="Rectangle 35">
            <a:extLst>
              <a:ext uri="{FF2B5EF4-FFF2-40B4-BE49-F238E27FC236}">
                <a16:creationId xmlns:a16="http://schemas.microsoft.com/office/drawing/2014/main" id="{15E71ACB-4547-41F5-9E99-5CE9D2A2D95C}"/>
              </a:ext>
            </a:extLst>
          </p:cNvPr>
          <p:cNvSpPr>
            <a:spLocks noChangeArrowheads="1"/>
          </p:cNvSpPr>
          <p:nvPr/>
        </p:nvSpPr>
        <p:spPr bwMode="auto">
          <a:xfrm>
            <a:off x="6192838" y="4986338"/>
            <a:ext cx="6350" cy="285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2" name="Rectangle 36">
            <a:extLst>
              <a:ext uri="{FF2B5EF4-FFF2-40B4-BE49-F238E27FC236}">
                <a16:creationId xmlns:a16="http://schemas.microsoft.com/office/drawing/2014/main" id="{00E9EC92-1BC5-4B61-8B73-8ECA3F51ED89}"/>
              </a:ext>
            </a:extLst>
          </p:cNvPr>
          <p:cNvSpPr>
            <a:spLocks noChangeArrowheads="1"/>
          </p:cNvSpPr>
          <p:nvPr/>
        </p:nvSpPr>
        <p:spPr bwMode="auto">
          <a:xfrm>
            <a:off x="6192838" y="4930775"/>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3" name="Rectangle 37">
            <a:extLst>
              <a:ext uri="{FF2B5EF4-FFF2-40B4-BE49-F238E27FC236}">
                <a16:creationId xmlns:a16="http://schemas.microsoft.com/office/drawing/2014/main" id="{F6FB736D-10C2-4EC5-BCEB-3FA902835F8A}"/>
              </a:ext>
            </a:extLst>
          </p:cNvPr>
          <p:cNvSpPr>
            <a:spLocks noChangeArrowheads="1"/>
          </p:cNvSpPr>
          <p:nvPr/>
        </p:nvSpPr>
        <p:spPr bwMode="auto">
          <a:xfrm>
            <a:off x="6192838" y="4875213"/>
            <a:ext cx="6350" cy="269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4" name="Rectangle 38">
            <a:extLst>
              <a:ext uri="{FF2B5EF4-FFF2-40B4-BE49-F238E27FC236}">
                <a16:creationId xmlns:a16="http://schemas.microsoft.com/office/drawing/2014/main" id="{0FAC3B20-57E9-42E3-841F-05AF1961A2D6}"/>
              </a:ext>
            </a:extLst>
          </p:cNvPr>
          <p:cNvSpPr>
            <a:spLocks noChangeArrowheads="1"/>
          </p:cNvSpPr>
          <p:nvPr/>
        </p:nvSpPr>
        <p:spPr bwMode="auto">
          <a:xfrm>
            <a:off x="6192838" y="4819650"/>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5" name="Rectangle 39">
            <a:extLst>
              <a:ext uri="{FF2B5EF4-FFF2-40B4-BE49-F238E27FC236}">
                <a16:creationId xmlns:a16="http://schemas.microsoft.com/office/drawing/2014/main" id="{28DB9DE8-AF49-4AA7-A3F4-F93DFC51D9EF}"/>
              </a:ext>
            </a:extLst>
          </p:cNvPr>
          <p:cNvSpPr>
            <a:spLocks noChangeArrowheads="1"/>
          </p:cNvSpPr>
          <p:nvPr/>
        </p:nvSpPr>
        <p:spPr bwMode="auto">
          <a:xfrm>
            <a:off x="6192838" y="4764088"/>
            <a:ext cx="6350" cy="269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6" name="Rectangle 40">
            <a:extLst>
              <a:ext uri="{FF2B5EF4-FFF2-40B4-BE49-F238E27FC236}">
                <a16:creationId xmlns:a16="http://schemas.microsoft.com/office/drawing/2014/main" id="{160979C9-D2DD-4FB4-A2A3-170454312A70}"/>
              </a:ext>
            </a:extLst>
          </p:cNvPr>
          <p:cNvSpPr>
            <a:spLocks noChangeArrowheads="1"/>
          </p:cNvSpPr>
          <p:nvPr/>
        </p:nvSpPr>
        <p:spPr bwMode="auto">
          <a:xfrm>
            <a:off x="6192838" y="4708525"/>
            <a:ext cx="6350" cy="269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7" name="Rectangle 41">
            <a:extLst>
              <a:ext uri="{FF2B5EF4-FFF2-40B4-BE49-F238E27FC236}">
                <a16:creationId xmlns:a16="http://schemas.microsoft.com/office/drawing/2014/main" id="{150C35CB-468B-4B1A-A95F-E54432B0F224}"/>
              </a:ext>
            </a:extLst>
          </p:cNvPr>
          <p:cNvSpPr>
            <a:spLocks noChangeArrowheads="1"/>
          </p:cNvSpPr>
          <p:nvPr/>
        </p:nvSpPr>
        <p:spPr bwMode="auto">
          <a:xfrm>
            <a:off x="6192838" y="4676775"/>
            <a:ext cx="6350"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48" name="Text Box 42">
            <a:extLst>
              <a:ext uri="{FF2B5EF4-FFF2-40B4-BE49-F238E27FC236}">
                <a16:creationId xmlns:a16="http://schemas.microsoft.com/office/drawing/2014/main" id="{25CD4342-ECE9-4F77-BFC3-3D6CD028485C}"/>
              </a:ext>
            </a:extLst>
          </p:cNvPr>
          <p:cNvSpPr txBox="1">
            <a:spLocks noChangeArrowheads="1"/>
          </p:cNvSpPr>
          <p:nvPr/>
        </p:nvSpPr>
        <p:spPr bwMode="auto">
          <a:xfrm>
            <a:off x="6475413" y="4781550"/>
            <a:ext cx="1762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dirty="0">
                <a:solidFill>
                  <a:schemeClr val="tx2"/>
                </a:solidFill>
                <a:latin typeface="Times New Roman" panose="02020603050405020304" pitchFamily="18" charset="0"/>
                <a:cs typeface="Times New Roman" panose="02020603050405020304" pitchFamily="18" charset="0"/>
              </a:rPr>
              <a:t>V</a:t>
            </a:r>
            <a:r>
              <a:rPr lang="en-US" altLang="zh-CN" sz="1400" baseline="-25000" dirty="0">
                <a:solidFill>
                  <a:schemeClr val="tx2"/>
                </a:solidFill>
                <a:latin typeface="Times New Roman" panose="02020603050405020304" pitchFamily="18" charset="0"/>
                <a:cs typeface="Times New Roman" panose="02020603050405020304" pitchFamily="18" charset="0"/>
              </a:rPr>
              <a:t>i</a:t>
            </a:r>
            <a:r>
              <a:rPr lang="en-US" altLang="zh-CN" sz="1400" dirty="0">
                <a:solidFill>
                  <a:schemeClr val="tx2"/>
                </a:solidFill>
                <a:latin typeface="Times New Roman" panose="02020603050405020304" pitchFamily="18" charset="0"/>
                <a:cs typeface="Times New Roman" panose="02020603050405020304" pitchFamily="18" charset="0"/>
              </a:rPr>
              <a:t>(t)</a:t>
            </a:r>
            <a:r>
              <a:rPr lang="zh-CN" altLang="en-US" sz="1400" dirty="0">
                <a:solidFill>
                  <a:schemeClr val="tx2"/>
                </a:solidFill>
                <a:latin typeface="Times New Roman" panose="02020603050405020304" pitchFamily="18" charset="0"/>
                <a:cs typeface="Times New Roman" panose="02020603050405020304" pitchFamily="18" charset="0"/>
              </a:rPr>
              <a:t>：输入模拟信号</a:t>
            </a:r>
          </a:p>
        </p:txBody>
      </p:sp>
      <p:sp>
        <p:nvSpPr>
          <p:cNvPr id="49" name="Text Box 43">
            <a:extLst>
              <a:ext uri="{FF2B5EF4-FFF2-40B4-BE49-F238E27FC236}">
                <a16:creationId xmlns:a16="http://schemas.microsoft.com/office/drawing/2014/main" id="{ECCEB4F0-E79D-46EF-B20D-07B4F5F4FE33}"/>
              </a:ext>
            </a:extLst>
          </p:cNvPr>
          <p:cNvSpPr txBox="1">
            <a:spLocks noChangeArrowheads="1"/>
          </p:cNvSpPr>
          <p:nvPr/>
        </p:nvSpPr>
        <p:spPr bwMode="auto">
          <a:xfrm>
            <a:off x="6477000" y="5086350"/>
            <a:ext cx="1482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dirty="0">
                <a:solidFill>
                  <a:schemeClr val="tx2"/>
                </a:solidFill>
                <a:latin typeface="Times New Roman" panose="02020603050405020304" pitchFamily="18" charset="0"/>
                <a:cs typeface="Times New Roman" panose="02020603050405020304" pitchFamily="18" charset="0"/>
              </a:rPr>
              <a:t>V</a:t>
            </a:r>
            <a:r>
              <a:rPr lang="en-US" altLang="zh-CN" sz="1400" baseline="30000" dirty="0">
                <a:solidFill>
                  <a:schemeClr val="tx2"/>
                </a:solidFill>
                <a:latin typeface="Times New Roman" panose="02020603050405020304" pitchFamily="18" charset="0"/>
                <a:cs typeface="Times New Roman" panose="02020603050405020304" pitchFamily="18" charset="0"/>
              </a:rPr>
              <a:t>*</a:t>
            </a:r>
            <a:r>
              <a:rPr lang="en-US" altLang="zh-CN" baseline="-25000" dirty="0" err="1">
                <a:solidFill>
                  <a:schemeClr val="tx2"/>
                </a:solidFill>
                <a:latin typeface="Times New Roman" panose="02020603050405020304" pitchFamily="18" charset="0"/>
                <a:cs typeface="Times New Roman" panose="02020603050405020304" pitchFamily="18" charset="0"/>
              </a:rPr>
              <a:t>i</a:t>
            </a:r>
            <a:r>
              <a:rPr lang="en-US" altLang="zh-CN" sz="1400" dirty="0">
                <a:solidFill>
                  <a:schemeClr val="tx2"/>
                </a:solidFill>
                <a:latin typeface="Times New Roman" panose="02020603050405020304" pitchFamily="18" charset="0"/>
                <a:cs typeface="Times New Roman" panose="02020603050405020304" pitchFamily="18" charset="0"/>
              </a:rPr>
              <a:t>(t)</a:t>
            </a:r>
            <a:r>
              <a:rPr lang="zh-CN" altLang="en-US" sz="1400" dirty="0">
                <a:solidFill>
                  <a:schemeClr val="tx2"/>
                </a:solidFill>
                <a:latin typeface="Times New Roman" panose="02020603050405020304" pitchFamily="18" charset="0"/>
                <a:cs typeface="Times New Roman" panose="02020603050405020304" pitchFamily="18" charset="0"/>
              </a:rPr>
              <a:t>：采样信号</a:t>
            </a:r>
          </a:p>
        </p:txBody>
      </p:sp>
      <p:sp>
        <p:nvSpPr>
          <p:cNvPr id="50" name="Text Box 44">
            <a:extLst>
              <a:ext uri="{FF2B5EF4-FFF2-40B4-BE49-F238E27FC236}">
                <a16:creationId xmlns:a16="http://schemas.microsoft.com/office/drawing/2014/main" id="{C0214B6B-CCB0-49D5-B7FB-5DCC1F7F66F4}"/>
              </a:ext>
            </a:extLst>
          </p:cNvPr>
          <p:cNvSpPr txBox="1">
            <a:spLocks noChangeArrowheads="1"/>
          </p:cNvSpPr>
          <p:nvPr/>
        </p:nvSpPr>
        <p:spPr bwMode="auto">
          <a:xfrm>
            <a:off x="6477000" y="5391150"/>
            <a:ext cx="16113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a:solidFill>
                  <a:schemeClr val="tx2"/>
                </a:solidFill>
                <a:latin typeface="Times New Roman" panose="02020603050405020304" pitchFamily="18" charset="0"/>
                <a:cs typeface="Times New Roman" panose="02020603050405020304" pitchFamily="18" charset="0"/>
              </a:rPr>
              <a:t>V</a:t>
            </a:r>
            <a:r>
              <a:rPr lang="en-US" altLang="zh-CN" sz="1400" baseline="-25000">
                <a:solidFill>
                  <a:schemeClr val="tx2"/>
                </a:solidFill>
                <a:latin typeface="Times New Roman" panose="02020603050405020304" pitchFamily="18" charset="0"/>
                <a:cs typeface="Times New Roman" panose="02020603050405020304" pitchFamily="18" charset="0"/>
              </a:rPr>
              <a:t>o</a:t>
            </a:r>
            <a:r>
              <a:rPr lang="zh-CN" altLang="en-US" sz="1400">
                <a:solidFill>
                  <a:schemeClr val="tx2"/>
                </a:solidFill>
                <a:latin typeface="Times New Roman" panose="02020603050405020304" pitchFamily="18" charset="0"/>
                <a:cs typeface="Times New Roman" panose="02020603050405020304" pitchFamily="18" charset="0"/>
              </a:rPr>
              <a:t>：输出数字信号</a:t>
            </a:r>
          </a:p>
        </p:txBody>
      </p:sp>
    </p:spTree>
    <p:extLst>
      <p:ext uri="{BB962C8B-B14F-4D97-AF65-F5344CB8AC3E}">
        <p14:creationId xmlns:p14="http://schemas.microsoft.com/office/powerpoint/2010/main" val="390518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2654300" cy="635000"/>
          </a:xfrm>
          <a:prstGeom prst="rect">
            <a:avLst/>
          </a:prstGeom>
        </p:spPr>
        <p:txBody>
          <a:bodyPr>
            <a:normAutofit fontScale="90000"/>
          </a:bodyPr>
          <a:lstStyle/>
          <a:p>
            <a:pPr fontAlgn="auto">
              <a:spcAft>
                <a:spcPts val="0"/>
              </a:spcAft>
              <a:defRPr/>
            </a:pPr>
            <a:r>
              <a:rPr lang="zh-CN" altLang="en-US" sz="4000" b="1" dirty="0"/>
              <a:t>核信号特征</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a:t>
            </a:fld>
            <a:endParaRPr lang="zh-CN" altLang="en-US"/>
          </a:p>
        </p:txBody>
      </p:sp>
      <p:sp>
        <p:nvSpPr>
          <p:cNvPr id="6" name="文本框 5">
            <a:extLst>
              <a:ext uri="{FF2B5EF4-FFF2-40B4-BE49-F238E27FC236}">
                <a16:creationId xmlns:a16="http://schemas.microsoft.com/office/drawing/2014/main" id="{86C357DC-C16A-41F7-A35B-2D3CB4AEE5CD}"/>
              </a:ext>
            </a:extLst>
          </p:cNvPr>
          <p:cNvSpPr txBox="1"/>
          <p:nvPr/>
        </p:nvSpPr>
        <p:spPr>
          <a:xfrm>
            <a:off x="285750" y="916543"/>
            <a:ext cx="2838450" cy="461665"/>
          </a:xfrm>
          <a:prstGeom prst="rect">
            <a:avLst/>
          </a:prstGeom>
          <a:noFill/>
        </p:spPr>
        <p:txBody>
          <a:bodyPr wrap="square">
            <a:spAutoFit/>
          </a:bodyPr>
          <a:lstStyle/>
          <a:p>
            <a:r>
              <a:rPr lang="zh-CN" altLang="en-US" sz="2400" dirty="0">
                <a:latin typeface="楷体" panose="02010609060101010101" pitchFamily="49" charset="-122"/>
                <a:ea typeface="楷体" panose="02010609060101010101" pitchFamily="49" charset="-122"/>
              </a:rPr>
              <a:t>脉冲及相关参数：</a:t>
            </a:r>
          </a:p>
        </p:txBody>
      </p:sp>
      <p:sp>
        <p:nvSpPr>
          <p:cNvPr id="9" name="文本框 8">
            <a:extLst>
              <a:ext uri="{FF2B5EF4-FFF2-40B4-BE49-F238E27FC236}">
                <a16:creationId xmlns:a16="http://schemas.microsoft.com/office/drawing/2014/main" id="{CB383FF4-597F-406C-95AD-C96D859C4D78}"/>
              </a:ext>
            </a:extLst>
          </p:cNvPr>
          <p:cNvSpPr txBox="1"/>
          <p:nvPr/>
        </p:nvSpPr>
        <p:spPr>
          <a:xfrm>
            <a:off x="285750" y="1419641"/>
            <a:ext cx="8183563" cy="4524315"/>
          </a:xfrm>
          <a:prstGeom prst="rect">
            <a:avLst/>
          </a:prstGeom>
          <a:noFill/>
        </p:spPr>
        <p:txBody>
          <a:bodyPr wrap="square">
            <a:spAutoFit/>
          </a:bodyPr>
          <a:lstStyle/>
          <a:p>
            <a:pPr marL="285750" indent="-285750">
              <a:buFont typeface="Wingdings" panose="05000000000000000000" pitchFamily="2" charset="2"/>
              <a:buChar char="l"/>
            </a:pPr>
            <a:r>
              <a:rPr lang="zh-CN" altLang="en-US" dirty="0"/>
              <a:t>脉冲所携带的电荷量 </a:t>
            </a:r>
            <a:endParaRPr lang="en-US" altLang="zh-CN" dirty="0"/>
          </a:p>
          <a:p>
            <a:pPr marL="742950" lvl="1" indent="-285750">
              <a:buFont typeface="Wingdings" panose="05000000000000000000" pitchFamily="2" charset="2"/>
              <a:buChar char="ü"/>
            </a:pPr>
            <a:r>
              <a:rPr lang="zh-CN" altLang="en-US" dirty="0"/>
              <a:t>电荷量的大小与入射粒子的能量 </a:t>
            </a:r>
            <a:r>
              <a:rPr lang="en-US" altLang="zh-CN" dirty="0"/>
              <a:t>(</a:t>
            </a:r>
            <a:r>
              <a:rPr lang="zh-CN" altLang="en-US" dirty="0"/>
              <a:t>能量损耗 </a:t>
            </a:r>
            <a:r>
              <a:rPr lang="en-US" altLang="zh-CN" dirty="0"/>
              <a:t>)</a:t>
            </a:r>
            <a:r>
              <a:rPr lang="zh-CN" altLang="en-US" dirty="0"/>
              <a:t>成正比 </a:t>
            </a:r>
            <a:endParaRPr lang="en-US" altLang="zh-CN" dirty="0"/>
          </a:p>
          <a:p>
            <a:pPr marL="742950" lvl="1" indent="-285750">
              <a:buFont typeface="Wingdings" panose="05000000000000000000" pitchFamily="2" charset="2"/>
              <a:buChar char="ü"/>
            </a:pPr>
            <a:r>
              <a:rPr lang="zh-CN" altLang="en-US" dirty="0"/>
              <a:t>若输出电流脉冲，其面积代表电荷量，所以将该脉冲送到电容上累积电荷，电容上的输出电压幅度代表电荷量，其大小分布就能反映 入射粒子的能谱 </a:t>
            </a:r>
            <a:endParaRPr lang="en-US" altLang="zh-CN" dirty="0"/>
          </a:p>
          <a:p>
            <a:pPr marL="285750" indent="-285750">
              <a:buFont typeface="Wingdings" panose="05000000000000000000" pitchFamily="2" charset="2"/>
              <a:buChar char="l"/>
            </a:pPr>
            <a:r>
              <a:rPr lang="zh-CN" altLang="en-US" dirty="0"/>
              <a:t>脉冲出现的准确时刻 </a:t>
            </a:r>
            <a:endParaRPr lang="en-US" altLang="zh-CN" dirty="0"/>
          </a:p>
          <a:p>
            <a:pPr marL="742950" lvl="1" indent="-285750">
              <a:buFont typeface="Wingdings" panose="05000000000000000000" pitchFamily="2" charset="2"/>
              <a:buChar char="ü"/>
            </a:pPr>
            <a:r>
              <a:rPr lang="zh-CN" altLang="en-US" dirty="0"/>
              <a:t>由该时刻可以确定粒子入射探测器的准确时刻。 </a:t>
            </a:r>
            <a:endParaRPr lang="en-US" altLang="zh-CN" dirty="0"/>
          </a:p>
          <a:p>
            <a:pPr marL="742950" lvl="1" indent="-285750">
              <a:buFont typeface="Wingdings" panose="05000000000000000000" pitchFamily="2" charset="2"/>
              <a:buChar char="ü"/>
            </a:pPr>
            <a:r>
              <a:rPr lang="zh-CN" altLang="en-US" dirty="0"/>
              <a:t>当使用 </a:t>
            </a:r>
            <a:r>
              <a:rPr lang="en-US" altLang="zh-CN" dirty="0"/>
              <a:t>2</a:t>
            </a:r>
            <a:r>
              <a:rPr lang="zh-CN" altLang="en-US" dirty="0"/>
              <a:t>个以上探测器时，可以确定入射粒子在时间上的相互关系， 从而测定脉冲时间间隔上的分布，即时间谱 </a:t>
            </a:r>
            <a:endParaRPr lang="en-US" altLang="zh-CN" dirty="0"/>
          </a:p>
          <a:p>
            <a:pPr marL="285750" indent="-285750">
              <a:buFont typeface="Wingdings" panose="05000000000000000000" pitchFamily="2" charset="2"/>
              <a:buChar char="l"/>
            </a:pPr>
            <a:r>
              <a:rPr lang="zh-CN" altLang="en-US" dirty="0"/>
              <a:t>单位时间内平均出现的脉冲数 </a:t>
            </a:r>
            <a:endParaRPr lang="en-US" altLang="zh-CN" dirty="0"/>
          </a:p>
          <a:p>
            <a:pPr marL="742950" lvl="1" indent="-285750">
              <a:buFont typeface="Wingdings" panose="05000000000000000000" pitchFamily="2" charset="2"/>
              <a:buChar char="ü"/>
            </a:pPr>
            <a:r>
              <a:rPr lang="zh-CN" altLang="en-US" dirty="0"/>
              <a:t>和单位时间内平均入射的粒子数成正比，可以反映入射粒子的强度，从它的变化也可测量粒子的寿命。 </a:t>
            </a:r>
            <a:endParaRPr lang="en-US" altLang="zh-CN" dirty="0"/>
          </a:p>
          <a:p>
            <a:pPr marL="285750" indent="-285750">
              <a:buFont typeface="Wingdings" panose="05000000000000000000" pitchFamily="2" charset="2"/>
              <a:buChar char="l"/>
            </a:pPr>
            <a:r>
              <a:rPr lang="zh-CN" altLang="en-US" dirty="0"/>
              <a:t>脉冲的形状 </a:t>
            </a:r>
            <a:endParaRPr lang="en-US" altLang="zh-CN" dirty="0"/>
          </a:p>
          <a:p>
            <a:pPr marL="742950" lvl="1" indent="-285750">
              <a:buFont typeface="Wingdings" panose="05000000000000000000" pitchFamily="2" charset="2"/>
              <a:buChar char="ü"/>
            </a:pPr>
            <a:r>
              <a:rPr lang="zh-CN" altLang="en-US" dirty="0"/>
              <a:t>有些探测器输出脉冲波形的某些参数（如上升时间与入射粒子的类型有关），通过对这种波形参数的测量，可以识别入射粒子的类型， 如分辨 </a:t>
            </a:r>
            <a:r>
              <a:rPr lang="en-US" altLang="zh-CN" dirty="0"/>
              <a:t>n</a:t>
            </a:r>
            <a:r>
              <a:rPr lang="zh-CN" altLang="en-US" dirty="0"/>
              <a:t>、</a:t>
            </a:r>
            <a:r>
              <a:rPr lang="en-US" altLang="zh-CN" dirty="0"/>
              <a:t>γ</a:t>
            </a:r>
            <a:r>
              <a:rPr lang="zh-CN" altLang="en-US" dirty="0"/>
              <a:t>、</a:t>
            </a:r>
            <a:r>
              <a:rPr lang="en-US" altLang="zh-CN" dirty="0"/>
              <a:t>p</a:t>
            </a:r>
            <a:r>
              <a:rPr lang="zh-CN" altLang="en-US" dirty="0"/>
              <a:t>或其他粒子</a:t>
            </a:r>
          </a:p>
        </p:txBody>
      </p:sp>
    </p:spTree>
    <p:extLst>
      <p:ext uri="{BB962C8B-B14F-4D97-AF65-F5344CB8AC3E}">
        <p14:creationId xmlns:p14="http://schemas.microsoft.com/office/powerpoint/2010/main" val="1828545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476500" y="95249"/>
            <a:ext cx="3841750" cy="635000"/>
          </a:xfrm>
          <a:prstGeom prst="rect">
            <a:avLst/>
          </a:prstGeom>
        </p:spPr>
        <p:txBody>
          <a:bodyPr>
            <a:normAutofit fontScale="90000"/>
          </a:bodyPr>
          <a:lstStyle/>
          <a:p>
            <a:pPr fontAlgn="auto">
              <a:spcAft>
                <a:spcPts val="0"/>
              </a:spcAft>
              <a:defRPr/>
            </a:pPr>
            <a:r>
              <a:rPr lang="en-US" altLang="zh-CN" sz="4000" b="1" dirty="0"/>
              <a:t>Shannon</a:t>
            </a:r>
            <a:r>
              <a:rPr lang="zh-CN" altLang="en-US" sz="4000" b="1" dirty="0"/>
              <a:t>采样定理</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40</a:t>
            </a:fld>
            <a:endParaRPr lang="zh-CN" altLang="en-US"/>
          </a:p>
        </p:txBody>
      </p:sp>
      <p:sp>
        <p:nvSpPr>
          <p:cNvPr id="132" name="Rectangle 3">
            <a:extLst>
              <a:ext uri="{FF2B5EF4-FFF2-40B4-BE49-F238E27FC236}">
                <a16:creationId xmlns:a16="http://schemas.microsoft.com/office/drawing/2014/main" id="{46460F0E-58FE-4ADB-A0BE-9ED17574F56A}"/>
              </a:ext>
            </a:extLst>
          </p:cNvPr>
          <p:cNvSpPr txBox="1">
            <a:spLocks noChangeArrowheads="1"/>
          </p:cNvSpPr>
          <p:nvPr/>
        </p:nvSpPr>
        <p:spPr>
          <a:xfrm>
            <a:off x="2476500" y="1115457"/>
            <a:ext cx="6524625" cy="4502150"/>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sz="2600" dirty="0">
                <a:latin typeface="Times New Roman" panose="02020603050405020304" pitchFamily="18" charset="0"/>
                <a:cs typeface="Times New Roman" panose="02020603050405020304" pitchFamily="18" charset="0"/>
              </a:rPr>
              <a:t>为使变换后的数字信号能不失真地复现原模拟信号，电路的采样频率必须大于或等于两倍的信号频率带宽：</a:t>
            </a:r>
          </a:p>
          <a:p>
            <a:pPr defTabSz="914400" eaLnBrk="1" hangingPunct="1">
              <a:buFont typeface="Wingdings" panose="05000000000000000000" pitchFamily="2" charset="2"/>
              <a:buNone/>
            </a:pPr>
            <a:r>
              <a:rPr lang="zh-CN" altLang="en-US" sz="2600" dirty="0">
                <a:latin typeface="Times New Roman" panose="02020603050405020304" pitchFamily="18" charset="0"/>
                <a:cs typeface="Times New Roman" panose="02020603050405020304" pitchFamily="18" charset="0"/>
              </a:rPr>
              <a:t>           </a:t>
            </a:r>
            <a:r>
              <a:rPr lang="en-US" altLang="zh-CN" sz="2600" i="1" dirty="0">
                <a:latin typeface="Times New Roman" panose="02020603050405020304" pitchFamily="18" charset="0"/>
                <a:cs typeface="Times New Roman" panose="02020603050405020304" pitchFamily="18" charset="0"/>
              </a:rPr>
              <a:t>f</a:t>
            </a:r>
            <a:r>
              <a:rPr lang="en-US" altLang="zh-CN" sz="2600" i="1" baseline="-25000" dirty="0">
                <a:latin typeface="Times New Roman" panose="02020603050405020304" pitchFamily="18" charset="0"/>
                <a:cs typeface="Times New Roman" panose="02020603050405020304" pitchFamily="18" charset="0"/>
              </a:rPr>
              <a:t>S</a:t>
            </a:r>
            <a:r>
              <a:rPr lang="en-US" altLang="zh-CN" sz="2600" i="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cs typeface="Times New Roman" panose="02020603050405020304" pitchFamily="18" charset="0"/>
              </a:rPr>
              <a:t>2</a:t>
            </a:r>
            <a:r>
              <a:rPr lang="en-US" altLang="zh-CN" sz="2600" i="1" dirty="0">
                <a:latin typeface="Times New Roman" panose="02020603050405020304" pitchFamily="18" charset="0"/>
                <a:cs typeface="Times New Roman" panose="02020603050405020304" pitchFamily="18" charset="0"/>
              </a:rPr>
              <a:t>f</a:t>
            </a:r>
            <a:r>
              <a:rPr lang="en-US" altLang="zh-CN" sz="2600" i="1" baseline="-25000" dirty="0">
                <a:latin typeface="Times New Roman" panose="02020603050405020304" pitchFamily="18" charset="0"/>
                <a:cs typeface="Times New Roman" panose="02020603050405020304" pitchFamily="18" charset="0"/>
              </a:rPr>
              <a:t>imax</a:t>
            </a:r>
          </a:p>
          <a:p>
            <a:pPr defTabSz="914400" eaLnBrk="1" hangingPunct="1"/>
            <a:r>
              <a:rPr lang="zh-CN" altLang="en-US" sz="2600" dirty="0">
                <a:latin typeface="Times New Roman" panose="02020603050405020304" pitchFamily="18" charset="0"/>
                <a:cs typeface="Times New Roman" panose="02020603050405020304" pitchFamily="18" charset="0"/>
              </a:rPr>
              <a:t>当采样频率满足</a:t>
            </a:r>
            <a:r>
              <a:rPr lang="en-US" altLang="zh-CN" sz="2600" dirty="0">
                <a:latin typeface="Times New Roman" panose="02020603050405020304" pitchFamily="18" charset="0"/>
                <a:cs typeface="Times New Roman" panose="02020603050405020304" pitchFamily="18" charset="0"/>
              </a:rPr>
              <a:t>Shannon</a:t>
            </a:r>
            <a:r>
              <a:rPr lang="zh-CN" altLang="en-US" sz="2600" dirty="0">
                <a:latin typeface="Times New Roman" panose="02020603050405020304" pitchFamily="18" charset="0"/>
                <a:cs typeface="Times New Roman" panose="02020603050405020304" pitchFamily="18" charset="0"/>
              </a:rPr>
              <a:t>采样定理时，可以通过一个具有矩形频率特征的低通滤波器，从采样后形成的周期延拓信号中恢复原输入模拟信号</a:t>
            </a:r>
          </a:p>
          <a:p>
            <a:pPr lvl="1" defTabSz="914400" eaLnBrk="1" hangingPunct="1"/>
            <a:r>
              <a:rPr lang="zh-CN" altLang="en-US" sz="2200" dirty="0">
                <a:latin typeface="Times New Roman" panose="02020603050405020304" pitchFamily="18" charset="0"/>
                <a:cs typeface="Times New Roman" panose="02020603050405020304" pitchFamily="18" charset="0"/>
              </a:rPr>
              <a:t>若采样时钟信号不能满足</a:t>
            </a:r>
            <a:r>
              <a:rPr lang="en-US" altLang="zh-CN" sz="2200" dirty="0">
                <a:latin typeface="Times New Roman" panose="02020603050405020304" pitchFamily="18" charset="0"/>
                <a:cs typeface="Times New Roman" panose="02020603050405020304" pitchFamily="18" charset="0"/>
              </a:rPr>
              <a:t>Shannon</a:t>
            </a:r>
            <a:r>
              <a:rPr lang="zh-CN" altLang="en-US" sz="2200" dirty="0">
                <a:latin typeface="Times New Roman" panose="02020603050405020304" pitchFamily="18" charset="0"/>
                <a:cs typeface="Times New Roman" panose="02020603050405020304" pitchFamily="18" charset="0"/>
              </a:rPr>
              <a:t>采样定理，即当</a:t>
            </a:r>
            <a:r>
              <a:rPr lang="en-US" altLang="zh-CN" sz="2200" dirty="0">
                <a:latin typeface="Times New Roman" panose="02020603050405020304" pitchFamily="18" charset="0"/>
                <a:cs typeface="Times New Roman" panose="02020603050405020304" pitchFamily="18" charset="0"/>
              </a:rPr>
              <a:t>ADC</a:t>
            </a:r>
            <a:r>
              <a:rPr lang="zh-CN" altLang="en-US" sz="2200" dirty="0">
                <a:latin typeface="Times New Roman" panose="02020603050405020304" pitchFamily="18" charset="0"/>
                <a:cs typeface="Times New Roman" panose="02020603050405020304" pitchFamily="18" charset="0"/>
              </a:rPr>
              <a:t>的采样时钟信号的频率小于两倍的模拟信号频宽大小时，采样后形成的周期延拓信号频谱中各个频率周期之间将会发生相互混叠的现象，既所谓的“</a:t>
            </a:r>
            <a:r>
              <a:rPr lang="en-US" altLang="zh-CN" sz="2200" dirty="0">
                <a:latin typeface="Times New Roman" panose="02020603050405020304" pitchFamily="18" charset="0"/>
                <a:cs typeface="Times New Roman" panose="02020603050405020304" pitchFamily="18" charset="0"/>
              </a:rPr>
              <a:t>Alias”</a:t>
            </a:r>
            <a:r>
              <a:rPr lang="zh-CN" altLang="en-US" sz="2200" dirty="0">
                <a:latin typeface="Times New Roman" panose="02020603050405020304" pitchFamily="18" charset="0"/>
                <a:cs typeface="Times New Roman" panose="02020603050405020304" pitchFamily="18" charset="0"/>
              </a:rPr>
              <a:t>现象</a:t>
            </a:r>
          </a:p>
        </p:txBody>
      </p:sp>
      <p:pic>
        <p:nvPicPr>
          <p:cNvPr id="133" name="Picture 6">
            <a:extLst>
              <a:ext uri="{FF2B5EF4-FFF2-40B4-BE49-F238E27FC236}">
                <a16:creationId xmlns:a16="http://schemas.microsoft.com/office/drawing/2014/main" id="{793122C5-54FD-460F-A9ED-1FC45AFBFE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44" y="3627424"/>
            <a:ext cx="1935828" cy="2554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 name="Picture 4">
            <a:extLst>
              <a:ext uri="{FF2B5EF4-FFF2-40B4-BE49-F238E27FC236}">
                <a16:creationId xmlns:a16="http://schemas.microsoft.com/office/drawing/2014/main" id="{F2AFBB09-A653-45EC-8856-B1CF4CB40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62" y="1115457"/>
            <a:ext cx="2339993" cy="211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901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249"/>
                                          </p:stCondLst>
                                        </p:cTn>
                                        <p:tgtEl>
                                          <p:spTgt spid="1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105024" y="95249"/>
            <a:ext cx="5372099" cy="635000"/>
          </a:xfrm>
          <a:prstGeom prst="rect">
            <a:avLst/>
          </a:prstGeom>
        </p:spPr>
        <p:txBody>
          <a:bodyPr>
            <a:normAutofit fontScale="90000"/>
          </a:bodyPr>
          <a:lstStyle/>
          <a:p>
            <a:pPr fontAlgn="auto">
              <a:spcAft>
                <a:spcPts val="0"/>
              </a:spcAft>
              <a:defRPr/>
            </a:pPr>
            <a:r>
              <a:rPr lang="en-US" altLang="zh-CN" sz="4000" b="1" dirty="0"/>
              <a:t>Shannon</a:t>
            </a:r>
            <a:r>
              <a:rPr lang="zh-CN" altLang="en-US" sz="4000" b="1" dirty="0"/>
              <a:t>采样定理</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41</a:t>
            </a:fld>
            <a:endParaRPr lang="zh-CN" altLang="en-US"/>
          </a:p>
        </p:txBody>
      </p:sp>
      <p:sp>
        <p:nvSpPr>
          <p:cNvPr id="19" name="Rectangle 3">
            <a:extLst>
              <a:ext uri="{FF2B5EF4-FFF2-40B4-BE49-F238E27FC236}">
                <a16:creationId xmlns:a16="http://schemas.microsoft.com/office/drawing/2014/main" id="{3472F8F1-22C0-4BA0-AE25-3B89C5DA3CDF}"/>
              </a:ext>
            </a:extLst>
          </p:cNvPr>
          <p:cNvSpPr txBox="1">
            <a:spLocks noChangeArrowheads="1"/>
          </p:cNvSpPr>
          <p:nvPr/>
        </p:nvSpPr>
        <p:spPr>
          <a:xfrm>
            <a:off x="457200" y="1138238"/>
            <a:ext cx="8229600" cy="4530725"/>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defTabSz="914400" eaLnBrk="1" hangingPunct="1"/>
            <a:r>
              <a:rPr lang="zh-CN" altLang="en-US" sz="2600" dirty="0">
                <a:latin typeface="Times New Roman" panose="02020603050405020304" pitchFamily="18" charset="0"/>
                <a:cs typeface="Times New Roman" panose="02020603050405020304" pitchFamily="18" charset="0"/>
              </a:rPr>
              <a:t>通常，把满足</a:t>
            </a:r>
            <a:r>
              <a:rPr lang="en-US" altLang="zh-CN" sz="2600" dirty="0">
                <a:latin typeface="Times New Roman" panose="02020603050405020304" pitchFamily="18" charset="0"/>
                <a:cs typeface="Times New Roman" panose="02020603050405020304" pitchFamily="18" charset="0"/>
              </a:rPr>
              <a:t>Shannon</a:t>
            </a:r>
            <a:r>
              <a:rPr lang="zh-CN" altLang="en-US" sz="2600" dirty="0">
                <a:latin typeface="Times New Roman" panose="02020603050405020304" pitchFamily="18" charset="0"/>
                <a:cs typeface="Times New Roman" panose="02020603050405020304" pitchFamily="18" charset="0"/>
              </a:rPr>
              <a:t>采样定理的采样频率称为</a:t>
            </a:r>
            <a:r>
              <a:rPr lang="en-US" altLang="zh-CN" sz="2600" b="1" dirty="0">
                <a:latin typeface="Times New Roman" panose="02020603050405020304" pitchFamily="18" charset="0"/>
                <a:cs typeface="Times New Roman" panose="02020603050405020304" pitchFamily="18" charset="0"/>
              </a:rPr>
              <a:t>Nyquist</a:t>
            </a:r>
            <a:r>
              <a:rPr lang="zh-CN" altLang="en-US" sz="2600" b="1" dirty="0">
                <a:latin typeface="Times New Roman" panose="02020603050405020304" pitchFamily="18" charset="0"/>
                <a:cs typeface="Times New Roman" panose="02020603050405020304" pitchFamily="18" charset="0"/>
              </a:rPr>
              <a:t>采样频率</a:t>
            </a:r>
            <a:r>
              <a:rPr lang="zh-CN" altLang="en-US" sz="2600" dirty="0">
                <a:latin typeface="Times New Roman" panose="02020603050405020304" pitchFamily="18" charset="0"/>
                <a:cs typeface="Times New Roman" panose="02020603050405020304" pitchFamily="18" charset="0"/>
              </a:rPr>
              <a:t> </a:t>
            </a:r>
          </a:p>
          <a:p>
            <a:pPr marL="571500" indent="-571500" defTabSz="914400" eaLnBrk="1" hangingPunct="1"/>
            <a:r>
              <a:rPr lang="zh-CN" altLang="en-US" sz="2600" dirty="0">
                <a:latin typeface="Times New Roman" panose="02020603050405020304" pitchFamily="18" charset="0"/>
                <a:cs typeface="Times New Roman" panose="02020603050405020304" pitchFamily="18" charset="0"/>
              </a:rPr>
              <a:t>通常都要用大于</a:t>
            </a:r>
            <a:r>
              <a:rPr lang="en-US" altLang="zh-CN" sz="2600" dirty="0">
                <a:latin typeface="Times New Roman" panose="02020603050405020304" pitchFamily="18" charset="0"/>
                <a:cs typeface="Times New Roman" panose="02020603050405020304" pitchFamily="18" charset="0"/>
              </a:rPr>
              <a:t>Nyquist</a:t>
            </a:r>
            <a:r>
              <a:rPr lang="zh-CN" altLang="en-US" sz="2600" dirty="0">
                <a:latin typeface="Times New Roman" panose="02020603050405020304" pitchFamily="18" charset="0"/>
                <a:cs typeface="Times New Roman" panose="02020603050405020304" pitchFamily="18" charset="0"/>
              </a:rPr>
              <a:t>采样率进行采样</a:t>
            </a:r>
          </a:p>
          <a:p>
            <a:pPr marL="839788" lvl="1" indent="-495300" defTabSz="914400" eaLnBrk="1" hangingPunct="1"/>
            <a:r>
              <a:rPr lang="zh-CN" altLang="en-US" sz="2200" dirty="0">
                <a:latin typeface="Times New Roman" panose="02020603050405020304" pitchFamily="18" charset="0"/>
                <a:cs typeface="Times New Roman" panose="02020603050405020304" pitchFamily="18" charset="0"/>
              </a:rPr>
              <a:t>讨论中使用了采样点是无穷多个的条件，即</a:t>
            </a:r>
          </a:p>
          <a:p>
            <a:pPr marL="1090613" lvl="2" indent="-419100" defTabSz="914400" eaLnBrk="1" hangingPunct="1"/>
            <a:r>
              <a:rPr lang="zh-CN" altLang="en-US" dirty="0">
                <a:latin typeface="Times New Roman" panose="02020603050405020304" pitchFamily="18" charset="0"/>
                <a:cs typeface="Times New Roman" panose="02020603050405020304" pitchFamily="18" charset="0"/>
              </a:rPr>
              <a:t>在实际采样器中，这是不可能的，只能是有限个采样点</a:t>
            </a:r>
          </a:p>
          <a:p>
            <a:pPr marL="839788" lvl="1" indent="-495300" defTabSz="914400" eaLnBrk="1" hangingPunct="1"/>
            <a:r>
              <a:rPr lang="zh-CN" altLang="en-US" sz="2200" dirty="0">
                <a:latin typeface="Times New Roman" panose="02020603050405020304" pitchFamily="18" charset="0"/>
                <a:cs typeface="Times New Roman" panose="02020603050405020304" pitchFamily="18" charset="0"/>
              </a:rPr>
              <a:t>无论使用模拟或数字的低通滤波器，都不可能实现数学上定义的矩形低通滤波器</a:t>
            </a:r>
          </a:p>
          <a:p>
            <a:pPr marL="839788" lvl="1" indent="-495300" defTabSz="914400" eaLnBrk="1" hangingPunct="1"/>
            <a:r>
              <a:rPr lang="zh-CN" altLang="en-US" sz="2200" dirty="0">
                <a:latin typeface="Times New Roman" panose="02020603050405020304" pitchFamily="18" charset="0"/>
                <a:cs typeface="Times New Roman" panose="02020603050405020304" pitchFamily="18" charset="0"/>
              </a:rPr>
              <a:t>所以，在实际应用中，仅用</a:t>
            </a:r>
            <a:r>
              <a:rPr lang="en-US" altLang="zh-CN" sz="2200" dirty="0">
                <a:latin typeface="Times New Roman" panose="02020603050405020304" pitchFamily="18" charset="0"/>
                <a:cs typeface="Times New Roman" panose="02020603050405020304" pitchFamily="18" charset="0"/>
              </a:rPr>
              <a:t>Nyquist</a:t>
            </a:r>
            <a:r>
              <a:rPr lang="zh-CN" altLang="en-US" sz="2200" dirty="0">
                <a:latin typeface="Times New Roman" panose="02020603050405020304" pitchFamily="18" charset="0"/>
                <a:cs typeface="Times New Roman" panose="02020603050405020304" pitchFamily="18" charset="0"/>
              </a:rPr>
              <a:t>采样率对输入信号进行采样是不够的，由此采到的数据不能将原信号不失真地恢复出来</a:t>
            </a:r>
          </a:p>
          <a:p>
            <a:pPr marL="1090613" lvl="2" indent="-419100" defTabSz="914400" eaLnBrk="1" hangingPunct="1"/>
            <a:r>
              <a:rPr lang="zh-CN" altLang="en-US" dirty="0">
                <a:latin typeface="Times New Roman" panose="02020603050405020304" pitchFamily="18" charset="0"/>
                <a:cs typeface="Times New Roman" panose="02020603050405020304" pitchFamily="18" charset="0"/>
              </a:rPr>
              <a:t>工程上一般取</a:t>
            </a:r>
            <a:r>
              <a:rPr lang="en-US" altLang="zh-CN" b="1" dirty="0">
                <a:latin typeface="Times New Roman" panose="02020603050405020304" pitchFamily="18" charset="0"/>
                <a:cs typeface="Times New Roman" panose="02020603050405020304" pitchFamily="18" charset="0"/>
              </a:rPr>
              <a:t>2.5~4</a:t>
            </a:r>
            <a:r>
              <a:rPr lang="zh-CN" altLang="en-US" b="1" dirty="0">
                <a:latin typeface="Times New Roman" panose="02020603050405020304" pitchFamily="18" charset="0"/>
                <a:cs typeface="Times New Roman" panose="02020603050405020304" pitchFamily="18" charset="0"/>
              </a:rPr>
              <a:t>倍</a:t>
            </a:r>
            <a:r>
              <a:rPr lang="zh-CN" altLang="en-US" dirty="0">
                <a:latin typeface="Times New Roman" panose="02020603050405020304" pitchFamily="18" charset="0"/>
                <a:cs typeface="Times New Roman" panose="02020603050405020304" pitchFamily="18" charset="0"/>
              </a:rPr>
              <a:t>的</a:t>
            </a:r>
            <a:r>
              <a:rPr lang="en-US" altLang="zh-CN" dirty="0">
                <a:latin typeface="Times New Roman" panose="02020603050405020304" pitchFamily="18" charset="0"/>
                <a:cs typeface="Times New Roman" panose="02020603050405020304" pitchFamily="18" charset="0"/>
              </a:rPr>
              <a:t>Nyquist</a:t>
            </a:r>
            <a:r>
              <a:rPr lang="zh-CN" altLang="en-US" dirty="0">
                <a:latin typeface="Times New Roman" panose="02020603050405020304" pitchFamily="18" charset="0"/>
                <a:cs typeface="Times New Roman" panose="02020603050405020304" pitchFamily="18" charset="0"/>
              </a:rPr>
              <a:t>频率为实际的采样率</a:t>
            </a:r>
          </a:p>
        </p:txBody>
      </p:sp>
    </p:spTree>
    <p:extLst>
      <p:ext uri="{BB962C8B-B14F-4D97-AF65-F5344CB8AC3E}">
        <p14:creationId xmlns:p14="http://schemas.microsoft.com/office/powerpoint/2010/main" val="4148129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933700" y="95249"/>
            <a:ext cx="2390775" cy="635000"/>
          </a:xfrm>
          <a:prstGeom prst="rect">
            <a:avLst/>
          </a:prstGeom>
        </p:spPr>
        <p:txBody>
          <a:bodyPr>
            <a:normAutofit fontScale="90000"/>
          </a:bodyPr>
          <a:lstStyle/>
          <a:p>
            <a:pPr fontAlgn="auto">
              <a:spcAft>
                <a:spcPts val="0"/>
              </a:spcAft>
              <a:defRPr/>
            </a:pPr>
            <a:r>
              <a:rPr lang="zh-CN" altLang="en-US" sz="4000" b="1" dirty="0"/>
              <a:t>量化理论</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42</a:t>
            </a:fld>
            <a:endParaRPr lang="zh-CN" altLang="en-US"/>
          </a:p>
        </p:txBody>
      </p:sp>
      <p:sp>
        <p:nvSpPr>
          <p:cNvPr id="5" name="Rectangle 3">
            <a:extLst>
              <a:ext uri="{FF2B5EF4-FFF2-40B4-BE49-F238E27FC236}">
                <a16:creationId xmlns:a16="http://schemas.microsoft.com/office/drawing/2014/main" id="{FD1C7DCE-4734-4698-AA7E-C72DBC127DF9}"/>
              </a:ext>
            </a:extLst>
          </p:cNvPr>
          <p:cNvSpPr txBox="1">
            <a:spLocks noChangeArrowheads="1"/>
          </p:cNvSpPr>
          <p:nvPr/>
        </p:nvSpPr>
        <p:spPr>
          <a:xfrm>
            <a:off x="457200" y="1066800"/>
            <a:ext cx="8229600" cy="4530725"/>
          </a:xfrm>
          <a:prstGeom prst="rect">
            <a:avLst/>
          </a:prstGeom>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5300" indent="-495300" defTabSz="914400" eaLnBrk="1" hangingPunct="1">
              <a:defRPr/>
            </a:pPr>
            <a:r>
              <a:rPr lang="zh-CN" altLang="en-US" dirty="0">
                <a:latin typeface="Times New Roman" pitchFamily="18" charset="0"/>
                <a:cs typeface="Times New Roman" pitchFamily="18" charset="0"/>
              </a:rPr>
              <a:t>量化电平：设输入模拟信号的满量程电压值为</a:t>
            </a:r>
            <a:r>
              <a:rPr lang="en-US" altLang="zh-CN" dirty="0">
                <a:latin typeface="Times New Roman" pitchFamily="18" charset="0"/>
                <a:cs typeface="Times New Roman" pitchFamily="18" charset="0"/>
              </a:rPr>
              <a:t>FSR</a:t>
            </a:r>
            <a:r>
              <a:rPr lang="zh-CN" altLang="en-US" dirty="0">
                <a:latin typeface="Times New Roman" pitchFamily="18" charset="0"/>
                <a:cs typeface="Times New Roman" pitchFamily="18" charset="0"/>
              </a:rPr>
              <a:t>（</a:t>
            </a:r>
            <a:r>
              <a:rPr lang="en-US" altLang="zh-CN" dirty="0">
                <a:latin typeface="Times New Roman" pitchFamily="18" charset="0"/>
                <a:cs typeface="Times New Roman" pitchFamily="18" charset="0"/>
              </a:rPr>
              <a:t>Full Scale Range</a:t>
            </a:r>
            <a:r>
              <a:rPr lang="zh-CN" altLang="en-US" dirty="0">
                <a:latin typeface="Times New Roman" pitchFamily="18" charset="0"/>
                <a:cs typeface="Times New Roman" pitchFamily="18" charset="0"/>
              </a:rPr>
              <a:t>），</a:t>
            </a:r>
            <a:r>
              <a:rPr lang="en-US" altLang="zh-CN" dirty="0">
                <a:latin typeface="Times New Roman" pitchFamily="18" charset="0"/>
                <a:cs typeface="Times New Roman" pitchFamily="18" charset="0"/>
              </a:rPr>
              <a:t>ADC</a:t>
            </a:r>
            <a:r>
              <a:rPr lang="zh-CN" altLang="en-US" dirty="0">
                <a:latin typeface="Times New Roman" pitchFamily="18" charset="0"/>
                <a:cs typeface="Times New Roman" pitchFamily="18" charset="0"/>
              </a:rPr>
              <a:t>的位数为</a:t>
            </a:r>
            <a:r>
              <a:rPr lang="en-US" altLang="zh-CN" dirty="0">
                <a:latin typeface="Times New Roman" pitchFamily="18" charset="0"/>
                <a:cs typeface="Times New Roman" pitchFamily="18" charset="0"/>
              </a:rPr>
              <a:t>n</a:t>
            </a:r>
            <a:r>
              <a:rPr lang="zh-CN" altLang="en-US" dirty="0">
                <a:latin typeface="Times New Roman" pitchFamily="18" charset="0"/>
                <a:cs typeface="Times New Roman" pitchFamily="18" charset="0"/>
              </a:rPr>
              <a:t>，量化电平用</a:t>
            </a:r>
            <a:r>
              <a:rPr lang="en-US" altLang="zh-CN" dirty="0">
                <a:latin typeface="Times New Roman" pitchFamily="18" charset="0"/>
                <a:cs typeface="Times New Roman" pitchFamily="18" charset="0"/>
              </a:rPr>
              <a:t>Q</a:t>
            </a:r>
            <a:r>
              <a:rPr lang="zh-CN" altLang="en-US" dirty="0">
                <a:latin typeface="Times New Roman" pitchFamily="18" charset="0"/>
                <a:cs typeface="Times New Roman" pitchFamily="18" charset="0"/>
              </a:rPr>
              <a:t>（或</a:t>
            </a:r>
            <a:r>
              <a:rPr lang="en-US" altLang="zh-CN" dirty="0">
                <a:latin typeface="Times New Roman" pitchFamily="18" charset="0"/>
                <a:cs typeface="Times New Roman" pitchFamily="18" charset="0"/>
              </a:rPr>
              <a:t>LSB——Least Significant Bit</a:t>
            </a:r>
            <a:r>
              <a:rPr lang="zh-CN" altLang="en-US" dirty="0">
                <a:latin typeface="Times New Roman" pitchFamily="18" charset="0"/>
                <a:cs typeface="Times New Roman" pitchFamily="18" charset="0"/>
              </a:rPr>
              <a:t>）表示，则有： </a:t>
            </a:r>
          </a:p>
          <a:p>
            <a:pPr marL="495300" indent="-495300" defTabSz="914400" eaLnBrk="1" hangingPunct="1">
              <a:defRPr/>
            </a:pPr>
            <a:endParaRPr lang="zh-CN" altLang="en-US" dirty="0">
              <a:latin typeface="Times New Roman" pitchFamily="18" charset="0"/>
              <a:cs typeface="Times New Roman" pitchFamily="18" charset="0"/>
            </a:endParaRPr>
          </a:p>
          <a:p>
            <a:pPr marL="495300" indent="-495300" defTabSz="914400" eaLnBrk="1" hangingPunct="1">
              <a:defRPr/>
            </a:pPr>
            <a:r>
              <a:rPr lang="zh-CN" altLang="en-US" dirty="0">
                <a:latin typeface="Times New Roman" pitchFamily="18" charset="0"/>
                <a:cs typeface="Times New Roman" pitchFamily="18" charset="0"/>
              </a:rPr>
              <a:t>量化的方法基本上可分为两种方法，舍入法和截断法</a:t>
            </a:r>
          </a:p>
          <a:p>
            <a:pPr marL="763588" lvl="1" indent="-419100" defTabSz="914400" eaLnBrk="1" hangingPunct="1">
              <a:buFont typeface="Wingdings" panose="05000000000000000000" pitchFamily="2" charset="2"/>
              <a:buAutoNum type="circleNumDbPlain"/>
              <a:defRPr/>
            </a:pPr>
            <a:r>
              <a:rPr lang="zh-CN" altLang="en-US" dirty="0">
                <a:latin typeface="Times New Roman" pitchFamily="18" charset="0"/>
                <a:cs typeface="Times New Roman" pitchFamily="18" charset="0"/>
              </a:rPr>
              <a:t>舍入法：采用最靠近实际采样值的量化值来近似采样值</a:t>
            </a:r>
          </a:p>
          <a:p>
            <a:pPr marL="763588" lvl="1" indent="-419100" defTabSz="914400" eaLnBrk="1" hangingPunct="1">
              <a:buFont typeface="Wingdings" panose="05000000000000000000" pitchFamily="2" charset="2"/>
              <a:buAutoNum type="circleNumDbPlain"/>
              <a:defRPr/>
            </a:pPr>
            <a:r>
              <a:rPr lang="zh-CN" altLang="en-US" dirty="0">
                <a:latin typeface="Times New Roman" pitchFamily="18" charset="0"/>
                <a:cs typeface="Times New Roman" pitchFamily="18" charset="0"/>
              </a:rPr>
              <a:t>截断法：采用不大于实际采样值的最大量化值来近似采样值 </a:t>
            </a:r>
          </a:p>
        </p:txBody>
      </p:sp>
      <p:graphicFrame>
        <p:nvGraphicFramePr>
          <p:cNvPr id="6" name="Object 4">
            <a:extLst>
              <a:ext uri="{FF2B5EF4-FFF2-40B4-BE49-F238E27FC236}">
                <a16:creationId xmlns:a16="http://schemas.microsoft.com/office/drawing/2014/main" id="{D11B3B28-48FD-4BD3-BB62-8C3CA3ABEB89}"/>
              </a:ext>
            </a:extLst>
          </p:cNvPr>
          <p:cNvGraphicFramePr>
            <a:graphicFrameLocks noChangeAspect="1"/>
          </p:cNvGraphicFramePr>
          <p:nvPr/>
        </p:nvGraphicFramePr>
        <p:xfrm>
          <a:off x="3989388" y="2363788"/>
          <a:ext cx="1512887" cy="862012"/>
        </p:xfrm>
        <a:graphic>
          <a:graphicData uri="http://schemas.openxmlformats.org/presentationml/2006/ole">
            <mc:AlternateContent xmlns:mc="http://schemas.openxmlformats.org/markup-compatibility/2006">
              <mc:Choice xmlns:v="urn:schemas-microsoft-com:vml" Requires="v">
                <p:oleObj name="公式" r:id="rId2" imgW="622030" imgH="393529" progId="Equation.3">
                  <p:embed/>
                </p:oleObj>
              </mc:Choice>
              <mc:Fallback>
                <p:oleObj name="公式" r:id="rId2" imgW="622030" imgH="393529" progId="Equation.3">
                  <p:embed/>
                  <p:pic>
                    <p:nvPicPr>
                      <p:cNvPr id="6" name="Object 4">
                        <a:extLst>
                          <a:ext uri="{FF2B5EF4-FFF2-40B4-BE49-F238E27FC236}">
                            <a16:creationId xmlns:a16="http://schemas.microsoft.com/office/drawing/2014/main" id="{D11B3B28-48FD-4BD3-BB62-8C3CA3ABE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9388" y="2363788"/>
                        <a:ext cx="1512887" cy="862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014400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3324225" y="95249"/>
            <a:ext cx="2990849" cy="635000"/>
          </a:xfrm>
          <a:prstGeom prst="rect">
            <a:avLst/>
          </a:prstGeom>
        </p:spPr>
        <p:txBody>
          <a:bodyPr>
            <a:normAutofit fontScale="90000"/>
          </a:bodyPr>
          <a:lstStyle/>
          <a:p>
            <a:pPr fontAlgn="auto">
              <a:spcAft>
                <a:spcPts val="0"/>
              </a:spcAft>
              <a:defRPr/>
            </a:pPr>
            <a:r>
              <a:rPr lang="en-US" altLang="zh-CN" sz="4000" b="1" dirty="0"/>
              <a:t>ADC</a:t>
            </a:r>
            <a:r>
              <a:rPr lang="zh-CN" altLang="en-US" sz="4000" b="1" dirty="0"/>
              <a:t>基本结构</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43</a:t>
            </a:fld>
            <a:endParaRPr lang="zh-CN" altLang="en-US"/>
          </a:p>
        </p:txBody>
      </p:sp>
      <p:sp>
        <p:nvSpPr>
          <p:cNvPr id="16" name="Rectangle 7">
            <a:extLst>
              <a:ext uri="{FF2B5EF4-FFF2-40B4-BE49-F238E27FC236}">
                <a16:creationId xmlns:a16="http://schemas.microsoft.com/office/drawing/2014/main" id="{773B6CBB-5343-4CFE-8FA4-CE4B9D1441A1}"/>
              </a:ext>
            </a:extLst>
          </p:cNvPr>
          <p:cNvSpPr>
            <a:spLocks noChangeArrowheads="1"/>
          </p:cNvSpPr>
          <p:nvPr/>
        </p:nvSpPr>
        <p:spPr bwMode="auto">
          <a:xfrm>
            <a:off x="0" y="229711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18" name="Rectangle 9">
            <a:extLst>
              <a:ext uri="{FF2B5EF4-FFF2-40B4-BE49-F238E27FC236}">
                <a16:creationId xmlns:a16="http://schemas.microsoft.com/office/drawing/2014/main" id="{9505F78A-57AB-4447-BC27-10AAD24940E5}"/>
              </a:ext>
            </a:extLst>
          </p:cNvPr>
          <p:cNvSpPr>
            <a:spLocks noChangeArrowheads="1"/>
          </p:cNvSpPr>
          <p:nvPr/>
        </p:nvSpPr>
        <p:spPr bwMode="auto">
          <a:xfrm>
            <a:off x="0" y="23637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8" name="Rectangle 3">
            <a:extLst>
              <a:ext uri="{FF2B5EF4-FFF2-40B4-BE49-F238E27FC236}">
                <a16:creationId xmlns:a16="http://schemas.microsoft.com/office/drawing/2014/main" id="{1E226BA0-EF95-4D60-A946-EE4F3A2BFDB6}"/>
              </a:ext>
            </a:extLst>
          </p:cNvPr>
          <p:cNvSpPr>
            <a:spLocks noChangeArrowheads="1"/>
          </p:cNvSpPr>
          <p:nvPr/>
        </p:nvSpPr>
        <p:spPr bwMode="auto">
          <a:xfrm>
            <a:off x="2240280" y="2230120"/>
            <a:ext cx="1219200" cy="8382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dirty="0"/>
          </a:p>
        </p:txBody>
      </p:sp>
      <p:sp>
        <p:nvSpPr>
          <p:cNvPr id="9" name="Rectangle 4">
            <a:extLst>
              <a:ext uri="{FF2B5EF4-FFF2-40B4-BE49-F238E27FC236}">
                <a16:creationId xmlns:a16="http://schemas.microsoft.com/office/drawing/2014/main" id="{E0BE1324-D7E1-4740-957A-8AB098A72C31}"/>
              </a:ext>
            </a:extLst>
          </p:cNvPr>
          <p:cNvSpPr>
            <a:spLocks noChangeArrowheads="1"/>
          </p:cNvSpPr>
          <p:nvPr/>
        </p:nvSpPr>
        <p:spPr bwMode="auto">
          <a:xfrm>
            <a:off x="3992880" y="2230120"/>
            <a:ext cx="1219200" cy="8382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 name="Rectangle 5">
            <a:extLst>
              <a:ext uri="{FF2B5EF4-FFF2-40B4-BE49-F238E27FC236}">
                <a16:creationId xmlns:a16="http://schemas.microsoft.com/office/drawing/2014/main" id="{69C4D665-8764-4F93-AA4A-78B46067742D}"/>
              </a:ext>
            </a:extLst>
          </p:cNvPr>
          <p:cNvSpPr>
            <a:spLocks noChangeArrowheads="1"/>
          </p:cNvSpPr>
          <p:nvPr/>
        </p:nvSpPr>
        <p:spPr bwMode="auto">
          <a:xfrm>
            <a:off x="5745480" y="2230120"/>
            <a:ext cx="1219200" cy="8382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1" name="Rectangle 6">
            <a:extLst>
              <a:ext uri="{FF2B5EF4-FFF2-40B4-BE49-F238E27FC236}">
                <a16:creationId xmlns:a16="http://schemas.microsoft.com/office/drawing/2014/main" id="{ADBA7AD0-FCF1-4AD5-A797-F25C59A8E18A}"/>
              </a:ext>
            </a:extLst>
          </p:cNvPr>
          <p:cNvSpPr>
            <a:spLocks noChangeArrowheads="1"/>
          </p:cNvSpPr>
          <p:nvPr/>
        </p:nvSpPr>
        <p:spPr bwMode="auto">
          <a:xfrm>
            <a:off x="3992880" y="3754120"/>
            <a:ext cx="1219200" cy="8382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 name="Line 7">
            <a:extLst>
              <a:ext uri="{FF2B5EF4-FFF2-40B4-BE49-F238E27FC236}">
                <a16:creationId xmlns:a16="http://schemas.microsoft.com/office/drawing/2014/main" id="{909C276C-A44E-46CE-BB75-3DD59DBD353E}"/>
              </a:ext>
            </a:extLst>
          </p:cNvPr>
          <p:cNvSpPr>
            <a:spLocks noChangeShapeType="1"/>
          </p:cNvSpPr>
          <p:nvPr/>
        </p:nvSpPr>
        <p:spPr bwMode="auto">
          <a:xfrm>
            <a:off x="1706880" y="2687320"/>
            <a:ext cx="5334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5" name="Line 8">
            <a:extLst>
              <a:ext uri="{FF2B5EF4-FFF2-40B4-BE49-F238E27FC236}">
                <a16:creationId xmlns:a16="http://schemas.microsoft.com/office/drawing/2014/main" id="{6669FEFC-65CF-4CFA-8DCD-484F797887B3}"/>
              </a:ext>
            </a:extLst>
          </p:cNvPr>
          <p:cNvSpPr>
            <a:spLocks noChangeShapeType="1"/>
          </p:cNvSpPr>
          <p:nvPr/>
        </p:nvSpPr>
        <p:spPr bwMode="auto">
          <a:xfrm>
            <a:off x="3459480" y="2687320"/>
            <a:ext cx="5334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7" name="Line 9">
            <a:extLst>
              <a:ext uri="{FF2B5EF4-FFF2-40B4-BE49-F238E27FC236}">
                <a16:creationId xmlns:a16="http://schemas.microsoft.com/office/drawing/2014/main" id="{59A6566E-4B99-4897-BF43-C41C8B3A07EA}"/>
              </a:ext>
            </a:extLst>
          </p:cNvPr>
          <p:cNvSpPr>
            <a:spLocks noChangeShapeType="1"/>
          </p:cNvSpPr>
          <p:nvPr/>
        </p:nvSpPr>
        <p:spPr bwMode="auto">
          <a:xfrm>
            <a:off x="5212080" y="2687320"/>
            <a:ext cx="5334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9" name="Line 10">
            <a:extLst>
              <a:ext uri="{FF2B5EF4-FFF2-40B4-BE49-F238E27FC236}">
                <a16:creationId xmlns:a16="http://schemas.microsoft.com/office/drawing/2014/main" id="{E1039C46-7AB2-41A6-8034-D34FFEBB2E96}"/>
              </a:ext>
            </a:extLst>
          </p:cNvPr>
          <p:cNvSpPr>
            <a:spLocks noChangeShapeType="1"/>
          </p:cNvSpPr>
          <p:nvPr/>
        </p:nvSpPr>
        <p:spPr bwMode="auto">
          <a:xfrm flipV="1">
            <a:off x="4602480" y="3068320"/>
            <a:ext cx="0" cy="685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20" name="Line 11">
            <a:extLst>
              <a:ext uri="{FF2B5EF4-FFF2-40B4-BE49-F238E27FC236}">
                <a16:creationId xmlns:a16="http://schemas.microsoft.com/office/drawing/2014/main" id="{8CC9BF3D-73F1-4DF2-8BF4-2285F2387D58}"/>
              </a:ext>
            </a:extLst>
          </p:cNvPr>
          <p:cNvSpPr>
            <a:spLocks noChangeShapeType="1"/>
          </p:cNvSpPr>
          <p:nvPr/>
        </p:nvSpPr>
        <p:spPr bwMode="auto">
          <a:xfrm>
            <a:off x="2773680" y="3525520"/>
            <a:ext cx="18288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21" name="Line 12">
            <a:extLst>
              <a:ext uri="{FF2B5EF4-FFF2-40B4-BE49-F238E27FC236}">
                <a16:creationId xmlns:a16="http://schemas.microsoft.com/office/drawing/2014/main" id="{15C92672-0D82-442E-A19D-DD146C0DA3C8}"/>
              </a:ext>
            </a:extLst>
          </p:cNvPr>
          <p:cNvSpPr>
            <a:spLocks noChangeShapeType="1"/>
          </p:cNvSpPr>
          <p:nvPr/>
        </p:nvSpPr>
        <p:spPr bwMode="auto">
          <a:xfrm flipV="1">
            <a:off x="2773680" y="3068320"/>
            <a:ext cx="0" cy="4572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22" name="Line 13">
            <a:extLst>
              <a:ext uri="{FF2B5EF4-FFF2-40B4-BE49-F238E27FC236}">
                <a16:creationId xmlns:a16="http://schemas.microsoft.com/office/drawing/2014/main" id="{4A99818E-FFC6-4D84-93A0-972429B1550E}"/>
              </a:ext>
            </a:extLst>
          </p:cNvPr>
          <p:cNvSpPr>
            <a:spLocks noChangeShapeType="1"/>
          </p:cNvSpPr>
          <p:nvPr/>
        </p:nvSpPr>
        <p:spPr bwMode="auto">
          <a:xfrm>
            <a:off x="4602480" y="3525520"/>
            <a:ext cx="1752600"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23" name="Line 14">
            <a:extLst>
              <a:ext uri="{FF2B5EF4-FFF2-40B4-BE49-F238E27FC236}">
                <a16:creationId xmlns:a16="http://schemas.microsoft.com/office/drawing/2014/main" id="{F4451586-FFDC-45BF-82D4-474819C1A50B}"/>
              </a:ext>
            </a:extLst>
          </p:cNvPr>
          <p:cNvSpPr>
            <a:spLocks noChangeShapeType="1"/>
          </p:cNvSpPr>
          <p:nvPr/>
        </p:nvSpPr>
        <p:spPr bwMode="auto">
          <a:xfrm flipV="1">
            <a:off x="6355080" y="3068320"/>
            <a:ext cx="0" cy="4572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24" name="Text Box 15">
            <a:extLst>
              <a:ext uri="{FF2B5EF4-FFF2-40B4-BE49-F238E27FC236}">
                <a16:creationId xmlns:a16="http://schemas.microsoft.com/office/drawing/2014/main" id="{A2212465-FF0E-4B68-A0F2-F245691B6BBB}"/>
              </a:ext>
            </a:extLst>
          </p:cNvPr>
          <p:cNvSpPr txBox="1">
            <a:spLocks noChangeArrowheads="1"/>
          </p:cNvSpPr>
          <p:nvPr/>
        </p:nvSpPr>
        <p:spPr bwMode="auto">
          <a:xfrm>
            <a:off x="2265680" y="2534920"/>
            <a:ext cx="1143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200" b="1" dirty="0">
                <a:solidFill>
                  <a:schemeClr val="bg1"/>
                </a:solidFill>
              </a:rPr>
              <a:t>取样</a:t>
            </a:r>
            <a:r>
              <a:rPr lang="en-US" altLang="zh-CN" sz="1200" b="1" dirty="0">
                <a:solidFill>
                  <a:schemeClr val="bg1"/>
                </a:solidFill>
              </a:rPr>
              <a:t>/</a:t>
            </a:r>
            <a:r>
              <a:rPr lang="zh-CN" altLang="en-US" sz="1200" b="1" dirty="0">
                <a:solidFill>
                  <a:schemeClr val="bg1"/>
                </a:solidFill>
              </a:rPr>
              <a:t>保持电路</a:t>
            </a:r>
          </a:p>
        </p:txBody>
      </p:sp>
      <p:sp>
        <p:nvSpPr>
          <p:cNvPr id="25" name="Text Box 16">
            <a:extLst>
              <a:ext uri="{FF2B5EF4-FFF2-40B4-BE49-F238E27FC236}">
                <a16:creationId xmlns:a16="http://schemas.microsoft.com/office/drawing/2014/main" id="{76280534-2472-434D-A862-1735BCB7AB7A}"/>
              </a:ext>
            </a:extLst>
          </p:cNvPr>
          <p:cNvSpPr txBox="1">
            <a:spLocks noChangeArrowheads="1"/>
          </p:cNvSpPr>
          <p:nvPr/>
        </p:nvSpPr>
        <p:spPr bwMode="auto">
          <a:xfrm>
            <a:off x="3992880" y="2534920"/>
            <a:ext cx="1143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1200" dirty="0">
                <a:solidFill>
                  <a:schemeClr val="bg1"/>
                </a:solidFill>
              </a:rPr>
              <a:t>    </a:t>
            </a:r>
            <a:r>
              <a:rPr lang="zh-CN" altLang="en-US" sz="1200" dirty="0">
                <a:solidFill>
                  <a:schemeClr val="bg1"/>
                </a:solidFill>
              </a:rPr>
              <a:t>量化电路</a:t>
            </a:r>
          </a:p>
        </p:txBody>
      </p:sp>
      <p:sp>
        <p:nvSpPr>
          <p:cNvPr id="26" name="Text Box 17">
            <a:extLst>
              <a:ext uri="{FF2B5EF4-FFF2-40B4-BE49-F238E27FC236}">
                <a16:creationId xmlns:a16="http://schemas.microsoft.com/office/drawing/2014/main" id="{3B156CD2-677D-4013-B9FD-1C1C1F4119A0}"/>
              </a:ext>
            </a:extLst>
          </p:cNvPr>
          <p:cNvSpPr txBox="1">
            <a:spLocks noChangeArrowheads="1"/>
          </p:cNvSpPr>
          <p:nvPr/>
        </p:nvSpPr>
        <p:spPr bwMode="auto">
          <a:xfrm>
            <a:off x="5821680" y="2382520"/>
            <a:ext cx="1143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1200" dirty="0">
                <a:solidFill>
                  <a:schemeClr val="bg1"/>
                </a:solidFill>
              </a:rPr>
              <a:t>  </a:t>
            </a:r>
            <a:r>
              <a:rPr lang="zh-CN" altLang="en-US" sz="1200" dirty="0">
                <a:solidFill>
                  <a:schemeClr val="bg1"/>
                </a:solidFill>
              </a:rPr>
              <a:t>编码及输出</a:t>
            </a:r>
          </a:p>
          <a:p>
            <a:pPr eaLnBrk="1" hangingPunct="1">
              <a:spcBef>
                <a:spcPct val="50000"/>
              </a:spcBef>
            </a:pPr>
            <a:r>
              <a:rPr lang="zh-CN" altLang="en-US" sz="1200" dirty="0">
                <a:solidFill>
                  <a:schemeClr val="bg1"/>
                </a:solidFill>
              </a:rPr>
              <a:t>       电路</a:t>
            </a:r>
          </a:p>
        </p:txBody>
      </p:sp>
      <p:sp>
        <p:nvSpPr>
          <p:cNvPr id="27" name="Text Box 18">
            <a:extLst>
              <a:ext uri="{FF2B5EF4-FFF2-40B4-BE49-F238E27FC236}">
                <a16:creationId xmlns:a16="http://schemas.microsoft.com/office/drawing/2014/main" id="{A9403D2C-97EC-4FD5-9395-C0E9A89FA805}"/>
              </a:ext>
            </a:extLst>
          </p:cNvPr>
          <p:cNvSpPr txBox="1">
            <a:spLocks noChangeArrowheads="1"/>
          </p:cNvSpPr>
          <p:nvPr/>
        </p:nvSpPr>
        <p:spPr bwMode="auto">
          <a:xfrm>
            <a:off x="4069080" y="4012883"/>
            <a:ext cx="1143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1200" dirty="0">
                <a:solidFill>
                  <a:schemeClr val="bg1"/>
                </a:solidFill>
              </a:rPr>
              <a:t>时序控制电路</a:t>
            </a:r>
          </a:p>
        </p:txBody>
      </p:sp>
      <p:sp>
        <p:nvSpPr>
          <p:cNvPr id="28" name="Rectangle 19">
            <a:extLst>
              <a:ext uri="{FF2B5EF4-FFF2-40B4-BE49-F238E27FC236}">
                <a16:creationId xmlns:a16="http://schemas.microsoft.com/office/drawing/2014/main" id="{DB51EAD4-EA1F-4EA6-81F8-57D39CFF4B37}"/>
              </a:ext>
            </a:extLst>
          </p:cNvPr>
          <p:cNvSpPr>
            <a:spLocks noChangeArrowheads="1"/>
          </p:cNvSpPr>
          <p:nvPr/>
        </p:nvSpPr>
        <p:spPr bwMode="auto">
          <a:xfrm>
            <a:off x="2011680" y="1772920"/>
            <a:ext cx="5257800" cy="3200400"/>
          </a:xfrm>
          <a:prstGeom prst="rect">
            <a:avLst/>
          </a:prstGeom>
          <a:noFill/>
          <a:ln w="9525">
            <a:solidFill>
              <a:srgbClr val="993366"/>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9" name="Line 20">
            <a:extLst>
              <a:ext uri="{FF2B5EF4-FFF2-40B4-BE49-F238E27FC236}">
                <a16:creationId xmlns:a16="http://schemas.microsoft.com/office/drawing/2014/main" id="{6A585B76-91E6-4C3C-834C-E541F8AF112D}"/>
              </a:ext>
            </a:extLst>
          </p:cNvPr>
          <p:cNvSpPr>
            <a:spLocks noChangeShapeType="1"/>
          </p:cNvSpPr>
          <p:nvPr/>
        </p:nvSpPr>
        <p:spPr bwMode="auto">
          <a:xfrm>
            <a:off x="6964680" y="2687320"/>
            <a:ext cx="5334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30" name="Rectangle 21">
            <a:extLst>
              <a:ext uri="{FF2B5EF4-FFF2-40B4-BE49-F238E27FC236}">
                <a16:creationId xmlns:a16="http://schemas.microsoft.com/office/drawing/2014/main" id="{3E3E5622-4D05-4155-A242-B81394154CBC}"/>
              </a:ext>
            </a:extLst>
          </p:cNvPr>
          <p:cNvSpPr>
            <a:spLocks noChangeArrowheads="1"/>
          </p:cNvSpPr>
          <p:nvPr/>
        </p:nvSpPr>
        <p:spPr bwMode="auto">
          <a:xfrm>
            <a:off x="2138680" y="2153920"/>
            <a:ext cx="3200400" cy="990600"/>
          </a:xfrm>
          <a:prstGeom prst="rect">
            <a:avLst/>
          </a:prstGeom>
          <a:noFill/>
          <a:ln w="9525" cap="rnd">
            <a:solidFill>
              <a:schemeClr val="tx2"/>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extLst>
      <p:ext uri="{BB962C8B-B14F-4D97-AF65-F5344CB8AC3E}">
        <p14:creationId xmlns:p14="http://schemas.microsoft.com/office/powerpoint/2010/main" val="2609049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295400" y="95249"/>
            <a:ext cx="5974079" cy="635000"/>
          </a:xfrm>
          <a:prstGeom prst="rect">
            <a:avLst/>
          </a:prstGeom>
        </p:spPr>
        <p:txBody>
          <a:bodyPr>
            <a:normAutofit fontScale="90000"/>
          </a:bodyPr>
          <a:lstStyle/>
          <a:p>
            <a:pPr fontAlgn="auto">
              <a:spcAft>
                <a:spcPts val="0"/>
              </a:spcAft>
              <a:defRPr/>
            </a:pPr>
            <a:r>
              <a:rPr lang="zh-CN" altLang="en-US" sz="4000" b="1" dirty="0"/>
              <a:t>并行比较型</a:t>
            </a:r>
            <a:r>
              <a:rPr lang="en-US" altLang="zh-CN" sz="4000" b="1" dirty="0"/>
              <a:t>ADC (Flash ADC)</a:t>
            </a:r>
            <a:endParaRPr lang="zh-CN" altLang="en-US" sz="4000" b="1" dirty="0"/>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44</a:t>
            </a:fld>
            <a:endParaRPr lang="zh-CN" altLang="en-US"/>
          </a:p>
        </p:txBody>
      </p:sp>
      <p:sp>
        <p:nvSpPr>
          <p:cNvPr id="16" name="Rectangle 7">
            <a:extLst>
              <a:ext uri="{FF2B5EF4-FFF2-40B4-BE49-F238E27FC236}">
                <a16:creationId xmlns:a16="http://schemas.microsoft.com/office/drawing/2014/main" id="{773B6CBB-5343-4CFE-8FA4-CE4B9D1441A1}"/>
              </a:ext>
            </a:extLst>
          </p:cNvPr>
          <p:cNvSpPr>
            <a:spLocks noChangeArrowheads="1"/>
          </p:cNvSpPr>
          <p:nvPr/>
        </p:nvSpPr>
        <p:spPr bwMode="auto">
          <a:xfrm>
            <a:off x="0" y="20589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18" name="Rectangle 9">
            <a:extLst>
              <a:ext uri="{FF2B5EF4-FFF2-40B4-BE49-F238E27FC236}">
                <a16:creationId xmlns:a16="http://schemas.microsoft.com/office/drawing/2014/main" id="{9505F78A-57AB-4447-BC27-10AAD24940E5}"/>
              </a:ext>
            </a:extLst>
          </p:cNvPr>
          <p:cNvSpPr>
            <a:spLocks noChangeArrowheads="1"/>
          </p:cNvSpPr>
          <p:nvPr/>
        </p:nvSpPr>
        <p:spPr bwMode="auto">
          <a:xfrm>
            <a:off x="0" y="21256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Times New Roman" panose="02020603050405020304" pitchFamily="18" charset="0"/>
              <a:cs typeface="Times New Roman" panose="02020603050405020304" pitchFamily="18" charset="0"/>
            </a:endParaRPr>
          </a:p>
        </p:txBody>
      </p:sp>
      <p:sp>
        <p:nvSpPr>
          <p:cNvPr id="31" name="Rectangle 298">
            <a:extLst>
              <a:ext uri="{FF2B5EF4-FFF2-40B4-BE49-F238E27FC236}">
                <a16:creationId xmlns:a16="http://schemas.microsoft.com/office/drawing/2014/main" id="{69A79386-5A55-4E40-9A8E-DE70B4ED354C}"/>
              </a:ext>
            </a:extLst>
          </p:cNvPr>
          <p:cNvSpPr>
            <a:spLocks noChangeArrowheads="1"/>
          </p:cNvSpPr>
          <p:nvPr/>
        </p:nvSpPr>
        <p:spPr bwMode="auto">
          <a:xfrm>
            <a:off x="292100" y="1023938"/>
            <a:ext cx="3775075"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marL="742950" indent="-285750"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dirty="0">
                <a:solidFill>
                  <a:schemeClr val="tx2"/>
                </a:solidFill>
                <a:latin typeface="宋体" panose="02010600030101010101" pitchFamily="2" charset="-122"/>
              </a:rPr>
              <a:t>电路组成：</a:t>
            </a:r>
            <a:r>
              <a:rPr lang="zh-CN" altLang="en-US" sz="2000" dirty="0">
                <a:latin typeface="Times New Roman" panose="02020603050405020304" pitchFamily="18" charset="0"/>
              </a:rPr>
              <a:t> </a:t>
            </a:r>
            <a:endParaRPr lang="zh-CN" alt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zh-CN" altLang="en-US" sz="1600" dirty="0">
                <a:latin typeface="宋体" panose="02010600030101010101" pitchFamily="2" charset="-122"/>
              </a:rPr>
              <a:t>由阶梯电阻网络组成的参考电压网络</a:t>
            </a:r>
          </a:p>
          <a:p>
            <a:pPr algn="just">
              <a:buFont typeface="Wingdings" panose="05000000000000000000" pitchFamily="2" charset="2"/>
              <a:buChar char="Ø"/>
            </a:pPr>
            <a:r>
              <a:rPr lang="en-US" altLang="zh-CN" sz="1600" dirty="0">
                <a:latin typeface="宋体" panose="02010600030101010101" pitchFamily="2" charset="-122"/>
              </a:rPr>
              <a:t>2</a:t>
            </a:r>
            <a:r>
              <a:rPr lang="en-US" altLang="zh-CN" sz="1600" baseline="30000" dirty="0">
                <a:latin typeface="宋体" panose="02010600030101010101" pitchFamily="2" charset="-122"/>
              </a:rPr>
              <a:t>n</a:t>
            </a:r>
            <a:r>
              <a:rPr lang="en-US" altLang="zh-CN" sz="1600" dirty="0">
                <a:latin typeface="宋体" panose="02010600030101010101" pitchFamily="2" charset="-122"/>
              </a:rPr>
              <a:t>-1</a:t>
            </a:r>
            <a:r>
              <a:rPr lang="zh-CN" altLang="en-US" sz="1600" dirty="0">
                <a:latin typeface="宋体" panose="02010600030101010101" pitchFamily="2" charset="-122"/>
                <a:sym typeface="Monotype Sorts" pitchFamily="2" charset="2"/>
              </a:rPr>
              <a:t>个高速比较器</a:t>
            </a:r>
            <a:endParaRPr lang="zh-CN" altLang="en-US" sz="1600" dirty="0">
              <a:latin typeface="宋体" panose="02010600030101010101" pitchFamily="2" charset="-122"/>
              <a:cs typeface="Times New Roman" panose="02020603050405020304" pitchFamily="18" charset="0"/>
              <a:sym typeface="Monotype Sorts" pitchFamily="2" charset="2"/>
            </a:endParaRPr>
          </a:p>
          <a:p>
            <a:pPr algn="just">
              <a:buFont typeface="Wingdings" panose="05000000000000000000" pitchFamily="2" charset="2"/>
              <a:buChar char="Ø"/>
            </a:pPr>
            <a:r>
              <a:rPr lang="zh-CN" altLang="en-US" sz="1600" dirty="0">
                <a:latin typeface="宋体" panose="02010600030101010101" pitchFamily="2" charset="-122"/>
              </a:rPr>
              <a:t>寄存器</a:t>
            </a:r>
            <a:endParaRPr lang="zh-CN" altLang="en-US" sz="1600" dirty="0">
              <a:latin typeface="宋体" panose="02010600030101010101" pitchFamily="2" charset="-122"/>
              <a:sym typeface="Monotype Sorts" pitchFamily="2" charset="2"/>
            </a:endParaRPr>
          </a:p>
          <a:p>
            <a:pPr algn="just">
              <a:buFont typeface="Wingdings" panose="05000000000000000000" pitchFamily="2" charset="2"/>
              <a:buChar char="Ø"/>
            </a:pPr>
            <a:r>
              <a:rPr lang="zh-CN" altLang="en-US" sz="1600" dirty="0">
                <a:latin typeface="宋体" panose="02010600030101010101" pitchFamily="2" charset="-122"/>
              </a:rPr>
              <a:t>译码逻辑电路</a:t>
            </a:r>
            <a:endParaRPr lang="zh-CN" altLang="en-US" sz="1600" dirty="0">
              <a:sym typeface="Monotype Sorts" pitchFamily="2" charset="2"/>
            </a:endParaRPr>
          </a:p>
        </p:txBody>
      </p:sp>
      <p:sp>
        <p:nvSpPr>
          <p:cNvPr id="32" name="Rectangle 299">
            <a:extLst>
              <a:ext uri="{FF2B5EF4-FFF2-40B4-BE49-F238E27FC236}">
                <a16:creationId xmlns:a16="http://schemas.microsoft.com/office/drawing/2014/main" id="{60C69ED0-8D50-4C54-81BD-744B400FA9B4}"/>
              </a:ext>
            </a:extLst>
          </p:cNvPr>
          <p:cNvSpPr>
            <a:spLocks noChangeArrowheads="1"/>
          </p:cNvSpPr>
          <p:nvPr/>
        </p:nvSpPr>
        <p:spPr bwMode="auto">
          <a:xfrm>
            <a:off x="395288" y="2398713"/>
            <a:ext cx="4105275"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dirty="0">
                <a:solidFill>
                  <a:schemeClr val="tx2"/>
                </a:solidFill>
                <a:latin typeface="宋体" panose="02010600030101010101" pitchFamily="2" charset="-122"/>
              </a:rPr>
              <a:t>工作原理：</a:t>
            </a:r>
          </a:p>
          <a:p>
            <a:pPr eaLnBrk="1" hangingPunct="1"/>
            <a:r>
              <a:rPr lang="zh-CN" altLang="en-US" sz="1600" dirty="0">
                <a:latin typeface="宋体" panose="02010600030101010101" pitchFamily="2" charset="-122"/>
              </a:rPr>
              <a:t>    阶梯电阻网络为</a:t>
            </a:r>
            <a:r>
              <a:rPr lang="en-US" altLang="zh-CN" sz="1600" dirty="0">
                <a:latin typeface="宋体" panose="02010600030101010101" pitchFamily="2" charset="-122"/>
              </a:rPr>
              <a:t>2</a:t>
            </a:r>
            <a:r>
              <a:rPr lang="en-US" altLang="zh-CN" sz="1600" baseline="30000" dirty="0">
                <a:latin typeface="宋体" panose="02010600030101010101" pitchFamily="2" charset="-122"/>
              </a:rPr>
              <a:t>n</a:t>
            </a:r>
            <a:r>
              <a:rPr lang="en-US" altLang="zh-CN" sz="1600" dirty="0">
                <a:latin typeface="宋体" panose="02010600030101010101" pitchFamily="2" charset="-122"/>
              </a:rPr>
              <a:t>-1</a:t>
            </a:r>
            <a:r>
              <a:rPr lang="zh-CN" altLang="en-US" sz="1600" dirty="0">
                <a:latin typeface="宋体" panose="02010600030101010101" pitchFamily="2" charset="-122"/>
              </a:rPr>
              <a:t>个高速比较器提供了阈电平，输入模拟信号同时送入所有的高速比较器输入端，输入信号幅度大于阈电平的比较器翻转，输出一个所谓的温度计码。每个时钟脉冲将当前的温度计码暂存在</a:t>
            </a:r>
            <a:r>
              <a:rPr lang="en-US" altLang="zh-CN" sz="1600" dirty="0">
                <a:latin typeface="宋体" panose="02010600030101010101" pitchFamily="2" charset="-122"/>
              </a:rPr>
              <a:t>D</a:t>
            </a:r>
            <a:r>
              <a:rPr lang="zh-CN" altLang="en-US" sz="1600" dirty="0">
                <a:latin typeface="宋体" panose="02010600030101010101" pitchFamily="2" charset="-122"/>
              </a:rPr>
              <a:t>寄存器中，并经过编码后输出（舍入法量化）</a:t>
            </a:r>
          </a:p>
        </p:txBody>
      </p:sp>
      <p:sp>
        <p:nvSpPr>
          <p:cNvPr id="33" name="Rectangle 300">
            <a:extLst>
              <a:ext uri="{FF2B5EF4-FFF2-40B4-BE49-F238E27FC236}">
                <a16:creationId xmlns:a16="http://schemas.microsoft.com/office/drawing/2014/main" id="{C686CB01-F447-4450-A151-81975BA73A06}"/>
              </a:ext>
            </a:extLst>
          </p:cNvPr>
          <p:cNvSpPr>
            <a:spLocks noChangeArrowheads="1"/>
          </p:cNvSpPr>
          <p:nvPr/>
        </p:nvSpPr>
        <p:spPr bwMode="auto">
          <a:xfrm>
            <a:off x="385763" y="4343400"/>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tx2"/>
                </a:solidFill>
                <a:latin typeface="宋体" panose="02010600030101010101" pitchFamily="2" charset="-122"/>
              </a:rPr>
              <a:t>特点：</a:t>
            </a:r>
          </a:p>
        </p:txBody>
      </p:sp>
      <p:sp>
        <p:nvSpPr>
          <p:cNvPr id="34" name="Rectangle 301">
            <a:extLst>
              <a:ext uri="{FF2B5EF4-FFF2-40B4-BE49-F238E27FC236}">
                <a16:creationId xmlns:a16="http://schemas.microsoft.com/office/drawing/2014/main" id="{A6C37705-4C72-48C6-8B67-3528F0C9CA7E}"/>
              </a:ext>
            </a:extLst>
          </p:cNvPr>
          <p:cNvSpPr>
            <a:spLocks noChangeArrowheads="1"/>
          </p:cNvSpPr>
          <p:nvPr/>
        </p:nvSpPr>
        <p:spPr bwMode="auto">
          <a:xfrm>
            <a:off x="169863" y="4635500"/>
            <a:ext cx="42576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Ø"/>
            </a:pPr>
            <a:r>
              <a:rPr lang="zh-CN" altLang="en-US" sz="1600">
                <a:latin typeface="宋体" panose="02010600030101010101" pitchFamily="2" charset="-122"/>
                <a:sym typeface="Wingdings 2" panose="05020102010507070707" pitchFamily="18" charset="2"/>
              </a:rPr>
              <a:t>高速，目前速度最快的</a:t>
            </a:r>
            <a:r>
              <a:rPr lang="en-US" altLang="zh-CN" sz="1600">
                <a:latin typeface="宋体" panose="02010600030101010101" pitchFamily="2" charset="-122"/>
                <a:sym typeface="Wingdings 2" panose="05020102010507070707" pitchFamily="18" charset="2"/>
              </a:rPr>
              <a:t>ADC(10MSPS</a:t>
            </a:r>
            <a:r>
              <a:rPr lang="zh-CN" altLang="en-US" sz="1600">
                <a:latin typeface="宋体" panose="02010600030101010101" pitchFamily="2" charset="-122"/>
                <a:sym typeface="Math B"/>
              </a:rPr>
              <a:t>～数</a:t>
            </a:r>
            <a:r>
              <a:rPr lang="en-US" altLang="zh-CN" sz="1600">
                <a:latin typeface="宋体" panose="02010600030101010101" pitchFamily="2" charset="-122"/>
                <a:sym typeface="Math B"/>
              </a:rPr>
              <a:t>GSPS</a:t>
            </a:r>
            <a:r>
              <a:rPr lang="en-US" altLang="zh-CN" sz="1600">
                <a:latin typeface="宋体" panose="02010600030101010101" pitchFamily="2" charset="-122"/>
                <a:sym typeface="Wingdings 2" panose="05020102010507070707" pitchFamily="18" charset="2"/>
              </a:rPr>
              <a:t>)</a:t>
            </a:r>
          </a:p>
          <a:p>
            <a:pPr eaLnBrk="1" hangingPunct="1">
              <a:buFont typeface="Wingdings" panose="05000000000000000000" pitchFamily="2" charset="2"/>
              <a:buChar char="Ø"/>
            </a:pPr>
            <a:r>
              <a:rPr lang="zh-CN" altLang="en-US" sz="1600">
                <a:latin typeface="宋体" panose="02010600030101010101" pitchFamily="2" charset="-122"/>
                <a:sym typeface="Wingdings 2" panose="05020102010507070707" pitchFamily="18" charset="2"/>
              </a:rPr>
              <a:t>高功耗，高成本</a:t>
            </a:r>
          </a:p>
          <a:p>
            <a:pPr eaLnBrk="1" hangingPunct="1">
              <a:buFont typeface="Wingdings" panose="05000000000000000000" pitchFamily="2" charset="2"/>
              <a:buChar char="Ø"/>
            </a:pPr>
            <a:r>
              <a:rPr lang="zh-CN" altLang="en-US" sz="1600">
                <a:latin typeface="宋体" panose="02010600030101010101" pitchFamily="2" charset="-122"/>
                <a:sym typeface="Wingdings 2" panose="05020102010507070707" pitchFamily="18" charset="2"/>
              </a:rPr>
              <a:t>精度不高（</a:t>
            </a:r>
            <a:r>
              <a:rPr lang="en-US" altLang="zh-CN" sz="1600">
                <a:latin typeface="宋体" panose="02010600030101010101" pitchFamily="2" charset="-122"/>
                <a:sym typeface="Wingdings 2" panose="05020102010507070707" pitchFamily="18" charset="2"/>
              </a:rPr>
              <a:t>4</a:t>
            </a:r>
            <a:r>
              <a:rPr lang="zh-CN" altLang="en-US" sz="1600">
                <a:latin typeface="宋体" panose="02010600030101010101" pitchFamily="2" charset="-122"/>
                <a:sym typeface="Math B"/>
              </a:rPr>
              <a:t>～</a:t>
            </a:r>
            <a:r>
              <a:rPr lang="en-US" altLang="zh-CN" sz="1600">
                <a:latin typeface="宋体" panose="02010600030101010101" pitchFamily="2" charset="-122"/>
                <a:sym typeface="Math B"/>
              </a:rPr>
              <a:t>8</a:t>
            </a:r>
            <a:r>
              <a:rPr lang="zh-CN" altLang="en-US" sz="1600">
                <a:latin typeface="宋体" panose="02010600030101010101" pitchFamily="2" charset="-122"/>
                <a:sym typeface="Math B"/>
              </a:rPr>
              <a:t>位分辨</a:t>
            </a:r>
            <a:r>
              <a:rPr lang="zh-CN" altLang="en-US" sz="1600">
                <a:latin typeface="宋体" panose="02010600030101010101" pitchFamily="2" charset="-122"/>
                <a:sym typeface="Wingdings 2" panose="05020102010507070707" pitchFamily="18" charset="2"/>
              </a:rPr>
              <a:t>）</a:t>
            </a:r>
          </a:p>
        </p:txBody>
      </p:sp>
      <p:sp>
        <p:nvSpPr>
          <p:cNvPr id="35" name="Rectangle 303">
            <a:extLst>
              <a:ext uri="{FF2B5EF4-FFF2-40B4-BE49-F238E27FC236}">
                <a16:creationId xmlns:a16="http://schemas.microsoft.com/office/drawing/2014/main" id="{59739557-DF56-4478-881B-35CD76D863B2}"/>
              </a:ext>
            </a:extLst>
          </p:cNvPr>
          <p:cNvSpPr>
            <a:spLocks noChangeArrowheads="1"/>
          </p:cNvSpPr>
          <p:nvPr/>
        </p:nvSpPr>
        <p:spPr bwMode="auto">
          <a:xfrm>
            <a:off x="395288" y="5351463"/>
            <a:ext cx="3384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solidFill>
                  <a:srgbClr val="CC0000"/>
                </a:solidFill>
                <a:latin typeface="宋体" panose="02010600030101010101" pitchFamily="2" charset="-122"/>
                <a:sym typeface="Wingdings 2" panose="05020102010507070707" pitchFamily="18" charset="2"/>
              </a:rPr>
              <a:t>MSPS</a:t>
            </a:r>
            <a:r>
              <a:rPr lang="en-US" altLang="zh-CN">
                <a:solidFill>
                  <a:schemeClr val="tx2"/>
                </a:solidFill>
                <a:latin typeface="宋体" panose="02010600030101010101" pitchFamily="2" charset="-122"/>
                <a:sym typeface="Wingdings 2" panose="05020102010507070707" pitchFamily="18" charset="2"/>
              </a:rPr>
              <a:t>: Mega Sample Per Second</a:t>
            </a:r>
          </a:p>
          <a:p>
            <a:pPr eaLnBrk="1" hangingPunct="1"/>
            <a:r>
              <a:rPr lang="en-US" altLang="zh-CN">
                <a:solidFill>
                  <a:srgbClr val="CC0000"/>
                </a:solidFill>
                <a:latin typeface="宋体" panose="02010600030101010101" pitchFamily="2" charset="-122"/>
                <a:sym typeface="Wingdings 2" panose="05020102010507070707" pitchFamily="18" charset="2"/>
              </a:rPr>
              <a:t>GSPS</a:t>
            </a:r>
            <a:r>
              <a:rPr lang="en-US" altLang="zh-CN">
                <a:solidFill>
                  <a:schemeClr val="tx2"/>
                </a:solidFill>
                <a:latin typeface="宋体" panose="02010600030101010101" pitchFamily="2" charset="-122"/>
                <a:sym typeface="Wingdings 2" panose="05020102010507070707" pitchFamily="18" charset="2"/>
              </a:rPr>
              <a:t>: Giga Sample Per Second</a:t>
            </a:r>
          </a:p>
        </p:txBody>
      </p:sp>
      <p:graphicFrame>
        <p:nvGraphicFramePr>
          <p:cNvPr id="36" name="Object 306">
            <a:extLst>
              <a:ext uri="{FF2B5EF4-FFF2-40B4-BE49-F238E27FC236}">
                <a16:creationId xmlns:a16="http://schemas.microsoft.com/office/drawing/2014/main" id="{A7996F34-FEC7-4BF8-B20F-738102AC9297}"/>
              </a:ext>
            </a:extLst>
          </p:cNvPr>
          <p:cNvGraphicFramePr>
            <a:graphicFrameLocks noChangeAspect="1"/>
          </p:cNvGraphicFramePr>
          <p:nvPr/>
        </p:nvGraphicFramePr>
        <p:xfrm>
          <a:off x="4478338" y="808038"/>
          <a:ext cx="4460875" cy="5329237"/>
        </p:xfrm>
        <a:graphic>
          <a:graphicData uri="http://schemas.openxmlformats.org/presentationml/2006/ole">
            <mc:AlternateContent xmlns:mc="http://schemas.openxmlformats.org/markup-compatibility/2006">
              <mc:Choice xmlns:v="urn:schemas-microsoft-com:vml" Requires="v">
                <p:oleObj name="Visio" r:id="rId2" imgW="6134249" imgH="7327922" progId="Visio.Drawing.11">
                  <p:embed/>
                </p:oleObj>
              </mc:Choice>
              <mc:Fallback>
                <p:oleObj name="Visio" r:id="rId2" imgW="6134249" imgH="7327922" progId="Visio.Drawing.11">
                  <p:embed/>
                  <p:pic>
                    <p:nvPicPr>
                      <p:cNvPr id="36" name="Object 306">
                        <a:extLst>
                          <a:ext uri="{FF2B5EF4-FFF2-40B4-BE49-F238E27FC236}">
                            <a16:creationId xmlns:a16="http://schemas.microsoft.com/office/drawing/2014/main" id="{A7996F34-FEC7-4BF8-B20F-738102AC9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8338" y="808038"/>
                        <a:ext cx="4460875" cy="53292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25431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08604" y="95249"/>
            <a:ext cx="4460875" cy="635000"/>
          </a:xfrm>
          <a:prstGeom prst="rect">
            <a:avLst/>
          </a:prstGeom>
        </p:spPr>
        <p:txBody>
          <a:bodyPr>
            <a:normAutofit fontScale="90000"/>
          </a:bodyPr>
          <a:lstStyle/>
          <a:p>
            <a:pPr fontAlgn="auto">
              <a:spcAft>
                <a:spcPts val="0"/>
              </a:spcAft>
              <a:defRPr/>
            </a:pPr>
            <a:r>
              <a:rPr lang="zh-CN" altLang="en-US" sz="4000" dirty="0"/>
              <a:t>逐次比较型</a:t>
            </a:r>
            <a:r>
              <a:rPr lang="en-US" altLang="zh-CN" sz="4000" dirty="0"/>
              <a:t>ADC</a:t>
            </a:r>
            <a:endParaRPr lang="zh-CN" altLang="en-US" sz="4000" b="1" dirty="0"/>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45</a:t>
            </a:fld>
            <a:endParaRPr lang="zh-CN" altLang="en-US"/>
          </a:p>
        </p:txBody>
      </p:sp>
      <p:sp>
        <p:nvSpPr>
          <p:cNvPr id="12" name="Rectangle 2">
            <a:extLst>
              <a:ext uri="{FF2B5EF4-FFF2-40B4-BE49-F238E27FC236}">
                <a16:creationId xmlns:a16="http://schemas.microsoft.com/office/drawing/2014/main" id="{2169FF1B-7902-4D49-849F-1F182E408427}"/>
              </a:ext>
            </a:extLst>
          </p:cNvPr>
          <p:cNvSpPr>
            <a:spLocks noChangeArrowheads="1"/>
          </p:cNvSpPr>
          <p:nvPr/>
        </p:nvSpPr>
        <p:spPr bwMode="auto">
          <a:xfrm>
            <a:off x="107950" y="1263650"/>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08585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eaLnBrk="1" hangingPunct="1">
              <a:spcBef>
                <a:spcPts val="600"/>
              </a:spcBef>
              <a:spcAft>
                <a:spcPts val="600"/>
              </a:spcAft>
              <a:buClr>
                <a:schemeClr val="accent1"/>
              </a:buClr>
              <a:buSzPct val="65000"/>
              <a:buFont typeface="Wingdings" panose="05000000000000000000" pitchFamily="2" charset="2"/>
              <a:buNone/>
            </a:pPr>
            <a:r>
              <a:rPr lang="zh-CN" altLang="en-US" sz="2600" b="1">
                <a:solidFill>
                  <a:srgbClr val="CC00CC"/>
                </a:solidFill>
                <a:ea typeface="黑体" panose="02010609060101010101" pitchFamily="49" charset="-122"/>
              </a:rPr>
              <a:t>转换原理：</a:t>
            </a:r>
            <a:endParaRPr lang="zh-CN" altLang="en-US" sz="2600" b="1">
              <a:solidFill>
                <a:srgbClr val="FF0066"/>
              </a:solidFill>
              <a:latin typeface="宋体" panose="02010600030101010101" pitchFamily="2" charset="-122"/>
            </a:endParaRPr>
          </a:p>
        </p:txBody>
      </p:sp>
      <p:sp>
        <p:nvSpPr>
          <p:cNvPr id="13" name="Text Box 3">
            <a:extLst>
              <a:ext uri="{FF2B5EF4-FFF2-40B4-BE49-F238E27FC236}">
                <a16:creationId xmlns:a16="http://schemas.microsoft.com/office/drawing/2014/main" id="{9AF5D87F-0387-43A3-9DC3-E75AA2E55FCA}"/>
              </a:ext>
            </a:extLst>
          </p:cNvPr>
          <p:cNvSpPr txBox="1">
            <a:spLocks noChangeArrowheads="1"/>
          </p:cNvSpPr>
          <p:nvPr/>
        </p:nvSpPr>
        <p:spPr bwMode="auto">
          <a:xfrm>
            <a:off x="838200" y="5005388"/>
            <a:ext cx="579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kumimoji="1" lang="en-US" altLang="zh-CN" sz="2400" b="1">
                <a:latin typeface="Times New Roman" panose="02020603050405020304" pitchFamily="18" charset="0"/>
              </a:rPr>
              <a:t>G≈d</a:t>
            </a:r>
            <a:r>
              <a:rPr kumimoji="1" lang="en-US" altLang="zh-CN" sz="2400" b="1" baseline="-25000">
                <a:latin typeface="Times New Roman" panose="02020603050405020304" pitchFamily="18" charset="0"/>
              </a:rPr>
              <a:t>3</a:t>
            </a:r>
            <a:r>
              <a:rPr kumimoji="1" lang="en-US" altLang="zh-CN" sz="2400" b="1">
                <a:latin typeface="Times New Roman" panose="02020603050405020304" pitchFamily="18" charset="0"/>
              </a:rPr>
              <a:t>g</a:t>
            </a:r>
            <a:r>
              <a:rPr kumimoji="1" lang="en-US" altLang="zh-CN" sz="2400" b="1" baseline="-25000">
                <a:latin typeface="Times New Roman" panose="02020603050405020304" pitchFamily="18" charset="0"/>
              </a:rPr>
              <a:t>3</a:t>
            </a:r>
            <a:r>
              <a:rPr kumimoji="1" lang="en-US" altLang="zh-CN" sz="2400" b="1">
                <a:latin typeface="Times New Roman" panose="02020603050405020304" pitchFamily="18" charset="0"/>
              </a:rPr>
              <a:t>+ d</a:t>
            </a:r>
            <a:r>
              <a:rPr kumimoji="1" lang="en-US" altLang="zh-CN" sz="2400" b="1" baseline="-25000">
                <a:latin typeface="Times New Roman" panose="02020603050405020304" pitchFamily="18" charset="0"/>
              </a:rPr>
              <a:t>2</a:t>
            </a:r>
            <a:r>
              <a:rPr kumimoji="1" lang="en-US" altLang="zh-CN" sz="2400" b="1">
                <a:latin typeface="Times New Roman" panose="02020603050405020304" pitchFamily="18" charset="0"/>
              </a:rPr>
              <a:t>g</a:t>
            </a:r>
            <a:r>
              <a:rPr kumimoji="1" lang="en-US" altLang="zh-CN" sz="2400" b="1" baseline="-25000">
                <a:latin typeface="Times New Roman" panose="02020603050405020304" pitchFamily="18" charset="0"/>
              </a:rPr>
              <a:t>2</a:t>
            </a:r>
            <a:r>
              <a:rPr kumimoji="1" lang="en-US" altLang="zh-CN" sz="2400" b="1">
                <a:latin typeface="Times New Roman" panose="02020603050405020304" pitchFamily="18" charset="0"/>
              </a:rPr>
              <a:t>+ d</a:t>
            </a:r>
            <a:r>
              <a:rPr kumimoji="1" lang="en-US" altLang="zh-CN" sz="2400" b="1" baseline="-25000">
                <a:latin typeface="Times New Roman" panose="02020603050405020304" pitchFamily="18" charset="0"/>
              </a:rPr>
              <a:t>1</a:t>
            </a:r>
            <a:r>
              <a:rPr kumimoji="1" lang="en-US" altLang="zh-CN" sz="2400" b="1">
                <a:latin typeface="Times New Roman" panose="02020603050405020304" pitchFamily="18" charset="0"/>
              </a:rPr>
              <a:t>g</a:t>
            </a:r>
            <a:r>
              <a:rPr kumimoji="1" lang="en-US" altLang="zh-CN" sz="2400" b="1" baseline="-25000">
                <a:latin typeface="Times New Roman" panose="02020603050405020304" pitchFamily="18" charset="0"/>
              </a:rPr>
              <a:t>1</a:t>
            </a:r>
            <a:r>
              <a:rPr kumimoji="1" lang="en-US" altLang="zh-CN" sz="2400" b="1">
                <a:latin typeface="Times New Roman" panose="02020603050405020304" pitchFamily="18" charset="0"/>
              </a:rPr>
              <a:t>+ d</a:t>
            </a:r>
            <a:r>
              <a:rPr kumimoji="1" lang="en-US" altLang="zh-CN" sz="2400" b="1" baseline="-25000">
                <a:latin typeface="Times New Roman" panose="02020603050405020304" pitchFamily="18" charset="0"/>
              </a:rPr>
              <a:t>0</a:t>
            </a:r>
            <a:r>
              <a:rPr kumimoji="1" lang="en-US" altLang="zh-CN" sz="2400" b="1">
                <a:latin typeface="Times New Roman" panose="02020603050405020304" pitchFamily="18" charset="0"/>
              </a:rPr>
              <a:t>g</a:t>
            </a:r>
            <a:r>
              <a:rPr kumimoji="1" lang="en-US" altLang="zh-CN" sz="2400" b="1" baseline="-25000">
                <a:latin typeface="Times New Roman" panose="02020603050405020304" pitchFamily="18" charset="0"/>
              </a:rPr>
              <a:t>0</a:t>
            </a:r>
            <a:endParaRPr kumimoji="1" lang="en-US" altLang="zh-CN" sz="2400" b="1">
              <a:latin typeface="Times New Roman" panose="02020603050405020304" pitchFamily="18" charset="0"/>
            </a:endParaRPr>
          </a:p>
        </p:txBody>
      </p:sp>
      <p:grpSp>
        <p:nvGrpSpPr>
          <p:cNvPr id="14" name="Group 4">
            <a:extLst>
              <a:ext uri="{FF2B5EF4-FFF2-40B4-BE49-F238E27FC236}">
                <a16:creationId xmlns:a16="http://schemas.microsoft.com/office/drawing/2014/main" id="{40969745-692F-4060-A818-28709B7131F2}"/>
              </a:ext>
            </a:extLst>
          </p:cNvPr>
          <p:cNvGrpSpPr>
            <a:grpSpLocks/>
          </p:cNvGrpSpPr>
          <p:nvPr/>
        </p:nvGrpSpPr>
        <p:grpSpPr bwMode="auto">
          <a:xfrm>
            <a:off x="6019800" y="4776788"/>
            <a:ext cx="1981200" cy="914400"/>
            <a:chOff x="4176" y="2256"/>
            <a:chExt cx="1248" cy="576"/>
          </a:xfrm>
        </p:grpSpPr>
        <p:sp>
          <p:nvSpPr>
            <p:cNvPr id="15" name="Rectangle 5">
              <a:extLst>
                <a:ext uri="{FF2B5EF4-FFF2-40B4-BE49-F238E27FC236}">
                  <a16:creationId xmlns:a16="http://schemas.microsoft.com/office/drawing/2014/main" id="{373639FA-0DB9-47A1-AB83-0BFAE87DA10B}"/>
                </a:ext>
              </a:extLst>
            </p:cNvPr>
            <p:cNvSpPr>
              <a:spLocks noChangeArrowheads="1"/>
            </p:cNvSpPr>
            <p:nvPr/>
          </p:nvSpPr>
          <p:spPr bwMode="auto">
            <a:xfrm>
              <a:off x="4176" y="2414"/>
              <a:ext cx="25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kumimoji="1" lang="en-US" altLang="zh-CN" sz="2400" b="1">
                  <a:latin typeface="Times New Roman" panose="02020603050405020304" pitchFamily="18" charset="0"/>
                </a:rPr>
                <a:t>d</a:t>
              </a:r>
              <a:r>
                <a:rPr kumimoji="1" lang="en-US" altLang="zh-CN" sz="2400" b="1" baseline="-25000">
                  <a:latin typeface="Times New Roman" panose="02020603050405020304" pitchFamily="18" charset="0"/>
                </a:rPr>
                <a:t>i</a:t>
              </a:r>
            </a:p>
          </p:txBody>
        </p:sp>
        <p:sp>
          <p:nvSpPr>
            <p:cNvPr id="17" name="Line 6">
              <a:extLst>
                <a:ext uri="{FF2B5EF4-FFF2-40B4-BE49-F238E27FC236}">
                  <a16:creationId xmlns:a16="http://schemas.microsoft.com/office/drawing/2014/main" id="{DDBCC15B-9FDF-4ACA-86BA-F6A37B9EA938}"/>
                </a:ext>
              </a:extLst>
            </p:cNvPr>
            <p:cNvSpPr>
              <a:spLocks noChangeShapeType="1"/>
            </p:cNvSpPr>
            <p:nvPr/>
          </p:nvSpPr>
          <p:spPr bwMode="auto">
            <a:xfrm flipV="1">
              <a:off x="4512" y="2448"/>
              <a:ext cx="144" cy="96"/>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9" name="Line 7">
              <a:extLst>
                <a:ext uri="{FF2B5EF4-FFF2-40B4-BE49-F238E27FC236}">
                  <a16:creationId xmlns:a16="http://schemas.microsoft.com/office/drawing/2014/main" id="{6384F549-1C9E-4455-8AF1-4754E231A236}"/>
                </a:ext>
              </a:extLst>
            </p:cNvPr>
            <p:cNvSpPr>
              <a:spLocks noChangeShapeType="1"/>
            </p:cNvSpPr>
            <p:nvPr/>
          </p:nvSpPr>
          <p:spPr bwMode="auto">
            <a:xfrm>
              <a:off x="4512" y="2544"/>
              <a:ext cx="144" cy="96"/>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 name="Text Box 8">
              <a:extLst>
                <a:ext uri="{FF2B5EF4-FFF2-40B4-BE49-F238E27FC236}">
                  <a16:creationId xmlns:a16="http://schemas.microsoft.com/office/drawing/2014/main" id="{81FE61B9-7C03-435D-959F-4ACB3FFBDF1C}"/>
                </a:ext>
              </a:extLst>
            </p:cNvPr>
            <p:cNvSpPr txBox="1">
              <a:spLocks noChangeArrowheads="1"/>
            </p:cNvSpPr>
            <p:nvPr/>
          </p:nvSpPr>
          <p:spPr bwMode="auto">
            <a:xfrm>
              <a:off x="4656" y="2256"/>
              <a:ext cx="7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kumimoji="1" lang="en-US" altLang="zh-CN" sz="2400" b="1">
                  <a:latin typeface="Times New Roman" panose="02020603050405020304" pitchFamily="18" charset="0"/>
                </a:rPr>
                <a:t>1   </a:t>
              </a:r>
              <a:r>
                <a:rPr kumimoji="1" lang="zh-CN" altLang="en-US" sz="2400" b="1">
                  <a:latin typeface="Times New Roman" panose="02020603050405020304" pitchFamily="18" charset="0"/>
                </a:rPr>
                <a:t>有效</a:t>
              </a:r>
            </a:p>
          </p:txBody>
        </p:sp>
        <p:sp>
          <p:nvSpPr>
            <p:cNvPr id="21" name="Text Box 9">
              <a:extLst>
                <a:ext uri="{FF2B5EF4-FFF2-40B4-BE49-F238E27FC236}">
                  <a16:creationId xmlns:a16="http://schemas.microsoft.com/office/drawing/2014/main" id="{6EC11CEF-7C35-4FBF-9354-BE2F19AFAE72}"/>
                </a:ext>
              </a:extLst>
            </p:cNvPr>
            <p:cNvSpPr txBox="1">
              <a:spLocks noChangeArrowheads="1"/>
            </p:cNvSpPr>
            <p:nvPr/>
          </p:nvSpPr>
          <p:spPr bwMode="auto">
            <a:xfrm>
              <a:off x="4656" y="2544"/>
              <a:ext cx="7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kumimoji="1" lang="en-US" altLang="zh-CN" sz="2400" b="1">
                  <a:latin typeface="Times New Roman" panose="02020603050405020304" pitchFamily="18" charset="0"/>
                </a:rPr>
                <a:t>0   </a:t>
              </a:r>
              <a:r>
                <a:rPr kumimoji="1" lang="zh-CN" altLang="en-US" sz="2400" b="1">
                  <a:latin typeface="Times New Roman" panose="02020603050405020304" pitchFamily="18" charset="0"/>
                </a:rPr>
                <a:t>无效</a:t>
              </a:r>
            </a:p>
          </p:txBody>
        </p:sp>
      </p:grpSp>
      <p:sp>
        <p:nvSpPr>
          <p:cNvPr id="22" name="Text Box 10">
            <a:extLst>
              <a:ext uri="{FF2B5EF4-FFF2-40B4-BE49-F238E27FC236}">
                <a16:creationId xmlns:a16="http://schemas.microsoft.com/office/drawing/2014/main" id="{2192FFFE-CD18-4669-8F2D-6C66DB3F4604}"/>
              </a:ext>
            </a:extLst>
          </p:cNvPr>
          <p:cNvSpPr txBox="1">
            <a:spLocks noChangeArrowheads="1"/>
          </p:cNvSpPr>
          <p:nvPr/>
        </p:nvSpPr>
        <p:spPr bwMode="auto">
          <a:xfrm>
            <a:off x="457200" y="4370388"/>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pPr>
            <a:r>
              <a:rPr kumimoji="1" lang="zh-CN" altLang="en-US" sz="2400" b="1">
                <a:latin typeface="Times New Roman" panose="02020603050405020304" pitchFamily="18" charset="0"/>
              </a:rPr>
              <a:t>有效砝码的总重量逐次逼近重物的重量：</a:t>
            </a:r>
          </a:p>
        </p:txBody>
      </p:sp>
      <p:grpSp>
        <p:nvGrpSpPr>
          <p:cNvPr id="23" name="Group 11">
            <a:extLst>
              <a:ext uri="{FF2B5EF4-FFF2-40B4-BE49-F238E27FC236}">
                <a16:creationId xmlns:a16="http://schemas.microsoft.com/office/drawing/2014/main" id="{B2EBD06C-545B-43B5-B066-A21FD3F2F708}"/>
              </a:ext>
            </a:extLst>
          </p:cNvPr>
          <p:cNvGrpSpPr>
            <a:grpSpLocks/>
          </p:cNvGrpSpPr>
          <p:nvPr/>
        </p:nvGrpSpPr>
        <p:grpSpPr bwMode="auto">
          <a:xfrm>
            <a:off x="1219200" y="2678113"/>
            <a:ext cx="6791325" cy="1219200"/>
            <a:chOff x="864" y="672"/>
            <a:chExt cx="4278" cy="768"/>
          </a:xfrm>
        </p:grpSpPr>
        <p:sp>
          <p:nvSpPr>
            <p:cNvPr id="24" name="Line 12">
              <a:extLst>
                <a:ext uri="{FF2B5EF4-FFF2-40B4-BE49-F238E27FC236}">
                  <a16:creationId xmlns:a16="http://schemas.microsoft.com/office/drawing/2014/main" id="{AE3BB722-2E33-4996-9F98-73ACB05F580F}"/>
                </a:ext>
              </a:extLst>
            </p:cNvPr>
            <p:cNvSpPr>
              <a:spLocks noChangeShapeType="1"/>
            </p:cNvSpPr>
            <p:nvPr/>
          </p:nvSpPr>
          <p:spPr bwMode="auto">
            <a:xfrm>
              <a:off x="1680" y="912"/>
              <a:ext cx="2496" cy="43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5" name="Line 13">
              <a:extLst>
                <a:ext uri="{FF2B5EF4-FFF2-40B4-BE49-F238E27FC236}">
                  <a16:creationId xmlns:a16="http://schemas.microsoft.com/office/drawing/2014/main" id="{1A43A232-191B-4FB2-8D67-04DA0F5DAA4F}"/>
                </a:ext>
              </a:extLst>
            </p:cNvPr>
            <p:cNvSpPr>
              <a:spLocks noChangeShapeType="1"/>
            </p:cNvSpPr>
            <p:nvPr/>
          </p:nvSpPr>
          <p:spPr bwMode="auto">
            <a:xfrm>
              <a:off x="1736" y="880"/>
              <a:ext cx="2440" cy="41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26" name="Group 14">
              <a:extLst>
                <a:ext uri="{FF2B5EF4-FFF2-40B4-BE49-F238E27FC236}">
                  <a16:creationId xmlns:a16="http://schemas.microsoft.com/office/drawing/2014/main" id="{11E759F9-80E6-4DA9-9350-AB7AFBA38E2D}"/>
                </a:ext>
              </a:extLst>
            </p:cNvPr>
            <p:cNvGrpSpPr>
              <a:grpSpLocks/>
            </p:cNvGrpSpPr>
            <p:nvPr/>
          </p:nvGrpSpPr>
          <p:grpSpPr bwMode="auto">
            <a:xfrm>
              <a:off x="3360" y="1104"/>
              <a:ext cx="1782" cy="240"/>
              <a:chOff x="864" y="2976"/>
              <a:chExt cx="1782" cy="240"/>
            </a:xfrm>
          </p:grpSpPr>
          <p:grpSp>
            <p:nvGrpSpPr>
              <p:cNvPr id="53" name="Group 15">
                <a:extLst>
                  <a:ext uri="{FF2B5EF4-FFF2-40B4-BE49-F238E27FC236}">
                    <a16:creationId xmlns:a16="http://schemas.microsoft.com/office/drawing/2014/main" id="{A6C31FF3-1F14-4DCE-8942-E298DD58E8FF}"/>
                  </a:ext>
                </a:extLst>
              </p:cNvPr>
              <p:cNvGrpSpPr>
                <a:grpSpLocks/>
              </p:cNvGrpSpPr>
              <p:nvPr/>
            </p:nvGrpSpPr>
            <p:grpSpPr bwMode="auto">
              <a:xfrm>
                <a:off x="864" y="2976"/>
                <a:ext cx="1782" cy="240"/>
                <a:chOff x="864" y="3024"/>
                <a:chExt cx="1782" cy="240"/>
              </a:xfrm>
            </p:grpSpPr>
            <p:sp>
              <p:nvSpPr>
                <p:cNvPr id="62" name="Oval 16">
                  <a:extLst>
                    <a:ext uri="{FF2B5EF4-FFF2-40B4-BE49-F238E27FC236}">
                      <a16:creationId xmlns:a16="http://schemas.microsoft.com/office/drawing/2014/main" id="{EDAA7CAF-FDB1-4BDC-AD4D-1E7E03A6DEC3}"/>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Arc 17">
                  <a:extLst>
                    <a:ext uri="{FF2B5EF4-FFF2-40B4-BE49-F238E27FC236}">
                      <a16:creationId xmlns:a16="http://schemas.microsoft.com/office/drawing/2014/main" id="{F3AF9772-1939-40B7-8F59-CA0A2AD48D5D}"/>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54" name="Line 18">
                <a:extLst>
                  <a:ext uri="{FF2B5EF4-FFF2-40B4-BE49-F238E27FC236}">
                    <a16:creationId xmlns:a16="http://schemas.microsoft.com/office/drawing/2014/main" id="{B66E7784-2ED6-496C-9B8D-A7808D930FCD}"/>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5" name="Line 19">
                <a:extLst>
                  <a:ext uri="{FF2B5EF4-FFF2-40B4-BE49-F238E27FC236}">
                    <a16:creationId xmlns:a16="http://schemas.microsoft.com/office/drawing/2014/main" id="{ED10F63D-4F07-4A68-B38F-3F23D8F36079}"/>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6" name="Line 20">
                <a:extLst>
                  <a:ext uri="{FF2B5EF4-FFF2-40B4-BE49-F238E27FC236}">
                    <a16:creationId xmlns:a16="http://schemas.microsoft.com/office/drawing/2014/main" id="{30F23F45-7809-47B7-AB7B-0F197F26D018}"/>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7" name="Line 21">
                <a:extLst>
                  <a:ext uri="{FF2B5EF4-FFF2-40B4-BE49-F238E27FC236}">
                    <a16:creationId xmlns:a16="http://schemas.microsoft.com/office/drawing/2014/main" id="{3B8A67F5-7F86-4C03-98AB-7102AF5849CB}"/>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8" name="Line 22">
                <a:extLst>
                  <a:ext uri="{FF2B5EF4-FFF2-40B4-BE49-F238E27FC236}">
                    <a16:creationId xmlns:a16="http://schemas.microsoft.com/office/drawing/2014/main" id="{4385620D-1D8E-449C-8ED8-409AFAB7BA13}"/>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9" name="Line 23">
                <a:extLst>
                  <a:ext uri="{FF2B5EF4-FFF2-40B4-BE49-F238E27FC236}">
                    <a16:creationId xmlns:a16="http://schemas.microsoft.com/office/drawing/2014/main" id="{82136C88-AF2D-4289-8704-3E616E43A073}"/>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0" name="Line 24">
                <a:extLst>
                  <a:ext uri="{FF2B5EF4-FFF2-40B4-BE49-F238E27FC236}">
                    <a16:creationId xmlns:a16="http://schemas.microsoft.com/office/drawing/2014/main" id="{A9A9484B-598B-48EF-9967-BBB61DC29B7C}"/>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61" name="Line 25">
                <a:extLst>
                  <a:ext uri="{FF2B5EF4-FFF2-40B4-BE49-F238E27FC236}">
                    <a16:creationId xmlns:a16="http://schemas.microsoft.com/office/drawing/2014/main" id="{4F6E832B-F35A-45F0-935A-7D29C0278028}"/>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7" name="Group 26">
              <a:extLst>
                <a:ext uri="{FF2B5EF4-FFF2-40B4-BE49-F238E27FC236}">
                  <a16:creationId xmlns:a16="http://schemas.microsoft.com/office/drawing/2014/main" id="{4FD8FD4E-B238-4A33-9CEC-CF822E30D766}"/>
                </a:ext>
              </a:extLst>
            </p:cNvPr>
            <p:cNvGrpSpPr>
              <a:grpSpLocks/>
            </p:cNvGrpSpPr>
            <p:nvPr/>
          </p:nvGrpSpPr>
          <p:grpSpPr bwMode="auto">
            <a:xfrm>
              <a:off x="864" y="672"/>
              <a:ext cx="1782" cy="240"/>
              <a:chOff x="864" y="2976"/>
              <a:chExt cx="1782" cy="240"/>
            </a:xfrm>
          </p:grpSpPr>
          <p:grpSp>
            <p:nvGrpSpPr>
              <p:cNvPr id="42" name="Group 27">
                <a:extLst>
                  <a:ext uri="{FF2B5EF4-FFF2-40B4-BE49-F238E27FC236}">
                    <a16:creationId xmlns:a16="http://schemas.microsoft.com/office/drawing/2014/main" id="{0663A3CB-7B30-477E-B139-502A5AC94BF9}"/>
                  </a:ext>
                </a:extLst>
              </p:cNvPr>
              <p:cNvGrpSpPr>
                <a:grpSpLocks/>
              </p:cNvGrpSpPr>
              <p:nvPr/>
            </p:nvGrpSpPr>
            <p:grpSpPr bwMode="auto">
              <a:xfrm>
                <a:off x="864" y="2976"/>
                <a:ext cx="1782" cy="240"/>
                <a:chOff x="864" y="3024"/>
                <a:chExt cx="1782" cy="240"/>
              </a:xfrm>
            </p:grpSpPr>
            <p:sp>
              <p:nvSpPr>
                <p:cNvPr id="51" name="Oval 28">
                  <a:extLst>
                    <a:ext uri="{FF2B5EF4-FFF2-40B4-BE49-F238E27FC236}">
                      <a16:creationId xmlns:a16="http://schemas.microsoft.com/office/drawing/2014/main" id="{ADA50C48-B8DF-4DA5-9AE0-D37659378014}"/>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Arc 29">
                  <a:extLst>
                    <a:ext uri="{FF2B5EF4-FFF2-40B4-BE49-F238E27FC236}">
                      <a16:creationId xmlns:a16="http://schemas.microsoft.com/office/drawing/2014/main" id="{03F8D6D8-3446-4CF5-9262-7C905B523FB1}"/>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43" name="Line 30">
                <a:extLst>
                  <a:ext uri="{FF2B5EF4-FFF2-40B4-BE49-F238E27FC236}">
                    <a16:creationId xmlns:a16="http://schemas.microsoft.com/office/drawing/2014/main" id="{AEDFAE08-BF97-4724-AE2F-4388F26A8A7F}"/>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4" name="Line 31">
                <a:extLst>
                  <a:ext uri="{FF2B5EF4-FFF2-40B4-BE49-F238E27FC236}">
                    <a16:creationId xmlns:a16="http://schemas.microsoft.com/office/drawing/2014/main" id="{FED4C32D-2D54-4EEA-B9C4-159899C0E1E0}"/>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5" name="Line 32">
                <a:extLst>
                  <a:ext uri="{FF2B5EF4-FFF2-40B4-BE49-F238E27FC236}">
                    <a16:creationId xmlns:a16="http://schemas.microsoft.com/office/drawing/2014/main" id="{5144DCC7-E023-4986-B2EB-CECA74F72BEB}"/>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6" name="Line 33">
                <a:extLst>
                  <a:ext uri="{FF2B5EF4-FFF2-40B4-BE49-F238E27FC236}">
                    <a16:creationId xmlns:a16="http://schemas.microsoft.com/office/drawing/2014/main" id="{D82095E3-3CBF-4D65-B121-76248F5EB757}"/>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7" name="Line 34">
                <a:extLst>
                  <a:ext uri="{FF2B5EF4-FFF2-40B4-BE49-F238E27FC236}">
                    <a16:creationId xmlns:a16="http://schemas.microsoft.com/office/drawing/2014/main" id="{AECAFD25-F662-4F33-BE18-7CB55D492795}"/>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 name="Line 35">
                <a:extLst>
                  <a:ext uri="{FF2B5EF4-FFF2-40B4-BE49-F238E27FC236}">
                    <a16:creationId xmlns:a16="http://schemas.microsoft.com/office/drawing/2014/main" id="{D24886FC-9D0C-4D6A-AF92-A558005464A7}"/>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 name="Line 36">
                <a:extLst>
                  <a:ext uri="{FF2B5EF4-FFF2-40B4-BE49-F238E27FC236}">
                    <a16:creationId xmlns:a16="http://schemas.microsoft.com/office/drawing/2014/main" id="{926D5EE9-5DA4-4154-A6F0-31DE67D8AA86}"/>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 name="Line 37">
                <a:extLst>
                  <a:ext uri="{FF2B5EF4-FFF2-40B4-BE49-F238E27FC236}">
                    <a16:creationId xmlns:a16="http://schemas.microsoft.com/office/drawing/2014/main" id="{CD434CE4-641B-4DD9-B9C9-7F35772923C1}"/>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8" name="AutoShape 38">
              <a:extLst>
                <a:ext uri="{FF2B5EF4-FFF2-40B4-BE49-F238E27FC236}">
                  <a16:creationId xmlns:a16="http://schemas.microsoft.com/office/drawing/2014/main" id="{96B5C2CB-C660-47EA-8055-DA4D08BC8384}"/>
                </a:ext>
              </a:extLst>
            </p:cNvPr>
            <p:cNvSpPr>
              <a:spLocks noChangeArrowheads="1"/>
            </p:cNvSpPr>
            <p:nvPr/>
          </p:nvSpPr>
          <p:spPr bwMode="auto">
            <a:xfrm>
              <a:off x="3744" y="768"/>
              <a:ext cx="1008" cy="480"/>
            </a:xfrm>
            <a:prstGeom prst="cube">
              <a:avLst>
                <a:gd name="adj" fmla="val 25000"/>
              </a:avLst>
            </a:prstGeom>
            <a:solidFill>
              <a:srgbClr val="CC6600"/>
            </a:solidFill>
            <a:ln w="9525">
              <a:solidFill>
                <a:srgbClr val="A5002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9" name="Group 39">
              <a:extLst>
                <a:ext uri="{FF2B5EF4-FFF2-40B4-BE49-F238E27FC236}">
                  <a16:creationId xmlns:a16="http://schemas.microsoft.com/office/drawing/2014/main" id="{D9432513-4E5D-4224-8B89-A387FE37155A}"/>
                </a:ext>
              </a:extLst>
            </p:cNvPr>
            <p:cNvGrpSpPr>
              <a:grpSpLocks/>
            </p:cNvGrpSpPr>
            <p:nvPr/>
          </p:nvGrpSpPr>
          <p:grpSpPr bwMode="auto">
            <a:xfrm>
              <a:off x="2640" y="1056"/>
              <a:ext cx="480" cy="384"/>
              <a:chOff x="2880" y="1968"/>
              <a:chExt cx="480" cy="336"/>
            </a:xfrm>
          </p:grpSpPr>
          <p:sp>
            <p:nvSpPr>
              <p:cNvPr id="37" name="Line 40">
                <a:extLst>
                  <a:ext uri="{FF2B5EF4-FFF2-40B4-BE49-F238E27FC236}">
                    <a16:creationId xmlns:a16="http://schemas.microsoft.com/office/drawing/2014/main" id="{E0545774-6362-491D-B033-E0B25EAEAAAB}"/>
                  </a:ext>
                </a:extLst>
              </p:cNvPr>
              <p:cNvSpPr>
                <a:spLocks noChangeShapeType="1"/>
              </p:cNvSpPr>
              <p:nvPr/>
            </p:nvSpPr>
            <p:spPr bwMode="auto">
              <a:xfrm>
                <a:off x="3072" y="1968"/>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 name="Line 41">
                <a:extLst>
                  <a:ext uri="{FF2B5EF4-FFF2-40B4-BE49-F238E27FC236}">
                    <a16:creationId xmlns:a16="http://schemas.microsoft.com/office/drawing/2014/main" id="{4CA44F72-9693-47A8-B892-05D2338F245F}"/>
                  </a:ext>
                </a:extLst>
              </p:cNvPr>
              <p:cNvSpPr>
                <a:spLocks noChangeShapeType="1"/>
              </p:cNvSpPr>
              <p:nvPr/>
            </p:nvSpPr>
            <p:spPr bwMode="auto">
              <a:xfrm>
                <a:off x="2880" y="2256"/>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 name="Line 42">
                <a:extLst>
                  <a:ext uri="{FF2B5EF4-FFF2-40B4-BE49-F238E27FC236}">
                    <a16:creationId xmlns:a16="http://schemas.microsoft.com/office/drawing/2014/main" id="{D6FA2800-427E-4FBE-AA7E-9906DAE55267}"/>
                  </a:ext>
                </a:extLst>
              </p:cNvPr>
              <p:cNvSpPr>
                <a:spLocks noChangeShapeType="1"/>
              </p:cNvSpPr>
              <p:nvPr/>
            </p:nvSpPr>
            <p:spPr bwMode="auto">
              <a:xfrm>
                <a:off x="3168" y="2016"/>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0" name="Line 43">
                <a:extLst>
                  <a:ext uri="{FF2B5EF4-FFF2-40B4-BE49-F238E27FC236}">
                    <a16:creationId xmlns:a16="http://schemas.microsoft.com/office/drawing/2014/main" id="{664B1607-5008-421D-9FBF-81EDE4364CF7}"/>
                  </a:ext>
                </a:extLst>
              </p:cNvPr>
              <p:cNvSpPr>
                <a:spLocks noChangeShapeType="1"/>
              </p:cNvSpPr>
              <p:nvPr/>
            </p:nvSpPr>
            <p:spPr bwMode="auto">
              <a:xfrm>
                <a:off x="2880" y="2304"/>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1" name="Line 44">
                <a:extLst>
                  <a:ext uri="{FF2B5EF4-FFF2-40B4-BE49-F238E27FC236}">
                    <a16:creationId xmlns:a16="http://schemas.microsoft.com/office/drawing/2014/main" id="{25B7399E-B194-49FC-97F0-19035A9A3ECE}"/>
                  </a:ext>
                </a:extLst>
              </p:cNvPr>
              <p:cNvSpPr>
                <a:spLocks noChangeShapeType="1"/>
              </p:cNvSpPr>
              <p:nvPr/>
            </p:nvSpPr>
            <p:spPr bwMode="auto">
              <a:xfrm>
                <a:off x="3120" y="2016"/>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0" name="Line 45">
              <a:extLst>
                <a:ext uri="{FF2B5EF4-FFF2-40B4-BE49-F238E27FC236}">
                  <a16:creationId xmlns:a16="http://schemas.microsoft.com/office/drawing/2014/main" id="{0B7DEEEA-8225-4007-8A68-592BFB8A33C0}"/>
                </a:ext>
              </a:extLst>
            </p:cNvPr>
            <p:cNvSpPr>
              <a:spLocks noChangeShapeType="1"/>
            </p:cNvSpPr>
            <p:nvPr/>
          </p:nvSpPr>
          <p:spPr bwMode="auto">
            <a:xfrm>
              <a:off x="2640" y="1392"/>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64" name="Group 46">
            <a:extLst>
              <a:ext uri="{FF2B5EF4-FFF2-40B4-BE49-F238E27FC236}">
                <a16:creationId xmlns:a16="http://schemas.microsoft.com/office/drawing/2014/main" id="{3E79F2B4-3B13-4905-A073-4C5E4EC34827}"/>
              </a:ext>
            </a:extLst>
          </p:cNvPr>
          <p:cNvGrpSpPr>
            <a:grpSpLocks/>
          </p:cNvGrpSpPr>
          <p:nvPr/>
        </p:nvGrpSpPr>
        <p:grpSpPr bwMode="auto">
          <a:xfrm>
            <a:off x="1219200" y="2449513"/>
            <a:ext cx="6858000" cy="1524000"/>
            <a:chOff x="816" y="1728"/>
            <a:chExt cx="4320" cy="960"/>
          </a:xfrm>
        </p:grpSpPr>
        <p:grpSp>
          <p:nvGrpSpPr>
            <p:cNvPr id="65" name="Group 47">
              <a:extLst>
                <a:ext uri="{FF2B5EF4-FFF2-40B4-BE49-F238E27FC236}">
                  <a16:creationId xmlns:a16="http://schemas.microsoft.com/office/drawing/2014/main" id="{AA3C89A3-AF69-46E9-82CD-504031DC69E0}"/>
                </a:ext>
              </a:extLst>
            </p:cNvPr>
            <p:cNvGrpSpPr>
              <a:grpSpLocks/>
            </p:cNvGrpSpPr>
            <p:nvPr/>
          </p:nvGrpSpPr>
          <p:grpSpPr bwMode="auto">
            <a:xfrm>
              <a:off x="816" y="1781"/>
              <a:ext cx="4320" cy="907"/>
              <a:chOff x="816" y="1781"/>
              <a:chExt cx="4320" cy="907"/>
            </a:xfrm>
          </p:grpSpPr>
          <p:sp>
            <p:nvSpPr>
              <p:cNvPr id="67" name="Rectangle 48">
                <a:extLst>
                  <a:ext uri="{FF2B5EF4-FFF2-40B4-BE49-F238E27FC236}">
                    <a16:creationId xmlns:a16="http://schemas.microsoft.com/office/drawing/2014/main" id="{6A432D45-7944-4612-9DF8-232DA02D6893}"/>
                  </a:ext>
                </a:extLst>
              </p:cNvPr>
              <p:cNvSpPr>
                <a:spLocks noChangeArrowheads="1"/>
              </p:cNvSpPr>
              <p:nvPr/>
            </p:nvSpPr>
            <p:spPr bwMode="auto">
              <a:xfrm>
                <a:off x="816" y="1781"/>
                <a:ext cx="4320" cy="9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68" name="Group 49">
                <a:extLst>
                  <a:ext uri="{FF2B5EF4-FFF2-40B4-BE49-F238E27FC236}">
                    <a16:creationId xmlns:a16="http://schemas.microsoft.com/office/drawing/2014/main" id="{E30C2B68-AEB0-4C92-A921-918885894686}"/>
                  </a:ext>
                </a:extLst>
              </p:cNvPr>
              <p:cNvGrpSpPr>
                <a:grpSpLocks/>
              </p:cNvGrpSpPr>
              <p:nvPr/>
            </p:nvGrpSpPr>
            <p:grpSpPr bwMode="auto">
              <a:xfrm>
                <a:off x="816" y="1824"/>
                <a:ext cx="4277" cy="805"/>
                <a:chOff x="816" y="1824"/>
                <a:chExt cx="4277" cy="805"/>
              </a:xfrm>
            </p:grpSpPr>
            <p:grpSp>
              <p:nvGrpSpPr>
                <p:cNvPr id="69" name="Group 50">
                  <a:extLst>
                    <a:ext uri="{FF2B5EF4-FFF2-40B4-BE49-F238E27FC236}">
                      <a16:creationId xmlns:a16="http://schemas.microsoft.com/office/drawing/2014/main" id="{E2CA40B2-9DDA-4294-BD75-E72209D7488B}"/>
                    </a:ext>
                  </a:extLst>
                </p:cNvPr>
                <p:cNvGrpSpPr>
                  <a:grpSpLocks/>
                </p:cNvGrpSpPr>
                <p:nvPr/>
              </p:nvGrpSpPr>
              <p:grpSpPr bwMode="auto">
                <a:xfrm>
                  <a:off x="816" y="1824"/>
                  <a:ext cx="1822" cy="267"/>
                  <a:chOff x="864" y="2976"/>
                  <a:chExt cx="1782" cy="240"/>
                </a:xfrm>
              </p:grpSpPr>
              <p:grpSp>
                <p:nvGrpSpPr>
                  <p:cNvPr id="90" name="Group 51">
                    <a:extLst>
                      <a:ext uri="{FF2B5EF4-FFF2-40B4-BE49-F238E27FC236}">
                        <a16:creationId xmlns:a16="http://schemas.microsoft.com/office/drawing/2014/main" id="{0A5D98D2-A286-4A7D-90EA-B99B8B5678F0}"/>
                      </a:ext>
                    </a:extLst>
                  </p:cNvPr>
                  <p:cNvGrpSpPr>
                    <a:grpSpLocks/>
                  </p:cNvGrpSpPr>
                  <p:nvPr/>
                </p:nvGrpSpPr>
                <p:grpSpPr bwMode="auto">
                  <a:xfrm>
                    <a:off x="864" y="2976"/>
                    <a:ext cx="1782" cy="240"/>
                    <a:chOff x="864" y="3024"/>
                    <a:chExt cx="1782" cy="240"/>
                  </a:xfrm>
                </p:grpSpPr>
                <p:sp>
                  <p:nvSpPr>
                    <p:cNvPr id="99" name="Oval 52">
                      <a:extLst>
                        <a:ext uri="{FF2B5EF4-FFF2-40B4-BE49-F238E27FC236}">
                          <a16:creationId xmlns:a16="http://schemas.microsoft.com/office/drawing/2014/main" id="{C0118C81-3F17-439F-A89F-1D3054B5D82C}"/>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0" name="Arc 53">
                      <a:extLst>
                        <a:ext uri="{FF2B5EF4-FFF2-40B4-BE49-F238E27FC236}">
                          <a16:creationId xmlns:a16="http://schemas.microsoft.com/office/drawing/2014/main" id="{DD8036A1-CEC2-45BB-9C18-B4DD0E04A928}"/>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91" name="Line 54">
                    <a:extLst>
                      <a:ext uri="{FF2B5EF4-FFF2-40B4-BE49-F238E27FC236}">
                        <a16:creationId xmlns:a16="http://schemas.microsoft.com/office/drawing/2014/main" id="{56A14E6D-1A14-462F-8C8F-2B142AC73CC4}"/>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2" name="Line 55">
                    <a:extLst>
                      <a:ext uri="{FF2B5EF4-FFF2-40B4-BE49-F238E27FC236}">
                        <a16:creationId xmlns:a16="http://schemas.microsoft.com/office/drawing/2014/main" id="{B3717AA9-9ABE-49FC-A696-F535AF384C9D}"/>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 name="Line 56">
                    <a:extLst>
                      <a:ext uri="{FF2B5EF4-FFF2-40B4-BE49-F238E27FC236}">
                        <a16:creationId xmlns:a16="http://schemas.microsoft.com/office/drawing/2014/main" id="{BD0A31C2-0163-4C07-B446-9EC8ED7A3119}"/>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4" name="Line 57">
                    <a:extLst>
                      <a:ext uri="{FF2B5EF4-FFF2-40B4-BE49-F238E27FC236}">
                        <a16:creationId xmlns:a16="http://schemas.microsoft.com/office/drawing/2014/main" id="{6F3100F4-1FB5-438E-AFA3-C8EE1DA0F833}"/>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5" name="Line 58">
                    <a:extLst>
                      <a:ext uri="{FF2B5EF4-FFF2-40B4-BE49-F238E27FC236}">
                        <a16:creationId xmlns:a16="http://schemas.microsoft.com/office/drawing/2014/main" id="{FCE814CA-0ED3-4EF1-95FC-223BE0521C2F}"/>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6" name="Line 59">
                    <a:extLst>
                      <a:ext uri="{FF2B5EF4-FFF2-40B4-BE49-F238E27FC236}">
                        <a16:creationId xmlns:a16="http://schemas.microsoft.com/office/drawing/2014/main" id="{78FD4EC3-25B8-4D88-BB8A-87A0F7D3CA80}"/>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7" name="Line 60">
                    <a:extLst>
                      <a:ext uri="{FF2B5EF4-FFF2-40B4-BE49-F238E27FC236}">
                        <a16:creationId xmlns:a16="http://schemas.microsoft.com/office/drawing/2014/main" id="{C416C5A0-0FF6-4537-94C4-B786D8796C03}"/>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98" name="Line 61">
                    <a:extLst>
                      <a:ext uri="{FF2B5EF4-FFF2-40B4-BE49-F238E27FC236}">
                        <a16:creationId xmlns:a16="http://schemas.microsoft.com/office/drawing/2014/main" id="{8785AA0E-2196-48DA-9D49-16C5D350BB59}"/>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0" name="Line 62">
                  <a:extLst>
                    <a:ext uri="{FF2B5EF4-FFF2-40B4-BE49-F238E27FC236}">
                      <a16:creationId xmlns:a16="http://schemas.microsoft.com/office/drawing/2014/main" id="{7A9C80F2-85B4-4AF5-A362-946BE499F123}"/>
                    </a:ext>
                  </a:extLst>
                </p:cNvPr>
                <p:cNvSpPr>
                  <a:spLocks noChangeShapeType="1"/>
                </p:cNvSpPr>
                <p:nvPr/>
              </p:nvSpPr>
              <p:spPr bwMode="auto">
                <a:xfrm>
                  <a:off x="1651" y="2048"/>
                  <a:ext cx="2552" cy="32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1" name="Line 63">
                  <a:extLst>
                    <a:ext uri="{FF2B5EF4-FFF2-40B4-BE49-F238E27FC236}">
                      <a16:creationId xmlns:a16="http://schemas.microsoft.com/office/drawing/2014/main" id="{33BD31F3-F0FD-4F90-8C3D-31B14555A6EB}"/>
                    </a:ext>
                  </a:extLst>
                </p:cNvPr>
                <p:cNvSpPr>
                  <a:spLocks noChangeShapeType="1"/>
                </p:cNvSpPr>
                <p:nvPr/>
              </p:nvSpPr>
              <p:spPr bwMode="auto">
                <a:xfrm>
                  <a:off x="1675" y="2095"/>
                  <a:ext cx="2528" cy="30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72" name="Group 64">
                  <a:extLst>
                    <a:ext uri="{FF2B5EF4-FFF2-40B4-BE49-F238E27FC236}">
                      <a16:creationId xmlns:a16="http://schemas.microsoft.com/office/drawing/2014/main" id="{CA75EC46-2706-4A1E-9CDE-67EFC75992FF}"/>
                    </a:ext>
                  </a:extLst>
                </p:cNvPr>
                <p:cNvGrpSpPr>
                  <a:grpSpLocks/>
                </p:cNvGrpSpPr>
                <p:nvPr/>
              </p:nvGrpSpPr>
              <p:grpSpPr bwMode="auto">
                <a:xfrm>
                  <a:off x="2681" y="2208"/>
                  <a:ext cx="491" cy="421"/>
                  <a:chOff x="2681" y="2208"/>
                  <a:chExt cx="491" cy="421"/>
                </a:xfrm>
              </p:grpSpPr>
              <p:sp>
                <p:nvSpPr>
                  <p:cNvPr id="85" name="Line 65">
                    <a:extLst>
                      <a:ext uri="{FF2B5EF4-FFF2-40B4-BE49-F238E27FC236}">
                        <a16:creationId xmlns:a16="http://schemas.microsoft.com/office/drawing/2014/main" id="{7C117514-9C13-498E-B670-B9855FBD8719}"/>
                      </a:ext>
                    </a:extLst>
                  </p:cNvPr>
                  <p:cNvSpPr>
                    <a:spLocks noChangeShapeType="1"/>
                  </p:cNvSpPr>
                  <p:nvPr/>
                </p:nvSpPr>
                <p:spPr bwMode="auto">
                  <a:xfrm>
                    <a:off x="2883" y="2208"/>
                    <a:ext cx="0" cy="36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6" name="Line 66">
                    <a:extLst>
                      <a:ext uri="{FF2B5EF4-FFF2-40B4-BE49-F238E27FC236}">
                        <a16:creationId xmlns:a16="http://schemas.microsoft.com/office/drawing/2014/main" id="{17942BFB-B816-4BC6-9E0E-73B25DA156CD}"/>
                      </a:ext>
                    </a:extLst>
                  </p:cNvPr>
                  <p:cNvSpPr>
                    <a:spLocks noChangeShapeType="1"/>
                  </p:cNvSpPr>
                  <p:nvPr/>
                </p:nvSpPr>
                <p:spPr bwMode="auto">
                  <a:xfrm>
                    <a:off x="2681" y="2574"/>
                    <a:ext cx="491"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7" name="Line 67">
                    <a:extLst>
                      <a:ext uri="{FF2B5EF4-FFF2-40B4-BE49-F238E27FC236}">
                        <a16:creationId xmlns:a16="http://schemas.microsoft.com/office/drawing/2014/main" id="{205D923D-7256-4DC8-A888-43595D467E76}"/>
                      </a:ext>
                    </a:extLst>
                  </p:cNvPr>
                  <p:cNvSpPr>
                    <a:spLocks noChangeShapeType="1"/>
                  </p:cNvSpPr>
                  <p:nvPr/>
                </p:nvSpPr>
                <p:spPr bwMode="auto">
                  <a:xfrm>
                    <a:off x="2976" y="2263"/>
                    <a:ext cx="0" cy="36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8" name="Line 68">
                    <a:extLst>
                      <a:ext uri="{FF2B5EF4-FFF2-40B4-BE49-F238E27FC236}">
                        <a16:creationId xmlns:a16="http://schemas.microsoft.com/office/drawing/2014/main" id="{2C5301E0-83C2-4D42-B64A-DC0091C68279}"/>
                      </a:ext>
                    </a:extLst>
                  </p:cNvPr>
                  <p:cNvSpPr>
                    <a:spLocks noChangeShapeType="1"/>
                  </p:cNvSpPr>
                  <p:nvPr/>
                </p:nvSpPr>
                <p:spPr bwMode="auto">
                  <a:xfrm>
                    <a:off x="2681" y="2611"/>
                    <a:ext cx="491"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9" name="Line 69">
                    <a:extLst>
                      <a:ext uri="{FF2B5EF4-FFF2-40B4-BE49-F238E27FC236}">
                        <a16:creationId xmlns:a16="http://schemas.microsoft.com/office/drawing/2014/main" id="{4025928F-FF15-4E7F-BCB3-BCBAA611DE58}"/>
                      </a:ext>
                    </a:extLst>
                  </p:cNvPr>
                  <p:cNvSpPr>
                    <a:spLocks noChangeShapeType="1"/>
                  </p:cNvSpPr>
                  <p:nvPr/>
                </p:nvSpPr>
                <p:spPr bwMode="auto">
                  <a:xfrm>
                    <a:off x="2928" y="2256"/>
                    <a:ext cx="0" cy="36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73" name="Group 70">
                  <a:extLst>
                    <a:ext uri="{FF2B5EF4-FFF2-40B4-BE49-F238E27FC236}">
                      <a16:creationId xmlns:a16="http://schemas.microsoft.com/office/drawing/2014/main" id="{12BBD85B-E38A-40E9-8761-3EB548F39B73}"/>
                    </a:ext>
                  </a:extLst>
                </p:cNvPr>
                <p:cNvGrpSpPr>
                  <a:grpSpLocks/>
                </p:cNvGrpSpPr>
                <p:nvPr/>
              </p:nvGrpSpPr>
              <p:grpSpPr bwMode="auto">
                <a:xfrm>
                  <a:off x="3271" y="2101"/>
                  <a:ext cx="1822" cy="267"/>
                  <a:chOff x="864" y="2976"/>
                  <a:chExt cx="1782" cy="240"/>
                </a:xfrm>
              </p:grpSpPr>
              <p:grpSp>
                <p:nvGrpSpPr>
                  <p:cNvPr id="74" name="Group 71">
                    <a:extLst>
                      <a:ext uri="{FF2B5EF4-FFF2-40B4-BE49-F238E27FC236}">
                        <a16:creationId xmlns:a16="http://schemas.microsoft.com/office/drawing/2014/main" id="{31405999-DF9A-4974-8C4F-A7EC0251F6C7}"/>
                      </a:ext>
                    </a:extLst>
                  </p:cNvPr>
                  <p:cNvGrpSpPr>
                    <a:grpSpLocks/>
                  </p:cNvGrpSpPr>
                  <p:nvPr/>
                </p:nvGrpSpPr>
                <p:grpSpPr bwMode="auto">
                  <a:xfrm>
                    <a:off x="864" y="2976"/>
                    <a:ext cx="1782" cy="240"/>
                    <a:chOff x="864" y="3024"/>
                    <a:chExt cx="1782" cy="240"/>
                  </a:xfrm>
                </p:grpSpPr>
                <p:sp>
                  <p:nvSpPr>
                    <p:cNvPr id="83" name="Oval 72">
                      <a:extLst>
                        <a:ext uri="{FF2B5EF4-FFF2-40B4-BE49-F238E27FC236}">
                          <a16:creationId xmlns:a16="http://schemas.microsoft.com/office/drawing/2014/main" id="{B4D70409-BE38-4747-B5B8-1AAC15039CC4}"/>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84" name="Arc 73">
                      <a:extLst>
                        <a:ext uri="{FF2B5EF4-FFF2-40B4-BE49-F238E27FC236}">
                          <a16:creationId xmlns:a16="http://schemas.microsoft.com/office/drawing/2014/main" id="{DD73DBF9-51C4-49D3-8805-B8C95453B621}"/>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75" name="Line 74">
                    <a:extLst>
                      <a:ext uri="{FF2B5EF4-FFF2-40B4-BE49-F238E27FC236}">
                        <a16:creationId xmlns:a16="http://schemas.microsoft.com/office/drawing/2014/main" id="{867E34C3-8915-4487-8A3A-CCE4458D576C}"/>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6" name="Line 75">
                    <a:extLst>
                      <a:ext uri="{FF2B5EF4-FFF2-40B4-BE49-F238E27FC236}">
                        <a16:creationId xmlns:a16="http://schemas.microsoft.com/office/drawing/2014/main" id="{AC772D59-2572-4D12-BD42-E8E0A3D5A9AD}"/>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7" name="Line 76">
                    <a:extLst>
                      <a:ext uri="{FF2B5EF4-FFF2-40B4-BE49-F238E27FC236}">
                        <a16:creationId xmlns:a16="http://schemas.microsoft.com/office/drawing/2014/main" id="{0AE3BB00-212C-46E4-8AA4-E62CDFF3BA59}"/>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8" name="Line 77">
                    <a:extLst>
                      <a:ext uri="{FF2B5EF4-FFF2-40B4-BE49-F238E27FC236}">
                        <a16:creationId xmlns:a16="http://schemas.microsoft.com/office/drawing/2014/main" id="{E9F4AA6C-6707-47B8-8984-1B6001E288E8}"/>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79" name="Line 78">
                    <a:extLst>
                      <a:ext uri="{FF2B5EF4-FFF2-40B4-BE49-F238E27FC236}">
                        <a16:creationId xmlns:a16="http://schemas.microsoft.com/office/drawing/2014/main" id="{86534060-0194-4A6A-9216-3533EAD50A51}"/>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0" name="Line 79">
                    <a:extLst>
                      <a:ext uri="{FF2B5EF4-FFF2-40B4-BE49-F238E27FC236}">
                        <a16:creationId xmlns:a16="http://schemas.microsoft.com/office/drawing/2014/main" id="{9D06865B-5A67-4CF4-865D-1A33E3D16941}"/>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1" name="Line 80">
                    <a:extLst>
                      <a:ext uri="{FF2B5EF4-FFF2-40B4-BE49-F238E27FC236}">
                        <a16:creationId xmlns:a16="http://schemas.microsoft.com/office/drawing/2014/main" id="{E43D68B7-F3E8-4976-A0A2-BB99C8E1E83E}"/>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 name="Line 81">
                    <a:extLst>
                      <a:ext uri="{FF2B5EF4-FFF2-40B4-BE49-F238E27FC236}">
                        <a16:creationId xmlns:a16="http://schemas.microsoft.com/office/drawing/2014/main" id="{9D71B4E7-8D6F-409B-822A-586A343F8803}"/>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sp>
          <p:nvSpPr>
            <p:cNvPr id="66" name="AutoShape 82">
              <a:extLst>
                <a:ext uri="{FF2B5EF4-FFF2-40B4-BE49-F238E27FC236}">
                  <a16:creationId xmlns:a16="http://schemas.microsoft.com/office/drawing/2014/main" id="{F915FFF5-166D-4F76-B16D-786229F9E90B}"/>
                </a:ext>
              </a:extLst>
            </p:cNvPr>
            <p:cNvSpPr>
              <a:spLocks noChangeArrowheads="1"/>
            </p:cNvSpPr>
            <p:nvPr/>
          </p:nvSpPr>
          <p:spPr bwMode="auto">
            <a:xfrm>
              <a:off x="3761" y="1728"/>
              <a:ext cx="1031" cy="533"/>
            </a:xfrm>
            <a:prstGeom prst="cube">
              <a:avLst>
                <a:gd name="adj" fmla="val 25000"/>
              </a:avLst>
            </a:prstGeom>
            <a:solidFill>
              <a:srgbClr val="CC6600"/>
            </a:solidFill>
            <a:ln w="9525">
              <a:solidFill>
                <a:srgbClr val="A5002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nvGrpSpPr>
          <p:cNvPr id="101" name="Group 83">
            <a:extLst>
              <a:ext uri="{FF2B5EF4-FFF2-40B4-BE49-F238E27FC236}">
                <a16:creationId xmlns:a16="http://schemas.microsoft.com/office/drawing/2014/main" id="{27B365DA-D7C8-4B14-A053-A70C3630BC24}"/>
              </a:ext>
            </a:extLst>
          </p:cNvPr>
          <p:cNvGrpSpPr>
            <a:grpSpLocks/>
          </p:cNvGrpSpPr>
          <p:nvPr/>
        </p:nvGrpSpPr>
        <p:grpSpPr bwMode="auto">
          <a:xfrm>
            <a:off x="3048000" y="2144713"/>
            <a:ext cx="609600" cy="723900"/>
            <a:chOff x="2640" y="3768"/>
            <a:chExt cx="336" cy="408"/>
          </a:xfrm>
        </p:grpSpPr>
        <p:sp>
          <p:nvSpPr>
            <p:cNvPr id="102" name="AutoShape 84">
              <a:extLst>
                <a:ext uri="{FF2B5EF4-FFF2-40B4-BE49-F238E27FC236}">
                  <a16:creationId xmlns:a16="http://schemas.microsoft.com/office/drawing/2014/main" id="{93E5701A-6245-4D17-B9F1-29930C8CC960}"/>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3" name="Line 85">
              <a:extLst>
                <a:ext uri="{FF2B5EF4-FFF2-40B4-BE49-F238E27FC236}">
                  <a16:creationId xmlns:a16="http://schemas.microsoft.com/office/drawing/2014/main" id="{2C217BAA-27F8-4B46-BF68-8E87BF267B2C}"/>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04" name="Group 86">
            <a:extLst>
              <a:ext uri="{FF2B5EF4-FFF2-40B4-BE49-F238E27FC236}">
                <a16:creationId xmlns:a16="http://schemas.microsoft.com/office/drawing/2014/main" id="{412A3E89-675D-4CF4-AF6D-B6E016C855CD}"/>
              </a:ext>
            </a:extLst>
          </p:cNvPr>
          <p:cNvGrpSpPr>
            <a:grpSpLocks/>
          </p:cNvGrpSpPr>
          <p:nvPr/>
        </p:nvGrpSpPr>
        <p:grpSpPr bwMode="auto">
          <a:xfrm>
            <a:off x="1219200" y="2144713"/>
            <a:ext cx="7162800" cy="1828800"/>
            <a:chOff x="816" y="3168"/>
            <a:chExt cx="4512" cy="1152"/>
          </a:xfrm>
        </p:grpSpPr>
        <p:grpSp>
          <p:nvGrpSpPr>
            <p:cNvPr id="105" name="Group 87">
              <a:extLst>
                <a:ext uri="{FF2B5EF4-FFF2-40B4-BE49-F238E27FC236}">
                  <a16:creationId xmlns:a16="http://schemas.microsoft.com/office/drawing/2014/main" id="{A8FDCF40-382E-4082-9E36-D6EC757A1767}"/>
                </a:ext>
              </a:extLst>
            </p:cNvPr>
            <p:cNvGrpSpPr>
              <a:grpSpLocks/>
            </p:cNvGrpSpPr>
            <p:nvPr/>
          </p:nvGrpSpPr>
          <p:grpSpPr bwMode="auto">
            <a:xfrm>
              <a:off x="816" y="3168"/>
              <a:ext cx="4512" cy="1152"/>
              <a:chOff x="1008" y="3168"/>
              <a:chExt cx="4512" cy="1152"/>
            </a:xfrm>
          </p:grpSpPr>
          <p:sp>
            <p:nvSpPr>
              <p:cNvPr id="109" name="Rectangle 88">
                <a:extLst>
                  <a:ext uri="{FF2B5EF4-FFF2-40B4-BE49-F238E27FC236}">
                    <a16:creationId xmlns:a16="http://schemas.microsoft.com/office/drawing/2014/main" id="{BF3D9856-E139-4B1E-941D-934F5A78922B}"/>
                  </a:ext>
                </a:extLst>
              </p:cNvPr>
              <p:cNvSpPr>
                <a:spLocks noChangeArrowheads="1"/>
              </p:cNvSpPr>
              <p:nvPr/>
            </p:nvSpPr>
            <p:spPr bwMode="auto">
              <a:xfrm>
                <a:off x="1008" y="3168"/>
                <a:ext cx="4512" cy="1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10" name="Group 89">
                <a:extLst>
                  <a:ext uri="{FF2B5EF4-FFF2-40B4-BE49-F238E27FC236}">
                    <a16:creationId xmlns:a16="http://schemas.microsoft.com/office/drawing/2014/main" id="{1488514C-51E7-4DBB-833B-2FAE86837AB1}"/>
                  </a:ext>
                </a:extLst>
              </p:cNvPr>
              <p:cNvGrpSpPr>
                <a:grpSpLocks/>
              </p:cNvGrpSpPr>
              <p:nvPr/>
            </p:nvGrpSpPr>
            <p:grpSpPr bwMode="auto">
              <a:xfrm>
                <a:off x="1056" y="3312"/>
                <a:ext cx="4182" cy="864"/>
                <a:chOff x="1056" y="3312"/>
                <a:chExt cx="4182" cy="864"/>
              </a:xfrm>
            </p:grpSpPr>
            <p:grpSp>
              <p:nvGrpSpPr>
                <p:cNvPr id="111" name="Group 90">
                  <a:extLst>
                    <a:ext uri="{FF2B5EF4-FFF2-40B4-BE49-F238E27FC236}">
                      <a16:creationId xmlns:a16="http://schemas.microsoft.com/office/drawing/2014/main" id="{20A8A3AB-70C1-4162-88FC-BA45689A970B}"/>
                    </a:ext>
                  </a:extLst>
                </p:cNvPr>
                <p:cNvGrpSpPr>
                  <a:grpSpLocks/>
                </p:cNvGrpSpPr>
                <p:nvPr/>
              </p:nvGrpSpPr>
              <p:grpSpPr bwMode="auto">
                <a:xfrm>
                  <a:off x="1056" y="3504"/>
                  <a:ext cx="1782" cy="240"/>
                  <a:chOff x="864" y="2976"/>
                  <a:chExt cx="1782" cy="240"/>
                </a:xfrm>
              </p:grpSpPr>
              <p:grpSp>
                <p:nvGrpSpPr>
                  <p:cNvPr id="134" name="Group 91">
                    <a:extLst>
                      <a:ext uri="{FF2B5EF4-FFF2-40B4-BE49-F238E27FC236}">
                        <a16:creationId xmlns:a16="http://schemas.microsoft.com/office/drawing/2014/main" id="{539925E9-C8BE-4154-89FC-D9B1889A0322}"/>
                      </a:ext>
                    </a:extLst>
                  </p:cNvPr>
                  <p:cNvGrpSpPr>
                    <a:grpSpLocks/>
                  </p:cNvGrpSpPr>
                  <p:nvPr/>
                </p:nvGrpSpPr>
                <p:grpSpPr bwMode="auto">
                  <a:xfrm>
                    <a:off x="864" y="2976"/>
                    <a:ext cx="1782" cy="240"/>
                    <a:chOff x="864" y="3024"/>
                    <a:chExt cx="1782" cy="240"/>
                  </a:xfrm>
                </p:grpSpPr>
                <p:sp>
                  <p:nvSpPr>
                    <p:cNvPr id="143" name="Oval 92">
                      <a:extLst>
                        <a:ext uri="{FF2B5EF4-FFF2-40B4-BE49-F238E27FC236}">
                          <a16:creationId xmlns:a16="http://schemas.microsoft.com/office/drawing/2014/main" id="{F44944CE-EDA2-43FE-9819-DBE7C5123352}"/>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4" name="Arc 93">
                      <a:extLst>
                        <a:ext uri="{FF2B5EF4-FFF2-40B4-BE49-F238E27FC236}">
                          <a16:creationId xmlns:a16="http://schemas.microsoft.com/office/drawing/2014/main" id="{C6410BC5-2656-403A-96DD-2D270E22ECEA}"/>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135" name="Line 94">
                    <a:extLst>
                      <a:ext uri="{FF2B5EF4-FFF2-40B4-BE49-F238E27FC236}">
                        <a16:creationId xmlns:a16="http://schemas.microsoft.com/office/drawing/2014/main" id="{AC5D9E31-E67E-450E-89C2-A48A1C904D43}"/>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6" name="Line 95">
                    <a:extLst>
                      <a:ext uri="{FF2B5EF4-FFF2-40B4-BE49-F238E27FC236}">
                        <a16:creationId xmlns:a16="http://schemas.microsoft.com/office/drawing/2014/main" id="{797AF363-5930-4AE2-9A91-7318BD78A458}"/>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7" name="Line 96">
                    <a:extLst>
                      <a:ext uri="{FF2B5EF4-FFF2-40B4-BE49-F238E27FC236}">
                        <a16:creationId xmlns:a16="http://schemas.microsoft.com/office/drawing/2014/main" id="{815C9541-323E-4BBD-B70F-54381B4E3896}"/>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8" name="Line 97">
                    <a:extLst>
                      <a:ext uri="{FF2B5EF4-FFF2-40B4-BE49-F238E27FC236}">
                        <a16:creationId xmlns:a16="http://schemas.microsoft.com/office/drawing/2014/main" id="{8A46918C-3900-4DB4-96C3-89A7532037F6}"/>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9" name="Line 98">
                    <a:extLst>
                      <a:ext uri="{FF2B5EF4-FFF2-40B4-BE49-F238E27FC236}">
                        <a16:creationId xmlns:a16="http://schemas.microsoft.com/office/drawing/2014/main" id="{9DB55B7E-918F-4F8F-9EDB-58BCFB22207B}"/>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0" name="Line 99">
                    <a:extLst>
                      <a:ext uri="{FF2B5EF4-FFF2-40B4-BE49-F238E27FC236}">
                        <a16:creationId xmlns:a16="http://schemas.microsoft.com/office/drawing/2014/main" id="{F8330D99-694A-477D-80E2-951555C9821C}"/>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1" name="Line 100">
                    <a:extLst>
                      <a:ext uri="{FF2B5EF4-FFF2-40B4-BE49-F238E27FC236}">
                        <a16:creationId xmlns:a16="http://schemas.microsoft.com/office/drawing/2014/main" id="{73C29F9E-3C59-404B-8A51-A04E1F583AED}"/>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42" name="Line 101">
                    <a:extLst>
                      <a:ext uri="{FF2B5EF4-FFF2-40B4-BE49-F238E27FC236}">
                        <a16:creationId xmlns:a16="http://schemas.microsoft.com/office/drawing/2014/main" id="{B4869AA8-563A-4B87-ADE1-295254703B93}"/>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12" name="Group 102">
                  <a:extLst>
                    <a:ext uri="{FF2B5EF4-FFF2-40B4-BE49-F238E27FC236}">
                      <a16:creationId xmlns:a16="http://schemas.microsoft.com/office/drawing/2014/main" id="{B30624A8-A2D0-4D1B-804B-8F90FB6FA2D9}"/>
                    </a:ext>
                  </a:extLst>
                </p:cNvPr>
                <p:cNvGrpSpPr>
                  <a:grpSpLocks/>
                </p:cNvGrpSpPr>
                <p:nvPr/>
              </p:nvGrpSpPr>
              <p:grpSpPr bwMode="auto">
                <a:xfrm>
                  <a:off x="3456" y="3648"/>
                  <a:ext cx="1782" cy="240"/>
                  <a:chOff x="864" y="2976"/>
                  <a:chExt cx="1782" cy="240"/>
                </a:xfrm>
              </p:grpSpPr>
              <p:grpSp>
                <p:nvGrpSpPr>
                  <p:cNvPr id="123" name="Group 103">
                    <a:extLst>
                      <a:ext uri="{FF2B5EF4-FFF2-40B4-BE49-F238E27FC236}">
                        <a16:creationId xmlns:a16="http://schemas.microsoft.com/office/drawing/2014/main" id="{1DBD7701-54C6-43B9-9F48-942A38EEA555}"/>
                      </a:ext>
                    </a:extLst>
                  </p:cNvPr>
                  <p:cNvGrpSpPr>
                    <a:grpSpLocks/>
                  </p:cNvGrpSpPr>
                  <p:nvPr/>
                </p:nvGrpSpPr>
                <p:grpSpPr bwMode="auto">
                  <a:xfrm>
                    <a:off x="864" y="2976"/>
                    <a:ext cx="1782" cy="240"/>
                    <a:chOff x="864" y="3024"/>
                    <a:chExt cx="1782" cy="240"/>
                  </a:xfrm>
                </p:grpSpPr>
                <p:sp>
                  <p:nvSpPr>
                    <p:cNvPr id="132" name="Oval 104">
                      <a:extLst>
                        <a:ext uri="{FF2B5EF4-FFF2-40B4-BE49-F238E27FC236}">
                          <a16:creationId xmlns:a16="http://schemas.microsoft.com/office/drawing/2014/main" id="{09AFC9E8-1943-4C6B-A19C-9E1D3B5639C4}"/>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33" name="Arc 105">
                      <a:extLst>
                        <a:ext uri="{FF2B5EF4-FFF2-40B4-BE49-F238E27FC236}">
                          <a16:creationId xmlns:a16="http://schemas.microsoft.com/office/drawing/2014/main" id="{3280384B-633E-42B6-BB24-B4E0A9BDE818}"/>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124" name="Line 106">
                    <a:extLst>
                      <a:ext uri="{FF2B5EF4-FFF2-40B4-BE49-F238E27FC236}">
                        <a16:creationId xmlns:a16="http://schemas.microsoft.com/office/drawing/2014/main" id="{C15F9A70-FC6A-4190-96A9-16F28EDB720E}"/>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5" name="Line 107">
                    <a:extLst>
                      <a:ext uri="{FF2B5EF4-FFF2-40B4-BE49-F238E27FC236}">
                        <a16:creationId xmlns:a16="http://schemas.microsoft.com/office/drawing/2014/main" id="{6D433C74-95B7-400A-ABEC-061871FA6D44}"/>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6" name="Line 108">
                    <a:extLst>
                      <a:ext uri="{FF2B5EF4-FFF2-40B4-BE49-F238E27FC236}">
                        <a16:creationId xmlns:a16="http://schemas.microsoft.com/office/drawing/2014/main" id="{9F577E35-CF7F-40D5-8A15-9750F71AEA9A}"/>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7" name="Line 109">
                    <a:extLst>
                      <a:ext uri="{FF2B5EF4-FFF2-40B4-BE49-F238E27FC236}">
                        <a16:creationId xmlns:a16="http://schemas.microsoft.com/office/drawing/2014/main" id="{C969D9F7-E62A-4898-9616-470E45C47235}"/>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8" name="Line 110">
                    <a:extLst>
                      <a:ext uri="{FF2B5EF4-FFF2-40B4-BE49-F238E27FC236}">
                        <a16:creationId xmlns:a16="http://schemas.microsoft.com/office/drawing/2014/main" id="{4973ECC9-490E-40F8-94EF-E943DECB15A1}"/>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9" name="Line 111">
                    <a:extLst>
                      <a:ext uri="{FF2B5EF4-FFF2-40B4-BE49-F238E27FC236}">
                        <a16:creationId xmlns:a16="http://schemas.microsoft.com/office/drawing/2014/main" id="{08871734-79DF-46F3-BD95-2D01089E14F8}"/>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0" name="Line 112">
                    <a:extLst>
                      <a:ext uri="{FF2B5EF4-FFF2-40B4-BE49-F238E27FC236}">
                        <a16:creationId xmlns:a16="http://schemas.microsoft.com/office/drawing/2014/main" id="{DBAF8EC1-0986-412E-9EAD-5FA5EC494DDF}"/>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31" name="Line 113">
                    <a:extLst>
                      <a:ext uri="{FF2B5EF4-FFF2-40B4-BE49-F238E27FC236}">
                        <a16:creationId xmlns:a16="http://schemas.microsoft.com/office/drawing/2014/main" id="{9974B3CB-4D72-4C9B-8607-7B6EC745004B}"/>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13" name="Group 114">
                  <a:extLst>
                    <a:ext uri="{FF2B5EF4-FFF2-40B4-BE49-F238E27FC236}">
                      <a16:creationId xmlns:a16="http://schemas.microsoft.com/office/drawing/2014/main" id="{C0713E26-5D0F-4FA4-BC45-47B45E3D1089}"/>
                    </a:ext>
                  </a:extLst>
                </p:cNvPr>
                <p:cNvGrpSpPr>
                  <a:grpSpLocks/>
                </p:cNvGrpSpPr>
                <p:nvPr/>
              </p:nvGrpSpPr>
              <p:grpSpPr bwMode="auto">
                <a:xfrm>
                  <a:off x="1872" y="3744"/>
                  <a:ext cx="2496" cy="192"/>
                  <a:chOff x="1872" y="1872"/>
                  <a:chExt cx="2496" cy="240"/>
                </a:xfrm>
              </p:grpSpPr>
              <p:sp>
                <p:nvSpPr>
                  <p:cNvPr id="121" name="Line 115">
                    <a:extLst>
                      <a:ext uri="{FF2B5EF4-FFF2-40B4-BE49-F238E27FC236}">
                        <a16:creationId xmlns:a16="http://schemas.microsoft.com/office/drawing/2014/main" id="{4F36BCBA-6EA3-44DB-8458-7BA759F09C98}"/>
                      </a:ext>
                    </a:extLst>
                  </p:cNvPr>
                  <p:cNvSpPr>
                    <a:spLocks noChangeShapeType="1"/>
                  </p:cNvSpPr>
                  <p:nvPr/>
                </p:nvSpPr>
                <p:spPr bwMode="auto">
                  <a:xfrm>
                    <a:off x="1872" y="1872"/>
                    <a:ext cx="2496" cy="19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2" name="Line 116">
                    <a:extLst>
                      <a:ext uri="{FF2B5EF4-FFF2-40B4-BE49-F238E27FC236}">
                        <a16:creationId xmlns:a16="http://schemas.microsoft.com/office/drawing/2014/main" id="{1C86EA6F-4E7E-406F-B2DA-8B1FADC7ED75}"/>
                      </a:ext>
                    </a:extLst>
                  </p:cNvPr>
                  <p:cNvSpPr>
                    <a:spLocks noChangeShapeType="1"/>
                  </p:cNvSpPr>
                  <p:nvPr/>
                </p:nvSpPr>
                <p:spPr bwMode="auto">
                  <a:xfrm>
                    <a:off x="1872" y="1920"/>
                    <a:ext cx="2496" cy="192"/>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14" name="Group 117">
                  <a:extLst>
                    <a:ext uri="{FF2B5EF4-FFF2-40B4-BE49-F238E27FC236}">
                      <a16:creationId xmlns:a16="http://schemas.microsoft.com/office/drawing/2014/main" id="{8608C20A-8A92-453B-93EB-98A570AEC0AD}"/>
                    </a:ext>
                  </a:extLst>
                </p:cNvPr>
                <p:cNvGrpSpPr>
                  <a:grpSpLocks/>
                </p:cNvGrpSpPr>
                <p:nvPr/>
              </p:nvGrpSpPr>
              <p:grpSpPr bwMode="auto">
                <a:xfrm>
                  <a:off x="2880" y="3840"/>
                  <a:ext cx="480" cy="336"/>
                  <a:chOff x="2880" y="1968"/>
                  <a:chExt cx="480" cy="336"/>
                </a:xfrm>
              </p:grpSpPr>
              <p:sp>
                <p:nvSpPr>
                  <p:cNvPr id="116" name="Line 118">
                    <a:extLst>
                      <a:ext uri="{FF2B5EF4-FFF2-40B4-BE49-F238E27FC236}">
                        <a16:creationId xmlns:a16="http://schemas.microsoft.com/office/drawing/2014/main" id="{3D5F02C7-E442-4C33-9AE9-DFAB954E4179}"/>
                      </a:ext>
                    </a:extLst>
                  </p:cNvPr>
                  <p:cNvSpPr>
                    <a:spLocks noChangeShapeType="1"/>
                  </p:cNvSpPr>
                  <p:nvPr/>
                </p:nvSpPr>
                <p:spPr bwMode="auto">
                  <a:xfrm>
                    <a:off x="3072" y="1968"/>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7" name="Line 119">
                    <a:extLst>
                      <a:ext uri="{FF2B5EF4-FFF2-40B4-BE49-F238E27FC236}">
                        <a16:creationId xmlns:a16="http://schemas.microsoft.com/office/drawing/2014/main" id="{0F88A512-1D2F-46AA-B0B6-3DA2334EC16E}"/>
                      </a:ext>
                    </a:extLst>
                  </p:cNvPr>
                  <p:cNvSpPr>
                    <a:spLocks noChangeShapeType="1"/>
                  </p:cNvSpPr>
                  <p:nvPr/>
                </p:nvSpPr>
                <p:spPr bwMode="auto">
                  <a:xfrm>
                    <a:off x="2880" y="2256"/>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8" name="Line 120">
                    <a:extLst>
                      <a:ext uri="{FF2B5EF4-FFF2-40B4-BE49-F238E27FC236}">
                        <a16:creationId xmlns:a16="http://schemas.microsoft.com/office/drawing/2014/main" id="{035C61E9-2868-4A4F-AEC9-B6D5244D32C9}"/>
                      </a:ext>
                    </a:extLst>
                  </p:cNvPr>
                  <p:cNvSpPr>
                    <a:spLocks noChangeShapeType="1"/>
                  </p:cNvSpPr>
                  <p:nvPr/>
                </p:nvSpPr>
                <p:spPr bwMode="auto">
                  <a:xfrm>
                    <a:off x="3168" y="2016"/>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19" name="Line 121">
                    <a:extLst>
                      <a:ext uri="{FF2B5EF4-FFF2-40B4-BE49-F238E27FC236}">
                        <a16:creationId xmlns:a16="http://schemas.microsoft.com/office/drawing/2014/main" id="{EB3D3353-E389-424F-A37C-75505784D35C}"/>
                      </a:ext>
                    </a:extLst>
                  </p:cNvPr>
                  <p:cNvSpPr>
                    <a:spLocks noChangeShapeType="1"/>
                  </p:cNvSpPr>
                  <p:nvPr/>
                </p:nvSpPr>
                <p:spPr bwMode="auto">
                  <a:xfrm>
                    <a:off x="2880" y="2304"/>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20" name="Line 122">
                    <a:extLst>
                      <a:ext uri="{FF2B5EF4-FFF2-40B4-BE49-F238E27FC236}">
                        <a16:creationId xmlns:a16="http://schemas.microsoft.com/office/drawing/2014/main" id="{889EC522-ECAC-487F-91CA-80095408E7E8}"/>
                      </a:ext>
                    </a:extLst>
                  </p:cNvPr>
                  <p:cNvSpPr>
                    <a:spLocks noChangeShapeType="1"/>
                  </p:cNvSpPr>
                  <p:nvPr/>
                </p:nvSpPr>
                <p:spPr bwMode="auto">
                  <a:xfrm>
                    <a:off x="3120" y="2016"/>
                    <a:ext cx="0" cy="2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15" name="AutoShape 123">
                  <a:extLst>
                    <a:ext uri="{FF2B5EF4-FFF2-40B4-BE49-F238E27FC236}">
                      <a16:creationId xmlns:a16="http://schemas.microsoft.com/office/drawing/2014/main" id="{262B4AA6-8ED3-49D0-BAC4-4D5F4AF6C0BC}"/>
                    </a:ext>
                  </a:extLst>
                </p:cNvPr>
                <p:cNvSpPr>
                  <a:spLocks noChangeArrowheads="1"/>
                </p:cNvSpPr>
                <p:nvPr/>
              </p:nvSpPr>
              <p:spPr bwMode="auto">
                <a:xfrm>
                  <a:off x="3840" y="3312"/>
                  <a:ext cx="1008" cy="480"/>
                </a:xfrm>
                <a:prstGeom prst="cube">
                  <a:avLst>
                    <a:gd name="adj" fmla="val 25000"/>
                  </a:avLst>
                </a:prstGeom>
                <a:solidFill>
                  <a:srgbClr val="CC6600"/>
                </a:solidFill>
                <a:ln w="9525">
                  <a:solidFill>
                    <a:srgbClr val="A5002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grpSp>
          <p:nvGrpSpPr>
            <p:cNvPr id="106" name="Group 124">
              <a:extLst>
                <a:ext uri="{FF2B5EF4-FFF2-40B4-BE49-F238E27FC236}">
                  <a16:creationId xmlns:a16="http://schemas.microsoft.com/office/drawing/2014/main" id="{0B336AEC-9CB8-4582-AF2E-5735C3F692D4}"/>
                </a:ext>
              </a:extLst>
            </p:cNvPr>
            <p:cNvGrpSpPr>
              <a:grpSpLocks/>
            </p:cNvGrpSpPr>
            <p:nvPr/>
          </p:nvGrpSpPr>
          <p:grpSpPr bwMode="auto">
            <a:xfrm>
              <a:off x="2016" y="3168"/>
              <a:ext cx="384" cy="456"/>
              <a:chOff x="2640" y="3768"/>
              <a:chExt cx="336" cy="408"/>
            </a:xfrm>
          </p:grpSpPr>
          <p:sp>
            <p:nvSpPr>
              <p:cNvPr id="107" name="AutoShape 125">
                <a:extLst>
                  <a:ext uri="{FF2B5EF4-FFF2-40B4-BE49-F238E27FC236}">
                    <a16:creationId xmlns:a16="http://schemas.microsoft.com/office/drawing/2014/main" id="{3F971AB1-B999-4A09-84E0-4760D665284B}"/>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08" name="Line 126">
                <a:extLst>
                  <a:ext uri="{FF2B5EF4-FFF2-40B4-BE49-F238E27FC236}">
                    <a16:creationId xmlns:a16="http://schemas.microsoft.com/office/drawing/2014/main" id="{C77BB5A8-B651-41D4-B5D8-91C8864252AE}"/>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45" name="Group 127">
            <a:extLst>
              <a:ext uri="{FF2B5EF4-FFF2-40B4-BE49-F238E27FC236}">
                <a16:creationId xmlns:a16="http://schemas.microsoft.com/office/drawing/2014/main" id="{79E7DEC3-D458-46EA-9F15-ADF3B076393F}"/>
              </a:ext>
            </a:extLst>
          </p:cNvPr>
          <p:cNvGrpSpPr>
            <a:grpSpLocks/>
          </p:cNvGrpSpPr>
          <p:nvPr/>
        </p:nvGrpSpPr>
        <p:grpSpPr bwMode="auto">
          <a:xfrm>
            <a:off x="2514600" y="2297113"/>
            <a:ext cx="457200" cy="609600"/>
            <a:chOff x="2640" y="3768"/>
            <a:chExt cx="336" cy="408"/>
          </a:xfrm>
        </p:grpSpPr>
        <p:sp>
          <p:nvSpPr>
            <p:cNvPr id="146" name="AutoShape 128">
              <a:extLst>
                <a:ext uri="{FF2B5EF4-FFF2-40B4-BE49-F238E27FC236}">
                  <a16:creationId xmlns:a16="http://schemas.microsoft.com/office/drawing/2014/main" id="{DDEF1D00-B2E5-44AF-B131-2275027AD942}"/>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47" name="Line 129">
              <a:extLst>
                <a:ext uri="{FF2B5EF4-FFF2-40B4-BE49-F238E27FC236}">
                  <a16:creationId xmlns:a16="http://schemas.microsoft.com/office/drawing/2014/main" id="{52E11002-DA8C-47C1-BCA0-1A488BA14E51}"/>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48" name="Group 130">
            <a:extLst>
              <a:ext uri="{FF2B5EF4-FFF2-40B4-BE49-F238E27FC236}">
                <a16:creationId xmlns:a16="http://schemas.microsoft.com/office/drawing/2014/main" id="{0E49DBEE-CE41-4955-8BEA-F44C846FFEAE}"/>
              </a:ext>
            </a:extLst>
          </p:cNvPr>
          <p:cNvGrpSpPr>
            <a:grpSpLocks/>
          </p:cNvGrpSpPr>
          <p:nvPr/>
        </p:nvGrpSpPr>
        <p:grpSpPr bwMode="auto">
          <a:xfrm>
            <a:off x="1143000" y="1916113"/>
            <a:ext cx="7239000" cy="2286000"/>
            <a:chOff x="1056" y="1632"/>
            <a:chExt cx="4464" cy="1440"/>
          </a:xfrm>
        </p:grpSpPr>
        <p:sp>
          <p:nvSpPr>
            <p:cNvPr id="149" name="Rectangle 131">
              <a:extLst>
                <a:ext uri="{FF2B5EF4-FFF2-40B4-BE49-F238E27FC236}">
                  <a16:creationId xmlns:a16="http://schemas.microsoft.com/office/drawing/2014/main" id="{98DA77E0-9CDC-4D5A-A74D-31E97CB5AA2F}"/>
                </a:ext>
              </a:extLst>
            </p:cNvPr>
            <p:cNvSpPr>
              <a:spLocks noChangeArrowheads="1"/>
            </p:cNvSpPr>
            <p:nvPr/>
          </p:nvSpPr>
          <p:spPr bwMode="auto">
            <a:xfrm>
              <a:off x="1056" y="1632"/>
              <a:ext cx="4464" cy="144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50" name="Group 132">
              <a:extLst>
                <a:ext uri="{FF2B5EF4-FFF2-40B4-BE49-F238E27FC236}">
                  <a16:creationId xmlns:a16="http://schemas.microsoft.com/office/drawing/2014/main" id="{43ABFF0D-971A-4E4B-9BEE-973312491CCB}"/>
                </a:ext>
              </a:extLst>
            </p:cNvPr>
            <p:cNvGrpSpPr>
              <a:grpSpLocks/>
            </p:cNvGrpSpPr>
            <p:nvPr/>
          </p:nvGrpSpPr>
          <p:grpSpPr bwMode="auto">
            <a:xfrm>
              <a:off x="1104" y="1776"/>
              <a:ext cx="4230" cy="1056"/>
              <a:chOff x="1104" y="1776"/>
              <a:chExt cx="4230" cy="1056"/>
            </a:xfrm>
          </p:grpSpPr>
          <p:grpSp>
            <p:nvGrpSpPr>
              <p:cNvPr id="151" name="Group 133">
                <a:extLst>
                  <a:ext uri="{FF2B5EF4-FFF2-40B4-BE49-F238E27FC236}">
                    <a16:creationId xmlns:a16="http://schemas.microsoft.com/office/drawing/2014/main" id="{476F4AB7-E6EE-4A8B-8790-1F3AFAF354FD}"/>
                  </a:ext>
                </a:extLst>
              </p:cNvPr>
              <p:cNvGrpSpPr>
                <a:grpSpLocks/>
              </p:cNvGrpSpPr>
              <p:nvPr/>
            </p:nvGrpSpPr>
            <p:grpSpPr bwMode="auto">
              <a:xfrm>
                <a:off x="1104" y="2112"/>
                <a:ext cx="1782" cy="240"/>
                <a:chOff x="864" y="2976"/>
                <a:chExt cx="1782" cy="240"/>
              </a:xfrm>
            </p:grpSpPr>
            <p:grpSp>
              <p:nvGrpSpPr>
                <p:cNvPr id="179" name="Group 134">
                  <a:extLst>
                    <a:ext uri="{FF2B5EF4-FFF2-40B4-BE49-F238E27FC236}">
                      <a16:creationId xmlns:a16="http://schemas.microsoft.com/office/drawing/2014/main" id="{E6FFF560-91EF-4DB6-A564-50BE9F6E6E7E}"/>
                    </a:ext>
                  </a:extLst>
                </p:cNvPr>
                <p:cNvGrpSpPr>
                  <a:grpSpLocks/>
                </p:cNvGrpSpPr>
                <p:nvPr/>
              </p:nvGrpSpPr>
              <p:grpSpPr bwMode="auto">
                <a:xfrm>
                  <a:off x="864" y="2976"/>
                  <a:ext cx="1782" cy="240"/>
                  <a:chOff x="864" y="3024"/>
                  <a:chExt cx="1782" cy="240"/>
                </a:xfrm>
              </p:grpSpPr>
              <p:sp>
                <p:nvSpPr>
                  <p:cNvPr id="188" name="Oval 135">
                    <a:extLst>
                      <a:ext uri="{FF2B5EF4-FFF2-40B4-BE49-F238E27FC236}">
                        <a16:creationId xmlns:a16="http://schemas.microsoft.com/office/drawing/2014/main" id="{51EABB70-6B0E-40D0-ADD9-116453A258F6}"/>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89" name="Arc 136">
                    <a:extLst>
                      <a:ext uri="{FF2B5EF4-FFF2-40B4-BE49-F238E27FC236}">
                        <a16:creationId xmlns:a16="http://schemas.microsoft.com/office/drawing/2014/main" id="{2486F5E1-0C4F-45C8-9A07-5885FD1B3EA1}"/>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180" name="Line 137">
                  <a:extLst>
                    <a:ext uri="{FF2B5EF4-FFF2-40B4-BE49-F238E27FC236}">
                      <a16:creationId xmlns:a16="http://schemas.microsoft.com/office/drawing/2014/main" id="{EF21FE4D-FD16-4774-8998-D41810A43175}"/>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1" name="Line 138">
                  <a:extLst>
                    <a:ext uri="{FF2B5EF4-FFF2-40B4-BE49-F238E27FC236}">
                      <a16:creationId xmlns:a16="http://schemas.microsoft.com/office/drawing/2014/main" id="{89321B5B-7801-4C78-B186-5F6FBF3567E6}"/>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2" name="Line 139">
                  <a:extLst>
                    <a:ext uri="{FF2B5EF4-FFF2-40B4-BE49-F238E27FC236}">
                      <a16:creationId xmlns:a16="http://schemas.microsoft.com/office/drawing/2014/main" id="{97B2E2C0-D9F8-4B9A-AA05-2608FBF3E590}"/>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3" name="Line 140">
                  <a:extLst>
                    <a:ext uri="{FF2B5EF4-FFF2-40B4-BE49-F238E27FC236}">
                      <a16:creationId xmlns:a16="http://schemas.microsoft.com/office/drawing/2014/main" id="{F009FA8A-480E-4926-8EEF-6A0783EBC445}"/>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 name="Line 141">
                  <a:extLst>
                    <a:ext uri="{FF2B5EF4-FFF2-40B4-BE49-F238E27FC236}">
                      <a16:creationId xmlns:a16="http://schemas.microsoft.com/office/drawing/2014/main" id="{1DE53EFA-B0E5-4053-81D6-5E147329DCAB}"/>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5" name="Line 142">
                  <a:extLst>
                    <a:ext uri="{FF2B5EF4-FFF2-40B4-BE49-F238E27FC236}">
                      <a16:creationId xmlns:a16="http://schemas.microsoft.com/office/drawing/2014/main" id="{738B9FC3-5F6B-41CF-BF74-3301E6C5710E}"/>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6" name="Line 143">
                  <a:extLst>
                    <a:ext uri="{FF2B5EF4-FFF2-40B4-BE49-F238E27FC236}">
                      <a16:creationId xmlns:a16="http://schemas.microsoft.com/office/drawing/2014/main" id="{0D7E0389-83CC-47E1-8F57-2A8060DA649C}"/>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7" name="Line 144">
                  <a:extLst>
                    <a:ext uri="{FF2B5EF4-FFF2-40B4-BE49-F238E27FC236}">
                      <a16:creationId xmlns:a16="http://schemas.microsoft.com/office/drawing/2014/main" id="{9A206C9E-22AB-4184-8AD3-35DCD740CD9A}"/>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52" name="Group 145">
                <a:extLst>
                  <a:ext uri="{FF2B5EF4-FFF2-40B4-BE49-F238E27FC236}">
                    <a16:creationId xmlns:a16="http://schemas.microsoft.com/office/drawing/2014/main" id="{6734FF13-7E9E-439C-AC68-15442D2356ED}"/>
                  </a:ext>
                </a:extLst>
              </p:cNvPr>
              <p:cNvGrpSpPr>
                <a:grpSpLocks/>
              </p:cNvGrpSpPr>
              <p:nvPr/>
            </p:nvGrpSpPr>
            <p:grpSpPr bwMode="auto">
              <a:xfrm>
                <a:off x="3552" y="2208"/>
                <a:ext cx="1782" cy="240"/>
                <a:chOff x="3072" y="2976"/>
                <a:chExt cx="1782" cy="240"/>
              </a:xfrm>
            </p:grpSpPr>
            <p:sp>
              <p:nvSpPr>
                <p:cNvPr id="167" name="Oval 146">
                  <a:extLst>
                    <a:ext uri="{FF2B5EF4-FFF2-40B4-BE49-F238E27FC236}">
                      <a16:creationId xmlns:a16="http://schemas.microsoft.com/office/drawing/2014/main" id="{5D06A364-E952-4044-B544-F5F11D9E82FD}"/>
                    </a:ext>
                  </a:extLst>
                </p:cNvPr>
                <p:cNvSpPr>
                  <a:spLocks noChangeArrowheads="1"/>
                </p:cNvSpPr>
                <p:nvPr/>
              </p:nvSpPr>
              <p:spPr bwMode="auto">
                <a:xfrm>
                  <a:off x="3072" y="2976"/>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8" name="Arc 147">
                  <a:extLst>
                    <a:ext uri="{FF2B5EF4-FFF2-40B4-BE49-F238E27FC236}">
                      <a16:creationId xmlns:a16="http://schemas.microsoft.com/office/drawing/2014/main" id="{07EF8705-1902-4A87-B4B3-D1D7BCBC2F87}"/>
                    </a:ext>
                  </a:extLst>
                </p:cNvPr>
                <p:cNvSpPr>
                  <a:spLocks/>
                </p:cNvSpPr>
                <p:nvPr/>
              </p:nvSpPr>
              <p:spPr bwMode="auto">
                <a:xfrm>
                  <a:off x="3072" y="2976"/>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169" name="Line 148">
                  <a:extLst>
                    <a:ext uri="{FF2B5EF4-FFF2-40B4-BE49-F238E27FC236}">
                      <a16:creationId xmlns:a16="http://schemas.microsoft.com/office/drawing/2014/main" id="{FB3064A3-412F-4A0A-B5CF-320A17628838}"/>
                    </a:ext>
                  </a:extLst>
                </p:cNvPr>
                <p:cNvSpPr>
                  <a:spLocks noChangeShapeType="1"/>
                </p:cNvSpPr>
                <p:nvPr/>
              </p:nvSpPr>
              <p:spPr bwMode="auto">
                <a:xfrm>
                  <a:off x="3660"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0" name="Line 149">
                  <a:extLst>
                    <a:ext uri="{FF2B5EF4-FFF2-40B4-BE49-F238E27FC236}">
                      <a16:creationId xmlns:a16="http://schemas.microsoft.com/office/drawing/2014/main" id="{E0B536D7-7BB7-4A49-BBC5-F9535E296318}"/>
                    </a:ext>
                  </a:extLst>
                </p:cNvPr>
                <p:cNvSpPr>
                  <a:spLocks noChangeShapeType="1"/>
                </p:cNvSpPr>
                <p:nvPr/>
              </p:nvSpPr>
              <p:spPr bwMode="auto">
                <a:xfrm>
                  <a:off x="3516"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1" name="Line 150">
                  <a:extLst>
                    <a:ext uri="{FF2B5EF4-FFF2-40B4-BE49-F238E27FC236}">
                      <a16:creationId xmlns:a16="http://schemas.microsoft.com/office/drawing/2014/main" id="{05A74C59-58A0-40CE-9107-6B0E8DDA122B}"/>
                    </a:ext>
                  </a:extLst>
                </p:cNvPr>
                <p:cNvSpPr>
                  <a:spLocks noChangeShapeType="1"/>
                </p:cNvSpPr>
                <p:nvPr/>
              </p:nvSpPr>
              <p:spPr bwMode="auto">
                <a:xfrm>
                  <a:off x="3432"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2" name="Line 151">
                  <a:extLst>
                    <a:ext uri="{FF2B5EF4-FFF2-40B4-BE49-F238E27FC236}">
                      <a16:creationId xmlns:a16="http://schemas.microsoft.com/office/drawing/2014/main" id="{07D25E30-6C49-405E-8308-7691F021E440}"/>
                    </a:ext>
                  </a:extLst>
                </p:cNvPr>
                <p:cNvSpPr>
                  <a:spLocks noChangeShapeType="1"/>
                </p:cNvSpPr>
                <p:nvPr/>
              </p:nvSpPr>
              <p:spPr bwMode="auto">
                <a:xfrm>
                  <a:off x="3378"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3" name="Line 152">
                  <a:extLst>
                    <a:ext uri="{FF2B5EF4-FFF2-40B4-BE49-F238E27FC236}">
                      <a16:creationId xmlns:a16="http://schemas.microsoft.com/office/drawing/2014/main" id="{D63C648B-C227-46DA-AE94-3DED371B6405}"/>
                    </a:ext>
                  </a:extLst>
                </p:cNvPr>
                <p:cNvSpPr>
                  <a:spLocks noChangeShapeType="1"/>
                </p:cNvSpPr>
                <p:nvPr/>
              </p:nvSpPr>
              <p:spPr bwMode="auto">
                <a:xfrm>
                  <a:off x="3288"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4" name="Line 153">
                  <a:extLst>
                    <a:ext uri="{FF2B5EF4-FFF2-40B4-BE49-F238E27FC236}">
                      <a16:creationId xmlns:a16="http://schemas.microsoft.com/office/drawing/2014/main" id="{D5B3A114-7A8F-4E76-BB48-885DE066D655}"/>
                    </a:ext>
                  </a:extLst>
                </p:cNvPr>
                <p:cNvSpPr>
                  <a:spLocks noChangeShapeType="1"/>
                </p:cNvSpPr>
                <p:nvPr/>
              </p:nvSpPr>
              <p:spPr bwMode="auto">
                <a:xfrm flipV="1">
                  <a:off x="4320" y="3168"/>
                  <a:ext cx="144" cy="1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5" name="Line 154">
                  <a:extLst>
                    <a:ext uri="{FF2B5EF4-FFF2-40B4-BE49-F238E27FC236}">
                      <a16:creationId xmlns:a16="http://schemas.microsoft.com/office/drawing/2014/main" id="{16BDBA7F-9D48-4687-BAEC-BB03FB9048A9}"/>
                    </a:ext>
                  </a:extLst>
                </p:cNvPr>
                <p:cNvSpPr>
                  <a:spLocks noChangeShapeType="1"/>
                </p:cNvSpPr>
                <p:nvPr/>
              </p:nvSpPr>
              <p:spPr bwMode="auto">
                <a:xfrm flipV="1">
                  <a:off x="3978" y="3174"/>
                  <a:ext cx="360" cy="2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6" name="Line 155">
                  <a:extLst>
                    <a:ext uri="{FF2B5EF4-FFF2-40B4-BE49-F238E27FC236}">
                      <a16:creationId xmlns:a16="http://schemas.microsoft.com/office/drawing/2014/main" id="{0B8EF3C8-E241-4B8D-B654-6ED84361958C}"/>
                    </a:ext>
                  </a:extLst>
                </p:cNvPr>
                <p:cNvSpPr>
                  <a:spLocks noChangeShapeType="1"/>
                </p:cNvSpPr>
                <p:nvPr/>
              </p:nvSpPr>
              <p:spPr bwMode="auto">
                <a:xfrm flipV="1">
                  <a:off x="3786" y="3198"/>
                  <a:ext cx="19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7" name="Line 156">
                  <a:extLst>
                    <a:ext uri="{FF2B5EF4-FFF2-40B4-BE49-F238E27FC236}">
                      <a16:creationId xmlns:a16="http://schemas.microsoft.com/office/drawing/2014/main" id="{FB9036CB-050C-4265-B5F9-36300D57C487}"/>
                    </a:ext>
                  </a:extLst>
                </p:cNvPr>
                <p:cNvSpPr>
                  <a:spLocks noChangeShapeType="1"/>
                </p:cNvSpPr>
                <p:nvPr/>
              </p:nvSpPr>
              <p:spPr bwMode="auto">
                <a:xfrm>
                  <a:off x="3978" y="3210"/>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8" name="Line 157">
                  <a:extLst>
                    <a:ext uri="{FF2B5EF4-FFF2-40B4-BE49-F238E27FC236}">
                      <a16:creationId xmlns:a16="http://schemas.microsoft.com/office/drawing/2014/main" id="{5543F195-3A5C-4268-ADDE-0F7E03D3B9D6}"/>
                    </a:ext>
                  </a:extLst>
                </p:cNvPr>
                <p:cNvSpPr>
                  <a:spLocks noChangeShapeType="1"/>
                </p:cNvSpPr>
                <p:nvPr/>
              </p:nvSpPr>
              <p:spPr bwMode="auto">
                <a:xfrm flipV="1">
                  <a:off x="4416" y="3144"/>
                  <a:ext cx="216" cy="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53" name="Line 158">
                <a:extLst>
                  <a:ext uri="{FF2B5EF4-FFF2-40B4-BE49-F238E27FC236}">
                    <a16:creationId xmlns:a16="http://schemas.microsoft.com/office/drawing/2014/main" id="{950B40A5-25FE-46BB-9691-7631699A7F4E}"/>
                  </a:ext>
                </a:extLst>
              </p:cNvPr>
              <p:cNvSpPr>
                <a:spLocks noChangeShapeType="1"/>
              </p:cNvSpPr>
              <p:nvPr/>
            </p:nvSpPr>
            <p:spPr bwMode="auto">
              <a:xfrm>
                <a:off x="1920" y="2400"/>
                <a:ext cx="2496" cy="9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4" name="Line 159">
                <a:extLst>
                  <a:ext uri="{FF2B5EF4-FFF2-40B4-BE49-F238E27FC236}">
                    <a16:creationId xmlns:a16="http://schemas.microsoft.com/office/drawing/2014/main" id="{00F8B0BA-8791-42E2-B5F6-03675BCC6570}"/>
                  </a:ext>
                </a:extLst>
              </p:cNvPr>
              <p:cNvSpPr>
                <a:spLocks noChangeShapeType="1"/>
              </p:cNvSpPr>
              <p:nvPr/>
            </p:nvSpPr>
            <p:spPr bwMode="auto">
              <a:xfrm>
                <a:off x="1920" y="2352"/>
                <a:ext cx="2496" cy="9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5" name="Line 160">
                <a:extLst>
                  <a:ext uri="{FF2B5EF4-FFF2-40B4-BE49-F238E27FC236}">
                    <a16:creationId xmlns:a16="http://schemas.microsoft.com/office/drawing/2014/main" id="{5366338C-CE30-4291-A90D-99E07944A546}"/>
                  </a:ext>
                </a:extLst>
              </p:cNvPr>
              <p:cNvSpPr>
                <a:spLocks noChangeShapeType="1"/>
              </p:cNvSpPr>
              <p:nvPr/>
            </p:nvSpPr>
            <p:spPr bwMode="auto">
              <a:xfrm>
                <a:off x="3120" y="2448"/>
                <a:ext cx="0" cy="329"/>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6" name="Line 161">
                <a:extLst>
                  <a:ext uri="{FF2B5EF4-FFF2-40B4-BE49-F238E27FC236}">
                    <a16:creationId xmlns:a16="http://schemas.microsoft.com/office/drawing/2014/main" id="{3B8200A9-C968-4960-A99F-6DE213F70811}"/>
                  </a:ext>
                </a:extLst>
              </p:cNvPr>
              <p:cNvSpPr>
                <a:spLocks noChangeShapeType="1"/>
              </p:cNvSpPr>
              <p:nvPr/>
            </p:nvSpPr>
            <p:spPr bwMode="auto">
              <a:xfrm>
                <a:off x="2928" y="2777"/>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7" name="Line 162">
                <a:extLst>
                  <a:ext uri="{FF2B5EF4-FFF2-40B4-BE49-F238E27FC236}">
                    <a16:creationId xmlns:a16="http://schemas.microsoft.com/office/drawing/2014/main" id="{5132C313-11FE-4B4E-90C1-032E54948364}"/>
                  </a:ext>
                </a:extLst>
              </p:cNvPr>
              <p:cNvSpPr>
                <a:spLocks noChangeShapeType="1"/>
              </p:cNvSpPr>
              <p:nvPr/>
            </p:nvSpPr>
            <p:spPr bwMode="auto">
              <a:xfrm>
                <a:off x="3216" y="2448"/>
                <a:ext cx="0" cy="38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8" name="Line 163">
                <a:extLst>
                  <a:ext uri="{FF2B5EF4-FFF2-40B4-BE49-F238E27FC236}">
                    <a16:creationId xmlns:a16="http://schemas.microsoft.com/office/drawing/2014/main" id="{72A8AE28-E748-4510-9511-520ADC2772F8}"/>
                  </a:ext>
                </a:extLst>
              </p:cNvPr>
              <p:cNvSpPr>
                <a:spLocks noChangeShapeType="1"/>
              </p:cNvSpPr>
              <p:nvPr/>
            </p:nvSpPr>
            <p:spPr bwMode="auto">
              <a:xfrm>
                <a:off x="2928" y="2816"/>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9" name="Line 164">
                <a:extLst>
                  <a:ext uri="{FF2B5EF4-FFF2-40B4-BE49-F238E27FC236}">
                    <a16:creationId xmlns:a16="http://schemas.microsoft.com/office/drawing/2014/main" id="{350F6655-474D-40A0-A8A3-7E34B5DDE139}"/>
                  </a:ext>
                </a:extLst>
              </p:cNvPr>
              <p:cNvSpPr>
                <a:spLocks noChangeShapeType="1"/>
              </p:cNvSpPr>
              <p:nvPr/>
            </p:nvSpPr>
            <p:spPr bwMode="auto">
              <a:xfrm>
                <a:off x="3168" y="2448"/>
                <a:ext cx="0" cy="33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60" name="AutoShape 165">
                <a:extLst>
                  <a:ext uri="{FF2B5EF4-FFF2-40B4-BE49-F238E27FC236}">
                    <a16:creationId xmlns:a16="http://schemas.microsoft.com/office/drawing/2014/main" id="{C4E8D5CA-78D9-4805-AEEC-CF02E1C1C49C}"/>
                  </a:ext>
                </a:extLst>
              </p:cNvPr>
              <p:cNvSpPr>
                <a:spLocks noChangeArrowheads="1"/>
              </p:cNvSpPr>
              <p:nvPr/>
            </p:nvSpPr>
            <p:spPr bwMode="auto">
              <a:xfrm>
                <a:off x="3936" y="1872"/>
                <a:ext cx="1008" cy="480"/>
              </a:xfrm>
              <a:prstGeom prst="cube">
                <a:avLst>
                  <a:gd name="adj" fmla="val 25000"/>
                </a:avLst>
              </a:prstGeom>
              <a:solidFill>
                <a:srgbClr val="CC6600"/>
              </a:solidFill>
              <a:ln w="9525">
                <a:solidFill>
                  <a:srgbClr val="A5002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161" name="Group 166">
                <a:extLst>
                  <a:ext uri="{FF2B5EF4-FFF2-40B4-BE49-F238E27FC236}">
                    <a16:creationId xmlns:a16="http://schemas.microsoft.com/office/drawing/2014/main" id="{66399E18-8F27-4F20-8536-043307E063D6}"/>
                  </a:ext>
                </a:extLst>
              </p:cNvPr>
              <p:cNvGrpSpPr>
                <a:grpSpLocks/>
              </p:cNvGrpSpPr>
              <p:nvPr/>
            </p:nvGrpSpPr>
            <p:grpSpPr bwMode="auto">
              <a:xfrm>
                <a:off x="1968" y="1872"/>
                <a:ext cx="288" cy="384"/>
                <a:chOff x="2640" y="3768"/>
                <a:chExt cx="336" cy="408"/>
              </a:xfrm>
            </p:grpSpPr>
            <p:sp>
              <p:nvSpPr>
                <p:cNvPr id="165" name="AutoShape 167">
                  <a:extLst>
                    <a:ext uri="{FF2B5EF4-FFF2-40B4-BE49-F238E27FC236}">
                      <a16:creationId xmlns:a16="http://schemas.microsoft.com/office/drawing/2014/main" id="{BD158492-BC76-41C9-965E-26DAE9981ECD}"/>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6" name="Line 168">
                  <a:extLst>
                    <a:ext uri="{FF2B5EF4-FFF2-40B4-BE49-F238E27FC236}">
                      <a16:creationId xmlns:a16="http://schemas.microsoft.com/office/drawing/2014/main" id="{DDE1E008-2865-43D5-8E80-1D8130018B74}"/>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62" name="Group 169">
                <a:extLst>
                  <a:ext uri="{FF2B5EF4-FFF2-40B4-BE49-F238E27FC236}">
                    <a16:creationId xmlns:a16="http://schemas.microsoft.com/office/drawing/2014/main" id="{F3EA870A-7D0B-403E-A348-02A622CDA55E}"/>
                  </a:ext>
                </a:extLst>
              </p:cNvPr>
              <p:cNvGrpSpPr>
                <a:grpSpLocks/>
              </p:cNvGrpSpPr>
              <p:nvPr/>
            </p:nvGrpSpPr>
            <p:grpSpPr bwMode="auto">
              <a:xfrm>
                <a:off x="2304" y="1776"/>
                <a:ext cx="384" cy="432"/>
                <a:chOff x="2640" y="3768"/>
                <a:chExt cx="336" cy="408"/>
              </a:xfrm>
            </p:grpSpPr>
            <p:sp>
              <p:nvSpPr>
                <p:cNvPr id="163" name="AutoShape 170">
                  <a:extLst>
                    <a:ext uri="{FF2B5EF4-FFF2-40B4-BE49-F238E27FC236}">
                      <a16:creationId xmlns:a16="http://schemas.microsoft.com/office/drawing/2014/main" id="{94190750-6D68-43B0-894E-DD1151F02AD6}"/>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4" name="Line 171">
                  <a:extLst>
                    <a:ext uri="{FF2B5EF4-FFF2-40B4-BE49-F238E27FC236}">
                      <a16:creationId xmlns:a16="http://schemas.microsoft.com/office/drawing/2014/main" id="{ED8488B3-6511-4355-8C79-5DA39206BEB2}"/>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grpSp>
        <p:nvGrpSpPr>
          <p:cNvPr id="190" name="Group 172">
            <a:extLst>
              <a:ext uri="{FF2B5EF4-FFF2-40B4-BE49-F238E27FC236}">
                <a16:creationId xmlns:a16="http://schemas.microsoft.com/office/drawing/2014/main" id="{A204395E-95BB-4BE5-A61D-8061448055A0}"/>
              </a:ext>
            </a:extLst>
          </p:cNvPr>
          <p:cNvGrpSpPr>
            <a:grpSpLocks/>
          </p:cNvGrpSpPr>
          <p:nvPr/>
        </p:nvGrpSpPr>
        <p:grpSpPr bwMode="auto">
          <a:xfrm>
            <a:off x="2133600" y="2373313"/>
            <a:ext cx="381000" cy="457200"/>
            <a:chOff x="2640" y="3768"/>
            <a:chExt cx="336" cy="408"/>
          </a:xfrm>
        </p:grpSpPr>
        <p:sp>
          <p:nvSpPr>
            <p:cNvPr id="191" name="AutoShape 173">
              <a:extLst>
                <a:ext uri="{FF2B5EF4-FFF2-40B4-BE49-F238E27FC236}">
                  <a16:creationId xmlns:a16="http://schemas.microsoft.com/office/drawing/2014/main" id="{36171F39-D6BF-4C54-A591-D81C5047EB9F}"/>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92" name="Line 174">
              <a:extLst>
                <a:ext uri="{FF2B5EF4-FFF2-40B4-BE49-F238E27FC236}">
                  <a16:creationId xmlns:a16="http://schemas.microsoft.com/office/drawing/2014/main" id="{A5D67C94-7255-46B6-BED7-8E63A31FC305}"/>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93" name="Group 175">
            <a:extLst>
              <a:ext uri="{FF2B5EF4-FFF2-40B4-BE49-F238E27FC236}">
                <a16:creationId xmlns:a16="http://schemas.microsoft.com/office/drawing/2014/main" id="{E2518227-2B22-4F09-9987-EBD03E759538}"/>
              </a:ext>
            </a:extLst>
          </p:cNvPr>
          <p:cNvGrpSpPr>
            <a:grpSpLocks/>
          </p:cNvGrpSpPr>
          <p:nvPr/>
        </p:nvGrpSpPr>
        <p:grpSpPr bwMode="auto">
          <a:xfrm>
            <a:off x="990600" y="1763713"/>
            <a:ext cx="7620000" cy="2209800"/>
            <a:chOff x="672" y="2304"/>
            <a:chExt cx="4800" cy="1392"/>
          </a:xfrm>
        </p:grpSpPr>
        <p:grpSp>
          <p:nvGrpSpPr>
            <p:cNvPr id="194" name="Group 176">
              <a:extLst>
                <a:ext uri="{FF2B5EF4-FFF2-40B4-BE49-F238E27FC236}">
                  <a16:creationId xmlns:a16="http://schemas.microsoft.com/office/drawing/2014/main" id="{EB92852F-21FA-4EC2-9253-097604C4E602}"/>
                </a:ext>
              </a:extLst>
            </p:cNvPr>
            <p:cNvGrpSpPr>
              <a:grpSpLocks/>
            </p:cNvGrpSpPr>
            <p:nvPr/>
          </p:nvGrpSpPr>
          <p:grpSpPr bwMode="auto">
            <a:xfrm>
              <a:off x="672" y="2304"/>
              <a:ext cx="4800" cy="1392"/>
              <a:chOff x="672" y="2832"/>
              <a:chExt cx="4800" cy="1392"/>
            </a:xfrm>
          </p:grpSpPr>
          <p:sp>
            <p:nvSpPr>
              <p:cNvPr id="204" name="Rectangle 177">
                <a:extLst>
                  <a:ext uri="{FF2B5EF4-FFF2-40B4-BE49-F238E27FC236}">
                    <a16:creationId xmlns:a16="http://schemas.microsoft.com/office/drawing/2014/main" id="{F33F7AC9-ACFB-4CF5-A76F-909060E6E18D}"/>
                  </a:ext>
                </a:extLst>
              </p:cNvPr>
              <p:cNvSpPr>
                <a:spLocks noChangeArrowheads="1"/>
              </p:cNvSpPr>
              <p:nvPr/>
            </p:nvSpPr>
            <p:spPr bwMode="auto">
              <a:xfrm>
                <a:off x="672" y="2832"/>
                <a:ext cx="4800" cy="13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05" name="Group 178">
                <a:extLst>
                  <a:ext uri="{FF2B5EF4-FFF2-40B4-BE49-F238E27FC236}">
                    <a16:creationId xmlns:a16="http://schemas.microsoft.com/office/drawing/2014/main" id="{F464863F-C921-4D6D-BCDA-FDFCA02652BF}"/>
                  </a:ext>
                </a:extLst>
              </p:cNvPr>
              <p:cNvGrpSpPr>
                <a:grpSpLocks/>
              </p:cNvGrpSpPr>
              <p:nvPr/>
            </p:nvGrpSpPr>
            <p:grpSpPr bwMode="auto">
              <a:xfrm>
                <a:off x="816" y="3072"/>
                <a:ext cx="4230" cy="960"/>
                <a:chOff x="1008" y="2352"/>
                <a:chExt cx="4230" cy="960"/>
              </a:xfrm>
            </p:grpSpPr>
            <p:grpSp>
              <p:nvGrpSpPr>
                <p:cNvPr id="206" name="Group 179">
                  <a:extLst>
                    <a:ext uri="{FF2B5EF4-FFF2-40B4-BE49-F238E27FC236}">
                      <a16:creationId xmlns:a16="http://schemas.microsoft.com/office/drawing/2014/main" id="{BAE1FCB0-8D4A-48A5-A0D4-B7DD1F882FED}"/>
                    </a:ext>
                  </a:extLst>
                </p:cNvPr>
                <p:cNvGrpSpPr>
                  <a:grpSpLocks/>
                </p:cNvGrpSpPr>
                <p:nvPr/>
              </p:nvGrpSpPr>
              <p:grpSpPr bwMode="auto">
                <a:xfrm>
                  <a:off x="1008" y="2688"/>
                  <a:ext cx="1782" cy="240"/>
                  <a:chOff x="864" y="2976"/>
                  <a:chExt cx="1782" cy="240"/>
                </a:xfrm>
              </p:grpSpPr>
              <p:grpSp>
                <p:nvGrpSpPr>
                  <p:cNvPr id="228" name="Group 180">
                    <a:extLst>
                      <a:ext uri="{FF2B5EF4-FFF2-40B4-BE49-F238E27FC236}">
                        <a16:creationId xmlns:a16="http://schemas.microsoft.com/office/drawing/2014/main" id="{914287C3-FBA9-48DD-9F86-64E77F1F18C0}"/>
                      </a:ext>
                    </a:extLst>
                  </p:cNvPr>
                  <p:cNvGrpSpPr>
                    <a:grpSpLocks/>
                  </p:cNvGrpSpPr>
                  <p:nvPr/>
                </p:nvGrpSpPr>
                <p:grpSpPr bwMode="auto">
                  <a:xfrm>
                    <a:off x="864" y="2976"/>
                    <a:ext cx="1782" cy="240"/>
                    <a:chOff x="864" y="3024"/>
                    <a:chExt cx="1782" cy="240"/>
                  </a:xfrm>
                </p:grpSpPr>
                <p:sp>
                  <p:nvSpPr>
                    <p:cNvPr id="237" name="Oval 181">
                      <a:extLst>
                        <a:ext uri="{FF2B5EF4-FFF2-40B4-BE49-F238E27FC236}">
                          <a16:creationId xmlns:a16="http://schemas.microsoft.com/office/drawing/2014/main" id="{4B014113-4C30-4243-8148-BC3ECE533D48}"/>
                        </a:ext>
                      </a:extLst>
                    </p:cNvPr>
                    <p:cNvSpPr>
                      <a:spLocks noChangeArrowheads="1"/>
                    </p:cNvSpPr>
                    <p:nvPr/>
                  </p:nvSpPr>
                  <p:spPr bwMode="auto">
                    <a:xfrm>
                      <a:off x="864" y="3024"/>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38" name="Arc 182">
                      <a:extLst>
                        <a:ext uri="{FF2B5EF4-FFF2-40B4-BE49-F238E27FC236}">
                          <a16:creationId xmlns:a16="http://schemas.microsoft.com/office/drawing/2014/main" id="{B81E8AE2-CD73-476E-91C2-A87B419C5A82}"/>
                        </a:ext>
                      </a:extLst>
                    </p:cNvPr>
                    <p:cNvSpPr>
                      <a:spLocks/>
                    </p:cNvSpPr>
                    <p:nvPr/>
                  </p:nvSpPr>
                  <p:spPr bwMode="auto">
                    <a:xfrm>
                      <a:off x="864" y="3024"/>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grpSp>
              <p:sp>
                <p:nvSpPr>
                  <p:cNvPr id="229" name="Line 183">
                    <a:extLst>
                      <a:ext uri="{FF2B5EF4-FFF2-40B4-BE49-F238E27FC236}">
                        <a16:creationId xmlns:a16="http://schemas.microsoft.com/office/drawing/2014/main" id="{3D1C8DB0-A8D8-4FFC-8436-C1A2AA725E91}"/>
                      </a:ext>
                    </a:extLst>
                  </p:cNvPr>
                  <p:cNvSpPr>
                    <a:spLocks noChangeShapeType="1"/>
                  </p:cNvSpPr>
                  <p:nvPr/>
                </p:nvSpPr>
                <p:spPr bwMode="auto">
                  <a:xfrm>
                    <a:off x="1566" y="3192"/>
                    <a:ext cx="43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0" name="Line 184">
                    <a:extLst>
                      <a:ext uri="{FF2B5EF4-FFF2-40B4-BE49-F238E27FC236}">
                        <a16:creationId xmlns:a16="http://schemas.microsoft.com/office/drawing/2014/main" id="{A5B6F757-B982-443C-BF3E-C97392441BCB}"/>
                      </a:ext>
                    </a:extLst>
                  </p:cNvPr>
                  <p:cNvSpPr>
                    <a:spLocks noChangeShapeType="1"/>
                  </p:cNvSpPr>
                  <p:nvPr/>
                </p:nvSpPr>
                <p:spPr bwMode="auto">
                  <a:xfrm>
                    <a:off x="1428"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1" name="Line 185">
                    <a:extLst>
                      <a:ext uri="{FF2B5EF4-FFF2-40B4-BE49-F238E27FC236}">
                        <a16:creationId xmlns:a16="http://schemas.microsoft.com/office/drawing/2014/main" id="{9ECA1094-6045-4CB3-BEB8-0CF3B9768AF5}"/>
                      </a:ext>
                    </a:extLst>
                  </p:cNvPr>
                  <p:cNvSpPr>
                    <a:spLocks noChangeShapeType="1"/>
                  </p:cNvSpPr>
                  <p:nvPr/>
                </p:nvSpPr>
                <p:spPr bwMode="auto">
                  <a:xfrm>
                    <a:off x="1284"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2" name="Line 186">
                    <a:extLst>
                      <a:ext uri="{FF2B5EF4-FFF2-40B4-BE49-F238E27FC236}">
                        <a16:creationId xmlns:a16="http://schemas.microsoft.com/office/drawing/2014/main" id="{92BECBD9-6425-43C4-B33A-84D07C3C9950}"/>
                      </a:ext>
                    </a:extLst>
                  </p:cNvPr>
                  <p:cNvSpPr>
                    <a:spLocks noChangeShapeType="1"/>
                  </p:cNvSpPr>
                  <p:nvPr/>
                </p:nvSpPr>
                <p:spPr bwMode="auto">
                  <a:xfrm>
                    <a:off x="1200"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3" name="Line 187">
                    <a:extLst>
                      <a:ext uri="{FF2B5EF4-FFF2-40B4-BE49-F238E27FC236}">
                        <a16:creationId xmlns:a16="http://schemas.microsoft.com/office/drawing/2014/main" id="{C1D1B1FE-F6EB-4419-8111-D326BE3393F4}"/>
                      </a:ext>
                    </a:extLst>
                  </p:cNvPr>
                  <p:cNvSpPr>
                    <a:spLocks noChangeShapeType="1"/>
                  </p:cNvSpPr>
                  <p:nvPr/>
                </p:nvSpPr>
                <p:spPr bwMode="auto">
                  <a:xfrm>
                    <a:off x="1146"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4" name="Line 188">
                    <a:extLst>
                      <a:ext uri="{FF2B5EF4-FFF2-40B4-BE49-F238E27FC236}">
                        <a16:creationId xmlns:a16="http://schemas.microsoft.com/office/drawing/2014/main" id="{D3C03342-5896-4F69-8BF4-277E26C89A5E}"/>
                      </a:ext>
                    </a:extLst>
                  </p:cNvPr>
                  <p:cNvSpPr>
                    <a:spLocks noChangeShapeType="1"/>
                  </p:cNvSpPr>
                  <p:nvPr/>
                </p:nvSpPr>
                <p:spPr bwMode="auto">
                  <a:xfrm>
                    <a:off x="1056"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 name="Line 189">
                    <a:extLst>
                      <a:ext uri="{FF2B5EF4-FFF2-40B4-BE49-F238E27FC236}">
                        <a16:creationId xmlns:a16="http://schemas.microsoft.com/office/drawing/2014/main" id="{7BC4502E-9B46-42AF-B488-2685939CEDFC}"/>
                      </a:ext>
                    </a:extLst>
                  </p:cNvPr>
                  <p:cNvSpPr>
                    <a:spLocks noChangeShapeType="1"/>
                  </p:cNvSpPr>
                  <p:nvPr/>
                </p:nvSpPr>
                <p:spPr bwMode="auto">
                  <a:xfrm flipV="1">
                    <a:off x="1920" y="3168"/>
                    <a:ext cx="336" cy="2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 name="Line 190">
                    <a:extLst>
                      <a:ext uri="{FF2B5EF4-FFF2-40B4-BE49-F238E27FC236}">
                        <a16:creationId xmlns:a16="http://schemas.microsoft.com/office/drawing/2014/main" id="{B2C6CDD7-6ED2-44D2-A396-0FBB123B26EF}"/>
                      </a:ext>
                    </a:extLst>
                  </p:cNvPr>
                  <p:cNvSpPr>
                    <a:spLocks noChangeShapeType="1"/>
                  </p:cNvSpPr>
                  <p:nvPr/>
                </p:nvSpPr>
                <p:spPr bwMode="auto">
                  <a:xfrm flipV="1">
                    <a:off x="2160" y="3150"/>
                    <a:ext cx="246"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07" name="Group 191">
                  <a:extLst>
                    <a:ext uri="{FF2B5EF4-FFF2-40B4-BE49-F238E27FC236}">
                      <a16:creationId xmlns:a16="http://schemas.microsoft.com/office/drawing/2014/main" id="{96B3C515-BACC-4B27-A5BC-F1280773D251}"/>
                    </a:ext>
                  </a:extLst>
                </p:cNvPr>
                <p:cNvGrpSpPr>
                  <a:grpSpLocks/>
                </p:cNvGrpSpPr>
                <p:nvPr/>
              </p:nvGrpSpPr>
              <p:grpSpPr bwMode="auto">
                <a:xfrm>
                  <a:off x="3456" y="2688"/>
                  <a:ext cx="1782" cy="240"/>
                  <a:chOff x="3072" y="2976"/>
                  <a:chExt cx="1782" cy="240"/>
                </a:xfrm>
              </p:grpSpPr>
              <p:sp>
                <p:nvSpPr>
                  <p:cNvPr id="216" name="Oval 192">
                    <a:extLst>
                      <a:ext uri="{FF2B5EF4-FFF2-40B4-BE49-F238E27FC236}">
                        <a16:creationId xmlns:a16="http://schemas.microsoft.com/office/drawing/2014/main" id="{C0C6BFC6-AE5D-44D1-AB95-4D581A0A2557}"/>
                      </a:ext>
                    </a:extLst>
                  </p:cNvPr>
                  <p:cNvSpPr>
                    <a:spLocks noChangeArrowheads="1"/>
                  </p:cNvSpPr>
                  <p:nvPr/>
                </p:nvSpPr>
                <p:spPr bwMode="auto">
                  <a:xfrm>
                    <a:off x="3072" y="2976"/>
                    <a:ext cx="1773" cy="192"/>
                  </a:xfrm>
                  <a:prstGeom prst="ellipse">
                    <a:avLst/>
                  </a:prstGeom>
                  <a:solidFill>
                    <a:schemeClr val="accent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17" name="Arc 193">
                    <a:extLst>
                      <a:ext uri="{FF2B5EF4-FFF2-40B4-BE49-F238E27FC236}">
                        <a16:creationId xmlns:a16="http://schemas.microsoft.com/office/drawing/2014/main" id="{2064F3DB-EB1F-4946-B52C-EA77096AB805}"/>
                      </a:ext>
                    </a:extLst>
                  </p:cNvPr>
                  <p:cNvSpPr>
                    <a:spLocks/>
                  </p:cNvSpPr>
                  <p:nvPr/>
                </p:nvSpPr>
                <p:spPr bwMode="auto">
                  <a:xfrm>
                    <a:off x="3072" y="2976"/>
                    <a:ext cx="1782" cy="240"/>
                  </a:xfrm>
                  <a:custGeom>
                    <a:avLst/>
                    <a:gdLst>
                      <a:gd name="T0" fmla="*/ 0 w 38659"/>
                      <a:gd name="T1" fmla="*/ 0 h 21600"/>
                      <a:gd name="T2" fmla="*/ 0 w 38659"/>
                      <a:gd name="T3" fmla="*/ 0 h 21600"/>
                      <a:gd name="T4" fmla="*/ 0 w 38659"/>
                      <a:gd name="T5" fmla="*/ 0 h 21600"/>
                      <a:gd name="T6" fmla="*/ 0 60000 65536"/>
                      <a:gd name="T7" fmla="*/ 0 60000 65536"/>
                      <a:gd name="T8" fmla="*/ 0 60000 65536"/>
                      <a:gd name="T9" fmla="*/ 0 w 38659"/>
                      <a:gd name="T10" fmla="*/ 0 h 21600"/>
                      <a:gd name="T11" fmla="*/ 38659 w 38659"/>
                      <a:gd name="T12" fmla="*/ 21600 h 21600"/>
                    </a:gdLst>
                    <a:ahLst/>
                    <a:cxnLst>
                      <a:cxn ang="T6">
                        <a:pos x="T0" y="T1"/>
                      </a:cxn>
                      <a:cxn ang="T7">
                        <a:pos x="T2" y="T3"/>
                      </a:cxn>
                      <a:cxn ang="T8">
                        <a:pos x="T4" y="T5"/>
                      </a:cxn>
                    </a:cxnLst>
                    <a:rect l="T9" t="T10" r="T11" b="T12"/>
                    <a:pathLst>
                      <a:path w="38659" h="21600" fill="none" extrusionOk="0">
                        <a:moveTo>
                          <a:pt x="38658" y="8977"/>
                        </a:moveTo>
                        <a:cubicBezTo>
                          <a:pt x="35144" y="16667"/>
                          <a:pt x="27467" y="21599"/>
                          <a:pt x="19013" y="21600"/>
                        </a:cubicBezTo>
                        <a:cubicBezTo>
                          <a:pt x="11070" y="21600"/>
                          <a:pt x="3769" y="17241"/>
                          <a:pt x="0" y="10250"/>
                        </a:cubicBezTo>
                      </a:path>
                      <a:path w="38659" h="21600" stroke="0" extrusionOk="0">
                        <a:moveTo>
                          <a:pt x="38658" y="8977"/>
                        </a:moveTo>
                        <a:cubicBezTo>
                          <a:pt x="35144" y="16667"/>
                          <a:pt x="27467" y="21599"/>
                          <a:pt x="19013" y="21600"/>
                        </a:cubicBezTo>
                        <a:cubicBezTo>
                          <a:pt x="11070" y="21600"/>
                          <a:pt x="3769" y="17241"/>
                          <a:pt x="0" y="10250"/>
                        </a:cubicBezTo>
                        <a:lnTo>
                          <a:pt x="19013"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218" name="Line 194">
                    <a:extLst>
                      <a:ext uri="{FF2B5EF4-FFF2-40B4-BE49-F238E27FC236}">
                        <a16:creationId xmlns:a16="http://schemas.microsoft.com/office/drawing/2014/main" id="{F5311956-1730-4F2B-91F6-14A0EBBC4BF9}"/>
                      </a:ext>
                    </a:extLst>
                  </p:cNvPr>
                  <p:cNvSpPr>
                    <a:spLocks noChangeShapeType="1"/>
                  </p:cNvSpPr>
                  <p:nvPr/>
                </p:nvSpPr>
                <p:spPr bwMode="auto">
                  <a:xfrm>
                    <a:off x="3660" y="3186"/>
                    <a:ext cx="14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9" name="Line 195">
                    <a:extLst>
                      <a:ext uri="{FF2B5EF4-FFF2-40B4-BE49-F238E27FC236}">
                        <a16:creationId xmlns:a16="http://schemas.microsoft.com/office/drawing/2014/main" id="{49E65C07-6AB0-44B6-A167-271AB9F7B331}"/>
                      </a:ext>
                    </a:extLst>
                  </p:cNvPr>
                  <p:cNvSpPr>
                    <a:spLocks noChangeShapeType="1"/>
                  </p:cNvSpPr>
                  <p:nvPr/>
                </p:nvSpPr>
                <p:spPr bwMode="auto">
                  <a:xfrm>
                    <a:off x="3516" y="3174"/>
                    <a:ext cx="174" cy="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0" name="Line 196">
                    <a:extLst>
                      <a:ext uri="{FF2B5EF4-FFF2-40B4-BE49-F238E27FC236}">
                        <a16:creationId xmlns:a16="http://schemas.microsoft.com/office/drawing/2014/main" id="{C4BB0F0A-3545-484C-B0EE-06523467C27F}"/>
                      </a:ext>
                    </a:extLst>
                  </p:cNvPr>
                  <p:cNvSpPr>
                    <a:spLocks noChangeShapeType="1"/>
                  </p:cNvSpPr>
                  <p:nvPr/>
                </p:nvSpPr>
                <p:spPr bwMode="auto">
                  <a:xfrm>
                    <a:off x="3432" y="3168"/>
                    <a:ext cx="9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1" name="Line 197">
                    <a:extLst>
                      <a:ext uri="{FF2B5EF4-FFF2-40B4-BE49-F238E27FC236}">
                        <a16:creationId xmlns:a16="http://schemas.microsoft.com/office/drawing/2014/main" id="{369D1EA6-D060-42A8-8891-DC8C23661205}"/>
                      </a:ext>
                    </a:extLst>
                  </p:cNvPr>
                  <p:cNvSpPr>
                    <a:spLocks noChangeShapeType="1"/>
                  </p:cNvSpPr>
                  <p:nvPr/>
                </p:nvSpPr>
                <p:spPr bwMode="auto">
                  <a:xfrm>
                    <a:off x="3378" y="3162"/>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2" name="Line 198">
                    <a:extLst>
                      <a:ext uri="{FF2B5EF4-FFF2-40B4-BE49-F238E27FC236}">
                        <a16:creationId xmlns:a16="http://schemas.microsoft.com/office/drawing/2014/main" id="{69AC8BBD-0175-496A-AE88-3E0025FBC1DC}"/>
                      </a:ext>
                    </a:extLst>
                  </p:cNvPr>
                  <p:cNvSpPr>
                    <a:spLocks noChangeShapeType="1"/>
                  </p:cNvSpPr>
                  <p:nvPr/>
                </p:nvSpPr>
                <p:spPr bwMode="auto">
                  <a:xfrm>
                    <a:off x="3288" y="3144"/>
                    <a:ext cx="102" cy="1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3" name="Line 199">
                    <a:extLst>
                      <a:ext uri="{FF2B5EF4-FFF2-40B4-BE49-F238E27FC236}">
                        <a16:creationId xmlns:a16="http://schemas.microsoft.com/office/drawing/2014/main" id="{578863B4-B5FE-49D3-8C9C-2EC9C69BD4B0}"/>
                      </a:ext>
                    </a:extLst>
                  </p:cNvPr>
                  <p:cNvSpPr>
                    <a:spLocks noChangeShapeType="1"/>
                  </p:cNvSpPr>
                  <p:nvPr/>
                </p:nvSpPr>
                <p:spPr bwMode="auto">
                  <a:xfrm flipV="1">
                    <a:off x="4320" y="3168"/>
                    <a:ext cx="144" cy="12"/>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4" name="Line 200">
                    <a:extLst>
                      <a:ext uri="{FF2B5EF4-FFF2-40B4-BE49-F238E27FC236}">
                        <a16:creationId xmlns:a16="http://schemas.microsoft.com/office/drawing/2014/main" id="{D4FD34A7-73B6-40E0-B357-7C315F465D51}"/>
                      </a:ext>
                    </a:extLst>
                  </p:cNvPr>
                  <p:cNvSpPr>
                    <a:spLocks noChangeShapeType="1"/>
                  </p:cNvSpPr>
                  <p:nvPr/>
                </p:nvSpPr>
                <p:spPr bwMode="auto">
                  <a:xfrm flipV="1">
                    <a:off x="3978" y="3174"/>
                    <a:ext cx="360" cy="2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5" name="Line 201">
                    <a:extLst>
                      <a:ext uri="{FF2B5EF4-FFF2-40B4-BE49-F238E27FC236}">
                        <a16:creationId xmlns:a16="http://schemas.microsoft.com/office/drawing/2014/main" id="{EBF116BD-1B2F-48A2-8739-9A0068DFAB90}"/>
                      </a:ext>
                    </a:extLst>
                  </p:cNvPr>
                  <p:cNvSpPr>
                    <a:spLocks noChangeShapeType="1"/>
                  </p:cNvSpPr>
                  <p:nvPr/>
                </p:nvSpPr>
                <p:spPr bwMode="auto">
                  <a:xfrm flipV="1">
                    <a:off x="3786" y="3198"/>
                    <a:ext cx="19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6" name="Line 202">
                    <a:extLst>
                      <a:ext uri="{FF2B5EF4-FFF2-40B4-BE49-F238E27FC236}">
                        <a16:creationId xmlns:a16="http://schemas.microsoft.com/office/drawing/2014/main" id="{6BEFD106-5D93-4853-9AD5-39E3CDC643A5}"/>
                      </a:ext>
                    </a:extLst>
                  </p:cNvPr>
                  <p:cNvSpPr>
                    <a:spLocks noChangeShapeType="1"/>
                  </p:cNvSpPr>
                  <p:nvPr/>
                </p:nvSpPr>
                <p:spPr bwMode="auto">
                  <a:xfrm>
                    <a:off x="3978" y="3210"/>
                    <a:ext cx="54" cy="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7" name="Line 203">
                    <a:extLst>
                      <a:ext uri="{FF2B5EF4-FFF2-40B4-BE49-F238E27FC236}">
                        <a16:creationId xmlns:a16="http://schemas.microsoft.com/office/drawing/2014/main" id="{80BBE78B-8020-4842-A09F-5FCEA4A11772}"/>
                      </a:ext>
                    </a:extLst>
                  </p:cNvPr>
                  <p:cNvSpPr>
                    <a:spLocks noChangeShapeType="1"/>
                  </p:cNvSpPr>
                  <p:nvPr/>
                </p:nvSpPr>
                <p:spPr bwMode="auto">
                  <a:xfrm flipV="1">
                    <a:off x="4416" y="3144"/>
                    <a:ext cx="216" cy="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08" name="Line 204">
                  <a:extLst>
                    <a:ext uri="{FF2B5EF4-FFF2-40B4-BE49-F238E27FC236}">
                      <a16:creationId xmlns:a16="http://schemas.microsoft.com/office/drawing/2014/main" id="{D213C940-FEEF-4A36-A5E4-0AD6E965F237}"/>
                    </a:ext>
                  </a:extLst>
                </p:cNvPr>
                <p:cNvSpPr>
                  <a:spLocks noChangeShapeType="1"/>
                </p:cNvSpPr>
                <p:nvPr/>
              </p:nvSpPr>
              <p:spPr bwMode="auto">
                <a:xfrm>
                  <a:off x="1824" y="2928"/>
                  <a:ext cx="2496"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9" name="Line 205">
                  <a:extLst>
                    <a:ext uri="{FF2B5EF4-FFF2-40B4-BE49-F238E27FC236}">
                      <a16:creationId xmlns:a16="http://schemas.microsoft.com/office/drawing/2014/main" id="{8C617183-E577-45A3-A503-628DCE845291}"/>
                    </a:ext>
                  </a:extLst>
                </p:cNvPr>
                <p:cNvSpPr>
                  <a:spLocks noChangeShapeType="1"/>
                </p:cNvSpPr>
                <p:nvPr/>
              </p:nvSpPr>
              <p:spPr bwMode="auto">
                <a:xfrm>
                  <a:off x="1824" y="2952"/>
                  <a:ext cx="2496" cy="1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0" name="Line 206">
                  <a:extLst>
                    <a:ext uri="{FF2B5EF4-FFF2-40B4-BE49-F238E27FC236}">
                      <a16:creationId xmlns:a16="http://schemas.microsoft.com/office/drawing/2014/main" id="{CC9A9926-0C21-4191-84E5-B78F4B0AB3AB}"/>
                    </a:ext>
                  </a:extLst>
                </p:cNvPr>
                <p:cNvSpPr>
                  <a:spLocks noChangeShapeType="1"/>
                </p:cNvSpPr>
                <p:nvPr/>
              </p:nvSpPr>
              <p:spPr bwMode="auto">
                <a:xfrm>
                  <a:off x="3024" y="2928"/>
                  <a:ext cx="0" cy="329"/>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1" name="Line 207">
                  <a:extLst>
                    <a:ext uri="{FF2B5EF4-FFF2-40B4-BE49-F238E27FC236}">
                      <a16:creationId xmlns:a16="http://schemas.microsoft.com/office/drawing/2014/main" id="{5CF2A10A-4036-4BB1-8167-3FA7F1A86A27}"/>
                    </a:ext>
                  </a:extLst>
                </p:cNvPr>
                <p:cNvSpPr>
                  <a:spLocks noChangeShapeType="1"/>
                </p:cNvSpPr>
                <p:nvPr/>
              </p:nvSpPr>
              <p:spPr bwMode="auto">
                <a:xfrm>
                  <a:off x="2832" y="3257"/>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2" name="Line 208">
                  <a:extLst>
                    <a:ext uri="{FF2B5EF4-FFF2-40B4-BE49-F238E27FC236}">
                      <a16:creationId xmlns:a16="http://schemas.microsoft.com/office/drawing/2014/main" id="{A8195BBB-8D90-4C42-9692-6FDA597FE057}"/>
                    </a:ext>
                  </a:extLst>
                </p:cNvPr>
                <p:cNvSpPr>
                  <a:spLocks noChangeShapeType="1"/>
                </p:cNvSpPr>
                <p:nvPr/>
              </p:nvSpPr>
              <p:spPr bwMode="auto">
                <a:xfrm>
                  <a:off x="3120" y="2928"/>
                  <a:ext cx="0" cy="384"/>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3" name="Line 209">
                  <a:extLst>
                    <a:ext uri="{FF2B5EF4-FFF2-40B4-BE49-F238E27FC236}">
                      <a16:creationId xmlns:a16="http://schemas.microsoft.com/office/drawing/2014/main" id="{9123EEE6-1F7D-45F4-ABFB-5C79B29BC5AF}"/>
                    </a:ext>
                  </a:extLst>
                </p:cNvPr>
                <p:cNvSpPr>
                  <a:spLocks noChangeShapeType="1"/>
                </p:cNvSpPr>
                <p:nvPr/>
              </p:nvSpPr>
              <p:spPr bwMode="auto">
                <a:xfrm>
                  <a:off x="2832" y="3296"/>
                  <a:ext cx="4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4" name="Line 210">
                  <a:extLst>
                    <a:ext uri="{FF2B5EF4-FFF2-40B4-BE49-F238E27FC236}">
                      <a16:creationId xmlns:a16="http://schemas.microsoft.com/office/drawing/2014/main" id="{4FACF1AA-711F-4466-8DB1-3C7BD3298019}"/>
                    </a:ext>
                  </a:extLst>
                </p:cNvPr>
                <p:cNvSpPr>
                  <a:spLocks noChangeShapeType="1"/>
                </p:cNvSpPr>
                <p:nvPr/>
              </p:nvSpPr>
              <p:spPr bwMode="auto">
                <a:xfrm>
                  <a:off x="3072" y="2928"/>
                  <a:ext cx="0" cy="336"/>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5" name="AutoShape 211">
                  <a:extLst>
                    <a:ext uri="{FF2B5EF4-FFF2-40B4-BE49-F238E27FC236}">
                      <a16:creationId xmlns:a16="http://schemas.microsoft.com/office/drawing/2014/main" id="{A9917E65-B576-42EE-97A5-C3E37EB31DF3}"/>
                    </a:ext>
                  </a:extLst>
                </p:cNvPr>
                <p:cNvSpPr>
                  <a:spLocks noChangeArrowheads="1"/>
                </p:cNvSpPr>
                <p:nvPr/>
              </p:nvSpPr>
              <p:spPr bwMode="auto">
                <a:xfrm>
                  <a:off x="3840" y="2352"/>
                  <a:ext cx="1008" cy="480"/>
                </a:xfrm>
                <a:prstGeom prst="cube">
                  <a:avLst>
                    <a:gd name="adj" fmla="val 25000"/>
                  </a:avLst>
                </a:prstGeom>
                <a:solidFill>
                  <a:srgbClr val="CC6600"/>
                </a:solidFill>
                <a:ln w="9525">
                  <a:solidFill>
                    <a:srgbClr val="A5002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grpSp>
        <p:grpSp>
          <p:nvGrpSpPr>
            <p:cNvPr id="195" name="Group 212">
              <a:extLst>
                <a:ext uri="{FF2B5EF4-FFF2-40B4-BE49-F238E27FC236}">
                  <a16:creationId xmlns:a16="http://schemas.microsoft.com/office/drawing/2014/main" id="{81969DC8-8894-45AE-89A8-98AB1049EBD3}"/>
                </a:ext>
              </a:extLst>
            </p:cNvPr>
            <p:cNvGrpSpPr>
              <a:grpSpLocks/>
            </p:cNvGrpSpPr>
            <p:nvPr/>
          </p:nvGrpSpPr>
          <p:grpSpPr bwMode="auto">
            <a:xfrm>
              <a:off x="1440" y="2688"/>
              <a:ext cx="240" cy="288"/>
              <a:chOff x="2640" y="3768"/>
              <a:chExt cx="336" cy="408"/>
            </a:xfrm>
          </p:grpSpPr>
          <p:sp>
            <p:nvSpPr>
              <p:cNvPr id="202" name="AutoShape 213">
                <a:extLst>
                  <a:ext uri="{FF2B5EF4-FFF2-40B4-BE49-F238E27FC236}">
                    <a16:creationId xmlns:a16="http://schemas.microsoft.com/office/drawing/2014/main" id="{F5F76F8F-3142-4480-B489-7DB89E267ADB}"/>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3" name="Line 214">
                <a:extLst>
                  <a:ext uri="{FF2B5EF4-FFF2-40B4-BE49-F238E27FC236}">
                    <a16:creationId xmlns:a16="http://schemas.microsoft.com/office/drawing/2014/main" id="{9F81DF83-1303-4F18-A947-BB151D053AD6}"/>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96" name="Group 215">
              <a:extLst>
                <a:ext uri="{FF2B5EF4-FFF2-40B4-BE49-F238E27FC236}">
                  <a16:creationId xmlns:a16="http://schemas.microsoft.com/office/drawing/2014/main" id="{6D712432-F71A-46E5-B916-B5E1B94359AD}"/>
                </a:ext>
              </a:extLst>
            </p:cNvPr>
            <p:cNvGrpSpPr>
              <a:grpSpLocks/>
            </p:cNvGrpSpPr>
            <p:nvPr/>
          </p:nvGrpSpPr>
          <p:grpSpPr bwMode="auto">
            <a:xfrm>
              <a:off x="1728" y="2640"/>
              <a:ext cx="288" cy="384"/>
              <a:chOff x="2640" y="3768"/>
              <a:chExt cx="336" cy="408"/>
            </a:xfrm>
          </p:grpSpPr>
          <p:sp>
            <p:nvSpPr>
              <p:cNvPr id="200" name="AutoShape 216">
                <a:extLst>
                  <a:ext uri="{FF2B5EF4-FFF2-40B4-BE49-F238E27FC236}">
                    <a16:creationId xmlns:a16="http://schemas.microsoft.com/office/drawing/2014/main" id="{6CB856A2-BB24-4308-8CE5-149C2E377203}"/>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1" name="Line 217">
                <a:extLst>
                  <a:ext uri="{FF2B5EF4-FFF2-40B4-BE49-F238E27FC236}">
                    <a16:creationId xmlns:a16="http://schemas.microsoft.com/office/drawing/2014/main" id="{84D5290C-E397-4D9F-B0DB-3F947922593B}"/>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197" name="Group 218">
              <a:extLst>
                <a:ext uri="{FF2B5EF4-FFF2-40B4-BE49-F238E27FC236}">
                  <a16:creationId xmlns:a16="http://schemas.microsoft.com/office/drawing/2014/main" id="{1B295B23-8DA6-41F4-B5AD-00F65CB2A3FD}"/>
                </a:ext>
              </a:extLst>
            </p:cNvPr>
            <p:cNvGrpSpPr>
              <a:grpSpLocks/>
            </p:cNvGrpSpPr>
            <p:nvPr/>
          </p:nvGrpSpPr>
          <p:grpSpPr bwMode="auto">
            <a:xfrm>
              <a:off x="2064" y="2496"/>
              <a:ext cx="384" cy="480"/>
              <a:chOff x="2640" y="3768"/>
              <a:chExt cx="336" cy="408"/>
            </a:xfrm>
          </p:grpSpPr>
          <p:sp>
            <p:nvSpPr>
              <p:cNvPr id="198" name="AutoShape 219">
                <a:extLst>
                  <a:ext uri="{FF2B5EF4-FFF2-40B4-BE49-F238E27FC236}">
                    <a16:creationId xmlns:a16="http://schemas.microsoft.com/office/drawing/2014/main" id="{96EE3670-A9CF-4E96-9C0E-D8000F6DCD28}"/>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99" name="Line 220">
                <a:extLst>
                  <a:ext uri="{FF2B5EF4-FFF2-40B4-BE49-F238E27FC236}">
                    <a16:creationId xmlns:a16="http://schemas.microsoft.com/office/drawing/2014/main" id="{8BD5986B-6369-4510-9C93-2B8A0B1679E4}"/>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239" name="Group 221">
            <a:extLst>
              <a:ext uri="{FF2B5EF4-FFF2-40B4-BE49-F238E27FC236}">
                <a16:creationId xmlns:a16="http://schemas.microsoft.com/office/drawing/2014/main" id="{E311C7E8-845C-4F0E-82FC-AAB25A0E65E8}"/>
              </a:ext>
            </a:extLst>
          </p:cNvPr>
          <p:cNvGrpSpPr>
            <a:grpSpLocks/>
          </p:cNvGrpSpPr>
          <p:nvPr/>
        </p:nvGrpSpPr>
        <p:grpSpPr bwMode="auto">
          <a:xfrm>
            <a:off x="1752600" y="2449513"/>
            <a:ext cx="304800" cy="419100"/>
            <a:chOff x="2640" y="3768"/>
            <a:chExt cx="336" cy="408"/>
          </a:xfrm>
        </p:grpSpPr>
        <p:sp>
          <p:nvSpPr>
            <p:cNvPr id="240" name="AutoShape 222">
              <a:extLst>
                <a:ext uri="{FF2B5EF4-FFF2-40B4-BE49-F238E27FC236}">
                  <a16:creationId xmlns:a16="http://schemas.microsoft.com/office/drawing/2014/main" id="{FF57000E-7024-43FC-A063-A8DF1012DCB4}"/>
                </a:ext>
              </a:extLst>
            </p:cNvPr>
            <p:cNvSpPr>
              <a:spLocks noChangeArrowheads="1"/>
            </p:cNvSpPr>
            <p:nvPr/>
          </p:nvSpPr>
          <p:spPr bwMode="auto">
            <a:xfrm>
              <a:off x="2640" y="3840"/>
              <a:ext cx="336" cy="336"/>
            </a:xfrm>
            <a:prstGeom prst="can">
              <a:avLst>
                <a:gd name="adj" fmla="val 25000"/>
              </a:avLst>
            </a:prstGeom>
            <a:solidFill>
              <a:srgbClr val="C0C0C0"/>
            </a:solidFill>
            <a:ln w="19050">
              <a:solidFill>
                <a:srgbClr val="777777"/>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41" name="Line 223">
              <a:extLst>
                <a:ext uri="{FF2B5EF4-FFF2-40B4-BE49-F238E27FC236}">
                  <a16:creationId xmlns:a16="http://schemas.microsoft.com/office/drawing/2014/main" id="{689E82FF-AFDB-4519-BB3B-D5C41F9D168C}"/>
                </a:ext>
              </a:extLst>
            </p:cNvPr>
            <p:cNvSpPr>
              <a:spLocks noChangeShapeType="1"/>
            </p:cNvSpPr>
            <p:nvPr/>
          </p:nvSpPr>
          <p:spPr bwMode="auto">
            <a:xfrm flipH="1">
              <a:off x="2814" y="3768"/>
              <a:ext cx="0" cy="114"/>
            </a:xfrm>
            <a:prstGeom prst="line">
              <a:avLst/>
            </a:prstGeom>
            <a:noFill/>
            <a:ln w="38100">
              <a:solidFill>
                <a:srgbClr val="777777"/>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Tree>
    <p:extLst>
      <p:ext uri="{BB962C8B-B14F-4D97-AF65-F5344CB8AC3E}">
        <p14:creationId xmlns:p14="http://schemas.microsoft.com/office/powerpoint/2010/main" val="27105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101"/>
                                        </p:tgtEl>
                                        <p:attrNameLst>
                                          <p:attrName>style.visibility</p:attrName>
                                        </p:attrNameLst>
                                      </p:cBhvr>
                                      <p:to>
                                        <p:strVal val="visible"/>
                                      </p:to>
                                    </p:set>
                                    <p:anim calcmode="lin" valueType="num">
                                      <p:cBhvr additive="base">
                                        <p:cTn id="18" dur="500" fill="hold"/>
                                        <p:tgtEl>
                                          <p:spTgt spid="101"/>
                                        </p:tgtEl>
                                        <p:attrNameLst>
                                          <p:attrName>ppt_x</p:attrName>
                                        </p:attrNameLst>
                                      </p:cBhvr>
                                      <p:tavLst>
                                        <p:tav tm="0">
                                          <p:val>
                                            <p:strVal val="#ppt_x"/>
                                          </p:val>
                                        </p:tav>
                                        <p:tav tm="100000">
                                          <p:val>
                                            <p:strVal val="#ppt_x"/>
                                          </p:val>
                                        </p:tav>
                                      </p:tavLst>
                                    </p:anim>
                                    <p:anim calcmode="lin" valueType="num">
                                      <p:cBhvr additive="base">
                                        <p:cTn id="19" dur="500" fill="hold"/>
                                        <p:tgtEl>
                                          <p:spTgt spid="101"/>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499"/>
                                          </p:stCondLst>
                                        </p:cTn>
                                        <p:tgtEl>
                                          <p:spTgt spid="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145"/>
                                        </p:tgtEl>
                                        <p:attrNameLst>
                                          <p:attrName>style.visibility</p:attrName>
                                        </p:attrNameLst>
                                      </p:cBhvr>
                                      <p:to>
                                        <p:strVal val="visible"/>
                                      </p:to>
                                    </p:set>
                                    <p:anim calcmode="lin" valueType="num">
                                      <p:cBhvr additive="base">
                                        <p:cTn id="27" dur="500" fill="hold"/>
                                        <p:tgtEl>
                                          <p:spTgt spid="145"/>
                                        </p:tgtEl>
                                        <p:attrNameLst>
                                          <p:attrName>ppt_x</p:attrName>
                                        </p:attrNameLst>
                                      </p:cBhvr>
                                      <p:tavLst>
                                        <p:tav tm="0">
                                          <p:val>
                                            <p:strVal val="#ppt_x"/>
                                          </p:val>
                                        </p:tav>
                                        <p:tav tm="100000">
                                          <p:val>
                                            <p:strVal val="#ppt_x"/>
                                          </p:val>
                                        </p:tav>
                                      </p:tavLst>
                                    </p:anim>
                                    <p:anim calcmode="lin" valueType="num">
                                      <p:cBhvr additive="base">
                                        <p:cTn id="28" dur="500" fill="hold"/>
                                        <p:tgtEl>
                                          <p:spTgt spid="145"/>
                                        </p:tgtEl>
                                        <p:attrNameLst>
                                          <p:attrName>ppt_y</p:attrName>
                                        </p:attrNameLst>
                                      </p:cBhvr>
                                      <p:tavLst>
                                        <p:tav tm="0">
                                          <p:val>
                                            <p:strVal val="0-#ppt_h/2"/>
                                          </p:val>
                                        </p:tav>
                                        <p:tav tm="100000">
                                          <p:val>
                                            <p:strVal val="#ppt_y"/>
                                          </p:val>
                                        </p:tav>
                                      </p:tavLst>
                                    </p:anim>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499"/>
                                          </p:stCondLst>
                                        </p:cTn>
                                        <p:tgtEl>
                                          <p:spTgt spid="10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1" fill="hold" nodeType="clickEffect">
                                  <p:stCondLst>
                                    <p:cond delay="0"/>
                                  </p:stCondLst>
                                  <p:childTnLst>
                                    <p:set>
                                      <p:cBhvr>
                                        <p:cTn id="35" dur="1" fill="hold">
                                          <p:stCondLst>
                                            <p:cond delay="0"/>
                                          </p:stCondLst>
                                        </p:cTn>
                                        <p:tgtEl>
                                          <p:spTgt spid="190"/>
                                        </p:tgtEl>
                                        <p:attrNameLst>
                                          <p:attrName>style.visibility</p:attrName>
                                        </p:attrNameLst>
                                      </p:cBhvr>
                                      <p:to>
                                        <p:strVal val="visible"/>
                                      </p:to>
                                    </p:set>
                                    <p:anim calcmode="lin" valueType="num">
                                      <p:cBhvr additive="base">
                                        <p:cTn id="36" dur="500" fill="hold"/>
                                        <p:tgtEl>
                                          <p:spTgt spid="190"/>
                                        </p:tgtEl>
                                        <p:attrNameLst>
                                          <p:attrName>ppt_x</p:attrName>
                                        </p:attrNameLst>
                                      </p:cBhvr>
                                      <p:tavLst>
                                        <p:tav tm="0">
                                          <p:val>
                                            <p:strVal val="#ppt_x"/>
                                          </p:val>
                                        </p:tav>
                                        <p:tav tm="100000">
                                          <p:val>
                                            <p:strVal val="#ppt_x"/>
                                          </p:val>
                                        </p:tav>
                                      </p:tavLst>
                                    </p:anim>
                                    <p:anim calcmode="lin" valueType="num">
                                      <p:cBhvr additive="base">
                                        <p:cTn id="37" dur="500" fill="hold"/>
                                        <p:tgtEl>
                                          <p:spTgt spid="190"/>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499"/>
                                          </p:stCondLst>
                                        </p:cTn>
                                        <p:tgtEl>
                                          <p:spTgt spid="14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1" fill="hold" nodeType="clickEffect">
                                  <p:stCondLst>
                                    <p:cond delay="0"/>
                                  </p:stCondLst>
                                  <p:childTnLst>
                                    <p:set>
                                      <p:cBhvr>
                                        <p:cTn id="44" dur="1" fill="hold">
                                          <p:stCondLst>
                                            <p:cond delay="0"/>
                                          </p:stCondLst>
                                        </p:cTn>
                                        <p:tgtEl>
                                          <p:spTgt spid="239"/>
                                        </p:tgtEl>
                                        <p:attrNameLst>
                                          <p:attrName>style.visibility</p:attrName>
                                        </p:attrNameLst>
                                      </p:cBhvr>
                                      <p:to>
                                        <p:strVal val="visible"/>
                                      </p:to>
                                    </p:set>
                                    <p:anim calcmode="lin" valueType="num">
                                      <p:cBhvr additive="base">
                                        <p:cTn id="45" dur="500" fill="hold"/>
                                        <p:tgtEl>
                                          <p:spTgt spid="239"/>
                                        </p:tgtEl>
                                        <p:attrNameLst>
                                          <p:attrName>ppt_x</p:attrName>
                                        </p:attrNameLst>
                                      </p:cBhvr>
                                      <p:tavLst>
                                        <p:tav tm="0">
                                          <p:val>
                                            <p:strVal val="#ppt_x"/>
                                          </p:val>
                                        </p:tav>
                                        <p:tav tm="100000">
                                          <p:val>
                                            <p:strVal val="#ppt_x"/>
                                          </p:val>
                                        </p:tav>
                                      </p:tavLst>
                                    </p:anim>
                                    <p:anim calcmode="lin" valueType="num">
                                      <p:cBhvr additive="base">
                                        <p:cTn id="46" dur="500" fill="hold"/>
                                        <p:tgtEl>
                                          <p:spTgt spid="239"/>
                                        </p:tgtEl>
                                        <p:attrNameLst>
                                          <p:attrName>ppt_y</p:attrName>
                                        </p:attrNameLst>
                                      </p:cBhvr>
                                      <p:tavLst>
                                        <p:tav tm="0">
                                          <p:val>
                                            <p:strVal val="0-#ppt_h/2"/>
                                          </p:val>
                                        </p:tav>
                                        <p:tav tm="100000">
                                          <p:val>
                                            <p:strVal val="#ppt_y"/>
                                          </p:val>
                                        </p:tav>
                                      </p:tavLst>
                                    </p:anim>
                                  </p:childTnLst>
                                </p:cTn>
                              </p:par>
                            </p:childTnLst>
                          </p:cTn>
                        </p:par>
                        <p:par>
                          <p:cTn id="47" fill="hold">
                            <p:stCondLst>
                              <p:cond delay="500"/>
                            </p:stCondLst>
                            <p:childTnLst>
                              <p:par>
                                <p:cTn id="48" presetID="1" presetClass="entr" presetSubtype="0" fill="hold" nodeType="afterEffect">
                                  <p:stCondLst>
                                    <p:cond delay="0"/>
                                  </p:stCondLst>
                                  <p:childTnLst>
                                    <p:set>
                                      <p:cBhvr>
                                        <p:cTn id="49" dur="1" fill="hold">
                                          <p:stCondLst>
                                            <p:cond delay="499"/>
                                          </p:stCondLst>
                                        </p:cTn>
                                        <p:tgtEl>
                                          <p:spTgt spid="19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blinds(horizontal)">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linds(horizont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linds(horizontal)">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3" grpId="0" autoUpdateAnimBg="0"/>
      <p:bldP spid="22"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808604" y="95249"/>
            <a:ext cx="4460875" cy="635000"/>
          </a:xfrm>
          <a:prstGeom prst="rect">
            <a:avLst/>
          </a:prstGeom>
        </p:spPr>
        <p:txBody>
          <a:bodyPr>
            <a:normAutofit fontScale="90000"/>
          </a:bodyPr>
          <a:lstStyle/>
          <a:p>
            <a:pPr fontAlgn="auto">
              <a:spcAft>
                <a:spcPts val="0"/>
              </a:spcAft>
              <a:defRPr/>
            </a:pPr>
            <a:r>
              <a:rPr lang="zh-CN" altLang="en-US" sz="4000" dirty="0"/>
              <a:t>逐次比较型</a:t>
            </a:r>
            <a:r>
              <a:rPr lang="en-US" altLang="zh-CN" sz="4000" dirty="0"/>
              <a:t>ADC</a:t>
            </a:r>
            <a:endParaRPr lang="zh-CN" altLang="en-US" sz="4000" b="1" dirty="0"/>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46</a:t>
            </a:fld>
            <a:endParaRPr lang="zh-CN" altLang="en-US"/>
          </a:p>
        </p:txBody>
      </p:sp>
      <p:sp>
        <p:nvSpPr>
          <p:cNvPr id="242" name="Rectangle 2">
            <a:extLst>
              <a:ext uri="{FF2B5EF4-FFF2-40B4-BE49-F238E27FC236}">
                <a16:creationId xmlns:a16="http://schemas.microsoft.com/office/drawing/2014/main" id="{86B1BA04-9729-4377-822E-006E7D235FC1}"/>
              </a:ext>
            </a:extLst>
          </p:cNvPr>
          <p:cNvSpPr>
            <a:spLocks noChangeArrowheads="1"/>
          </p:cNvSpPr>
          <p:nvPr/>
        </p:nvSpPr>
        <p:spPr bwMode="auto">
          <a:xfrm>
            <a:off x="588963" y="1412875"/>
            <a:ext cx="4343400"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marL="742950" indent="-285750"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a:solidFill>
                  <a:schemeClr val="tx2"/>
                </a:solidFill>
                <a:latin typeface="宋体" panose="02010600030101010101" pitchFamily="2" charset="-122"/>
              </a:rPr>
              <a:t>电路组成：</a:t>
            </a:r>
            <a:r>
              <a:rPr lang="zh-CN" altLang="en-US" sz="2000">
                <a:latin typeface="Times New Roman" panose="02020603050405020304" pitchFamily="18" charset="0"/>
              </a:rPr>
              <a:t> </a:t>
            </a:r>
            <a:endParaRPr lang="zh-CN"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zh-CN" altLang="en-US">
                <a:latin typeface="宋体" panose="02010600030101010101" pitchFamily="2" charset="-122"/>
              </a:rPr>
              <a:t>取样</a:t>
            </a:r>
            <a:r>
              <a:rPr lang="en-US" altLang="zh-CN">
                <a:latin typeface="宋体" panose="02010600030101010101" pitchFamily="2" charset="-122"/>
              </a:rPr>
              <a:t>/</a:t>
            </a:r>
            <a:r>
              <a:rPr lang="zh-CN" altLang="en-US">
                <a:latin typeface="宋体" panose="02010600030101010101" pitchFamily="2" charset="-122"/>
              </a:rPr>
              <a:t>保持电路</a:t>
            </a:r>
            <a:r>
              <a:rPr lang="en-US" altLang="zh-CN">
                <a:latin typeface="宋体" panose="02010600030101010101" pitchFamily="2" charset="-122"/>
              </a:rPr>
              <a:t>(SHA)</a:t>
            </a:r>
          </a:p>
          <a:p>
            <a:pPr algn="just">
              <a:buFont typeface="Wingdings" panose="05000000000000000000" pitchFamily="2" charset="2"/>
              <a:buChar char="Ø"/>
            </a:pPr>
            <a:r>
              <a:rPr lang="zh-CN" altLang="en-US">
                <a:latin typeface="宋体" panose="02010600030101010101" pitchFamily="2" charset="-122"/>
              </a:rPr>
              <a:t>高速比较器（</a:t>
            </a:r>
            <a:r>
              <a:rPr lang="en-US" altLang="zh-CN">
                <a:latin typeface="宋体" panose="02010600030101010101" pitchFamily="2" charset="-122"/>
              </a:rPr>
              <a:t>Comparator</a:t>
            </a:r>
            <a:r>
              <a:rPr lang="zh-CN" altLang="en-US">
                <a:latin typeface="宋体" panose="02010600030101010101" pitchFamily="2" charset="-122"/>
              </a:rPr>
              <a:t>）</a:t>
            </a:r>
            <a:endParaRPr lang="zh-CN" altLang="en-US">
              <a:latin typeface="宋体" panose="02010600030101010101" pitchFamily="2" charset="-122"/>
              <a:sym typeface="Monotype Sorts" pitchFamily="2" charset="2"/>
            </a:endParaRPr>
          </a:p>
          <a:p>
            <a:pPr algn="just">
              <a:buFont typeface="Wingdings" panose="05000000000000000000" pitchFamily="2" charset="2"/>
              <a:buChar char="Ø"/>
            </a:pPr>
            <a:r>
              <a:rPr lang="zh-CN" altLang="en-US">
                <a:latin typeface="宋体" panose="02010600030101010101" pitchFamily="2" charset="-122"/>
              </a:rPr>
              <a:t>逐次渐进寄存器（</a:t>
            </a:r>
            <a:r>
              <a:rPr lang="en-US" altLang="zh-CN">
                <a:latin typeface="宋体" panose="02010600030101010101" pitchFamily="2" charset="-122"/>
              </a:rPr>
              <a:t>SAR</a:t>
            </a:r>
            <a:r>
              <a:rPr lang="zh-CN" altLang="en-US">
                <a:latin typeface="宋体" panose="02010600030101010101" pitchFamily="2" charset="-122"/>
              </a:rPr>
              <a:t>）</a:t>
            </a:r>
            <a:endParaRPr lang="zh-CN" altLang="en-US">
              <a:latin typeface="宋体" panose="02010600030101010101" pitchFamily="2" charset="-122"/>
              <a:sym typeface="Monotype Sorts" pitchFamily="2" charset="2"/>
            </a:endParaRPr>
          </a:p>
          <a:p>
            <a:pPr algn="just">
              <a:buFont typeface="Wingdings" panose="05000000000000000000" pitchFamily="2" charset="2"/>
              <a:buChar char="Ø"/>
            </a:pPr>
            <a:r>
              <a:rPr lang="zh-CN" altLang="en-US">
                <a:latin typeface="宋体" panose="02010600030101010101" pitchFamily="2" charset="-122"/>
              </a:rPr>
              <a:t>高速数字</a:t>
            </a:r>
            <a:r>
              <a:rPr lang="en-US" altLang="zh-CN">
                <a:latin typeface="宋体" panose="02010600030101010101" pitchFamily="2" charset="-122"/>
              </a:rPr>
              <a:t>/</a:t>
            </a:r>
            <a:r>
              <a:rPr lang="zh-CN" altLang="en-US">
                <a:latin typeface="宋体" panose="02010600030101010101" pitchFamily="2" charset="-122"/>
              </a:rPr>
              <a:t>模拟变换器（</a:t>
            </a:r>
            <a:r>
              <a:rPr lang="en-US" altLang="zh-CN">
                <a:latin typeface="宋体" panose="02010600030101010101" pitchFamily="2" charset="-122"/>
              </a:rPr>
              <a:t>DAC</a:t>
            </a:r>
            <a:r>
              <a:rPr lang="zh-CN" altLang="en-US">
                <a:latin typeface="宋体" panose="02010600030101010101" pitchFamily="2" charset="-122"/>
              </a:rPr>
              <a:t>）</a:t>
            </a:r>
            <a:endParaRPr lang="zh-CN" altLang="en-US">
              <a:latin typeface="宋体" panose="02010600030101010101" pitchFamily="2" charset="-122"/>
              <a:sym typeface="Monotype Sorts" pitchFamily="2" charset="2"/>
            </a:endParaRPr>
          </a:p>
          <a:p>
            <a:pPr algn="just">
              <a:buFont typeface="Wingdings" panose="05000000000000000000" pitchFamily="2" charset="2"/>
              <a:buChar char="Ø"/>
            </a:pPr>
            <a:r>
              <a:rPr lang="zh-CN" altLang="en-US">
                <a:latin typeface="宋体" panose="02010600030101010101" pitchFamily="2" charset="-122"/>
              </a:rPr>
              <a:t>控制和定时逻辑（</a:t>
            </a:r>
            <a:r>
              <a:rPr lang="en-US" altLang="zh-CN">
                <a:latin typeface="宋体" panose="02010600030101010101" pitchFamily="2" charset="-122"/>
              </a:rPr>
              <a:t>Control &amp; Timing</a:t>
            </a:r>
            <a:r>
              <a:rPr lang="zh-CN" altLang="en-US">
                <a:latin typeface="宋体" panose="02010600030101010101" pitchFamily="2" charset="-122"/>
              </a:rPr>
              <a:t>）</a:t>
            </a:r>
            <a:endParaRPr lang="zh-CN" altLang="en-US">
              <a:sym typeface="Monotype Sorts" pitchFamily="2" charset="2"/>
            </a:endParaRPr>
          </a:p>
        </p:txBody>
      </p:sp>
      <p:sp>
        <p:nvSpPr>
          <p:cNvPr id="243" name="Rectangle 3">
            <a:extLst>
              <a:ext uri="{FF2B5EF4-FFF2-40B4-BE49-F238E27FC236}">
                <a16:creationId xmlns:a16="http://schemas.microsoft.com/office/drawing/2014/main" id="{73089B07-6E27-438D-A8F3-A128E41A911F}"/>
              </a:ext>
            </a:extLst>
          </p:cNvPr>
          <p:cNvSpPr>
            <a:spLocks noChangeArrowheads="1"/>
          </p:cNvSpPr>
          <p:nvPr/>
        </p:nvSpPr>
        <p:spPr bwMode="auto">
          <a:xfrm>
            <a:off x="609600" y="3213100"/>
            <a:ext cx="3962400" cy="122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marL="742950" indent="-285750"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a:solidFill>
                  <a:schemeClr val="tx2"/>
                </a:solidFill>
                <a:latin typeface="宋体" panose="02010600030101010101" pitchFamily="2" charset="-122"/>
              </a:rPr>
              <a:t>工作原理：</a:t>
            </a:r>
            <a:r>
              <a:rPr lang="zh-CN" altLang="en-US">
                <a:latin typeface="Times New Roman" panose="02020603050405020304" pitchFamily="18" charset="0"/>
              </a:rPr>
              <a:t> </a:t>
            </a:r>
            <a:endParaRPr lang="zh-CN" altLang="en-US">
              <a:latin typeface="Times New Roman" panose="02020603050405020304" pitchFamily="18" charset="0"/>
              <a:cs typeface="Times New Roman" panose="02020603050405020304" pitchFamily="18" charset="0"/>
            </a:endParaRPr>
          </a:p>
          <a:p>
            <a:pPr algn="just"/>
            <a:r>
              <a:rPr lang="zh-CN" altLang="en-US">
                <a:latin typeface="宋体" panose="02010600030101010101" pitchFamily="2" charset="-122"/>
              </a:rPr>
              <a:t>将输入模拟信号与不同的参考电压做多次比较，使变换所得的数字量在数值上逐次逼近输入模拟量对应值</a:t>
            </a:r>
            <a:endParaRPr lang="zh-CN" altLang="en-US">
              <a:latin typeface="宋体" panose="02010600030101010101" pitchFamily="2" charset="-122"/>
              <a:sym typeface="Monotype Sorts" pitchFamily="2" charset="2"/>
            </a:endParaRPr>
          </a:p>
        </p:txBody>
      </p:sp>
      <p:sp>
        <p:nvSpPr>
          <p:cNvPr id="244" name="Rectangle 4">
            <a:extLst>
              <a:ext uri="{FF2B5EF4-FFF2-40B4-BE49-F238E27FC236}">
                <a16:creationId xmlns:a16="http://schemas.microsoft.com/office/drawing/2014/main" id="{78A66EE2-583E-4BB0-A86C-4798C989C49B}"/>
              </a:ext>
            </a:extLst>
          </p:cNvPr>
          <p:cNvSpPr>
            <a:spLocks noChangeArrowheads="1"/>
          </p:cNvSpPr>
          <p:nvPr/>
        </p:nvSpPr>
        <p:spPr bwMode="auto">
          <a:xfrm>
            <a:off x="817563" y="4581525"/>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tx2"/>
                </a:solidFill>
                <a:latin typeface="宋体" panose="02010600030101010101" pitchFamily="2" charset="-122"/>
              </a:rPr>
              <a:t>特点：</a:t>
            </a:r>
          </a:p>
        </p:txBody>
      </p:sp>
      <p:sp>
        <p:nvSpPr>
          <p:cNvPr id="245" name="Rectangle 5">
            <a:extLst>
              <a:ext uri="{FF2B5EF4-FFF2-40B4-BE49-F238E27FC236}">
                <a16:creationId xmlns:a16="http://schemas.microsoft.com/office/drawing/2014/main" id="{75C3F276-2F95-48C1-AFB5-21BD4E82746B}"/>
              </a:ext>
            </a:extLst>
          </p:cNvPr>
          <p:cNvSpPr>
            <a:spLocks noChangeArrowheads="1"/>
          </p:cNvSpPr>
          <p:nvPr/>
        </p:nvSpPr>
        <p:spPr bwMode="auto">
          <a:xfrm>
            <a:off x="962025" y="5178425"/>
            <a:ext cx="692308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en-US" altLang="zh-CN">
                <a:latin typeface="宋体" panose="02010600030101010101" pitchFamily="2" charset="-122"/>
                <a:sym typeface="Wingdings 2" panose="05020102010507070707" pitchFamily="18" charset="2"/>
              </a:rPr>
              <a:t>n</a:t>
            </a:r>
            <a:r>
              <a:rPr lang="zh-CN" altLang="en-US">
                <a:latin typeface="宋体" panose="02010600030101010101" pitchFamily="2" charset="-122"/>
                <a:sym typeface="Wingdings 2" panose="05020102010507070707" pitchFamily="18" charset="2"/>
              </a:rPr>
              <a:t>位</a:t>
            </a:r>
            <a:r>
              <a:rPr lang="en-US" altLang="zh-CN">
                <a:latin typeface="宋体" panose="02010600030101010101" pitchFamily="2" charset="-122"/>
                <a:sym typeface="Wingdings 2" panose="05020102010507070707" pitchFamily="18" charset="2"/>
              </a:rPr>
              <a:t>ADC</a:t>
            </a:r>
            <a:r>
              <a:rPr lang="zh-CN" altLang="en-US">
                <a:latin typeface="宋体" panose="02010600030101010101" pitchFamily="2" charset="-122"/>
                <a:sym typeface="Wingdings 2" panose="05020102010507070707" pitchFamily="18" charset="2"/>
              </a:rPr>
              <a:t>完成一次变换需要</a:t>
            </a:r>
            <a:r>
              <a:rPr lang="en-US" altLang="zh-CN">
                <a:solidFill>
                  <a:srgbClr val="CC0000"/>
                </a:solidFill>
                <a:latin typeface="宋体" panose="02010600030101010101" pitchFamily="2" charset="-122"/>
                <a:sym typeface="Wingdings 2" panose="05020102010507070707" pitchFamily="18" charset="2"/>
              </a:rPr>
              <a:t>n</a:t>
            </a:r>
            <a:r>
              <a:rPr lang="zh-CN" altLang="en-US">
                <a:latin typeface="宋体" panose="02010600030101010101" pitchFamily="2" charset="-122"/>
                <a:sym typeface="Wingdings 2" panose="05020102010507070707" pitchFamily="18" charset="2"/>
              </a:rPr>
              <a:t>个时钟周期（</a:t>
            </a:r>
            <a:r>
              <a:rPr lang="en-US" altLang="zh-CN">
                <a:latin typeface="宋体" panose="02010600030101010101" pitchFamily="2" charset="-122"/>
                <a:sym typeface="Wingdings 2" panose="05020102010507070707" pitchFamily="18" charset="2"/>
              </a:rPr>
              <a:t>100KSPS</a:t>
            </a:r>
            <a:r>
              <a:rPr lang="zh-CN" altLang="en-US">
                <a:latin typeface="宋体" panose="02010600030101010101" pitchFamily="2" charset="-122"/>
                <a:sym typeface="Math B"/>
              </a:rPr>
              <a:t>～</a:t>
            </a:r>
            <a:r>
              <a:rPr lang="en-US" altLang="zh-CN">
                <a:latin typeface="宋体" panose="02010600030101010101" pitchFamily="2" charset="-122"/>
                <a:sym typeface="Math B"/>
              </a:rPr>
              <a:t>10MSPS</a:t>
            </a:r>
            <a:r>
              <a:rPr lang="en-US" altLang="zh-CN">
                <a:latin typeface="宋体" panose="02010600030101010101" pitchFamily="2" charset="-122"/>
                <a:sym typeface="Wingdings 2" panose="05020102010507070707" pitchFamily="18" charset="2"/>
              </a:rPr>
              <a:t> </a:t>
            </a:r>
            <a:r>
              <a:rPr lang="zh-CN" altLang="en-US">
                <a:latin typeface="宋体" panose="02010600030101010101" pitchFamily="2" charset="-122"/>
                <a:sym typeface="Wingdings 2" panose="05020102010507070707" pitchFamily="18" charset="2"/>
              </a:rPr>
              <a:t>）</a:t>
            </a:r>
          </a:p>
          <a:p>
            <a:pPr eaLnBrk="1" hangingPunct="1">
              <a:buFont typeface="Wingdings" panose="05000000000000000000" pitchFamily="2" charset="2"/>
              <a:buChar char="u"/>
            </a:pPr>
            <a:r>
              <a:rPr lang="zh-CN" altLang="en-US">
                <a:latin typeface="宋体" panose="02010600030101010101" pitchFamily="2" charset="-122"/>
                <a:sym typeface="Wingdings 2" panose="05020102010507070707" pitchFamily="18" charset="2"/>
              </a:rPr>
              <a:t>低功耗，低成本</a:t>
            </a:r>
          </a:p>
          <a:p>
            <a:pPr eaLnBrk="1" hangingPunct="1">
              <a:buFont typeface="Wingdings" panose="05000000000000000000" pitchFamily="2" charset="2"/>
              <a:buChar char="u"/>
            </a:pPr>
            <a:r>
              <a:rPr lang="en-US" altLang="zh-CN">
                <a:latin typeface="宋体" panose="02010600030101010101" pitchFamily="2" charset="-122"/>
                <a:sym typeface="Wingdings 2" panose="05020102010507070707" pitchFamily="18" charset="2"/>
              </a:rPr>
              <a:t>8</a:t>
            </a:r>
            <a:r>
              <a:rPr lang="zh-CN" altLang="en-US">
                <a:latin typeface="宋体" panose="02010600030101010101" pitchFamily="2" charset="-122"/>
                <a:sym typeface="Math B"/>
              </a:rPr>
              <a:t>～</a:t>
            </a:r>
            <a:r>
              <a:rPr lang="en-US" altLang="zh-CN">
                <a:latin typeface="宋体" panose="02010600030101010101" pitchFamily="2" charset="-122"/>
                <a:sym typeface="Math B"/>
              </a:rPr>
              <a:t>16</a:t>
            </a:r>
            <a:r>
              <a:rPr lang="zh-CN" altLang="en-US">
                <a:latin typeface="宋体" panose="02010600030101010101" pitchFamily="2" charset="-122"/>
                <a:sym typeface="Math B"/>
              </a:rPr>
              <a:t>位分辨</a:t>
            </a:r>
            <a:endParaRPr lang="zh-CN" altLang="en-US">
              <a:latin typeface="宋体" panose="02010600030101010101" pitchFamily="2" charset="-122"/>
              <a:sym typeface="Wingdings 2" panose="05020102010507070707" pitchFamily="18" charset="2"/>
            </a:endParaRPr>
          </a:p>
        </p:txBody>
      </p:sp>
      <p:sp>
        <p:nvSpPr>
          <p:cNvPr id="246" name="Rectangle 7">
            <a:extLst>
              <a:ext uri="{FF2B5EF4-FFF2-40B4-BE49-F238E27FC236}">
                <a16:creationId xmlns:a16="http://schemas.microsoft.com/office/drawing/2014/main" id="{B3EE9168-EA09-466A-9C9C-A6641A086C13}"/>
              </a:ext>
            </a:extLst>
          </p:cNvPr>
          <p:cNvSpPr>
            <a:spLocks noChangeArrowheads="1"/>
          </p:cNvSpPr>
          <p:nvPr/>
        </p:nvSpPr>
        <p:spPr bwMode="auto">
          <a:xfrm>
            <a:off x="5724525" y="4724400"/>
            <a:ext cx="1954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600"/>
              <a:t>SAADC </a:t>
            </a:r>
            <a:r>
              <a:rPr lang="zh-CN" altLang="en-US" sz="1600"/>
              <a:t>原理电路图</a:t>
            </a:r>
          </a:p>
        </p:txBody>
      </p:sp>
      <p:graphicFrame>
        <p:nvGraphicFramePr>
          <p:cNvPr id="247" name="Object 13">
            <a:extLst>
              <a:ext uri="{FF2B5EF4-FFF2-40B4-BE49-F238E27FC236}">
                <a16:creationId xmlns:a16="http://schemas.microsoft.com/office/drawing/2014/main" id="{0E46B056-B43B-472C-B580-62A8950CA39D}"/>
              </a:ext>
            </a:extLst>
          </p:cNvPr>
          <p:cNvGraphicFramePr>
            <a:graphicFrameLocks noChangeAspect="1"/>
          </p:cNvGraphicFramePr>
          <p:nvPr/>
        </p:nvGraphicFramePr>
        <p:xfrm>
          <a:off x="4427538" y="981075"/>
          <a:ext cx="4259262" cy="3582988"/>
        </p:xfrm>
        <a:graphic>
          <a:graphicData uri="http://schemas.openxmlformats.org/presentationml/2006/ole">
            <mc:AlternateContent xmlns:mc="http://schemas.openxmlformats.org/markup-compatibility/2006">
              <mc:Choice xmlns:v="urn:schemas-microsoft-com:vml" Requires="v">
                <p:oleObj name="Visio" r:id="rId2" imgW="4325722" imgH="3637768" progId="Visio.Drawing.6">
                  <p:embed/>
                </p:oleObj>
              </mc:Choice>
              <mc:Fallback>
                <p:oleObj name="Visio" r:id="rId2" imgW="4325722" imgH="3637768" progId="Visio.Drawing.6">
                  <p:embed/>
                  <p:pic>
                    <p:nvPicPr>
                      <p:cNvPr id="247" name="Object 13">
                        <a:extLst>
                          <a:ext uri="{FF2B5EF4-FFF2-40B4-BE49-F238E27FC236}">
                            <a16:creationId xmlns:a16="http://schemas.microsoft.com/office/drawing/2014/main" id="{0E46B056-B43B-472C-B580-62A8950CA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981075"/>
                        <a:ext cx="4259262" cy="358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165475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370454" y="95249"/>
            <a:ext cx="4460875" cy="635000"/>
          </a:xfrm>
          <a:prstGeom prst="rect">
            <a:avLst/>
          </a:prstGeom>
        </p:spPr>
        <p:txBody>
          <a:bodyPr>
            <a:normAutofit fontScale="90000"/>
          </a:bodyPr>
          <a:lstStyle/>
          <a:p>
            <a:pPr fontAlgn="auto">
              <a:spcAft>
                <a:spcPts val="0"/>
              </a:spcAft>
              <a:defRPr/>
            </a:pPr>
            <a:r>
              <a:rPr lang="zh-CN" altLang="en-US" sz="4000" dirty="0"/>
              <a:t>分级并行比较型</a:t>
            </a:r>
            <a:r>
              <a:rPr lang="en-US" altLang="zh-CN" sz="4000" dirty="0"/>
              <a:t>ADC</a:t>
            </a:r>
            <a:endParaRPr lang="zh-CN" altLang="en-US" sz="4000" b="1" dirty="0"/>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47</a:t>
            </a:fld>
            <a:endParaRPr lang="zh-CN" altLang="en-US"/>
          </a:p>
        </p:txBody>
      </p:sp>
      <p:pic>
        <p:nvPicPr>
          <p:cNvPr id="10" name="Picture 9">
            <a:extLst>
              <a:ext uri="{FF2B5EF4-FFF2-40B4-BE49-F238E27FC236}">
                <a16:creationId xmlns:a16="http://schemas.microsoft.com/office/drawing/2014/main" id="{AFA46CE6-2FE8-40A7-BEF6-C8EAB1E5B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1603375"/>
            <a:ext cx="4759325"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a:extLst>
              <a:ext uri="{FF2B5EF4-FFF2-40B4-BE49-F238E27FC236}">
                <a16:creationId xmlns:a16="http://schemas.microsoft.com/office/drawing/2014/main" id="{F7D89D53-22A0-4A8D-9654-A759C1E081F2}"/>
              </a:ext>
            </a:extLst>
          </p:cNvPr>
          <p:cNvSpPr>
            <a:spLocks noChangeArrowheads="1"/>
          </p:cNvSpPr>
          <p:nvPr/>
        </p:nvSpPr>
        <p:spPr bwMode="auto">
          <a:xfrm>
            <a:off x="4859338" y="4052888"/>
            <a:ext cx="3863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N-bit</a:t>
            </a:r>
            <a:r>
              <a:rPr lang="zh-CN" altLang="en-US"/>
              <a:t>两级</a:t>
            </a:r>
            <a:r>
              <a:rPr lang="en-US" altLang="zh-CN" sz="1600"/>
              <a:t>Sub-Ranging ADC </a:t>
            </a:r>
            <a:r>
              <a:rPr lang="zh-CN" altLang="en-US" sz="1600"/>
              <a:t>原理电路图</a:t>
            </a:r>
          </a:p>
        </p:txBody>
      </p:sp>
      <p:sp>
        <p:nvSpPr>
          <p:cNvPr id="12" name="Rectangle 4">
            <a:extLst>
              <a:ext uri="{FF2B5EF4-FFF2-40B4-BE49-F238E27FC236}">
                <a16:creationId xmlns:a16="http://schemas.microsoft.com/office/drawing/2014/main" id="{35583ED3-C05F-404D-B8D6-3123B7548BFC}"/>
              </a:ext>
            </a:extLst>
          </p:cNvPr>
          <p:cNvSpPr>
            <a:spLocks noChangeArrowheads="1"/>
          </p:cNvSpPr>
          <p:nvPr/>
        </p:nvSpPr>
        <p:spPr bwMode="auto">
          <a:xfrm>
            <a:off x="296863" y="1108075"/>
            <a:ext cx="5788025"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a:solidFill>
                  <a:schemeClr val="tx2"/>
                </a:solidFill>
                <a:latin typeface="宋体" panose="02010600030101010101" pitchFamily="2" charset="-122"/>
              </a:rPr>
              <a:t>电路组成</a:t>
            </a:r>
            <a:r>
              <a:rPr lang="en-US" altLang="zh-CN" sz="2000">
                <a:latin typeface="宋体" panose="02010600030101010101" pitchFamily="2" charset="-122"/>
              </a:rPr>
              <a:t>(2</a:t>
            </a:r>
            <a:r>
              <a:rPr lang="zh-CN" altLang="en-US" sz="2000">
                <a:latin typeface="宋体" panose="02010600030101010101" pitchFamily="2" charset="-122"/>
              </a:rPr>
              <a:t>级并行比较型或其他类型</a:t>
            </a:r>
            <a:r>
              <a:rPr lang="en-US" altLang="zh-CN" sz="2000">
                <a:latin typeface="宋体" panose="02010600030101010101" pitchFamily="2" charset="-122"/>
              </a:rPr>
              <a:t>ADC)</a:t>
            </a:r>
            <a:r>
              <a:rPr lang="zh-CN" altLang="en-US" sz="2000">
                <a:solidFill>
                  <a:schemeClr val="tx2"/>
                </a:solidFill>
                <a:latin typeface="宋体" panose="02010600030101010101" pitchFamily="2" charset="-122"/>
              </a:rPr>
              <a:t>：</a:t>
            </a:r>
            <a:r>
              <a:rPr lang="zh-CN" altLang="en-US" sz="2000">
                <a:latin typeface="Times New Roman" panose="02020603050405020304" pitchFamily="18" charset="0"/>
              </a:rPr>
              <a:t> </a:t>
            </a:r>
            <a:endParaRPr lang="zh-CN"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zh-CN" altLang="en-US">
                <a:latin typeface="宋体" panose="02010600030101010101" pitchFamily="2" charset="-122"/>
              </a:rPr>
              <a:t>取样保持电路</a:t>
            </a:r>
          </a:p>
          <a:p>
            <a:pPr algn="just">
              <a:buFont typeface="Wingdings" panose="05000000000000000000" pitchFamily="2" charset="2"/>
              <a:buChar char="Ø"/>
            </a:pPr>
            <a:r>
              <a:rPr lang="zh-CN" altLang="en-US">
                <a:latin typeface="宋体" panose="02010600030101010101" pitchFamily="2" charset="-122"/>
                <a:sym typeface="Monotype Sorts" pitchFamily="2" charset="2"/>
              </a:rPr>
              <a:t>第一</a:t>
            </a:r>
            <a:r>
              <a:rPr lang="zh-CN" altLang="en-US">
                <a:latin typeface="宋体" panose="02010600030101010101" pitchFamily="2" charset="-122"/>
              </a:rPr>
              <a:t>级</a:t>
            </a:r>
            <a:r>
              <a:rPr lang="en-US" altLang="zh-CN">
                <a:latin typeface="宋体" panose="02010600030101010101" pitchFamily="2" charset="-122"/>
              </a:rPr>
              <a:t>Sub-ADC</a:t>
            </a:r>
            <a:r>
              <a:rPr lang="zh-CN" altLang="en-US">
                <a:latin typeface="宋体" panose="02010600030101010101" pitchFamily="2" charset="-122"/>
              </a:rPr>
              <a:t>电路</a:t>
            </a:r>
          </a:p>
          <a:p>
            <a:pPr lvl="1" algn="just">
              <a:buFontTx/>
              <a:buChar char="•"/>
            </a:pPr>
            <a:r>
              <a:rPr lang="en-US" altLang="zh-CN">
                <a:latin typeface="宋体" panose="02010600030101010101" pitchFamily="2" charset="-122"/>
              </a:rPr>
              <a:t>N1</a:t>
            </a:r>
            <a:r>
              <a:rPr lang="zh-CN" altLang="en-US">
                <a:latin typeface="宋体" panose="02010600030101010101" pitchFamily="2" charset="-122"/>
              </a:rPr>
              <a:t>位高速</a:t>
            </a:r>
            <a:r>
              <a:rPr lang="en-US" altLang="zh-CN">
                <a:latin typeface="宋体" panose="02010600030101010101" pitchFamily="2" charset="-122"/>
              </a:rPr>
              <a:t>ADC</a:t>
            </a:r>
            <a:r>
              <a:rPr lang="zh-CN" altLang="en-US">
                <a:latin typeface="宋体" panose="02010600030101010101" pitchFamily="2" charset="-122"/>
              </a:rPr>
              <a:t>（并行比较或其他）</a:t>
            </a:r>
          </a:p>
          <a:p>
            <a:pPr lvl="1" algn="just">
              <a:buFontTx/>
              <a:buChar char="•"/>
            </a:pPr>
            <a:r>
              <a:rPr lang="en-US" altLang="zh-CN">
                <a:latin typeface="宋体" panose="02010600030101010101" pitchFamily="2" charset="-122"/>
              </a:rPr>
              <a:t>N1</a:t>
            </a:r>
            <a:r>
              <a:rPr lang="zh-CN" altLang="en-US">
                <a:latin typeface="宋体" panose="02010600030101010101" pitchFamily="2" charset="-122"/>
              </a:rPr>
              <a:t>位高速数字</a:t>
            </a:r>
            <a:r>
              <a:rPr lang="en-US" altLang="zh-CN">
                <a:latin typeface="宋体" panose="02010600030101010101" pitchFamily="2" charset="-122"/>
              </a:rPr>
              <a:t>/</a:t>
            </a:r>
            <a:r>
              <a:rPr lang="zh-CN" altLang="en-US">
                <a:latin typeface="宋体" panose="02010600030101010101" pitchFamily="2" charset="-122"/>
              </a:rPr>
              <a:t>模拟变换器（</a:t>
            </a:r>
            <a:r>
              <a:rPr lang="en-US" altLang="zh-CN">
                <a:latin typeface="宋体" panose="02010600030101010101" pitchFamily="2" charset="-122"/>
              </a:rPr>
              <a:t>DAC</a:t>
            </a:r>
            <a:r>
              <a:rPr lang="zh-CN" altLang="en-US">
                <a:latin typeface="宋体" panose="02010600030101010101" pitchFamily="2" charset="-122"/>
              </a:rPr>
              <a:t>）</a:t>
            </a:r>
          </a:p>
          <a:p>
            <a:pPr lvl="1" algn="just">
              <a:buFontTx/>
              <a:buChar char="•"/>
            </a:pPr>
            <a:r>
              <a:rPr lang="zh-CN" altLang="en-US">
                <a:latin typeface="宋体" panose="02010600030101010101" pitchFamily="2" charset="-122"/>
              </a:rPr>
              <a:t>高速相减和放大电路</a:t>
            </a:r>
          </a:p>
          <a:p>
            <a:pPr algn="just">
              <a:buFont typeface="Wingdings" panose="05000000000000000000" pitchFamily="2" charset="2"/>
              <a:buChar char="Ø"/>
            </a:pPr>
            <a:r>
              <a:rPr lang="zh-CN" altLang="en-US">
                <a:latin typeface="宋体" panose="02010600030101010101" pitchFamily="2" charset="-122"/>
                <a:sym typeface="Monotype Sorts" pitchFamily="2" charset="2"/>
              </a:rPr>
              <a:t>第二</a:t>
            </a:r>
            <a:r>
              <a:rPr lang="zh-CN" altLang="en-US">
                <a:latin typeface="宋体" panose="02010600030101010101" pitchFamily="2" charset="-122"/>
              </a:rPr>
              <a:t>级</a:t>
            </a:r>
            <a:r>
              <a:rPr lang="en-US" altLang="zh-CN">
                <a:latin typeface="宋体" panose="02010600030101010101" pitchFamily="2" charset="-122"/>
              </a:rPr>
              <a:t>N2</a:t>
            </a:r>
            <a:r>
              <a:rPr lang="zh-CN" altLang="en-US">
                <a:latin typeface="宋体" panose="02010600030101010101" pitchFamily="2" charset="-122"/>
              </a:rPr>
              <a:t>位</a:t>
            </a:r>
            <a:r>
              <a:rPr lang="en-US" altLang="zh-CN">
                <a:latin typeface="宋体" panose="02010600030101010101" pitchFamily="2" charset="-122"/>
              </a:rPr>
              <a:t>Sub-ADC</a:t>
            </a:r>
            <a:r>
              <a:rPr lang="zh-CN" altLang="en-US">
                <a:latin typeface="宋体" panose="02010600030101010101" pitchFamily="2" charset="-122"/>
              </a:rPr>
              <a:t>电路</a:t>
            </a:r>
          </a:p>
          <a:p>
            <a:pPr algn="just">
              <a:buFont typeface="Wingdings" panose="05000000000000000000" pitchFamily="2" charset="2"/>
              <a:buChar char="Ø"/>
            </a:pPr>
            <a:r>
              <a:rPr lang="zh-CN" altLang="en-US">
                <a:latin typeface="宋体" panose="02010600030101010101" pitchFamily="2" charset="-122"/>
              </a:rPr>
              <a:t>输出电路</a:t>
            </a:r>
            <a:endParaRPr lang="zh-CN" altLang="en-US">
              <a:sym typeface="Monotype Sorts" pitchFamily="2" charset="2"/>
            </a:endParaRPr>
          </a:p>
        </p:txBody>
      </p:sp>
      <p:sp>
        <p:nvSpPr>
          <p:cNvPr id="13" name="Rectangle 5">
            <a:extLst>
              <a:ext uri="{FF2B5EF4-FFF2-40B4-BE49-F238E27FC236}">
                <a16:creationId xmlns:a16="http://schemas.microsoft.com/office/drawing/2014/main" id="{5700120F-A1F8-45A3-AD0D-E6CDC8426D8A}"/>
              </a:ext>
            </a:extLst>
          </p:cNvPr>
          <p:cNvSpPr>
            <a:spLocks noChangeArrowheads="1"/>
          </p:cNvSpPr>
          <p:nvPr/>
        </p:nvSpPr>
        <p:spPr bwMode="auto">
          <a:xfrm>
            <a:off x="441325" y="4637088"/>
            <a:ext cx="8091488"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marL="742950" indent="-285750"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dirty="0">
                <a:solidFill>
                  <a:schemeClr val="tx2"/>
                </a:solidFill>
                <a:latin typeface="宋体" panose="02010600030101010101" pitchFamily="2" charset="-122"/>
              </a:rPr>
              <a:t>工作原理：</a:t>
            </a:r>
            <a:r>
              <a:rPr lang="zh-CN" altLang="en-US" dirty="0">
                <a:latin typeface="Times New Roman" panose="02020603050405020304" pitchFamily="18" charset="0"/>
              </a:rPr>
              <a:t> </a:t>
            </a:r>
            <a:endParaRPr lang="zh-CN" altLang="en-US" dirty="0">
              <a:latin typeface="Times New Roman" panose="02020603050405020304" pitchFamily="18" charset="0"/>
              <a:cs typeface="Times New Roman" panose="02020603050405020304" pitchFamily="18" charset="0"/>
            </a:endParaRPr>
          </a:p>
          <a:p>
            <a:pPr algn="just"/>
            <a:r>
              <a:rPr lang="zh-CN" altLang="en-US" dirty="0">
                <a:latin typeface="宋体" panose="02010600030101010101" pitchFamily="2" charset="-122"/>
              </a:rPr>
              <a:t>其是高速</a:t>
            </a:r>
            <a:r>
              <a:rPr lang="en-US" altLang="zh-CN" dirty="0">
                <a:latin typeface="宋体" panose="02010600030101010101" pitchFamily="2" charset="-122"/>
              </a:rPr>
              <a:t>ADC</a:t>
            </a:r>
            <a:r>
              <a:rPr lang="zh-CN" altLang="en-US" dirty="0">
                <a:latin typeface="宋体" panose="02010600030101010101" pitchFamily="2" charset="-122"/>
              </a:rPr>
              <a:t>（如</a:t>
            </a:r>
            <a:r>
              <a:rPr lang="en-US" altLang="zh-CN" dirty="0">
                <a:latin typeface="宋体" panose="02010600030101010101" pitchFamily="2" charset="-122"/>
              </a:rPr>
              <a:t>Flash ADC</a:t>
            </a:r>
            <a:r>
              <a:rPr lang="zh-CN" altLang="en-US" dirty="0">
                <a:latin typeface="宋体" panose="02010600030101010101" pitchFamily="2" charset="-122"/>
              </a:rPr>
              <a:t>）和</a:t>
            </a:r>
            <a:r>
              <a:rPr lang="en-US" altLang="zh-CN" dirty="0">
                <a:latin typeface="宋体" panose="02010600030101010101" pitchFamily="2" charset="-122"/>
              </a:rPr>
              <a:t>SAADC</a:t>
            </a:r>
            <a:r>
              <a:rPr lang="zh-CN" altLang="en-US" dirty="0">
                <a:latin typeface="宋体" panose="02010600030101010101" pitchFamily="2" charset="-122"/>
              </a:rPr>
              <a:t>的结合，将输入模拟信号分多级变换，每次产生多位数据，且每次变换后相减的差值经放大后再做下一级变换，以提高精度</a:t>
            </a:r>
            <a:endParaRPr lang="zh-CN" altLang="en-US" dirty="0">
              <a:latin typeface="宋体" panose="02010600030101010101" pitchFamily="2" charset="-122"/>
              <a:sym typeface="Monotype Sorts" pitchFamily="2" charset="2"/>
            </a:endParaRPr>
          </a:p>
        </p:txBody>
      </p:sp>
      <p:sp>
        <p:nvSpPr>
          <p:cNvPr id="14" name="Rectangle 6">
            <a:extLst>
              <a:ext uri="{FF2B5EF4-FFF2-40B4-BE49-F238E27FC236}">
                <a16:creationId xmlns:a16="http://schemas.microsoft.com/office/drawing/2014/main" id="{FAD87396-3F1D-4A6A-86E8-588664B0A5E4}"/>
              </a:ext>
            </a:extLst>
          </p:cNvPr>
          <p:cNvSpPr>
            <a:spLocks noChangeArrowheads="1"/>
          </p:cNvSpPr>
          <p:nvPr/>
        </p:nvSpPr>
        <p:spPr bwMode="auto">
          <a:xfrm>
            <a:off x="596900" y="3409950"/>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tx2"/>
                </a:solidFill>
                <a:latin typeface="宋体" panose="02010600030101010101" pitchFamily="2" charset="-122"/>
              </a:rPr>
              <a:t>特点：</a:t>
            </a:r>
          </a:p>
        </p:txBody>
      </p:sp>
      <p:sp>
        <p:nvSpPr>
          <p:cNvPr id="15" name="Rectangle 7">
            <a:extLst>
              <a:ext uri="{FF2B5EF4-FFF2-40B4-BE49-F238E27FC236}">
                <a16:creationId xmlns:a16="http://schemas.microsoft.com/office/drawing/2014/main" id="{ABA346D4-7389-490B-8E7E-C2D3D8EEDD46}"/>
              </a:ext>
            </a:extLst>
          </p:cNvPr>
          <p:cNvSpPr>
            <a:spLocks noChangeArrowheads="1"/>
          </p:cNvSpPr>
          <p:nvPr/>
        </p:nvSpPr>
        <p:spPr bwMode="auto">
          <a:xfrm>
            <a:off x="395288" y="3790950"/>
            <a:ext cx="35052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a:latin typeface="宋体" panose="02010600030101010101" pitchFamily="2" charset="-122"/>
                <a:sym typeface="Wingdings 2" panose="05020102010507070707" pitchFamily="18" charset="2"/>
              </a:rPr>
              <a:t>变换速度快，</a:t>
            </a:r>
            <a:r>
              <a:rPr lang="en-US" altLang="zh-CN">
                <a:latin typeface="宋体" panose="02010600030101010101" pitchFamily="2" charset="-122"/>
                <a:sym typeface="Wingdings 2" panose="05020102010507070707" pitchFamily="18" charset="2"/>
              </a:rPr>
              <a:t>10MSPS</a:t>
            </a:r>
            <a:r>
              <a:rPr lang="zh-CN" altLang="en-US">
                <a:latin typeface="宋体" panose="02010600030101010101" pitchFamily="2" charset="-122"/>
                <a:sym typeface="Math B"/>
              </a:rPr>
              <a:t>～</a:t>
            </a:r>
            <a:r>
              <a:rPr lang="en-US" altLang="zh-CN">
                <a:latin typeface="宋体" panose="02010600030101010101" pitchFamily="2" charset="-122"/>
                <a:sym typeface="Math B"/>
              </a:rPr>
              <a:t>100MSPS</a:t>
            </a:r>
          </a:p>
          <a:p>
            <a:pPr eaLnBrk="1" hangingPunct="1">
              <a:buFont typeface="Wingdings" panose="05000000000000000000" pitchFamily="2" charset="2"/>
              <a:buChar char="u"/>
            </a:pPr>
            <a:r>
              <a:rPr lang="zh-CN" altLang="en-US">
                <a:latin typeface="宋体" panose="02010600030101010101" pitchFamily="2" charset="-122"/>
                <a:sym typeface="Wingdings 2" panose="05020102010507070707" pitchFamily="18" charset="2"/>
              </a:rPr>
              <a:t>低功耗，低成本</a:t>
            </a:r>
          </a:p>
          <a:p>
            <a:pPr eaLnBrk="1" hangingPunct="1">
              <a:buFont typeface="Wingdings" panose="05000000000000000000" pitchFamily="2" charset="2"/>
              <a:buChar char="u"/>
            </a:pPr>
            <a:r>
              <a:rPr lang="en-US" altLang="zh-CN">
                <a:latin typeface="宋体" panose="02010600030101010101" pitchFamily="2" charset="-122"/>
                <a:sym typeface="Wingdings 2" panose="05020102010507070707" pitchFamily="18" charset="2"/>
              </a:rPr>
              <a:t>10</a:t>
            </a:r>
            <a:r>
              <a:rPr lang="zh-CN" altLang="en-US">
                <a:latin typeface="宋体" panose="02010600030101010101" pitchFamily="2" charset="-122"/>
                <a:sym typeface="Math B"/>
              </a:rPr>
              <a:t>～</a:t>
            </a:r>
            <a:r>
              <a:rPr lang="en-US" altLang="zh-CN">
                <a:latin typeface="宋体" panose="02010600030101010101" pitchFamily="2" charset="-122"/>
                <a:sym typeface="Math B"/>
              </a:rPr>
              <a:t>16</a:t>
            </a:r>
            <a:r>
              <a:rPr lang="zh-CN" altLang="en-US">
                <a:latin typeface="宋体" panose="02010600030101010101" pitchFamily="2" charset="-122"/>
                <a:sym typeface="Math B"/>
              </a:rPr>
              <a:t>位分辨</a:t>
            </a:r>
            <a:endParaRPr lang="zh-CN" altLang="en-US">
              <a:latin typeface="宋体" panose="02010600030101010101" pitchFamily="2" charset="-122"/>
              <a:sym typeface="Wingdings 2" panose="05020102010507070707" pitchFamily="18" charset="2"/>
            </a:endParaRPr>
          </a:p>
        </p:txBody>
      </p:sp>
    </p:spTree>
    <p:extLst>
      <p:ext uri="{BB962C8B-B14F-4D97-AF65-F5344CB8AC3E}">
        <p14:creationId xmlns:p14="http://schemas.microsoft.com/office/powerpoint/2010/main" val="5662599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866274" y="95249"/>
            <a:ext cx="6753726" cy="635000"/>
          </a:xfrm>
          <a:prstGeom prst="rect">
            <a:avLst/>
          </a:prstGeom>
        </p:spPr>
        <p:txBody>
          <a:bodyPr>
            <a:normAutofit fontScale="90000"/>
          </a:bodyPr>
          <a:lstStyle/>
          <a:p>
            <a:pPr fontAlgn="auto">
              <a:spcAft>
                <a:spcPts val="0"/>
              </a:spcAft>
              <a:defRPr/>
            </a:pPr>
            <a:r>
              <a:rPr lang="zh-CN" altLang="en-US" sz="4000" dirty="0"/>
              <a:t>流水线型</a:t>
            </a:r>
            <a:r>
              <a:rPr lang="en-US" altLang="zh-CN" sz="4000" dirty="0"/>
              <a:t>ADC</a:t>
            </a:r>
            <a:r>
              <a:rPr lang="zh-CN" altLang="en-US" sz="4000" dirty="0"/>
              <a:t>（</a:t>
            </a:r>
            <a:r>
              <a:rPr lang="en-US" altLang="zh-CN" sz="4000" dirty="0"/>
              <a:t>Pipelined ADC</a:t>
            </a:r>
            <a:r>
              <a:rPr lang="zh-CN" altLang="en-US" sz="4000" dirty="0"/>
              <a:t>）</a:t>
            </a:r>
            <a:endParaRPr lang="zh-CN" altLang="en-US" sz="4000" b="1" dirty="0"/>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48</a:t>
            </a:fld>
            <a:endParaRPr lang="zh-CN" altLang="en-US"/>
          </a:p>
        </p:txBody>
      </p:sp>
      <p:pic>
        <p:nvPicPr>
          <p:cNvPr id="16" name="Picture 2">
            <a:extLst>
              <a:ext uri="{FF2B5EF4-FFF2-40B4-BE49-F238E27FC236}">
                <a16:creationId xmlns:a16="http://schemas.microsoft.com/office/drawing/2014/main" id="{11ABFF97-4102-4239-87F4-19AB443CD2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1308100"/>
            <a:ext cx="5253038"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3">
            <a:extLst>
              <a:ext uri="{FF2B5EF4-FFF2-40B4-BE49-F238E27FC236}">
                <a16:creationId xmlns:a16="http://schemas.microsoft.com/office/drawing/2014/main" id="{141A145F-F5F2-41E8-8099-C654C70141B5}"/>
              </a:ext>
            </a:extLst>
          </p:cNvPr>
          <p:cNvSpPr>
            <a:spLocks noChangeArrowheads="1"/>
          </p:cNvSpPr>
          <p:nvPr/>
        </p:nvSpPr>
        <p:spPr bwMode="auto">
          <a:xfrm>
            <a:off x="638175" y="906463"/>
            <a:ext cx="3646488"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a:solidFill>
                  <a:schemeClr val="tx2"/>
                </a:solidFill>
                <a:latin typeface="宋体" panose="02010600030101010101" pitchFamily="2" charset="-122"/>
              </a:rPr>
              <a:t>电路组成：</a:t>
            </a:r>
            <a:r>
              <a:rPr lang="zh-CN" altLang="en-US" sz="2000">
                <a:latin typeface="Times New Roman" panose="02020603050405020304" pitchFamily="18" charset="0"/>
              </a:rPr>
              <a:t> </a:t>
            </a:r>
            <a:endParaRPr lang="zh-CN" altLang="en-US" sz="200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zh-CN" altLang="en-US">
                <a:latin typeface="宋体" panose="02010600030101010101" pitchFamily="2" charset="-122"/>
              </a:rPr>
              <a:t>输入</a:t>
            </a:r>
            <a:r>
              <a:rPr lang="zh-CN" altLang="en-US">
                <a:latin typeface="宋体" panose="02010600030101010101" pitchFamily="2" charset="-122"/>
                <a:sym typeface="Wingdings 2" panose="05020102010507070707" pitchFamily="18" charset="2"/>
              </a:rPr>
              <a:t>取样</a:t>
            </a:r>
            <a:r>
              <a:rPr lang="en-US" altLang="zh-CN">
                <a:latin typeface="宋体" panose="02010600030101010101" pitchFamily="2" charset="-122"/>
                <a:sym typeface="Wingdings 2" panose="05020102010507070707" pitchFamily="18" charset="2"/>
              </a:rPr>
              <a:t>-</a:t>
            </a:r>
            <a:r>
              <a:rPr lang="zh-CN" altLang="en-US">
                <a:latin typeface="宋体" panose="02010600030101010101" pitchFamily="2" charset="-122"/>
                <a:sym typeface="Wingdings 2" panose="05020102010507070707" pitchFamily="18" charset="2"/>
              </a:rPr>
              <a:t>保持放大器</a:t>
            </a:r>
          </a:p>
          <a:p>
            <a:pPr algn="just">
              <a:buFont typeface="Wingdings" panose="05000000000000000000" pitchFamily="2" charset="2"/>
              <a:buChar char="Ø"/>
            </a:pPr>
            <a:r>
              <a:rPr lang="zh-CN" altLang="en-US">
                <a:latin typeface="宋体" panose="02010600030101010101" pitchFamily="2" charset="-122"/>
                <a:sym typeface="Monotype Sorts" pitchFamily="2" charset="2"/>
              </a:rPr>
              <a:t>多级</a:t>
            </a:r>
            <a:r>
              <a:rPr lang="zh-CN" altLang="en-US">
                <a:latin typeface="宋体" panose="02010600030101010101" pitchFamily="2" charset="-122"/>
              </a:rPr>
              <a:t>高速</a:t>
            </a:r>
            <a:r>
              <a:rPr lang="en-US" altLang="zh-CN">
                <a:latin typeface="宋体" panose="02010600030101010101" pitchFamily="2" charset="-122"/>
              </a:rPr>
              <a:t>Sub-ADC</a:t>
            </a:r>
            <a:r>
              <a:rPr lang="zh-CN" altLang="en-US">
                <a:latin typeface="宋体" panose="02010600030101010101" pitchFamily="2" charset="-122"/>
              </a:rPr>
              <a:t>电路</a:t>
            </a:r>
          </a:p>
          <a:p>
            <a:pPr lvl="1" algn="just">
              <a:buFontTx/>
              <a:buChar char="•"/>
            </a:pPr>
            <a:r>
              <a:rPr lang="zh-CN" altLang="en-US">
                <a:latin typeface="宋体" panose="02010600030101010101" pitchFamily="2" charset="-122"/>
                <a:sym typeface="Wingdings 2" panose="05020102010507070707" pitchFamily="18" charset="2"/>
              </a:rPr>
              <a:t>取样</a:t>
            </a:r>
            <a:r>
              <a:rPr lang="en-US" altLang="zh-CN">
                <a:latin typeface="宋体" panose="02010600030101010101" pitchFamily="2" charset="-122"/>
                <a:sym typeface="Wingdings 2" panose="05020102010507070707" pitchFamily="18" charset="2"/>
              </a:rPr>
              <a:t>-</a:t>
            </a:r>
            <a:r>
              <a:rPr lang="zh-CN" altLang="en-US">
                <a:latin typeface="宋体" panose="02010600030101010101" pitchFamily="2" charset="-122"/>
                <a:sym typeface="Wingdings 2" panose="05020102010507070707" pitchFamily="18" charset="2"/>
              </a:rPr>
              <a:t>保持电路</a:t>
            </a:r>
          </a:p>
          <a:p>
            <a:pPr lvl="1" algn="just">
              <a:buFontTx/>
              <a:buChar char="•"/>
            </a:pPr>
            <a:r>
              <a:rPr lang="zh-CN" altLang="en-US">
                <a:latin typeface="宋体" panose="02010600030101010101" pitchFamily="2" charset="-122"/>
              </a:rPr>
              <a:t>高速</a:t>
            </a:r>
            <a:r>
              <a:rPr lang="en-US" altLang="zh-CN">
                <a:latin typeface="宋体" panose="02010600030101010101" pitchFamily="2" charset="-122"/>
              </a:rPr>
              <a:t>ADC</a:t>
            </a:r>
            <a:r>
              <a:rPr lang="zh-CN" altLang="en-US">
                <a:latin typeface="宋体" panose="02010600030101010101" pitchFamily="2" charset="-122"/>
              </a:rPr>
              <a:t>（并行比较或其它）</a:t>
            </a:r>
          </a:p>
          <a:p>
            <a:pPr lvl="1" algn="just">
              <a:buFontTx/>
              <a:buChar char="•"/>
            </a:pPr>
            <a:r>
              <a:rPr lang="zh-CN" altLang="en-US">
                <a:latin typeface="宋体" panose="02010600030101010101" pitchFamily="2" charset="-122"/>
              </a:rPr>
              <a:t>高速</a:t>
            </a:r>
            <a:r>
              <a:rPr lang="en-US" altLang="zh-CN">
                <a:latin typeface="宋体" panose="02010600030101010101" pitchFamily="2" charset="-122"/>
              </a:rPr>
              <a:t>DAC</a:t>
            </a:r>
          </a:p>
          <a:p>
            <a:pPr lvl="1" algn="just">
              <a:buFontTx/>
              <a:buChar char="•"/>
            </a:pPr>
            <a:r>
              <a:rPr lang="zh-CN" altLang="en-US">
                <a:latin typeface="宋体" panose="02010600030101010101" pitchFamily="2" charset="-122"/>
              </a:rPr>
              <a:t>高速相减和放大电路</a:t>
            </a:r>
            <a:endParaRPr lang="zh-CN" altLang="en-US">
              <a:latin typeface="Times New Roman" panose="02020603050405020304" pitchFamily="18" charset="0"/>
              <a:cs typeface="Times New Roman" panose="02020603050405020304" pitchFamily="18" charset="0"/>
              <a:sym typeface="Monotype Sorts" pitchFamily="2" charset="2"/>
            </a:endParaRPr>
          </a:p>
          <a:p>
            <a:pPr algn="just">
              <a:buFont typeface="Wingdings" panose="05000000000000000000" pitchFamily="2" charset="2"/>
              <a:buChar char="Ø"/>
            </a:pPr>
            <a:r>
              <a:rPr lang="zh-CN" altLang="en-US">
                <a:latin typeface="宋体" panose="02010600030101010101" pitchFamily="2" charset="-122"/>
                <a:sym typeface="Monotype Sorts" pitchFamily="2" charset="2"/>
              </a:rPr>
              <a:t>缓冲寄存器和误差修正电路</a:t>
            </a:r>
            <a:endParaRPr lang="zh-CN" altLang="en-US">
              <a:latin typeface="宋体" panose="02010600030101010101" pitchFamily="2" charset="-122"/>
            </a:endParaRPr>
          </a:p>
          <a:p>
            <a:pPr algn="just">
              <a:buFont typeface="Wingdings" panose="05000000000000000000" pitchFamily="2" charset="2"/>
              <a:buChar char="Ø"/>
            </a:pPr>
            <a:r>
              <a:rPr lang="zh-CN" altLang="en-US">
                <a:latin typeface="宋体" panose="02010600030101010101" pitchFamily="2" charset="-122"/>
              </a:rPr>
              <a:t>输出寄存器</a:t>
            </a:r>
            <a:r>
              <a:rPr lang="zh-CN" altLang="en-US">
                <a:sym typeface="Monotype Sorts" pitchFamily="2" charset="2"/>
              </a:rPr>
              <a:t> </a:t>
            </a:r>
          </a:p>
        </p:txBody>
      </p:sp>
      <p:sp>
        <p:nvSpPr>
          <p:cNvPr id="18" name="Rectangle 4">
            <a:extLst>
              <a:ext uri="{FF2B5EF4-FFF2-40B4-BE49-F238E27FC236}">
                <a16:creationId xmlns:a16="http://schemas.microsoft.com/office/drawing/2014/main" id="{8F99AF58-274D-45DC-8DEB-4D2811C41A83}"/>
              </a:ext>
            </a:extLst>
          </p:cNvPr>
          <p:cNvSpPr>
            <a:spLocks noChangeArrowheads="1"/>
          </p:cNvSpPr>
          <p:nvPr/>
        </p:nvSpPr>
        <p:spPr bwMode="auto">
          <a:xfrm>
            <a:off x="152400" y="4505325"/>
            <a:ext cx="8740775"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6700" eaLnBrk="0" hangingPunct="0">
              <a:tabLst>
                <a:tab pos="4572000" algn="l"/>
              </a:tabLst>
              <a:defRPr>
                <a:solidFill>
                  <a:schemeClr val="tx1"/>
                </a:solidFill>
                <a:latin typeface="Arial" panose="020B0604020202020204" pitchFamily="34" charset="0"/>
                <a:ea typeface="宋体" panose="02010600030101010101" pitchFamily="2" charset="-122"/>
              </a:defRPr>
            </a:lvl1pPr>
            <a:lvl2pPr marL="742950" indent="-285750" eaLnBrk="0" hangingPunct="0">
              <a:tabLst>
                <a:tab pos="4572000" algn="l"/>
              </a:tabLst>
              <a:defRPr>
                <a:solidFill>
                  <a:schemeClr val="tx1"/>
                </a:solidFill>
                <a:latin typeface="Arial" panose="020B0604020202020204" pitchFamily="34" charset="0"/>
                <a:ea typeface="宋体" panose="02010600030101010101" pitchFamily="2" charset="-122"/>
              </a:defRPr>
            </a:lvl2pPr>
            <a:lvl3pPr marL="1143000" indent="-228600" eaLnBrk="0" hangingPunct="0">
              <a:tabLst>
                <a:tab pos="4572000" algn="l"/>
              </a:tabLst>
              <a:defRPr>
                <a:solidFill>
                  <a:schemeClr val="tx1"/>
                </a:solidFill>
                <a:latin typeface="Arial" panose="020B0604020202020204" pitchFamily="34" charset="0"/>
                <a:ea typeface="宋体" panose="02010600030101010101" pitchFamily="2" charset="-122"/>
              </a:defRPr>
            </a:lvl3pPr>
            <a:lvl4pPr marL="1600200" indent="-228600" eaLnBrk="0" hangingPunct="0">
              <a:tabLst>
                <a:tab pos="4572000" algn="l"/>
              </a:tabLst>
              <a:defRPr>
                <a:solidFill>
                  <a:schemeClr val="tx1"/>
                </a:solidFill>
                <a:latin typeface="Arial" panose="020B0604020202020204" pitchFamily="34" charset="0"/>
                <a:ea typeface="宋体" panose="02010600030101010101" pitchFamily="2" charset="-122"/>
              </a:defRPr>
            </a:lvl4pPr>
            <a:lvl5pPr marL="2057400" indent="-228600" eaLnBrk="0" hangingPunct="0">
              <a:tabLst>
                <a:tab pos="4572000" algn="l"/>
              </a:tabLst>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tabLst>
                <a:tab pos="4572000" algn="l"/>
              </a:tabLs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000">
                <a:solidFill>
                  <a:schemeClr val="tx2"/>
                </a:solidFill>
                <a:latin typeface="宋体" panose="02010600030101010101" pitchFamily="2" charset="-122"/>
              </a:rPr>
              <a:t>工作原理：</a:t>
            </a:r>
            <a:r>
              <a:rPr lang="zh-CN" altLang="en-US" sz="2000">
                <a:latin typeface="Times New Roman" panose="02020603050405020304" pitchFamily="18" charset="0"/>
              </a:rPr>
              <a:t> </a:t>
            </a:r>
            <a:endParaRPr lang="zh-CN" altLang="en-US" sz="2000">
              <a:latin typeface="Times New Roman" panose="02020603050405020304" pitchFamily="18" charset="0"/>
              <a:cs typeface="Times New Roman" panose="02020603050405020304" pitchFamily="18" charset="0"/>
            </a:endParaRPr>
          </a:p>
          <a:p>
            <a:pPr algn="just"/>
            <a:r>
              <a:rPr lang="zh-CN" altLang="en-US">
                <a:latin typeface="宋体" panose="02010600030101010101" pitchFamily="2" charset="-122"/>
              </a:rPr>
              <a:t>    在分级并行比较器型</a:t>
            </a:r>
            <a:r>
              <a:rPr lang="en-US" altLang="zh-CN">
                <a:latin typeface="宋体" panose="02010600030101010101" pitchFamily="2" charset="-122"/>
              </a:rPr>
              <a:t>ADC</a:t>
            </a:r>
            <a:r>
              <a:rPr lang="zh-CN" altLang="en-US">
                <a:latin typeface="宋体" panose="02010600030101010101" pitchFamily="2" charset="-122"/>
              </a:rPr>
              <a:t>的基础上，每一级均增加一个取样</a:t>
            </a:r>
            <a:r>
              <a:rPr lang="en-US" altLang="zh-CN">
                <a:latin typeface="宋体" panose="02010600030101010101" pitchFamily="2" charset="-122"/>
              </a:rPr>
              <a:t>-</a:t>
            </a:r>
            <a:r>
              <a:rPr lang="zh-CN" altLang="en-US">
                <a:latin typeface="宋体" panose="02010600030101010101" pitchFamily="2" charset="-122"/>
              </a:rPr>
              <a:t>保持电路，因此每一级</a:t>
            </a:r>
            <a:r>
              <a:rPr lang="en-US" altLang="zh-CN">
                <a:latin typeface="宋体" panose="02010600030101010101" pitchFamily="2" charset="-122"/>
              </a:rPr>
              <a:t>ADC</a:t>
            </a:r>
            <a:r>
              <a:rPr lang="zh-CN" altLang="en-US">
                <a:latin typeface="宋体" panose="02010600030101010101" pitchFamily="2" charset="-122"/>
              </a:rPr>
              <a:t>变换完毕后，其取样</a:t>
            </a:r>
            <a:r>
              <a:rPr lang="en-US" altLang="zh-CN">
                <a:latin typeface="宋体" panose="02010600030101010101" pitchFamily="2" charset="-122"/>
              </a:rPr>
              <a:t>-</a:t>
            </a:r>
            <a:r>
              <a:rPr lang="zh-CN" altLang="en-US">
                <a:latin typeface="宋体" panose="02010600030101010101" pitchFamily="2" charset="-122"/>
              </a:rPr>
              <a:t>保持电路就可以进行新的取样</a:t>
            </a:r>
            <a:r>
              <a:rPr lang="en-US" altLang="zh-CN">
                <a:latin typeface="宋体" panose="02010600030101010101" pitchFamily="2" charset="-122"/>
              </a:rPr>
              <a:t>-</a:t>
            </a:r>
            <a:r>
              <a:rPr lang="zh-CN" altLang="en-US">
                <a:latin typeface="宋体" panose="02010600030101010101" pitchFamily="2" charset="-122"/>
              </a:rPr>
              <a:t>保持；而不必象分级并行比较器型</a:t>
            </a:r>
            <a:r>
              <a:rPr lang="en-US" altLang="zh-CN">
                <a:latin typeface="宋体" panose="02010600030101010101" pitchFamily="2" charset="-122"/>
              </a:rPr>
              <a:t>ADC</a:t>
            </a:r>
            <a:r>
              <a:rPr lang="zh-CN" altLang="en-US">
                <a:latin typeface="宋体" panose="02010600030101010101" pitchFamily="2" charset="-122"/>
              </a:rPr>
              <a:t>那样：只有等整个变换过程结束后，输入取样</a:t>
            </a:r>
            <a:r>
              <a:rPr lang="en-US" altLang="zh-CN">
                <a:latin typeface="宋体" panose="02010600030101010101" pitchFamily="2" charset="-122"/>
              </a:rPr>
              <a:t>-</a:t>
            </a:r>
            <a:r>
              <a:rPr lang="zh-CN" altLang="en-US">
                <a:latin typeface="宋体" panose="02010600030101010101" pitchFamily="2" charset="-122"/>
              </a:rPr>
              <a:t>保持电路才能接收新的取样值</a:t>
            </a:r>
          </a:p>
        </p:txBody>
      </p:sp>
      <p:sp>
        <p:nvSpPr>
          <p:cNvPr id="19" name="Rectangle 5">
            <a:extLst>
              <a:ext uri="{FF2B5EF4-FFF2-40B4-BE49-F238E27FC236}">
                <a16:creationId xmlns:a16="http://schemas.microsoft.com/office/drawing/2014/main" id="{5FF73DAF-7598-437A-A5A4-3A87F34481BF}"/>
              </a:ext>
            </a:extLst>
          </p:cNvPr>
          <p:cNvSpPr>
            <a:spLocks noChangeArrowheads="1"/>
          </p:cNvSpPr>
          <p:nvPr/>
        </p:nvSpPr>
        <p:spPr bwMode="auto">
          <a:xfrm>
            <a:off x="657225" y="3354388"/>
            <a:ext cx="1177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tx2"/>
                </a:solidFill>
                <a:latin typeface="宋体" panose="02010600030101010101" pitchFamily="2" charset="-122"/>
              </a:rPr>
              <a:t>特点：</a:t>
            </a:r>
          </a:p>
        </p:txBody>
      </p:sp>
      <p:sp>
        <p:nvSpPr>
          <p:cNvPr id="20" name="Rectangle 6">
            <a:extLst>
              <a:ext uri="{FF2B5EF4-FFF2-40B4-BE49-F238E27FC236}">
                <a16:creationId xmlns:a16="http://schemas.microsoft.com/office/drawing/2014/main" id="{B2716FEC-EB80-4A45-9DB0-177CFF8179F8}"/>
              </a:ext>
            </a:extLst>
          </p:cNvPr>
          <p:cNvSpPr>
            <a:spLocks noChangeArrowheads="1"/>
          </p:cNvSpPr>
          <p:nvPr/>
        </p:nvSpPr>
        <p:spPr bwMode="auto">
          <a:xfrm>
            <a:off x="614363" y="3643313"/>
            <a:ext cx="35972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Char char="u"/>
            </a:pPr>
            <a:r>
              <a:rPr lang="zh-CN" altLang="en-US">
                <a:latin typeface="宋体" panose="02010600030101010101" pitchFamily="2" charset="-122"/>
                <a:sym typeface="Wingdings 2" panose="05020102010507070707" pitchFamily="18" charset="2"/>
              </a:rPr>
              <a:t>变换速度快，</a:t>
            </a:r>
            <a:r>
              <a:rPr lang="en-US" altLang="zh-CN">
                <a:latin typeface="宋体" panose="02010600030101010101" pitchFamily="2" charset="-122"/>
                <a:sym typeface="Wingdings 2" panose="05020102010507070707" pitchFamily="18" charset="2"/>
              </a:rPr>
              <a:t>10MSPS</a:t>
            </a:r>
            <a:r>
              <a:rPr lang="zh-CN" altLang="en-US">
                <a:latin typeface="宋体" panose="02010600030101010101" pitchFamily="2" charset="-122"/>
                <a:sym typeface="Math B"/>
              </a:rPr>
              <a:t>～</a:t>
            </a:r>
            <a:r>
              <a:rPr lang="en-US" altLang="zh-CN">
                <a:latin typeface="宋体" panose="02010600030101010101" pitchFamily="2" charset="-122"/>
                <a:sym typeface="Math B"/>
              </a:rPr>
              <a:t>200MSPS</a:t>
            </a:r>
          </a:p>
          <a:p>
            <a:pPr eaLnBrk="1" hangingPunct="1">
              <a:buFont typeface="Wingdings" panose="05000000000000000000" pitchFamily="2" charset="2"/>
              <a:buChar char="u"/>
            </a:pPr>
            <a:r>
              <a:rPr lang="zh-CN" altLang="en-US">
                <a:latin typeface="宋体" panose="02010600030101010101" pitchFamily="2" charset="-122"/>
                <a:sym typeface="Wingdings 2" panose="05020102010507070707" pitchFamily="18" charset="2"/>
              </a:rPr>
              <a:t>低功耗，低成本</a:t>
            </a:r>
          </a:p>
          <a:p>
            <a:pPr eaLnBrk="1" hangingPunct="1">
              <a:buFont typeface="Wingdings" panose="05000000000000000000" pitchFamily="2" charset="2"/>
              <a:buChar char="u"/>
            </a:pPr>
            <a:r>
              <a:rPr lang="en-US" altLang="zh-CN">
                <a:latin typeface="宋体" panose="02010600030101010101" pitchFamily="2" charset="-122"/>
                <a:sym typeface="Wingdings 2" panose="05020102010507070707" pitchFamily="18" charset="2"/>
              </a:rPr>
              <a:t>10</a:t>
            </a:r>
            <a:r>
              <a:rPr lang="zh-CN" altLang="en-US">
                <a:latin typeface="宋体" panose="02010600030101010101" pitchFamily="2" charset="-122"/>
                <a:sym typeface="Math B"/>
              </a:rPr>
              <a:t>～</a:t>
            </a:r>
            <a:r>
              <a:rPr lang="en-US" altLang="zh-CN">
                <a:latin typeface="宋体" panose="02010600030101010101" pitchFamily="2" charset="-122"/>
                <a:sym typeface="Math B"/>
              </a:rPr>
              <a:t>16</a:t>
            </a:r>
            <a:r>
              <a:rPr lang="zh-CN" altLang="en-US">
                <a:latin typeface="宋体" panose="02010600030101010101" pitchFamily="2" charset="-122"/>
                <a:sym typeface="Math B"/>
              </a:rPr>
              <a:t>位分辨</a:t>
            </a:r>
            <a:endParaRPr lang="zh-CN" altLang="en-US">
              <a:latin typeface="宋体" panose="02010600030101010101" pitchFamily="2" charset="-122"/>
              <a:sym typeface="Wingdings 2" panose="05020102010507070707" pitchFamily="18" charset="2"/>
            </a:endParaRPr>
          </a:p>
        </p:txBody>
      </p:sp>
      <p:sp>
        <p:nvSpPr>
          <p:cNvPr id="21" name="Rectangle 7">
            <a:extLst>
              <a:ext uri="{FF2B5EF4-FFF2-40B4-BE49-F238E27FC236}">
                <a16:creationId xmlns:a16="http://schemas.microsoft.com/office/drawing/2014/main" id="{F9E3D957-A6FC-4941-85CA-3BF6A647FDB2}"/>
              </a:ext>
            </a:extLst>
          </p:cNvPr>
          <p:cNvSpPr>
            <a:spLocks noChangeArrowheads="1"/>
          </p:cNvSpPr>
          <p:nvPr/>
        </p:nvSpPr>
        <p:spPr bwMode="auto">
          <a:xfrm>
            <a:off x="5122863" y="4356100"/>
            <a:ext cx="2813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Pipelined ADC</a:t>
            </a:r>
            <a:r>
              <a:rPr lang="zh-CN" altLang="en-US"/>
              <a:t>原理方框图</a:t>
            </a:r>
          </a:p>
        </p:txBody>
      </p:sp>
    </p:spTree>
    <p:extLst>
      <p:ext uri="{BB962C8B-B14F-4D97-AF65-F5344CB8AC3E}">
        <p14:creationId xmlns:p14="http://schemas.microsoft.com/office/powerpoint/2010/main" val="1314731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49</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657351" y="0"/>
            <a:ext cx="5143500" cy="707886"/>
          </a:xfrm>
          <a:prstGeom prst="rect">
            <a:avLst/>
          </a:prstGeom>
          <a:noFill/>
        </p:spPr>
        <p:txBody>
          <a:bodyPr wrap="square">
            <a:spAutoFit/>
          </a:bodyPr>
          <a:lstStyle/>
          <a:p>
            <a:r>
              <a:rPr lang="zh-CN" altLang="en-US" sz="4000" dirty="0"/>
              <a:t>多道脉冲幅度分析器</a:t>
            </a:r>
          </a:p>
        </p:txBody>
      </p:sp>
      <p:pic>
        <p:nvPicPr>
          <p:cNvPr id="4" name="图片 3">
            <a:extLst>
              <a:ext uri="{FF2B5EF4-FFF2-40B4-BE49-F238E27FC236}">
                <a16:creationId xmlns:a16="http://schemas.microsoft.com/office/drawing/2014/main" id="{313AE28B-2D68-46C6-BA38-614191FD7E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532" y="4408429"/>
            <a:ext cx="4654081" cy="1030346"/>
          </a:xfrm>
          <a:prstGeom prst="rect">
            <a:avLst/>
          </a:prstGeom>
        </p:spPr>
      </p:pic>
      <p:sp>
        <p:nvSpPr>
          <p:cNvPr id="12" name="文本框 11">
            <a:extLst>
              <a:ext uri="{FF2B5EF4-FFF2-40B4-BE49-F238E27FC236}">
                <a16:creationId xmlns:a16="http://schemas.microsoft.com/office/drawing/2014/main" id="{D69DFABB-458E-4103-9171-8A3523FD64C4}"/>
              </a:ext>
            </a:extLst>
          </p:cNvPr>
          <p:cNvSpPr txBox="1"/>
          <p:nvPr/>
        </p:nvSpPr>
        <p:spPr>
          <a:xfrm>
            <a:off x="242888" y="764630"/>
            <a:ext cx="8443912" cy="2862322"/>
          </a:xfrm>
          <a:prstGeom prst="rect">
            <a:avLst/>
          </a:prstGeom>
          <a:noFill/>
        </p:spPr>
        <p:txBody>
          <a:bodyPr wrap="square">
            <a:spAutoFit/>
          </a:bodyPr>
          <a:lstStyle/>
          <a:p>
            <a:r>
              <a:rPr lang="zh-CN" altLang="en-US" sz="2800" dirty="0">
                <a:latin typeface="楷体" panose="02010609060101010101" pitchFamily="49" charset="-122"/>
                <a:ea typeface="楷体" panose="02010609060101010101" pitchFamily="49" charset="-122"/>
              </a:rPr>
              <a:t>多道脉冲幅度分析器的功能:</a:t>
            </a:r>
            <a:endParaRPr lang="en-US" altLang="zh-CN" sz="2800" dirty="0">
              <a:latin typeface="楷体" panose="02010609060101010101" pitchFamily="49" charset="-122"/>
              <a:ea typeface="楷体" panose="02010609060101010101" pitchFamily="49" charset="-122"/>
            </a:endParaRPr>
          </a:p>
          <a:p>
            <a:pPr marL="457200" indent="-457200">
              <a:buFont typeface="Wingdings" panose="05000000000000000000" pitchFamily="2" charset="2"/>
              <a:buChar char="ü"/>
            </a:pPr>
            <a:r>
              <a:rPr lang="zh-CN" altLang="en-US" sz="2400" dirty="0"/>
              <a:t>将输入信号按其幅度大小进行分类，然后按其类别作统计而获得计数按幅度大小分布的关系。</a:t>
            </a:r>
            <a:endParaRPr lang="en-US" altLang="zh-CN" sz="2400" dirty="0"/>
          </a:p>
          <a:p>
            <a:pPr marL="457200" indent="-457200">
              <a:buFont typeface="Wingdings" panose="05000000000000000000" pitchFamily="2" charset="2"/>
              <a:buChar char="ü"/>
            </a:pPr>
            <a:r>
              <a:rPr lang="zh-CN" altLang="en-US" sz="2400" dirty="0"/>
              <a:t>我们把这种分布图称为直方图，从分布关系中可以得到脉冲幅度谱。</a:t>
            </a:r>
            <a:endParaRPr lang="en-US" altLang="zh-CN" sz="2400" dirty="0"/>
          </a:p>
          <a:p>
            <a:r>
              <a:rPr lang="zh-CN" altLang="en-US" sz="2800" dirty="0">
                <a:latin typeface="楷体" panose="02010609060101010101" pitchFamily="49" charset="-122"/>
                <a:ea typeface="楷体" panose="02010609060101010101" pitchFamily="49" charset="-122"/>
              </a:rPr>
              <a:t>多道脉冲幅度分析器在结构上分成两部分：</a:t>
            </a:r>
            <a:endParaRPr lang="en-US" altLang="zh-CN" sz="2800" dirty="0">
              <a:latin typeface="楷体" panose="02010609060101010101" pitchFamily="49" charset="-122"/>
              <a:ea typeface="楷体" panose="02010609060101010101" pitchFamily="49" charset="-122"/>
            </a:endParaRPr>
          </a:p>
          <a:p>
            <a:pPr marL="457200" indent="-457200">
              <a:buFont typeface="Wingdings" panose="05000000000000000000" pitchFamily="2" charset="2"/>
              <a:buChar char="u"/>
            </a:pPr>
            <a:r>
              <a:rPr lang="zh-CN" altLang="en-US" sz="2400" dirty="0"/>
              <a:t>模数转换器(ADC)和数据获取和处理系统。</a:t>
            </a:r>
          </a:p>
        </p:txBody>
      </p:sp>
      <p:pic>
        <p:nvPicPr>
          <p:cNvPr id="13" name="图片 12">
            <a:extLst>
              <a:ext uri="{FF2B5EF4-FFF2-40B4-BE49-F238E27FC236}">
                <a16:creationId xmlns:a16="http://schemas.microsoft.com/office/drawing/2014/main" id="{9BCA3587-6C9B-4D70-A092-E19437704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019" y="3540901"/>
            <a:ext cx="4144214" cy="2707499"/>
          </a:xfrm>
          <a:prstGeom prst="rect">
            <a:avLst/>
          </a:prstGeom>
        </p:spPr>
      </p:pic>
    </p:spTree>
    <p:extLst>
      <p:ext uri="{BB962C8B-B14F-4D97-AF65-F5344CB8AC3E}">
        <p14:creationId xmlns:p14="http://schemas.microsoft.com/office/powerpoint/2010/main" val="167487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2654300" cy="635000"/>
          </a:xfrm>
          <a:prstGeom prst="rect">
            <a:avLst/>
          </a:prstGeom>
        </p:spPr>
        <p:txBody>
          <a:bodyPr>
            <a:normAutofit fontScale="90000"/>
          </a:bodyPr>
          <a:lstStyle/>
          <a:p>
            <a:pPr fontAlgn="auto">
              <a:spcAft>
                <a:spcPts val="0"/>
              </a:spcAft>
              <a:defRPr/>
            </a:pPr>
            <a:r>
              <a:rPr lang="zh-CN" altLang="en-US" sz="4000" b="1" dirty="0"/>
              <a:t>粒子探测器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a:t>
            </a:fld>
            <a:endParaRPr lang="zh-CN" altLang="en-US"/>
          </a:p>
        </p:txBody>
      </p:sp>
      <p:sp>
        <p:nvSpPr>
          <p:cNvPr id="8" name="文本框 7">
            <a:extLst>
              <a:ext uri="{FF2B5EF4-FFF2-40B4-BE49-F238E27FC236}">
                <a16:creationId xmlns:a16="http://schemas.microsoft.com/office/drawing/2014/main" id="{D09C8938-2CF6-4145-B9CB-12DC72ECBE18}"/>
              </a:ext>
            </a:extLst>
          </p:cNvPr>
          <p:cNvSpPr txBox="1"/>
          <p:nvPr/>
        </p:nvSpPr>
        <p:spPr>
          <a:xfrm>
            <a:off x="523874" y="1241643"/>
            <a:ext cx="7899689" cy="3108543"/>
          </a:xfrm>
          <a:prstGeom prst="rect">
            <a:avLst/>
          </a:prstGeom>
          <a:noFill/>
        </p:spPr>
        <p:txBody>
          <a:bodyPr wrap="square">
            <a:spAutoFit/>
          </a:bodyPr>
          <a:lstStyle/>
          <a:p>
            <a:r>
              <a:rPr lang="zh-CN" altLang="en-US" sz="2800" dirty="0"/>
              <a:t>•脉冲电离室（电离）</a:t>
            </a:r>
            <a:endParaRPr lang="en-US" altLang="zh-CN" sz="2800" dirty="0"/>
          </a:p>
          <a:p>
            <a:r>
              <a:rPr lang="zh-CN" altLang="en-US" sz="2800" dirty="0"/>
              <a:t>•正比计数器（电离）</a:t>
            </a:r>
            <a:endParaRPr lang="en-US" altLang="zh-CN" sz="2800" dirty="0"/>
          </a:p>
          <a:p>
            <a:r>
              <a:rPr lang="zh-CN" altLang="en-US" sz="2800" dirty="0"/>
              <a:t>•半导体探测器（电离）</a:t>
            </a:r>
            <a:endParaRPr lang="en-US" altLang="zh-CN" sz="2800" dirty="0"/>
          </a:p>
          <a:p>
            <a:r>
              <a:rPr lang="zh-CN" altLang="en-US" sz="2800" dirty="0"/>
              <a:t>•闪烁探测器</a:t>
            </a:r>
            <a:r>
              <a:rPr lang="en-US" altLang="zh-CN" sz="2800" dirty="0"/>
              <a:t>+</a:t>
            </a:r>
            <a:r>
              <a:rPr lang="zh-CN" altLang="en-US" sz="2800" dirty="0"/>
              <a:t>光电传感器（激发，光电效应）</a:t>
            </a:r>
            <a:endParaRPr lang="en-US" altLang="zh-CN" sz="2800" dirty="0"/>
          </a:p>
          <a:p>
            <a:r>
              <a:rPr lang="zh-CN" altLang="en-US" sz="2800" dirty="0"/>
              <a:t>•切伦科夫探测器（切伦科夫效应）</a:t>
            </a:r>
            <a:endParaRPr lang="en-US" altLang="zh-CN" sz="2800" dirty="0"/>
          </a:p>
          <a:p>
            <a:r>
              <a:rPr lang="zh-CN" altLang="en-US" sz="2800" dirty="0"/>
              <a:t>•液体探测器（如</a:t>
            </a:r>
            <a:r>
              <a:rPr lang="en-US" altLang="zh-CN" sz="2800" dirty="0"/>
              <a:t>ATLAS</a:t>
            </a:r>
            <a:r>
              <a:rPr lang="zh-CN" altLang="en-US" sz="2800" dirty="0"/>
              <a:t>的液氩量能器）</a:t>
            </a:r>
            <a:endParaRPr lang="en-US" altLang="zh-CN" sz="2800" dirty="0"/>
          </a:p>
          <a:p>
            <a:r>
              <a:rPr lang="zh-CN" altLang="en-US" sz="2800" dirty="0"/>
              <a:t>• 。。。</a:t>
            </a:r>
          </a:p>
        </p:txBody>
      </p:sp>
    </p:spTree>
    <p:extLst>
      <p:ext uri="{BB962C8B-B14F-4D97-AF65-F5344CB8AC3E}">
        <p14:creationId xmlns:p14="http://schemas.microsoft.com/office/powerpoint/2010/main" val="2536853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35E1D-9AE7-E81C-9C6C-7FBD160F6F84}"/>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CEEEF7D5-2BC6-9ADB-E806-FD54B4FAE0FF}"/>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50</a:t>
            </a:fld>
            <a:endParaRPr lang="zh-CN" altLang="en-US"/>
          </a:p>
        </p:txBody>
      </p:sp>
      <p:sp>
        <p:nvSpPr>
          <p:cNvPr id="9" name="文本框 8">
            <a:extLst>
              <a:ext uri="{FF2B5EF4-FFF2-40B4-BE49-F238E27FC236}">
                <a16:creationId xmlns:a16="http://schemas.microsoft.com/office/drawing/2014/main" id="{BCEA42AF-37D9-019C-E502-4FC26E6FD446}"/>
              </a:ext>
            </a:extLst>
          </p:cNvPr>
          <p:cNvSpPr txBox="1"/>
          <p:nvPr/>
        </p:nvSpPr>
        <p:spPr>
          <a:xfrm>
            <a:off x="1657351" y="0"/>
            <a:ext cx="5143500" cy="707886"/>
          </a:xfrm>
          <a:prstGeom prst="rect">
            <a:avLst/>
          </a:prstGeom>
          <a:noFill/>
        </p:spPr>
        <p:txBody>
          <a:bodyPr wrap="square">
            <a:spAutoFit/>
          </a:bodyPr>
          <a:lstStyle/>
          <a:p>
            <a:r>
              <a:rPr lang="en-US" altLang="zh-CN" sz="4000" dirty="0"/>
              <a:t>TOT</a:t>
            </a:r>
            <a:r>
              <a:rPr lang="zh-CN" altLang="en-US" sz="4000" dirty="0"/>
              <a:t>技术</a:t>
            </a:r>
          </a:p>
        </p:txBody>
      </p:sp>
      <p:pic>
        <p:nvPicPr>
          <p:cNvPr id="2" name="图片 1" descr="图示, 示意图&#10;&#10;描述已自动生成">
            <a:extLst>
              <a:ext uri="{FF2B5EF4-FFF2-40B4-BE49-F238E27FC236}">
                <a16:creationId xmlns:a16="http://schemas.microsoft.com/office/drawing/2014/main" id="{7B42BB73-C0AC-DC8E-31E6-731B8BDA8D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151" y="1850328"/>
            <a:ext cx="3793894" cy="2454592"/>
          </a:xfrm>
          <a:prstGeom prst="rect">
            <a:avLst/>
          </a:prstGeom>
        </p:spPr>
      </p:pic>
      <p:sp>
        <p:nvSpPr>
          <p:cNvPr id="3" name="文本框 2">
            <a:extLst>
              <a:ext uri="{FF2B5EF4-FFF2-40B4-BE49-F238E27FC236}">
                <a16:creationId xmlns:a16="http://schemas.microsoft.com/office/drawing/2014/main" id="{44D43225-7D4A-529A-6CBA-D33B35905F22}"/>
              </a:ext>
            </a:extLst>
          </p:cNvPr>
          <p:cNvSpPr txBox="1"/>
          <p:nvPr/>
        </p:nvSpPr>
        <p:spPr>
          <a:xfrm>
            <a:off x="4564" y="4710505"/>
            <a:ext cx="4378609" cy="923330"/>
          </a:xfrm>
          <a:prstGeom prst="rect">
            <a:avLst/>
          </a:prstGeom>
          <a:noFill/>
        </p:spPr>
        <p:txBody>
          <a:bodyPr wrap="square">
            <a:spAutoFit/>
          </a:bodyPr>
          <a:lstStyle/>
          <a:p>
            <a:r>
              <a:rPr lang="zh-CN" altLang="en-US" sz="1800" b="1" kern="100" dirty="0">
                <a:ea typeface="宋体" panose="02010600030101010101" pitchFamily="2" charset="-122"/>
                <a:cs typeface="Times New Roman" panose="02020603050405020304" pitchFamily="18" charset="0"/>
              </a:rPr>
              <a:t>优点：电路简单，易于设计多通道；</a:t>
            </a:r>
            <a:endParaRPr lang="en-US" altLang="zh-CN" sz="1800" b="1" kern="100" dirty="0">
              <a:ea typeface="宋体" panose="02010600030101010101" pitchFamily="2" charset="-122"/>
              <a:cs typeface="Times New Roman" panose="02020603050405020304" pitchFamily="18" charset="0"/>
            </a:endParaRPr>
          </a:p>
          <a:p>
            <a:r>
              <a:rPr lang="zh-CN" altLang="en-US" sz="1800" b="1" kern="100" dirty="0">
                <a:ea typeface="宋体" panose="02010600030101010101" pitchFamily="2" charset="-122"/>
                <a:cs typeface="Times New Roman" panose="02020603050405020304" pitchFamily="18" charset="0"/>
              </a:rPr>
              <a:t>缺点：输出数字脉宽输入电压幅度不成线性，需要修正。</a:t>
            </a:r>
            <a:endParaRPr lang="zh-CN" altLang="en-US" dirty="0"/>
          </a:p>
        </p:txBody>
      </p:sp>
      <p:pic>
        <p:nvPicPr>
          <p:cNvPr id="5" name="图片 4" descr="图表, 折线图, 散点图&#10;&#10;AI 生成的内容可能不正确。">
            <a:extLst>
              <a:ext uri="{FF2B5EF4-FFF2-40B4-BE49-F238E27FC236}">
                <a16:creationId xmlns:a16="http://schemas.microsoft.com/office/drawing/2014/main" id="{DC981438-C9B7-436B-D473-CB1999BE76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3173" y="1866252"/>
            <a:ext cx="4572967" cy="2438668"/>
          </a:xfrm>
          <a:prstGeom prst="rect">
            <a:avLst/>
          </a:prstGeom>
        </p:spPr>
      </p:pic>
      <p:sp>
        <p:nvSpPr>
          <p:cNvPr id="6" name="文本框 5">
            <a:extLst>
              <a:ext uri="{FF2B5EF4-FFF2-40B4-BE49-F238E27FC236}">
                <a16:creationId xmlns:a16="http://schemas.microsoft.com/office/drawing/2014/main" id="{773945B9-A91A-3ED0-F843-EF386019345A}"/>
              </a:ext>
            </a:extLst>
          </p:cNvPr>
          <p:cNvSpPr txBox="1"/>
          <p:nvPr/>
        </p:nvSpPr>
        <p:spPr>
          <a:xfrm>
            <a:off x="4572001" y="4624795"/>
            <a:ext cx="4384140" cy="923330"/>
          </a:xfrm>
          <a:prstGeom prst="rect">
            <a:avLst/>
          </a:prstGeom>
          <a:noFill/>
        </p:spPr>
        <p:txBody>
          <a:bodyPr wrap="square">
            <a:spAutoFit/>
          </a:bodyPr>
          <a:lstStyle/>
          <a:p>
            <a:r>
              <a:rPr lang="en-US" altLang="zh-CN" kern="100" dirty="0">
                <a:ea typeface="宋体" panose="02010600030101010101" pitchFamily="2" charset="-122"/>
                <a:cs typeface="Times New Roman" panose="02020603050405020304" pitchFamily="18" charset="0"/>
              </a:rPr>
              <a:t>FPGA</a:t>
            </a:r>
            <a:r>
              <a:rPr lang="zh-CN" altLang="en-US" sz="1800" kern="100" dirty="0">
                <a:ea typeface="宋体" panose="02010600030101010101" pitchFamily="2" charset="-122"/>
                <a:cs typeface="Times New Roman" panose="02020603050405020304" pitchFamily="18" charset="0"/>
              </a:rPr>
              <a:t>：</a:t>
            </a:r>
            <a:r>
              <a:rPr lang="en-US" altLang="zh-CN" kern="100" dirty="0">
                <a:ea typeface="宋体" panose="02010600030101010101" pitchFamily="2" charset="-122"/>
                <a:cs typeface="Times New Roman" panose="02020603050405020304" pitchFamily="18" charset="0"/>
              </a:rPr>
              <a:t>LVDS/SSTL/HSTL</a:t>
            </a:r>
            <a:r>
              <a:rPr lang="zh-CN" altLang="en-US" kern="100" dirty="0">
                <a:ea typeface="宋体" panose="02010600030101010101" pitchFamily="2" charset="-122"/>
                <a:cs typeface="Times New Roman" panose="02020603050405020304" pitchFamily="18" charset="0"/>
              </a:rPr>
              <a:t>接收器</a:t>
            </a:r>
            <a:endParaRPr lang="en-US" altLang="zh-CN" kern="100" dirty="0">
              <a:ea typeface="宋体" panose="02010600030101010101" pitchFamily="2" charset="-122"/>
              <a:cs typeface="Times New Roman" panose="02020603050405020304" pitchFamily="18" charset="0"/>
            </a:endParaRPr>
          </a:p>
          <a:p>
            <a:r>
              <a:rPr lang="en-US" altLang="zh-CN" sz="1800" kern="100" dirty="0">
                <a:ea typeface="宋体" panose="02010600030101010101" pitchFamily="2" charset="-122"/>
                <a:cs typeface="Times New Roman" panose="02020603050405020304" pitchFamily="18" charset="0"/>
              </a:rPr>
              <a:t>Inter-Altera: </a:t>
            </a:r>
            <a:r>
              <a:rPr lang="zh-CN" altLang="en-US" sz="1800" kern="100" dirty="0">
                <a:ea typeface="宋体" panose="02010600030101010101" pitchFamily="2" charset="-122"/>
                <a:cs typeface="Times New Roman" panose="02020603050405020304" pitchFamily="18" charset="0"/>
              </a:rPr>
              <a:t>支持</a:t>
            </a:r>
            <a:r>
              <a:rPr lang="en-US" altLang="zh-CN" sz="1800" kern="100" dirty="0">
                <a:ea typeface="宋体" panose="02010600030101010101" pitchFamily="2" charset="-122"/>
                <a:cs typeface="Times New Roman" panose="02020603050405020304" pitchFamily="18" charset="0"/>
              </a:rPr>
              <a:t>2.5V</a:t>
            </a:r>
            <a:r>
              <a:rPr lang="zh-CN" altLang="en-US" sz="1800" kern="100" dirty="0">
                <a:ea typeface="宋体" panose="02010600030101010101" pitchFamily="2" charset="-122"/>
                <a:cs typeface="Times New Roman" panose="02020603050405020304" pitchFamily="18" charset="0"/>
              </a:rPr>
              <a:t>标准，如何</a:t>
            </a:r>
            <a:r>
              <a:rPr lang="en-US" altLang="zh-CN" sz="1800" kern="100" dirty="0">
                <a:ea typeface="宋体" panose="02010600030101010101" pitchFamily="2" charset="-122"/>
                <a:cs typeface="Times New Roman" panose="02020603050405020304" pitchFamily="18" charset="0"/>
              </a:rPr>
              <a:t>SSTL-2</a:t>
            </a:r>
            <a:r>
              <a:rPr lang="zh-CN" altLang="en-US" sz="1800" kern="100" dirty="0">
                <a:ea typeface="宋体" panose="02010600030101010101" pitchFamily="2" charset="-122"/>
                <a:cs typeface="Times New Roman" panose="02020603050405020304" pitchFamily="18" charset="0"/>
              </a:rPr>
              <a:t>；</a:t>
            </a:r>
            <a:endParaRPr lang="en-US" altLang="zh-CN" sz="1800" kern="100" dirty="0">
              <a:ea typeface="宋体" panose="02010600030101010101" pitchFamily="2" charset="-122"/>
              <a:cs typeface="Times New Roman" panose="02020603050405020304" pitchFamily="18" charset="0"/>
            </a:endParaRPr>
          </a:p>
          <a:p>
            <a:r>
              <a:rPr lang="en-US" altLang="zh-CN" sz="1800" kern="100" dirty="0">
                <a:ea typeface="宋体" panose="02010600030101010101" pitchFamily="2" charset="-122"/>
                <a:cs typeface="Times New Roman" panose="02020603050405020304" pitchFamily="18" charset="0"/>
              </a:rPr>
              <a:t>AMD-Xilinx: </a:t>
            </a:r>
            <a:r>
              <a:rPr lang="zh-CN" altLang="en-US" sz="1800" kern="100" dirty="0">
                <a:ea typeface="宋体" panose="02010600030101010101" pitchFamily="2" charset="-122"/>
                <a:cs typeface="Times New Roman" panose="02020603050405020304" pitchFamily="18" charset="0"/>
              </a:rPr>
              <a:t>仅支持</a:t>
            </a:r>
            <a:r>
              <a:rPr lang="en-US" altLang="zh-CN" sz="1800" kern="100" dirty="0">
                <a:ea typeface="宋体" panose="02010600030101010101" pitchFamily="2" charset="-122"/>
                <a:cs typeface="Times New Roman" panose="02020603050405020304" pitchFamily="18" charset="0"/>
              </a:rPr>
              <a:t>1.8V</a:t>
            </a:r>
            <a:r>
              <a:rPr lang="zh-CN" altLang="en-US" sz="1800" kern="100" dirty="0">
                <a:ea typeface="宋体" panose="02010600030101010101" pitchFamily="2" charset="-122"/>
                <a:cs typeface="Times New Roman" panose="02020603050405020304" pitchFamily="18" charset="0"/>
              </a:rPr>
              <a:t>标准，如</a:t>
            </a:r>
            <a:r>
              <a:rPr lang="en-US" altLang="zh-CN" sz="1800" kern="100" dirty="0">
                <a:ea typeface="宋体" panose="02010600030101010101" pitchFamily="2" charset="-122"/>
                <a:cs typeface="Times New Roman" panose="02020603050405020304" pitchFamily="18" charset="0"/>
              </a:rPr>
              <a:t>SSTL-I/II</a:t>
            </a:r>
            <a:r>
              <a:rPr lang="zh-CN" altLang="en-US" sz="1800" kern="100" dirty="0">
                <a:ea typeface="宋体" panose="02010600030101010101" pitchFamily="2" charset="-122"/>
                <a:cs typeface="Times New Roman" panose="02020603050405020304" pitchFamily="18" charset="0"/>
              </a:rPr>
              <a:t>。</a:t>
            </a:r>
            <a:endParaRPr lang="en-US" altLang="zh-CN" sz="1800" kern="100" dirty="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1786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4DBC8-24CA-4DFF-928C-332C942968C1}"/>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D33AFEA4-5E7E-6923-39D0-51AADCDEA1CE}"/>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51</a:t>
            </a:fld>
            <a:endParaRPr lang="zh-CN" altLang="en-US"/>
          </a:p>
        </p:txBody>
      </p:sp>
      <p:sp>
        <p:nvSpPr>
          <p:cNvPr id="9" name="文本框 8">
            <a:extLst>
              <a:ext uri="{FF2B5EF4-FFF2-40B4-BE49-F238E27FC236}">
                <a16:creationId xmlns:a16="http://schemas.microsoft.com/office/drawing/2014/main" id="{2DC19E43-3206-ABA3-6F1D-B73AF9A80426}"/>
              </a:ext>
            </a:extLst>
          </p:cNvPr>
          <p:cNvSpPr txBox="1"/>
          <p:nvPr/>
        </p:nvSpPr>
        <p:spPr>
          <a:xfrm>
            <a:off x="1657351" y="0"/>
            <a:ext cx="5143500" cy="707886"/>
          </a:xfrm>
          <a:prstGeom prst="rect">
            <a:avLst/>
          </a:prstGeom>
          <a:noFill/>
        </p:spPr>
        <p:txBody>
          <a:bodyPr wrap="square">
            <a:spAutoFit/>
          </a:bodyPr>
          <a:lstStyle/>
          <a:p>
            <a:r>
              <a:rPr lang="en-US" altLang="zh-CN" sz="4000" dirty="0"/>
              <a:t>TOT</a:t>
            </a:r>
            <a:r>
              <a:rPr lang="zh-CN" altLang="en-US" sz="4000" dirty="0"/>
              <a:t>技术</a:t>
            </a:r>
          </a:p>
        </p:txBody>
      </p:sp>
      <p:pic>
        <p:nvPicPr>
          <p:cNvPr id="4" name="图片 3" descr="图示&#10;&#10;描述已自动生成">
            <a:extLst>
              <a:ext uri="{FF2B5EF4-FFF2-40B4-BE49-F238E27FC236}">
                <a16:creationId xmlns:a16="http://schemas.microsoft.com/office/drawing/2014/main" id="{260196E5-3F2D-3F86-CC4B-DBDC680E6F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0882" y="1084495"/>
            <a:ext cx="4199937" cy="2147524"/>
          </a:xfrm>
          <a:prstGeom prst="rect">
            <a:avLst/>
          </a:prstGeom>
        </p:spPr>
      </p:pic>
      <p:sp>
        <p:nvSpPr>
          <p:cNvPr id="8" name="文本框 7">
            <a:extLst>
              <a:ext uri="{FF2B5EF4-FFF2-40B4-BE49-F238E27FC236}">
                <a16:creationId xmlns:a16="http://schemas.microsoft.com/office/drawing/2014/main" id="{EC772452-D054-0C29-4DD1-F84FE94F9EF5}"/>
              </a:ext>
            </a:extLst>
          </p:cNvPr>
          <p:cNvSpPr txBox="1"/>
          <p:nvPr/>
        </p:nvSpPr>
        <p:spPr>
          <a:xfrm>
            <a:off x="1303924" y="858330"/>
            <a:ext cx="1220085" cy="369332"/>
          </a:xfrm>
          <a:prstGeom prst="rect">
            <a:avLst/>
          </a:prstGeom>
          <a:noFill/>
        </p:spPr>
        <p:txBody>
          <a:bodyPr wrap="square">
            <a:spAutoFit/>
          </a:bodyPr>
          <a:lstStyle/>
          <a:p>
            <a:r>
              <a:rPr lang="en-US" altLang="zh-CN" kern="0" dirty="0" err="1">
                <a:solidFill>
                  <a:sysClr val="windowText" lastClr="000000"/>
                </a:solidFill>
                <a:latin typeface="Times New Roman" panose="02020603050405020304" pitchFamily="18" charset="0"/>
                <a:cs typeface="Times New Roman" panose="02020603050405020304" pitchFamily="18" charset="0"/>
              </a:rPr>
              <a:t>dTOT</a:t>
            </a:r>
            <a:r>
              <a:rPr lang="zh-CN" altLang="en-US" kern="0" dirty="0">
                <a:solidFill>
                  <a:sysClr val="windowText" lastClr="000000"/>
                </a:solidFill>
                <a:latin typeface="Times New Roman" panose="02020603050405020304" pitchFamily="18" charset="0"/>
                <a:cs typeface="Times New Roman" panose="02020603050405020304" pitchFamily="18" charset="0"/>
              </a:rPr>
              <a:t>原理</a:t>
            </a:r>
            <a:endParaRPr lang="zh-CN" altLang="en-US" dirty="0"/>
          </a:p>
        </p:txBody>
      </p:sp>
      <p:sp>
        <p:nvSpPr>
          <p:cNvPr id="10" name="文本框 9">
            <a:extLst>
              <a:ext uri="{FF2B5EF4-FFF2-40B4-BE49-F238E27FC236}">
                <a16:creationId xmlns:a16="http://schemas.microsoft.com/office/drawing/2014/main" id="{79FCD71C-B326-4DA3-13A8-C2DBA7257FEE}"/>
              </a:ext>
            </a:extLst>
          </p:cNvPr>
          <p:cNvSpPr txBox="1"/>
          <p:nvPr/>
        </p:nvSpPr>
        <p:spPr>
          <a:xfrm>
            <a:off x="5933141" y="858330"/>
            <a:ext cx="1735420" cy="369332"/>
          </a:xfrm>
          <a:prstGeom prst="rect">
            <a:avLst/>
          </a:prstGeom>
          <a:noFill/>
        </p:spPr>
        <p:txBody>
          <a:bodyPr wrap="square">
            <a:spAutoFit/>
          </a:bodyPr>
          <a:lstStyle/>
          <a:p>
            <a:r>
              <a:rPr lang="en-US" altLang="zh-CN" kern="0" dirty="0" err="1">
                <a:solidFill>
                  <a:sysClr val="windowText" lastClr="000000"/>
                </a:solidFill>
                <a:latin typeface="Times New Roman" panose="02020603050405020304" pitchFamily="18" charset="0"/>
                <a:cs typeface="Times New Roman" panose="02020603050405020304" pitchFamily="18" charset="0"/>
              </a:rPr>
              <a:t>dTOT</a:t>
            </a:r>
            <a:r>
              <a:rPr lang="zh-CN" altLang="en-US" kern="0" dirty="0">
                <a:solidFill>
                  <a:sysClr val="windowText" lastClr="000000"/>
                </a:solidFill>
                <a:latin typeface="Times New Roman" panose="02020603050405020304" pitchFamily="18" charset="0"/>
                <a:cs typeface="Times New Roman" panose="02020603050405020304" pitchFamily="18" charset="0"/>
              </a:rPr>
              <a:t>波形图</a:t>
            </a:r>
            <a:endParaRPr lang="zh-CN" altLang="en-US" dirty="0"/>
          </a:p>
        </p:txBody>
      </p:sp>
      <p:sp>
        <p:nvSpPr>
          <p:cNvPr id="11" name="文本框 10">
            <a:extLst>
              <a:ext uri="{FF2B5EF4-FFF2-40B4-BE49-F238E27FC236}">
                <a16:creationId xmlns:a16="http://schemas.microsoft.com/office/drawing/2014/main" id="{BA51970B-D0ED-4154-5FE4-891EEA09D9D6}"/>
              </a:ext>
            </a:extLst>
          </p:cNvPr>
          <p:cNvSpPr txBox="1"/>
          <p:nvPr/>
        </p:nvSpPr>
        <p:spPr>
          <a:xfrm>
            <a:off x="4758033" y="3260911"/>
            <a:ext cx="3899424" cy="646331"/>
          </a:xfrm>
          <a:prstGeom prst="rect">
            <a:avLst/>
          </a:prstGeom>
          <a:noFill/>
        </p:spPr>
        <p:txBody>
          <a:bodyPr wrap="square">
            <a:spAutoFit/>
          </a:bodyPr>
          <a:lstStyle/>
          <a:p>
            <a:r>
              <a:rPr lang="zh-CN" altLang="en-US" sz="1800" b="1" kern="100" dirty="0">
                <a:ea typeface="宋体" panose="02010600030101010101" pitchFamily="2" charset="-122"/>
                <a:cs typeface="Times New Roman" panose="02020603050405020304" pitchFamily="18" charset="0"/>
              </a:rPr>
              <a:t>让输入信号与一个动态的阈值作比较，使得输出脉宽与输入信号幅度成正比。</a:t>
            </a:r>
            <a:endParaRPr lang="zh-CN" altLang="en-US" dirty="0"/>
          </a:p>
        </p:txBody>
      </p:sp>
      <p:cxnSp>
        <p:nvCxnSpPr>
          <p:cNvPr id="12" name="直接连接符 11">
            <a:extLst>
              <a:ext uri="{FF2B5EF4-FFF2-40B4-BE49-F238E27FC236}">
                <a16:creationId xmlns:a16="http://schemas.microsoft.com/office/drawing/2014/main" id="{4D068B5B-1865-8D0E-22C6-05A243E1B1C5}"/>
              </a:ext>
            </a:extLst>
          </p:cNvPr>
          <p:cNvCxnSpPr>
            <a:cxnSpLocks/>
          </p:cNvCxnSpPr>
          <p:nvPr/>
        </p:nvCxnSpPr>
        <p:spPr>
          <a:xfrm>
            <a:off x="688991" y="1227662"/>
            <a:ext cx="0" cy="1987546"/>
          </a:xfrm>
          <a:prstGeom prst="line">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1C602FE4-11F8-2FA0-B4E0-C07C0DA9EFE3}"/>
              </a:ext>
            </a:extLst>
          </p:cNvPr>
          <p:cNvCxnSpPr>
            <a:cxnSpLocks/>
          </p:cNvCxnSpPr>
          <p:nvPr/>
        </p:nvCxnSpPr>
        <p:spPr>
          <a:xfrm flipH="1">
            <a:off x="688991" y="3197934"/>
            <a:ext cx="3324386" cy="0"/>
          </a:xfrm>
          <a:prstGeom prst="line">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任意多边形: 形状 13">
            <a:extLst>
              <a:ext uri="{FF2B5EF4-FFF2-40B4-BE49-F238E27FC236}">
                <a16:creationId xmlns:a16="http://schemas.microsoft.com/office/drawing/2014/main" id="{D38B87ED-A188-2625-94F9-7BEAB86213BF}"/>
              </a:ext>
            </a:extLst>
          </p:cNvPr>
          <p:cNvSpPr/>
          <p:nvPr/>
        </p:nvSpPr>
        <p:spPr>
          <a:xfrm>
            <a:off x="696740" y="1632605"/>
            <a:ext cx="2154264" cy="1456840"/>
          </a:xfrm>
          <a:custGeom>
            <a:avLst/>
            <a:gdLst>
              <a:gd name="connsiteX0" fmla="*/ 0 w 2154264"/>
              <a:gd name="connsiteY0" fmla="*/ 0 h 1456840"/>
              <a:gd name="connsiteX1" fmla="*/ 162732 w 2154264"/>
              <a:gd name="connsiteY1" fmla="*/ 619932 h 1456840"/>
              <a:gd name="connsiteX2" fmla="*/ 495946 w 2154264"/>
              <a:gd name="connsiteY2" fmla="*/ 1030637 h 1456840"/>
              <a:gd name="connsiteX3" fmla="*/ 898902 w 2154264"/>
              <a:gd name="connsiteY3" fmla="*/ 1232115 h 1456840"/>
              <a:gd name="connsiteX4" fmla="*/ 1487837 w 2154264"/>
              <a:gd name="connsiteY4" fmla="*/ 1394847 h 1456840"/>
              <a:gd name="connsiteX5" fmla="*/ 2154264 w 2154264"/>
              <a:gd name="connsiteY5" fmla="*/ 1456840 h 1456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264" h="1456840">
                <a:moveTo>
                  <a:pt x="0" y="0"/>
                </a:moveTo>
                <a:cubicBezTo>
                  <a:pt x="40037" y="224079"/>
                  <a:pt x="80074" y="448159"/>
                  <a:pt x="162732" y="619932"/>
                </a:cubicBezTo>
                <a:cubicBezTo>
                  <a:pt x="245390" y="791705"/>
                  <a:pt x="373251" y="928607"/>
                  <a:pt x="495946" y="1030637"/>
                </a:cubicBezTo>
                <a:cubicBezTo>
                  <a:pt x="618641" y="1132667"/>
                  <a:pt x="733587" y="1171413"/>
                  <a:pt x="898902" y="1232115"/>
                </a:cubicBezTo>
                <a:cubicBezTo>
                  <a:pt x="1064217" y="1292817"/>
                  <a:pt x="1278610" y="1357393"/>
                  <a:pt x="1487837" y="1394847"/>
                </a:cubicBezTo>
                <a:cubicBezTo>
                  <a:pt x="1697064" y="1432301"/>
                  <a:pt x="1925664" y="1444570"/>
                  <a:pt x="2154264" y="1456840"/>
                </a:cubicBezTo>
              </a:path>
            </a:pathLst>
          </a:custGeom>
          <a:noFill/>
          <a:ln w="254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15" name="对象 14">
            <a:extLst>
              <a:ext uri="{FF2B5EF4-FFF2-40B4-BE49-F238E27FC236}">
                <a16:creationId xmlns:a16="http://schemas.microsoft.com/office/drawing/2014/main" id="{B69CE961-DA0D-EA67-625B-B375FFFFE445}"/>
              </a:ext>
            </a:extLst>
          </p:cNvPr>
          <p:cNvGraphicFramePr>
            <a:graphicFrameLocks noChangeAspect="1"/>
          </p:cNvGraphicFramePr>
          <p:nvPr>
            <p:extLst>
              <p:ext uri="{D42A27DB-BD31-4B8C-83A1-F6EECF244321}">
                <p14:modId xmlns:p14="http://schemas.microsoft.com/office/powerpoint/2010/main" val="523824269"/>
              </p:ext>
            </p:extLst>
          </p:nvPr>
        </p:nvGraphicFramePr>
        <p:xfrm>
          <a:off x="1516951" y="1632605"/>
          <a:ext cx="1650331" cy="461122"/>
        </p:xfrm>
        <a:graphic>
          <a:graphicData uri="http://schemas.openxmlformats.org/presentationml/2006/ole">
            <mc:AlternateContent xmlns:mc="http://schemas.openxmlformats.org/markup-compatibility/2006">
              <mc:Choice xmlns:v="urn:schemas-microsoft-com:vml" Requires="v">
                <p:oleObj name="公式" r:id="rId3" imgW="863280" imgH="241200" progId="Equation.3">
                  <p:embed/>
                </p:oleObj>
              </mc:Choice>
              <mc:Fallback>
                <p:oleObj name="公式" r:id="rId3" imgW="863280" imgH="241200" progId="Equation.3">
                  <p:embed/>
                  <p:pic>
                    <p:nvPicPr>
                      <p:cNvPr id="19" name="对象 18">
                        <a:extLst>
                          <a:ext uri="{FF2B5EF4-FFF2-40B4-BE49-F238E27FC236}">
                            <a16:creationId xmlns:a16="http://schemas.microsoft.com/office/drawing/2014/main" id="{DCF0BF2C-8619-4ED7-A760-719D7146C3E2}"/>
                          </a:ext>
                        </a:extLst>
                      </p:cNvPr>
                      <p:cNvPicPr/>
                      <p:nvPr/>
                    </p:nvPicPr>
                    <p:blipFill>
                      <a:blip r:embed="rId4"/>
                      <a:stretch>
                        <a:fillRect/>
                      </a:stretch>
                    </p:blipFill>
                    <p:spPr>
                      <a:xfrm>
                        <a:off x="1516951" y="1632605"/>
                        <a:ext cx="1650331" cy="461122"/>
                      </a:xfrm>
                      <a:prstGeom prst="rect">
                        <a:avLst/>
                      </a:prstGeom>
                    </p:spPr>
                  </p:pic>
                </p:oleObj>
              </mc:Fallback>
            </mc:AlternateContent>
          </a:graphicData>
        </a:graphic>
      </p:graphicFrame>
      <p:cxnSp>
        <p:nvCxnSpPr>
          <p:cNvPr id="16" name="直接连接符 15">
            <a:extLst>
              <a:ext uri="{FF2B5EF4-FFF2-40B4-BE49-F238E27FC236}">
                <a16:creationId xmlns:a16="http://schemas.microsoft.com/office/drawing/2014/main" id="{DD53618E-D801-0BF1-96A3-87A89B0A6B89}"/>
              </a:ext>
            </a:extLst>
          </p:cNvPr>
          <p:cNvCxnSpPr>
            <a:cxnSpLocks/>
          </p:cNvCxnSpPr>
          <p:nvPr/>
        </p:nvCxnSpPr>
        <p:spPr>
          <a:xfrm flipH="1">
            <a:off x="688991" y="2738212"/>
            <a:ext cx="605653" cy="0"/>
          </a:xfrm>
          <a:prstGeom prst="line">
            <a:avLst/>
          </a:prstGeom>
          <a:ln w="28575">
            <a:solidFill>
              <a:srgbClr val="FF0000"/>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F67E81FC-098B-F75B-488B-FF77659454A4}"/>
              </a:ext>
            </a:extLst>
          </p:cNvPr>
          <p:cNvSpPr txBox="1"/>
          <p:nvPr/>
        </p:nvSpPr>
        <p:spPr>
          <a:xfrm>
            <a:off x="356723" y="1154784"/>
            <a:ext cx="562159" cy="369332"/>
          </a:xfrm>
          <a:prstGeom prst="rect">
            <a:avLst/>
          </a:prstGeom>
          <a:noFill/>
        </p:spPr>
        <p:txBody>
          <a:bodyPr wrap="square">
            <a:spAutoFit/>
          </a:bodyPr>
          <a:lstStyle/>
          <a:p>
            <a:r>
              <a:rPr lang="en-US" altLang="zh-CN" dirty="0"/>
              <a:t>V</a:t>
            </a:r>
            <a:endParaRPr lang="zh-CN" altLang="en-US" dirty="0"/>
          </a:p>
        </p:txBody>
      </p:sp>
      <p:sp>
        <p:nvSpPr>
          <p:cNvPr id="18" name="文本框 17">
            <a:extLst>
              <a:ext uri="{FF2B5EF4-FFF2-40B4-BE49-F238E27FC236}">
                <a16:creationId xmlns:a16="http://schemas.microsoft.com/office/drawing/2014/main" id="{70DE1A9A-680B-AE7C-FEFA-096149884B4F}"/>
              </a:ext>
            </a:extLst>
          </p:cNvPr>
          <p:cNvSpPr txBox="1"/>
          <p:nvPr/>
        </p:nvSpPr>
        <p:spPr>
          <a:xfrm>
            <a:off x="3742628" y="3214745"/>
            <a:ext cx="438647" cy="369332"/>
          </a:xfrm>
          <a:prstGeom prst="rect">
            <a:avLst/>
          </a:prstGeom>
          <a:noFill/>
        </p:spPr>
        <p:txBody>
          <a:bodyPr wrap="square">
            <a:spAutoFit/>
          </a:bodyPr>
          <a:lstStyle/>
          <a:p>
            <a:r>
              <a:rPr lang="en-US" altLang="zh-CN" dirty="0"/>
              <a:t>t</a:t>
            </a:r>
            <a:endParaRPr lang="zh-CN" altLang="en-US" dirty="0"/>
          </a:p>
        </p:txBody>
      </p:sp>
      <p:cxnSp>
        <p:nvCxnSpPr>
          <p:cNvPr id="19" name="直接连接符 18">
            <a:extLst>
              <a:ext uri="{FF2B5EF4-FFF2-40B4-BE49-F238E27FC236}">
                <a16:creationId xmlns:a16="http://schemas.microsoft.com/office/drawing/2014/main" id="{228ADC4A-43A0-6C69-63A8-BDBF5548D07D}"/>
              </a:ext>
            </a:extLst>
          </p:cNvPr>
          <p:cNvCxnSpPr>
            <a:cxnSpLocks/>
          </p:cNvCxnSpPr>
          <p:nvPr/>
        </p:nvCxnSpPr>
        <p:spPr>
          <a:xfrm>
            <a:off x="1279684" y="2738211"/>
            <a:ext cx="0" cy="476997"/>
          </a:xfrm>
          <a:prstGeom prst="line">
            <a:avLst/>
          </a:prstGeom>
          <a:ln w="28575">
            <a:solidFill>
              <a:srgbClr val="FF00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66A18BCC-B55B-9335-D487-40F4EE0E1CEE}"/>
              </a:ext>
            </a:extLst>
          </p:cNvPr>
          <p:cNvSpPr txBox="1"/>
          <p:nvPr/>
        </p:nvSpPr>
        <p:spPr>
          <a:xfrm>
            <a:off x="1122367" y="3159604"/>
            <a:ext cx="438647" cy="369332"/>
          </a:xfrm>
          <a:prstGeom prst="rect">
            <a:avLst/>
          </a:prstGeom>
          <a:noFill/>
        </p:spPr>
        <p:txBody>
          <a:bodyPr wrap="square">
            <a:spAutoFit/>
          </a:bodyPr>
          <a:lstStyle/>
          <a:p>
            <a:r>
              <a:rPr lang="en-US" altLang="zh-CN" dirty="0">
                <a:solidFill>
                  <a:srgbClr val="FF0000"/>
                </a:solidFill>
              </a:rPr>
              <a:t>T</a:t>
            </a:r>
            <a:endParaRPr lang="zh-CN" altLang="en-US" dirty="0">
              <a:solidFill>
                <a:srgbClr val="FF0000"/>
              </a:solidFill>
            </a:endParaRPr>
          </a:p>
        </p:txBody>
      </p:sp>
      <p:sp>
        <p:nvSpPr>
          <p:cNvPr id="21" name="文本框 20">
            <a:extLst>
              <a:ext uri="{FF2B5EF4-FFF2-40B4-BE49-F238E27FC236}">
                <a16:creationId xmlns:a16="http://schemas.microsoft.com/office/drawing/2014/main" id="{0F7BA246-8E11-57E3-D812-5AFDC305FADF}"/>
              </a:ext>
            </a:extLst>
          </p:cNvPr>
          <p:cNvSpPr txBox="1"/>
          <p:nvPr/>
        </p:nvSpPr>
        <p:spPr>
          <a:xfrm>
            <a:off x="469666" y="3159604"/>
            <a:ext cx="438647" cy="307777"/>
          </a:xfrm>
          <a:prstGeom prst="rect">
            <a:avLst/>
          </a:prstGeom>
          <a:noFill/>
        </p:spPr>
        <p:txBody>
          <a:bodyPr wrap="square">
            <a:spAutoFit/>
          </a:bodyPr>
          <a:lstStyle/>
          <a:p>
            <a:r>
              <a:rPr lang="en-US" altLang="zh-CN" sz="1400" dirty="0"/>
              <a:t>0</a:t>
            </a:r>
            <a:endParaRPr lang="zh-CN" altLang="en-US" sz="1400" dirty="0"/>
          </a:p>
        </p:txBody>
      </p:sp>
      <p:sp>
        <p:nvSpPr>
          <p:cNvPr id="22" name="文本框 21">
            <a:extLst>
              <a:ext uri="{FF2B5EF4-FFF2-40B4-BE49-F238E27FC236}">
                <a16:creationId xmlns:a16="http://schemas.microsoft.com/office/drawing/2014/main" id="{B35582B0-CEE6-49D6-FE88-DAE772C4981F}"/>
              </a:ext>
            </a:extLst>
          </p:cNvPr>
          <p:cNvSpPr txBox="1"/>
          <p:nvPr/>
        </p:nvSpPr>
        <p:spPr>
          <a:xfrm>
            <a:off x="394015" y="3745237"/>
            <a:ext cx="3449096" cy="369332"/>
          </a:xfrm>
          <a:prstGeom prst="rect">
            <a:avLst/>
          </a:prstGeom>
          <a:noFill/>
        </p:spPr>
        <p:txBody>
          <a:bodyPr wrap="square">
            <a:spAutoFit/>
          </a:bodyPr>
          <a:lstStyle/>
          <a:p>
            <a:r>
              <a:rPr lang="zh-CN" altLang="en-US" b="1" kern="100" dirty="0">
                <a:ea typeface="宋体" panose="02010600030101010101" pitchFamily="2" charset="-122"/>
                <a:cs typeface="Times New Roman" panose="02020603050405020304" pitchFamily="18" charset="0"/>
              </a:rPr>
              <a:t>线性时不变系统：</a:t>
            </a:r>
            <a:r>
              <a:rPr lang="en-US" altLang="zh-CN" b="1" kern="100" dirty="0">
                <a:ea typeface="宋体" panose="02010600030101010101" pitchFamily="2" charset="-122"/>
                <a:cs typeface="Times New Roman" panose="02020603050405020304" pitchFamily="18" charset="0"/>
              </a:rPr>
              <a:t>E=</a:t>
            </a:r>
            <a:r>
              <a:rPr lang="en-US" altLang="zh-CN" b="1" kern="100" dirty="0" err="1">
                <a:ea typeface="宋体" panose="02010600030101010101" pitchFamily="2" charset="-122"/>
                <a:cs typeface="Times New Roman" panose="02020603050405020304" pitchFamily="18" charset="0"/>
              </a:rPr>
              <a:t>kT</a:t>
            </a:r>
            <a:endParaRPr lang="zh-CN" altLang="en-US" dirty="0"/>
          </a:p>
        </p:txBody>
      </p:sp>
      <p:sp>
        <p:nvSpPr>
          <p:cNvPr id="23" name="文本框 22">
            <a:extLst>
              <a:ext uri="{FF2B5EF4-FFF2-40B4-BE49-F238E27FC236}">
                <a16:creationId xmlns:a16="http://schemas.microsoft.com/office/drawing/2014/main" id="{C4E0A191-4B70-92C8-57EC-52E8856E59DB}"/>
              </a:ext>
            </a:extLst>
          </p:cNvPr>
          <p:cNvSpPr txBox="1"/>
          <p:nvPr/>
        </p:nvSpPr>
        <p:spPr>
          <a:xfrm>
            <a:off x="394015" y="1465536"/>
            <a:ext cx="487574" cy="369332"/>
          </a:xfrm>
          <a:prstGeom prst="rect">
            <a:avLst/>
          </a:prstGeom>
          <a:noFill/>
        </p:spPr>
        <p:txBody>
          <a:bodyPr wrap="square">
            <a:spAutoFit/>
          </a:bodyPr>
          <a:lstStyle/>
          <a:p>
            <a:r>
              <a:rPr lang="en-US" altLang="zh-CN" kern="0" dirty="0">
                <a:solidFill>
                  <a:srgbClr val="7030A0"/>
                </a:solidFill>
                <a:latin typeface="Times New Roman" panose="02020603050405020304" pitchFamily="18" charset="0"/>
                <a:cs typeface="Times New Roman" panose="02020603050405020304" pitchFamily="18" charset="0"/>
              </a:rPr>
              <a:t>E</a:t>
            </a:r>
            <a:endParaRPr lang="zh-CN" altLang="en-US" dirty="0">
              <a:solidFill>
                <a:srgbClr val="7030A0"/>
              </a:solidFill>
            </a:endParaRPr>
          </a:p>
        </p:txBody>
      </p:sp>
      <p:graphicFrame>
        <p:nvGraphicFramePr>
          <p:cNvPr id="24" name="对象 23">
            <a:extLst>
              <a:ext uri="{FF2B5EF4-FFF2-40B4-BE49-F238E27FC236}">
                <a16:creationId xmlns:a16="http://schemas.microsoft.com/office/drawing/2014/main" id="{7C3CE49D-353F-CFBA-412A-8ADC6DB74DFA}"/>
              </a:ext>
            </a:extLst>
          </p:cNvPr>
          <p:cNvGraphicFramePr>
            <a:graphicFrameLocks noChangeAspect="1"/>
          </p:cNvGraphicFramePr>
          <p:nvPr>
            <p:extLst>
              <p:ext uri="{D42A27DB-BD31-4B8C-83A1-F6EECF244321}">
                <p14:modId xmlns:p14="http://schemas.microsoft.com/office/powerpoint/2010/main" val="2125886418"/>
              </p:ext>
            </p:extLst>
          </p:nvPr>
        </p:nvGraphicFramePr>
        <p:xfrm>
          <a:off x="235513" y="2528498"/>
          <a:ext cx="387350" cy="346075"/>
        </p:xfrm>
        <a:graphic>
          <a:graphicData uri="http://schemas.openxmlformats.org/presentationml/2006/ole">
            <mc:AlternateContent xmlns:mc="http://schemas.openxmlformats.org/markup-compatibility/2006">
              <mc:Choice xmlns:v="urn:schemas-microsoft-com:vml" Requires="v">
                <p:oleObj name="公式" r:id="rId5" imgW="241200" imgH="215640" progId="Equation.3">
                  <p:embed/>
                </p:oleObj>
              </mc:Choice>
              <mc:Fallback>
                <p:oleObj name="公式" r:id="rId5" imgW="241200" imgH="215640" progId="Equation.3">
                  <p:embed/>
                  <p:pic>
                    <p:nvPicPr>
                      <p:cNvPr id="28" name="对象 27">
                        <a:extLst>
                          <a:ext uri="{FF2B5EF4-FFF2-40B4-BE49-F238E27FC236}">
                            <a16:creationId xmlns:a16="http://schemas.microsoft.com/office/drawing/2014/main" id="{5BD82129-5B3B-6E69-3335-1C13539CD8E0}"/>
                          </a:ext>
                        </a:extLst>
                      </p:cNvPr>
                      <p:cNvPicPr/>
                      <p:nvPr/>
                    </p:nvPicPr>
                    <p:blipFill>
                      <a:blip r:embed="rId6"/>
                      <a:stretch>
                        <a:fillRect/>
                      </a:stretch>
                    </p:blipFill>
                    <p:spPr>
                      <a:xfrm>
                        <a:off x="235513" y="2528498"/>
                        <a:ext cx="387350" cy="346075"/>
                      </a:xfrm>
                      <a:prstGeom prst="rect">
                        <a:avLst/>
                      </a:prstGeom>
                    </p:spPr>
                  </p:pic>
                </p:oleObj>
              </mc:Fallback>
            </mc:AlternateContent>
          </a:graphicData>
        </a:graphic>
      </p:graphicFrame>
      <p:sp>
        <p:nvSpPr>
          <p:cNvPr id="25" name="文本框 24">
            <a:extLst>
              <a:ext uri="{FF2B5EF4-FFF2-40B4-BE49-F238E27FC236}">
                <a16:creationId xmlns:a16="http://schemas.microsoft.com/office/drawing/2014/main" id="{829BD52D-EE90-AF38-B137-AD898B1F3542}"/>
              </a:ext>
            </a:extLst>
          </p:cNvPr>
          <p:cNvSpPr txBox="1"/>
          <p:nvPr/>
        </p:nvSpPr>
        <p:spPr>
          <a:xfrm>
            <a:off x="299924" y="4214934"/>
            <a:ext cx="1186306" cy="369332"/>
          </a:xfrm>
          <a:prstGeom prst="rect">
            <a:avLst/>
          </a:prstGeom>
          <a:noFill/>
        </p:spPr>
        <p:txBody>
          <a:bodyPr wrap="square">
            <a:spAutoFit/>
          </a:bodyPr>
          <a:lstStyle/>
          <a:p>
            <a:r>
              <a:rPr lang="zh-CN" altLang="en-US" b="1" kern="100" dirty="0">
                <a:ea typeface="宋体" panose="02010600030101010101" pitchFamily="2" charset="-122"/>
                <a:cs typeface="Times New Roman" panose="02020603050405020304" pitchFamily="18" charset="0"/>
              </a:rPr>
              <a:t>阈值为：</a:t>
            </a:r>
            <a:endParaRPr lang="zh-CN" altLang="en-US" dirty="0"/>
          </a:p>
        </p:txBody>
      </p:sp>
      <p:graphicFrame>
        <p:nvGraphicFramePr>
          <p:cNvPr id="26" name="对象 25">
            <a:extLst>
              <a:ext uri="{FF2B5EF4-FFF2-40B4-BE49-F238E27FC236}">
                <a16:creationId xmlns:a16="http://schemas.microsoft.com/office/drawing/2014/main" id="{FC7571A9-C2E6-B3CD-111E-C9CD817B3275}"/>
              </a:ext>
            </a:extLst>
          </p:cNvPr>
          <p:cNvGraphicFramePr>
            <a:graphicFrameLocks noChangeAspect="1"/>
          </p:cNvGraphicFramePr>
          <p:nvPr>
            <p:extLst>
              <p:ext uri="{D42A27DB-BD31-4B8C-83A1-F6EECF244321}">
                <p14:modId xmlns:p14="http://schemas.microsoft.com/office/powerpoint/2010/main" val="3525313493"/>
              </p:ext>
            </p:extLst>
          </p:nvPr>
        </p:nvGraphicFramePr>
        <p:xfrm>
          <a:off x="1425353" y="4164819"/>
          <a:ext cx="1627187" cy="436562"/>
        </p:xfrm>
        <a:graphic>
          <a:graphicData uri="http://schemas.openxmlformats.org/presentationml/2006/ole">
            <mc:AlternateContent xmlns:mc="http://schemas.openxmlformats.org/markup-compatibility/2006">
              <mc:Choice xmlns:v="urn:schemas-microsoft-com:vml" Requires="v">
                <p:oleObj name="公式" r:id="rId7" imgW="850680" imgH="228600" progId="Equation.3">
                  <p:embed/>
                </p:oleObj>
              </mc:Choice>
              <mc:Fallback>
                <p:oleObj name="公式" r:id="rId7" imgW="850680" imgH="228600" progId="Equation.3">
                  <p:embed/>
                  <p:pic>
                    <p:nvPicPr>
                      <p:cNvPr id="30" name="对象 29">
                        <a:extLst>
                          <a:ext uri="{FF2B5EF4-FFF2-40B4-BE49-F238E27FC236}">
                            <a16:creationId xmlns:a16="http://schemas.microsoft.com/office/drawing/2014/main" id="{BE608821-6BC7-423D-64E0-AD451AF09856}"/>
                          </a:ext>
                        </a:extLst>
                      </p:cNvPr>
                      <p:cNvPicPr/>
                      <p:nvPr/>
                    </p:nvPicPr>
                    <p:blipFill>
                      <a:blip r:embed="rId8"/>
                      <a:stretch>
                        <a:fillRect/>
                      </a:stretch>
                    </p:blipFill>
                    <p:spPr>
                      <a:xfrm>
                        <a:off x="1425353" y="4164819"/>
                        <a:ext cx="1627187" cy="436562"/>
                      </a:xfrm>
                      <a:prstGeom prst="rect">
                        <a:avLst/>
                      </a:prstGeom>
                    </p:spPr>
                  </p:pic>
                </p:oleObj>
              </mc:Fallback>
            </mc:AlternateContent>
          </a:graphicData>
        </a:graphic>
      </p:graphicFrame>
      <p:graphicFrame>
        <p:nvGraphicFramePr>
          <p:cNvPr id="27" name="对象 26">
            <a:extLst>
              <a:ext uri="{FF2B5EF4-FFF2-40B4-BE49-F238E27FC236}">
                <a16:creationId xmlns:a16="http://schemas.microsoft.com/office/drawing/2014/main" id="{DA49FB3B-D45F-5FC4-3339-69DAA953B830}"/>
              </a:ext>
            </a:extLst>
          </p:cNvPr>
          <p:cNvGraphicFramePr>
            <a:graphicFrameLocks noChangeAspect="1"/>
          </p:cNvGraphicFramePr>
          <p:nvPr>
            <p:extLst>
              <p:ext uri="{D42A27DB-BD31-4B8C-83A1-F6EECF244321}">
                <p14:modId xmlns:p14="http://schemas.microsoft.com/office/powerpoint/2010/main" val="2787417693"/>
              </p:ext>
            </p:extLst>
          </p:nvPr>
        </p:nvGraphicFramePr>
        <p:xfrm>
          <a:off x="1425352" y="4608756"/>
          <a:ext cx="1627187" cy="436562"/>
        </p:xfrm>
        <a:graphic>
          <a:graphicData uri="http://schemas.openxmlformats.org/presentationml/2006/ole">
            <mc:AlternateContent xmlns:mc="http://schemas.openxmlformats.org/markup-compatibility/2006">
              <mc:Choice xmlns:v="urn:schemas-microsoft-com:vml" Requires="v">
                <p:oleObj name="公式" r:id="rId9" imgW="850680" imgH="228600" progId="Equation.3">
                  <p:embed/>
                </p:oleObj>
              </mc:Choice>
              <mc:Fallback>
                <p:oleObj name="公式" r:id="rId9" imgW="850680" imgH="228600" progId="Equation.3">
                  <p:embed/>
                  <p:pic>
                    <p:nvPicPr>
                      <p:cNvPr id="31" name="对象 30">
                        <a:extLst>
                          <a:ext uri="{FF2B5EF4-FFF2-40B4-BE49-F238E27FC236}">
                            <a16:creationId xmlns:a16="http://schemas.microsoft.com/office/drawing/2014/main" id="{81AB31ED-A9EC-CA29-6074-F382C117F768}"/>
                          </a:ext>
                        </a:extLst>
                      </p:cNvPr>
                      <p:cNvPicPr/>
                      <p:nvPr/>
                    </p:nvPicPr>
                    <p:blipFill>
                      <a:blip r:embed="rId10"/>
                      <a:stretch>
                        <a:fillRect/>
                      </a:stretch>
                    </p:blipFill>
                    <p:spPr>
                      <a:xfrm>
                        <a:off x="1425352" y="4608756"/>
                        <a:ext cx="1627187" cy="436562"/>
                      </a:xfrm>
                      <a:prstGeom prst="rect">
                        <a:avLst/>
                      </a:prstGeom>
                    </p:spPr>
                  </p:pic>
                </p:oleObj>
              </mc:Fallback>
            </mc:AlternateContent>
          </a:graphicData>
        </a:graphic>
      </p:graphicFrame>
      <p:sp>
        <p:nvSpPr>
          <p:cNvPr id="28" name="文本框 27">
            <a:extLst>
              <a:ext uri="{FF2B5EF4-FFF2-40B4-BE49-F238E27FC236}">
                <a16:creationId xmlns:a16="http://schemas.microsoft.com/office/drawing/2014/main" id="{2564B781-837A-38ED-FA5A-A8BE205B54D0}"/>
              </a:ext>
            </a:extLst>
          </p:cNvPr>
          <p:cNvSpPr txBox="1"/>
          <p:nvPr/>
        </p:nvSpPr>
        <p:spPr>
          <a:xfrm>
            <a:off x="918882" y="4675500"/>
            <a:ext cx="512498" cy="369332"/>
          </a:xfrm>
          <a:prstGeom prst="rect">
            <a:avLst/>
          </a:prstGeom>
          <a:noFill/>
        </p:spPr>
        <p:txBody>
          <a:bodyPr wrap="square">
            <a:spAutoFit/>
          </a:bodyPr>
          <a:lstStyle/>
          <a:p>
            <a:r>
              <a:rPr lang="zh-CN" altLang="en-US" b="1" kern="100" dirty="0">
                <a:ea typeface="宋体" panose="02010600030101010101" pitchFamily="2" charset="-122"/>
                <a:cs typeface="Times New Roman" panose="02020603050405020304" pitchFamily="18" charset="0"/>
              </a:rPr>
              <a:t>或</a:t>
            </a:r>
            <a:endParaRPr lang="zh-CN" altLang="en-US" dirty="0"/>
          </a:p>
        </p:txBody>
      </p:sp>
      <p:sp>
        <p:nvSpPr>
          <p:cNvPr id="29" name="文本框 28">
            <a:extLst>
              <a:ext uri="{FF2B5EF4-FFF2-40B4-BE49-F238E27FC236}">
                <a16:creationId xmlns:a16="http://schemas.microsoft.com/office/drawing/2014/main" id="{41C1BAD4-277D-E473-910F-312E3BDF90BB}"/>
              </a:ext>
            </a:extLst>
          </p:cNvPr>
          <p:cNvSpPr txBox="1"/>
          <p:nvPr/>
        </p:nvSpPr>
        <p:spPr>
          <a:xfrm>
            <a:off x="363879" y="5118951"/>
            <a:ext cx="3649498" cy="646331"/>
          </a:xfrm>
          <a:prstGeom prst="rect">
            <a:avLst/>
          </a:prstGeom>
          <a:noFill/>
        </p:spPr>
        <p:txBody>
          <a:bodyPr wrap="square">
            <a:spAutoFit/>
          </a:bodyPr>
          <a:lstStyle/>
          <a:p>
            <a:r>
              <a:rPr lang="zh-CN" altLang="en-US" b="1" kern="100" dirty="0">
                <a:ea typeface="宋体" panose="02010600030101010101" pitchFamily="2" charset="-122"/>
                <a:cs typeface="Times New Roman" panose="02020603050405020304" pitchFamily="18" charset="0"/>
              </a:rPr>
              <a:t>对于任意波形，则</a:t>
            </a:r>
            <a:r>
              <a:rPr lang="en-US" altLang="zh-CN" b="1" kern="100" dirty="0">
                <a:ea typeface="宋体" panose="02010600030101010101" pitchFamily="2" charset="-122"/>
                <a:cs typeface="Times New Roman" panose="02020603050405020304" pitchFamily="18" charset="0"/>
              </a:rPr>
              <a:t>T</a:t>
            </a:r>
            <a:r>
              <a:rPr lang="zh-CN" altLang="en-US" b="1" kern="100" dirty="0">
                <a:ea typeface="宋体" panose="02010600030101010101" pitchFamily="2" charset="-122"/>
                <a:cs typeface="Times New Roman" panose="02020603050405020304" pitchFamily="18" charset="0"/>
              </a:rPr>
              <a:t>是任意的，用变量</a:t>
            </a:r>
            <a:r>
              <a:rPr lang="en-US" altLang="zh-CN" b="1" kern="100" dirty="0">
                <a:ea typeface="宋体" panose="02010600030101010101" pitchFamily="2" charset="-122"/>
                <a:cs typeface="Times New Roman" panose="02020603050405020304" pitchFamily="18" charset="0"/>
              </a:rPr>
              <a:t>t</a:t>
            </a:r>
            <a:r>
              <a:rPr lang="zh-CN" altLang="en-US" b="1" kern="100" dirty="0">
                <a:ea typeface="宋体" panose="02010600030101010101" pitchFamily="2" charset="-122"/>
                <a:cs typeface="Times New Roman" panose="02020603050405020304" pitchFamily="18" charset="0"/>
              </a:rPr>
              <a:t>替换，可得阈值的形式为</a:t>
            </a:r>
            <a:endParaRPr lang="zh-CN" altLang="en-US" dirty="0"/>
          </a:p>
        </p:txBody>
      </p:sp>
      <p:graphicFrame>
        <p:nvGraphicFramePr>
          <p:cNvPr id="30" name="对象 29">
            <a:extLst>
              <a:ext uri="{FF2B5EF4-FFF2-40B4-BE49-F238E27FC236}">
                <a16:creationId xmlns:a16="http://schemas.microsoft.com/office/drawing/2014/main" id="{AD4C6DA9-6979-4301-50F3-2F11748FBD17}"/>
              </a:ext>
            </a:extLst>
          </p:cNvPr>
          <p:cNvGraphicFramePr>
            <a:graphicFrameLocks noChangeAspect="1"/>
          </p:cNvGraphicFramePr>
          <p:nvPr>
            <p:extLst>
              <p:ext uri="{D42A27DB-BD31-4B8C-83A1-F6EECF244321}">
                <p14:modId xmlns:p14="http://schemas.microsoft.com/office/powerpoint/2010/main" val="1082137862"/>
              </p:ext>
            </p:extLst>
          </p:nvPr>
        </p:nvGraphicFramePr>
        <p:xfrm>
          <a:off x="1220038" y="5702779"/>
          <a:ext cx="1797050" cy="436563"/>
        </p:xfrm>
        <a:graphic>
          <a:graphicData uri="http://schemas.openxmlformats.org/presentationml/2006/ole">
            <mc:AlternateContent xmlns:mc="http://schemas.openxmlformats.org/markup-compatibility/2006">
              <mc:Choice xmlns:v="urn:schemas-microsoft-com:vml" Requires="v">
                <p:oleObj name="公式" r:id="rId11" imgW="939600" imgH="228600" progId="Equation.3">
                  <p:embed/>
                </p:oleObj>
              </mc:Choice>
              <mc:Fallback>
                <p:oleObj name="公式" r:id="rId11" imgW="939600" imgH="228600" progId="Equation.3">
                  <p:embed/>
                  <p:pic>
                    <p:nvPicPr>
                      <p:cNvPr id="34" name="对象 33">
                        <a:extLst>
                          <a:ext uri="{FF2B5EF4-FFF2-40B4-BE49-F238E27FC236}">
                            <a16:creationId xmlns:a16="http://schemas.microsoft.com/office/drawing/2014/main" id="{78A847B8-FEE7-083B-BC1E-C1BF76FFF84F}"/>
                          </a:ext>
                        </a:extLst>
                      </p:cNvPr>
                      <p:cNvPicPr/>
                      <p:nvPr/>
                    </p:nvPicPr>
                    <p:blipFill>
                      <a:blip r:embed="rId12"/>
                      <a:stretch>
                        <a:fillRect/>
                      </a:stretch>
                    </p:blipFill>
                    <p:spPr>
                      <a:xfrm>
                        <a:off x="1220038" y="5702779"/>
                        <a:ext cx="1797050" cy="436563"/>
                      </a:xfrm>
                      <a:prstGeom prst="rect">
                        <a:avLst/>
                      </a:prstGeom>
                    </p:spPr>
                  </p:pic>
                </p:oleObj>
              </mc:Fallback>
            </mc:AlternateContent>
          </a:graphicData>
        </a:graphic>
      </p:graphicFrame>
      <p:pic>
        <p:nvPicPr>
          <p:cNvPr id="31" name="图片 30" descr="图片包含 游戏机, 电路&#10;&#10;AI 生成的内容可能不正确。">
            <a:extLst>
              <a:ext uri="{FF2B5EF4-FFF2-40B4-BE49-F238E27FC236}">
                <a16:creationId xmlns:a16="http://schemas.microsoft.com/office/drawing/2014/main" id="{552CD863-F648-8EEB-8094-F93A696E0E9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62305" y="3907242"/>
            <a:ext cx="2614226" cy="1938857"/>
          </a:xfrm>
          <a:prstGeom prst="rect">
            <a:avLst/>
          </a:prstGeom>
        </p:spPr>
      </p:pic>
      <p:sp>
        <p:nvSpPr>
          <p:cNvPr id="32" name="文本框 31">
            <a:extLst>
              <a:ext uri="{FF2B5EF4-FFF2-40B4-BE49-F238E27FC236}">
                <a16:creationId xmlns:a16="http://schemas.microsoft.com/office/drawing/2014/main" id="{98A9B208-34B1-5D58-8DFB-1664E8B43C54}"/>
              </a:ext>
            </a:extLst>
          </p:cNvPr>
          <p:cNvSpPr txBox="1"/>
          <p:nvPr/>
        </p:nvSpPr>
        <p:spPr>
          <a:xfrm>
            <a:off x="6076189" y="5846099"/>
            <a:ext cx="1263112" cy="369332"/>
          </a:xfrm>
          <a:prstGeom prst="rect">
            <a:avLst/>
          </a:prstGeom>
          <a:noFill/>
        </p:spPr>
        <p:txBody>
          <a:bodyPr wrap="square">
            <a:spAutoFit/>
          </a:bodyPr>
          <a:lstStyle/>
          <a:p>
            <a:r>
              <a:rPr lang="zh-CN" altLang="en-US" b="1" kern="100" dirty="0">
                <a:ea typeface="宋体" panose="02010600030101010101" pitchFamily="2" charset="-122"/>
                <a:cs typeface="Times New Roman" panose="02020603050405020304" pitchFamily="18" charset="0"/>
              </a:rPr>
              <a:t>孙小涵</a:t>
            </a:r>
            <a:endParaRPr lang="zh-CN" altLang="en-US" dirty="0"/>
          </a:p>
        </p:txBody>
      </p:sp>
    </p:spTree>
    <p:extLst>
      <p:ext uri="{BB962C8B-B14F-4D97-AF65-F5344CB8AC3E}">
        <p14:creationId xmlns:p14="http://schemas.microsoft.com/office/powerpoint/2010/main" val="136425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4" presetClass="entr" presetSubtype="1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randombar(horizontal)">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Effect transition="in" filter="fade">
                                      <p:cBhvr>
                                        <p:cTn id="46" dur="500"/>
                                        <p:tgtEl>
                                          <p:spTgt spid="29"/>
                                        </p:tgtEl>
                                      </p:cBhvr>
                                    </p:animEffect>
                                  </p:childTnLst>
                                </p:cTn>
                              </p:par>
                              <p:par>
                                <p:cTn id="47" presetID="53" presetClass="entr" presetSubtype="16"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500" fill="hold"/>
                                        <p:tgtEl>
                                          <p:spTgt spid="30"/>
                                        </p:tgtEl>
                                        <p:attrNameLst>
                                          <p:attrName>ppt_w</p:attrName>
                                        </p:attrNameLst>
                                      </p:cBhvr>
                                      <p:tavLst>
                                        <p:tav tm="0">
                                          <p:val>
                                            <p:fltVal val="0"/>
                                          </p:val>
                                        </p:tav>
                                        <p:tav tm="100000">
                                          <p:val>
                                            <p:strVal val="#ppt_w"/>
                                          </p:val>
                                        </p:tav>
                                      </p:tavLst>
                                    </p:anim>
                                    <p:anim calcmode="lin" valueType="num">
                                      <p:cBhvr>
                                        <p:cTn id="50" dur="500" fill="hold"/>
                                        <p:tgtEl>
                                          <p:spTgt spid="30"/>
                                        </p:tgtEl>
                                        <p:attrNameLst>
                                          <p:attrName>ppt_h</p:attrName>
                                        </p:attrNameLst>
                                      </p:cBhvr>
                                      <p:tavLst>
                                        <p:tav tm="0">
                                          <p:val>
                                            <p:fltVal val="0"/>
                                          </p:val>
                                        </p:tav>
                                        <p:tav tm="100000">
                                          <p:val>
                                            <p:strVal val="#ppt_h"/>
                                          </p:val>
                                        </p:tav>
                                      </p:tavLst>
                                    </p:anim>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par>
                                <p:cTn id="57" presetID="14" presetClass="entr" presetSubtype="1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randombar(horizontal)">
                                      <p:cBhvr>
                                        <p:cTn id="59" dur="500"/>
                                        <p:tgtEl>
                                          <p:spTgt spid="4"/>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randombar(horizontal)">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randombar(horizontal)">
                                      <p:cBhvr>
                                        <p:cTn id="67" dur="500"/>
                                        <p:tgtEl>
                                          <p:spTgt spid="31"/>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randombar(horizontal)">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0" grpId="0"/>
      <p:bldP spid="22" grpId="0"/>
      <p:bldP spid="25" grpId="0"/>
      <p:bldP spid="28" grpId="0"/>
      <p:bldP spid="29" grpId="0"/>
      <p:bldP spid="3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6AED-005F-5685-5382-02374ECAEE71}"/>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14A8504D-201E-BF58-2907-24A502303B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52</a:t>
            </a:fld>
            <a:endParaRPr lang="zh-CN" altLang="en-US"/>
          </a:p>
        </p:txBody>
      </p:sp>
      <p:sp>
        <p:nvSpPr>
          <p:cNvPr id="9" name="文本框 8">
            <a:extLst>
              <a:ext uri="{FF2B5EF4-FFF2-40B4-BE49-F238E27FC236}">
                <a16:creationId xmlns:a16="http://schemas.microsoft.com/office/drawing/2014/main" id="{F6AFB547-FE1B-8BA0-B5E8-EF6EDBA6C21F}"/>
              </a:ext>
            </a:extLst>
          </p:cNvPr>
          <p:cNvSpPr txBox="1"/>
          <p:nvPr/>
        </p:nvSpPr>
        <p:spPr>
          <a:xfrm>
            <a:off x="845364" y="0"/>
            <a:ext cx="5143500" cy="707886"/>
          </a:xfrm>
          <a:prstGeom prst="rect">
            <a:avLst/>
          </a:prstGeom>
          <a:noFill/>
        </p:spPr>
        <p:txBody>
          <a:bodyPr wrap="square">
            <a:spAutoFit/>
          </a:bodyPr>
          <a:lstStyle/>
          <a:p>
            <a:r>
              <a:rPr lang="zh-CN" altLang="en-US" sz="4000" b="1" dirty="0">
                <a:solidFill>
                  <a:srgbClr val="C00000"/>
                </a:solidFill>
                <a:latin typeface="MicrosoftYaHei-Bold"/>
              </a:rPr>
              <a:t>放电型</a:t>
            </a:r>
            <a:r>
              <a:rPr lang="en-US" altLang="zh-CN" sz="4000" b="1" dirty="0">
                <a:solidFill>
                  <a:srgbClr val="C00000"/>
                </a:solidFill>
                <a:latin typeface="MicrosoftYaHei-Bold"/>
              </a:rPr>
              <a:t>QDC/QTC</a:t>
            </a:r>
            <a:endParaRPr lang="zh-CN" altLang="en-US" sz="4000" b="1" dirty="0">
              <a:solidFill>
                <a:srgbClr val="C00000"/>
              </a:solidFill>
              <a:latin typeface="MicrosoftYaHei-Bold"/>
            </a:endParaRPr>
          </a:p>
        </p:txBody>
      </p:sp>
      <p:sp>
        <p:nvSpPr>
          <p:cNvPr id="2" name="文本框 1">
            <a:extLst>
              <a:ext uri="{FF2B5EF4-FFF2-40B4-BE49-F238E27FC236}">
                <a16:creationId xmlns:a16="http://schemas.microsoft.com/office/drawing/2014/main" id="{5ABCA738-C1B7-436A-B319-A061E1054F74}"/>
              </a:ext>
            </a:extLst>
          </p:cNvPr>
          <p:cNvSpPr txBox="1"/>
          <p:nvPr/>
        </p:nvSpPr>
        <p:spPr>
          <a:xfrm>
            <a:off x="5304291" y="947653"/>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sp>
        <p:nvSpPr>
          <p:cNvPr id="3" name="Rectangle 2">
            <a:extLst>
              <a:ext uri="{FF2B5EF4-FFF2-40B4-BE49-F238E27FC236}">
                <a16:creationId xmlns:a16="http://schemas.microsoft.com/office/drawing/2014/main" id="{7E8FA24E-6C28-7354-7E91-95CB195C7F69}"/>
              </a:ext>
            </a:extLst>
          </p:cNvPr>
          <p:cNvSpPr>
            <a:spLocks noChangeArrowheads="1"/>
          </p:cNvSpPr>
          <p:nvPr/>
        </p:nvSpPr>
        <p:spPr bwMode="auto">
          <a:xfrm>
            <a:off x="489101" y="1808247"/>
            <a:ext cx="46507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pic>
        <p:nvPicPr>
          <p:cNvPr id="4" name="图片 3" descr="图示, 示意图&#10;&#10;描述已自动生成">
            <a:extLst>
              <a:ext uri="{FF2B5EF4-FFF2-40B4-BE49-F238E27FC236}">
                <a16:creationId xmlns:a16="http://schemas.microsoft.com/office/drawing/2014/main" id="{DDB53EE5-4F2D-D007-4A93-176CF38AA7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086" y="793635"/>
            <a:ext cx="4140450" cy="2487678"/>
          </a:xfrm>
          <a:prstGeom prst="rect">
            <a:avLst/>
          </a:prstGeom>
        </p:spPr>
      </p:pic>
      <p:pic>
        <p:nvPicPr>
          <p:cNvPr id="5" name="图片 4" descr="图示, 示意图&#10;&#10;描述已自动生成">
            <a:extLst>
              <a:ext uri="{FF2B5EF4-FFF2-40B4-BE49-F238E27FC236}">
                <a16:creationId xmlns:a16="http://schemas.microsoft.com/office/drawing/2014/main" id="{81020AEB-0BE3-5A16-27AC-EAF07BA82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421" y="3759414"/>
            <a:ext cx="3955114" cy="2520711"/>
          </a:xfrm>
          <a:prstGeom prst="rect">
            <a:avLst/>
          </a:prstGeom>
        </p:spPr>
      </p:pic>
      <p:pic>
        <p:nvPicPr>
          <p:cNvPr id="6" name="图片 5" descr="图形用户界面&#10;&#10;中度可信度描述已自动生成">
            <a:extLst>
              <a:ext uri="{FF2B5EF4-FFF2-40B4-BE49-F238E27FC236}">
                <a16:creationId xmlns:a16="http://schemas.microsoft.com/office/drawing/2014/main" id="{134E2844-5AC1-34F8-2FE4-287E841CD0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0589" y="884709"/>
            <a:ext cx="3867150" cy="2241550"/>
          </a:xfrm>
          <a:prstGeom prst="rect">
            <a:avLst/>
          </a:prstGeom>
        </p:spPr>
      </p:pic>
      <p:pic>
        <p:nvPicPr>
          <p:cNvPr id="8" name="图片 7">
            <a:extLst>
              <a:ext uri="{FF2B5EF4-FFF2-40B4-BE49-F238E27FC236}">
                <a16:creationId xmlns:a16="http://schemas.microsoft.com/office/drawing/2014/main" id="{6818928A-0C53-B071-6C65-0AF816A78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3760" y="3689953"/>
            <a:ext cx="3683000" cy="2298700"/>
          </a:xfrm>
          <a:prstGeom prst="rect">
            <a:avLst/>
          </a:prstGeom>
        </p:spPr>
      </p:pic>
      <p:pic>
        <p:nvPicPr>
          <p:cNvPr id="10" name="图片 9">
            <a:extLst>
              <a:ext uri="{FF2B5EF4-FFF2-40B4-BE49-F238E27FC236}">
                <a16:creationId xmlns:a16="http://schemas.microsoft.com/office/drawing/2014/main" id="{50AD452C-5196-58F6-C418-0023831C79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63" y="3339141"/>
            <a:ext cx="5029200" cy="355600"/>
          </a:xfrm>
          <a:prstGeom prst="rect">
            <a:avLst/>
          </a:prstGeom>
        </p:spPr>
      </p:pic>
      <p:sp>
        <p:nvSpPr>
          <p:cNvPr id="11" name="文本框 10">
            <a:extLst>
              <a:ext uri="{FF2B5EF4-FFF2-40B4-BE49-F238E27FC236}">
                <a16:creationId xmlns:a16="http://schemas.microsoft.com/office/drawing/2014/main" id="{B224114A-F619-02BA-DFF4-985C5620751F}"/>
              </a:ext>
            </a:extLst>
          </p:cNvPr>
          <p:cNvSpPr txBox="1"/>
          <p:nvPr/>
        </p:nvSpPr>
        <p:spPr>
          <a:xfrm>
            <a:off x="5094333" y="3274467"/>
            <a:ext cx="4142658" cy="365421"/>
          </a:xfrm>
          <a:prstGeom prst="rect">
            <a:avLst/>
          </a:prstGeom>
          <a:noFill/>
        </p:spPr>
        <p:txBody>
          <a:bodyPr wrap="square">
            <a:spAutoFit/>
          </a:bodyPr>
          <a:lstStyle/>
          <a:p>
            <a:pPr lvl="0" algn="just">
              <a:lnSpc>
                <a:spcPts val="2200"/>
              </a:lnSpc>
            </a:pPr>
            <a:r>
              <a:rPr lang="en-US" altLang="zh-CN" dirty="0">
                <a:solidFill>
                  <a:srgbClr val="000000"/>
                </a:solidFill>
                <a:latin typeface="Times New Roman" panose="02020603050405020304" pitchFamily="18" charset="0"/>
                <a:cs typeface="Times New Roman" panose="02020603050405020304" pitchFamily="18" charset="0"/>
              </a:rPr>
              <a:t>K. Hu</a:t>
            </a:r>
            <a:r>
              <a:rPr lang="en-US" altLang="zh-CN" sz="1800" b="0" dirty="0">
                <a:solidFill>
                  <a:srgbClr val="000000"/>
                </a:solidFill>
                <a:effectLst/>
                <a:latin typeface="Times New Roman" panose="02020603050405020304" pitchFamily="18" charset="0"/>
                <a:cs typeface="Times New Roman" panose="02020603050405020304" pitchFamily="18" charset="0"/>
              </a:rPr>
              <a:t> et al, </a:t>
            </a:r>
            <a:r>
              <a:rPr lang="en-US" altLang="zh-CN" sz="1800" b="0" i="1" dirty="0">
                <a:solidFill>
                  <a:srgbClr val="000000"/>
                </a:solidFill>
                <a:effectLst/>
                <a:latin typeface="Times New Roman" panose="02020603050405020304" pitchFamily="18" charset="0"/>
                <a:cs typeface="Times New Roman" panose="02020603050405020304" pitchFamily="18" charset="0"/>
              </a:rPr>
              <a:t>NIM. A</a:t>
            </a:r>
            <a:r>
              <a:rPr lang="en-US" altLang="zh-CN" sz="1800" b="0" dirty="0">
                <a:solidFill>
                  <a:srgbClr val="000000"/>
                </a:solidFill>
                <a:effectLst/>
                <a:latin typeface="Times New Roman" panose="02020603050405020304" pitchFamily="18" charset="0"/>
                <a:cs typeface="Times New Roman" panose="02020603050405020304" pitchFamily="18" charset="0"/>
              </a:rPr>
              <a:t>, (2022) 1024:166054 </a:t>
            </a:r>
            <a:endParaRPr lang="en-US" altLang="zh-CN" sz="2800" b="1"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0D0E1BD6-6A93-A7C1-3125-E4B20A125A56}"/>
              </a:ext>
            </a:extLst>
          </p:cNvPr>
          <p:cNvSpPr txBox="1"/>
          <p:nvPr/>
        </p:nvSpPr>
        <p:spPr>
          <a:xfrm>
            <a:off x="4566078" y="5914705"/>
            <a:ext cx="4670913" cy="358047"/>
          </a:xfrm>
          <a:prstGeom prst="rect">
            <a:avLst/>
          </a:prstGeom>
          <a:noFill/>
        </p:spPr>
        <p:txBody>
          <a:bodyPr wrap="square">
            <a:spAutoFit/>
          </a:bodyPr>
          <a:lstStyle/>
          <a:p>
            <a:pPr lvl="0" algn="just">
              <a:lnSpc>
                <a:spcPts val="2200"/>
              </a:lnSpc>
            </a:pPr>
            <a:r>
              <a:rPr lang="en-US" altLang="zh-CN" dirty="0">
                <a:solidFill>
                  <a:srgbClr val="000000"/>
                </a:solidFill>
                <a:latin typeface="Times New Roman" panose="02020603050405020304" pitchFamily="18" charset="0"/>
                <a:cs typeface="Times New Roman" panose="02020603050405020304" pitchFamily="18" charset="0"/>
              </a:rPr>
              <a:t>Z. Liu,</a:t>
            </a:r>
            <a:r>
              <a:rPr lang="en-US" altLang="zh-CN" sz="1800" b="0" dirty="0">
                <a:solidFill>
                  <a:srgbClr val="000000"/>
                </a:solidFill>
                <a:effectLst/>
                <a:latin typeface="Times New Roman" panose="02020603050405020304" pitchFamily="18" charset="0"/>
                <a:cs typeface="Times New Roman" panose="02020603050405020304" pitchFamily="18" charset="0"/>
              </a:rPr>
              <a:t> et al, </a:t>
            </a:r>
            <a:r>
              <a:rPr lang="en-US" altLang="zh-CN" dirty="0">
                <a:solidFill>
                  <a:srgbClr val="000000"/>
                </a:solidFill>
                <a:latin typeface="Times New Roman" panose="02020603050405020304" pitchFamily="18" charset="0"/>
                <a:cs typeface="Times New Roman" panose="02020603050405020304" pitchFamily="18" charset="0"/>
              </a:rPr>
              <a:t>IEEE </a:t>
            </a:r>
            <a:r>
              <a:rPr lang="en-US" altLang="zh-CN" i="1" dirty="0">
                <a:solidFill>
                  <a:srgbClr val="000000"/>
                </a:solidFill>
                <a:latin typeface="Times New Roman" panose="02020603050405020304" pitchFamily="18" charset="0"/>
                <a:cs typeface="Times New Roman" panose="02020603050405020304" pitchFamily="18" charset="0"/>
              </a:rPr>
              <a:t>TRMPS</a:t>
            </a:r>
            <a:r>
              <a:rPr lang="en-US" altLang="zh-CN" sz="1800" b="0" dirty="0">
                <a:solidFill>
                  <a:srgbClr val="000000"/>
                </a:solidFill>
                <a:effectLst/>
                <a:latin typeface="Times New Roman" panose="02020603050405020304" pitchFamily="18" charset="0"/>
                <a:cs typeface="Times New Roman" panose="02020603050405020304" pitchFamily="18" charset="0"/>
              </a:rPr>
              <a:t>, (2023) </a:t>
            </a:r>
            <a:r>
              <a:rPr lang="en-US" altLang="zh-CN" sz="1800" b="1" dirty="0">
                <a:solidFill>
                  <a:srgbClr val="000000"/>
                </a:solidFill>
                <a:effectLst/>
                <a:latin typeface="Times New Roman" panose="02020603050405020304" pitchFamily="18" charset="0"/>
                <a:cs typeface="Times New Roman" panose="02020603050405020304" pitchFamily="18" charset="0"/>
              </a:rPr>
              <a:t>7</a:t>
            </a:r>
            <a:r>
              <a:rPr lang="en-US" altLang="zh-CN" sz="1800" b="0" dirty="0">
                <a:solidFill>
                  <a:srgbClr val="000000"/>
                </a:solidFill>
                <a:effectLst/>
                <a:latin typeface="Times New Roman" panose="02020603050405020304" pitchFamily="18" charset="0"/>
                <a:cs typeface="Times New Roman" panose="02020603050405020304" pitchFamily="18" charset="0"/>
              </a:rPr>
              <a:t>(1)</a:t>
            </a:r>
            <a:r>
              <a:rPr lang="en-US" altLang="zh-CN" dirty="0">
                <a:solidFill>
                  <a:srgbClr val="000000"/>
                </a:solidFill>
                <a:latin typeface="Times New Roman" panose="02020603050405020304" pitchFamily="18" charset="0"/>
                <a:cs typeface="Times New Roman" panose="02020603050405020304" pitchFamily="18" charset="0"/>
              </a:rPr>
              <a:t>,pp.11-17</a:t>
            </a:r>
            <a:r>
              <a:rPr lang="en-US" altLang="zh-CN" sz="1800" b="0" dirty="0">
                <a:solidFill>
                  <a:srgbClr val="000000"/>
                </a:solidFill>
                <a:effectLst/>
                <a:latin typeface="Times New Roman" panose="02020603050405020304" pitchFamily="18" charset="0"/>
                <a:cs typeface="Times New Roman" panose="02020603050405020304" pitchFamily="18" charset="0"/>
              </a:rPr>
              <a:t> </a:t>
            </a:r>
            <a:endParaRPr lang="en-US" altLang="zh-CN" sz="2800" b="1"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8183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E32C-6056-1DBA-B6E6-0CF32D071FE2}"/>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30053A3D-DBB5-54B8-9610-AB7768CAA5D0}"/>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53</a:t>
            </a:fld>
            <a:endParaRPr lang="zh-CN" altLang="en-US"/>
          </a:p>
        </p:txBody>
      </p:sp>
      <p:sp>
        <p:nvSpPr>
          <p:cNvPr id="9" name="文本框 8">
            <a:extLst>
              <a:ext uri="{FF2B5EF4-FFF2-40B4-BE49-F238E27FC236}">
                <a16:creationId xmlns:a16="http://schemas.microsoft.com/office/drawing/2014/main" id="{0E67E39F-D850-8825-FBBC-ADA5F56A9489}"/>
              </a:ext>
            </a:extLst>
          </p:cNvPr>
          <p:cNvSpPr txBox="1"/>
          <p:nvPr/>
        </p:nvSpPr>
        <p:spPr>
          <a:xfrm>
            <a:off x="786843" y="0"/>
            <a:ext cx="5143500" cy="707886"/>
          </a:xfrm>
          <a:prstGeom prst="rect">
            <a:avLst/>
          </a:prstGeom>
          <a:noFill/>
        </p:spPr>
        <p:txBody>
          <a:bodyPr wrap="square">
            <a:spAutoFit/>
          </a:bodyPr>
          <a:lstStyle/>
          <a:p>
            <a:r>
              <a:rPr lang="zh-CN" altLang="en-US" sz="4000" b="1" dirty="0">
                <a:solidFill>
                  <a:srgbClr val="C00000"/>
                </a:solidFill>
                <a:latin typeface="MicrosoftYaHei-Bold"/>
              </a:rPr>
              <a:t>放电型</a:t>
            </a:r>
            <a:r>
              <a:rPr lang="en-US" altLang="zh-CN" sz="4000" b="1" dirty="0">
                <a:solidFill>
                  <a:srgbClr val="C00000"/>
                </a:solidFill>
                <a:latin typeface="MicrosoftYaHei-Bold"/>
              </a:rPr>
              <a:t>QDC/QTC</a:t>
            </a:r>
            <a:endParaRPr lang="zh-CN" altLang="en-US" sz="4000" b="1" dirty="0">
              <a:solidFill>
                <a:srgbClr val="C00000"/>
              </a:solidFill>
              <a:latin typeface="MicrosoftYaHei-Bold"/>
            </a:endParaRPr>
          </a:p>
        </p:txBody>
      </p:sp>
      <p:pic>
        <p:nvPicPr>
          <p:cNvPr id="2" name="图片 1" descr="电子设备的屏幕&#10;&#10;低可信度描述已自动生成">
            <a:extLst>
              <a:ext uri="{FF2B5EF4-FFF2-40B4-BE49-F238E27FC236}">
                <a16:creationId xmlns:a16="http://schemas.microsoft.com/office/drawing/2014/main" id="{59BA34CA-EB99-1A7F-41FB-5453CB08D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986" y="840370"/>
            <a:ext cx="3776052" cy="2110900"/>
          </a:xfrm>
          <a:prstGeom prst="rect">
            <a:avLst/>
          </a:prstGeom>
        </p:spPr>
      </p:pic>
      <p:sp>
        <p:nvSpPr>
          <p:cNvPr id="3" name="文本框 2">
            <a:extLst>
              <a:ext uri="{FF2B5EF4-FFF2-40B4-BE49-F238E27FC236}">
                <a16:creationId xmlns:a16="http://schemas.microsoft.com/office/drawing/2014/main" id="{DF7C87C9-14AB-2757-517B-0589F7276DDE}"/>
              </a:ext>
            </a:extLst>
          </p:cNvPr>
          <p:cNvSpPr txBox="1"/>
          <p:nvPr/>
        </p:nvSpPr>
        <p:spPr>
          <a:xfrm>
            <a:off x="4815190" y="1035226"/>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sp>
        <p:nvSpPr>
          <p:cNvPr id="4" name="Rectangle 2">
            <a:extLst>
              <a:ext uri="{FF2B5EF4-FFF2-40B4-BE49-F238E27FC236}">
                <a16:creationId xmlns:a16="http://schemas.microsoft.com/office/drawing/2014/main" id="{6213AE56-4360-EAF1-3BDF-A266D45633FC}"/>
              </a:ext>
            </a:extLst>
          </p:cNvPr>
          <p:cNvSpPr>
            <a:spLocks noChangeArrowheads="1"/>
          </p:cNvSpPr>
          <p:nvPr/>
        </p:nvSpPr>
        <p:spPr bwMode="auto">
          <a:xfrm>
            <a:off x="0" y="1895820"/>
            <a:ext cx="46507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5" name="Rectangle 2">
            <a:extLst>
              <a:ext uri="{FF2B5EF4-FFF2-40B4-BE49-F238E27FC236}">
                <a16:creationId xmlns:a16="http://schemas.microsoft.com/office/drawing/2014/main" id="{59D132EA-BB2C-2055-3B60-35F9C6788777}"/>
              </a:ext>
            </a:extLst>
          </p:cNvPr>
          <p:cNvSpPr>
            <a:spLocks noChangeArrowheads="1"/>
          </p:cNvSpPr>
          <p:nvPr/>
        </p:nvSpPr>
        <p:spPr bwMode="auto">
          <a:xfrm>
            <a:off x="512674" y="1810325"/>
            <a:ext cx="46507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pic>
        <p:nvPicPr>
          <p:cNvPr id="6" name="图片 5" descr="图形用户界面&#10;&#10;描述已自动生成">
            <a:extLst>
              <a:ext uri="{FF2B5EF4-FFF2-40B4-BE49-F238E27FC236}">
                <a16:creationId xmlns:a16="http://schemas.microsoft.com/office/drawing/2014/main" id="{F1328F71-0207-0B2F-E187-5CA3D5A40D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721" y="3376622"/>
            <a:ext cx="2506323" cy="1464986"/>
          </a:xfrm>
          <a:prstGeom prst="rect">
            <a:avLst/>
          </a:prstGeom>
        </p:spPr>
      </p:pic>
      <p:pic>
        <p:nvPicPr>
          <p:cNvPr id="8" name="图片 7" descr="电子设备的屏幕&#10;&#10;低可信度描述已自动生成">
            <a:extLst>
              <a:ext uri="{FF2B5EF4-FFF2-40B4-BE49-F238E27FC236}">
                <a16:creationId xmlns:a16="http://schemas.microsoft.com/office/drawing/2014/main" id="{D3171098-24C6-9AB9-5F49-7AC3579CFF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721" y="4879398"/>
            <a:ext cx="2562948" cy="1543944"/>
          </a:xfrm>
          <a:prstGeom prst="rect">
            <a:avLst/>
          </a:prstGeom>
        </p:spPr>
      </p:pic>
      <p:pic>
        <p:nvPicPr>
          <p:cNvPr id="10" name="图片 9" descr="图片包含 游戏机, 电路&#10;&#10;描述已自动生成">
            <a:extLst>
              <a:ext uri="{FF2B5EF4-FFF2-40B4-BE49-F238E27FC236}">
                <a16:creationId xmlns:a16="http://schemas.microsoft.com/office/drawing/2014/main" id="{FA2AAAB9-5C42-5606-4C18-0331B72875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2246" y="3289274"/>
            <a:ext cx="4070559" cy="2724290"/>
          </a:xfrm>
          <a:prstGeom prst="rect">
            <a:avLst/>
          </a:prstGeom>
        </p:spPr>
      </p:pic>
      <p:sp>
        <p:nvSpPr>
          <p:cNvPr id="11" name="箭头: 右 10">
            <a:extLst>
              <a:ext uri="{FF2B5EF4-FFF2-40B4-BE49-F238E27FC236}">
                <a16:creationId xmlns:a16="http://schemas.microsoft.com/office/drawing/2014/main" id="{5B9DA806-45F3-FA41-E3D0-9FAABFE031FA}"/>
              </a:ext>
            </a:extLst>
          </p:cNvPr>
          <p:cNvSpPr/>
          <p:nvPr/>
        </p:nvSpPr>
        <p:spPr>
          <a:xfrm rot="16200000" flipH="1">
            <a:off x="1538338" y="2946745"/>
            <a:ext cx="419714" cy="239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箭头: 右 11">
            <a:extLst>
              <a:ext uri="{FF2B5EF4-FFF2-40B4-BE49-F238E27FC236}">
                <a16:creationId xmlns:a16="http://schemas.microsoft.com/office/drawing/2014/main" id="{15800E0E-79BE-00F9-AF6C-8E0E2B6BFF1E}"/>
              </a:ext>
            </a:extLst>
          </p:cNvPr>
          <p:cNvSpPr/>
          <p:nvPr/>
        </p:nvSpPr>
        <p:spPr>
          <a:xfrm rot="10800000" flipH="1">
            <a:off x="3532035" y="4648149"/>
            <a:ext cx="419714" cy="239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425C7C9B-4CD9-4302-1E88-A5B6E56D990E}"/>
              </a:ext>
            </a:extLst>
          </p:cNvPr>
          <p:cNvSpPr txBox="1"/>
          <p:nvPr/>
        </p:nvSpPr>
        <p:spPr>
          <a:xfrm>
            <a:off x="4462246" y="1117942"/>
            <a:ext cx="4277518" cy="643061"/>
          </a:xfrm>
          <a:prstGeom prst="rect">
            <a:avLst/>
          </a:prstGeom>
          <a:noFill/>
        </p:spPr>
        <p:txBody>
          <a:bodyPr wrap="square">
            <a:spAutoFit/>
          </a:bodyPr>
          <a:lstStyle/>
          <a:p>
            <a:pPr lvl="0" algn="just">
              <a:lnSpc>
                <a:spcPts val="2200"/>
              </a:lnSpc>
            </a:pPr>
            <a:r>
              <a:rPr lang="zh-CN" altLang="en-US" sz="1800" b="1" kern="100" dirty="0">
                <a:ea typeface="宋体" panose="02010600030101010101" pitchFamily="2" charset="-122"/>
                <a:cs typeface="Times New Roman" panose="02020603050405020304" pitchFamily="18" charset="0"/>
              </a:rPr>
              <a:t>历经</a:t>
            </a:r>
            <a:r>
              <a:rPr lang="en-US" altLang="zh-CN" sz="1800" b="1" kern="100" dirty="0">
                <a:ea typeface="宋体" panose="02010600030101010101" pitchFamily="2" charset="-122"/>
                <a:cs typeface="Times New Roman" panose="02020603050405020304" pitchFamily="18" charset="0"/>
              </a:rPr>
              <a:t>3</a:t>
            </a:r>
            <a:r>
              <a:rPr lang="zh-CN" altLang="en-US" sz="1800" b="1" kern="100" dirty="0">
                <a:ea typeface="宋体" panose="02010600030101010101" pitchFamily="2" charset="-122"/>
                <a:cs typeface="Times New Roman" panose="02020603050405020304" pitchFamily="18" charset="0"/>
              </a:rPr>
              <a:t>年，</a:t>
            </a:r>
            <a:r>
              <a:rPr lang="en-US" altLang="zh-CN" sz="1800" b="1" kern="100" dirty="0">
                <a:ea typeface="宋体" panose="02010600030101010101" pitchFamily="2" charset="-122"/>
                <a:cs typeface="Times New Roman" panose="02020603050405020304" pitchFamily="18" charset="0"/>
              </a:rPr>
              <a:t>3</a:t>
            </a:r>
            <a:r>
              <a:rPr lang="zh-CN" altLang="en-US" sz="1800" b="1" kern="100" dirty="0">
                <a:ea typeface="宋体" panose="02010600030101010101" pitchFamily="2" charset="-122"/>
                <a:cs typeface="Times New Roman" panose="02020603050405020304" pitchFamily="18" charset="0"/>
              </a:rPr>
              <a:t>个版本的更新：</a:t>
            </a:r>
            <a:endParaRPr lang="en-US" altLang="zh-CN" sz="1800" b="1" kern="100" dirty="0">
              <a:ea typeface="宋体" panose="02010600030101010101" pitchFamily="2" charset="-122"/>
              <a:cs typeface="Times New Roman" panose="02020603050405020304" pitchFamily="18" charset="0"/>
            </a:endParaRPr>
          </a:p>
          <a:p>
            <a:pPr lvl="0" algn="just">
              <a:lnSpc>
                <a:spcPts val="2200"/>
              </a:lnSpc>
            </a:pPr>
            <a:r>
              <a:rPr lang="en-US" altLang="zh-CN" b="1" kern="100" dirty="0">
                <a:effectLst/>
                <a:ea typeface="宋体" panose="02010600030101010101" pitchFamily="2" charset="-122"/>
                <a:cs typeface="Times New Roman" panose="02020603050405020304" pitchFamily="18" charset="0"/>
              </a:rPr>
              <a:t>1</a:t>
            </a:r>
            <a:r>
              <a:rPr lang="zh-CN" altLang="en-US" b="1" kern="100" dirty="0">
                <a:effectLst/>
                <a:ea typeface="宋体" panose="02010600030101010101" pitchFamily="2" charset="-122"/>
                <a:cs typeface="Times New Roman" panose="02020603050405020304" pitchFamily="18" charset="0"/>
              </a:rPr>
              <a:t>、</a:t>
            </a:r>
            <a:r>
              <a:rPr lang="en-US" altLang="zh-CN" b="1" kern="100" dirty="0">
                <a:effectLst/>
                <a:ea typeface="宋体" panose="02010600030101010101" pitchFamily="2" charset="-122"/>
                <a:cs typeface="Times New Roman" panose="02020603050405020304" pitchFamily="18" charset="0"/>
              </a:rPr>
              <a:t>cyclone V</a:t>
            </a:r>
            <a:r>
              <a:rPr lang="zh-CN" altLang="en-US" b="1" kern="100" dirty="0">
                <a:effectLst/>
                <a:ea typeface="宋体" panose="02010600030101010101" pitchFamily="2" charset="-122"/>
                <a:cs typeface="Times New Roman" panose="02020603050405020304" pitchFamily="18" charset="0"/>
              </a:rPr>
              <a:t>开发板搭建</a:t>
            </a:r>
            <a:r>
              <a:rPr lang="en-US" altLang="zh-CN" b="1" kern="100" dirty="0">
                <a:effectLst/>
                <a:ea typeface="宋体" panose="02010600030101010101" pitchFamily="2" charset="-122"/>
                <a:cs typeface="Times New Roman" panose="02020603050405020304" pitchFamily="18" charset="0"/>
              </a:rPr>
              <a:t>32</a:t>
            </a:r>
            <a:r>
              <a:rPr lang="zh-CN" altLang="en-US" b="1" kern="100" dirty="0">
                <a:effectLst/>
                <a:ea typeface="宋体" panose="02010600030101010101" pitchFamily="2" charset="-122"/>
                <a:cs typeface="Times New Roman" panose="02020603050405020304" pitchFamily="18" charset="0"/>
              </a:rPr>
              <a:t>通道原型；</a:t>
            </a:r>
            <a:endParaRPr lang="en-US" altLang="zh-CN" b="1" kern="100" dirty="0">
              <a:effectLst/>
              <a:ea typeface="宋体" panose="02010600030101010101" pitchFamily="2" charset="-122"/>
              <a:cs typeface="Times New Roman" panose="02020603050405020304" pitchFamily="18" charset="0"/>
            </a:endParaRPr>
          </a:p>
        </p:txBody>
      </p:sp>
      <p:sp>
        <p:nvSpPr>
          <p:cNvPr id="14" name="文本框 13">
            <a:extLst>
              <a:ext uri="{FF2B5EF4-FFF2-40B4-BE49-F238E27FC236}">
                <a16:creationId xmlns:a16="http://schemas.microsoft.com/office/drawing/2014/main" id="{664284B0-B8F9-CF8E-A4F1-1E50D3CE7791}"/>
              </a:ext>
            </a:extLst>
          </p:cNvPr>
          <p:cNvSpPr txBox="1"/>
          <p:nvPr/>
        </p:nvSpPr>
        <p:spPr>
          <a:xfrm>
            <a:off x="4462246" y="1761003"/>
            <a:ext cx="4577136" cy="360933"/>
          </a:xfrm>
          <a:prstGeom prst="rect">
            <a:avLst/>
          </a:prstGeom>
          <a:noFill/>
        </p:spPr>
        <p:txBody>
          <a:bodyPr wrap="square">
            <a:spAutoFit/>
          </a:bodyPr>
          <a:lstStyle/>
          <a:p>
            <a:pPr lvl="0" algn="just">
              <a:lnSpc>
                <a:spcPts val="2200"/>
              </a:lnSpc>
            </a:pPr>
            <a:r>
              <a:rPr lang="en-US" altLang="zh-CN" sz="1800" b="1" kern="100" dirty="0">
                <a:ea typeface="宋体" panose="02010600030101010101" pitchFamily="2" charset="-122"/>
                <a:cs typeface="Times New Roman" panose="02020603050405020304" pitchFamily="18" charset="0"/>
              </a:rPr>
              <a:t>2</a:t>
            </a:r>
            <a:r>
              <a:rPr lang="zh-CN" altLang="en-US" sz="1800" b="1" kern="100" dirty="0">
                <a:ea typeface="宋体" panose="02010600030101010101" pitchFamily="2" charset="-122"/>
                <a:cs typeface="Times New Roman" panose="02020603050405020304" pitchFamily="18" charset="0"/>
              </a:rPr>
              <a:t>、</a:t>
            </a:r>
            <a:r>
              <a:rPr lang="en-US" altLang="zh-CN" sz="1800" b="1" kern="100" dirty="0">
                <a:ea typeface="宋体" panose="02010600030101010101" pitchFamily="2" charset="-122"/>
                <a:cs typeface="Times New Roman" panose="02020603050405020304" pitchFamily="18" charset="0"/>
              </a:rPr>
              <a:t>64</a:t>
            </a:r>
            <a:r>
              <a:rPr lang="zh-CN" altLang="en-US" sz="1800" b="1" kern="100" dirty="0">
                <a:ea typeface="宋体" panose="02010600030101010101" pitchFamily="2" charset="-122"/>
                <a:cs typeface="Times New Roman" panose="02020603050405020304" pitchFamily="18" charset="0"/>
              </a:rPr>
              <a:t>通道小型化</a:t>
            </a:r>
            <a:r>
              <a:rPr lang="en-US" altLang="zh-CN" b="1" kern="100" dirty="0" err="1">
                <a:ea typeface="宋体" panose="02010600030101010101" pitchFamily="2" charset="-122"/>
                <a:cs typeface="Times New Roman" panose="02020603050405020304" pitchFamily="18" charset="0"/>
              </a:rPr>
              <a:t>dQDC</a:t>
            </a:r>
            <a:r>
              <a:rPr lang="en-US" altLang="zh-CN" b="1" kern="100" dirty="0">
                <a:ea typeface="宋体" panose="02010600030101010101" pitchFamily="2" charset="-122"/>
                <a:cs typeface="Times New Roman" panose="02020603050405020304" pitchFamily="18" charset="0"/>
              </a:rPr>
              <a:t>: 70mmx70mm;</a:t>
            </a:r>
          </a:p>
        </p:txBody>
      </p:sp>
      <p:sp>
        <p:nvSpPr>
          <p:cNvPr id="15" name="文本框 14">
            <a:extLst>
              <a:ext uri="{FF2B5EF4-FFF2-40B4-BE49-F238E27FC236}">
                <a16:creationId xmlns:a16="http://schemas.microsoft.com/office/drawing/2014/main" id="{5E3F249B-085F-92D0-099B-73F140AAF907}"/>
              </a:ext>
            </a:extLst>
          </p:cNvPr>
          <p:cNvSpPr txBox="1"/>
          <p:nvPr/>
        </p:nvSpPr>
        <p:spPr>
          <a:xfrm>
            <a:off x="4462246" y="2101938"/>
            <a:ext cx="4577136" cy="360933"/>
          </a:xfrm>
          <a:prstGeom prst="rect">
            <a:avLst/>
          </a:prstGeom>
          <a:noFill/>
        </p:spPr>
        <p:txBody>
          <a:bodyPr wrap="square">
            <a:spAutoFit/>
          </a:bodyPr>
          <a:lstStyle/>
          <a:p>
            <a:pPr algn="just">
              <a:lnSpc>
                <a:spcPts val="2200"/>
              </a:lnSpc>
            </a:pPr>
            <a:r>
              <a:rPr lang="en-US" altLang="zh-CN" sz="1800" b="1" kern="100" dirty="0">
                <a:ea typeface="宋体" panose="02010600030101010101" pitchFamily="2" charset="-122"/>
                <a:cs typeface="Times New Roman" panose="02020603050405020304" pitchFamily="18" charset="0"/>
              </a:rPr>
              <a:t>3</a:t>
            </a:r>
            <a:r>
              <a:rPr lang="zh-CN" altLang="en-US" sz="1800" b="1" kern="100" dirty="0">
                <a:ea typeface="宋体" panose="02010600030101010101" pitchFamily="2" charset="-122"/>
                <a:cs typeface="Times New Roman" panose="02020603050405020304" pitchFamily="18" charset="0"/>
              </a:rPr>
              <a:t>、</a:t>
            </a:r>
            <a:r>
              <a:rPr lang="en-US" altLang="zh-CN" sz="1800" b="1" kern="100" dirty="0">
                <a:ea typeface="宋体" panose="02010600030101010101" pitchFamily="2" charset="-122"/>
                <a:cs typeface="Times New Roman" panose="02020603050405020304" pitchFamily="18" charset="0"/>
              </a:rPr>
              <a:t>128</a:t>
            </a:r>
            <a:r>
              <a:rPr lang="zh-CN" altLang="en-US" sz="1800" b="1" kern="100" dirty="0">
                <a:ea typeface="宋体" panose="02010600030101010101" pitchFamily="2" charset="-122"/>
                <a:cs typeface="Times New Roman" panose="02020603050405020304" pitchFamily="18" charset="0"/>
              </a:rPr>
              <a:t>通道小型化</a:t>
            </a:r>
            <a:r>
              <a:rPr lang="en-US" altLang="zh-CN" b="1" kern="100" dirty="0">
                <a:ea typeface="宋体" panose="02010600030101010101" pitchFamily="2" charset="-122"/>
                <a:cs typeface="Times New Roman" panose="02020603050405020304" pitchFamily="18" charset="0"/>
              </a:rPr>
              <a:t>dQDC:80mmx80mm</a:t>
            </a:r>
            <a:r>
              <a:rPr lang="en-US" altLang="zh-CN" sz="1800" b="1" kern="100" dirty="0">
                <a:ea typeface="宋体" panose="02010600030101010101" pitchFamily="2" charset="-122"/>
                <a:cs typeface="Times New Roman" panose="02020603050405020304" pitchFamily="18" charset="0"/>
              </a:rPr>
              <a:t>;</a:t>
            </a:r>
            <a:endParaRPr lang="en-US" altLang="zh-CN" sz="1800" kern="100" dirty="0">
              <a:effectLst/>
              <a:ea typeface="宋体" panose="02010600030101010101" pitchFamily="2" charset="-122"/>
              <a:cs typeface="Times New Roman" panose="02020603050405020304" pitchFamily="18" charset="0"/>
            </a:endParaRPr>
          </a:p>
        </p:txBody>
      </p:sp>
      <p:sp>
        <p:nvSpPr>
          <p:cNvPr id="16" name="文本框 15">
            <a:extLst>
              <a:ext uri="{FF2B5EF4-FFF2-40B4-BE49-F238E27FC236}">
                <a16:creationId xmlns:a16="http://schemas.microsoft.com/office/drawing/2014/main" id="{287F3DD3-9DBB-ED39-C3BB-7F51AFDCE676}"/>
              </a:ext>
            </a:extLst>
          </p:cNvPr>
          <p:cNvSpPr txBox="1"/>
          <p:nvPr/>
        </p:nvSpPr>
        <p:spPr>
          <a:xfrm>
            <a:off x="4462246" y="2460993"/>
            <a:ext cx="4577136" cy="360933"/>
          </a:xfrm>
          <a:prstGeom prst="rect">
            <a:avLst/>
          </a:prstGeom>
          <a:noFill/>
        </p:spPr>
        <p:txBody>
          <a:bodyPr wrap="square">
            <a:spAutoFit/>
          </a:bodyPr>
          <a:lstStyle/>
          <a:p>
            <a:pPr lvl="0" algn="just">
              <a:lnSpc>
                <a:spcPts val="2200"/>
              </a:lnSpc>
            </a:pPr>
            <a:r>
              <a:rPr lang="en-US" altLang="zh-CN" sz="1800" kern="100" dirty="0">
                <a:solidFill>
                  <a:srgbClr val="FF0000"/>
                </a:solidFill>
                <a:effectLst/>
                <a:ea typeface="宋体" panose="02010600030101010101" pitchFamily="2" charset="-122"/>
                <a:cs typeface="Times New Roman" panose="02020603050405020304" pitchFamily="18" charset="0"/>
              </a:rPr>
              <a:t>4</a:t>
            </a:r>
            <a:r>
              <a:rPr lang="zh-CN" altLang="en-US" sz="1800" kern="100" dirty="0">
                <a:solidFill>
                  <a:srgbClr val="FF0000"/>
                </a:solidFill>
                <a:effectLst/>
                <a:ea typeface="宋体" panose="02010600030101010101" pitchFamily="2" charset="-122"/>
                <a:cs typeface="Times New Roman" panose="02020603050405020304" pitchFamily="18" charset="0"/>
              </a:rPr>
              <a:t>、</a:t>
            </a:r>
            <a:r>
              <a:rPr lang="en-US" altLang="zh-CN" sz="1800" kern="100" dirty="0">
                <a:solidFill>
                  <a:srgbClr val="FF0000"/>
                </a:solidFill>
                <a:effectLst/>
                <a:ea typeface="宋体" panose="02010600030101010101" pitchFamily="2" charset="-122"/>
                <a:cs typeface="Times New Roman" panose="02020603050405020304" pitchFamily="18" charset="0"/>
              </a:rPr>
              <a:t>ASIC</a:t>
            </a:r>
            <a:r>
              <a:rPr lang="zh-CN" altLang="en-US" sz="1800" kern="100" dirty="0">
                <a:solidFill>
                  <a:srgbClr val="FF0000"/>
                </a:solidFill>
                <a:effectLst/>
                <a:ea typeface="宋体" panose="02010600030101010101" pitchFamily="2" charset="-122"/>
                <a:cs typeface="Times New Roman" panose="02020603050405020304" pitchFamily="18" charset="0"/>
              </a:rPr>
              <a:t>实现</a:t>
            </a:r>
            <a:r>
              <a:rPr lang="en-US" altLang="zh-CN" sz="1800" kern="100" dirty="0">
                <a:solidFill>
                  <a:srgbClr val="FF0000"/>
                </a:solidFill>
                <a:effectLst/>
                <a:ea typeface="宋体" panose="02010600030101010101" pitchFamily="2" charset="-122"/>
                <a:cs typeface="Times New Roman" panose="02020603050405020304" pitchFamily="18" charset="0"/>
              </a:rPr>
              <a:t>-&gt;</a:t>
            </a:r>
            <a:r>
              <a:rPr lang="zh-CN" altLang="en-US" sz="1800" kern="100" dirty="0">
                <a:solidFill>
                  <a:srgbClr val="FF0000"/>
                </a:solidFill>
                <a:effectLst/>
                <a:ea typeface="宋体" panose="02010600030101010101" pitchFamily="2" charset="-122"/>
                <a:cs typeface="Times New Roman" panose="02020603050405020304" pitchFamily="18" charset="0"/>
              </a:rPr>
              <a:t>更低功耗和尺寸。。。</a:t>
            </a:r>
            <a:endParaRPr lang="en-US" altLang="zh-CN" sz="1800" kern="100" dirty="0">
              <a:solidFill>
                <a:srgbClr val="FF0000"/>
              </a:solidFill>
              <a:effectLst/>
              <a:ea typeface="宋体" panose="02010600030101010101" pitchFamily="2" charset="-122"/>
              <a:cs typeface="Times New Roman" panose="02020603050405020304" pitchFamily="18" charset="0"/>
            </a:endParaRPr>
          </a:p>
        </p:txBody>
      </p:sp>
      <p:sp>
        <p:nvSpPr>
          <p:cNvPr id="17" name="文本框 16">
            <a:extLst>
              <a:ext uri="{FF2B5EF4-FFF2-40B4-BE49-F238E27FC236}">
                <a16:creationId xmlns:a16="http://schemas.microsoft.com/office/drawing/2014/main" id="{2216288A-0118-9362-70A4-3954CE6E76DC}"/>
              </a:ext>
            </a:extLst>
          </p:cNvPr>
          <p:cNvSpPr txBox="1"/>
          <p:nvPr/>
        </p:nvSpPr>
        <p:spPr>
          <a:xfrm>
            <a:off x="5163415" y="5921727"/>
            <a:ext cx="3082188" cy="369332"/>
          </a:xfrm>
          <a:prstGeom prst="rect">
            <a:avLst/>
          </a:prstGeom>
          <a:noFill/>
        </p:spPr>
        <p:txBody>
          <a:bodyPr wrap="square">
            <a:spAutoFit/>
          </a:bodyPr>
          <a:lstStyle/>
          <a:p>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Bo. Wang,</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et. al. </a:t>
            </a:r>
            <a:r>
              <a:rPr lang="en-US" altLang="zh-CN" i="1" kern="100" dirty="0">
                <a:latin typeface="Times New Roman" panose="02020603050405020304" pitchFamily="18" charset="0"/>
                <a:ea typeface="宋体" panose="02010600030101010101" pitchFamily="2" charset="-122"/>
                <a:cs typeface="Times New Roman" panose="02020603050405020304" pitchFamily="18" charset="0"/>
              </a:rPr>
              <a:t>NIM A</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 2024</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49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par>
                                <p:cTn id="30" presetID="14" presetClass="entr" presetSubtype="1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randombar(horizontal)">
                                      <p:cBhvr>
                                        <p:cTn id="35" dur="500"/>
                                        <p:tgtEl>
                                          <p:spTgt spid="1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1253837" y="95250"/>
            <a:ext cx="5195454" cy="635000"/>
          </a:xfrm>
          <a:prstGeom prst="rect">
            <a:avLst/>
          </a:prstGeom>
        </p:spPr>
        <p:txBody>
          <a:bodyPr>
            <a:normAutofit fontScale="90000"/>
          </a:bodyPr>
          <a:lstStyle/>
          <a:p>
            <a:pPr fontAlgn="auto">
              <a:spcAft>
                <a:spcPts val="0"/>
              </a:spcAft>
              <a:defRPr/>
            </a:pPr>
            <a:r>
              <a:rPr lang="zh-CN" altLang="en-US" sz="4000" b="1" dirty="0"/>
              <a:t>电荷感应的基本原理 </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a:t>
            </a:fld>
            <a:endParaRPr lang="zh-CN" altLang="en-US"/>
          </a:p>
        </p:txBody>
      </p:sp>
      <p:sp>
        <p:nvSpPr>
          <p:cNvPr id="4" name="文本框 3">
            <a:extLst>
              <a:ext uri="{FF2B5EF4-FFF2-40B4-BE49-F238E27FC236}">
                <a16:creationId xmlns:a16="http://schemas.microsoft.com/office/drawing/2014/main" id="{D294705E-3DEF-A41F-FFE6-6812C6FEB5EF}"/>
              </a:ext>
            </a:extLst>
          </p:cNvPr>
          <p:cNvSpPr txBox="1"/>
          <p:nvPr/>
        </p:nvSpPr>
        <p:spPr>
          <a:xfrm>
            <a:off x="397163" y="1149615"/>
            <a:ext cx="7929419" cy="646331"/>
          </a:xfrm>
          <a:prstGeom prst="rect">
            <a:avLst/>
          </a:prstGeom>
          <a:noFill/>
        </p:spPr>
        <p:txBody>
          <a:bodyPr wrap="square">
            <a:spAutoFit/>
          </a:bodyPr>
          <a:lstStyle/>
          <a:p>
            <a:r>
              <a:rPr lang="zh-CN" altLang="en-US" sz="1800" dirty="0"/>
              <a:t>肖特基拉莫定理：移动的电荷</a:t>
            </a:r>
            <a:r>
              <a:rPr lang="en-US" altLang="zh-CN" sz="1800" dirty="0"/>
              <a:t>q</a:t>
            </a:r>
            <a:r>
              <a:rPr lang="zh-CN" altLang="en-US" sz="1800" dirty="0"/>
              <a:t>在极板上感应出电荷，并且与外加电</a:t>
            </a:r>
            <a:r>
              <a:rPr lang="zh-CN" altLang="en-US" dirty="0"/>
              <a:t>压</a:t>
            </a:r>
            <a:r>
              <a:rPr lang="el-GR" altLang="zh-CN" sz="1800" i="1" dirty="0"/>
              <a:t>ψ</a:t>
            </a:r>
            <a:r>
              <a:rPr lang="en-US" altLang="zh-CN" sz="1800" i="1" baseline="-25000" dirty="0"/>
              <a:t>0</a:t>
            </a:r>
            <a:r>
              <a:rPr lang="en-US" altLang="zh-CN" i="1" dirty="0"/>
              <a:t>(x)</a:t>
            </a:r>
            <a:r>
              <a:rPr lang="zh-CN" altLang="en-US" sz="1800" dirty="0"/>
              <a:t>有一定的关系。</a:t>
            </a:r>
            <a:endParaRPr lang="zh-CN" altLang="en-US" dirty="0"/>
          </a:p>
        </p:txBody>
      </p:sp>
      <p:pic>
        <p:nvPicPr>
          <p:cNvPr id="6" name="图片 5" descr="钟表的特写&#10;&#10;AI 生成的内容可能不正确。">
            <a:extLst>
              <a:ext uri="{FF2B5EF4-FFF2-40B4-BE49-F238E27FC236}">
                <a16:creationId xmlns:a16="http://schemas.microsoft.com/office/drawing/2014/main" id="{18DB4858-4F10-DB56-14D6-F55EC75C8E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2704" y="1885844"/>
            <a:ext cx="3448227" cy="558829"/>
          </a:xfrm>
          <a:prstGeom prst="rect">
            <a:avLst/>
          </a:prstGeom>
        </p:spPr>
      </p:pic>
      <p:sp>
        <p:nvSpPr>
          <p:cNvPr id="9" name="文本框 8">
            <a:extLst>
              <a:ext uri="{FF2B5EF4-FFF2-40B4-BE49-F238E27FC236}">
                <a16:creationId xmlns:a16="http://schemas.microsoft.com/office/drawing/2014/main" id="{B9DD67AF-BE4A-6EE3-662E-8D62FFE94CD9}"/>
              </a:ext>
            </a:extLst>
          </p:cNvPr>
          <p:cNvSpPr txBox="1"/>
          <p:nvPr/>
        </p:nvSpPr>
        <p:spPr>
          <a:xfrm>
            <a:off x="397162" y="2771016"/>
            <a:ext cx="7574973" cy="369332"/>
          </a:xfrm>
          <a:prstGeom prst="rect">
            <a:avLst/>
          </a:prstGeom>
          <a:noFill/>
        </p:spPr>
        <p:txBody>
          <a:bodyPr wrap="square">
            <a:spAutoFit/>
          </a:bodyPr>
          <a:lstStyle/>
          <a:p>
            <a:r>
              <a:rPr lang="zh-CN" altLang="en-US" sz="1800" dirty="0"/>
              <a:t>探测器极板上感应的电荷</a:t>
            </a:r>
            <a:r>
              <a:rPr lang="en-US" altLang="zh-CN" sz="1800" i="1" dirty="0"/>
              <a:t>Q</a:t>
            </a:r>
            <a:r>
              <a:rPr lang="zh-CN" altLang="en-US" sz="1800" dirty="0"/>
              <a:t>和电流脉冲</a:t>
            </a:r>
            <a:r>
              <a:rPr lang="en-US" altLang="zh-CN" sz="1800" i="1" dirty="0" err="1"/>
              <a:t>i</a:t>
            </a:r>
            <a:r>
              <a:rPr lang="zh-CN" altLang="en-US" dirty="0"/>
              <a:t>与</a:t>
            </a:r>
            <a:r>
              <a:rPr lang="zh-CN" altLang="en-US" sz="1800" dirty="0"/>
              <a:t>移动电荷</a:t>
            </a:r>
            <a:r>
              <a:rPr lang="en-US" altLang="zh-CN" sz="1800" i="1" dirty="0"/>
              <a:t>q</a:t>
            </a:r>
            <a:r>
              <a:rPr lang="zh-CN" altLang="en-US" sz="1800" dirty="0"/>
              <a:t>的关系如下：</a:t>
            </a:r>
            <a:endParaRPr lang="zh-CN" altLang="en-US" dirty="0"/>
          </a:p>
        </p:txBody>
      </p:sp>
      <p:pic>
        <p:nvPicPr>
          <p:cNvPr id="11" name="图片 10" descr="文本&#10;&#10;AI 生成的内容可能不正确。">
            <a:extLst>
              <a:ext uri="{FF2B5EF4-FFF2-40B4-BE49-F238E27FC236}">
                <a16:creationId xmlns:a16="http://schemas.microsoft.com/office/drawing/2014/main" id="{CB0CA517-B640-1037-5C09-40D297C3B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567" y="3185297"/>
            <a:ext cx="1676433" cy="1082695"/>
          </a:xfrm>
          <a:prstGeom prst="rect">
            <a:avLst/>
          </a:prstGeom>
        </p:spPr>
      </p:pic>
      <p:sp>
        <p:nvSpPr>
          <p:cNvPr id="12" name="文本框 11">
            <a:extLst>
              <a:ext uri="{FF2B5EF4-FFF2-40B4-BE49-F238E27FC236}">
                <a16:creationId xmlns:a16="http://schemas.microsoft.com/office/drawing/2014/main" id="{75FEE4BF-A62B-1DDA-92CC-62EA7F9FBD01}"/>
              </a:ext>
            </a:extLst>
          </p:cNvPr>
          <p:cNvSpPr txBox="1"/>
          <p:nvPr/>
        </p:nvSpPr>
        <p:spPr>
          <a:xfrm>
            <a:off x="397163" y="4357890"/>
            <a:ext cx="6744855" cy="646331"/>
          </a:xfrm>
          <a:prstGeom prst="rect">
            <a:avLst/>
          </a:prstGeom>
          <a:noFill/>
        </p:spPr>
        <p:txBody>
          <a:bodyPr wrap="square">
            <a:spAutoFit/>
          </a:bodyPr>
          <a:lstStyle/>
          <a:p>
            <a:r>
              <a:rPr lang="en-US" altLang="zh-CN" b="1" i="1" dirty="0"/>
              <a:t>v</a:t>
            </a:r>
            <a:r>
              <a:rPr lang="zh-CN" altLang="en-US" dirty="0"/>
              <a:t>是移动电荷</a:t>
            </a:r>
            <a:r>
              <a:rPr lang="en-US" altLang="zh-CN" i="1" dirty="0"/>
              <a:t>q</a:t>
            </a:r>
            <a:r>
              <a:rPr lang="zh-CN" altLang="en-US" dirty="0"/>
              <a:t>的瞬时速度，</a:t>
            </a:r>
            <a:r>
              <a:rPr lang="el-GR" altLang="zh-CN" sz="1800" dirty="0"/>
              <a:t> </a:t>
            </a:r>
            <a:r>
              <a:rPr lang="el-GR" altLang="zh-CN" sz="1800" i="1" dirty="0"/>
              <a:t>ψ</a:t>
            </a:r>
            <a:r>
              <a:rPr lang="en-US" altLang="zh-CN" sz="1800" i="1" baseline="-25000" dirty="0"/>
              <a:t>0</a:t>
            </a:r>
            <a:r>
              <a:rPr lang="en-US" altLang="zh-CN" i="1" dirty="0"/>
              <a:t>(x)</a:t>
            </a:r>
            <a:r>
              <a:rPr lang="en-US" altLang="zh-CN" dirty="0"/>
              <a:t> </a:t>
            </a:r>
            <a:r>
              <a:rPr lang="zh-CN" altLang="en-US" dirty="0"/>
              <a:t>和</a:t>
            </a:r>
            <a:r>
              <a:rPr lang="en-US" altLang="zh-CN" b="1" dirty="0"/>
              <a:t>E</a:t>
            </a:r>
            <a:r>
              <a:rPr lang="en-US" altLang="zh-CN" sz="1800" i="1" baseline="-25000" dirty="0"/>
              <a:t>0</a:t>
            </a:r>
            <a:r>
              <a:rPr lang="en-US" altLang="zh-CN" i="1" dirty="0"/>
              <a:t>(x)</a:t>
            </a:r>
            <a:r>
              <a:rPr lang="zh-CN" altLang="en-US" dirty="0"/>
              <a:t>是电荷</a:t>
            </a:r>
            <a:r>
              <a:rPr lang="en-US" altLang="zh-CN" dirty="0"/>
              <a:t>q</a:t>
            </a:r>
            <a:r>
              <a:rPr lang="zh-CN" altLang="en-US" dirty="0"/>
              <a:t>所处瞬时位置</a:t>
            </a:r>
            <a:r>
              <a:rPr lang="en-US" altLang="zh-CN" b="1" i="1" dirty="0"/>
              <a:t>x</a:t>
            </a:r>
            <a:r>
              <a:rPr lang="zh-CN" altLang="en-US" dirty="0"/>
              <a:t>的电势和电场，也称为加权势和加权场。</a:t>
            </a:r>
          </a:p>
        </p:txBody>
      </p:sp>
      <p:pic>
        <p:nvPicPr>
          <p:cNvPr id="14" name="图片 13" descr="图片包含 图表&#10;&#10;AI 生成的内容可能不正确。">
            <a:extLst>
              <a:ext uri="{FF2B5EF4-FFF2-40B4-BE49-F238E27FC236}">
                <a16:creationId xmlns:a16="http://schemas.microsoft.com/office/drawing/2014/main" id="{34CC5408-7DD0-DA0F-2C01-030B1E6DA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2018" y="2714662"/>
            <a:ext cx="2001982" cy="2389800"/>
          </a:xfrm>
          <a:prstGeom prst="rect">
            <a:avLst/>
          </a:prstGeom>
        </p:spPr>
      </p:pic>
      <p:sp>
        <p:nvSpPr>
          <p:cNvPr id="5" name="文本框 4">
            <a:extLst>
              <a:ext uri="{FF2B5EF4-FFF2-40B4-BE49-F238E27FC236}">
                <a16:creationId xmlns:a16="http://schemas.microsoft.com/office/drawing/2014/main" id="{2851B75E-910A-901E-5273-4CB2D6418620}"/>
              </a:ext>
            </a:extLst>
          </p:cNvPr>
          <p:cNvSpPr txBox="1"/>
          <p:nvPr/>
        </p:nvSpPr>
        <p:spPr>
          <a:xfrm>
            <a:off x="605910" y="5485534"/>
            <a:ext cx="8267428" cy="646331"/>
          </a:xfrm>
          <a:prstGeom prst="rect">
            <a:avLst/>
          </a:prstGeom>
          <a:noFill/>
        </p:spPr>
        <p:txBody>
          <a:bodyPr wrap="square">
            <a:spAutoFit/>
          </a:bodyPr>
          <a:lstStyle/>
          <a:p>
            <a:r>
              <a:rPr lang="zh-CN" altLang="zh-CN" dirty="0">
                <a:hlinkClick r:id="rId5"/>
              </a:rPr>
              <a:t>Review of the Shockley–Ramo theorem and its application in semiconductor gamma-ray detectors - ScienceDirect</a:t>
            </a:r>
            <a:endParaRPr lang="zh-CN" altLang="en-US" dirty="0"/>
          </a:p>
        </p:txBody>
      </p:sp>
      <p:sp>
        <p:nvSpPr>
          <p:cNvPr id="8" name="椭圆 7">
            <a:extLst>
              <a:ext uri="{FF2B5EF4-FFF2-40B4-BE49-F238E27FC236}">
                <a16:creationId xmlns:a16="http://schemas.microsoft.com/office/drawing/2014/main" id="{2D126F7B-BC9C-9837-6AB3-DF990B38C793}"/>
              </a:ext>
            </a:extLst>
          </p:cNvPr>
          <p:cNvSpPr/>
          <p:nvPr/>
        </p:nvSpPr>
        <p:spPr>
          <a:xfrm>
            <a:off x="7402983" y="3675476"/>
            <a:ext cx="241401" cy="23408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cxnSp>
        <p:nvCxnSpPr>
          <p:cNvPr id="13" name="直接箭头连接符 12">
            <a:extLst>
              <a:ext uri="{FF2B5EF4-FFF2-40B4-BE49-F238E27FC236}">
                <a16:creationId xmlns:a16="http://schemas.microsoft.com/office/drawing/2014/main" id="{EF794AE0-2AE0-3731-1982-ADBBA6E63F86}"/>
              </a:ext>
            </a:extLst>
          </p:cNvPr>
          <p:cNvCxnSpPr/>
          <p:nvPr/>
        </p:nvCxnSpPr>
        <p:spPr>
          <a:xfrm flipH="1">
            <a:off x="7271309" y="3503981"/>
            <a:ext cx="25237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1)">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5"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2654300" cy="635000"/>
          </a:xfrm>
          <a:prstGeom prst="rect">
            <a:avLst/>
          </a:prstGeom>
        </p:spPr>
        <p:txBody>
          <a:bodyPr>
            <a:normAutofit fontScale="90000"/>
          </a:bodyPr>
          <a:lstStyle/>
          <a:p>
            <a:pPr fontAlgn="auto">
              <a:spcAft>
                <a:spcPts val="0"/>
              </a:spcAft>
              <a:defRPr/>
            </a:pPr>
            <a:r>
              <a:rPr lang="zh-CN" altLang="en-US" sz="4000" b="1" dirty="0"/>
              <a:t>脉冲电离室</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7</a:t>
            </a:fld>
            <a:endParaRPr lang="zh-CN" altLang="en-US"/>
          </a:p>
        </p:txBody>
      </p:sp>
      <p:pic>
        <p:nvPicPr>
          <p:cNvPr id="4" name="图片 3">
            <a:extLst>
              <a:ext uri="{FF2B5EF4-FFF2-40B4-BE49-F238E27FC236}">
                <a16:creationId xmlns:a16="http://schemas.microsoft.com/office/drawing/2014/main" id="{109D4580-BBA5-4FD2-8F6E-C124389C2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449" y="960556"/>
            <a:ext cx="7094949" cy="2298700"/>
          </a:xfrm>
          <a:prstGeom prst="rect">
            <a:avLst/>
          </a:prstGeom>
        </p:spPr>
      </p:pic>
      <p:sp>
        <p:nvSpPr>
          <p:cNvPr id="9" name="文本框 8">
            <a:extLst>
              <a:ext uri="{FF2B5EF4-FFF2-40B4-BE49-F238E27FC236}">
                <a16:creationId xmlns:a16="http://schemas.microsoft.com/office/drawing/2014/main" id="{A0F782DC-CDA1-4702-BF6D-FFDC3AB5296A}"/>
              </a:ext>
            </a:extLst>
          </p:cNvPr>
          <p:cNvSpPr txBox="1"/>
          <p:nvPr/>
        </p:nvSpPr>
        <p:spPr>
          <a:xfrm>
            <a:off x="371475" y="3448388"/>
            <a:ext cx="8487173" cy="1200329"/>
          </a:xfrm>
          <a:prstGeom prst="rect">
            <a:avLst/>
          </a:prstGeom>
          <a:noFill/>
        </p:spPr>
        <p:txBody>
          <a:bodyPr wrap="square">
            <a:spAutoFit/>
          </a:bodyPr>
          <a:lstStyle/>
          <a:p>
            <a:r>
              <a:rPr lang="zh-CN" altLang="en-US" sz="2400" dirty="0">
                <a:latin typeface="+mn-ea"/>
              </a:rPr>
              <a:t>•平行板电离室</a:t>
            </a:r>
            <a:endParaRPr lang="en-US" altLang="zh-CN" sz="2400" dirty="0">
              <a:latin typeface="+mn-ea"/>
            </a:endParaRPr>
          </a:p>
          <a:p>
            <a:r>
              <a:rPr lang="zh-CN" altLang="en-US" sz="2400" dirty="0">
                <a:latin typeface="+mn-ea"/>
              </a:rPr>
              <a:t>•加以一定高压,当入射粒子通过气体时,使气体分子电离成电子—正离子对,在外加电场的作用下分别做漂移运动</a:t>
            </a:r>
            <a:endParaRPr lang="en-US" altLang="zh-CN" sz="2400" dirty="0">
              <a:latin typeface="+mn-ea"/>
            </a:endParaRPr>
          </a:p>
        </p:txBody>
      </p:sp>
    </p:spTree>
    <p:extLst>
      <p:ext uri="{BB962C8B-B14F-4D97-AF65-F5344CB8AC3E}">
        <p14:creationId xmlns:p14="http://schemas.microsoft.com/office/powerpoint/2010/main" val="1425323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2654300" cy="635000"/>
          </a:xfrm>
          <a:prstGeom prst="rect">
            <a:avLst/>
          </a:prstGeom>
        </p:spPr>
        <p:txBody>
          <a:bodyPr>
            <a:normAutofit fontScale="90000"/>
          </a:bodyPr>
          <a:lstStyle/>
          <a:p>
            <a:pPr fontAlgn="auto">
              <a:spcAft>
                <a:spcPts val="0"/>
              </a:spcAft>
              <a:defRPr/>
            </a:pPr>
            <a:r>
              <a:rPr lang="zh-CN" altLang="en-US" sz="4000" b="1" dirty="0"/>
              <a:t>正比计数器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8</a:t>
            </a:fld>
            <a:endParaRPr lang="zh-CN" altLang="en-US"/>
          </a:p>
        </p:txBody>
      </p:sp>
      <p:pic>
        <p:nvPicPr>
          <p:cNvPr id="5" name="图片 4">
            <a:extLst>
              <a:ext uri="{FF2B5EF4-FFF2-40B4-BE49-F238E27FC236}">
                <a16:creationId xmlns:a16="http://schemas.microsoft.com/office/drawing/2014/main" id="{21BA0022-84EB-47B3-8FF2-EB5F57F92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775" y="835025"/>
            <a:ext cx="5626100" cy="2139950"/>
          </a:xfrm>
          <a:prstGeom prst="rect">
            <a:avLst/>
          </a:prstGeom>
        </p:spPr>
      </p:pic>
      <p:sp>
        <p:nvSpPr>
          <p:cNvPr id="10" name="文本框 9">
            <a:extLst>
              <a:ext uri="{FF2B5EF4-FFF2-40B4-BE49-F238E27FC236}">
                <a16:creationId xmlns:a16="http://schemas.microsoft.com/office/drawing/2014/main" id="{9F7B2F42-1866-4791-8316-40E8F0421364}"/>
              </a:ext>
            </a:extLst>
          </p:cNvPr>
          <p:cNvSpPr txBox="1"/>
          <p:nvPr/>
        </p:nvSpPr>
        <p:spPr>
          <a:xfrm>
            <a:off x="400050" y="3340695"/>
            <a:ext cx="8477250" cy="1815882"/>
          </a:xfrm>
          <a:prstGeom prst="rect">
            <a:avLst/>
          </a:prstGeom>
          <a:noFill/>
        </p:spPr>
        <p:txBody>
          <a:bodyPr wrap="square">
            <a:spAutoFit/>
          </a:bodyPr>
          <a:lstStyle/>
          <a:p>
            <a:r>
              <a:rPr lang="zh-CN" altLang="en-US" sz="2800" dirty="0">
                <a:latin typeface="+mn-ea"/>
              </a:rPr>
              <a:t>•采用同轴圆柱形几何结构</a:t>
            </a:r>
            <a:endParaRPr lang="en-US" altLang="zh-CN" sz="2800" dirty="0">
              <a:latin typeface="+mn-ea"/>
            </a:endParaRPr>
          </a:p>
          <a:p>
            <a:r>
              <a:rPr lang="zh-CN" altLang="en-US" sz="2800" dirty="0">
                <a:latin typeface="+mn-ea"/>
              </a:rPr>
              <a:t>•同轴圆柱的轴是一根绷紧了的细金属丝，并与导电圆柱绝缘</a:t>
            </a:r>
            <a:endParaRPr lang="en-US" altLang="zh-CN" sz="2800" dirty="0">
              <a:latin typeface="+mn-ea"/>
            </a:endParaRPr>
          </a:p>
          <a:p>
            <a:r>
              <a:rPr lang="zh-CN" altLang="en-US" sz="2800" dirty="0">
                <a:latin typeface="+mn-ea"/>
              </a:rPr>
              <a:t>•金属丝和圆柱筒分别作为阳极和阴极</a:t>
            </a:r>
          </a:p>
        </p:txBody>
      </p:sp>
      <p:sp>
        <p:nvSpPr>
          <p:cNvPr id="8" name="文本框 7">
            <a:extLst>
              <a:ext uri="{FF2B5EF4-FFF2-40B4-BE49-F238E27FC236}">
                <a16:creationId xmlns:a16="http://schemas.microsoft.com/office/drawing/2014/main" id="{47EFB66A-B7CA-4280-BAD4-F8E7B9C3BC87}"/>
              </a:ext>
            </a:extLst>
          </p:cNvPr>
          <p:cNvSpPr txBox="1"/>
          <p:nvPr/>
        </p:nvSpPr>
        <p:spPr>
          <a:xfrm>
            <a:off x="400050" y="5299561"/>
            <a:ext cx="7991375" cy="923330"/>
          </a:xfrm>
          <a:prstGeom prst="rect">
            <a:avLst/>
          </a:prstGeom>
          <a:noFill/>
        </p:spPr>
        <p:txBody>
          <a:bodyPr wrap="square">
            <a:spAutoFit/>
          </a:bodyPr>
          <a:lstStyle/>
          <a:p>
            <a:r>
              <a:rPr lang="zh-CN" altLang="en-US" sz="1800" dirty="0">
                <a:latin typeface="+mn-ea"/>
              </a:rPr>
              <a:t>•当外加电压升高时,气体探测器工作于正比区产生气体放大,就称为正比计数器</a:t>
            </a:r>
            <a:endParaRPr lang="en-US" altLang="zh-CN" sz="1800" dirty="0">
              <a:latin typeface="+mn-ea"/>
            </a:endParaRPr>
          </a:p>
          <a:p>
            <a:r>
              <a:rPr lang="zh-CN" altLang="en-US" sz="1800" dirty="0">
                <a:latin typeface="+mn-ea"/>
              </a:rPr>
              <a:t>•当气体放大倍数随电压急剧上升,电子雪崩持续发展成自激放电,则成为盖革—米勒(G-M)计数器</a:t>
            </a:r>
          </a:p>
        </p:txBody>
      </p:sp>
    </p:spTree>
    <p:extLst>
      <p:ext uri="{BB962C8B-B14F-4D97-AF65-F5344CB8AC3E}">
        <p14:creationId xmlns:p14="http://schemas.microsoft.com/office/powerpoint/2010/main" val="2293282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DE883B-348F-48BA-BF9E-E19E5BC52AF6}"/>
              </a:ext>
            </a:extLst>
          </p:cNvPr>
          <p:cNvSpPr>
            <a:spLocks noGrp="1"/>
          </p:cNvSpPr>
          <p:nvPr>
            <p:ph type="title" idx="4294967295"/>
          </p:nvPr>
        </p:nvSpPr>
        <p:spPr>
          <a:xfrm>
            <a:off x="2765425" y="85725"/>
            <a:ext cx="3073400" cy="635000"/>
          </a:xfrm>
          <a:prstGeom prst="rect">
            <a:avLst/>
          </a:prstGeom>
        </p:spPr>
        <p:txBody>
          <a:bodyPr>
            <a:normAutofit fontScale="90000"/>
          </a:bodyPr>
          <a:lstStyle/>
          <a:p>
            <a:pPr fontAlgn="auto">
              <a:spcAft>
                <a:spcPts val="0"/>
              </a:spcAft>
              <a:defRPr/>
            </a:pPr>
            <a:r>
              <a:rPr lang="zh-CN" altLang="en-US" sz="4000" b="1" dirty="0"/>
              <a:t>半导体探测器</a:t>
            </a:r>
          </a:p>
        </p:txBody>
      </p:sp>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9</a:t>
            </a:fld>
            <a:endParaRPr lang="zh-CN" altLang="en-US"/>
          </a:p>
        </p:txBody>
      </p:sp>
      <p:sp>
        <p:nvSpPr>
          <p:cNvPr id="10" name="文本框 9">
            <a:extLst>
              <a:ext uri="{FF2B5EF4-FFF2-40B4-BE49-F238E27FC236}">
                <a16:creationId xmlns:a16="http://schemas.microsoft.com/office/drawing/2014/main" id="{9F7B2F42-1866-4791-8316-40E8F0421364}"/>
              </a:ext>
            </a:extLst>
          </p:cNvPr>
          <p:cNvSpPr txBox="1"/>
          <p:nvPr/>
        </p:nvSpPr>
        <p:spPr>
          <a:xfrm>
            <a:off x="400050" y="3988395"/>
            <a:ext cx="8477250" cy="1384995"/>
          </a:xfrm>
          <a:prstGeom prst="rect">
            <a:avLst/>
          </a:prstGeom>
          <a:noFill/>
        </p:spPr>
        <p:txBody>
          <a:bodyPr wrap="square">
            <a:spAutoFit/>
          </a:bodyPr>
          <a:lstStyle/>
          <a:p>
            <a:r>
              <a:rPr lang="zh-CN" altLang="en-US" sz="2800" dirty="0">
                <a:latin typeface="+mn-ea"/>
              </a:rPr>
              <a:t>•电子空穴对的收集时间一般为</a:t>
            </a:r>
            <a:r>
              <a:rPr lang="en-US" altLang="zh-CN" sz="2800" dirty="0">
                <a:latin typeface="+mn-ea"/>
              </a:rPr>
              <a:t>10</a:t>
            </a:r>
            <a:r>
              <a:rPr lang="en-US" altLang="zh-CN" sz="2800" baseline="30000" dirty="0">
                <a:latin typeface="+mn-ea"/>
              </a:rPr>
              <a:t>-7</a:t>
            </a:r>
            <a:r>
              <a:rPr lang="en-US" altLang="zh-CN" sz="2800" dirty="0">
                <a:latin typeface="+mn-ea"/>
              </a:rPr>
              <a:t>s,</a:t>
            </a:r>
            <a:r>
              <a:rPr lang="zh-CN" altLang="en-US" sz="2800" dirty="0">
                <a:latin typeface="+mn-ea"/>
              </a:rPr>
              <a:t>输出电流的积分时间比电离室小得多，可用于高计数率的测量</a:t>
            </a:r>
            <a:endParaRPr lang="en-US" altLang="zh-CN" sz="2800" dirty="0">
              <a:latin typeface="+mn-ea"/>
            </a:endParaRPr>
          </a:p>
          <a:p>
            <a:r>
              <a:rPr lang="en-US" altLang="zh-CN" sz="2800" dirty="0">
                <a:latin typeface="+mn-ea"/>
              </a:rPr>
              <a:t>•</a:t>
            </a:r>
            <a:r>
              <a:rPr lang="zh-CN" altLang="en-US" sz="2800" dirty="0">
                <a:latin typeface="+mn-ea"/>
              </a:rPr>
              <a:t>具有能量分辨率高，线性范围宽等优点</a:t>
            </a:r>
          </a:p>
        </p:txBody>
      </p:sp>
      <p:pic>
        <p:nvPicPr>
          <p:cNvPr id="4" name="图片 3">
            <a:extLst>
              <a:ext uri="{FF2B5EF4-FFF2-40B4-BE49-F238E27FC236}">
                <a16:creationId xmlns:a16="http://schemas.microsoft.com/office/drawing/2014/main" id="{3F754C7F-4ABE-4720-9FBA-DCAEEC736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24" y="856873"/>
            <a:ext cx="8152897" cy="2905502"/>
          </a:xfrm>
          <a:prstGeom prst="rect">
            <a:avLst/>
          </a:prstGeom>
        </p:spPr>
      </p:pic>
    </p:spTree>
    <p:extLst>
      <p:ext uri="{BB962C8B-B14F-4D97-AF65-F5344CB8AC3E}">
        <p14:creationId xmlns:p14="http://schemas.microsoft.com/office/powerpoint/2010/main" val="262808825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D20FA0AE-B631-45F6-B9B9-AB6B124F7B6B}"/>
    </a:ext>
  </a:extLst>
</a:theme>
</file>

<file path=ppt/theme/theme2.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17A70B38-CB23-42D9-B225-13242D5E5FAB}"/>
    </a:ext>
  </a:extLst>
</a:theme>
</file>

<file path=ppt/theme/theme3.xml><?xml version="1.0" encoding="utf-8"?>
<a:theme xmlns:a="http://schemas.openxmlformats.org/drawingml/2006/main" name="5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3C1C3473-4969-44CD-B75D-1B0D52B11E3C}"/>
    </a:ext>
  </a:extLst>
</a:theme>
</file>

<file path=ppt/theme/theme4.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D073E585-6490-4F4B-92C7-27658ABC7168}"/>
    </a:ext>
  </a:extLst>
</a:theme>
</file>

<file path=ppt/theme/theme5.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4AFE619D-C452-4A96-8B18-74D483A5B851}"/>
    </a:ext>
  </a:extLst>
</a:theme>
</file>

<file path=ppt/theme/theme6.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CC8210C4-5E21-49B8-817B-614D0FEC30C7}"/>
    </a:ext>
  </a:extLst>
</a:theme>
</file>

<file path=ppt/theme/theme7.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53A84DD9-A3E2-47CC-91A1-95EFF6AED55D}"/>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7313</TotalTime>
  <Words>3585</Words>
  <Application>Microsoft Office PowerPoint</Application>
  <PresentationFormat>全屏显示(4:3)</PresentationFormat>
  <Paragraphs>398</Paragraphs>
  <Slides>53</Slides>
  <Notes>1</Notes>
  <HiddenSlides>0</HiddenSlides>
  <MMClips>0</MMClips>
  <ScaleCrop>false</ScaleCrop>
  <HeadingPairs>
    <vt:vector size="8" baseType="variant">
      <vt:variant>
        <vt:lpstr>已用的字体</vt:lpstr>
      </vt:variant>
      <vt:variant>
        <vt:i4>24</vt:i4>
      </vt:variant>
      <vt:variant>
        <vt:lpstr>主题</vt:lpstr>
      </vt:variant>
      <vt:variant>
        <vt:i4>7</vt:i4>
      </vt:variant>
      <vt:variant>
        <vt:lpstr>嵌入 OLE 服务器</vt:lpstr>
      </vt:variant>
      <vt:variant>
        <vt:i4>2</vt:i4>
      </vt:variant>
      <vt:variant>
        <vt:lpstr>幻灯片标题</vt:lpstr>
      </vt:variant>
      <vt:variant>
        <vt:i4>53</vt:i4>
      </vt:variant>
    </vt:vector>
  </HeadingPairs>
  <TitlesOfParts>
    <vt:vector size="86" baseType="lpstr">
      <vt:lpstr>MicrosoftYaHei</vt:lpstr>
      <vt:lpstr>MicrosoftYaHei-Bold</vt:lpstr>
      <vt:lpstr>Monotype Sorts</vt:lpstr>
      <vt:lpstr>NimbusRomNo9L-ReguItal</vt:lpstr>
      <vt:lpstr>rntxmi</vt:lpstr>
      <vt:lpstr>rtxmi</vt:lpstr>
      <vt:lpstr>rtxr</vt:lpstr>
      <vt:lpstr>SymbolMT</vt:lpstr>
      <vt:lpstr>TeXGyreTermes-Regular</vt:lpstr>
      <vt:lpstr>Wingdings-Regular</vt:lpstr>
      <vt:lpstr>等线</vt:lpstr>
      <vt:lpstr>等线 Light</vt:lpstr>
      <vt:lpstr>FangSong_GB2312</vt:lpstr>
      <vt:lpstr>黑体</vt:lpstr>
      <vt:lpstr>楷体</vt:lpstr>
      <vt:lpstr>隶书</vt:lpstr>
      <vt:lpstr>宋体</vt:lpstr>
      <vt:lpstr>Arial</vt:lpstr>
      <vt:lpstr>Calibri</vt:lpstr>
      <vt:lpstr>Calibri Light</vt:lpstr>
      <vt:lpstr>Cambria Math</vt:lpstr>
      <vt:lpstr>Helvetica</vt:lpstr>
      <vt:lpstr>Times New Roman</vt:lpstr>
      <vt:lpstr>Wingdings</vt:lpstr>
      <vt:lpstr>Office 主题​​</vt:lpstr>
      <vt:lpstr>4_自定义设计方案</vt:lpstr>
      <vt:lpstr>5_自定义设计方案</vt:lpstr>
      <vt:lpstr>2_自定义设计方案</vt:lpstr>
      <vt:lpstr>3_自定义设计方案</vt:lpstr>
      <vt:lpstr>自定义设计方案</vt:lpstr>
      <vt:lpstr>1_自定义设计方案</vt:lpstr>
      <vt:lpstr>Visio</vt:lpstr>
      <vt:lpstr>公式</vt:lpstr>
      <vt:lpstr>核电子学方法</vt:lpstr>
      <vt:lpstr>概要  </vt:lpstr>
      <vt:lpstr>核电子学研究内容</vt:lpstr>
      <vt:lpstr>核信号特征</vt:lpstr>
      <vt:lpstr>粒子探测器</vt:lpstr>
      <vt:lpstr>电荷感应的基本原理 </vt:lpstr>
      <vt:lpstr>脉冲电离室</vt:lpstr>
      <vt:lpstr>正比计数器</vt:lpstr>
      <vt:lpstr>半导体探测器</vt:lpstr>
      <vt:lpstr>闪烁探测器</vt:lpstr>
      <vt:lpstr>探测器等效电路</vt:lpstr>
      <vt:lpstr>探测器信号幅度</vt:lpstr>
      <vt:lpstr>探测器信号幅度</vt:lpstr>
      <vt:lpstr>气体探测器信号波形</vt:lpstr>
      <vt:lpstr>探测器信号等效模型</vt:lpstr>
      <vt:lpstr>信号的复频域分析</vt:lpstr>
      <vt:lpstr>复频域分析的一般方法</vt:lpstr>
      <vt:lpstr>复频域分析的一般方法</vt:lpstr>
      <vt:lpstr>放大器在核信号处理中的作用</vt:lpstr>
      <vt:lpstr>前置放大器</vt:lpstr>
      <vt:lpstr>前置放大器分类</vt:lpstr>
      <vt:lpstr>电流灵敏前置放大器</vt:lpstr>
      <vt:lpstr>电流灵敏前置放大器</vt:lpstr>
      <vt:lpstr>电荷灵敏放大器</vt:lpstr>
      <vt:lpstr>电荷灵敏放大器</vt:lpstr>
      <vt:lpstr>电荷灵敏放大器</vt:lpstr>
      <vt:lpstr>电荷灵敏放大器元件选择</vt:lpstr>
      <vt:lpstr>滤波   </vt:lpstr>
      <vt:lpstr>CSA输入电路的噪声分析   </vt:lpstr>
      <vt:lpstr>滤波器的实现方法   </vt:lpstr>
      <vt:lpstr>最佳滤波器   </vt:lpstr>
      <vt:lpstr>最佳滤波器   </vt:lpstr>
      <vt:lpstr>二阶有源滤波器   </vt:lpstr>
      <vt:lpstr>二阶有源滤波器   </vt:lpstr>
      <vt:lpstr>PowerPoint 演示文稿</vt:lpstr>
      <vt:lpstr>PowerPoint 演示文稿</vt:lpstr>
      <vt:lpstr>数字化技术  </vt:lpstr>
      <vt:lpstr>基本理论  </vt:lpstr>
      <vt:lpstr>基本理论  </vt:lpstr>
      <vt:lpstr>Shannon采样定理</vt:lpstr>
      <vt:lpstr>Shannon采样定理</vt:lpstr>
      <vt:lpstr>量化理论</vt:lpstr>
      <vt:lpstr>ADC基本结构</vt:lpstr>
      <vt:lpstr>并行比较型ADC (Flash ADC)</vt:lpstr>
      <vt:lpstr>逐次比较型ADC</vt:lpstr>
      <vt:lpstr>逐次比较型ADC</vt:lpstr>
      <vt:lpstr>分级并行比较型ADC</vt:lpstr>
      <vt:lpstr>流水线型ADC（Pipelined ADC）</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个人情况简介</dc:title>
  <dc:creator>lenovo</dc:creator>
  <cp:lastModifiedBy>kun hu</cp:lastModifiedBy>
  <cp:revision>488</cp:revision>
  <dcterms:created xsi:type="dcterms:W3CDTF">2020-10-16T06:46:29Z</dcterms:created>
  <dcterms:modified xsi:type="dcterms:W3CDTF">2026-07-24T00:19:42Z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2052-1.9.1.2994</vt:lpwstr>
  </property>
</Properties>
</file>