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3882" r:id="rId5"/>
    <p:sldId id="5361" r:id="rId6"/>
    <p:sldId id="514" r:id="rId7"/>
    <p:sldId id="5362" r:id="rId8"/>
    <p:sldId id="544" r:id="rId9"/>
    <p:sldId id="5364" r:id="rId10"/>
    <p:sldId id="493" r:id="rId11"/>
    <p:sldId id="523" r:id="rId12"/>
    <p:sldId id="576" r:id="rId13"/>
    <p:sldId id="553" r:id="rId14"/>
    <p:sldId id="554" r:id="rId15"/>
    <p:sldId id="555" r:id="rId16"/>
    <p:sldId id="556" r:id="rId17"/>
    <p:sldId id="558" r:id="rId18"/>
    <p:sldId id="590" r:id="rId19"/>
    <p:sldId id="592" r:id="rId20"/>
    <p:sldId id="559" r:id="rId21"/>
    <p:sldId id="560" r:id="rId22"/>
    <p:sldId id="5365" r:id="rId23"/>
    <p:sldId id="5366" r:id="rId24"/>
    <p:sldId id="5367" r:id="rId25"/>
    <p:sldId id="5368" r:id="rId26"/>
    <p:sldId id="561" r:id="rId27"/>
    <p:sldId id="562" r:id="rId28"/>
    <p:sldId id="563" r:id="rId29"/>
    <p:sldId id="540" r:id="rId30"/>
    <p:sldId id="578" r:id="rId31"/>
    <p:sldId id="586" r:id="rId32"/>
    <p:sldId id="584" r:id="rId33"/>
    <p:sldId id="5369" r:id="rId34"/>
    <p:sldId id="5381" r:id="rId35"/>
    <p:sldId id="5378" r:id="rId36"/>
    <p:sldId id="4499" r:id="rId37"/>
    <p:sldId id="4500" r:id="rId38"/>
    <p:sldId id="4502" r:id="rId39"/>
    <p:sldId id="820" r:id="rId40"/>
    <p:sldId id="5370" r:id="rId41"/>
    <p:sldId id="5376" r:id="rId42"/>
    <p:sldId id="5373" r:id="rId43"/>
    <p:sldId id="5371" r:id="rId44"/>
    <p:sldId id="5363" r:id="rId45"/>
    <p:sldId id="585" r:id="rId46"/>
    <p:sldId id="5382" r:id="rId47"/>
    <p:sldId id="5374" r:id="rId48"/>
    <p:sldId id="5375" r:id="rId49"/>
    <p:sldId id="5377" r:id="rId50"/>
    <p:sldId id="5379" r:id="rId51"/>
    <p:sldId id="5380" r:id="rId52"/>
    <p:sldId id="5360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1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65"/>
    <a:srgbClr val="0090C5"/>
    <a:srgbClr val="C55AFF"/>
    <a:srgbClr val="D3181F"/>
    <a:srgbClr val="028B44"/>
    <a:srgbClr val="EE0103"/>
    <a:srgbClr val="538234"/>
    <a:srgbClr val="009492"/>
    <a:srgbClr val="00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8"/>
    <p:restoredTop sz="85016"/>
  </p:normalViewPr>
  <p:slideViewPr>
    <p:cSldViewPr snapToGrid="0" snapToObjects="1" showGuides="1">
      <p:cViewPr>
        <p:scale>
          <a:sx n="90" d="100"/>
          <a:sy n="90" d="100"/>
        </p:scale>
        <p:origin x="1096" y="1080"/>
      </p:cViewPr>
      <p:guideLst>
        <p:guide orient="horz" pos="913"/>
        <p:guide pos="1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01911-D695-DE4F-AF39-7C64C95D66B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C55BD-4939-4846-BD9A-B747BA027CF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385"/>
            <a:ext cx="12192000" cy="960199"/>
          </a:xfrm>
        </p:spPr>
        <p:txBody>
          <a:bodyPr>
            <a:normAutofit/>
          </a:bodyPr>
          <a:lstStyle>
            <a:lvl1pPr algn="ctr">
              <a:defRPr sz="4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dirty="0" err="1"/>
              <a:t>题目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14" y="1284574"/>
            <a:ext cx="11903111" cy="5154614"/>
          </a:xfrm>
        </p:spPr>
        <p:txBody>
          <a:bodyPr>
            <a:normAutofit/>
          </a:bodyPr>
          <a:lstStyle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29538" y="6564163"/>
            <a:ext cx="2743200" cy="252000"/>
          </a:xfrm>
        </p:spPr>
        <p:txBody>
          <a:bodyPr/>
          <a:lstStyle>
            <a:lvl1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D275322-9E3B-CE47-A422-13ECB61A4F9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 sz="180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97F5-9681-FB45-80D6-AD92AC6D016D}" type="slidenum">
              <a:rPr lang="zh-CN" altLang="en-US" smtClean="0"/>
            </a:fld>
            <a:endParaRPr lang="zh-CN" altLang="en-US" sz="1800">
              <a:solidFill>
                <a:srgbClr val="0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5240"/>
            <a:ext cx="10515600" cy="853440"/>
          </a:xfrm>
        </p:spPr>
        <p:txBody>
          <a:bodyPr/>
          <a:lstStyle>
            <a:lvl1pPr algn="ctr">
              <a:defRPr sz="384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27"/>
          <p:cNvSpPr>
            <a:spLocks noGrp="1"/>
          </p:cNvSpPr>
          <p:nvPr>
            <p:ph type="body" sz="quarter" idx="10" hasCustomPrompt="1"/>
          </p:nvPr>
        </p:nvSpPr>
        <p:spPr>
          <a:xfrm>
            <a:off x="554673" y="320192"/>
            <a:ext cx="4186555" cy="436562"/>
          </a:xfrm>
        </p:spPr>
        <p:txBody>
          <a:bodyPr>
            <a:noAutofit/>
          </a:bodyPr>
          <a:lstStyle>
            <a:lvl1pPr marL="0" indent="0">
              <a:buNone/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lvl="0"/>
            <a:r>
              <a:rPr lang="en-US" altLang="zh-CN" dirty="0"/>
              <a:t>X.X </a:t>
            </a:r>
            <a:r>
              <a:rPr lang="zh-CN" altLang="en-US" dirty="0"/>
              <a:t>输入母标题</a:t>
            </a:r>
            <a:endParaRPr lang="zh-CN" altLang="en-US" dirty="0"/>
          </a:p>
        </p:txBody>
      </p:sp>
      <p:sp>
        <p:nvSpPr>
          <p:cNvPr id="11" name="文本占位符 27"/>
          <p:cNvSpPr>
            <a:spLocks noGrp="1"/>
          </p:cNvSpPr>
          <p:nvPr>
            <p:ph type="body" sz="quarter" idx="11" hasCustomPrompt="1"/>
          </p:nvPr>
        </p:nvSpPr>
        <p:spPr>
          <a:xfrm>
            <a:off x="4673124" y="1055427"/>
            <a:ext cx="2845753" cy="291304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kumimoji="0" lang="zh-CN" altLang="en-US" sz="1800" b="1" i="0" u="none" strike="noStrike" kern="1200" cap="none" spc="0" normalizeH="0" baseline="0" dirty="0">
                <a:ln>
                  <a:noFill/>
                </a:ln>
                <a:solidFill>
                  <a:srgbClr val="1B4B77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lvl="0"/>
            <a:r>
              <a:rPr lang="zh-CN" altLang="en-US" dirty="0"/>
              <a:t>输入小标题</a:t>
            </a:r>
            <a:endParaRPr lang="zh-CN" altLang="en-US" dirty="0"/>
          </a:p>
        </p:txBody>
      </p:sp>
      <p:grpSp>
        <p:nvGrpSpPr>
          <p:cNvPr id="139" name="组合 138"/>
          <p:cNvGrpSpPr/>
          <p:nvPr userDrawn="1"/>
        </p:nvGrpSpPr>
        <p:grpSpPr>
          <a:xfrm>
            <a:off x="344806" y="413219"/>
            <a:ext cx="209867" cy="209867"/>
            <a:chOff x="344806" y="413219"/>
            <a:chExt cx="209867" cy="209867"/>
          </a:xfrm>
        </p:grpSpPr>
        <p:sp>
          <p:nvSpPr>
            <p:cNvPr id="140" name="椭圆 139"/>
            <p:cNvSpPr/>
            <p:nvPr/>
          </p:nvSpPr>
          <p:spPr>
            <a:xfrm>
              <a:off x="344806" y="413219"/>
              <a:ext cx="209867" cy="209867"/>
            </a:xfrm>
            <a:prstGeom prst="ellipse">
              <a:avLst/>
            </a:prstGeom>
            <a:gradFill flip="none" rotWithShape="1">
              <a:gsLst>
                <a:gs pos="0">
                  <a:srgbClr val="004098">
                    <a:alpha val="70000"/>
                  </a:srgbClr>
                </a:gs>
                <a:gs pos="76000">
                  <a:srgbClr val="004098">
                    <a:alpha val="0"/>
                  </a:srgbClr>
                </a:gs>
                <a:gs pos="100000">
                  <a:srgbClr val="004098"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椭圆 140"/>
            <p:cNvSpPr/>
            <p:nvPr/>
          </p:nvSpPr>
          <p:spPr>
            <a:xfrm>
              <a:off x="392369" y="460782"/>
              <a:ext cx="114740" cy="11474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/>
        </p:nvGrpSpPr>
        <p:grpSpPr>
          <a:xfrm>
            <a:off x="640466" y="867990"/>
            <a:ext cx="2433027" cy="0"/>
            <a:chOff x="7460343" y="1311756"/>
            <a:chExt cx="2433027" cy="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7460343" y="1311756"/>
              <a:ext cx="2433027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lumMod val="6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9" name="直接连接符 18"/>
            <p:cNvCxnSpPr/>
            <p:nvPr/>
          </p:nvCxnSpPr>
          <p:spPr>
            <a:xfrm>
              <a:off x="7460343" y="1311756"/>
              <a:ext cx="589713" cy="0"/>
            </a:xfrm>
            <a:prstGeom prst="line">
              <a:avLst/>
            </a:prstGeom>
            <a:noFill/>
            <a:ln w="38100" cap="flat" cmpd="sng" algn="ctr">
              <a:solidFill>
                <a:srgbClr val="003A80"/>
              </a:solidFill>
              <a:prstDash val="solid"/>
              <a:miter lim="800000"/>
            </a:ln>
            <a:effectLst/>
          </p:spPr>
        </p:cxnSp>
      </p:grpSp>
      <p:sp>
        <p:nvSpPr>
          <p:cNvPr id="20" name="文本占位符 27"/>
          <p:cNvSpPr>
            <a:spLocks noGrp="1"/>
          </p:cNvSpPr>
          <p:nvPr>
            <p:ph type="body" sz="quarter" idx="10" hasCustomPrompt="1"/>
          </p:nvPr>
        </p:nvSpPr>
        <p:spPr>
          <a:xfrm>
            <a:off x="554673" y="320192"/>
            <a:ext cx="4186555" cy="436562"/>
          </a:xfrm>
        </p:spPr>
        <p:txBody>
          <a:bodyPr>
            <a:normAutofit/>
          </a:bodyPr>
          <a:lstStyle>
            <a:lvl1pPr marL="0" indent="0">
              <a:buNone/>
              <a:defRPr kumimoji="0" lang="zh-CN" altLang="en-US" sz="24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lvl="0"/>
            <a:r>
              <a:rPr lang="en-US" altLang="zh-CN" dirty="0"/>
              <a:t>X.X </a:t>
            </a:r>
            <a:r>
              <a:rPr lang="zh-CN" altLang="en-US" dirty="0"/>
              <a:t>输入母标题</a:t>
            </a:r>
            <a:endParaRPr lang="zh-CN" altLang="en-US" dirty="0"/>
          </a:p>
        </p:txBody>
      </p:sp>
      <p:grpSp>
        <p:nvGrpSpPr>
          <p:cNvPr id="133" name="组合 132"/>
          <p:cNvGrpSpPr/>
          <p:nvPr userDrawn="1"/>
        </p:nvGrpSpPr>
        <p:grpSpPr>
          <a:xfrm>
            <a:off x="344806" y="413219"/>
            <a:ext cx="209867" cy="209867"/>
            <a:chOff x="344806" y="413219"/>
            <a:chExt cx="209867" cy="209867"/>
          </a:xfrm>
        </p:grpSpPr>
        <p:sp>
          <p:nvSpPr>
            <p:cNvPr id="135" name="椭圆 134"/>
            <p:cNvSpPr/>
            <p:nvPr/>
          </p:nvSpPr>
          <p:spPr>
            <a:xfrm>
              <a:off x="344806" y="413219"/>
              <a:ext cx="209867" cy="209867"/>
            </a:xfrm>
            <a:prstGeom prst="ellipse">
              <a:avLst/>
            </a:prstGeom>
            <a:gradFill flip="none" rotWithShape="1">
              <a:gsLst>
                <a:gs pos="0">
                  <a:srgbClr val="004098">
                    <a:alpha val="70000"/>
                  </a:srgbClr>
                </a:gs>
                <a:gs pos="76000">
                  <a:srgbClr val="004098">
                    <a:alpha val="0"/>
                  </a:srgbClr>
                </a:gs>
                <a:gs pos="100000">
                  <a:srgbClr val="004098"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369" y="460782"/>
              <a:ext cx="114740" cy="11474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75322-9E3B-CE47-A422-13ECB61A4F9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5.png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85.png"/><Relationship Id="rId11" Type="http://schemas.openxmlformats.org/officeDocument/2006/relationships/image" Target="../media/image74.png"/><Relationship Id="rId10" Type="http://schemas.openxmlformats.org/officeDocument/2006/relationships/image" Target="../media/image84.png"/><Relationship Id="rId1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4.png"/><Relationship Id="rId8" Type="http://schemas.openxmlformats.org/officeDocument/2006/relationships/image" Target="../media/image93.png"/><Relationship Id="rId7" Type="http://schemas.openxmlformats.org/officeDocument/2006/relationships/image" Target="../media/image92.png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png"/><Relationship Id="rId8" Type="http://schemas.openxmlformats.org/officeDocument/2006/relationships/image" Target="../media/image102.png"/><Relationship Id="rId7" Type="http://schemas.openxmlformats.org/officeDocument/2006/relationships/image" Target="../media/image101.png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04.png"/><Relationship Id="rId10" Type="http://schemas.openxmlformats.org/officeDocument/2006/relationships/image" Target="../media/image94.png"/><Relationship Id="rId1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14.png"/><Relationship Id="rId1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1.png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0.png"/><Relationship Id="rId8" Type="http://schemas.openxmlformats.org/officeDocument/2006/relationships/image" Target="../media/image129.png"/><Relationship Id="rId7" Type="http://schemas.openxmlformats.org/officeDocument/2006/relationships/image" Target="../media/image128.png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31.png"/><Relationship Id="rId1" Type="http://schemas.openxmlformats.org/officeDocument/2006/relationships/image" Target="../media/image12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38.png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image" Target="../media/image139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7.png"/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image" Target="../media/image14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6.png"/><Relationship Id="rId8" Type="http://schemas.openxmlformats.org/officeDocument/2006/relationships/image" Target="../media/image155.png"/><Relationship Id="rId7" Type="http://schemas.openxmlformats.org/officeDocument/2006/relationships/image" Target="../media/image154.png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57.png"/><Relationship Id="rId1" Type="http://schemas.openxmlformats.org/officeDocument/2006/relationships/image" Target="../media/image148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image" Target="../media/image158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image" Target="../media/image163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76.png"/><Relationship Id="rId7" Type="http://schemas.openxmlformats.org/officeDocument/2006/relationships/image" Target="../media/image175.png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172.png"/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image" Target="../media/image169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5.png"/><Relationship Id="rId8" Type="http://schemas.openxmlformats.org/officeDocument/2006/relationships/image" Target="../media/image184.png"/><Relationship Id="rId7" Type="http://schemas.openxmlformats.org/officeDocument/2006/relationships/image" Target="../media/image183.png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87.png"/><Relationship Id="rId10" Type="http://schemas.openxmlformats.org/officeDocument/2006/relationships/image" Target="../media/image186.png"/><Relationship Id="rId1" Type="http://schemas.openxmlformats.org/officeDocument/2006/relationships/image" Target="../media/image177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jpeg"/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image" Target="../media/image188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7.png"/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image" Target="../media/image194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6.png"/><Relationship Id="rId8" Type="http://schemas.openxmlformats.org/officeDocument/2006/relationships/image" Target="../media/image205.png"/><Relationship Id="rId7" Type="http://schemas.openxmlformats.org/officeDocument/2006/relationships/image" Target="../media/image204.png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210.png"/><Relationship Id="rId12" Type="http://schemas.openxmlformats.org/officeDocument/2006/relationships/image" Target="../media/image209.png"/><Relationship Id="rId11" Type="http://schemas.openxmlformats.org/officeDocument/2006/relationships/image" Target="../media/image208.png"/><Relationship Id="rId10" Type="http://schemas.openxmlformats.org/officeDocument/2006/relationships/image" Target="../media/image207.png"/><Relationship Id="rId1" Type="http://schemas.openxmlformats.org/officeDocument/2006/relationships/image" Target="../media/image19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4.png"/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image" Target="../media/image211.pn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image" Target="../media/image2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1.png"/><Relationship Id="rId1" Type="http://schemas.openxmlformats.org/officeDocument/2006/relationships/image" Target="../media/image2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3.png"/><Relationship Id="rId1" Type="http://schemas.openxmlformats.org/officeDocument/2006/relationships/image" Target="../media/image22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4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5.GIF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28.jpeg"/><Relationship Id="rId2" Type="http://schemas.openxmlformats.org/officeDocument/2006/relationships/image" Target="../media/image227.GIF"/><Relationship Id="rId1" Type="http://schemas.openxmlformats.org/officeDocument/2006/relationships/image" Target="../media/image2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9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8.png"/><Relationship Id="rId8" Type="http://schemas.openxmlformats.org/officeDocument/2006/relationships/image" Target="../media/image237.png"/><Relationship Id="rId7" Type="http://schemas.openxmlformats.org/officeDocument/2006/relationships/image" Target="../media/image236.png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0.png"/><Relationship Id="rId1" Type="http://schemas.openxmlformats.org/officeDocument/2006/relationships/image" Target="../media/image239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image" Target="../media/image2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7.png"/><Relationship Id="rId1" Type="http://schemas.openxmlformats.org/officeDocument/2006/relationships/image" Target="../media/image24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0.png"/><Relationship Id="rId1" Type="http://schemas.openxmlformats.org/officeDocument/2006/relationships/image" Target="../media/image24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4.png"/><Relationship Id="rId1" Type="http://schemas.openxmlformats.org/officeDocument/2006/relationships/image" Target="../media/image25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png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8.png"/><Relationship Id="rId1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image" Target="../media/image48.png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1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GIF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/>
          <p:cNvPicPr>
            <a:picLocks noChangeAspect="1"/>
          </p:cNvPicPr>
          <p:nvPr/>
        </p:nvPicPr>
        <p:blipFill rotWithShape="1">
          <a:blip r:embed="rId1"/>
          <a:srcRect t="98187" r="1061"/>
          <a:stretch>
            <a:fillRect/>
          </a:stretch>
        </p:blipFill>
        <p:spPr>
          <a:xfrm>
            <a:off x="0" y="6666718"/>
            <a:ext cx="12192000" cy="191282"/>
          </a:xfrm>
          <a:prstGeom prst="rect">
            <a:avLst/>
          </a:prstGeom>
        </p:spPr>
      </p:pic>
      <p:pic>
        <p:nvPicPr>
          <p:cNvPr id="4" name="Picture 3" descr="A close up of text on a white background&#10;&#10;Description automatically generated"/>
          <p:cNvPicPr/>
          <p:nvPr/>
        </p:nvPicPr>
        <p:blipFill rotWithShape="1">
          <a:blip r:embed="rId1"/>
          <a:srcRect t="98187" r="1061"/>
          <a:stretch>
            <a:fillRect/>
          </a:stretch>
        </p:blipFill>
        <p:spPr>
          <a:xfrm>
            <a:off x="0" y="690994"/>
            <a:ext cx="12192000" cy="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92895" y="6266608"/>
            <a:ext cx="4006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南山清北暑期学校，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19/Jul./2026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362192" y="3158688"/>
            <a:ext cx="3482043" cy="1673546"/>
            <a:chOff x="457392" y="4362840"/>
            <a:chExt cx="3482043" cy="1673546"/>
          </a:xfrm>
        </p:grpSpPr>
        <p:sp>
          <p:nvSpPr>
            <p:cNvPr id="6" name="TextBox 5"/>
            <p:cNvSpPr txBox="1"/>
            <p:nvPr/>
          </p:nvSpPr>
          <p:spPr>
            <a:xfrm>
              <a:off x="627310" y="5574721"/>
              <a:ext cx="33121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anxi</a:t>
              </a:r>
              <a:r>
                <a:rPr lang="en-US" altLang="zh-CN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.zhang@pku.edu.cn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57392" y="4362840"/>
              <a:ext cx="346761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dirty="0" err="1">
                  <a:latin typeface="Kaiti TC" panose="02010600040101010101" pitchFamily="2" charset="-120"/>
                  <a:ea typeface="Kaiti TC" panose="02010600040101010101" pitchFamily="2" charset="-120"/>
                </a:rPr>
                <a:t>张艳席</a:t>
              </a:r>
              <a:endParaRPr lang="en-US" sz="4000" dirty="0">
                <a:latin typeface="Kaiti TC" panose="02010600040101010101" pitchFamily="2" charset="-120"/>
                <a:ea typeface="Kaiti TC" panose="02010600040101010101" pitchFamily="2" charset="-120"/>
              </a:endParaRPr>
            </a:p>
            <a:p>
              <a:pPr algn="ctr"/>
              <a:r>
                <a:rPr lang="en-US" sz="3200" dirty="0" err="1">
                  <a:latin typeface="Kaiti TC" panose="02010600040101010101" pitchFamily="2" charset="-120"/>
                  <a:ea typeface="Kaiti TC" panose="02010600040101010101" pitchFamily="2" charset="-120"/>
                </a:rPr>
                <a:t>北京大学物理学院</a:t>
              </a:r>
              <a:endParaRPr lang="en-US" sz="3200" dirty="0">
                <a:latin typeface="Kaiti TC" panose="02010600040101010101" pitchFamily="2" charset="-120"/>
                <a:ea typeface="Kaiti TC" panose="02010600040101010101" pitchFamily="2" charset="-12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1709" y="1551118"/>
            <a:ext cx="11852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标准模型</a:t>
            </a:r>
            <a:r>
              <a:rPr lang="zh-CN" altLang="en-US" sz="6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60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电弱物理</a:t>
            </a:r>
            <a:r>
              <a:rPr lang="zh-CN" altLang="en-US" sz="6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、希格斯机制</a:t>
            </a:r>
            <a:endParaRPr lang="en-US" sz="60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无质量粒子螺旋度与手性等价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3868435" y="1043388"/>
                <a:ext cx="4368760" cy="65267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↑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54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↓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↓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435" y="1043388"/>
                <a:ext cx="4368760" cy="652679"/>
              </a:xfrm>
              <a:prstGeom prst="rect">
                <a:avLst/>
              </a:prstGeom>
              <a:blipFill rotWithShape="1">
                <a:blip r:embed="rId1"/>
                <a:stretch>
                  <a:fillRect l="-117" t="-13" r="-4957" b="9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3868435" y="1822857"/>
                <a:ext cx="4455130" cy="65081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54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435" y="1822857"/>
                <a:ext cx="4455130" cy="650819"/>
              </a:xfrm>
              <a:prstGeom prst="rect">
                <a:avLst/>
              </a:prstGeom>
              <a:blipFill rotWithShape="1">
                <a:blip r:embed="rId2"/>
                <a:stretch>
                  <a:fillRect l="-114" t="-63" r="-4120" b="5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874273" y="2851451"/>
                <a:ext cx="4866892" cy="55412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965" b="1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右手粒子</a:t>
                </a:r>
                <a:r>
                  <a:rPr kumimoji="1" lang="zh-CN" altLang="en-US" sz="2965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=(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</m:oMath>
                </a14:m>
                <a:r>
                  <a:rPr lang="zh-CN" altLang="en-US" sz="2965" dirty="0"/>
                  <a:t> </a:t>
                </a:r>
                <a:endParaRPr lang="zh-CN" altLang="en-US" sz="2965" dirty="0"/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73" y="2851451"/>
                <a:ext cx="4866892" cy="554126"/>
              </a:xfrm>
              <a:prstGeom prst="rect">
                <a:avLst/>
              </a:prstGeom>
              <a:blipFill rotWithShape="1">
                <a:blip r:embed="rId3"/>
                <a:stretch>
                  <a:fillRect l="-102" t="-54" r="3" b="1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874273" y="3629955"/>
                <a:ext cx="4866892" cy="55483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965" b="1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左手粒子</a:t>
                </a:r>
                <a:r>
                  <a:rPr kumimoji="1" lang="zh-CN" altLang="en-US" sz="2965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=(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</m:oMath>
                </a14:m>
                <a:r>
                  <a:rPr lang="zh-CN" altLang="en-US" sz="2965" dirty="0"/>
                  <a:t> </a:t>
                </a:r>
                <a:endParaRPr lang="zh-CN" altLang="en-US" sz="2965" dirty="0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73" y="3629955"/>
                <a:ext cx="4866892" cy="554832"/>
              </a:xfrm>
              <a:prstGeom prst="rect">
                <a:avLst/>
              </a:prstGeom>
              <a:blipFill rotWithShape="1">
                <a:blip r:embed="rId4"/>
                <a:stretch>
                  <a:fillRect l="-102" t="-53" r="3" b="2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9158076" y="1369727"/>
                <a:ext cx="2188796" cy="65178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54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54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54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</m:sSup>
                      <m:r>
                        <a:rPr kumimoji="1" lang="en-US" altLang="zh-CN" sz="254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sz="254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54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54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54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e>
                                <m:r>
                                  <a:rPr kumimoji="1" lang="en-US" altLang="zh-CN" sz="254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8076" y="1369727"/>
                <a:ext cx="2188796" cy="651781"/>
              </a:xfrm>
              <a:prstGeom prst="rect">
                <a:avLst/>
              </a:prstGeom>
              <a:blipFill rotWithShape="1">
                <a:blip r:embed="rId5"/>
                <a:stretch>
                  <a:fillRect l="-237" t="-5" r="3" b="4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874273" y="4429267"/>
                <a:ext cx="5951124" cy="55412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965" b="1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左手反粒子</a:t>
                </a:r>
                <a:r>
                  <a:rPr kumimoji="1" lang="zh-CN" altLang="en-US" sz="2965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=(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</m:oMath>
                </a14:m>
                <a:r>
                  <a:rPr lang="zh-CN" altLang="en-US" sz="2965" dirty="0"/>
                  <a:t> </a:t>
                </a:r>
                <a:endParaRPr lang="zh-CN" altLang="en-US" sz="2965" dirty="0"/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73" y="4429267"/>
                <a:ext cx="5951124" cy="554126"/>
              </a:xfrm>
              <a:prstGeom prst="rect">
                <a:avLst/>
              </a:prstGeom>
              <a:blipFill rotWithShape="1">
                <a:blip r:embed="rId6"/>
                <a:stretch>
                  <a:fillRect l="-83" t="-26" r="7" b="9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874273" y="5207772"/>
                <a:ext cx="5681760" cy="55483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965" b="1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右手反粒子</a:t>
                </a:r>
                <a:r>
                  <a:rPr kumimoji="1" lang="zh-CN" altLang="en-US" sz="2965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965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=(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965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96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  <m:sSubSup>
                      <m:sSubSupPr>
                        <m:ctrlP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96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sup>
                    </m:sSubSup>
                  </m:oMath>
                </a14:m>
                <a:r>
                  <a:rPr lang="zh-CN" altLang="en-US" sz="2965" dirty="0"/>
                  <a:t> </a:t>
                </a:r>
                <a:endParaRPr lang="zh-CN" altLang="en-US" sz="2965" dirty="0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73" y="5207772"/>
                <a:ext cx="5681760" cy="554832"/>
              </a:xfrm>
              <a:prstGeom prst="rect">
                <a:avLst/>
              </a:prstGeom>
              <a:blipFill rotWithShape="1">
                <a:blip r:embed="rId7"/>
                <a:stretch>
                  <a:fillRect l="-87" t="-25" r="5" b="11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/>
          <p:cNvSpPr txBox="1"/>
          <p:nvPr/>
        </p:nvSpPr>
        <p:spPr>
          <a:xfrm>
            <a:off x="6382327" y="2915778"/>
            <a:ext cx="1486304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手性为偶</a:t>
            </a:r>
            <a:endParaRPr kumimoji="1" lang="zh-CN" altLang="en-US" sz="254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668680" y="6104567"/>
            <a:ext cx="5886548" cy="548292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kumimoji="1" lang="zh-CN" altLang="en-US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</a:t>
            </a:r>
            <a:r>
              <a:rPr kumimoji="1" lang="en-US" altLang="zh-CN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1" lang="zh-CN" altLang="en-US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粒子手征性与螺旋度相同</a:t>
            </a:r>
            <a:r>
              <a:rPr kumimoji="1" lang="en-US" altLang="zh-CN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kumimoji="1" lang="zh-CN" altLang="en-US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</a:t>
            </a:r>
            <a:r>
              <a:rPr kumimoji="1" lang="en-US" altLang="zh-CN" sz="2965" dirty="0">
                <a:solidFill>
                  <a:srgbClr val="052DD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kumimoji="1" lang="zh-CN" altLang="en-US" sz="2965" dirty="0">
              <a:solidFill>
                <a:srgbClr val="052DD3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4138" y="1150883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无质量粒子狄拉克解：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82327" y="3630737"/>
            <a:ext cx="1486304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手性为奇</a:t>
            </a:r>
            <a:endParaRPr kumimoji="1" lang="zh-CN" altLang="en-US" sz="254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82327" y="4412752"/>
            <a:ext cx="1486304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手性为偶</a:t>
            </a:r>
            <a:endParaRPr kumimoji="1" lang="zh-CN" altLang="en-US" sz="254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82327" y="5243583"/>
            <a:ext cx="1486304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54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手性为奇</a:t>
            </a:r>
            <a:endParaRPr kumimoji="1" lang="zh-CN" altLang="en-US" sz="254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电弱混合：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2937394" y="190260"/>
                <a:ext cx="7437061" cy="76553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𝜏</m:t>
                                </m:r>
                              </m:e>
                            </m:acc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kumimoji="1" lang="en-US" altLang="zh-CN" sz="24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394" y="190260"/>
                <a:ext cx="7437061" cy="765531"/>
              </a:xfrm>
              <a:prstGeom prst="rect">
                <a:avLst/>
              </a:prstGeom>
              <a:blipFill rotWithShape="1">
                <a:blip r:embed="rId1"/>
                <a:stretch>
                  <a:fillRect l="-67" t="-52" r="6" b="1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/>
          <p:cNvGrpSpPr/>
          <p:nvPr/>
        </p:nvGrpSpPr>
        <p:grpSpPr>
          <a:xfrm>
            <a:off x="192458" y="1543417"/>
            <a:ext cx="11918977" cy="958404"/>
            <a:chOff x="214678" y="1228303"/>
            <a:chExt cx="11918977" cy="95840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6096000" y="1228303"/>
                  <a:ext cx="6037655" cy="958404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:r>
                    <a:rPr kumimoji="1" lang="zh-CN" altLang="en-US" sz="24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得：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𝜏</m:t>
                          </m:r>
                        </m:e>
                      </m:acc>
                      <m:r>
                        <a:rPr kumimoji="1" lang="en-US" altLang="zh-CN" sz="24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1" lang="en-US" altLang="zh-CN" sz="24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4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e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kumimoji="1" lang="en-US" altLang="zh-CN" sz="2400" i="1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kumimoji="1" lang="en-US" altLang="zh-CN" sz="2400" i="1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CN" sz="2400" i="1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tx1">
                                        <a:lumMod val="95000"/>
                                        <a:lumOff val="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tx1">
                                            <a:lumMod val="95000"/>
                                            <a:lumOff val="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1228303"/>
                  <a:ext cx="6037655" cy="958404"/>
                </a:xfrm>
                <a:prstGeom prst="rect">
                  <a:avLst/>
                </a:prstGeom>
                <a:blipFill rotWithShape="1">
                  <a:blip r:embed="rId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/>
                <p:cNvSpPr txBox="1"/>
                <p:nvPr/>
              </p:nvSpPr>
              <p:spPr>
                <a:xfrm>
                  <a:off x="214678" y="1334219"/>
                  <a:ext cx="6186121" cy="708207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:r>
                    <a:rPr kumimoji="1"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带入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𝜏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p>
                      </m:s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p>
                      </m:s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,</m:t>
                      </m:r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,</m:t>
                      </m:r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a14:m>
                  <a:r>
                    <a:rPr lang="zh-CN" altLang="en-US" sz="1905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1905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3" name="文本框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678" y="1334219"/>
                  <a:ext cx="6186121" cy="708207"/>
                </a:xfrm>
                <a:prstGeom prst="rect">
                  <a:avLst/>
                </a:prstGeom>
                <a:blipFill rotWithShape="1">
                  <a:blip r:embed="rId3"/>
                </a:blipFill>
                <a:ln w="19050">
                  <a:solidFill>
                    <a:schemeClr val="accent1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/>
          <p:cNvSpPr txBox="1"/>
          <p:nvPr/>
        </p:nvSpPr>
        <p:spPr>
          <a:xfrm>
            <a:off x="214678" y="2538766"/>
            <a:ext cx="2277868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en-GB" sz="254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进一步化简为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1" lang="en-GB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4950" y="5397104"/>
            <a:ext cx="2159009" cy="781752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为什么泡利矩阵常常出现</a:t>
            </a:r>
            <a:r>
              <a:rPr kumimoji="1"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kumimoji="1" lang="en-GB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age result for question ma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4670" y="5228547"/>
            <a:ext cx="708985" cy="111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2151609" y="1050016"/>
                <a:ext cx="83405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左手相互作用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重态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d>
                          <m:dPr>
                            <m:begChr m:val="（"/>
                            <m:endChr m:val="）"/>
                            <m:ctrlPr>
                              <a:rPr lang="zh-CN" altLang="en-US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𝑈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,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𝑌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𝐿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2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𝑄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为超核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609" y="1050016"/>
                <a:ext cx="834055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" t="-78" r="1" b="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/>
          <p:cNvGrpSpPr/>
          <p:nvPr/>
        </p:nvGrpSpPr>
        <p:grpSpPr>
          <a:xfrm>
            <a:off x="-53066" y="3045654"/>
            <a:ext cx="12298131" cy="3514302"/>
            <a:chOff x="-53066" y="3045654"/>
            <a:chExt cx="12298131" cy="351430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文本框 13"/>
                <p:cNvSpPr txBox="1"/>
                <p:nvPr/>
              </p:nvSpPr>
              <p:spPr>
                <a:xfrm>
                  <a:off x="-53066" y="3045654"/>
                  <a:ext cx="12298131" cy="1281376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int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sz="24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Ψ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</m:d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</m:oMath>
                  </a14:m>
                  <a:r>
                    <a:rPr kumimoji="1" lang="en-US" altLang="zh-CN" sz="2400" i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×</m:t>
                      </m:r>
                      <m:d>
                        <m:d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𝑌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rgbClr val="052DD3"/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𝐿</m:t>
                                            </m:r>
                                          </m:sub>
                                        </m:sSub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  <m:r>
                            <a:rPr kumimoji="1" lang="en-US" altLang="zh-CN" sz="2400" b="0" i="1" smtClean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</m:sSubSup>
                                  </m:e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  <m:sup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p>
                                        </m:sSub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  <m:sSubSup>
                                          <m:sSubSup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  <m:sup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  <m:sup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p>
                                        </m:sSub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  <m:sSubSup>
                                          <m:sSubSupPr>
                                            <m:ctrlP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  <m:sup>
                                            <m:r>
                                              <a:rPr kumimoji="1" lang="en-US" altLang="zh-CN" sz="2400" i="1">
                                                <a:solidFill>
                                                  <a:schemeClr val="accent6">
                                                    <a:lumMod val="5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</m:d>
                        </m:e>
                      </m:d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400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e>
                                  <m:r>
                                    <a:rPr lang="en-US" altLang="zh-CN" sz="2400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</m:eqArr>
                            </m:e>
                          </m:d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 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4" name="文本框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3066" y="3045654"/>
                  <a:ext cx="12298131" cy="1281376"/>
                </a:xfrm>
                <a:prstGeom prst="rect">
                  <a:avLst/>
                </a:prstGeom>
                <a:blipFill rotWithShape="1">
                  <a:blip r:embed="rId6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文本框 14"/>
                <p:cNvSpPr txBox="1"/>
                <p:nvPr/>
              </p:nvSpPr>
              <p:spPr>
                <a:xfrm>
                  <a:off x="1066785" y="4251395"/>
                  <a:ext cx="8853897" cy="996363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</m:d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</m:oMath>
                  </a14:m>
                  <a:r>
                    <a:rPr kumimoji="1" lang="en-US" altLang="zh-CN" sz="2400" i="1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p>
                                    </m:sSubSup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CN" sz="2400" i="1">
                                            <a:solidFill>
                                              <a:schemeClr val="accent6">
                                                <a:lumMod val="5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𝑌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solidFill>
                                              <a:srgbClr val="052DD3"/>
                                            </a:solidFill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sSub>
                        <m:sSubPr>
                          <m:ctrlPr>
                            <a:rPr kumimoji="1" lang="en-US" altLang="zh-CN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e>
                                  <m:r>
                                    <a:rPr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</m:eqArr>
                            </m:e>
                          </m:d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zh-CN" altLang="en-US" sz="240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 </a:t>
                  </a:r>
                  <a:endPara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785" y="4251395"/>
                  <a:ext cx="8853897" cy="996363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/>
                <p:cNvSpPr txBox="1"/>
                <p:nvPr/>
              </p:nvSpPr>
              <p:spPr>
                <a:xfrm>
                  <a:off x="1066785" y="5289971"/>
                  <a:ext cx="11072149" cy="613886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𝑔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1" name="文本框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785" y="5289971"/>
                  <a:ext cx="11072149" cy="613886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/>
                <p:cNvSpPr txBox="1"/>
                <p:nvPr/>
              </p:nvSpPr>
              <p:spPr>
                <a:xfrm>
                  <a:off x="1081837" y="5946070"/>
                  <a:ext cx="8602360" cy="613886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2400" i="1" smtClean="0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1"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kumimoji="1"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kumimoji="1"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m:rPr>
                                  <m:brk m:alnAt="7"/>
                                </m:r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sSub>
                            <m:sSubPr>
                              <m:ctrlPr>
                                <a:rPr kumimoji="1" lang="en-US" altLang="zh-CN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zh-CN" altLang="en-US" sz="2400" dirty="0">
                      <a:solidFill>
                        <a:schemeClr val="tx1"/>
                      </a:solidFill>
                    </a:rPr>
                    <a:t>  </a:t>
                  </a:r>
                  <a:endParaRPr lang="zh-CN" altLang="en-US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7" name="文本框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1837" y="5946070"/>
                  <a:ext cx="8602360" cy="613886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6549071" y="1756154"/>
                <a:ext cx="3073723" cy="8745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115" i="1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en-US" altLang="zh-CN" sz="2115" i="1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altLang="zh-CN" sz="2115" i="1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115" i="1">
                        <a:latin typeface="Cambria Math" panose="02040503050406030204" pitchFamily="18" charset="0"/>
                      </a:rPr>
                      <m:t>𝑖</m:t>
                    </m:r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115" i="1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en-US" altLang="zh-CN" sz="2115" i="1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altLang="zh-CN" sz="2115" i="1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115" i="1">
                        <a:latin typeface="Cambria Math" panose="02040503050406030204" pitchFamily="18" charset="0"/>
                      </a:rPr>
                      <m:t>𝑖</m:t>
                    </m:r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071" y="1756154"/>
                <a:ext cx="3073723" cy="874598"/>
              </a:xfrm>
              <a:prstGeom prst="rect">
                <a:avLst/>
              </a:prstGeom>
              <a:blipFill rotWithShape="1">
                <a:blip r:embed="rId1"/>
                <a:stretch>
                  <a:fillRect l="-465" t="-1132" r="-310" b="-1168"/>
                </a:stretch>
              </a:blip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/>
          <p:cNvSpPr txBox="1"/>
          <p:nvPr/>
        </p:nvSpPr>
        <p:spPr>
          <a:xfrm>
            <a:off x="634744" y="1247275"/>
            <a:ext cx="4442337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定义带电规范场和中性规范场：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1339652" y="1791734"/>
                <a:ext cx="4272278" cy="82432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US" altLang="zh-CN" sz="2115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  <m:e>
                              <m:r>
                                <a:rPr lang="en-US" altLang="zh-CN" sz="2115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2115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altLang="zh-CN" sz="2115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115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bSup>
                          </m:e>
                          <m:e>
                            <m:sSub>
                              <m:sSubPr>
                                <m:ctrlP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sz="1905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652" y="1791734"/>
                <a:ext cx="4272278" cy="824328"/>
              </a:xfrm>
              <a:prstGeom prst="rect">
                <a:avLst/>
              </a:prstGeom>
              <a:blipFill rotWithShape="1">
                <a:blip r:embed="rId2"/>
                <a:stretch>
                  <a:fillRect l="-337" t="-1204" r="-213" b="-1095"/>
                </a:stretch>
              </a:blip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组合 27"/>
          <p:cNvGrpSpPr/>
          <p:nvPr/>
        </p:nvGrpSpPr>
        <p:grpSpPr>
          <a:xfrm>
            <a:off x="672001" y="3762143"/>
            <a:ext cx="9879857" cy="1419542"/>
            <a:chOff x="897123" y="2752439"/>
            <a:chExt cx="9879857" cy="141954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3762970" y="3275594"/>
                  <a:ext cx="7014010" cy="467436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lit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oMath>
                    </m:oMathPara>
                  </a14:m>
                  <a:endParaRPr kumimoji="1" lang="en-US" altLang="zh-CN" sz="2115" i="1" dirty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2970" y="3275594"/>
                  <a:ext cx="7014010" cy="467436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" name="组合 4"/>
            <p:cNvGrpSpPr/>
            <p:nvPr/>
          </p:nvGrpSpPr>
          <p:grpSpPr>
            <a:xfrm>
              <a:off x="897123" y="2752439"/>
              <a:ext cx="8540659" cy="483466"/>
              <a:chOff x="430224" y="3028409"/>
              <a:chExt cx="8070131" cy="45683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1872766" y="3028409"/>
                    <a:ext cx="6627589" cy="456831"/>
                  </a:xfrm>
                  <a:prstGeom prst="rect">
                    <a:avLst/>
                  </a:prstGeom>
                  <a:no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115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int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115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Ψ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  <m:r>
                          <m:rPr>
                            <m:lit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kumimoji="1" lang="en-US" altLang="zh-CN" sz="2115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sz="2115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kumimoji="1" lang="en-US" altLang="zh-CN" sz="2115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sz="2115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kumimoji="1" lang="en-US" altLang="zh-CN" sz="2115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115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115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oMath>
                    </a14:m>
                    <a:r>
                      <a:rPr lang="zh-CN" altLang="en-US" sz="2115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lang="zh-CN" altLang="en-US" sz="2115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1" name="文本框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2766" y="3028409"/>
                    <a:ext cx="6627589" cy="456831"/>
                  </a:xfrm>
                  <a:prstGeom prst="rect">
                    <a:avLst/>
                  </a:prstGeom>
                  <a:blipFill rotWithShape="1">
                    <a:blip r:embed="rId4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文本框 23"/>
              <p:cNvSpPr txBox="1"/>
              <p:nvPr/>
            </p:nvSpPr>
            <p:spPr>
              <a:xfrm>
                <a:off x="430224" y="3028409"/>
                <a:ext cx="1949227" cy="36934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进而得到：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文本框 24"/>
                <p:cNvSpPr txBox="1"/>
                <p:nvPr/>
              </p:nvSpPr>
              <p:spPr>
                <a:xfrm>
                  <a:off x="3762970" y="3704545"/>
                  <a:ext cx="7014010" cy="467436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lit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115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oMath>
                    </m:oMathPara>
                  </a14:m>
                  <a:endParaRPr kumimoji="1" lang="en-US" altLang="zh-CN" sz="2115" i="1" dirty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5" name="文本框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2970" y="3704545"/>
                  <a:ext cx="7014010" cy="467436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1339652" y="2851674"/>
                <a:ext cx="5209419" cy="45070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即：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lang="en-US" altLang="zh-CN" sz="2115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115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115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115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115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CN" sz="2115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652" y="2851674"/>
                <a:ext cx="5209419" cy="450701"/>
              </a:xfrm>
              <a:prstGeom prst="rect">
                <a:avLst/>
              </a:prstGeom>
              <a:blipFill rotWithShape="1">
                <a:blip r:embed="rId6"/>
                <a:stretch>
                  <a:fillRect l="-277" t="-2230" r="-177" b="-2030"/>
                </a:stretch>
              </a:blip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634745" y="5377000"/>
                <a:ext cx="6877286" cy="78662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耦合上下两种费米子场，改变味道；</a:t>
                </a:r>
                <a:endParaRPr kumimoji="1" lang="en-US" altLang="zh-CN" sz="2540" i="1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algn="l"/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耦合同一个费米子场，不改变粒子味道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45" y="5377000"/>
                <a:ext cx="6877286" cy="786626"/>
              </a:xfrm>
              <a:prstGeom prst="rect">
                <a:avLst/>
              </a:prstGeom>
              <a:blipFill rotWithShape="1">
                <a:blip r:embed="rId7"/>
                <a:stretch>
                  <a:fillRect l="-70" t="-4821" r="9" b="-100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7734066" y="2638879"/>
                <a:ext cx="3777456" cy="3908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𝜃</m:t>
                    </m:r>
                  </m:oMath>
                </a14:m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温伯格角，待实验确定</a:t>
                </a:r>
                <a:endParaRPr kumimoji="1" lang="zh-CN" altLang="en-US" sz="254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066" y="2638879"/>
                <a:ext cx="3777456" cy="390876"/>
              </a:xfrm>
              <a:prstGeom prst="rect">
                <a:avLst/>
              </a:prstGeom>
              <a:blipFill rotWithShape="1">
                <a:blip r:embed="rId8"/>
                <a:stretch>
                  <a:fillRect l="-128" t="-10026" r="6" b="4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2036919" y="6369601"/>
                <a:ext cx="6877413" cy="3908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/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上下型左手费米子与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相互作用形式不相同</a:t>
                </a:r>
                <a:endParaRPr kumimoji="1" lang="zh-CN" altLang="en-US" sz="254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919" y="6369601"/>
                <a:ext cx="6877413" cy="390876"/>
              </a:xfrm>
              <a:prstGeom prst="rect">
                <a:avLst/>
              </a:prstGeom>
              <a:blipFill rotWithShape="1">
                <a:blip r:embed="rId9"/>
                <a:stretch>
                  <a:fillRect l="-72" t="-8914" r="3" b="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-177971" y="5699831"/>
            <a:ext cx="65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897123" y="-24095"/>
                <a:ext cx="11072149" cy="61388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23" y="-24095"/>
                <a:ext cx="11072149" cy="613886"/>
              </a:xfrm>
              <a:prstGeom prst="rect">
                <a:avLst/>
              </a:prstGeom>
              <a:blipFill rotWithShape="1">
                <a:blip r:embed="rId10"/>
                <a:stretch>
                  <a:fillRect l="-45" t="98" r="1" b="8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2039252" y="566521"/>
                <a:ext cx="8602360" cy="61388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b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b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</a:t>
                </a:r>
                <a:endParaRPr lang="zh-CN" altLang="en-US" sz="20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252" y="566521"/>
                <a:ext cx="8602360" cy="613886"/>
              </a:xfrm>
              <a:prstGeom prst="rect">
                <a:avLst/>
              </a:prstGeom>
              <a:blipFill rotWithShape="1">
                <a:blip r:embed="rId11"/>
                <a:stretch>
                  <a:fillRect l="-62" t="-16" r="3" b="9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8914332" y="5546612"/>
                <a:ext cx="28680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三个参数：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,</a:t>
                </a:r>
                <a:r>
                  <a:rPr kumimoji="1" lang="zh-CN" altLang="en-US" sz="24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,</a:t>
                </a:r>
                <a:r>
                  <a:rPr kumimoji="1" lang="zh-CN" altLang="en-US" sz="24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𝜃</m:t>
                    </m:r>
                  </m:oMath>
                </a14:m>
                <a:endParaRPr kumimoji="1" lang="zh-CN" altLang="en-US" sz="24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4332" y="5546612"/>
                <a:ext cx="2868093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7" t="-113" r="-1948" b="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 animBg="1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右手费米子作用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2645305" y="1205546"/>
                <a:ext cx="6254300" cy="64504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305" y="1205546"/>
                <a:ext cx="6254300" cy="645048"/>
              </a:xfrm>
              <a:prstGeom prst="rect">
                <a:avLst/>
              </a:prstGeom>
              <a:blipFill rotWithShape="1">
                <a:blip r:embed="rId1"/>
                <a:stretch>
                  <a:fillRect l="-80" t="-49" r="1" b="3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599203" y="782729"/>
            <a:ext cx="8397481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右手费米子通过超荷作用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692146" y="1952814"/>
                <a:ext cx="6254300" cy="43210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注意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115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超荷并不相等，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brk m:alnAt="7"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46" y="1952814"/>
                <a:ext cx="6254300" cy="432106"/>
              </a:xfrm>
              <a:prstGeom prst="rect">
                <a:avLst/>
              </a:prstGeom>
              <a:blipFill rotWithShape="1">
                <a:blip r:embed="rId2"/>
                <a:stretch>
                  <a:fillRect l="-81" t="-44" r="3" b="11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2151004" y="2696033"/>
                <a:ext cx="8763680" cy="49827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004" y="2696033"/>
                <a:ext cx="8763680" cy="498278"/>
              </a:xfrm>
              <a:prstGeom prst="rect">
                <a:avLst/>
              </a:prstGeom>
              <a:blipFill rotWithShape="1">
                <a:blip r:embed="rId3"/>
                <a:stretch>
                  <a:fillRect l="-61" t="-92" r="3" b="5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3231218" y="3320531"/>
                <a:ext cx="7437061" cy="49827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218" y="3320531"/>
                <a:ext cx="7437061" cy="498278"/>
              </a:xfrm>
              <a:prstGeom prst="rect">
                <a:avLst/>
              </a:prstGeom>
              <a:blipFill rotWithShape="1">
                <a:blip r:embed="rId4"/>
                <a:stretch>
                  <a:fillRect l="-64" t="-23" r="4" b="11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1174454" y="4784240"/>
                <a:ext cx="4695080" cy="3908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右手费米子参与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相互作用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454" y="4784240"/>
                <a:ext cx="4695080" cy="390876"/>
              </a:xfrm>
              <a:prstGeom prst="rect">
                <a:avLst/>
              </a:prstGeom>
              <a:blipFill rotWithShape="1">
                <a:blip r:embed="rId5"/>
                <a:stretch>
                  <a:fillRect l="-102" t="-8811" r="5" b="12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3477623" y="3933230"/>
                <a:ext cx="7437061" cy="49827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623" y="3933230"/>
                <a:ext cx="7437061" cy="498278"/>
              </a:xfrm>
              <a:prstGeom prst="rect">
                <a:avLst/>
              </a:prstGeom>
              <a:blipFill rotWithShape="1">
                <a:blip r:embed="rId6"/>
                <a:stretch>
                  <a:fillRect l="-65" t="-8" r="4" b="9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7107578" y="1963510"/>
                <a:ext cx="2714340" cy="49141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578" y="1963510"/>
                <a:ext cx="2714340" cy="491417"/>
              </a:xfrm>
              <a:prstGeom prst="rect">
                <a:avLst/>
              </a:prstGeom>
              <a:blipFill rotWithShape="1">
                <a:blip r:embed="rId7"/>
                <a:stretch>
                  <a:fillRect l="-539" t="-1957" r="-337" b="-1935"/>
                </a:stretch>
              </a:blip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510195" y="5870625"/>
                <a:ext cx="7924357" cy="42229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上下型右手费米子与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作用形式相同，但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54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不同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95" y="5870625"/>
                <a:ext cx="7924357" cy="422295"/>
              </a:xfrm>
              <a:prstGeom prst="rect">
                <a:avLst/>
              </a:prstGeom>
              <a:blipFill rotWithShape="1">
                <a:blip r:embed="rId8"/>
                <a:stretch>
                  <a:fillRect l="-60" t="-6929" r="6" b="1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5478" y="4557728"/>
            <a:ext cx="3336327" cy="19548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6969" y="224675"/>
                <a:ext cx="11903111" cy="51546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CN" altLang="en-US" dirty="0"/>
                  <a:t>如果把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dirty="0"/>
                  <a:t>当做电磁相互作用，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dirty="0"/>
                  <a:t>与中微子作用为</a:t>
                </a:r>
                <a:r>
                  <a:rPr lang="en-US" altLang="zh-CN" dirty="0"/>
                  <a:t>0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969" y="224675"/>
                <a:ext cx="11903111" cy="5154614"/>
              </a:xfrm>
              <a:blipFill rotWithShape="1">
                <a:blip r:embed="rId1"/>
                <a:stretch>
                  <a:fillRect l="-1" t="-441" r="1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525017" y="3063561"/>
                <a:ext cx="5264956" cy="42229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另外考虑电子与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的相互作用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17" y="3063561"/>
                <a:ext cx="5264956" cy="422295"/>
              </a:xfrm>
              <a:prstGeom prst="rect">
                <a:avLst/>
              </a:prstGeom>
              <a:blipFill rotWithShape="1">
                <a:blip r:embed="rId2"/>
                <a:stretch>
                  <a:fillRect l="-94" t="-6993" r="1" b="8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987584" y="968714"/>
                <a:ext cx="7963928" cy="46743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115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115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𝜈</m:t>
                            </m:r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11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115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11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11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115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115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115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kumimoji="1" lang="en-US" altLang="zh-CN" sz="2115" i="1" dirty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en-US" altLang="zh-CN" sz="2115" i="1" dirty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115" i="1" dirty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584" y="968714"/>
                <a:ext cx="7963928" cy="467436"/>
              </a:xfrm>
              <a:prstGeom prst="rect">
                <a:avLst/>
              </a:prstGeom>
              <a:blipFill rotWithShape="1">
                <a:blip r:embed="rId3"/>
                <a:stretch>
                  <a:fillRect l="-64" t="-73" r="5" b="8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469679" y="1684185"/>
                <a:ext cx="9144559" cy="47333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得到：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</m:t>
                    </m:r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e>
                    </m:d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m:rPr>
                        <m:lit/>
                      </m:rP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m:rPr>
                        <m:lit/>
                      </m:rP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679" y="1684185"/>
                <a:ext cx="9144559" cy="473335"/>
              </a:xfrm>
              <a:prstGeom prst="rect">
                <a:avLst/>
              </a:prstGeom>
              <a:blipFill rotWithShape="1">
                <a:blip r:embed="rId4"/>
                <a:stretch>
                  <a:fillRect l="-52" t="-3255" r="2" b="-339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1307475" y="3851338"/>
                <a:ext cx="7278168" cy="51783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475" y="3851338"/>
                <a:ext cx="7278168" cy="517834"/>
              </a:xfrm>
              <a:prstGeom prst="rect">
                <a:avLst/>
              </a:prstGeom>
              <a:blipFill rotWithShape="1">
                <a:blip r:embed="rId5"/>
                <a:stretch>
                  <a:fillRect l="-70" t="-12" r="6" b="7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354539" y="4369172"/>
                <a:ext cx="9248803" cy="51783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539" y="4369172"/>
                <a:ext cx="9248803" cy="517834"/>
              </a:xfrm>
              <a:prstGeom prst="rect">
                <a:avLst/>
              </a:prstGeom>
              <a:blipFill rotWithShape="1">
                <a:blip r:embed="rId6"/>
                <a:stretch>
                  <a:fillRect l="-54" t="-72" r="7" b="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2987421" y="4964689"/>
                <a:ext cx="5464580" cy="49827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421" y="4964689"/>
                <a:ext cx="5464580" cy="498278"/>
              </a:xfrm>
              <a:prstGeom prst="rect">
                <a:avLst/>
              </a:prstGeom>
              <a:blipFill rotWithShape="1">
                <a:blip r:embed="rId7"/>
                <a:stretch>
                  <a:fillRect l="-88" t="-52" r="3" b="1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1785145" y="5625041"/>
                <a:ext cx="10387593" cy="41453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190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1905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altLang="zh-CN" sz="190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</a:t>
                </a:r>
                <a:r>
                  <a:rPr kumimoji="1" lang="zh-CN" altLang="en-US" sz="190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zh-CN" altLang="en-US" sz="190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，并利用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1905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kumimoji="1" lang="zh-CN" altLang="en-US" sz="190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145" y="5625041"/>
                <a:ext cx="10387593" cy="414537"/>
              </a:xfrm>
              <a:prstGeom prst="rect">
                <a:avLst/>
              </a:prstGeom>
              <a:blipFill rotWithShape="1">
                <a:blip r:embed="rId8"/>
                <a:stretch>
                  <a:fillRect l="-50" t="-51" r="4" b="2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658097" y="6322558"/>
                <a:ext cx="5142058" cy="483209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从而</a:t>
                </a:r>
                <a:r>
                  <a:rPr kumimoji="1" lang="en-US" altLang="zh-CN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电子电荷量</a:t>
                </a:r>
                <a:endParaRPr lang="zh-CN" altLang="en-US" sz="254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97" y="6322558"/>
                <a:ext cx="5142058" cy="483209"/>
              </a:xfrm>
              <a:prstGeom prst="rect">
                <a:avLst/>
              </a:prstGeom>
              <a:blipFill rotWithShape="1">
                <a:blip r:embed="rId9"/>
                <a:stretch>
                  <a:fillRect l="-313" t="-2337" r="-209" b="-2268"/>
                </a:stretch>
              </a:blip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1627" y="2492441"/>
            <a:ext cx="2717528" cy="159230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984322" y="2460060"/>
            <a:ext cx="2204090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构成三角函数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15064" y="1037204"/>
            <a:ext cx="2062877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进而得到：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2507" y="2324875"/>
            <a:ext cx="2362200" cy="889000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7059451" y="6313157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温伯格角强限制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CN" altLang="en-US" sz="3600" dirty="0"/>
                  <a:t>与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sz="3600" dirty="0"/>
                  <a:t>相互作用</a:t>
                </a:r>
                <a:endParaRPr lang="zh-CN" altLang="en-US" sz="3600" dirty="0"/>
              </a:p>
            </p:txBody>
          </p:sp>
        </mc:Choice>
        <mc:Fallback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t="-2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973424" y="824628"/>
                <a:ext cx="8296699" cy="51783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424" y="824628"/>
                <a:ext cx="8296699" cy="517834"/>
              </a:xfrm>
              <a:prstGeom prst="rect">
                <a:avLst/>
              </a:prstGeom>
              <a:blipFill rotWithShape="1">
                <a:blip r:embed="rId2"/>
                <a:stretch>
                  <a:fillRect l="-61" t="-77" r="5" b="1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2273774" y="1399313"/>
                <a:ext cx="9110851" cy="50481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2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774" y="1399313"/>
                <a:ext cx="9110851" cy="504818"/>
              </a:xfrm>
              <a:prstGeom prst="rect">
                <a:avLst/>
              </a:prstGeom>
              <a:blipFill rotWithShape="1">
                <a:blip r:embed="rId3"/>
                <a:stretch>
                  <a:fillRect l="-54" t="-81" r="4" b="7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2598280" y="1923560"/>
                <a:ext cx="10266382" cy="50481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𝑄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280" y="1923560"/>
                <a:ext cx="10266382" cy="504818"/>
              </a:xfrm>
              <a:prstGeom prst="rect">
                <a:avLst/>
              </a:prstGeom>
              <a:blipFill rotWithShape="1">
                <a:blip r:embed="rId4"/>
                <a:stretch>
                  <a:fillRect l="-48" t="-29" r="2" b="2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2587877" y="2532862"/>
                <a:ext cx="9316679" cy="50481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𝑄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877" y="2532862"/>
                <a:ext cx="9316679" cy="504818"/>
              </a:xfrm>
              <a:prstGeom prst="rect">
                <a:avLst/>
              </a:prstGeom>
              <a:blipFill rotWithShape="1">
                <a:blip r:embed="rId5"/>
                <a:stretch>
                  <a:fillRect l="-57" t="-95" r="2" b="9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2598280" y="3203681"/>
                <a:ext cx="9316679" cy="50481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280" y="3203681"/>
                <a:ext cx="9316679" cy="504818"/>
              </a:xfrm>
              <a:prstGeom prst="rect">
                <a:avLst/>
              </a:prstGeom>
              <a:blipFill rotWithShape="1">
                <a:blip r:embed="rId6"/>
                <a:stretch>
                  <a:fillRect l="-53" t="-21" r="5" b="2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2598278" y="3874374"/>
                <a:ext cx="5467745" cy="50481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278" y="3874374"/>
                <a:ext cx="5467745" cy="504818"/>
              </a:xfrm>
              <a:prstGeom prst="rect">
                <a:avLst/>
              </a:prstGeom>
              <a:blipFill rotWithShape="1">
                <a:blip r:embed="rId7"/>
                <a:stretch>
                  <a:fillRect l="-90" t="-47" r="5" b="4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6371323" y="5926358"/>
                <a:ext cx="4633712" cy="84510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p>
                        </m:sSubSup>
                      </m:e>
                    </m:d>
                  </m:oMath>
                </a14:m>
                <a:r>
                  <a:rPr kumimoji="1" lang="en-US" altLang="zh-CN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400" dirty="0"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p>
                        </m:sSubSup>
                      </m:e>
                    </m:d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323" y="5926358"/>
                <a:ext cx="4633712" cy="845103"/>
              </a:xfrm>
              <a:prstGeom prst="rect">
                <a:avLst/>
              </a:prstGeom>
              <a:blipFill rotWithShape="1">
                <a:blip r:embed="rId8"/>
                <a:stretch>
                  <a:fillRect l="-104" t="-64" r="10" b="-963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2598278" y="4441242"/>
                <a:ext cx="6995443" cy="51328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278" y="4441242"/>
                <a:ext cx="6995443" cy="513282"/>
              </a:xfrm>
              <a:prstGeom prst="rect">
                <a:avLst/>
              </a:prstGeom>
              <a:blipFill rotWithShape="1">
                <a:blip r:embed="rId9"/>
                <a:stretch>
                  <a:fillRect l="-71" t="-10" r="2" b="4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2524813" y="5102885"/>
                <a:ext cx="3846510" cy="78726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</m:sSub>
                        </m:den>
                      </m:f>
                      <m:acc>
                        <m:accPr>
                          <m:chr m:val="̅"/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</m:acc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𝛾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kumimoji="1" lang="en-US" altLang="zh-CN" sz="240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kumimoji="1" lang="en-US" altLang="zh-CN" sz="240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40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400" i="1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  <m:r>
                                    <a:rPr kumimoji="1" lang="en-US" altLang="zh-CN" sz="240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p>
                              </m:sSub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</m:d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𝜓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13" y="5102885"/>
                <a:ext cx="3846510" cy="787267"/>
              </a:xfrm>
              <a:prstGeom prst="rect">
                <a:avLst/>
              </a:prstGeom>
              <a:blipFill rotWithShape="1">
                <a:blip r:embed="rId10"/>
                <a:stretch>
                  <a:fillRect l="-133" t="-3" r="10" b="6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统一和分离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电和磁的统一</a:t>
            </a:r>
            <a:endParaRPr lang="en-GB" dirty="0"/>
          </a:p>
        </p:txBody>
      </p:sp>
      <p:sp>
        <p:nvSpPr>
          <p:cNvPr id="5" name="Content Placeholder 2"/>
          <p:cNvSpPr txBox="1"/>
          <p:nvPr/>
        </p:nvSpPr>
        <p:spPr>
          <a:xfrm>
            <a:off x="2152604" y="1878583"/>
            <a:ext cx="7076880" cy="1110656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电磁和弱相互作用的统一</a:t>
            </a:r>
            <a:endParaRPr lang="en-GB" sz="254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Content Placeholder 2"/>
          <p:cNvSpPr txBox="1"/>
          <p:nvPr/>
        </p:nvSpPr>
        <p:spPr>
          <a:xfrm>
            <a:off x="2745248" y="2711777"/>
            <a:ext cx="7076880" cy="1110656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54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下夸克</a:t>
            </a:r>
            <a:r>
              <a:rPr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轻子</a:t>
            </a:r>
            <a:r>
              <a:rPr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的统一</a:t>
            </a:r>
            <a:endParaRPr lang="en-GB" sz="254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Content Placeholder 2"/>
          <p:cNvSpPr txBox="1"/>
          <p:nvPr/>
        </p:nvSpPr>
        <p:spPr>
          <a:xfrm>
            <a:off x="3697354" y="3583247"/>
            <a:ext cx="7076880" cy="1110656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夸克和轻子的统一</a:t>
            </a:r>
            <a:endParaRPr lang="en-GB" sz="254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Content Placeholder 2"/>
          <p:cNvSpPr txBox="1"/>
          <p:nvPr/>
        </p:nvSpPr>
        <p:spPr>
          <a:xfrm>
            <a:off x="1933618" y="5366470"/>
            <a:ext cx="7076880" cy="658330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dirty="0" err="1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左手和右手的分离</a:t>
            </a:r>
            <a:endParaRPr lang="en-GB" sz="254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Content Placeholder 2"/>
          <p:cNvSpPr txBox="1"/>
          <p:nvPr/>
        </p:nvSpPr>
        <p:spPr>
          <a:xfrm>
            <a:off x="4237189" y="4544810"/>
            <a:ext cx="6214475" cy="658330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基本相互作用一样</a:t>
            </a:r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，只是“载荷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不一样</a:t>
            </a:r>
            <a:endParaRPr lang="en-GB" sz="254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720" y="312642"/>
            <a:ext cx="9144559" cy="591499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场的混合</a:t>
            </a:r>
            <a:endParaRPr lang="en-GB" dirty="0"/>
          </a:p>
        </p:txBody>
      </p:sp>
      <p:grpSp>
        <p:nvGrpSpPr>
          <p:cNvPr id="20" name="组合 19"/>
          <p:cNvGrpSpPr/>
          <p:nvPr/>
        </p:nvGrpSpPr>
        <p:grpSpPr>
          <a:xfrm>
            <a:off x="2293256" y="1186252"/>
            <a:ext cx="7605487" cy="5243906"/>
            <a:chOff x="730859" y="760005"/>
            <a:chExt cx="7186481" cy="4955006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2251710" y="4331970"/>
              <a:ext cx="4194810" cy="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V="1">
              <a:off x="2266950" y="1402080"/>
              <a:ext cx="0" cy="292989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590229" y="4138433"/>
                  <a:ext cx="481066" cy="39903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kumimoji="1" lang="en-GB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0229" y="4138433"/>
                  <a:ext cx="481066" cy="399030"/>
                </a:xfrm>
                <a:prstGeom prst="rect">
                  <a:avLst/>
                </a:prstGeom>
                <a:blipFill rotWithShape="1">
                  <a:blip r:embed="rId1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963181" y="822291"/>
                  <a:ext cx="609086" cy="40642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bSup>
                      </m:oMath>
                    </m:oMathPara>
                  </a14:m>
                  <a:endParaRPr kumimoji="1" lang="en-GB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3181" y="822291"/>
                  <a:ext cx="609086" cy="406422"/>
                </a:xfrm>
                <a:prstGeom prst="rect">
                  <a:avLst/>
                </a:prstGeom>
                <a:blipFill rotWithShape="1">
                  <a:blip r:embed="rId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13"/>
            <p:cNvGrpSpPr/>
            <p:nvPr/>
          </p:nvGrpSpPr>
          <p:grpSpPr>
            <a:xfrm rot="20342005">
              <a:off x="1581150" y="760005"/>
              <a:ext cx="4194810" cy="2929890"/>
              <a:chOff x="2404110" y="1554480"/>
              <a:chExt cx="4194810" cy="2929890"/>
            </a:xfrm>
          </p:grpSpPr>
          <p:cxnSp>
            <p:nvCxnSpPr>
              <p:cNvPr id="12" name="Straight Arrow Connector 11"/>
              <p:cNvCxnSpPr/>
              <p:nvPr/>
            </p:nvCxnSpPr>
            <p:spPr>
              <a:xfrm>
                <a:off x="2404110" y="4484370"/>
                <a:ext cx="4194810" cy="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2419350" y="1554480"/>
                <a:ext cx="0" cy="292989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6283485" y="2570941"/>
                  <a:ext cx="502028" cy="39903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kumimoji="1" lang="en-GB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3485" y="2570941"/>
                  <a:ext cx="502028" cy="399030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730859" y="1596620"/>
                  <a:ext cx="479369" cy="39903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kumimoji="1" lang="en-GB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859" y="1596620"/>
                  <a:ext cx="479369" cy="399030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Arc 17"/>
            <p:cNvSpPr/>
            <p:nvPr/>
          </p:nvSpPr>
          <p:spPr>
            <a:xfrm rot="2110649">
              <a:off x="3792020" y="3199932"/>
              <a:ext cx="1440000" cy="1440000"/>
            </a:xfrm>
            <a:prstGeom prst="arc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905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429250" y="3438639"/>
                  <a:ext cx="2488090" cy="36934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kumimoji="1"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atan</m:t>
                        </m:r>
                        <m:r>
                          <a:rPr kumimoji="1"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1" lang="en-GB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9250" y="3438639"/>
                  <a:ext cx="2488090" cy="369342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文本框 19"/>
                <p:cNvSpPr txBox="1"/>
                <p:nvPr/>
              </p:nvSpPr>
              <p:spPr>
                <a:xfrm>
                  <a:off x="1600628" y="4936097"/>
                  <a:ext cx="3413697" cy="778914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accent1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ctrlPr>
                            <a:rPr lang="en-US" altLang="zh-CN" sz="2115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sz="2115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sz="1905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905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1905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altLang="zh-CN" sz="2115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115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115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115" i="1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d>
                        <m:dPr>
                          <m:ctrlPr>
                            <a:rPr lang="en-US" altLang="zh-CN" sz="2115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sz="2115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altLang="zh-CN" sz="2115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2115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2115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US" altLang="zh-CN" sz="2115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sz="2115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lang="en-US" altLang="zh-CN" sz="2115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altLang="zh-CN" sz="1905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905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CN" sz="1905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a14:m>
                  <a:r>
                    <a:rPr lang="zh-CN" altLang="en-US" sz="2115" dirty="0"/>
                    <a:t> </a:t>
                  </a:r>
                  <a:endParaRPr lang="zh-CN" altLang="en-US" sz="2115" dirty="0"/>
                </a:p>
              </p:txBody>
            </p:sp>
          </mc:Choice>
          <mc:Fallback>
            <p:sp>
              <p:nvSpPr>
                <p:cNvPr id="5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628" y="4936097"/>
                  <a:ext cx="3413697" cy="778914"/>
                </a:xfrm>
                <a:prstGeom prst="rect">
                  <a:avLst/>
                </a:prstGeom>
                <a:blipFill rotWithShape="1">
                  <a:blip r:embed="rId6"/>
                </a:blipFill>
                <a:ln w="19050">
                  <a:solidFill>
                    <a:schemeClr val="accent1"/>
                  </a:solidFill>
                </a:ln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4478215" y="1827881"/>
                  <a:ext cx="1683067" cy="42265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1905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altLang="zh-CN" sz="1905" i="1">
                          <a:latin typeface="Cambria Math" panose="02040503050406030204" pitchFamily="18" charset="0"/>
                        </a:rPr>
                        <m:t>≡</m:t>
                      </m:r>
                      <m:rad>
                        <m:radPr>
                          <m:degHide m:val="on"/>
                          <m:ctrlPr>
                            <a:rPr lang="en-US" altLang="zh-CN" sz="1905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1905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905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a14:m>
                  <a:r>
                    <a:rPr lang="en-GB" sz="1905" dirty="0"/>
                    <a:t> </a:t>
                  </a:r>
                  <a:endParaRPr lang="en-GB" sz="1905" dirty="0"/>
                </a:p>
              </p:txBody>
            </p:sp>
          </mc:Choice>
          <mc:Fallback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8215" y="1827881"/>
                  <a:ext cx="1683067" cy="422659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质量与希格斯机制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58636" y="852976"/>
                <a:ext cx="8273584" cy="39510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l"/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质量破坏拉氏量对称性：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̅"/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𝑚</m:t>
                    </m:r>
                    <m:sSub>
                      <m:sSubPr>
                        <m:ctrlP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540" i="1" dirty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540" i="1" dirty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540" i="1" dirty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𝑚</m:t>
                    </m:r>
                    <m:sSub>
                      <m:sSubPr>
                        <m:ctrlP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540" i="1" dirty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540" i="1" dirty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540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36" y="852976"/>
                <a:ext cx="8273584" cy="395108"/>
              </a:xfrm>
              <a:prstGeom prst="rect">
                <a:avLst/>
              </a:prstGeom>
              <a:blipFill rotWithShape="1">
                <a:blip r:embed="rId1"/>
                <a:stretch>
                  <a:fillRect l="-60" t="-8883" r="1" b="7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163649" y="1343991"/>
            <a:ext cx="8746361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通过希格斯机制巧妙地引入质量项，并保持拉氏量对称性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1028485" y="2743147"/>
                <a:ext cx="8746361" cy="59593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新增拉式量：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Higgs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sSup>
                              <m:sSup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p>
                            </m:s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85" y="2743147"/>
                <a:ext cx="8746361" cy="595932"/>
              </a:xfrm>
              <a:prstGeom prst="rect">
                <a:avLst/>
              </a:prstGeom>
              <a:blipFill rotWithShape="1">
                <a:blip r:embed="rId2"/>
                <a:stretch>
                  <a:fillRect l="-56" t="-98" r="3" b="4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163649" y="1986358"/>
            <a:ext cx="8746361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希格斯标量场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2542716" y="1881918"/>
                <a:ext cx="7106568" cy="70423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115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二分量 </a:t>
                </a:r>
                <a14:m>
                  <m:oMath xmlns:m="http://schemas.openxmlformats.org/officeDocument/2006/math"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115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d>
                      <m:dPr>
                        <m:ctrlPr>
                          <a:rPr kumimoji="1" lang="en-US" altLang="zh-CN" sz="2115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115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kumimoji="1" lang="en-US" altLang="zh-CN" sz="2115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190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是实数</a:t>
                </a:r>
                <a:r>
                  <a: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场</a:t>
                </a:r>
                <a:r>
                  <a:rPr lang="en-US" altLang="zh-CN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 </a:t>
                </a:r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716" y="1881918"/>
                <a:ext cx="7106568" cy="704232"/>
              </a:xfrm>
              <a:prstGeom prst="rect">
                <a:avLst/>
              </a:prstGeom>
              <a:blipFill rotWithShape="1">
                <a:blip r:embed="rId3"/>
                <a:stretch>
                  <a:fillRect l="-74" t="-59" r="6" b="6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4669709" y="4127518"/>
                <a:ext cx="7028305" cy="63895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希格斯势能：</a:t>
                </a:r>
                <a:r>
                  <a:rPr kumimoji="1"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709" y="4127518"/>
                <a:ext cx="7028305" cy="638957"/>
              </a:xfrm>
              <a:prstGeom prst="rect">
                <a:avLst/>
              </a:prstGeom>
              <a:blipFill rotWithShape="1">
                <a:blip r:embed="rId4"/>
                <a:stretch>
                  <a:fillRect l="-71" t="-3" r="1" b="2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13" y="3708723"/>
            <a:ext cx="2931850" cy="22963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6591081" y="3399201"/>
                <a:ext cx="4637858" cy="39478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p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  <m:sup>
                        <m:r>
                          <a:rPr kumimoji="1" lang="en-US" altLang="zh-CN" sz="190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190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190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81" y="3399201"/>
                <a:ext cx="4637858" cy="394788"/>
              </a:xfrm>
              <a:prstGeom prst="rect">
                <a:avLst/>
              </a:prstGeom>
              <a:blipFill rotWithShape="1">
                <a:blip r:embed="rId6"/>
                <a:stretch>
                  <a:fillRect l="-105" t="-12" r="5" b="12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669709" y="4914701"/>
                <a:ext cx="7312084" cy="69390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极小值，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𝑑𝑉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den>
                    </m:f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对应于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p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1" lang="en-US" altLang="zh-CN" sz="2400" b="0" i="1" smtClean="0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709" y="4914701"/>
                <a:ext cx="7312084" cy="693908"/>
              </a:xfrm>
              <a:prstGeom prst="rect">
                <a:avLst/>
              </a:prstGeom>
              <a:blipFill rotWithShape="1">
                <a:blip r:embed="rId7"/>
                <a:stretch>
                  <a:fillRect l="-68" t="-63" r="8" b="-297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751235" y="6230634"/>
                <a:ext cx="5985081" cy="46166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zh-CN" altLang="en-US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并不是能量最低态，自发对称性破缺</a:t>
                </a:r>
                <a:endParaRPr lang="zh-CN" altLang="en-US" sz="240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235" y="6230634"/>
                <a:ext cx="5985081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8" t="-3" r="6" b="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6513101" y="5548788"/>
                <a:ext cx="4715837" cy="46166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𝑣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≈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250</m:t>
                    </m:r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GeV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为真空期望值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101" y="5548788"/>
                <a:ext cx="4715837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06" t="-34" r="5" b="3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098266" y="1808804"/>
                <a:ext cx="2362763" cy="73180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=±</m:t>
                      </m:r>
                      <m:f>
                        <m:fPr>
                          <m:ctrlP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kumimoji="1" lang="en-US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𝑌</m:t>
                      </m:r>
                      <m:r>
                        <a:rPr kumimoji="1" lang="en-US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kumimoji="1" lang="en-GB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266" y="1808804"/>
                <a:ext cx="2362763" cy="731803"/>
              </a:xfrm>
              <a:prstGeom prst="rect">
                <a:avLst/>
              </a:prstGeom>
              <a:blipFill rotWithShape="1">
                <a:blip r:embed="rId10"/>
                <a:stretch>
                  <a:fillRect l="-220" t="-44" r="-3546" b="8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521504" y="250032"/>
            <a:ext cx="892923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在基态附近重新定义希格斯场为真空的激发态。</a:t>
            </a:r>
            <a:endParaRPr kumimoji="1" lang="en-US" altLang="zh-CN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3287734" y="1627757"/>
                <a:ext cx="7070211" cy="81349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按习惯取为</a:t>
                </a:r>
                <a14:m>
                  <m:oMath xmlns:m="http://schemas.openxmlformats.org/officeDocument/2006/math">
                    <m:r>
                      <a:rPr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𝜙</m:t>
                    </m:r>
                    <m:r>
                      <a:rPr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eqArrPr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0</m:t>
                            </m:r>
                          </m:e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ℎ</m:t>
                            </m:r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  <m:r>
                      <a:rPr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, </m:t>
                    </m:r>
                    <m:d>
                      <m:dPr>
                        <m:begChr m:val="|"/>
                        <m:endChr m:val="⟩"/>
                        <m:ctrlP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dPr>
                      <m:e>
                        <m: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0</m:t>
                        </m:r>
                      </m:e>
                    </m:d>
                    <m:r>
                      <a:rPr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eqArrPr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0</m:t>
                            </m:r>
                          </m:e>
                          <m:e>
                            <m:r>
                              <a:rPr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eqArr>
                      </m:e>
                    </m:d>
                  </m:oMath>
                </a14:m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734" y="1627757"/>
                <a:ext cx="7070211" cy="813492"/>
              </a:xfrm>
              <a:prstGeom prst="rect">
                <a:avLst/>
              </a:prstGeom>
              <a:blipFill rotWithShape="1">
                <a:blip r:embed="rId1"/>
                <a:stretch>
                  <a:fillRect l="-68" t="-31" r="7" b="3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2374444" y="2855278"/>
                <a:ext cx="8256608" cy="55547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相互作用项为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bSup>
                    <m:r>
                      <a:rPr kumimoji="1"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zh-CN" altLang="en-US" sz="254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提供质量：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54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Higgs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sSup>
                              <m:sSupPr>
                                <m:ctrlPr>
                                  <a:rPr kumimoji="1" lang="en-US" altLang="zh-CN" sz="254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54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kumimoji="1" lang="en-US" altLang="zh-CN" sz="254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p>
                            </m:sSup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54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444" y="2855278"/>
                <a:ext cx="8256608" cy="555473"/>
              </a:xfrm>
              <a:prstGeom prst="rect">
                <a:avLst/>
              </a:prstGeom>
              <a:blipFill rotWithShape="1">
                <a:blip r:embed="rId2"/>
                <a:stretch>
                  <a:fillRect l="-64" t="-57" r="6" b="3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485213" y="854095"/>
                <a:ext cx="11221573" cy="88633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基态有无穷多选择，满足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(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)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即可，不同的选择通过</a:t>
                </a:r>
                <a:r>
                  <a: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SU(2)</a:t>
                </a:r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弱同位旋空间的转动以及规范变换得到相互联系。</a:t>
                </a:r>
                <a:endParaRPr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13" y="854095"/>
                <a:ext cx="11221573" cy="886333"/>
              </a:xfrm>
              <a:prstGeom prst="rect">
                <a:avLst/>
              </a:prstGeom>
              <a:blipFill rotWithShape="1">
                <a:blip r:embed="rId3"/>
                <a:stretch>
                  <a:fillRect l="-46" t="-2" r="5" b="6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196875" y="4519542"/>
                <a:ext cx="11784917" cy="84055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num>
                                  <m:den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acc>
                                      <m:accPr>
                                        <m:chr m:val="⃗"/>
                                        <m:ctrlPr>
                                          <a:rPr kumimoji="1" lang="en-US" altLang="zh-CN" sz="2400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kumimoji="1" lang="en-US" altLang="zh-CN" sz="2400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⋅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400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kumimoji="1" lang="en-US" altLang="zh-CN" sz="2400" i="1"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kumimoji="1" lang="en-US" altLang="zh-CN" sz="2400" i="1">
                                                <a:latin typeface="Cambria Math" panose="02040503050406030204" pitchFamily="18" charset="0"/>
                                                <a:ea typeface="楷体" panose="02010609060101010101" pitchFamily="49" charset="-122"/>
                                                <a:cs typeface="Times New Roman" panose="02020603050405020304" pitchFamily="18" charset="0"/>
                                              </a:rPr>
                                              <m:t>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kumimoji="1" lang="en-US" altLang="zh-CN" sz="2400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𝜙</m:t>
                            </m:r>
                          </m:e>
                        </m:d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  <m:t>𝑣</m:t>
                                </m:r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+</m:t>
                        </m:r>
                      </m:sup>
                    </m:sSub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−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+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𝑔𝑣</m:t>
                            </m:r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</a:rPr>
                                  <m:t>𝜇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≡</m:t>
                    </m:r>
                    <m:sSubSup>
                      <m:sSubSupPr>
                        <m:ctrlPr>
                          <a:rPr lang="en-US" altLang="zh-CN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𝑀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+</m:t>
                        </m:r>
                      </m:sup>
                    </m:sSubSup>
                    <m:sSup>
                      <m:sSupPr>
                        <m:ctrlP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p>
                    </m:sSup>
                    <m:r>
                      <a:rPr lang="en-US" altLang="zh-CN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+</m:t>
                    </m:r>
                    <m:f>
                      <m:fPr>
                        <m:ctrlP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𝑍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𝑍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𝑍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75" y="4519542"/>
                <a:ext cx="11784917" cy="840551"/>
              </a:xfrm>
              <a:prstGeom prst="rect">
                <a:avLst/>
              </a:prstGeom>
              <a:blipFill rotWithShape="1">
                <a:blip r:embed="rId4"/>
                <a:stretch>
                  <a:fillRect l="-43" t="-29" r="5" b="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5170583" y="5894364"/>
                <a:ext cx="5199498" cy="75527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𝑀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𝑣</m:t>
                        </m:r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den>
                    </m:f>
                    <m:r>
                      <a:rPr lang="en-US" altLang="zh-CN" sz="2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, 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𝑀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𝑍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𝑔𝑣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</a:t>
                </a:r>
                <a:r>
                  <a:rPr lang="zh-CN" altLang="en-US" sz="28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𝑊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a:rPr lang="en-US" altLang="zh-CN" sz="2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unc>
                      <m:funcPr>
                        <m:ctrlPr>
                          <a:rPr lang="en-US" altLang="zh-CN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𝑤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altLang="zh-CN" sz="28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583" y="5894364"/>
                <a:ext cx="5199498" cy="755271"/>
              </a:xfrm>
              <a:prstGeom prst="rect">
                <a:avLst/>
              </a:prstGeom>
              <a:blipFill rotWithShape="1">
                <a:blip r:embed="rId5"/>
                <a:stretch>
                  <a:fillRect l="-277" t="-1300" r="-173" b="-57687"/>
                </a:stretch>
              </a:blipFill>
              <a:ln w="1905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/>
          <p:cNvSpPr txBox="1"/>
          <p:nvPr/>
        </p:nvSpPr>
        <p:spPr>
          <a:xfrm>
            <a:off x="521504" y="2411199"/>
            <a:ext cx="3742068" cy="390876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kumimoji="1" lang="zh-CN" altLang="en-US" sz="2540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规范玻色子获得质量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7"/>
              <p:cNvSpPr txBox="1"/>
              <p:nvPr/>
            </p:nvSpPr>
            <p:spPr>
              <a:xfrm>
                <a:off x="1059412" y="3456143"/>
                <a:ext cx="9571640" cy="1014445"/>
              </a:xfrm>
              <a:prstGeom prst="rect">
                <a:avLst/>
              </a:prstGeom>
              <a:solidFill>
                <a:schemeClr val="bg1"/>
              </a:solid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∼</m:t>
                    </m:r>
                    <m:f>
                      <m:f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𝑖𝑣</m:t>
                        </m:r>
                      </m:num>
                      <m:den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sSubSup>
                                  <m:sSubSupPr>
                                    <m:ctrlP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0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  <m:e>
                            <m:sSub>
                              <m:sSubPr>
                                <m:ctrlPr>
                                  <a:rPr kumimoji="1" lang="en-US" altLang="zh-CN" sz="20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kumimoji="1" lang="en-US" altLang="zh-CN" sz="20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kumimoji="1" lang="en-US" altLang="zh-CN" sz="20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bSup>
                          </m:e>
                        </m:eqArr>
                      </m:e>
                    </m:d>
                    <m:r>
                      <a:rPr kumimoji="1" lang="en-US" altLang="zh-CN" sz="20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𝑖𝑣</m:t>
                        </m:r>
                      </m:num>
                      <m:den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ad>
                              <m:radPr>
                                <m:degHide m:val="on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sSub>
                              <m:sSub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e>
                            </m:d>
                          </m:e>
                        </m:eqArr>
                      </m:e>
                    </m:d>
                    <m:r>
                      <a:rPr kumimoji="1" lang="en-US" altLang="zh-CN" sz="24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𝑖𝑣</m:t>
                        </m:r>
                      </m:num>
                      <m:den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ad>
                              <m:radPr>
                                <m:degHide m:val="on"/>
                                <m:ctrlPr>
                                  <a:rPr kumimoji="1" lang="en-US" altLang="zh-CN" sz="20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kumimoji="1" lang="en-US" altLang="zh-CN" sz="20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sSub>
                              <m:sSub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𝑔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  <m:sup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  <m:sSub>
                              <m:sSubPr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190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12" y="3456143"/>
                <a:ext cx="9571640" cy="1014445"/>
              </a:xfrm>
              <a:prstGeom prst="rect">
                <a:avLst/>
              </a:prstGeom>
              <a:blipFill rotWithShape="1">
                <a:blip r:embed="rId6"/>
                <a:stretch>
                  <a:fillRect l="-168" t="-1111" r="-114" b="-1046"/>
                </a:stretch>
              </a:blipFill>
              <a:ln w="22225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/>
        </p:nvSpPr>
        <p:spPr>
          <a:xfrm>
            <a:off x="0" y="6007219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质量与真空期望值，温伯格角的关系：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671145" y="5423383"/>
                <a:ext cx="68754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把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𝜈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替换为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ℎ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即得到电弱玻色子与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Higgs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的相互作用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145" y="5423383"/>
                <a:ext cx="687547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7" t="-105" r="-404" b="1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/>
          <p:cNvSpPr txBox="1"/>
          <p:nvPr/>
        </p:nvSpPr>
        <p:spPr>
          <a:xfrm>
            <a:off x="10449189" y="5998431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光子无质量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粒子物理“标准”模型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90682" y="846697"/>
            <a:ext cx="10860414" cy="1363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20"/>
              </a:spcBef>
            </a:pPr>
            <a:r>
              <a:rPr kumimoji="1" lang="zh-CN" altLang="en-US" sz="28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描述</a:t>
            </a:r>
            <a:r>
              <a:rPr kumimoji="1" lang="zh-CN" altLang="en-US" sz="288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已知</a:t>
            </a:r>
            <a:r>
              <a:rPr kumimoji="1" lang="zh-CN" altLang="en-US" sz="28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基本粒子成分和相互作用的“完备”知识体系</a:t>
            </a:r>
            <a:endParaRPr kumimoji="1" lang="en-US" altLang="zh-CN" sz="288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11480" indent="-411480">
              <a:spcBef>
                <a:spcPts val="720"/>
              </a:spcBef>
              <a:buFont typeface="Wingdings" panose="05000000000000000000" pitchFamily="2" charset="2"/>
              <a:buChar char="Ø"/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成分：夸克、轻子</a:t>
            </a:r>
            <a:endParaRPr kumimoji="1" lang="en-US" altLang="zh-CN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11480" indent="-411480">
              <a:buFont typeface="Wingdings" panose="05000000000000000000" pitchFamily="2" charset="2"/>
              <a:buChar char="Ø"/>
            </a:pP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相互作用：强力</a:t>
            </a:r>
            <a:r>
              <a:rPr kumimoji="1" lang="en-US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(g)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、弱力</a:t>
            </a:r>
            <a:r>
              <a:rPr kumimoji="1" lang="en-US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(W/Z)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、电磁力</a:t>
            </a:r>
            <a:r>
              <a:rPr kumimoji="1" lang="en-US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kumimoji="1" lang="zh-CN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γ</a:t>
            </a:r>
            <a:r>
              <a:rPr kumimoji="1" lang="en-US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kumimoji="1"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、希格斯机制</a:t>
            </a:r>
            <a:r>
              <a:rPr kumimoji="1" lang="en-US" altLang="zh-CN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(H)</a:t>
            </a:r>
            <a:endParaRPr kumimoji="1" lang="zh-CN" altLang="en-US" sz="24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src=http---inews.gtimg.com-newsapp_match-0-10070656601-0.jpg&amp;refer=http---inews.gtimg.com&amp;app=2002&amp;size=f9999,10000&amp;q=a80&amp;n=0&amp;g=0n&amp;fmt=jpeg.jpeg" descr="src=http---inews.gtimg.com-newsapp_match-0-10070656601-0.jpg&amp;refer=http---inews.gtimg.com&amp;app=2002&amp;size=f9999,10000&amp;q=a80&amp;n=0&amp;g=0n&amp;fmt=jpeg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9745" y="2946189"/>
            <a:ext cx="4005332" cy="217697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13" name="组合 12"/>
          <p:cNvGrpSpPr/>
          <p:nvPr/>
        </p:nvGrpSpPr>
        <p:grpSpPr>
          <a:xfrm>
            <a:off x="7383440" y="5286836"/>
            <a:ext cx="3900786" cy="424732"/>
            <a:chOff x="5715000" y="3167680"/>
            <a:chExt cx="3250655" cy="353944"/>
          </a:xfrm>
        </p:grpSpPr>
        <p:sp>
          <p:nvSpPr>
            <p:cNvPr id="10" name="文本框 9"/>
            <p:cNvSpPr txBox="1"/>
            <p:nvPr/>
          </p:nvSpPr>
          <p:spPr>
            <a:xfrm>
              <a:off x="5715000" y="3167680"/>
              <a:ext cx="616088" cy="353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16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电磁</a:t>
              </a:r>
              <a:endParaRPr kumimoji="1" lang="zh-CN" altLang="en-US" sz="216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6635941" y="3167680"/>
              <a:ext cx="714939" cy="353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16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强</a:t>
              </a:r>
              <a:r>
                <a:rPr kumimoji="1" lang="en-US" altLang="zh-CN" sz="216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kumimoji="1" lang="zh-CN" altLang="en-US" sz="216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弱</a:t>
              </a:r>
              <a:endParaRPr kumimoji="1" lang="zh-CN" altLang="en-US" sz="216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656268" y="3167680"/>
              <a:ext cx="1309387" cy="353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16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希格斯机制</a:t>
              </a:r>
              <a:endParaRPr kumimoji="1" lang="zh-CN" altLang="en-US" sz="216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9723" t="14744" r="8753" b="17308"/>
          <a:stretch>
            <a:fillRect/>
          </a:stretch>
        </p:blipFill>
        <p:spPr>
          <a:xfrm>
            <a:off x="1237210" y="2857500"/>
            <a:ext cx="4649940" cy="388332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46923" y="2210660"/>
            <a:ext cx="2438400" cy="4632101"/>
          </a:xfrm>
          <a:prstGeom prst="rect">
            <a:avLst/>
          </a:prstGeom>
          <a:noFill/>
          <a:ln w="25400" cmpd="dbl">
            <a:solidFill>
              <a:srgbClr val="00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57486" y="2385260"/>
            <a:ext cx="2217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自旋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1/2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费米子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41564" y="2221235"/>
            <a:ext cx="1954437" cy="3490333"/>
          </a:xfrm>
          <a:prstGeom prst="rect">
            <a:avLst/>
          </a:prstGeom>
          <a:noFill/>
          <a:ln w="25400" cmpd="dbl">
            <a:solidFill>
              <a:srgbClr val="00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166437" y="2331070"/>
            <a:ext cx="1904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自旋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玻色子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2855913" y="4980934"/>
                <a:ext cx="33325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Higgs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质量：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8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8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28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𝐻</m:t>
                        </m:r>
                      </m:sub>
                    </m:sSub>
                    <m:r>
                      <a:rPr kumimoji="1"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𝜆𝜈</m:t>
                    </m:r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13" y="4980934"/>
                <a:ext cx="3332515" cy="523220"/>
              </a:xfrm>
              <a:prstGeom prst="rect">
                <a:avLst/>
              </a:prstGeom>
              <a:blipFill rotWithShape="1">
                <a:blip r:embed="rId1"/>
                <a:stretch>
                  <a:fillRect l="-10" t="-120" r="-199" b="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854454" y="1289725"/>
                <a:ext cx="9219712" cy="76482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希格斯势能成为：</a:t>
                </a:r>
                <a:r>
                  <a:rPr kumimoji="1"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d>
                    <m:r>
                      <a:rPr kumimoji="1"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𝜈</m:t>
                            </m:r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</m:d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𝜈</m:t>
                            </m:r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</m:d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54" y="1289725"/>
                <a:ext cx="9219712" cy="764825"/>
              </a:xfrm>
              <a:prstGeom prst="rect">
                <a:avLst/>
              </a:prstGeom>
              <a:blipFill rotWithShape="1">
                <a:blip r:embed="rId2"/>
                <a:stretch>
                  <a:fillRect l="-52" t="-5" r="6" b="4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4385168" y="2156116"/>
                <a:ext cx="4664239" cy="76187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kumimoji="1"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𝜈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+…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8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168" y="2156116"/>
                <a:ext cx="4664239" cy="761875"/>
              </a:xfrm>
              <a:prstGeom prst="rect">
                <a:avLst/>
              </a:prstGeom>
              <a:blipFill rotWithShape="1">
                <a:blip r:embed="rId3"/>
                <a:stretch>
                  <a:fillRect l="-106" t="-38" b="2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4385167" y="2997279"/>
                <a:ext cx="4664239" cy="72308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+…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8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167" y="2997279"/>
                <a:ext cx="4664239" cy="723083"/>
              </a:xfrm>
              <a:prstGeom prst="rect">
                <a:avLst/>
              </a:prstGeom>
              <a:blipFill rotWithShape="1">
                <a:blip r:embed="rId4"/>
                <a:stretch>
                  <a:fillRect l="-106" t="-11" b="7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4385166" y="3860720"/>
                <a:ext cx="4664239" cy="70070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+…=</m:t>
                    </m:r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𝜈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p>
                        <m:r>
                          <a:rPr kumimoji="1"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8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166" y="3860720"/>
                <a:ext cx="4664239" cy="700705"/>
              </a:xfrm>
              <a:prstGeom prst="rect">
                <a:avLst/>
              </a:prstGeom>
              <a:blipFill rotWithShape="1">
                <a:blip r:embed="rId5"/>
                <a:stretch>
                  <a:fillRect l="-106" t="-79" b="3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/>
          <p:cNvSpPr txBox="1"/>
          <p:nvPr/>
        </p:nvSpPr>
        <p:spPr>
          <a:xfrm>
            <a:off x="693683" y="618008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自由参数：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19807" y="61485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自由参数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1424004" y="2376057"/>
                <a:ext cx="86688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kumimoji="1" lang="zh-CN" altLang="en-US" sz="32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，</m:t>
                    </m:r>
                    <m:sSub>
                      <m:sSubPr>
                        <m:ctrlP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kumimoji="1" lang="zh-CN" altLang="en-US" sz="32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，</m:t>
                    </m:r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𝜆</m:t>
                    </m:r>
                    <m:r>
                      <a:rPr kumimoji="1" lang="zh-CN" altLang="en-US" sz="32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，</m:t>
                    </m:r>
                    <m:r>
                      <a:rPr kumimoji="1" lang="en-US" altLang="zh-CN" sz="32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𝜈</m:t>
                    </m:r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r>
                  <a:rPr kumimoji="1" lang="en-US" altLang="zh-CN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  <a:sym typeface="Wingdings" panose="05000000000000000000" pitchFamily="2" charset="2"/>
                  </a:rPr>
                  <a:t></a:t>
                </a:r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𝑊</m:t>
                        </m:r>
                      </m:sub>
                    </m:sSub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3200" dirty="0">
                    <a:ea typeface="微软雅黑" panose="020B0503020204020204" pitchFamily="34" charset="-122"/>
                    <a:cs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𝑍</m:t>
                        </m:r>
                      </m:sub>
                    </m:sSub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32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3200" i="1" dirty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𝑒</m:t>
                    </m:r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kumimoji="1" lang="en-US" altLang="zh-CN" sz="32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32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  <a:sym typeface="Wingdings" panose="05000000000000000000" pitchFamily="2" charset="2"/>
                          </a:rPr>
                          <m:t>𝐻</m:t>
                        </m:r>
                      </m:sub>
                    </m:sSub>
                    <m:r>
                      <a:rPr kumimoji="1" lang="en-US" altLang="zh-CN" sz="32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3200" b="0" i="1" dirty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3200" b="0" i="1" dirty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3200" b="0" i="1" dirty="0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kumimoji="1" lang="zh-CN" altLang="en-US" sz="32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14:m>
                  <m:oMath xmlns:m="http://schemas.openxmlformats.org/officeDocument/2006/math">
                    <m:r>
                      <a:rPr kumimoji="1" lang="en-US" altLang="zh-CN" sz="32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𝑔</m:t>
                    </m:r>
                  </m:oMath>
                </a14:m>
                <a:endParaRPr kumimoji="1" lang="zh-CN" altLang="en-US" sz="32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004" y="2376057"/>
                <a:ext cx="8668848" cy="584775"/>
              </a:xfrm>
              <a:prstGeom prst="rect">
                <a:avLst/>
              </a:prstGeom>
              <a:blipFill rotWithShape="1">
                <a:blip r:embed="rId1"/>
                <a:stretch>
                  <a:fillRect l="-4" t="-89" r="2" b="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145459" y="3684842"/>
                <a:ext cx="11046541" cy="755271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𝑀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𝑊</m:t>
                        </m:r>
                      </m:sub>
                    </m:sSub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𝑣</m:t>
                        </m:r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pitchFamily="49" charset="-122"/>
                  </a:rPr>
                  <a:t> </a:t>
                </a:r>
                <a:r>
                  <a:rPr lang="zh-CN" altLang="en-US" sz="2800" i="1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𝑀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𝑍</m:t>
                        </m:r>
                      </m:sub>
                    </m:sSub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𝑔𝑣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pitchFamily="49" charset="-122"/>
                  </a:rPr>
                  <a:t> </a:t>
                </a:r>
                <a:r>
                  <a:rPr lang="zh-CN" altLang="en-US" sz="2800" i="1" dirty="0">
                    <a:latin typeface="Cambria Math" panose="02040503050406030204" pitchFamily="18" charset="0"/>
                    <a:ea typeface="楷体" panose="02010609060101010101" pitchFamily="49" charset="-122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𝑊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func>
                      <m:func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𝑤</m:t>
                            </m:r>
                          </m:sub>
                        </m:sSub>
                      </m:e>
                    </m:func>
                    <m:r>
                      <a:rPr lang="zh-CN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       </m:t>
                    </m:r>
                    <m:sSub>
                      <m:sSub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𝐻</m:t>
                        </m:r>
                      </m:sub>
                    </m:sSub>
                    <m:r>
                      <a:rPr kumimoji="1"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𝜆𝜈</m:t>
                    </m:r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𝑔</m:t>
                    </m:r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SupPr>
                          <m:e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sSubSupPr>
                          <m:e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459" y="3684842"/>
                <a:ext cx="11046541" cy="755271"/>
              </a:xfrm>
              <a:prstGeom prst="rect">
                <a:avLst/>
              </a:prstGeom>
              <a:blipFill rotWithShape="1">
                <a:blip r:embed="rId2"/>
                <a:stretch>
                  <a:fillRect l="-45" t="-76" b="-1152"/>
                </a:stretch>
              </a:blipFill>
              <a:ln w="19050">
                <a:noFill/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1145459" y="4902513"/>
                <a:ext cx="610125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𝜃</m:t>
                        </m:r>
                      </m:sub>
                    </m:sSub>
                    <m:r>
                      <a:rPr kumimoji="1" lang="en-US" altLang="zh-CN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zh-CN" altLang="en-US" sz="2800" dirty="0">
                    <a:solidFill>
                      <a:schemeClr val="tx1"/>
                    </a:solidFill>
                  </a:rPr>
                  <a:t> </a:t>
                </a:r>
                <a:endParaRPr lang="zh-CN" altLang="en-US" sz="2800" dirty="0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459" y="4902513"/>
                <a:ext cx="6101254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9" t="-60" r="2" b="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1147813" y="5781479"/>
                <a:ext cx="1241237" cy="491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𝑀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𝛾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楷体" panose="02010609060101010101" pitchFamily="49" charset="-122"/>
                        </a:rPr>
                        <m:t>0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813" y="5781479"/>
                <a:ext cx="1241237" cy="491160"/>
              </a:xfrm>
              <a:prstGeom prst="rect">
                <a:avLst/>
              </a:prstGeom>
              <a:blipFill rotWithShape="1">
                <a:blip r:embed="rId4"/>
                <a:stretch>
                  <a:fillRect l="-30" t="-89" r="-1469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60945" y="253117"/>
            <a:ext cx="2740573" cy="144415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306" y="564303"/>
            <a:ext cx="6300903" cy="11329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89723" y="1772663"/>
            <a:ext cx="3857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基于完整拉氏量相互作用：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1" name="图片 10" descr="Beta Decay - Beta Radioactivity | Definition &amp; Theory | nuclear-power.c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949" y="1750119"/>
            <a:ext cx="3071774" cy="20478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489723" y="2307711"/>
                <a:ext cx="6794937" cy="704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ℒ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𝛽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begChr m:val="（"/>
                        <m:endChr m:val="）"/>
                        <m:ctrlP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+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𝑝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1</m:t>
                                </m:r>
                                <m: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kumimoji="1" lang="en-US" altLang="zh-CN" sz="24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kumimoji="1" lang="en-US" altLang="zh-CN" sz="2400" b="0" i="1" smtClean="0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𝜇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−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𝑒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1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kumimoji="1" lang="en-US" altLang="zh-CN" sz="2400" i="1"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Calibri" panose="020F0502020204030204" pitchFamily="34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𝜈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23" y="2307711"/>
                <a:ext cx="6794937" cy="704039"/>
              </a:xfrm>
              <a:prstGeom prst="rect">
                <a:avLst/>
              </a:prstGeom>
              <a:blipFill rotWithShape="1">
                <a:blip r:embed="rId4"/>
                <a:stretch>
                  <a:fillRect l="-2" t="-17" r="-1646" b="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965438" y="3139895"/>
                <a:ext cx="6429581" cy="750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≈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8</m:t>
                        </m:r>
                      </m:den>
                    </m:f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𝑊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d>
                      <m:dPr>
                        <m:begChr m:val="（"/>
                        <m:endChr m:val="）"/>
                        <m:ctrlP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𝑝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𝜇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−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𝑒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𝜈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8" y="3139895"/>
                <a:ext cx="6429581" cy="750590"/>
              </a:xfrm>
              <a:prstGeom prst="rect">
                <a:avLst/>
              </a:prstGeom>
              <a:blipFill rotWithShape="1">
                <a:blip r:embed="rId5"/>
                <a:stretch>
                  <a:fillRect l="-4" t="-61" r="-289" b="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477140" y="4007067"/>
                <a:ext cx="3209597" cy="852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得</a:t>
                </a:r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𝐹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kumimoji="1" lang="en-US" altLang="zh-CN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8</m:t>
                        </m:r>
                        <m:sSubSup>
                          <m:sSubSupPr>
                            <m:ctrlP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𝑊</m:t>
                            </m:r>
                          </m:sub>
                          <m:sup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kumimoji="1" lang="en-US" altLang="zh-CN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𝜈</m:t>
                            </m:r>
                          </m:e>
                          <m:sup>
                            <m:r>
                              <a:rPr kumimoji="1" lang="en-US" altLang="zh-CN" sz="28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40" y="4007067"/>
                <a:ext cx="3209597" cy="852221"/>
              </a:xfrm>
              <a:prstGeom prst="rect">
                <a:avLst/>
              </a:prstGeom>
              <a:blipFill rotWithShape="1">
                <a:blip r:embed="rId6"/>
                <a:stretch>
                  <a:fillRect l="-8" t="-25" r="18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8019" y="3942387"/>
            <a:ext cx="4378648" cy="8522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8784124" y="4202344"/>
                <a:ext cx="25767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所以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246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GeV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4124" y="4202344"/>
                <a:ext cx="257679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7" t="-119" r="-1178" b="1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477140" y="5582321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缪子寿命：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0689" y="5316676"/>
            <a:ext cx="6821361" cy="818923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89723" y="296624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四费米相互作用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1" name="图片 20" descr="3: (a) Feynman diagram for the decay of a positive muon. (b) Helicity ...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29538" y="4994003"/>
            <a:ext cx="1871980" cy="17222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精细结构常数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5913" y="1311391"/>
            <a:ext cx="2193946" cy="12307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9635" y="309341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自然单位制：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913" y="2747860"/>
            <a:ext cx="1578978" cy="1042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19636" y="169593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国际单位制：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77965" y="3038524"/>
            <a:ext cx="4977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Wingdings" panose="05000000000000000000" pitchFamily="2" charset="2"/>
              </a:rPr>
              <a:t>  用于提取电荷（耦合常数）信息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619635" y="5218537"/>
                <a:ext cx="6285662" cy="860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电子反常磁矩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𝑒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、缪子反常磁矩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−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，由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QED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修正主导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35" y="5218537"/>
                <a:ext cx="6285662" cy="860748"/>
              </a:xfrm>
              <a:prstGeom prst="rect">
                <a:avLst/>
              </a:prstGeom>
              <a:blipFill rotWithShape="1">
                <a:blip r:embed="rId3"/>
                <a:stretch>
                  <a:fillRect l="-8" t="-12" r="5" b="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583845" y="4153016"/>
                <a:ext cx="4030014" cy="666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原子物理过程：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𝑉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𝑟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𝑍</m:t>
                        </m:r>
                        <m:sSubSup>
                          <m:sSub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𝑠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𝑟</m:t>
                        </m:r>
                      </m:den>
                    </m:f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45" y="4153016"/>
                <a:ext cx="4030014" cy="666401"/>
              </a:xfrm>
              <a:prstGeom prst="rect">
                <a:avLst/>
              </a:prstGeom>
              <a:blipFill rotWithShape="1">
                <a:blip r:embed="rId4"/>
                <a:stretch>
                  <a:fillRect l="-7" t="-17" r="14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143" y="4582963"/>
            <a:ext cx="29464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Yukawa</a:t>
            </a:r>
            <a:r>
              <a:rPr lang="zh-CN" altLang="en-US" dirty="0"/>
              <a:t>耦合与费米子质量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48829" y="803131"/>
            <a:ext cx="892923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引入希格斯与费米子相互作用</a:t>
            </a:r>
            <a:r>
              <a:rPr kumimoji="1" lang="en-US" altLang="zh-CN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满足弱同位旋守恒</a:t>
            </a:r>
            <a:endParaRPr kumimoji="1" lang="en-US" altLang="zh-CN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1391248" y="2196344"/>
                <a:ext cx="7894641" cy="2374689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汤川耦合常数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待定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endParaRPr kumimoji="1" lang="en-US" altLang="zh-CN" sz="2000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6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弱同位旋右手单态</a:t>
                </a:r>
                <a:endParaRPr lang="en-US" altLang="zh-CN" sz="20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 </m:t>
                            </m:r>
                            <m:acc>
                              <m:accPr>
                                <m:chr m:val="̅"/>
                                <m:ctrlP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000" i="1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</m:d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二分量左手态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𝜙</m:t>
                    </m:r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ℎ</m:t>
                            </m:r>
                          </m:e>
                        </m:eqArr>
                      </m:e>
                    </m:d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：二分量，仅需考虑自发对称性破缺形式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acc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  <m:sup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0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e>
                            <m:r>
                              <a:rPr kumimoji="1" lang="en-US" altLang="zh-CN" sz="20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： 希格斯电荷共轭场</a:t>
                </a:r>
                <a:endPara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248" y="2196344"/>
                <a:ext cx="7894641" cy="2374689"/>
              </a:xfrm>
              <a:prstGeom prst="rect">
                <a:avLst/>
              </a:prstGeom>
              <a:blipFill rotWithShape="1">
                <a:blip r:embed="rId1"/>
                <a:stretch>
                  <a:fillRect l="-225" t="-556" r="-157" b="-522"/>
                </a:stretch>
              </a:blip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570451" y="4748930"/>
                <a:ext cx="9469916" cy="70038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Yukawa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ℎ</m:t>
                        </m:r>
                      </m:e>
                    </m:d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ℎ</m:t>
                        </m:r>
                      </m:e>
                    </m:d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451" y="4748930"/>
                <a:ext cx="9469916" cy="700385"/>
              </a:xfrm>
              <a:prstGeom prst="rect">
                <a:avLst/>
              </a:prstGeom>
              <a:blipFill rotWithShape="1">
                <a:blip r:embed="rId2"/>
                <a:stretch>
                  <a:fillRect l="-55" t="-57" r="3" b="5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264416" y="4798203"/>
            <a:ext cx="892923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化简为：</a:t>
            </a:r>
            <a:endParaRPr kumimoji="1" lang="en-US" altLang="zh-CN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2855913" y="5498588"/>
                <a:ext cx="9469915" cy="505203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𝑣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𝑣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1" lang="en-US" altLang="zh-CN" sz="24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ℎ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kumimoji="1" lang="en-US" altLang="zh-CN" sz="24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ℎ</m:t>
                      </m:r>
                      <m:r>
                        <m:rPr>
                          <m:lit/>
                        </m:rPr>
                        <a:rPr kumimoji="1" lang="en-US" altLang="zh-CN" sz="24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  <m:sSup>
                        <m:s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13" y="5498588"/>
                <a:ext cx="9469915" cy="505203"/>
              </a:xfrm>
              <a:prstGeom prst="rect">
                <a:avLst/>
              </a:prstGeom>
              <a:blipFill rotWithShape="1">
                <a:blip r:embed="rId3"/>
                <a:stretch>
                  <a:fillRect l="-50" t="-24" r="5" b="9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1809860" y="6251515"/>
                <a:ext cx="2919173" cy="57195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115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质量项 </a:t>
                </a:r>
                <a14:m>
                  <m:oMath xmlns:m="http://schemas.openxmlformats.org/officeDocument/2006/math">
                    <m:r>
                      <a:rPr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115" b="0" i="1" smtClean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115" b="0" i="1" smtClean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115" b="0" i="1" smtClean="0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115" b="0" i="1" smtClean="0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altLang="zh-CN" sz="2115" i="1">
                        <a:solidFill>
                          <a:srgbClr val="052DD3"/>
                        </a:solidFill>
                        <a:latin typeface="Cambria Math" panose="02040503050406030204" pitchFamily="18" charset="0"/>
                      </a:rPr>
                      <m:t>𝑣𝑦</m:t>
                    </m:r>
                  </m:oMath>
                </a14:m>
                <a:endParaRPr lang="zh-CN" altLang="en-US" sz="2115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860" y="6251515"/>
                <a:ext cx="2919173" cy="571951"/>
              </a:xfrm>
              <a:prstGeom prst="rect">
                <a:avLst/>
              </a:prstGeom>
              <a:blipFill rotWithShape="1">
                <a:blip r:embed="rId4"/>
                <a:stretch>
                  <a:fillRect l="-178" t="-101" r="6" b="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4729033" y="6251515"/>
                <a:ext cx="3721296" cy="57195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115" dirty="0">
                    <a:solidFill>
                      <a:schemeClr val="accent6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相互作用</a:t>
                </a:r>
                <a14:m>
                  <m:oMath xmlns:m="http://schemas.openxmlformats.org/officeDocument/2006/math">
                    <m:r>
                      <a:rPr lang="en-US" altLang="zh-CN" sz="2115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115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CN" sz="2115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115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115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115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115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altLang="zh-CN" sz="2115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115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115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115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altLang="zh-CN" sz="2115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endParaRPr lang="zh-CN" altLang="en-US" sz="2115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033" y="6251515"/>
                <a:ext cx="3721296" cy="571951"/>
              </a:xfrm>
              <a:prstGeom prst="rect">
                <a:avLst/>
              </a:prstGeom>
              <a:blipFill rotWithShape="1">
                <a:blip r:embed="rId5"/>
                <a:stretch>
                  <a:fillRect l="-142" t="-101" r="10" b="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693612" y="1420874"/>
                <a:ext cx="10263421" cy="53354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Yukawa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54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</m:d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54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54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54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54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kumimoji="1" lang="en-US" altLang="zh-CN" sz="254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54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54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p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4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acc>
                          <m:accPr>
                            <m:chr m:val="̃"/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acc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𝜓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</m:acc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12" y="1420874"/>
                <a:ext cx="10263421" cy="533544"/>
              </a:xfrm>
              <a:prstGeom prst="rect">
                <a:avLst/>
              </a:prstGeom>
              <a:blipFill rotWithShape="1">
                <a:blip r:embed="rId6"/>
                <a:stretch>
                  <a:fillRect l="-51" t="-71" r="1" b="9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多代费米子耦合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591214" y="2021815"/>
                <a:ext cx="10128371" cy="46166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𝑗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kumimoji="1" lang="en-US" altLang="zh-CN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:</a:t>
                </a:r>
                <a:r>
                  <a:rPr kumimoji="1" lang="zh-CN" altLang="en-US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费米子</a:t>
                </a:r>
                <a:r>
                  <a:rPr kumimoji="1" lang="zh-CN" altLang="en-US" sz="2400" dirty="0">
                    <a:solidFill>
                      <a:srgbClr val="FF0000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代</a:t>
                </a:r>
                <a:r>
                  <a:rPr kumimoji="1" lang="zh-CN" altLang="en-US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编号</a:t>
                </a:r>
                <a:r>
                  <a:rPr kumimoji="1" lang="en-US" altLang="zh-CN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kumimoji="1" lang="zh-CN" altLang="en-US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味道不同但其他量子数相同的费米子的编号</a:t>
                </a:r>
                <a:r>
                  <a:rPr kumimoji="1" lang="en-US" altLang="zh-CN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kumimoji="1" lang="en-US" altLang="zh-CN" sz="2115" dirty="0"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214" y="2021815"/>
                <a:ext cx="10128371" cy="461665"/>
              </a:xfrm>
              <a:prstGeom prst="rect">
                <a:avLst/>
              </a:prstGeom>
              <a:blipFill rotWithShape="1">
                <a:blip r:embed="rId1"/>
                <a:stretch>
                  <a:fillRect l="-49" t="-132" b="13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2333909" y="2688437"/>
                <a:ext cx="7524181" cy="57143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909" y="2688437"/>
                <a:ext cx="7524181" cy="571438"/>
              </a:xfrm>
              <a:prstGeom prst="rect">
                <a:avLst/>
              </a:prstGeom>
              <a:blipFill rotWithShape="1">
                <a:blip r:embed="rId2"/>
                <a:stretch>
                  <a:fillRect l="-63" t="-84" r="5" b="7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370678" y="1056508"/>
                <a:ext cx="9865627" cy="79457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mass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Ψ</m:t>
                          </m:r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𝑣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𝑣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zh-CN" altLang="en-US" sz="2115" dirty="0"/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78" y="1056508"/>
                <a:ext cx="9865627" cy="794576"/>
              </a:xfrm>
              <a:prstGeom prst="rect">
                <a:avLst/>
              </a:prstGeom>
              <a:blipFill rotWithShape="1">
                <a:blip r:embed="rId3"/>
                <a:stretch>
                  <a:fillRect l="-50" t="-63" r="1" b="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2333909" y="3631741"/>
                <a:ext cx="7524180" cy="47121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r>
                      <a:rPr kumimoji="1"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r>
                      <a:rPr kumimoji="1" lang="en-US" altLang="zh-CN" sz="2400" b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r>
                      <a:rPr kumimoji="1" lang="en-US" altLang="zh-CN" sz="2400" b="1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𝑹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𝑴</m:t>
                        </m:r>
                      </m:e>
                      <m:sup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𝑼</m:t>
                        </m:r>
                      </m:e>
                      <m:sub>
                        <m:r>
                          <a:rPr kumimoji="1" lang="en-US" altLang="zh-CN" sz="2400" b="1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𝑳</m:t>
                        </m:r>
                      </m:sub>
                    </m:sSub>
                  </m:oMath>
                </a14:m>
                <a:r>
                  <a:rPr lang="zh-CN" altLang="en-US" sz="2400" b="1" dirty="0"/>
                  <a:t> </a:t>
                </a:r>
                <a:endParaRPr lang="zh-CN" altLang="en-US" sz="2400" b="1" dirty="0"/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909" y="3631741"/>
                <a:ext cx="7524180" cy="471219"/>
              </a:xfrm>
              <a:prstGeom prst="rect">
                <a:avLst/>
              </a:prstGeom>
              <a:blipFill rotWithShape="1">
                <a:blip r:embed="rId4"/>
                <a:stretch>
                  <a:fillRect l="-63" t="-37" r="5" b="4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/>
              <p:cNvSpPr txBox="1"/>
              <p:nvPr/>
            </p:nvSpPr>
            <p:spPr>
              <a:xfrm>
                <a:off x="3504569" y="5607007"/>
                <a:ext cx="3597844" cy="52065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</m:sSub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≡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569" y="5607007"/>
                <a:ext cx="3597844" cy="520655"/>
              </a:xfrm>
              <a:prstGeom prst="rect">
                <a:avLst/>
              </a:prstGeom>
              <a:blipFill rotWithShape="1">
                <a:blip r:embed="rId5"/>
                <a:stretch>
                  <a:fillRect l="-141" t="-114" r="-1873" b="10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/>
              <p:cNvSpPr txBox="1"/>
              <p:nvPr/>
            </p:nvSpPr>
            <p:spPr>
              <a:xfrm>
                <a:off x="7440024" y="5552288"/>
                <a:ext cx="3584315" cy="52065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e>
                        <m:sub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𝑳</m:t>
                          </m:r>
                        </m:sub>
                      </m:sSub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≡</m:t>
                      </m:r>
                      <m:sSup>
                        <m:sSup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p>
                              </m:sSubSup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kumimoji="1" lang="zh-CN" altLang="en-US" sz="254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024" y="5552288"/>
                <a:ext cx="3584315" cy="520655"/>
              </a:xfrm>
              <a:prstGeom prst="rect">
                <a:avLst/>
              </a:prstGeom>
              <a:blipFill rotWithShape="1">
                <a:blip r:embed="rId6"/>
                <a:stretch>
                  <a:fillRect l="-134" t="-93" r="-1910" b="8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8396014" y="4263872"/>
                <a:ext cx="2743200" cy="53591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𝑣</m:t>
                    </m:r>
                    <m:r>
                      <m:rPr>
                        <m:lit/>
                      </m:rP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en-US" sz="2400" dirty="0"/>
                  <a:t> </a:t>
                </a:r>
                <a:endParaRPr lang="zh-CN" altLang="en-US" sz="1905" dirty="0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014" y="4263872"/>
                <a:ext cx="2743200" cy="535916"/>
              </a:xfrm>
              <a:prstGeom prst="rect">
                <a:avLst/>
              </a:prstGeom>
              <a:blipFill rotWithShape="1">
                <a:blip r:embed="rId7"/>
                <a:stretch>
                  <a:fillRect l="-187" t="-90" r="2" b="8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9639515" y="167978"/>
                <a:ext cx="2499787" cy="66204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115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𝜓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𝜓</m:t>
                                </m:r>
                              </m:e>
                              <m:sub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kumimoji="1" lang="en-US" altLang="zh-CN" sz="2115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d>
                      <m:dPr>
                        <m:ctrlPr>
                          <a:rPr kumimoji="1" lang="en-US" altLang="zh-CN" sz="2115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115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solidFill>
                                        <a:schemeClr val="tx1">
                                          <a:lumMod val="95000"/>
                                          <a:lumOff val="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1" lang="zh-CN" altLang="en-US" sz="2115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endParaRPr kumimoji="1" lang="zh-CN" altLang="en-US" sz="2115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515" y="167978"/>
                <a:ext cx="2499787" cy="662041"/>
              </a:xfrm>
              <a:prstGeom prst="rect">
                <a:avLst/>
              </a:prstGeom>
              <a:blipFill rotWithShape="1">
                <a:blip r:embed="rId8"/>
                <a:stretch>
                  <a:fillRect l="-212" t="-51" r="-10491" b="1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965307" y="5727040"/>
            <a:ext cx="2346565" cy="5482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lang="zh-CN" altLang="en-US" sz="2965" dirty="0"/>
              <a:t>味道</a:t>
            </a:r>
            <a:r>
              <a:rPr lang="en-US" altLang="zh-CN" sz="2965" dirty="0"/>
              <a:t>/</a:t>
            </a:r>
            <a:r>
              <a:rPr lang="zh-CN" altLang="en-US" sz="2965" dirty="0"/>
              <a:t>代空间</a:t>
            </a:r>
            <a:endParaRPr lang="zh-CN" altLang="en-US" sz="296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质量本征态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292539" y="962542"/>
                <a:ext cx="8929233" cy="52950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选取幺正矩阵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kumimoji="1" lang="zh-CN" altLang="en-US" sz="254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4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kumimoji="1" lang="zh-CN" altLang="en-US" sz="254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4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1" lang="zh-CN" altLang="en-US" sz="254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400" dirty="0">
                    <a:solidFill>
                      <a:schemeClr val="tx1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使得质量矩阵对角化：</a:t>
                </a:r>
                <a:endPara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39" y="962542"/>
                <a:ext cx="8929233" cy="529504"/>
              </a:xfrm>
              <a:prstGeom prst="rect">
                <a:avLst/>
              </a:prstGeom>
              <a:blipFill rotWithShape="1">
                <a:blip r:embed="rId1"/>
                <a:stretch>
                  <a:fillRect l="-55" t="-98" r="3" b="8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2718726" y="1650126"/>
                <a:ext cx="5349413" cy="47339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r>
                        <a:rPr kumimoji="1" lang="zh-CN" alt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，</m:t>
                      </m:r>
                      <m:sSubSup>
                        <m:sSub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diag</m:t>
                          </m:r>
                        </m:sub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bSup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kumimoji="1" lang="en-US" altLang="zh-CN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</m:oMath>
                  </m:oMathPara>
                </a14:m>
                <a:endParaRPr kumimoji="1"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726" y="1650126"/>
                <a:ext cx="5349413" cy="473399"/>
              </a:xfrm>
              <a:prstGeom prst="rect">
                <a:avLst/>
              </a:prstGeom>
              <a:blipFill rotWithShape="1">
                <a:blip r:embed="rId2"/>
                <a:stretch>
                  <a:fillRect l="-89" t="-84" r="-525" b="1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-189583" y="2243624"/>
                <a:ext cx="8125871" cy="47121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mass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240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Ψ</m:t>
                          </m:r>
                        </m:e>
                      </m:d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kumimoji="1" lang="en-US" altLang="zh-CN" sz="2400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9583" y="2243624"/>
                <a:ext cx="8125871" cy="471219"/>
              </a:xfrm>
              <a:prstGeom prst="rect">
                <a:avLst/>
              </a:prstGeom>
              <a:blipFill rotWithShape="1">
                <a:blip r:embed="rId3"/>
                <a:stretch>
                  <a:fillRect l="-50" t="-36" r="1" b="4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39141" y="2915757"/>
                <a:ext cx="10188617" cy="55066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sSup>
                        <m:sSup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p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†</m:t>
                          </m:r>
                        </m:sup>
                      </m:sSubSup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kumimoji="1" lang="en-US" altLang="zh-CN" sz="2400" i="1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kumimoji="1" lang="en-US" altLang="zh-CN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†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400" i="1" dirty="0">
                                      <a:latin typeface="Cambria Math" panose="02040503050406030204" pitchFamily="18" charset="0"/>
                                    </a:rPr>
                                    <m:t>)(</m:t>
                                  </m:r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  <m:sup>
                                  <m:r>
                                    <a:rPr kumimoji="1" lang="en-US" altLang="zh-CN" sz="2400" i="1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sup>
                              </m:sSub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kumimoji="1"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†</m:t>
                              </m:r>
                            </m:sup>
                          </m:sSup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†</m:t>
                              </m:r>
                            </m:sup>
                          </m:sSubSup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)(</m:t>
                          </m:r>
                          <m:sSubSup>
                            <m:sSubSupPr>
                              <m:ctrlP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kumimoji="1" lang="en-US" altLang="zh-CN" sz="2400" i="1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p>
                          </m:sSubSup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zh-CN" sz="2400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𝐷</m:t>
                          </m:r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kumimoji="1" lang="en-US" altLang="zh-CN" sz="240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</m:d>
                    </m:oMath>
                  </m:oMathPara>
                </a14:m>
                <a:endParaRPr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141" y="2915757"/>
                <a:ext cx="10188617" cy="550664"/>
              </a:xfrm>
              <a:prstGeom prst="rect">
                <a:avLst/>
              </a:prstGeom>
              <a:blipFill rotWithShape="1">
                <a:blip r:embed="rId4"/>
                <a:stretch>
                  <a:fillRect l="-52" t="-86" r="3" b="10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1465159" y="3607540"/>
                <a:ext cx="7315178" cy="58105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kumimoji="1" lang="en-US" altLang="zh-CN" sz="240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159" y="3607540"/>
                <a:ext cx="7315178" cy="581057"/>
              </a:xfrm>
              <a:prstGeom prst="rect">
                <a:avLst/>
              </a:prstGeom>
              <a:blipFill rotWithShape="1">
                <a:blip r:embed="rId5"/>
                <a:stretch>
                  <a:fillRect l="-72" t="-18" r="3" b="-8073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23"/>
          <p:cNvGrpSpPr/>
          <p:nvPr/>
        </p:nvGrpSpPr>
        <p:grpSpPr>
          <a:xfrm>
            <a:off x="777618" y="5339257"/>
            <a:ext cx="10677965" cy="1262677"/>
            <a:chOff x="-685126" y="4317179"/>
            <a:chExt cx="10838144" cy="1193113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-685126" y="5036460"/>
              <a:ext cx="8744001" cy="473832"/>
              <a:chOff x="-615558" y="4917133"/>
              <a:chExt cx="8744001" cy="473832"/>
            </a:xfrm>
            <a:grpFill/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-615558" y="4921187"/>
                    <a:ext cx="1868224" cy="455376"/>
                  </a:xfrm>
                  <a:prstGeom prst="rect">
                    <a:avLst/>
                  </a:prstGeom>
                  <a:grp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a14:m>
                    <a:r>
                      <a: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6" name="文本框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615558" y="4921187"/>
                    <a:ext cx="1868224" cy="455376"/>
                  </a:xfrm>
                  <a:prstGeom prst="rect">
                    <a:avLst/>
                  </a:prstGeom>
                  <a:blipFill rotWithShape="1">
                    <a:blip r:embed="rId6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文本框 16"/>
                  <p:cNvSpPr txBox="1"/>
                  <p:nvPr/>
                </p:nvSpPr>
                <p:spPr>
                  <a:xfrm>
                    <a:off x="1659776" y="4918112"/>
                    <a:ext cx="1868225" cy="455376"/>
                  </a:xfrm>
                  <a:prstGeom prst="rect">
                    <a:avLst/>
                  </a:prstGeom>
                  <a:grp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a14:m>
                    <a:r>
                      <a: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7" name="文本框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59776" y="4918112"/>
                    <a:ext cx="1868225" cy="455376"/>
                  </a:xfrm>
                  <a:prstGeom prst="rect">
                    <a:avLst/>
                  </a:prstGeom>
                  <a:blipFill rotWithShape="1">
                    <a:blip r:embed="rId7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8" name="文本框 17"/>
                  <p:cNvSpPr txBox="1"/>
                  <p:nvPr/>
                </p:nvSpPr>
                <p:spPr>
                  <a:xfrm>
                    <a:off x="3709259" y="4933893"/>
                    <a:ext cx="2000296" cy="457072"/>
                  </a:xfrm>
                  <a:prstGeom prst="rect">
                    <a:avLst/>
                  </a:prstGeom>
                  <a:grp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a14:m>
                    <a:r>
                      <a: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8" name="文本框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09259" y="4933893"/>
                    <a:ext cx="2000296" cy="457072"/>
                  </a:xfrm>
                  <a:prstGeom prst="rect">
                    <a:avLst/>
                  </a:prstGeom>
                  <a:blipFill rotWithShape="1">
                    <a:blip r:embed="rId8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9" name="文本框 18"/>
                  <p:cNvSpPr txBox="1"/>
                  <p:nvPr/>
                </p:nvSpPr>
                <p:spPr>
                  <a:xfrm>
                    <a:off x="5984594" y="4917133"/>
                    <a:ext cx="2143849" cy="457072"/>
                  </a:xfrm>
                  <a:prstGeom prst="rect">
                    <a:avLst/>
                  </a:prstGeom>
                  <a:grp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  <m:sup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a14:m>
                    <a:r>
                      <a: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 </a:t>
                    </a:r>
                    <a:endParaRPr lang="zh-CN" altLang="en-US" sz="2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mc:Choice>
            <mc:Fallback>
              <p:sp>
                <p:nvSpPr>
                  <p:cNvPr id="19" name="文本框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84594" y="4917133"/>
                    <a:ext cx="2143849" cy="457072"/>
                  </a:xfrm>
                  <a:prstGeom prst="rect">
                    <a:avLst/>
                  </a:prstGeom>
                  <a:blipFill rotWithShape="1">
                    <a:blip r:embed="rId9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-685126" y="4317179"/>
                  <a:ext cx="10838144" cy="456588"/>
                </a:xfrm>
                <a:prstGeom prst="rect">
                  <a:avLst/>
                </a:prstGeom>
                <a:grp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相互作用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(</a:t>
                  </a:r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味道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)</a:t>
                  </a:r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本征态的线性叠加构成质量本征态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(Prime</a:t>
                  </a:r>
                  <a14:m>
                    <m:oMath xmlns:m="http://schemas.openxmlformats.org/officeDocument/2006/math">
                      <m:r>
                        <a:rPr kumimoji="1" lang="en-US" altLang="zh-CN" sz="2540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′</m:t>
                      </m:r>
                    </m:oMath>
                  </a14:m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态</a:t>
                  </a:r>
                  <a:r>
                    <a:rPr kumimoji="1"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)</a:t>
                  </a:r>
                  <a:r>
                    <a: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rPr>
                    <a:t>，即物理态</a:t>
                  </a:r>
                  <a:endPara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685126" y="4317179"/>
                  <a:ext cx="10838144" cy="456588"/>
                </a:xfrm>
                <a:prstGeom prst="rect">
                  <a:avLst/>
                </a:prstGeom>
                <a:blipFill rotWithShape="1">
                  <a:blip r:embed="rId10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1465159" y="4390932"/>
                <a:ext cx="7315178" cy="53328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kumimoji="1"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diag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𝐿𝑖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+[</m:t>
                    </m:r>
                    <m:r>
                      <a:rPr kumimoji="1" lang="en-US" altLang="zh-CN" sz="24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𝐷</m:t>
                    </m:r>
                    <m:r>
                      <a:rPr kumimoji="1" lang="en-US" altLang="zh-CN" sz="24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→</m:t>
                    </m:r>
                    <m:r>
                      <a:rPr kumimoji="1" lang="en-US" altLang="zh-CN" sz="24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𝑈</m:t>
                    </m:r>
                    <m:r>
                      <a:rPr kumimoji="1" lang="en-US" altLang="zh-CN" sz="2400" i="1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159" y="4390932"/>
                <a:ext cx="7315178" cy="533288"/>
              </a:xfrm>
              <a:prstGeom prst="rect">
                <a:avLst/>
              </a:prstGeom>
              <a:blipFill rotWithShape="1">
                <a:blip r:embed="rId11"/>
                <a:stretch>
                  <a:fillRect l="-72" t="-102" r="3" b="8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质量本征态的相互作用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780047" y="2818199"/>
            <a:ext cx="5519668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从而得到：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3243237" y="2392453"/>
                <a:ext cx="4676052" cy="64286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</a:t>
                </a:r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237" y="2392453"/>
                <a:ext cx="4676052" cy="642868"/>
              </a:xfrm>
              <a:prstGeom prst="rect">
                <a:avLst/>
              </a:prstGeom>
              <a:blipFill rotWithShape="1">
                <a:blip r:embed="rId1"/>
                <a:stretch>
                  <a:fillRect l="-101" t="-63" r="4" b="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/>
          <p:cNvSpPr txBox="1"/>
          <p:nvPr/>
        </p:nvSpPr>
        <p:spPr>
          <a:xfrm>
            <a:off x="290044" y="811312"/>
            <a:ext cx="892923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带电流</a:t>
            </a:r>
            <a:r>
              <a:rPr kumimoji="1" lang="en-US" altLang="zh-CN" sz="254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kumimoji="1" lang="en-US" altLang="zh-CN" sz="2540" u="sng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720375" y="3609074"/>
                <a:ext cx="11718618" cy="66896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𝐷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𝑗𝑘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d>
                    <m:r>
                      <m:rPr>
                        <m:nor/>
                      </m:rPr>
                      <a: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zh-CN" altLang="en-US" sz="2115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75" y="3609074"/>
                <a:ext cx="11718618" cy="668966"/>
              </a:xfrm>
              <a:prstGeom prst="rect">
                <a:avLst/>
              </a:prstGeom>
              <a:blipFill rotWithShape="1">
                <a:blip r:embed="rId2"/>
                <a:stretch>
                  <a:fillRect l="-40" t="-55" r="5" b="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922244" y="1881511"/>
            <a:ext cx="6056753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相互作用本征态表示为质量本征态叠加：</a:t>
            </a:r>
            <a:endParaRPr kumimoji="1" lang="zh-CN" altLang="en-US" sz="254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365181" y="1222358"/>
                <a:ext cx="9947746" cy="53591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𝐶𝐶</m:t>
                        </m:r>
                      </m:sup>
                    </m:sSubSup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属于味道空间 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181" y="1222358"/>
                <a:ext cx="9947746" cy="535916"/>
              </a:xfrm>
              <a:prstGeom prst="rect">
                <a:avLst/>
              </a:prstGeom>
              <a:blipFill rotWithShape="1">
                <a:blip r:embed="rId3"/>
                <a:stretch>
                  <a:fillRect l="-50" t="-115" r="4" b="111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/>
          <p:cNvSpPr txBox="1"/>
          <p:nvPr/>
        </p:nvSpPr>
        <p:spPr>
          <a:xfrm>
            <a:off x="1370432" y="5382702"/>
            <a:ext cx="7848845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CKM(</a:t>
            </a:r>
            <a:r>
              <a:rPr lang="en-US" altLang="zh-CN" sz="254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Cabibbo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-Kobayashi-</a:t>
            </a:r>
            <a:r>
              <a:rPr lang="en-US" altLang="zh-CN" sz="254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Maskawa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矩阵</a:t>
            </a:r>
            <a:endParaRPr lang="zh-CN" altLang="en-US" sz="254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Image result for Kobayashi-Maskawa nob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126" y="1758274"/>
            <a:ext cx="1552374" cy="18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1988838" y="4405437"/>
                <a:ext cx="8842072" cy="66896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𝑘𝑗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𝐶𝐾𝑀</m:t>
                                    </m:r>
                                  </m:sub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†</m:t>
                                    </m:r>
                                  </m:sup>
                                </m:sSubSup>
                              </m:e>
                            </m:d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p>
                        </m:s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bSup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838" y="4405437"/>
                <a:ext cx="8842072" cy="668966"/>
              </a:xfrm>
              <a:prstGeom prst="rect">
                <a:avLst/>
              </a:prstGeom>
              <a:blipFill rotWithShape="1">
                <a:blip r:embed="rId5"/>
                <a:stretch>
                  <a:fillRect l="-58" t="-66" r="4" b="1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/>
          <p:cNvSpPr txBox="1"/>
          <p:nvPr/>
        </p:nvSpPr>
        <p:spPr>
          <a:xfrm>
            <a:off x="2013343" y="6179065"/>
            <a:ext cx="7205934" cy="483209"/>
          </a:xfrm>
          <a:prstGeom prst="rect">
            <a:avLst/>
          </a:prstGeom>
          <a:noFill/>
          <a:ln w="19050">
            <a:solidFill>
              <a:srgbClr val="2A00FF"/>
            </a:solidFill>
          </a:ln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带电流使得不同代的费米子（物理态）发生混合</a:t>
            </a:r>
            <a:endParaRPr kumimoji="1" lang="en-US" altLang="zh-CN" sz="254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7919289" y="5284777"/>
                <a:ext cx="2320686" cy="5610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bIns="7200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𝐶𝐾𝑀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sup>
                    </m:sSubSup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289" y="5284777"/>
                <a:ext cx="2320686" cy="561042"/>
              </a:xfrm>
              <a:prstGeom prst="rect">
                <a:avLst/>
              </a:prstGeom>
              <a:blipFill rotWithShape="1">
                <a:blip r:embed="rId6"/>
                <a:stretch>
                  <a:fillRect l="-775" t="-2318" r="-521" b="-2262"/>
                </a:stretch>
              </a:blip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质量本征态的相互作用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0" y="726541"/>
            <a:ext cx="8929233" cy="523220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8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中性流</a:t>
            </a:r>
            <a:r>
              <a:rPr kumimoji="1" lang="en-US" altLang="zh-CN" sz="28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kumimoji="1" lang="en-US" altLang="zh-CN" sz="2800" u="sng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2401955" y="1396934"/>
                <a:ext cx="7733625" cy="518732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𝑁𝐶</m:t>
                        </m:r>
                      </m:sup>
                    </m:sSubSup>
                    <m:d>
                      <m:d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955" y="1396934"/>
                <a:ext cx="7733625" cy="518732"/>
              </a:xfrm>
              <a:prstGeom prst="rect">
                <a:avLst/>
              </a:prstGeom>
              <a:blipFill rotWithShape="1">
                <a:blip r:embed="rId1"/>
                <a:stretch>
                  <a:fillRect l="-62" t="-110" r="4" b="9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3591135" y="2312063"/>
                <a:ext cx="7733625" cy="641138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  <m: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†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𝑘𝑗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135" y="2312063"/>
                <a:ext cx="7733625" cy="641138"/>
              </a:xfrm>
              <a:prstGeom prst="rect">
                <a:avLst/>
              </a:prstGeom>
              <a:blipFill rotWithShape="1">
                <a:blip r:embed="rId2"/>
                <a:stretch>
                  <a:fillRect l="-68" t="-4" r="2" b="-42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3591135" y="3228145"/>
                <a:ext cx="6187413" cy="55791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𝑘𝑗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135" y="3228145"/>
                <a:ext cx="6187413" cy="557910"/>
              </a:xfrm>
              <a:prstGeom prst="rect">
                <a:avLst/>
              </a:prstGeom>
              <a:blipFill rotWithShape="1">
                <a:blip r:embed="rId3"/>
                <a:stretch>
                  <a:fillRect l="-85" t="-79" r="3" b="33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3591135" y="4162473"/>
                <a:ext cx="6187413" cy="55791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lit/>
                      </m:rP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/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2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eff</m:t>
                            </m:r>
                          </m:sub>
                          <m:sup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p>
                        </m:sSubSup>
                        <m:sSub>
                          <m:sSub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kumimoji="1" lang="en-US" altLang="zh-CN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135" y="4162473"/>
                <a:ext cx="6187413" cy="557910"/>
              </a:xfrm>
              <a:prstGeom prst="rect">
                <a:avLst/>
              </a:prstGeom>
              <a:blipFill rotWithShape="1">
                <a:blip r:embed="rId4"/>
                <a:stretch>
                  <a:fillRect l="-85" t="-9" r="3" b="7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/>
          <p:cNvSpPr txBox="1"/>
          <p:nvPr/>
        </p:nvSpPr>
        <p:spPr>
          <a:xfrm>
            <a:off x="2745331" y="6040011"/>
            <a:ext cx="6056832" cy="461665"/>
          </a:xfrm>
          <a:prstGeom prst="rect">
            <a:avLst/>
          </a:prstGeom>
          <a:noFill/>
          <a:ln w="19050">
            <a:solidFill>
              <a:srgbClr val="2A00FF"/>
            </a:solidFill>
          </a:ln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kumimoji="1" lang="zh-CN" altLang="en-US" sz="240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中性流相互作用作用于同一种费米子之间</a:t>
            </a:r>
            <a:endParaRPr kumimoji="1" lang="en-US" altLang="zh-CN" sz="2400" dirty="0">
              <a:solidFill>
                <a:srgbClr val="052DD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41458" y="5274282"/>
            <a:ext cx="4132542" cy="369332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none" lIns="0" tIns="0" rIns="0" bIns="0" rtlCol="0" anchor="ctr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对下型夸克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轻子有类似的形式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Z-</a:t>
            </a:r>
            <a:r>
              <a:rPr lang="zh-CN" altLang="en-US" dirty="0"/>
              <a:t>玻色子质量</a:t>
            </a:r>
            <a:endParaRPr lang="en-GB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1616" y="999584"/>
            <a:ext cx="4270750" cy="322470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3900" y="1116570"/>
            <a:ext cx="6027801" cy="2964869"/>
            <a:chOff x="501799" y="999585"/>
            <a:chExt cx="6027801" cy="29648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rcRect b="52423"/>
            <a:stretch>
              <a:fillRect/>
            </a:stretch>
          </p:blipFill>
          <p:spPr>
            <a:xfrm>
              <a:off x="501799" y="999585"/>
              <a:ext cx="5594201" cy="267378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文本框 4"/>
                <p:cNvSpPr txBox="1"/>
                <p:nvPr/>
              </p:nvSpPr>
              <p:spPr>
                <a:xfrm>
                  <a:off x="3811039" y="2626253"/>
                  <a:ext cx="720582" cy="586314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CN" sz="381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381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zh-CN" altLang="en-US" sz="381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5" name="文本框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1039" y="2626253"/>
                  <a:ext cx="720582" cy="586314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文本框 6"/>
                <p:cNvSpPr txBox="1"/>
                <p:nvPr/>
              </p:nvSpPr>
              <p:spPr>
                <a:xfrm>
                  <a:off x="4775087" y="1324971"/>
                  <a:ext cx="545727" cy="586314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381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oMath>
                    </m:oMathPara>
                  </a14:m>
                  <a:endParaRPr kumimoji="1" lang="zh-CN" altLang="en-US" sz="2540" dirty="0"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5087" y="1324971"/>
                  <a:ext cx="545727" cy="586314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" name="Picture 5"/>
            <p:cNvPicPr>
              <a:picLocks noChangeAspect="1"/>
            </p:cNvPicPr>
            <p:nvPr/>
          </p:nvPicPr>
          <p:blipFill>
            <a:blip r:embed="rId2"/>
            <a:srcRect t="94323"/>
            <a:stretch>
              <a:fillRect/>
            </a:stretch>
          </p:blipFill>
          <p:spPr>
            <a:xfrm>
              <a:off x="935399" y="3645434"/>
              <a:ext cx="5594201" cy="319020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649395" y="3850607"/>
                <a:ext cx="27261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𝑍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𝛾</m:t>
                        </m:r>
                      </m:e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截面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95" y="3850607"/>
                <a:ext cx="272619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6" t="-130" r="21" b="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8534361" y="596412"/>
                <a:ext cx="29767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𝑍</m:t>
                    </m:r>
                    <m:r>
                      <m:rPr>
                        <m:lit/>
                      </m:rP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𝛾</m:t>
                        </m:r>
                      </m:e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质量谱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361" y="596412"/>
                <a:ext cx="297671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0" t="-32" r="14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0951" y="4404701"/>
            <a:ext cx="4117339" cy="88462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0779" y="4633391"/>
            <a:ext cx="2417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Breit-Wigner: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7310" y="4298088"/>
            <a:ext cx="3832835" cy="255991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3651" y="6072112"/>
            <a:ext cx="4117338" cy="57695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044" y="144002"/>
            <a:ext cx="2664255" cy="81477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14635" y="4194034"/>
            <a:ext cx="1677044" cy="123709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7044" y="5274535"/>
            <a:ext cx="3299153" cy="67610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37237" y="1247187"/>
            <a:ext cx="1443266" cy="20902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4814" y="360608"/>
            <a:ext cx="11903111" cy="914400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运动由量子场论描述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971934" y="1233317"/>
            <a:ext cx="941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量子力学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：五大公设（波函数、算符、演化方程、测量、全同性）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1017755" y="2958432"/>
                <a:ext cx="80120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zh-CN" altLang="en-US" sz="24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狭义相对论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：洛伦兹对称性，质能关系（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𝐸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𝑝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）</a:t>
                </a:r>
                <a:r>
                  <a:rPr kumimoji="1" lang="en-US" altLang="zh-CN" sz="2400" baseline="30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#</a:t>
                </a:r>
                <a:endParaRPr kumimoji="1" lang="zh-CN" altLang="en-US" sz="2400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55" y="2958432"/>
                <a:ext cx="8012002" cy="461665"/>
              </a:xfrm>
              <a:prstGeom prst="rect">
                <a:avLst/>
              </a:prstGeom>
              <a:blipFill rotWithShape="1">
                <a:blip r:embed="rId1"/>
                <a:stretch>
                  <a:fillRect l="-6" t="-10997" r="1" b="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9772438" y="5938070"/>
                <a:ext cx="185499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kumimoji="1" lang="en-US" altLang="zh-CN" sz="2400" baseline="30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#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自然单位制</a:t>
                </a:r>
                <a:endPara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ℏ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438" y="5938070"/>
                <a:ext cx="1854995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23" t="-6823" r="-2194" b="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2855913" y="1844429"/>
                <a:ext cx="6618928" cy="668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非相对论量子力学：</a:t>
                </a:r>
                <a14:m>
                  <m:oMath xmlns:m="http://schemas.openxmlformats.org/officeDocument/2006/math">
                    <m:acc>
                      <m:acc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𝐻</m:t>
                        </m:r>
                      </m:e>
                    </m:acc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𝜓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𝑖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𝜕𝜓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𝜕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</a:t>
                </a:r>
                <a:r>
                  <a:rPr kumimoji="1" lang="en-US" altLang="zh-CN" sz="2400" dirty="0"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𝐻</m:t>
                        </m:r>
                      </m:e>
                    </m:acc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acc>
                              <m:accPr>
                                <m:ctrlP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2400" b="0" i="1" smtClean="0"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𝑚</m:t>
                        </m:r>
                      </m:den>
                    </m:f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+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𝑉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𝑟</m:t>
                        </m:r>
                      </m:e>
                    </m:d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13" y="1844429"/>
                <a:ext cx="6618928" cy="668388"/>
              </a:xfrm>
              <a:prstGeom prst="rect">
                <a:avLst/>
              </a:prstGeom>
              <a:blipFill rotWithShape="1">
                <a:blip r:embed="rId3"/>
                <a:stretch>
                  <a:fillRect l="-5" t="-58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/>
          <p:cNvSpPr txBox="1"/>
          <p:nvPr/>
        </p:nvSpPr>
        <p:spPr>
          <a:xfrm>
            <a:off x="1988480" y="3791610"/>
            <a:ext cx="7455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自旋为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1/2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粒子的自由运动由狄拉克方程描述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(1926)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2531547" y="4407612"/>
                <a:ext cx="2953075" cy="51783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547" y="4407612"/>
                <a:ext cx="2953075" cy="517834"/>
              </a:xfrm>
              <a:prstGeom prst="rect">
                <a:avLst/>
              </a:prstGeom>
              <a:blipFill rotWithShape="1">
                <a:blip r:embed="rId4"/>
                <a:stretch>
                  <a:fillRect l="-165" t="-15" r="4" b="75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7383530" y="4442417"/>
                <a:ext cx="39667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: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矩阵</a:t>
                </a: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，无时空依赖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530" y="4442417"/>
                <a:ext cx="396672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" t="-128" r="-1162" b="1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1988480" y="5074405"/>
                <a:ext cx="7211357" cy="51725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或：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zh-CN" altLang="en-US" sz="2400" dirty="0"/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480" y="5074405"/>
                <a:ext cx="7211357" cy="517257"/>
              </a:xfrm>
              <a:prstGeom prst="rect">
                <a:avLst/>
              </a:prstGeom>
              <a:blipFill rotWithShape="1">
                <a:blip r:embed="rId6"/>
                <a:stretch>
                  <a:fillRect l="-66" t="-23" r="8" b="9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2531546" y="5687874"/>
                <a:ext cx="4695196" cy="5003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Ψ</m:t>
                      </m:r>
                      <m:r>
                        <a:rPr lang="en-US" altLang="zh-CN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𝐸𝑡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d>
                        </m:sup>
                      </m:sSup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𝑖𝑝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kumimoji="1" lang="zh-CN" altLang="en-US" sz="2400" i="1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546" y="5687874"/>
                <a:ext cx="4695196" cy="500393"/>
              </a:xfrm>
              <a:prstGeom prst="rect">
                <a:avLst/>
              </a:prstGeom>
              <a:blipFill rotWithShape="1">
                <a:blip r:embed="rId7"/>
                <a:stretch>
                  <a:fillRect l="-9" t="-36" r="-139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US" dirty="0"/>
              <a:t>-</a:t>
            </a:r>
            <a:r>
              <a:rPr lang="en-US" dirty="0" err="1"/>
              <a:t>玻色子</a:t>
            </a:r>
            <a:r>
              <a:rPr lang="zh-CN" altLang="en-US" dirty="0"/>
              <a:t>质量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73294"/>
            <a:ext cx="4620847" cy="3457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673" y="1449388"/>
            <a:ext cx="3089090" cy="363962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952" y="1573294"/>
            <a:ext cx="4113048" cy="32023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073" y="5566263"/>
            <a:ext cx="6027244" cy="67104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Higgs-</a:t>
            </a:r>
            <a:r>
              <a:rPr kumimoji="1" lang="zh-CN" altLang="en-US" dirty="0"/>
              <a:t>质量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5946" y="6144757"/>
            <a:ext cx="4787900" cy="596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94" y="1145245"/>
            <a:ext cx="5175806" cy="46292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401970" y="5832763"/>
                <a:ext cx="38352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𝐻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→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𝑍</m:t>
                      </m:r>
                      <m:d>
                        <m:d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𝛾</m:t>
                          </m:r>
                        </m:e>
                        <m:sup>
                          <m:r>
                            <a:rPr kumimoji="1" lang="zh-CN" altLang="en-US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70" y="5832763"/>
                <a:ext cx="3835281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62" r="14" b="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289" y="1024974"/>
            <a:ext cx="4711700" cy="4572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7312358" y="5437981"/>
                <a:ext cx="12706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𝐻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→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𝛾𝛾</m:t>
                      </m:r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358" y="5437981"/>
                <a:ext cx="127060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6" t="-103" r="-126" b="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Higgs-</a:t>
            </a:r>
            <a:r>
              <a:rPr kumimoji="1" lang="zh-CN" altLang="en-US" dirty="0"/>
              <a:t>自旋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349" y="999584"/>
            <a:ext cx="10163175" cy="558814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058400" y="871538"/>
            <a:ext cx="1257300" cy="1414462"/>
          </a:xfrm>
          <a:prstGeom prst="rect">
            <a:avLst/>
          </a:prstGeom>
          <a:solidFill>
            <a:schemeClr val="bg1"/>
          </a:solidFill>
          <a:ln w="15875">
            <a:noFill/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18" y="3118153"/>
            <a:ext cx="10860564" cy="57090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62424"/>
            <a:ext cx="11647684" cy="54675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786" y="41837"/>
            <a:ext cx="2955898" cy="196910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54673" y="320192"/>
            <a:ext cx="7986212" cy="436562"/>
          </a:xfrm>
        </p:spPr>
        <p:txBody>
          <a:bodyPr/>
          <a:lstStyle/>
          <a:p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Higgs</a:t>
            </a:r>
            <a:r>
              <a:rPr lang="zh-CN" altLang="en-US" dirty="0"/>
              <a:t> </a:t>
            </a:r>
            <a:r>
              <a:rPr lang="en-US" altLang="zh-CN" dirty="0"/>
              <a:t>comes</a:t>
            </a:r>
            <a:r>
              <a:rPr lang="zh-CN" altLang="en-US" dirty="0"/>
              <a:t> </a:t>
            </a:r>
            <a:r>
              <a:rPr lang="en-US" altLang="zh-CN" dirty="0"/>
              <a:t>into</a:t>
            </a:r>
            <a:r>
              <a:rPr lang="zh-CN" altLang="en-US" dirty="0"/>
              <a:t> </a:t>
            </a:r>
            <a:r>
              <a:rPr lang="en-US" altLang="zh-CN" dirty="0"/>
              <a:t>being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collisions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4" name="AdmirableDisguisedCommabutterfly-size_restricted.gif" descr="AdmirableDisguisedCommabutterfly-size_restricted.gif"/>
          <p:cNvPicPr/>
          <p:nvPr/>
        </p:nvPicPr>
        <p:blipFill>
          <a:blip r:embed="rId1"/>
          <a:stretch>
            <a:fillRect/>
          </a:stretch>
        </p:blipFill>
        <p:spPr>
          <a:xfrm>
            <a:off x="2138883" y="865760"/>
            <a:ext cx="8122596" cy="535994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54673" y="320192"/>
            <a:ext cx="5992042" cy="436562"/>
          </a:xfrm>
        </p:spPr>
        <p:txBody>
          <a:bodyPr/>
          <a:lstStyle/>
          <a:p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Higgs</a:t>
            </a:r>
            <a:r>
              <a:rPr lang="zh-CN" altLang="en-US" dirty="0"/>
              <a:t> </a:t>
            </a:r>
            <a:r>
              <a:rPr lang="en-US" altLang="zh-CN" dirty="0"/>
              <a:t>vanishes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collisions</a:t>
            </a:r>
            <a:endParaRPr lang="en-US" dirty="0"/>
          </a:p>
        </p:txBody>
      </p:sp>
      <p:pic>
        <p:nvPicPr>
          <p:cNvPr id="4" name="UltimateVengefulChihuahua-size_restricted.gif" descr="UltimateVengefulChihuahua-size_restricted.gif"/>
          <p:cNvPicPr/>
          <p:nvPr/>
        </p:nvPicPr>
        <p:blipFill>
          <a:blip r:embed="rId1"/>
          <a:stretch>
            <a:fillRect/>
          </a:stretch>
        </p:blipFill>
        <p:spPr>
          <a:xfrm>
            <a:off x="1049383" y="904672"/>
            <a:ext cx="9970852" cy="522375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54673" y="320192"/>
            <a:ext cx="7420927" cy="436562"/>
          </a:xfrm>
        </p:spPr>
        <p:txBody>
          <a:bodyPr>
            <a:normAutofit fontScale="92500"/>
          </a:bodyPr>
          <a:lstStyle/>
          <a:p>
            <a:r>
              <a:rPr lang="en-US" dirty="0"/>
              <a:t>大型强子对撞机</a:t>
            </a:r>
            <a:r>
              <a:rPr lang="en-US" altLang="zh-CN" dirty="0"/>
              <a:t>——</a:t>
            </a:r>
            <a:r>
              <a:rPr lang="zh-CN" altLang="en-US" dirty="0"/>
              <a:t>人类探索未知的智慧与勇气的结晶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29640" y="1036320"/>
            <a:ext cx="10332720" cy="5252720"/>
            <a:chOff x="101601" y="986432"/>
            <a:chExt cx="21873094" cy="11966394"/>
          </a:xfrm>
        </p:grpSpPr>
        <p:grpSp>
          <p:nvGrpSpPr>
            <p:cNvPr id="8" name="组合 14"/>
            <p:cNvGrpSpPr/>
            <p:nvPr/>
          </p:nvGrpSpPr>
          <p:grpSpPr>
            <a:xfrm>
              <a:off x="101601" y="986432"/>
              <a:ext cx="21873094" cy="11966394"/>
              <a:chOff x="0" y="308690"/>
              <a:chExt cx="11682046" cy="6391047"/>
            </a:xfrm>
          </p:grpSpPr>
          <p:pic>
            <p:nvPicPr>
              <p:cNvPr id="9" name="图片 7" descr="图片包含 游戏机, 乐高, 玩具&#10;&#10;描述已自动生成"/>
              <p:cNvPicPr>
                <a:picLocks noChangeAspect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59"/>
              <a:stretch>
                <a:fillRect/>
              </a:stretch>
            </p:blipFill>
            <p:spPr>
              <a:xfrm>
                <a:off x="0" y="308690"/>
                <a:ext cx="11682046" cy="6391047"/>
              </a:xfrm>
              <a:prstGeom prst="rect">
                <a:avLst/>
              </a:prstGeom>
            </p:spPr>
          </p:pic>
          <p:pic>
            <p:nvPicPr>
              <p:cNvPr id="10" name="图片 5" descr="夜晚的灯光&#10;&#10;中度可信度描述已自动生成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46095">
                <a:off x="4407879" y="1116623"/>
                <a:ext cx="4000500" cy="400050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1" name="椭圆 10"/>
            <p:cNvSpPr/>
            <p:nvPr/>
          </p:nvSpPr>
          <p:spPr>
            <a:xfrm>
              <a:off x="11038148" y="11004505"/>
              <a:ext cx="1393873" cy="139387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7840"/>
              <a:endParaRPr lang="en-US" sz="348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箭头: 右 15"/>
            <p:cNvSpPr/>
            <p:nvPr/>
          </p:nvSpPr>
          <p:spPr>
            <a:xfrm rot="21144041">
              <a:off x="2285059" y="6441264"/>
              <a:ext cx="6043008" cy="1305659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7840"/>
              <a:r>
                <a:rPr lang="zh-CN" altLang="en-US" sz="2000" b="1" dirty="0">
                  <a:solidFill>
                    <a:prstClr val="white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对撞粒子束</a:t>
              </a:r>
              <a:endParaRPr lang="en-US" sz="20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箭头: 左 19"/>
            <p:cNvSpPr/>
            <p:nvPr/>
          </p:nvSpPr>
          <p:spPr>
            <a:xfrm rot="21139203">
              <a:off x="15826773" y="4890714"/>
              <a:ext cx="5727643" cy="1135588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7840"/>
              <a:r>
                <a:rPr lang="zh-CN" altLang="en-US" sz="2000" b="1" dirty="0">
                  <a:solidFill>
                    <a:prstClr val="white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对撞粒子束</a:t>
              </a:r>
              <a:endParaRPr lang="en-US" sz="20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49253" y="2351185"/>
            <a:ext cx="1940056" cy="2055975"/>
            <a:chOff x="5649253" y="2351185"/>
            <a:chExt cx="1940056" cy="2055975"/>
          </a:xfrm>
        </p:grpSpPr>
        <p:pic>
          <p:nvPicPr>
            <p:cNvPr id="14" name="图片 1" descr="背景图案&#10;&#10;描述已自动生成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5" t="9027" r="11128" b="3586"/>
            <a:stretch>
              <a:fillRect/>
            </a:stretch>
          </p:blipFill>
          <p:spPr>
            <a:xfrm>
              <a:off x="5901124" y="2351185"/>
              <a:ext cx="1449743" cy="101743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649253" y="3453053"/>
              <a:ext cx="19400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Energy</a:t>
              </a:r>
              <a:r>
                <a:rPr lang="zh-CN" altLang="en-US" sz="28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</a:t>
              </a:r>
              <a:r>
                <a:rPr lang="zh-CN" altLang="en-US" sz="28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 </a:t>
              </a:r>
              <a:r>
                <a:rPr lang="en-US" altLang="zh-CN" sz="28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Matter</a:t>
              </a:r>
              <a:endParaRPr lang="en-US" sz="28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54673" y="320192"/>
            <a:ext cx="5800971" cy="436562"/>
          </a:xfrm>
        </p:spPr>
        <p:txBody>
          <a:bodyPr/>
          <a:lstStyle/>
          <a:p>
            <a:r>
              <a:rPr lang="en-US" dirty="0"/>
              <a:t>希格斯的研究渠道</a:t>
            </a:r>
            <a:r>
              <a:rPr lang="zh-CN" altLang="en-US" dirty="0"/>
              <a:t>：产生与衰变模式</a:t>
            </a: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7950"/>
            <a:ext cx="12192000" cy="410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温伯格角</a:t>
            </a:r>
            <a:r>
              <a:rPr kumimoji="1" lang="en-US" altLang="zh-CN" dirty="0"/>
              <a:t>/</a:t>
            </a:r>
            <a:r>
              <a:rPr kumimoji="1" lang="zh-CN" altLang="en-US" dirty="0"/>
              <a:t>弱混合角</a:t>
            </a:r>
            <a:endParaRPr kumimoji="1"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468928" y="1449388"/>
                <a:ext cx="10093968" cy="637097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费米子与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作用的中性流</a:t>
                </a:r>
                <a:r>
                  <a:rPr kumimoji="1"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r>
                      <a:rPr kumimoji="1"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den>
                    </m:f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kumimoji="1" lang="en-US" altLang="zh-CN" sz="24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kumimoji="1" lang="en-US" altLang="zh-CN" sz="24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p>
                            </m:sSub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kumimoji="1"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28" y="1449388"/>
                <a:ext cx="10093968" cy="637097"/>
              </a:xfrm>
              <a:prstGeom prst="rect">
                <a:avLst/>
              </a:prstGeom>
              <a:blipFill rotWithShape="1">
                <a:blip r:embed="rId1"/>
                <a:stretch>
                  <a:fillRect l="-47" t="-50" r="3" b="8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0059194" y="1276327"/>
                <a:ext cx="2271199" cy="983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（"/>
                        <m:endChr m:val="）"/>
                        <m:ctrlP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kumimoji="1" lang="zh-CN" altLang="en-US" sz="2400" b="0" dirty="0">
                    <a:latin typeface="微软雅黑" panose="020B0503020204020204" pitchFamily="34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400" b="0" dirty="0">
                  <a:latin typeface="微软雅黑" panose="020B0503020204020204" pitchFamily="34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：电荷  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194" y="1276327"/>
                <a:ext cx="2271199" cy="983218"/>
              </a:xfrm>
              <a:prstGeom prst="rect">
                <a:avLst/>
              </a:prstGeom>
              <a:blipFill rotWithShape="1">
                <a:blip r:embed="rId2"/>
                <a:stretch>
                  <a:fillRect l="-7" t="-62" r="-6041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468928" y="2259545"/>
                <a:ext cx="7598811" cy="6370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宇称变换：</a:t>
                </a:r>
                <a:r>
                  <a:rPr kumimoji="1" lang="en-US" altLang="zh-CN" sz="2400" dirty="0">
                    <a:solidFill>
                      <a:srgbClr val="C00000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𝑃</m:t>
                    </m:r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†</m:t>
                        </m:r>
                      </m:sup>
                    </m:sSup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</m:sSub>
                      </m:den>
                    </m:f>
                    <m:acc>
                      <m:accPr>
                        <m:chr m:val="̅"/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kumimoji="1" lang="en-US" altLang="zh-CN" sz="24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kumimoji="1" lang="en-US" altLang="zh-CN" sz="2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sup>
                            </m:sSub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kumimoji="1"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28" y="2259545"/>
                <a:ext cx="7598811" cy="637097"/>
              </a:xfrm>
              <a:prstGeom prst="rect">
                <a:avLst/>
              </a:prstGeom>
              <a:blipFill rotWithShape="1">
                <a:blip r:embed="rId3"/>
                <a:stretch>
                  <a:fillRect l="-4" t="-34" r="1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468928" y="3198167"/>
            <a:ext cx="6333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包含</a:t>
            </a:r>
            <a:r>
              <a:rPr kumimoji="1"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宇称破坏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成分，即带来前后向不对称性。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516" y="2665545"/>
            <a:ext cx="3853355" cy="331955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28" y="5869412"/>
            <a:ext cx="5522137" cy="7814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292428" y="5173259"/>
                <a:ext cx="7534114" cy="470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𝑍</m:t>
                    </m:r>
                    <m:r>
                      <m:rPr>
                        <m:lit/>
                      </m:rP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𝛾</m:t>
                        </m:r>
                      </m:e>
                      <m:sup>
                        <m:r>
                          <a:rPr kumimoji="1"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𝑓</m:t>
                    </m:r>
                    <m:acc>
                      <m:accPr>
                        <m:chr m:val="̅"/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过程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libri" panose="020F0502020204030204" pitchFamily="34" charset="0"/>
                      </a:rPr>
                      <m:t>𝑍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𝛾</m:t>
                        </m:r>
                      </m:e>
                      <m:sup>
                        <m:r>
                          <a:rPr kumimoji="1" lang="zh-CN" altLang="en-US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干涉，末态角分布表示为</a:t>
                </a:r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28" y="5173259"/>
                <a:ext cx="7534114" cy="470706"/>
              </a:xfrm>
              <a:prstGeom prst="rect">
                <a:avLst/>
              </a:prstGeom>
              <a:blipFill rotWithShape="1">
                <a:blip r:embed="rId6"/>
                <a:stretch>
                  <a:fillRect l="-4" t="-117" r="2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2704" y="4576736"/>
            <a:ext cx="2065613" cy="8397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9183" y="3725771"/>
            <a:ext cx="2366923" cy="100398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2291" y="5983416"/>
            <a:ext cx="3456263" cy="67848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9328554" y="6102497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Z-pole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9864" y="1449388"/>
            <a:ext cx="3904638" cy="35640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55" y="756745"/>
            <a:ext cx="7611209" cy="49769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530538" y="244929"/>
            <a:ext cx="9137741" cy="352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1695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1970169" y="220458"/>
                <a:ext cx="6664510" cy="650819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四个独立的解</a:t>
                </a: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</a:t>
                </a:r>
                <a:r>
                  <a:rPr lang="en-US" altLang="zh-CN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54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e>
                        </m:eqArr>
                      </m:e>
                    </m:d>
                    <m:sSup>
                      <m:sSupPr>
                        <m:ctrlPr>
                          <a:rPr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d>
                          <m:dPr>
                            <m:ctrlPr>
                              <a:rPr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𝐸𝑡</m:t>
                            </m:r>
                            <m:r>
                              <a:rPr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acc>
                              <m:accPr>
                                <m:chr m:val="⃗"/>
                                <m:ctrlP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54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e>
                        </m:d>
                      </m:sup>
                    </m:sSup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169" y="220458"/>
                <a:ext cx="6664510" cy="650819"/>
              </a:xfrm>
              <a:prstGeom prst="rect">
                <a:avLst/>
              </a:prstGeom>
              <a:blipFill rotWithShape="1">
                <a:blip r:embed="rId1"/>
                <a:stretch>
                  <a:fillRect l="-73" t="-17" r="9" b="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2634547" y="1878666"/>
            <a:ext cx="7653468" cy="1834064"/>
            <a:chOff x="1139780" y="1293326"/>
            <a:chExt cx="7231819" cy="1733021"/>
          </a:xfrm>
        </p:grpSpPr>
        <p:grpSp>
          <p:nvGrpSpPr>
            <p:cNvPr id="5" name="组合 4"/>
            <p:cNvGrpSpPr/>
            <p:nvPr/>
          </p:nvGrpSpPr>
          <p:grpSpPr>
            <a:xfrm>
              <a:off x="1139780" y="1494144"/>
              <a:ext cx="1763159" cy="1329151"/>
              <a:chOff x="669701" y="1259979"/>
              <a:chExt cx="1763159" cy="132915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" name="文本框 1"/>
                  <p:cNvSpPr txBox="1"/>
                  <p:nvPr/>
                </p:nvSpPr>
                <p:spPr>
                  <a:xfrm>
                    <a:off x="669701" y="1259979"/>
                    <a:ext cx="1660645" cy="512996"/>
                  </a:xfrm>
                  <a:prstGeom prst="rect">
                    <a:avLst/>
                  </a:prstGeom>
                  <a:no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d>
                          <m:r>
                            <a:rPr kumimoji="1" lang="en-US" altLang="zh-CN" sz="2115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e>
                          </m:d>
                        </m:oMath>
                      </m:oMathPara>
                    </a14:m>
                    <a:endPara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2" name="文本框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701" y="1259979"/>
                    <a:ext cx="1660645" cy="512996"/>
                  </a:xfrm>
                  <a:prstGeom prst="rect">
                    <a:avLst/>
                  </a:prstGeom>
                  <a:blipFill rotWithShape="1">
                    <a:blip r:embed="rId2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669701" y="1977075"/>
                    <a:ext cx="1763159" cy="612055"/>
                  </a:xfrm>
                  <a:prstGeom prst="rect">
                    <a:avLst/>
                  </a:prstGeom>
                  <a:no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num>
                            <m:den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2115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16" name="文本框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701" y="1977075"/>
                    <a:ext cx="1763159" cy="612055"/>
                  </a:xfrm>
                  <a:prstGeom prst="rect">
                    <a:avLst/>
                  </a:prstGeom>
                  <a:blipFill rotWithShape="1">
                    <a:blip r:embed="rId3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/>
                <p:cNvSpPr txBox="1"/>
                <p:nvPr/>
              </p:nvSpPr>
              <p:spPr>
                <a:xfrm>
                  <a:off x="3426405" y="1305599"/>
                  <a:ext cx="2356917" cy="172074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𝑧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</m:eqArr>
                          </m:e>
                        </m:d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9" name="文本框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6405" y="1305599"/>
                  <a:ext cx="2356917" cy="1720748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6002807" y="1293326"/>
                  <a:ext cx="2368792" cy="171874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𝑧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</m:eqArr>
                          </m:e>
                        </m:d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2807" y="1293326"/>
                  <a:ext cx="2368792" cy="1718748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组合 24"/>
          <p:cNvGrpSpPr/>
          <p:nvPr/>
        </p:nvGrpSpPr>
        <p:grpSpPr>
          <a:xfrm>
            <a:off x="2634547" y="4590344"/>
            <a:ext cx="7740855" cy="1823164"/>
            <a:chOff x="1137950" y="1244470"/>
            <a:chExt cx="7314392" cy="1722722"/>
          </a:xfrm>
        </p:grpSpPr>
        <p:grpSp>
          <p:nvGrpSpPr>
            <p:cNvPr id="26" name="组合 25"/>
            <p:cNvGrpSpPr/>
            <p:nvPr/>
          </p:nvGrpSpPr>
          <p:grpSpPr>
            <a:xfrm>
              <a:off x="1137950" y="1397642"/>
              <a:ext cx="1763159" cy="1326487"/>
              <a:chOff x="667871" y="1163477"/>
              <a:chExt cx="1763159" cy="132648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669701" y="1163477"/>
                    <a:ext cx="1679670" cy="512996"/>
                  </a:xfrm>
                  <a:prstGeom prst="rect">
                    <a:avLst/>
                  </a:prstGeom>
                  <a:no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d>
                          <m:r>
                            <a:rPr kumimoji="1" lang="en-US" altLang="zh-CN" sz="2115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e>
                          </m:d>
                        </m:oMath>
                      </m:oMathPara>
                    </a14:m>
                    <a:endParaRPr kumimoji="1"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29" name="文本框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701" y="1163477"/>
                    <a:ext cx="1679670" cy="512996"/>
                  </a:xfrm>
                  <a:prstGeom prst="rect">
                    <a:avLst/>
                  </a:prstGeom>
                  <a:blipFill rotWithShape="1">
                    <a:blip r:embed="rId6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0" name="文本框 29"/>
                  <p:cNvSpPr txBox="1"/>
                  <p:nvPr/>
                </p:nvSpPr>
                <p:spPr>
                  <a:xfrm>
                    <a:off x="667871" y="1883057"/>
                    <a:ext cx="1763159" cy="606907"/>
                  </a:xfrm>
                  <a:prstGeom prst="rect">
                    <a:avLst/>
                  </a:prstGeom>
                  <a:noFill/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 wrap="none" lIns="0" tIns="0" rIns="0" bIns="0" rtlCol="0" anchor="ctr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⃗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num>
                            <m:den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sSub>
                            <m:sSub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2115" dirty="0"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30" name="文本框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7871" y="1883057"/>
                    <a:ext cx="1763159" cy="606907"/>
                  </a:xfrm>
                  <a:prstGeom prst="rect">
                    <a:avLst/>
                  </a:prstGeom>
                  <a:blipFill rotWithShape="1">
                    <a:blip r:embed="rId7"/>
                  </a:blipFill>
                  <a:effectLst>
                    <a:outerShdw blurRad="50800" dist="38100" sx="1000" sy="1000" algn="l" rotWithShape="0">
                      <a:prstClr val="black"/>
                    </a:outerShdw>
                    <a:softEdge rad="12700"/>
                  </a:effectLst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文本框 26"/>
                <p:cNvSpPr txBox="1"/>
                <p:nvPr/>
              </p:nvSpPr>
              <p:spPr>
                <a:xfrm>
                  <a:off x="3426405" y="1256743"/>
                  <a:ext cx="2368792" cy="171044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𝑧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7" name="文本框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6405" y="1256743"/>
                  <a:ext cx="2368792" cy="1710449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文本框 27"/>
                <p:cNvSpPr txBox="1"/>
                <p:nvPr/>
              </p:nvSpPr>
              <p:spPr>
                <a:xfrm>
                  <a:off x="6083550" y="1244470"/>
                  <a:ext cx="2368792" cy="170844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kumimoji="1" lang="en-US" altLang="zh-CN" sz="2115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2115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kumimoji="1" lang="en-US" altLang="zh-CN" sz="2115" i="1">
                                            <a:latin typeface="Cambria Math" panose="02040503050406030204" pitchFamily="18" charset="0"/>
                                            <a:ea typeface="楷体" panose="02010609060101010101" pitchFamily="49" charset="-122"/>
                                            <a:cs typeface="Times New Roman" panose="02020603050405020304" pitchFamily="18" charset="0"/>
                                          </a:rPr>
                                          <m:t>𝑧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115" i="1"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zh-CN" sz="2115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8" name="文本框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3550" y="1244470"/>
                  <a:ext cx="2368792" cy="1708449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组合 13"/>
          <p:cNvGrpSpPr/>
          <p:nvPr/>
        </p:nvGrpSpPr>
        <p:grpSpPr>
          <a:xfrm>
            <a:off x="1160341" y="1066124"/>
            <a:ext cx="5085632" cy="565668"/>
            <a:chOff x="1717840" y="739176"/>
            <a:chExt cx="5085632" cy="565668"/>
          </a:xfrm>
        </p:grpSpPr>
        <p:sp>
          <p:nvSpPr>
            <p:cNvPr id="31" name="文本框 30"/>
            <p:cNvSpPr txBox="1"/>
            <p:nvPr/>
          </p:nvSpPr>
          <p:spPr>
            <a:xfrm>
              <a:off x="1717840" y="816250"/>
              <a:ext cx="2577984" cy="390876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 lIns="0" tIns="0" rIns="0" bIns="0" rtlCol="0" anchor="ctr">
              <a:spAutoFit/>
            </a:bodyPr>
            <a:lstStyle/>
            <a:p>
              <a:pPr algn="l"/>
              <a:r>
                <a:rPr kumimoji="1" lang="zh-CN" altLang="en-US" sz="254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正能解（电子）：</a:t>
              </a:r>
              <a:endPara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/>
                <p:cNvSpPr txBox="1"/>
                <p:nvPr/>
              </p:nvSpPr>
              <p:spPr>
                <a:xfrm>
                  <a:off x="4295824" y="739176"/>
                  <a:ext cx="2507648" cy="56566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254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kumimoji="1" lang="en-US" altLang="zh-CN" sz="254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kumimoji="1" lang="en-US" altLang="zh-CN" sz="254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54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  <m:sup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a14:m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5824" y="739176"/>
                  <a:ext cx="2507648" cy="565668"/>
                </a:xfrm>
                <a:prstGeom prst="rect">
                  <a:avLst/>
                </a:prstGeom>
                <a:blipFill rotWithShape="1">
                  <a:blip r:embed="rId10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组合 14"/>
          <p:cNvGrpSpPr/>
          <p:nvPr/>
        </p:nvGrpSpPr>
        <p:grpSpPr>
          <a:xfrm>
            <a:off x="1160341" y="3884270"/>
            <a:ext cx="6256633" cy="565668"/>
            <a:chOff x="1717840" y="3854225"/>
            <a:chExt cx="6256633" cy="565668"/>
          </a:xfrm>
        </p:grpSpPr>
        <p:sp>
          <p:nvSpPr>
            <p:cNvPr id="32" name="文本框 31"/>
            <p:cNvSpPr txBox="1"/>
            <p:nvPr/>
          </p:nvSpPr>
          <p:spPr>
            <a:xfrm>
              <a:off x="1717840" y="3941833"/>
              <a:ext cx="3970635" cy="390876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kumimoji="1" lang="zh-CN" altLang="en-US" sz="254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负能解（反</a:t>
              </a:r>
              <a:r>
                <a:rPr kumimoji="1" lang="en-US" altLang="zh-CN" sz="254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/</a:t>
              </a:r>
              <a:r>
                <a:rPr kumimoji="1" lang="zh-CN" altLang="en-US" sz="254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正电子）：</a:t>
              </a:r>
              <a:endParaRPr kumimoji="1" lang="zh-CN" altLang="en-US" sz="2540" dirty="0">
                <a:solidFill>
                  <a:srgbClr val="052DD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/>
                <p:cNvSpPr txBox="1"/>
                <p:nvPr/>
              </p:nvSpPr>
              <p:spPr>
                <a:xfrm>
                  <a:off x="5154445" y="3854225"/>
                  <a:ext cx="2820028" cy="56566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kumimoji="1" lang="en-US" altLang="zh-CN" sz="254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kumimoji="1" lang="en-US" altLang="zh-CN" sz="2540" i="1">
                          <a:solidFill>
                            <a:srgbClr val="052DD3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kumimoji="1" lang="en-US" altLang="zh-CN" sz="254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540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  <m:sup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kumimoji="1" lang="en-US" altLang="zh-CN" sz="2540" i="1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sz="2540" i="1">
                              <a:solidFill>
                                <a:srgbClr val="052DD3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a14:m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445" y="3854225"/>
                  <a:ext cx="2820028" cy="565668"/>
                </a:xfrm>
                <a:prstGeom prst="rect">
                  <a:avLst/>
                </a:prstGeom>
                <a:blipFill rotWithShape="1">
                  <a:blip r:embed="rId11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强子对撞机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7774"/>
          <a:stretch>
            <a:fillRect/>
          </a:stretch>
        </p:blipFill>
        <p:spPr>
          <a:xfrm>
            <a:off x="252248" y="1968653"/>
            <a:ext cx="2992601" cy="20560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325" y="1391306"/>
            <a:ext cx="5504237" cy="40248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29" y="1968653"/>
            <a:ext cx="3441115" cy="34313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3031325" y="5400006"/>
                <a:ext cx="2538195" cy="531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400" b="0" i="0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Δ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𝜂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𝜂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+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Calibri" panose="020F0502020204030204" pitchFamily="34" charset="0"/>
                                </a:rPr>
                                <m:t>𝜂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kumimoji="1" lang="en-US" altLang="zh-CN" sz="2400" b="0" i="1" smtClean="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</m:sup>
                              </m:sSup>
                            </m:sub>
                          </m:sSub>
                        </m:e>
                      </m:d>
                    </m:oMath>
                  </m:oMathPara>
                </a14:m>
                <a:endPara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325" y="5400006"/>
                <a:ext cx="2538195" cy="531940"/>
              </a:xfrm>
              <a:prstGeom prst="rect">
                <a:avLst/>
              </a:prstGeom>
              <a:blipFill rotWithShape="1">
                <a:blip r:embed="rId4"/>
                <a:stretch>
                  <a:fillRect l="-19" t="-113" r="22" b="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171" y="5758679"/>
            <a:ext cx="4933470" cy="53193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旋量场双线性函数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6028" y="999584"/>
            <a:ext cx="8653510" cy="5342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表格 7"/>
              <p:cNvGraphicFramePr>
                <a:graphicFrameLocks noGrp="1"/>
              </p:cNvGraphicFramePr>
              <p:nvPr/>
            </p:nvGraphicFramePr>
            <p:xfrm>
              <a:off x="4566037" y="4369981"/>
              <a:ext cx="7139202" cy="20291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546"/>
                    <a:gridCol w="1418041"/>
                    <a:gridCol w="1285102"/>
                    <a:gridCol w="1482811"/>
                    <a:gridCol w="1771702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分量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oMath>
                            </m:oMathPara>
                          </a14:m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86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𝑪</m:t>
                              </m:r>
                            </m:oMath>
                          </a14:m>
                          <a:r>
                            <a:rPr lang="en-US" altLang="zh-CN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PT</a:t>
                          </a:r>
                          <a:endParaRPr lang="zh-CN" altLang="en-US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0" i="1" smtClean="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0" i="1" smtClean="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𝜇𝜈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𝜇𝜈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𝜇𝜈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𝜇𝜈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𝜇𝜈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 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𝐽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𝓛</m:t>
                              </m:r>
                              <m:d>
                                <m:dPr>
                                  <m:ctrlPr>
                                    <a:rPr kumimoji="1" lang="en-US" altLang="zh-CN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b="1" dirty="0">
                            <a:solidFill>
                              <a:srgbClr val="C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86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1" lang="en-US" altLang="zh-CN" sz="2000" b="1" i="1" smtClean="0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𝓛</m:t>
                              </m:r>
                              <m:d>
                                <m:dPr>
                                  <m:ctrlP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b="1" dirty="0">
                              <a:solidFill>
                                <a:srgbClr val="052DD3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b="1" dirty="0">
                            <a:solidFill>
                              <a:srgbClr val="052DD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1" i="1" smtClean="0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𝓛</m:t>
                              </m:r>
                              <m:d>
                                <m:dPr>
                                  <m:ctrlP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b="1" dirty="0">
                              <a:solidFill>
                                <a:srgbClr val="052DD3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b="1" dirty="0">
                            <a:solidFill>
                              <a:srgbClr val="052DD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kumimoji="1" lang="en-US" altLang="zh-CN" sz="2000" b="1" i="1" smtClean="0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𝓛</m:t>
                              </m:r>
                              <m:d>
                                <m:dPr>
                                  <m:ctrlP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b="1" dirty="0">
                              <a:solidFill>
                                <a:srgbClr val="052DD3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b="1" dirty="0">
                            <a:solidFill>
                              <a:srgbClr val="052DD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86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kumimoji="1" lang="en-US" altLang="zh-CN" sz="2000" b="1" i="1" smtClean="0">
                                  <a:solidFill>
                                    <a:srgbClr val="052DD3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𝓛</m:t>
                              </m:r>
                              <m:d>
                                <m:dPr>
                                  <m:ctrlP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𝒕</m:t>
                                  </m:r>
                                  <m:r>
                                    <a:rPr kumimoji="1" lang="en-US" altLang="zh-CN" sz="2000" b="1" i="1" smtClean="0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,−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CN" sz="2000" b="1" i="1" smtClean="0">
                                          <a:solidFill>
                                            <a:srgbClr val="052DD3"/>
                                          </a:solidFill>
                                          <a:latin typeface="Cambria Math" panose="02040503050406030204" pitchFamily="18" charset="0"/>
                                          <a:ea typeface="楷体" panose="02010609060101010101" pitchFamily="49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oMath>
                          </a14:m>
                          <a:r>
                            <a:rPr lang="zh-CN" altLang="en-US" sz="2000" b="1" dirty="0">
                              <a:solidFill>
                                <a:srgbClr val="052DD3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endParaRPr lang="zh-CN" altLang="en-US" sz="2000" b="1" dirty="0">
                            <a:solidFill>
                              <a:srgbClr val="052DD3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表格 7"/>
              <p:cNvGraphicFramePr>
                <a:graphicFrameLocks noGrp="1"/>
              </p:cNvGraphicFramePr>
              <p:nvPr/>
            </p:nvGraphicFramePr>
            <p:xfrm>
              <a:off x="4566037" y="4369981"/>
              <a:ext cx="7139202" cy="202914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546"/>
                    <a:gridCol w="1418041"/>
                    <a:gridCol w="1285102"/>
                    <a:gridCol w="1482811"/>
                    <a:gridCol w="1771702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分量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</a:tr>
                  <a:tr h="4368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</a:tr>
                  <a:tr h="7416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</a:tr>
                  <a:tr h="71056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</a:tr>
                  <a:tr h="40576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2697" y="520014"/>
            <a:ext cx="9451908" cy="562853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基本粒子质量及其与</a:t>
            </a:r>
            <a:r>
              <a:rPr lang="en-US" altLang="zh-CN" dirty="0"/>
              <a:t>Higgs</a:t>
            </a:r>
            <a:r>
              <a:rPr lang="en-GB" dirty="0" err="1"/>
              <a:t>耦合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960" y="1129586"/>
            <a:ext cx="5611812" cy="530457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276" y="999584"/>
            <a:ext cx="4859702" cy="541550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800" y="251202"/>
            <a:ext cx="11578399" cy="584956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058400" y="142875"/>
            <a:ext cx="1962150" cy="1571625"/>
          </a:xfrm>
          <a:prstGeom prst="rect">
            <a:avLst/>
          </a:prstGeom>
          <a:solidFill>
            <a:schemeClr val="bg1"/>
          </a:solidFill>
          <a:ln w="15875">
            <a:noFill/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7883" y="428625"/>
            <a:ext cx="7772400" cy="60007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01717" y="249095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全局拟合</a:t>
            </a:r>
            <a:endParaRPr kumimoji="1"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49388"/>
            <a:ext cx="6096339" cy="397904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850" y="1449388"/>
            <a:ext cx="5873006" cy="388179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555594" y="293837"/>
            <a:ext cx="3538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</a:t>
            </a:r>
            <a:r>
              <a:rPr kumimoji="1"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个量级的一致性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027238" y="889843"/>
            <a:ext cx="7402300" cy="5569134"/>
            <a:chOff x="2027238" y="889843"/>
            <a:chExt cx="7402300" cy="556913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29804" y="889843"/>
              <a:ext cx="6799734" cy="556913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2027238" y="3914776"/>
              <a:ext cx="828675" cy="1028700"/>
            </a:xfrm>
            <a:prstGeom prst="rect">
              <a:avLst/>
            </a:prstGeom>
            <a:solidFill>
              <a:schemeClr val="bg1"/>
            </a:solidFill>
            <a:ln w="15875">
              <a:noFill/>
              <a:tailEnd type="stealth" w="lg" len="lg"/>
            </a:ln>
          </p:spPr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299" y="214063"/>
            <a:ext cx="10808493" cy="6001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1837"/>
            <a:ext cx="12172738" cy="67982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86552" y="376473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相互作用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：规范对称性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1143815" y="971745"/>
                <a:ext cx="9161720" cy="755335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int</m:t>
                        </m:r>
                      </m:sub>
                    </m:sSub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kumimoji="1"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∼</m:t>
                    </m:r>
                    <m:r>
                      <a:rPr kumimoji="1"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bSup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p>
                        </m:sSubSup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+…</m:t>
                        </m:r>
                      </m:e>
                    </m:d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CN" altLang="en-US" sz="2000" dirty="0"/>
                  <a:t> </a:t>
                </a:r>
                <a:endParaRPr lang="zh-CN" altLang="en-US" sz="2000" dirty="0"/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815" y="971745"/>
                <a:ext cx="9161720" cy="755335"/>
              </a:xfrm>
              <a:prstGeom prst="rect">
                <a:avLst/>
              </a:prstGeom>
              <a:blipFill rotWithShape="1">
                <a:blip r:embed="rId1"/>
                <a:stretch>
                  <a:fillRect l="-57" t="-26" r="1" b="68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1224627" y="1923966"/>
                <a:ext cx="3505703" cy="2849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：费米子场</a:t>
                </a:r>
                <a:endParaRPr kumimoji="1" lang="en-US" altLang="zh-CN" sz="24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：费米子动量</a:t>
                </a:r>
                <a:endParaRPr kumimoji="1"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libri" panose="020F050202020403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相互作用</a:t>
                </a:r>
                <a:r>
                  <a:rPr kumimoji="1"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/</a:t>
                </a:r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耦合常数</a:t>
                </a:r>
                <a:endParaRPr kumimoji="1" lang="en-US" altLang="zh-CN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：群的第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kumimoji="1" lang="zh-CN" altLang="en-US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个生成元</a:t>
                </a:r>
                <a:r>
                  <a:rPr kumimoji="1" lang="en-US" altLang="zh-CN" sz="2400" dirty="0"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400" dirty="0"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：第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个矢量玻色子场</a:t>
                </a:r>
                <a:endPara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627" y="1923966"/>
                <a:ext cx="3505703" cy="2849242"/>
              </a:xfrm>
              <a:prstGeom prst="rect">
                <a:avLst/>
              </a:prstGeom>
              <a:blipFill rotWithShape="1">
                <a:blip r:embed="rId2"/>
                <a:stretch>
                  <a:fillRect l="-10" t="-19" r="6" b="-1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组合 24"/>
          <p:cNvGrpSpPr/>
          <p:nvPr/>
        </p:nvGrpSpPr>
        <p:grpSpPr>
          <a:xfrm>
            <a:off x="5852639" y="2484679"/>
            <a:ext cx="2881166" cy="1789369"/>
            <a:chOff x="179988" y="4677604"/>
            <a:chExt cx="2881166" cy="1789369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5156" y="4731806"/>
              <a:ext cx="1863266" cy="1735167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922443" y="6005308"/>
                  <a:ext cx="65434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Ψ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443" y="6005308"/>
                  <a:ext cx="654346" cy="461665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179988" y="4908437"/>
                  <a:ext cx="7354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40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988" y="4908437"/>
                  <a:ext cx="735458" cy="461665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文本框 23"/>
                <p:cNvSpPr txBox="1"/>
                <p:nvPr/>
              </p:nvSpPr>
              <p:spPr>
                <a:xfrm>
                  <a:off x="2413092" y="4677604"/>
                  <a:ext cx="648062" cy="4629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kumimoji="1" lang="en-US" altLang="zh-CN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4" name="文本框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092" y="4677604"/>
                  <a:ext cx="648062" cy="462947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文本框 25"/>
          <p:cNvSpPr txBox="1"/>
          <p:nvPr/>
        </p:nvSpPr>
        <p:spPr>
          <a:xfrm>
            <a:off x="848217" y="5424590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规范变换不变：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3520437" y="5031649"/>
                <a:ext cx="7996059" cy="124110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00FF">
                    <a:alpha val="98000"/>
                  </a:srgbClr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Ψ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Ψ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1" lang="en-US" altLang="zh-CN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kumimoji="1" lang="en-US" altLang="zh-CN" sz="2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2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1" lang="en-US" altLang="zh-CN" sz="2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zh-CN" sz="2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sup>
                            </m:sSubSup>
                          </m:num>
                          <m:den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bSup>
                        <m:r>
                          <a:rPr kumimoji="1"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…</m:t>
                        </m:r>
                      </m:sup>
                    </m:sSup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Ψ</m:t>
                    </m:r>
                  </m:oMath>
                </a14:m>
                <a:r>
                  <a:rPr lang="en-US" altLang="zh-CN" sz="2400" dirty="0"/>
                  <a:t> </a:t>
                </a:r>
                <a:endParaRPr lang="en-US" altLang="zh-CN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𝜕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1"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bSup>
                      </m:num>
                      <m:den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bSup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…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→</m:t>
                    </m:r>
                    <m:sSubSup>
                      <m:sSubSupPr>
                        <m:ctrlPr>
                          <a:rPr kumimoji="1"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1" lang="en-US" altLang="zh-CN" sz="2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1" lang="en-US" altLang="zh-CN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p>
                        </m:sSubSup>
                      </m:num>
                      <m:den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𝑎</m:t>
                        </m:r>
                      </m:sup>
                    </m:sSubSup>
                    <m:r>
                      <a:rPr kumimoji="1"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+…</m:t>
                    </m:r>
                  </m:oMath>
                </a14:m>
                <a:r>
                  <a:rPr lang="zh-CN" altLang="en-US" sz="2400" dirty="0">
                    <a:solidFill>
                      <a:srgbClr val="0000FF"/>
                    </a:solidFill>
                  </a:rPr>
                  <a:t> </a:t>
                </a:r>
                <a:endParaRPr lang="zh-CN" altLang="en-US" sz="2400" dirty="0"/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437" y="5031649"/>
                <a:ext cx="7996059" cy="1241109"/>
              </a:xfrm>
              <a:prstGeom prst="rect">
                <a:avLst/>
              </a:prstGeom>
              <a:blipFill rotWithShape="1">
                <a:blip r:embed="rId7"/>
                <a:stretch>
                  <a:fillRect l="-238" t="-1169" r="-173" b="-1107"/>
                </a:stretch>
              </a:blipFill>
              <a:ln w="28575">
                <a:solidFill>
                  <a:srgbClr val="2A00FF">
                    <a:alpha val="98000"/>
                  </a:srgbClr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/>
          <p:cNvSpPr txBox="1"/>
          <p:nvPr/>
        </p:nvSpPr>
        <p:spPr>
          <a:xfrm>
            <a:off x="8352778" y="324356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相互作用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961043" y="634875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协变导数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2" name="右箭头 31"/>
          <p:cNvSpPr/>
          <p:nvPr/>
        </p:nvSpPr>
        <p:spPr>
          <a:xfrm rot="16200000">
            <a:off x="3539079" y="6388454"/>
            <a:ext cx="489005" cy="354922"/>
          </a:xfrm>
          <a:prstGeom prst="rightArrow">
            <a:avLst/>
          </a:prstGeom>
          <a:noFill/>
          <a:ln w="15875">
            <a:solidFill>
              <a:srgbClr val="000000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参考文献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Precision electroweak measurements on the Z resonance</a:t>
            </a:r>
            <a:endParaRPr lang="en-US" altLang="zh-CN" dirty="0"/>
          </a:p>
          <a:p>
            <a:r>
              <a:rPr lang="en-US" altLang="zh-CN" dirty="0"/>
              <a:t>PDG:</a:t>
            </a:r>
            <a:r>
              <a:rPr lang="zh-CN" altLang="en-US" dirty="0"/>
              <a:t> </a:t>
            </a:r>
            <a:r>
              <a:rPr lang="en-US" altLang="zh-CN" dirty="0"/>
              <a:t>rpp2026-rev-standard-model.pdf</a:t>
            </a:r>
            <a:endParaRPr lang="zh-CN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272233"/>
            <a:ext cx="11903111" cy="5154614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场是比粒子更基本的物质，粒子是场的激发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场中包含粒子所有的运动状态，“待”激发为具有特定状态的粒子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2595185" y="1357175"/>
                <a:ext cx="6427144" cy="79028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kumimoji="1" lang="en-US" altLang="zh-CN" sz="2115" i="1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=∫</m:t>
                      </m:r>
                      <m:sSup>
                        <m:sSupPr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p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kumimoji="1" lang="en-US" altLang="zh-CN" sz="2115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f>
                        <m:fPr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kumimoji="1" lang="en-US" altLang="zh-CN" sz="21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sub>
                                <m:sup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𝒔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𝑖𝑝</m:t>
                                  </m:r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⋅</m:t>
                                  </m:r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kumimoji="1" lang="en-US" altLang="zh-CN" sz="21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sub>
                                <m:sup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𝒔</m:t>
                                  </m:r>
                                  <m:r>
                                    <a:rPr kumimoji="1" lang="en-US" altLang="zh-CN" sz="2115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†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115" i="1">
                                      <a:solidFill>
                                        <a:srgbClr val="052DD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1" lang="en-US" altLang="zh-CN" sz="2115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𝑖𝑝𝑥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kumimoji="1" lang="zh-CN" altLang="en-US" sz="211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185" y="1357175"/>
                <a:ext cx="6427144" cy="790281"/>
              </a:xfrm>
              <a:prstGeom prst="rect">
                <a:avLst/>
              </a:prstGeom>
              <a:blipFill rotWithShape="1">
                <a:blip r:embed="rId1"/>
                <a:stretch>
                  <a:fillRect l="-78" t="-23" r="4" b="66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内容占位符 2"/>
          <p:cNvSpPr txBox="1"/>
          <p:nvPr/>
        </p:nvSpPr>
        <p:spPr>
          <a:xfrm>
            <a:off x="1018898" y="1487839"/>
            <a:ext cx="1506974" cy="474217"/>
          </a:xfrm>
          <a:prstGeom prst="rect">
            <a:avLst/>
          </a:prstGeom>
        </p:spPr>
        <p:txBody>
          <a:bodyPr vert="horz" lIns="96771" tIns="48386" rIns="96771" bIns="48386" rtlCol="0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54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狄拉克场</a:t>
            </a:r>
            <a:r>
              <a:rPr lang="en-US" altLang="zh-CN" sz="254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254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2"/>
          <p:cNvSpPr txBox="1"/>
          <p:nvPr/>
        </p:nvSpPr>
        <p:spPr>
          <a:xfrm>
            <a:off x="1018897" y="2187449"/>
            <a:ext cx="5362182" cy="474217"/>
          </a:xfrm>
          <a:prstGeom prst="rect">
            <a:avLst/>
          </a:prstGeom>
        </p:spPr>
        <p:txBody>
          <a:bodyPr vert="horz" lIns="96771" tIns="48386" rIns="96771" bIns="48386" rtlCol="0">
            <a:no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1pPr>
            <a:lvl2pPr marL="64770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Ø"/>
              <a:defRPr sz="2000" b="0" i="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defRPr>
            </a:lvl2pPr>
            <a:lvl3pPr marL="864235" indent="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5119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94373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Wingdings" panose="05000000000000000000" pitchFamily="2" charset="2"/>
              <a:buChar char="v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3761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9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770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205" indent="-215900" algn="l" defTabSz="864235" rtl="0" eaLnBrk="1" latinLnBrk="0" hangingPunct="1">
              <a:lnSpc>
                <a:spcPct val="90000"/>
              </a:lnSpc>
              <a:spcBef>
                <a:spcPts val="470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54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场的功能：</a:t>
            </a:r>
            <a:r>
              <a:rPr kumimoji="1"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消灭或产生粒子</a:t>
            </a:r>
            <a:endParaRPr kumimoji="1" lang="en-US" altLang="zh-CN" sz="254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54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内容占位符 2"/>
              <p:cNvSpPr txBox="1"/>
              <p:nvPr/>
            </p:nvSpPr>
            <p:spPr>
              <a:xfrm>
                <a:off x="1018897" y="3523599"/>
                <a:ext cx="4704016" cy="474217"/>
              </a:xfrm>
              <a:prstGeom prst="rect">
                <a:avLst/>
              </a:prstGeom>
            </p:spPr>
            <p:txBody>
              <a:bodyPr vert="horz" lIns="96771" tIns="48386" rIns="96771" bIns="48386" rtlCol="0">
                <a:noAutofit/>
              </a:bodyPr>
              <a:lstStyle>
                <a:lvl1pPr marL="215900" indent="-215900" algn="l" defTabSz="864235" rtl="0" eaLnBrk="1" latinLnBrk="0" hangingPunct="1">
                  <a:lnSpc>
                    <a:spcPct val="90000"/>
                  </a:lnSpc>
                  <a:spcBef>
                    <a:spcPts val="945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defRPr>
                </a:lvl1pPr>
                <a:lvl2pPr marL="64770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Char char="Ø"/>
                  <a:defRPr sz="2000" b="0" i="0" kern="120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defRPr>
                </a:lvl2pPr>
                <a:lvl3pPr marL="864235" indent="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51193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Courier New" panose="02070309020205020404" pitchFamily="49" charset="0"/>
                  <a:buChar char="o"/>
                  <a:defRPr sz="16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194373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Wingdings" panose="05000000000000000000" pitchFamily="2" charset="2"/>
                  <a:buChar char="v"/>
                  <a:defRPr sz="14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3761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79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39770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72205" indent="-215900" algn="l" defTabSz="864235" rtl="0" eaLnBrk="1" latinLnBrk="0" hangingPunct="1">
                  <a:lnSpc>
                    <a:spcPct val="90000"/>
                  </a:lnSpc>
                  <a:spcBef>
                    <a:spcPts val="470"/>
                  </a:spcBef>
                  <a:buFont typeface="Arial" panose="020B0604020202020204" pitchFamily="34" charset="0"/>
                  <a:buChar char="•"/>
                  <a:defRPr sz="1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54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zh-CN" altLang="en-US" sz="2540" b="1" dirty="0">
                    <a:solidFill>
                      <a:schemeClr val="accent6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衰变：</a:t>
                </a:r>
                <a14:m>
                  <m:oMath xmlns:m="http://schemas.openxmlformats.org/officeDocument/2006/math">
                    <m:r>
                      <a:rPr lang="en-US" altLang="zh-CN" sz="254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zh-CN" sz="254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54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p>
                        <m: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54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54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2540" b="1" i="1" dirty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40" b="1" i="1" dirty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𝝂</m:t>
                            </m:r>
                          </m:e>
                        </m:acc>
                      </m:e>
                      <m:sub>
                        <m:r>
                          <a:rPr lang="en-US" altLang="zh-CN" sz="2540" b="1" i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endParaRPr lang="zh-CN" altLang="en-US" sz="2540" b="1" dirty="0">
                  <a:solidFill>
                    <a:schemeClr val="accent6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4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97" y="3523599"/>
                <a:ext cx="4704016" cy="474217"/>
              </a:xfrm>
              <a:prstGeom prst="rect">
                <a:avLst/>
              </a:prstGeom>
              <a:blipFill rotWithShape="1">
                <a:blip r:embed="rId2"/>
                <a:stretch>
                  <a:fillRect l="-8" t="-2407" r="6" b="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/>
          <p:cNvGrpSpPr/>
          <p:nvPr/>
        </p:nvGrpSpPr>
        <p:grpSpPr>
          <a:xfrm>
            <a:off x="1501491" y="4064079"/>
            <a:ext cx="8614532" cy="2725535"/>
            <a:chOff x="2123975" y="4051931"/>
            <a:chExt cx="8614532" cy="272553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3975" y="4051931"/>
              <a:ext cx="7225316" cy="262994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文本框 17"/>
                <p:cNvSpPr txBox="1"/>
                <p:nvPr/>
              </p:nvSpPr>
              <p:spPr>
                <a:xfrm>
                  <a:off x="2392522" y="4651660"/>
                  <a:ext cx="1680253" cy="48320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54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kumimoji="1" lang="en-US" altLang="zh-CN" sz="2540" b="1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altLang="zh-CN" sz="254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zh-CN" sz="254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zh-CN" altLang="en-US" sz="254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8" name="文本框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2522" y="4651660"/>
                  <a:ext cx="1680253" cy="483209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9145472" y="5728124"/>
                  <a:ext cx="1593035" cy="53476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54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54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540" b="0" i="1"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𝜓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540" b="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kumimoji="1" lang="en-US" altLang="zh-CN" sz="2540" b="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altLang="zh-CN" sz="2540" b="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sz="2540" b="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  <m:sup>
                          <m:r>
                            <a:rPr lang="en-US" altLang="zh-CN" sz="2540" b="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</m:oMath>
                  </a14:m>
                  <a:r>
                    <a:rPr lang="zh-CN" altLang="en-US" sz="254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45472" y="5728124"/>
                  <a:ext cx="1593035" cy="534762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文本框 23"/>
                <p:cNvSpPr txBox="1"/>
                <p:nvPr/>
              </p:nvSpPr>
              <p:spPr>
                <a:xfrm>
                  <a:off x="9145472" y="6194358"/>
                  <a:ext cx="1593035" cy="583108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254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kumimoji="1" lang="en-US" altLang="zh-CN" sz="2540" i="1" dirty="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540" b="0" i="1" dirty="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kumimoji="1" lang="en-US" altLang="zh-CN" sz="2540" b="0" i="1" dirty="0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𝜈</m:t>
                              </m:r>
                            </m:sub>
                          </m:sSub>
                          <m:r>
                            <a:rPr kumimoji="1" lang="en-US" altLang="zh-CN" sz="2540" b="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kumimoji="1" lang="en-US" altLang="zh-CN" sz="254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254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540" b="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altLang="zh-CN" sz="2540" b="0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540" b="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</m:oMath>
                  </a14:m>
                  <a:r>
                    <a:rPr lang="zh-CN" altLang="en-US" sz="2540" dirty="0">
                      <a:solidFill>
                        <a:srgbClr val="C0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4" name="文本框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45472" y="6194358"/>
                  <a:ext cx="1593035" cy="583108"/>
                </a:xfrm>
                <a:prstGeom prst="rect">
                  <a:avLst/>
                </a:prstGeom>
                <a:blipFill rotWithShape="1">
                  <a:blip r:embed="rId6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文本框 24"/>
                <p:cNvSpPr txBox="1"/>
                <p:nvPr/>
              </p:nvSpPr>
              <p:spPr>
                <a:xfrm>
                  <a:off x="4072775" y="4651660"/>
                  <a:ext cx="2870770" cy="496867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sSub>
                              <m:sSubPr>
                                <m:ctrlPr>
                                  <a:rPr kumimoji="1" lang="en-US" altLang="zh-CN" sz="2115" i="1" dirty="0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115" i="1" dirty="0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CN" sz="2115" i="1" dirty="0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𝜇</m:t>
                                </m:r>
                              </m:sub>
                            </m:sSub>
                            <m:r>
                              <a:rPr kumimoji="1" lang="en-US" altLang="zh-CN" sz="2115" i="1" dirty="0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:</m:t>
                            </m:r>
                            <m:r>
                              <a:rPr kumimoji="1"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sz="2115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115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altLang="zh-CN" sz="2115" i="1" dirty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†</m:t>
                            </m:r>
                          </m:sup>
                        </m:sSubSup>
                        <m:r>
                          <a:rPr lang="en-US" altLang="zh-CN" sz="2115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zh-CN" sz="2115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115" i="1" dirty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115" i="1" dirty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kumimoji="1" lang="en-US" altLang="zh-CN" sz="2115" i="1" dirty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:</m:t>
                        </m:r>
                        <m:sSubSup>
                          <m:sSubSupPr>
                            <m:ctrlPr>
                              <a:rPr kumimoji="1"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altLang="zh-CN" sz="2115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†</m:t>
                            </m:r>
                          </m:sup>
                        </m:sSubSup>
                      </m:oMath>
                    </m:oMathPara>
                  </a14:m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5" name="文本框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2775" y="4651660"/>
                  <a:ext cx="2870770" cy="496867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/>
                <p:cNvSpPr txBox="1"/>
                <p:nvPr/>
              </p:nvSpPr>
              <p:spPr>
                <a:xfrm>
                  <a:off x="5611524" y="6293562"/>
                  <a:ext cx="1471425" cy="483209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115" i="1" dirty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115" i="1" dirty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CN" sz="2115" i="1" dirty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𝜇</m:t>
                          </m:r>
                        </m:sub>
                      </m:sSub>
                      <m:r>
                        <a:rPr kumimoji="1" lang="en-US" altLang="zh-CN" sz="2115" i="1" dirty="0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:</m:t>
                      </m:r>
                      <m:sSub>
                        <m:sSubPr>
                          <m:ctrlPr>
                            <a:rPr kumimoji="1" lang="en-US" altLang="zh-CN" sz="2115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115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sSup>
                            <m:sSupPr>
                              <m:ctrlPr>
                                <a:rPr kumimoji="1" lang="en-US" altLang="zh-CN" sz="2115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115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CN" sz="2115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</m:sub>
                      </m:sSub>
                    </m:oMath>
                  </a14:m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1524" y="6293562"/>
                  <a:ext cx="1471425" cy="483209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5435493" y="3505280"/>
                <a:ext cx="3884012" cy="448969"/>
              </a:xfrm>
              <a:prstGeom prst="rect">
                <a:avLst/>
              </a:prstGeom>
              <a:noFill/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none" lIns="0" tIns="0" rIns="0" bIns="0" rtlCol="0" anchor="ctr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540" b="0" i="1" smtClean="0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ℒ</m:t>
                      </m:r>
                      <m:r>
                        <a:rPr kumimoji="1" lang="en-US" altLang="zh-CN" sz="2540" b="0" i="1" smtClean="0"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m:t>∼</m:t>
                      </m:r>
                      <m:d>
                        <m:dPr>
                          <m:ctrlPr>
                            <a:rPr kumimoji="1" lang="en-US" altLang="zh-CN" sz="2540" i="1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54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54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54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𝜓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kumimoji="1" lang="en-US" altLang="zh-CN" sz="254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kumimoji="1" lang="en-US" altLang="zh-CN" sz="2540" b="0" i="1" smtClean="0">
                              <a:latin typeface="Cambria Math" panose="02040503050406030204" pitchFamily="18" charset="0"/>
                              <a:ea typeface="楷体" panose="02010609060101010101" pitchFamily="49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254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254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楷体" panose="02010609060101010101" pitchFamily="49" charset="-122"/>
                                      <a:cs typeface="Times New Roman" panose="02020603050405020304" pitchFamily="18" charset="0"/>
                                    </a:rPr>
                                    <m:t>𝜓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kumimoji="1" lang="en-US" altLang="zh-CN" sz="254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𝜈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493" y="3505280"/>
                <a:ext cx="3884012" cy="448969"/>
              </a:xfrm>
              <a:prstGeom prst="rect">
                <a:avLst/>
              </a:prstGeom>
              <a:blipFill rotWithShape="1">
                <a:blip r:embed="rId9"/>
                <a:stretch>
                  <a:fillRect l="-455" t="-2847" r="-1269" b="-2806"/>
                </a:stretch>
              </a:blipFill>
              <a:ln w="25400">
                <a:solidFill>
                  <a:srgbClr val="2A00FF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070930" y="2789438"/>
                <a:ext cx="9730208" cy="435504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54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540" b="1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𝝍</m:t>
                            </m:r>
                          </m:e>
                        </m:acc>
                      </m:e>
                      <m:sub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𝒖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𝑾</m:t>
                        </m:r>
                      </m:e>
                      <m:sub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𝝁</m:t>
                        </m:r>
                      </m:sub>
                      <m:sup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  <m:sSub>
                      <m:sSubPr>
                        <m:ctrlP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𝝍</m:t>
                        </m:r>
                      </m:e>
                      <m:sub>
                        <m:r>
                          <a:rPr kumimoji="1" lang="en-US" altLang="zh-CN" sz="2540" b="1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kumimoji="1" lang="zh-CN" altLang="en-US" sz="254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消灭</a:t>
                </a:r>
                <a14:m>
                  <m:oMath xmlns:m="http://schemas.openxmlformats.org/officeDocument/2006/math">
                    <m:r>
                      <a:rPr kumimoji="1" lang="en-US" altLang="zh-CN" sz="254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𝑑</m:t>
                    </m:r>
                    <m:r>
                      <a:rPr kumimoji="1" lang="zh-CN" altLang="en-US" sz="254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、</m:t>
                    </m:r>
                    <m:acc>
                      <m:accPr>
                        <m:chr m:val="̅"/>
                        <m:ctrlPr>
                          <a:rPr kumimoji="1" lang="en-US" altLang="zh-CN" sz="254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54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kumimoji="1" lang="zh-CN" altLang="en-US" sz="254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、</m:t>
                    </m:r>
                    <m:sSup>
                      <m:sSupPr>
                        <m:ctrlPr>
                          <a:rPr kumimoji="1" lang="en-US" altLang="zh-CN" sz="254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CN" sz="254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kumimoji="1" lang="zh-CN" altLang="en-US" sz="254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产生其反粒子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CN" sz="2540" i="1" dirty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kumimoji="1" lang="en-US" altLang="zh-CN" sz="2540" i="1" dirty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acc>
                    <m:r>
                      <a:rPr kumimoji="1" lang="zh-CN" altLang="en-US" sz="2540" i="1" dirty="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、</m:t>
                    </m:r>
                    <m:r>
                      <a:rPr kumimoji="1" lang="en-US" altLang="zh-CN" sz="2540" i="1" dirty="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𝑢</m:t>
                    </m:r>
                    <m:r>
                      <a:rPr kumimoji="1" lang="zh-CN" altLang="en-US" sz="2540" i="1" dirty="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、</m:t>
                    </m:r>
                    <m:sSup>
                      <m:sSupPr>
                        <m:ctrlPr>
                          <a:rPr kumimoji="1" lang="en-US" altLang="zh-CN" sz="2540" i="1" dirty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 dirty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CN" sz="2540" i="1" dirty="0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930" y="2789438"/>
                <a:ext cx="9730208" cy="435504"/>
              </a:xfrm>
              <a:prstGeom prst="rect">
                <a:avLst/>
              </a:prstGeom>
              <a:blipFill rotWithShape="1">
                <a:blip r:embed="rId10"/>
                <a:stretch>
                  <a:fillRect l="-49" t="-2160" r="4" b="-1509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32647" y="349470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标准模型中的相互作用：</a:t>
            </a:r>
            <a:endParaRPr kumimoji="1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rcRect l="-6376" t="32298" b="-1"/>
          <a:stretch>
            <a:fillRect/>
          </a:stretch>
        </p:blipFill>
        <p:spPr>
          <a:xfrm>
            <a:off x="977549" y="1739116"/>
            <a:ext cx="9294425" cy="137994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561479" y="3323968"/>
            <a:ext cx="4553502" cy="3492195"/>
            <a:chOff x="1119102" y="2676284"/>
            <a:chExt cx="5351849" cy="4013887"/>
          </a:xfrm>
        </p:grpSpPr>
        <p:pic>
          <p:nvPicPr>
            <p:cNvPr id="10" name="图片 9" descr="Opportunities for prospective PhD students | Tobias Neumann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9102" y="2676284"/>
              <a:ext cx="5351849" cy="4013887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3648984" y="4584357"/>
              <a:ext cx="1380216" cy="284205"/>
            </a:xfrm>
            <a:prstGeom prst="rect">
              <a:avLst/>
            </a:prstGeom>
            <a:noFill/>
            <a:ln w="15875">
              <a:solidFill>
                <a:schemeClr val="bg1"/>
              </a:solidFill>
              <a:tailEnd type="stealth" w="lg" len="lg"/>
            </a:ln>
          </p:spPr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4521229" y="73926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电弱相互作用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8" name="右大括号 7"/>
          <p:cNvSpPr/>
          <p:nvPr/>
        </p:nvSpPr>
        <p:spPr>
          <a:xfrm rot="16200000">
            <a:off x="5306060" y="-145242"/>
            <a:ext cx="461664" cy="3358909"/>
          </a:xfrm>
          <a:prstGeom prst="rightBrace">
            <a:avLst>
              <a:gd name="adj1" fmla="val 1649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924889" y="73926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强相互作用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1" name="右大括号 10"/>
          <p:cNvSpPr/>
          <p:nvPr/>
        </p:nvSpPr>
        <p:spPr>
          <a:xfrm rot="16200000">
            <a:off x="8585458" y="439591"/>
            <a:ext cx="461664" cy="2137386"/>
          </a:xfrm>
          <a:prstGeom prst="rightBrace">
            <a:avLst>
              <a:gd name="adj1" fmla="val 1649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860854" y="1801432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U(1)</a:t>
            </a:r>
            <a:endParaRPr kumimoji="1"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34212" y="1734070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SU(2)</a:t>
            </a:r>
            <a:endParaRPr kumimoji="1"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128904" y="1728681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SU(3)</a:t>
            </a:r>
            <a:endParaRPr kumimoji="1"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螺旋度</a:t>
            </a:r>
            <a:r>
              <a:rPr lang="en-US" altLang="zh-CN" dirty="0"/>
              <a:t>(helicity)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132341" y="942073"/>
                <a:ext cx="8995445" cy="88084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CN" altLang="en-US" b="1" dirty="0"/>
                  <a:t>螺旋度算符</a:t>
                </a:r>
                <a:r>
                  <a:rPr lang="zh-CN" altLang="en-US" dirty="0"/>
                  <a:t>：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∙</m:t>
                        </m:r>
                        <m:acc>
                          <m:accPr>
                            <m:chr m:val="⃗"/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acc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</m:d>
                      </m:den>
                    </m:f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zh-CN" altLang="en-US" dirty="0"/>
                  <a:t>，自旋在动量方向的投影</a:t>
                </a:r>
                <a:endParaRPr lang="en-US" altLang="zh-CN" dirty="0"/>
              </a:p>
            </p:txBody>
          </p:sp>
        </mc:Choice>
        <mc:Fallback>
          <p:sp>
            <p:nvSpPr>
              <p:cNvPr id="25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341" y="942073"/>
                <a:ext cx="8995445" cy="880841"/>
              </a:xfrm>
              <a:blipFill rotWithShape="1">
                <a:blip r:embed="rId1"/>
                <a:stretch>
                  <a:fillRect l="-3" t="-42" r="3" b="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2270624" y="5961719"/>
            <a:ext cx="8061168" cy="483209"/>
          </a:xfrm>
          <a:prstGeom prst="rect">
            <a:avLst/>
          </a:prstGeom>
          <a:noFill/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>
            <a:spAutoFit/>
          </a:bodyPr>
          <a:lstStyle/>
          <a:p>
            <a:r>
              <a:rPr lang="zh-CN" altLang="en-US" sz="254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螺旋度与作用量对易，是守恒量。</a:t>
            </a:r>
            <a:endParaRPr lang="en-US" altLang="zh-CN" sz="254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48108" y="1845462"/>
            <a:ext cx="7517988" cy="1434372"/>
            <a:chOff x="1609798" y="1783045"/>
            <a:chExt cx="7517988" cy="143437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文本框 34"/>
                <p:cNvSpPr txBox="1"/>
                <p:nvPr/>
              </p:nvSpPr>
              <p:spPr>
                <a:xfrm>
                  <a:off x="1908659" y="2219424"/>
                  <a:ext cx="2124540" cy="93410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</m:acc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altLang="zh-CN" sz="2540" i="1">
                          <a:latin typeface="Cambria Math" panose="02040503050406030204" pitchFamily="18" charset="0"/>
                        </a:rPr>
                        <m:t>=+</m:t>
                      </m:r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a14:m>
                  <a:r>
                    <a:rPr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右旋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35" name="文本框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8659" y="2219424"/>
                  <a:ext cx="2124540" cy="934102"/>
                </a:xfrm>
                <a:prstGeom prst="rect">
                  <a:avLst/>
                </a:prstGeom>
                <a:blipFill rotWithShape="1">
                  <a:blip r:embed="rId2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6" name="组合 35"/>
            <p:cNvGrpSpPr/>
            <p:nvPr/>
          </p:nvGrpSpPr>
          <p:grpSpPr>
            <a:xfrm>
              <a:off x="4064883" y="2517174"/>
              <a:ext cx="988159" cy="572451"/>
              <a:chOff x="1799173" y="1452342"/>
              <a:chExt cx="933719" cy="540913"/>
            </a:xfrm>
          </p:grpSpPr>
          <p:cxnSp>
            <p:nvCxnSpPr>
              <p:cNvPr id="37" name="直接箭头连接符 36"/>
              <p:cNvCxnSpPr/>
              <p:nvPr/>
            </p:nvCxnSpPr>
            <p:spPr>
              <a:xfrm flipV="1">
                <a:off x="1799173" y="1452342"/>
                <a:ext cx="933719" cy="540913"/>
              </a:xfrm>
              <a:prstGeom prst="straightConnector1">
                <a:avLst/>
              </a:prstGeom>
              <a:ln w="25400">
                <a:solidFill>
                  <a:srgbClr val="052DD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箭头: 上 37"/>
              <p:cNvSpPr/>
              <p:nvPr/>
            </p:nvSpPr>
            <p:spPr>
              <a:xfrm rot="3632561">
                <a:off x="2032654" y="1442750"/>
                <a:ext cx="180000" cy="465618"/>
              </a:xfrm>
              <a:prstGeom prst="upArrow">
                <a:avLst>
                  <a:gd name="adj1" fmla="val 50000"/>
                  <a:gd name="adj2" fmla="val 148425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5898271" y="2547207"/>
              <a:ext cx="988159" cy="572451"/>
              <a:chOff x="4271994" y="1500714"/>
              <a:chExt cx="933719" cy="540913"/>
            </a:xfrm>
          </p:grpSpPr>
          <p:cxnSp>
            <p:nvCxnSpPr>
              <p:cNvPr id="7" name="直接箭头连接符 6"/>
              <p:cNvCxnSpPr/>
              <p:nvPr/>
            </p:nvCxnSpPr>
            <p:spPr>
              <a:xfrm flipV="1">
                <a:off x="4271994" y="1500714"/>
                <a:ext cx="933719" cy="540913"/>
              </a:xfrm>
              <a:prstGeom prst="straightConnector1">
                <a:avLst/>
              </a:prstGeom>
              <a:ln w="25400">
                <a:solidFill>
                  <a:srgbClr val="052DD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箭头: 上 39"/>
              <p:cNvSpPr/>
              <p:nvPr/>
            </p:nvSpPr>
            <p:spPr>
              <a:xfrm rot="14489416">
                <a:off x="4526932" y="1428853"/>
                <a:ext cx="180000" cy="465618"/>
              </a:xfrm>
              <a:prstGeom prst="upArrow">
                <a:avLst>
                  <a:gd name="adj1" fmla="val 50000"/>
                  <a:gd name="adj2" fmla="val 148425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文本框 40"/>
                <p:cNvSpPr txBox="1"/>
                <p:nvPr/>
              </p:nvSpPr>
              <p:spPr>
                <a:xfrm>
                  <a:off x="7003246" y="2271626"/>
                  <a:ext cx="2124540" cy="93410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</m:acc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altLang="zh-CN" sz="254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a14:m>
                  <a:r>
                    <a:rPr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左旋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41" name="文本框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3246" y="2271626"/>
                  <a:ext cx="2124540" cy="934102"/>
                </a:xfrm>
                <a:prstGeom prst="rect">
                  <a:avLst/>
                </a:prstGeom>
                <a:blipFill rotWithShape="1">
                  <a:blip r:embed="rId3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文本框 4"/>
            <p:cNvSpPr txBox="1"/>
            <p:nvPr/>
          </p:nvSpPr>
          <p:spPr>
            <a:xfrm>
              <a:off x="1609798" y="1783045"/>
              <a:ext cx="1486304" cy="483209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正能解：</a:t>
              </a:r>
              <a:endPara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/>
                <p:cNvSpPr txBox="1"/>
                <p:nvPr/>
              </p:nvSpPr>
              <p:spPr>
                <a:xfrm>
                  <a:off x="4446553" y="2814668"/>
                  <a:ext cx="396070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𝑝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3" name="文本框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6553" y="2814668"/>
                  <a:ext cx="396070" cy="385490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文本框 26"/>
                <p:cNvSpPr txBox="1"/>
                <p:nvPr/>
              </p:nvSpPr>
              <p:spPr>
                <a:xfrm>
                  <a:off x="6329901" y="2831927"/>
                  <a:ext cx="396070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𝑝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7" name="文本框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9901" y="2831927"/>
                  <a:ext cx="396070" cy="385490"/>
                </a:xfrm>
                <a:prstGeom prst="rect">
                  <a:avLst/>
                </a:prstGeom>
                <a:blipFill rotWithShape="1">
                  <a:blip r:embed="rId4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文本框 27"/>
                <p:cNvSpPr txBox="1"/>
                <p:nvPr/>
              </p:nvSpPr>
              <p:spPr>
                <a:xfrm>
                  <a:off x="5991917" y="2213817"/>
                  <a:ext cx="3740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𝑠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8" name="文本框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17" y="2213817"/>
                  <a:ext cx="374012" cy="385490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文本框 28"/>
                <p:cNvSpPr txBox="1"/>
                <p:nvPr/>
              </p:nvSpPr>
              <p:spPr>
                <a:xfrm>
                  <a:off x="4038384" y="2356827"/>
                  <a:ext cx="3740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𝑠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9" name="文本框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384" y="2356827"/>
                  <a:ext cx="374012" cy="385490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组合 11"/>
          <p:cNvGrpSpPr/>
          <p:nvPr/>
        </p:nvGrpSpPr>
        <p:grpSpPr>
          <a:xfrm>
            <a:off x="1280433" y="3617581"/>
            <a:ext cx="8229959" cy="1902685"/>
            <a:chOff x="1607336" y="3682274"/>
            <a:chExt cx="8229959" cy="1902685"/>
          </a:xfrm>
        </p:grpSpPr>
        <p:sp>
          <p:nvSpPr>
            <p:cNvPr id="6" name="文本框 5"/>
            <p:cNvSpPr txBox="1"/>
            <p:nvPr/>
          </p:nvSpPr>
          <p:spPr>
            <a:xfrm>
              <a:off x="1607336" y="3736146"/>
              <a:ext cx="1486304" cy="483209"/>
            </a:xfrm>
            <a:prstGeom prst="rect">
              <a:avLst/>
            </a:prstGeom>
            <a:noFill/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负能解：</a:t>
              </a:r>
              <a:endPara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内容占位符 2"/>
                <p:cNvSpPr txBox="1"/>
                <p:nvPr/>
              </p:nvSpPr>
              <p:spPr>
                <a:xfrm>
                  <a:off x="3252063" y="3682274"/>
                  <a:ext cx="3001128" cy="778904"/>
                </a:xfrm>
                <a:prstGeom prst="rect">
                  <a:avLst/>
                </a:prstGeom>
              </p:spPr>
              <p:txBody>
                <a:bodyPr vert="horz" lIns="96771" tIns="48386" rIns="96771" bIns="48386" rtlCol="0">
                  <a:normAutofit/>
                </a:bodyPr>
                <a:lstStyle>
                  <a:lvl1pPr marL="215900" indent="-215900" algn="l" defTabSz="864235" rtl="0" eaLnBrk="1" latinLnBrk="0" hangingPunct="1">
                    <a:lnSpc>
                      <a:spcPct val="90000"/>
                    </a:lnSpc>
                    <a:spcBef>
                      <a:spcPts val="945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  <a:cs typeface="Times New Roman" panose="02020603050405020304" pitchFamily="18" charset="0"/>
                    </a:defRPr>
                  </a:lvl1pPr>
                  <a:lvl2pPr marL="64770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Char char="Ø"/>
                    <a:defRPr sz="2000" b="0" i="0" kern="1200">
                      <a:solidFill>
                        <a:schemeClr val="tx1"/>
                      </a:solidFill>
                      <a:latin typeface="楷体" panose="02010609060101010101" pitchFamily="49" charset="-122"/>
                      <a:ea typeface="楷体" panose="02010609060101010101" pitchFamily="49" charset="-122"/>
                      <a:cs typeface="Times New Roman" panose="02020603050405020304" pitchFamily="18" charset="0"/>
                    </a:defRPr>
                  </a:lvl2pPr>
                  <a:lvl3pPr marL="864235" indent="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None/>
                    <a:defRPr sz="18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3pPr>
                  <a:lvl4pPr marL="1511935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Courier New" panose="02070309020205020404" pitchFamily="49" charset="0"/>
                    <a:buChar char="o"/>
                    <a:defRPr sz="16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4pPr>
                  <a:lvl5pPr marL="1943735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Wingdings" panose="05000000000000000000" pitchFamily="2" charset="2"/>
                    <a:buChar char="v"/>
                    <a:defRPr sz="1400" kern="12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lvl5pPr>
                  <a:lvl6pPr marL="23761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2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8079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2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39770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2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72205" indent="-215900" algn="l" defTabSz="864235" rtl="0" eaLnBrk="1" latinLnBrk="0" hangingPunct="1">
                    <a:lnSpc>
                      <a:spcPct val="90000"/>
                    </a:lnSpc>
                    <a:spcBef>
                      <a:spcPts val="470"/>
                    </a:spcBef>
                    <a:buFont typeface="Arial" panose="020B0604020202020204" pitchFamily="34" charset="0"/>
                    <a:buChar char="•"/>
                    <a:defRPr sz="17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 xmlns:m="http://schemas.openxmlformats.org/officeDocument/2006/math"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</m:acc>
                      <m:r>
                        <a:rPr lang="en-US" altLang="zh-CN" sz="254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  <m:r>
                            <a:rPr lang="zh-CN" altLang="en-US" sz="2540" i="1" dirty="0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altLang="zh-CN" sz="254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540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CN" sz="2540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540" i="1" dirty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sz="254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54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sz="254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54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</m:d>
                        </m:den>
                      </m:f>
                      <m:r>
                        <a:rPr lang="en-US" altLang="zh-CN" sz="254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sz="254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</m:acc>
                      <m:r>
                        <a:rPr lang="en-US" altLang="zh-CN" sz="254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a14:m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8" name="内容占位符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2063" y="3682274"/>
                  <a:ext cx="3001128" cy="77890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文本框 9"/>
                <p:cNvSpPr txBox="1"/>
                <p:nvPr/>
              </p:nvSpPr>
              <p:spPr>
                <a:xfrm>
                  <a:off x="2089898" y="4612141"/>
                  <a:ext cx="2124540" cy="93410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</m:acc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altLang="zh-CN" sz="254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a14:m>
                  <a:r>
                    <a:rPr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右旋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10" name="文本框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9898" y="4612141"/>
                  <a:ext cx="2124540" cy="934102"/>
                </a:xfrm>
                <a:prstGeom prst="rect">
                  <a:avLst/>
                </a:prstGeom>
                <a:blipFill rotWithShape="1">
                  <a:blip r:embed="rId7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组合 12"/>
            <p:cNvGrpSpPr/>
            <p:nvPr/>
          </p:nvGrpSpPr>
          <p:grpSpPr>
            <a:xfrm>
              <a:off x="4246122" y="4728791"/>
              <a:ext cx="2738015" cy="753550"/>
              <a:chOff x="1799173" y="1281220"/>
              <a:chExt cx="2587170" cy="712035"/>
            </a:xfrm>
          </p:grpSpPr>
          <p:cxnSp>
            <p:nvCxnSpPr>
              <p:cNvPr id="14" name="直接箭头连接符 36"/>
              <p:cNvCxnSpPr/>
              <p:nvPr/>
            </p:nvCxnSpPr>
            <p:spPr>
              <a:xfrm flipV="1">
                <a:off x="1799173" y="1452342"/>
                <a:ext cx="933719" cy="540913"/>
              </a:xfrm>
              <a:prstGeom prst="straightConnector1">
                <a:avLst/>
              </a:prstGeom>
              <a:ln w="25400">
                <a:solidFill>
                  <a:srgbClr val="052DD3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箭头: 上 37"/>
              <p:cNvSpPr/>
              <p:nvPr/>
            </p:nvSpPr>
            <p:spPr>
              <a:xfrm rot="3632561">
                <a:off x="4063534" y="1138411"/>
                <a:ext cx="180000" cy="465618"/>
              </a:xfrm>
              <a:prstGeom prst="upArrow">
                <a:avLst>
                  <a:gd name="adj1" fmla="val 50000"/>
                  <a:gd name="adj2" fmla="val 148425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339629" y="4689127"/>
              <a:ext cx="3072564" cy="572451"/>
              <a:chOff x="2627968" y="1263734"/>
              <a:chExt cx="2903288" cy="540913"/>
            </a:xfrm>
          </p:grpSpPr>
          <p:cxnSp>
            <p:nvCxnSpPr>
              <p:cNvPr id="19" name="直接箭头连接符 6"/>
              <p:cNvCxnSpPr/>
              <p:nvPr/>
            </p:nvCxnSpPr>
            <p:spPr>
              <a:xfrm flipV="1">
                <a:off x="4597537" y="1263734"/>
                <a:ext cx="933719" cy="540913"/>
              </a:xfrm>
              <a:prstGeom prst="straightConnector1">
                <a:avLst/>
              </a:prstGeom>
              <a:ln w="25400">
                <a:solidFill>
                  <a:srgbClr val="052DD3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箭头: 上 39"/>
              <p:cNvSpPr/>
              <p:nvPr/>
            </p:nvSpPr>
            <p:spPr>
              <a:xfrm rot="14489416">
                <a:off x="2770777" y="1411862"/>
                <a:ext cx="180000" cy="465618"/>
              </a:xfrm>
              <a:prstGeom prst="upArrow">
                <a:avLst>
                  <a:gd name="adj1" fmla="val 50000"/>
                  <a:gd name="adj2" fmla="val 148425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CN" altLang="en-US" sz="1695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7712755" y="4405579"/>
                  <a:ext cx="2124540" cy="934102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</m:acc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altLang="zh-CN" sz="2540" i="1">
                          <a:latin typeface="Cambria Math" panose="02040503050406030204" pitchFamily="18" charset="0"/>
                        </a:rPr>
                        <m:t>=+</m:t>
                      </m:r>
                      <m:sSub>
                        <m:sSubPr>
                          <m:ctrlPr>
                            <a:rPr lang="en-US" altLang="zh-CN" sz="254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54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acc>
                            <m:accPr>
                              <m:ctrlP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54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</m:oMath>
                  </a14:m>
                  <a:r>
                    <a:rPr lang="en-US" altLang="zh-CN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endParaRPr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254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左旋</a:t>
                  </a:r>
                  <a:endParaRPr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2755" y="4405579"/>
                  <a:ext cx="2124540" cy="934102"/>
                </a:xfrm>
                <a:prstGeom prst="rect">
                  <a:avLst/>
                </a:prstGeom>
                <a:blipFill rotWithShape="1">
                  <a:blip r:embed="rId8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文本框 23"/>
                <p:cNvSpPr txBox="1"/>
                <p:nvPr/>
              </p:nvSpPr>
              <p:spPr>
                <a:xfrm>
                  <a:off x="4674694" y="5199469"/>
                  <a:ext cx="5788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𝑝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4" name="文本框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4694" y="5199469"/>
                  <a:ext cx="578812" cy="385490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文本框 25"/>
                <p:cNvSpPr txBox="1"/>
                <p:nvPr/>
              </p:nvSpPr>
              <p:spPr>
                <a:xfrm>
                  <a:off x="6610094" y="5075599"/>
                  <a:ext cx="5788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1905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𝑝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26" name="文本框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0094" y="5075599"/>
                  <a:ext cx="578812" cy="385490"/>
                </a:xfrm>
                <a:prstGeom prst="rect">
                  <a:avLst/>
                </a:prstGeom>
                <a:blipFill rotWithShape="1">
                  <a:blip r:embed="rId9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文本框 29"/>
                <p:cNvSpPr txBox="1"/>
                <p:nvPr/>
              </p:nvSpPr>
              <p:spPr>
                <a:xfrm>
                  <a:off x="4177361" y="4703615"/>
                  <a:ext cx="3740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𝑠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30" name="文本框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361" y="4703615"/>
                  <a:ext cx="374012" cy="385490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文本框 30"/>
                <p:cNvSpPr txBox="1"/>
                <p:nvPr/>
              </p:nvSpPr>
              <p:spPr>
                <a:xfrm>
                  <a:off x="6266882" y="4416708"/>
                  <a:ext cx="374012" cy="385490"/>
                </a:xfrm>
                <a:prstGeom prst="rect">
                  <a:avLst/>
                </a:prstGeom>
                <a:noFill/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905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</a:rPr>
                              <m:t>𝑠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>
            <p:sp>
              <p:nvSpPr>
                <p:cNvPr id="31" name="文本框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6882" y="4416708"/>
                  <a:ext cx="374012" cy="385490"/>
                </a:xfrm>
                <a:prstGeom prst="rect">
                  <a:avLst/>
                </a:prstGeom>
                <a:blipFill rotWithShape="1">
                  <a:blip r:embed="rId5"/>
                </a:blipFill>
                <a:effectLst>
                  <a:outerShdw blurRad="50800" dist="38100" sx="1000" sy="1000" algn="l" rotWithShape="0">
                    <a:prstClr val="black"/>
                  </a:outerShdw>
                  <a:softEdge rad="12700"/>
                </a:effec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 txBox="1"/>
              <p:nvPr/>
            </p:nvSpPr>
            <p:spPr>
              <a:xfrm>
                <a:off x="10084264" y="688805"/>
                <a:ext cx="2240077" cy="13317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zh-CN" altLang="en-US" dirty="0"/>
                  <a:t>自旋算符：</a:t>
                </a:r>
                <a:endParaRPr lang="en-US" altLang="zh-CN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</m:acc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acc>
                              <m:accPr>
                                <m:chr m:val="⃗"/>
                                <m:ctrlPr>
                                  <a:rPr lang="en-US" altLang="zh-CN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 dirty="0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altLang="zh-CN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acc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acc>
                              <m:accPr>
                                <m:chr m:val="⃗"/>
                                <m:ctrlPr>
                                  <a:rPr lang="en-US" altLang="zh-CN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 dirty="0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</m:eqArr>
                      </m:e>
                    </m:d>
                  </m:oMath>
                </a14:m>
                <a:r>
                  <a:rPr lang="zh-CN" altLang="en-US" dirty="0"/>
                  <a:t> </a:t>
                </a:r>
                <a:endParaRPr lang="en-US" altLang="zh-CN" dirty="0"/>
              </a:p>
            </p:txBody>
          </p:sp>
        </mc:Choice>
        <mc:Fallback>
          <p:sp>
            <p:nvSpPr>
              <p:cNvPr id="3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4264" y="688805"/>
                <a:ext cx="2240077" cy="1331781"/>
              </a:xfrm>
              <a:prstGeom prst="rect">
                <a:avLst/>
              </a:prstGeom>
              <a:blipFill rotWithShape="1">
                <a:blip r:embed="rId10"/>
                <a:stretch>
                  <a:fillRect l="-21" t="-1561" r="12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0033772" y="2116993"/>
                <a:ext cx="1620239" cy="461665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3772" y="2116993"/>
                <a:ext cx="162023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910" t="-2180" r="-558" b="-1942"/>
                </a:stretch>
              </a:blipFill>
              <a:ln w="19050">
                <a:solidFill>
                  <a:schemeClr val="accent1"/>
                </a:solidFill>
              </a:ln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手征</a:t>
            </a:r>
            <a:r>
              <a:rPr lang="en-US" altLang="zh-CN" dirty="0"/>
              <a:t>(chiral)</a:t>
            </a:r>
            <a:r>
              <a:rPr lang="zh-CN" altLang="en-US" dirty="0"/>
              <a:t>算符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528706" y="1164980"/>
                <a:ext cx="6321025" cy="65178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手征算符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e>
                              <m:r>
                                <a:rPr kumimoji="1" lang="en-US" altLang="zh-CN" sz="2540" i="1">
                                  <a:latin typeface="Cambria Math" panose="02040503050406030204" pitchFamily="18" charset="0"/>
                                  <a:ea typeface="楷体" panose="02010609060101010101" pitchFamily="49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06" y="1164980"/>
                <a:ext cx="6321025" cy="651781"/>
              </a:xfrm>
              <a:prstGeom prst="rect">
                <a:avLst/>
              </a:prstGeom>
              <a:blipFill rotWithShape="1">
                <a:blip r:embed="rId1"/>
                <a:stretch>
                  <a:fillRect l="-76" t="-60" r="10" b="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744251" y="5972012"/>
                <a:ext cx="11032590" cy="39530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</a:t>
                </a:r>
                <a:r>
                  <a:rPr kumimoji="1" lang="en-US" altLang="zh-CN" sz="2540" dirty="0">
                    <a:solidFill>
                      <a:srgbClr val="FF0000"/>
                    </a:solidFill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分别为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的本征态：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>
                      <m:sSub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54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 </m:t>
                    </m:r>
                    <m:sSup>
                      <m:sSup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>
                      <m:sSub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54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</m:oMath>
                </a14:m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51" y="5972012"/>
                <a:ext cx="11032590" cy="395301"/>
              </a:xfrm>
              <a:prstGeom prst="rect">
                <a:avLst/>
              </a:prstGeom>
              <a:blipFill rotWithShape="1">
                <a:blip r:embed="rId2"/>
                <a:stretch>
                  <a:fillRect l="-46" t="-8151" r="1" b="4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682299" y="4582364"/>
                <a:ext cx="7379812" cy="93564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波函数展开为左、右手叠加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kumimoji="1" lang="en-US" altLang="zh-CN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𝑢</m:t>
                    </m:r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𝑢</m:t>
                    </m:r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𝑢</m:t>
                    </m:r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kumimoji="1" lang="en-US" altLang="zh-CN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54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99" y="4582364"/>
                <a:ext cx="7379812" cy="935641"/>
              </a:xfrm>
              <a:prstGeom prst="rect">
                <a:avLst/>
              </a:prstGeom>
              <a:blipFill rotWithShape="1">
                <a:blip r:embed="rId3"/>
                <a:stretch>
                  <a:fillRect l="-64" t="-3822" r="2" b="52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8534101" y="2186492"/>
            <a:ext cx="3103645" cy="1468767"/>
            <a:chOff x="4728639" y="2851130"/>
            <a:chExt cx="3476625" cy="177563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8639" y="2851130"/>
              <a:ext cx="3476625" cy="1724025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5000019" y="4154221"/>
              <a:ext cx="778213" cy="47254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右手</a:t>
              </a:r>
              <a:endPara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974446" y="4154221"/>
              <a:ext cx="1230818" cy="47254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sx="1000" sy="1000" algn="l" rotWithShape="0">
                <a:prstClr val="black"/>
              </a:outerShdw>
              <a:softEdge rad="12700"/>
            </a:effectLst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左手</a:t>
              </a:r>
              <a:endParaRPr kumimoji="1" lang="zh-CN" altLang="en-US" sz="254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5787908" y="1304403"/>
                <a:ext cx="6684166" cy="395301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反对易关系：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p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540" i="1"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kumimoji="1" lang="en-US" altLang="zh-CN" sz="2540" i="1"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kumimoji="1" lang="en-US" altLang="zh-CN" sz="2540" i="1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540" i="1"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1" lang="zh-CN" altLang="en-US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908" y="1304403"/>
                <a:ext cx="6684166" cy="395301"/>
              </a:xfrm>
              <a:prstGeom prst="rect">
                <a:avLst/>
              </a:prstGeom>
              <a:blipFill rotWithShape="1">
                <a:blip r:embed="rId5"/>
                <a:stretch>
                  <a:fillRect l="-74" t="-14004" r="1" b="-14024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528706" y="2160043"/>
                <a:ext cx="7495942" cy="611706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kumimoji="1" lang="zh-CN" altLang="en-US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手征性投影算符</a:t>
                </a:r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 </a:t>
                </a:r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左手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f>
                      <m:f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kumimoji="1" lang="zh-CN" altLang="en-US" sz="254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右手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54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f>
                      <m:fPr>
                        <m:ctrlP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54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kumimoji="1" lang="en-US" altLang="zh-CN" sz="254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en-US" altLang="zh-CN" sz="254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54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06" y="2160043"/>
                <a:ext cx="7495942" cy="611706"/>
              </a:xfrm>
              <a:prstGeom prst="rect">
                <a:avLst/>
              </a:prstGeom>
              <a:blipFill rotWithShape="1">
                <a:blip r:embed="rId6"/>
                <a:stretch>
                  <a:fillRect l="-64" t="-67" r="2" b="100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744251" y="2856008"/>
                <a:ext cx="7255909" cy="1503040"/>
              </a:xfrm>
              <a:prstGeom prst="rect">
                <a:avLst/>
              </a:prstGeom>
              <a:noFill/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kumimoji="1"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性质</a:t>
                </a:r>
                <a:r>
                  <a:rPr kumimoji="1"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kumimoji="1" lang="en-US" altLang="zh-CN" sz="28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楷体" panose="02010609060101010101" pitchFamily="49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CN" sz="2400" i="1">
                                    <a:solidFill>
                                      <a:srgbClr val="052DD3"/>
                                    </a:solidFill>
                                    <a:latin typeface="Cambria Math" panose="02040503050406030204" pitchFamily="18" charset="0"/>
                                    <a:ea typeface="楷体" panose="02010609060101010101" pitchFamily="49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𝛾</m:t>
                                    </m:r>
                                  </m:e>
                                  <m:sup>
                                    <m:r>
                                      <a:rPr kumimoji="1" lang="en-US" altLang="zh-CN" sz="2400" i="1">
                                        <a:solidFill>
                                          <a:srgbClr val="052DD3"/>
                                        </a:solidFill>
                                        <a:latin typeface="Cambria Math" panose="02040503050406030204" pitchFamily="18" charset="0"/>
                                        <a:ea typeface="楷体" panose="02010609060101010101" pitchFamily="49" charset="-122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kumimoji="1" lang="en-US" altLang="zh-CN" sz="2400" i="1">
                                <a:solidFill>
                                  <a:srgbClr val="052DD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†</m:t>
                            </m:r>
                          </m:sup>
                        </m:s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≡</m:t>
                    </m:r>
                    <m:r>
                      <a:rPr kumimoji="1" lang="en-US" altLang="zh-CN" sz="2400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1"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kumimoji="1" lang="en-US" altLang="zh-CN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kumimoji="1" lang="zh-CN" altLang="en-US" sz="24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 </m:t>
                    </m:r>
                    <m:sSup>
                      <m:s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:endParaRPr kumimoji="1" lang="en-US" altLang="zh-CN" sz="240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kumimoji="1" lang="en-US" altLang="zh-CN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kumimoji="1" lang="zh-CN" altLang="en-US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kumimoji="1" lang="en-US" altLang="zh-CN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,  </m:t>
                    </m:r>
                    <m:sSubSup>
                      <m:sSubSup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  <m:sup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zh-CN" sz="2400" i="1">
                        <a:solidFill>
                          <a:srgbClr val="052DD3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400" i="1">
                            <a:solidFill>
                              <a:srgbClr val="052DD3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anose="020206030504050203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kumimoji="1" lang="en-US" altLang="zh-CN" sz="240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2540" dirty="0">
                    <a:solidFill>
                      <a:srgbClr val="052DD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kumimoji="1" lang="zh-CN" altLang="en-US" sz="2540" dirty="0">
                  <a:solidFill>
                    <a:srgbClr val="052DD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51" y="2856008"/>
                <a:ext cx="7255909" cy="1503040"/>
              </a:xfrm>
              <a:prstGeom prst="rect">
                <a:avLst/>
              </a:prstGeom>
              <a:blipFill rotWithShape="1">
                <a:blip r:embed="rId7"/>
                <a:stretch>
                  <a:fillRect l="-70" t="-3830" r="6" b="-3817"/>
                </a:stretch>
              </a:blipFill>
              <a:effectLst>
                <a:outerShdw blurRad="50800" dist="38100" sx="1000" sy="1000" algn="l" rotWithShape="0">
                  <a:prstClr val="black"/>
                </a:outerShdw>
                <a:softEdge rad="12700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8833968" y="3684886"/>
            <a:ext cx="2589293" cy="8740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sx="1000" sy="1000" algn="l" rotWithShape="0">
              <a:prstClr val="black"/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l"/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即把波函数投影到左</a:t>
            </a:r>
            <a:r>
              <a:rPr lang="en-US" altLang="zh-CN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54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右手</a:t>
            </a:r>
            <a:endParaRPr lang="zh-CN" altLang="en-US" sz="254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5875">
          <a:solidFill>
            <a:srgbClr val="000000"/>
          </a:solidFill>
          <a:tailEnd type="stealth" w="lg" len="lg"/>
        </a:ln>
      </a:spPr>
      <a:bodyPr rtlCol="0" anchor="ctr"/>
      <a:lstStyle>
        <a:defPPr algn="ctr">
          <a:defRPr/>
        </a:defPPr>
      </a:lstStyle>
    </a:spDef>
    <a:txDef>
      <a:spPr>
        <a:noFill/>
      </a:spPr>
      <a:bodyPr wrap="none" rtlCol="0">
        <a:spAutoFit/>
      </a:bodyPr>
      <a:lstStyle>
        <a:defPPr algn="l">
          <a:defRPr kumimoji="1" sz="2400" dirty="0" smtClean="0">
            <a:latin typeface="微软雅黑" panose="020B0503020204020204" pitchFamily="34" charset="-122"/>
            <a:ea typeface="微软雅黑" panose="020B0503020204020204" pitchFamily="34" charset="-122"/>
            <a:cs typeface="Calibri" panose="020F0502020204030204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13995</Words>
  <Application>WPS 演示</Application>
  <PresentationFormat>宽屏</PresentationFormat>
  <Paragraphs>694</Paragraphs>
  <Slides>50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6" baseType="lpstr">
      <vt:lpstr>Arial</vt:lpstr>
      <vt:lpstr>宋体</vt:lpstr>
      <vt:lpstr>Wingdings</vt:lpstr>
      <vt:lpstr>微软雅黑</vt:lpstr>
      <vt:lpstr>Calibri</vt:lpstr>
      <vt:lpstr>Times New Roman</vt:lpstr>
      <vt:lpstr>Kaiti TC</vt:lpstr>
      <vt:lpstr>Microsoft JhengHei UI</vt:lpstr>
      <vt:lpstr>Cambria Math</vt:lpstr>
      <vt:lpstr>楷体</vt:lpstr>
      <vt:lpstr>Courier New</vt:lpstr>
      <vt:lpstr>Arial Unicode MS</vt:lpstr>
      <vt:lpstr>Calibri Light</vt:lpstr>
      <vt:lpstr>等线</vt:lpstr>
      <vt:lpstr>Calibri</vt:lpstr>
      <vt:lpstr>Office Theme</vt:lpstr>
      <vt:lpstr>PowerPoint 演示文稿</vt:lpstr>
      <vt:lpstr>粒子物理“标准”模型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螺旋度(helicity)</vt:lpstr>
      <vt:lpstr>手征(chiral)算符</vt:lpstr>
      <vt:lpstr>无质量粒子螺旋度与手性等价</vt:lpstr>
      <vt:lpstr>电弱混合：</vt:lpstr>
      <vt:lpstr>PowerPoint 演示文稿</vt:lpstr>
      <vt:lpstr>右手费米子作用</vt:lpstr>
      <vt:lpstr>PowerPoint 演示文稿</vt:lpstr>
      <vt:lpstr>与相互作用</vt:lpstr>
      <vt:lpstr>统一和分离</vt:lpstr>
      <vt:lpstr>场的混合</vt:lpstr>
      <vt:lpstr>质量与希格斯机制</vt:lpstr>
      <vt:lpstr>PowerPoint 演示文稿</vt:lpstr>
      <vt:lpstr>PowerPoint 演示文稿</vt:lpstr>
      <vt:lpstr>PowerPoint 演示文稿</vt:lpstr>
      <vt:lpstr>PowerPoint 演示文稿</vt:lpstr>
      <vt:lpstr>精细结构常数</vt:lpstr>
      <vt:lpstr>Yukawa耦合与费米子质量</vt:lpstr>
      <vt:lpstr>多代费米子耦合</vt:lpstr>
      <vt:lpstr>质量本征态</vt:lpstr>
      <vt:lpstr>质量本征态的相互作用</vt:lpstr>
      <vt:lpstr>质量本征态的相互作用</vt:lpstr>
      <vt:lpstr>Z-玻色子质量</vt:lpstr>
      <vt:lpstr>W-玻色子质量</vt:lpstr>
      <vt:lpstr>Higgs-质量</vt:lpstr>
      <vt:lpstr>Higgs-自旋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温伯格角/弱混合角</vt:lpstr>
      <vt:lpstr>PowerPoint 演示文稿</vt:lpstr>
      <vt:lpstr>强子对撞机</vt:lpstr>
      <vt:lpstr>旋量场双线性函数</vt:lpstr>
      <vt:lpstr>PowerPoint 演示文稿</vt:lpstr>
      <vt:lpstr>基本粒子质量及其与Higgs耦合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参考文献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 yanxi</dc:creator>
  <cp:lastModifiedBy>weiji</cp:lastModifiedBy>
  <cp:revision>221</cp:revision>
  <cp:lastPrinted>2021-04-17T10:42:00Z</cp:lastPrinted>
  <dcterms:created xsi:type="dcterms:W3CDTF">2021-04-15T03:01:00Z</dcterms:created>
  <dcterms:modified xsi:type="dcterms:W3CDTF">2026-07-19T04:14:18Z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C30E7C38F70F41F3BBCE9828C1E56121_13</vt:lpwstr>
  </property>
  <property fmtid="{D5CDD505-2E9C-101B-9397-08002B2CF9AE}" pid="3" name="KSOProductBuildVer">
    <vt:lpwstr>2052-12.1.0.23542</vt:lpwstr>
  </property>
</Properties>
</file>