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wdp" ContentType="image/vnd.ms-photo"/>
  <Default Extension="gif" ContentType="image/gif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drawings/drawing1.xml" ContentType="application/vnd.openxmlformats-officedocument.drawingml.chartshap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5359" r:id="rId3"/>
    <p:sldId id="562" r:id="rId5"/>
    <p:sldId id="540" r:id="rId6"/>
    <p:sldId id="600" r:id="rId7"/>
    <p:sldId id="565" r:id="rId8"/>
    <p:sldId id="5361" r:id="rId9"/>
    <p:sldId id="5360" r:id="rId10"/>
    <p:sldId id="534" r:id="rId11"/>
    <p:sldId id="535" r:id="rId12"/>
    <p:sldId id="5362" r:id="rId13"/>
    <p:sldId id="538" r:id="rId14"/>
    <p:sldId id="542" r:id="rId15"/>
    <p:sldId id="543" r:id="rId16"/>
    <p:sldId id="581" r:id="rId17"/>
    <p:sldId id="5366" r:id="rId18"/>
    <p:sldId id="1241" r:id="rId19"/>
    <p:sldId id="277" r:id="rId20"/>
    <p:sldId id="1023" r:id="rId21"/>
    <p:sldId id="5368" r:id="rId22"/>
    <p:sldId id="5369" r:id="rId23"/>
    <p:sldId id="5367" r:id="rId24"/>
    <p:sldId id="1250" r:id="rId25"/>
    <p:sldId id="1252" r:id="rId26"/>
    <p:sldId id="1256" r:id="rId27"/>
    <p:sldId id="1259" r:id="rId28"/>
    <p:sldId id="5371" r:id="rId29"/>
    <p:sldId id="5372" r:id="rId30"/>
    <p:sldId id="5387" r:id="rId31"/>
    <p:sldId id="1248" r:id="rId32"/>
    <p:sldId id="5377" r:id="rId33"/>
    <p:sldId id="1265" r:id="rId34"/>
    <p:sldId id="5370" r:id="rId35"/>
    <p:sldId id="2169" r:id="rId36"/>
    <p:sldId id="2112" r:id="rId37"/>
    <p:sldId id="5364" r:id="rId38"/>
    <p:sldId id="276" r:id="rId39"/>
    <p:sldId id="302" r:id="rId40"/>
    <p:sldId id="5378" r:id="rId41"/>
    <p:sldId id="1473" r:id="rId42"/>
    <p:sldId id="5373" r:id="rId43"/>
    <p:sldId id="5365" r:id="rId44"/>
    <p:sldId id="5379" r:id="rId45"/>
    <p:sldId id="5376" r:id="rId46"/>
    <p:sldId id="284" r:id="rId47"/>
    <p:sldId id="5374" r:id="rId48"/>
    <p:sldId id="5381" r:id="rId49"/>
    <p:sldId id="1330" r:id="rId50"/>
    <p:sldId id="5382" r:id="rId51"/>
    <p:sldId id="1687" r:id="rId52"/>
    <p:sldId id="293" r:id="rId53"/>
    <p:sldId id="5383" r:id="rId54"/>
    <p:sldId id="1340" r:id="rId55"/>
    <p:sldId id="5388" r:id="rId56"/>
    <p:sldId id="1305" r:id="rId57"/>
    <p:sldId id="5385" r:id="rId58"/>
    <p:sldId id="283" r:id="rId59"/>
    <p:sldId id="282" r:id="rId60"/>
    <p:sldId id="1696" r:id="rId61"/>
    <p:sldId id="5384" r:id="rId62"/>
    <p:sldId id="2178" r:id="rId63"/>
    <p:sldId id="2179" r:id="rId64"/>
    <p:sldId id="2180" r:id="rId65"/>
    <p:sldId id="2181" r:id="rId66"/>
    <p:sldId id="1690" r:id="rId67"/>
    <p:sldId id="1693" r:id="rId68"/>
    <p:sldId id="1304" r:id="rId69"/>
    <p:sldId id="1688" r:id="rId70"/>
    <p:sldId id="5386" r:id="rId71"/>
    <p:sldId id="1350" r:id="rId72"/>
    <p:sldId id="5317" r:id="rId73"/>
    <p:sldId id="5318" r:id="rId74"/>
    <p:sldId id="1352" r:id="rId75"/>
    <p:sldId id="1501" r:id="rId76"/>
  </p:sldIdLst>
  <p:sldSz cx="12192000" cy="6858000"/>
  <p:notesSz cx="6858000" cy="9144000"/>
  <p:embeddedFontLst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66" userDrawn="1">
          <p15:clr>
            <a:srgbClr val="A4A3A4"/>
          </p15:clr>
        </p15:guide>
        <p15:guide id="2" pos="118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D3181F"/>
    <a:srgbClr val="7030A0"/>
    <a:srgbClr val="06B0F0"/>
    <a:srgbClr val="66FF65"/>
    <a:srgbClr val="0090C5"/>
    <a:srgbClr val="C55AFF"/>
    <a:srgbClr val="028B44"/>
    <a:srgbClr val="EE0103"/>
    <a:srgbClr val="5382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51"/>
    <p:restoredTop sz="85034"/>
  </p:normalViewPr>
  <p:slideViewPr>
    <p:cSldViewPr snapToGrid="0" snapToObjects="1" showGuides="1">
      <p:cViewPr varScale="1">
        <p:scale>
          <a:sx n="103" d="100"/>
          <a:sy n="103" d="100"/>
        </p:scale>
        <p:origin x="568" y="192"/>
      </p:cViewPr>
      <p:guideLst>
        <p:guide orient="horz" pos="3566"/>
        <p:guide pos="118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9" Type="http://schemas.openxmlformats.org/officeDocument/2006/relationships/tableStyles" Target="tableStyles.xml"/><Relationship Id="rId78" Type="http://schemas.openxmlformats.org/officeDocument/2006/relationships/viewProps" Target="viewProps.xml"/><Relationship Id="rId77" Type="http://schemas.openxmlformats.org/officeDocument/2006/relationships/presProps" Target="presProps.xml"/><Relationship Id="rId76" Type="http://schemas.openxmlformats.org/officeDocument/2006/relationships/slide" Target="slides/slide73.xml"/><Relationship Id="rId75" Type="http://schemas.openxmlformats.org/officeDocument/2006/relationships/slide" Target="slides/slide72.xml"/><Relationship Id="rId74" Type="http://schemas.openxmlformats.org/officeDocument/2006/relationships/slide" Target="slides/slide71.xml"/><Relationship Id="rId73" Type="http://schemas.openxmlformats.org/officeDocument/2006/relationships/slide" Target="slides/slide70.xml"/><Relationship Id="rId72" Type="http://schemas.openxmlformats.org/officeDocument/2006/relationships/slide" Target="slides/slide69.xml"/><Relationship Id="rId71" Type="http://schemas.openxmlformats.org/officeDocument/2006/relationships/slide" Target="slides/slide68.xml"/><Relationship Id="rId70" Type="http://schemas.openxmlformats.org/officeDocument/2006/relationships/slide" Target="slides/slide67.xml"/><Relationship Id="rId7" Type="http://schemas.openxmlformats.org/officeDocument/2006/relationships/slide" Target="slides/slide4.xml"/><Relationship Id="rId69" Type="http://schemas.openxmlformats.org/officeDocument/2006/relationships/slide" Target="slides/slide66.xml"/><Relationship Id="rId68" Type="http://schemas.openxmlformats.org/officeDocument/2006/relationships/slide" Target="slides/slide65.xml"/><Relationship Id="rId67" Type="http://schemas.openxmlformats.org/officeDocument/2006/relationships/slide" Target="slides/slide64.xml"/><Relationship Id="rId66" Type="http://schemas.openxmlformats.org/officeDocument/2006/relationships/slide" Target="slides/slide63.xml"/><Relationship Id="rId65" Type="http://schemas.openxmlformats.org/officeDocument/2006/relationships/slide" Target="slides/slide62.xml"/><Relationship Id="rId64" Type="http://schemas.openxmlformats.org/officeDocument/2006/relationships/slide" Target="slides/slide61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3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4" Type="http://schemas.microsoft.com/office/2011/relationships/chartColorStyle" Target="colors1.xml"/><Relationship Id="rId3" Type="http://schemas.microsoft.com/office/2011/relationships/chartStyle" Target="style1.xml"/><Relationship Id="rId2" Type="http://schemas.openxmlformats.org/officeDocument/2006/relationships/chartUserShapes" Target="../drawings/drawing1.xml"/><Relationship Id="rId1" Type="http://schemas.openxmlformats.org/officeDocument/2006/relationships/oleObject" Target="/Users/zhangyx/IHEPBox/&#25105;&#30340;&#25253;&#21578;/2025.03.28-&#26684;&#33268;/&#24037;&#20316;&#31807;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FF0000">
                  <a:alpha val="52200"/>
                </a:srgbClr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F1C2F1"/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rgbClr val="7030A0">
                  <a:alpha val="61000"/>
                </a:srgbClr>
              </a:solidFill>
              <a:ln>
                <a:solidFill>
                  <a:schemeClr val="accent1">
                    <a:alpha val="32832"/>
                  </a:schemeClr>
                </a:solidFill>
              </a:ln>
              <a:effectLst/>
            </c:spPr>
          </c:dPt>
          <c:dPt>
            <c:idx val="7"/>
            <c:invertIfNegative val="0"/>
            <c:bubble3D val="0"/>
            <c:spPr>
              <a:solidFill>
                <a:srgbClr val="00B0F0">
                  <a:alpha val="56438"/>
                </a:srgbClr>
              </a:solidFill>
              <a:ln>
                <a:noFill/>
              </a:ln>
              <a:effectLst/>
            </c:spPr>
          </c:dPt>
          <c:dPt>
            <c:idx val="8"/>
            <c:invertIfNegative val="0"/>
            <c:bubble3D val="0"/>
            <c:spPr>
              <a:solidFill>
                <a:srgbClr val="155C46">
                  <a:alpha val="47421"/>
                </a:srgbClr>
              </a:solidFill>
              <a:ln>
                <a:noFill/>
              </a:ln>
              <a:effectLst/>
            </c:spPr>
          </c:dPt>
          <c:dPt>
            <c:idx val="9"/>
            <c:invertIfNegative val="0"/>
            <c:bubble3D val="0"/>
            <c:spPr>
              <a:solidFill>
                <a:srgbClr val="EA47A2">
                  <a:alpha val="73000"/>
                </a:srgbClr>
              </a:solidFill>
              <a:ln>
                <a:noFill/>
              </a:ln>
              <a:effectLst/>
            </c:spPr>
          </c:dPt>
          <c:dPt>
            <c:idx val="10"/>
            <c:invertIfNegative val="0"/>
            <c:bubble3D val="0"/>
            <c:spPr>
              <a:solidFill>
                <a:srgbClr val="C4E855"/>
              </a:solidFill>
              <a:ln>
                <a:noFill/>
              </a:ln>
              <a:effectLst/>
            </c:spPr>
          </c:dPt>
          <c:dPt>
            <c:idx val="11"/>
            <c:invertIfNegative val="0"/>
            <c:bubble3D val="0"/>
            <c:spPr>
              <a:solidFill>
                <a:srgbClr val="4AA3E9"/>
              </a:solidFill>
              <a:ln>
                <a:noFill/>
              </a:ln>
              <a:effectLst/>
            </c:spPr>
          </c:dPt>
          <c:dPt>
            <c:idx val="12"/>
            <c:invertIfNegative val="0"/>
            <c:bubble3D val="0"/>
            <c:spPr>
              <a:solidFill>
                <a:srgbClr val="7300FF">
                  <a:alpha val="36000"/>
                </a:srgbClr>
              </a:solidFill>
              <a:ln>
                <a:noFill/>
              </a:ln>
              <a:effectLst/>
            </c:spPr>
          </c:dPt>
          <c:dLbls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>
                      <a:defRPr lang="zh-CN"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altLang="zh-CN"/>
                      <a:t>13</a:t>
                    </a:r>
                    <a:endParaRPr lang="en-US" altLang="zh-CN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Sheet1!$H$15:$H$27</c:f>
              <c:strCache>
                <c:ptCount val="13"/>
                <c:pt idx="0">
                  <c:v>意大利</c:v>
                </c:pt>
                <c:pt idx="1">
                  <c:v>中国</c:v>
                </c:pt>
                <c:pt idx="2">
                  <c:v>英国</c:v>
                </c:pt>
                <c:pt idx="3">
                  <c:v>法国</c:v>
                </c:pt>
                <c:pt idx="4">
                  <c:v>德国</c:v>
                </c:pt>
                <c:pt idx="5">
                  <c:v>美国</c:v>
                </c:pt>
                <c:pt idx="6">
                  <c:v>西班牙</c:v>
                </c:pt>
                <c:pt idx="7">
                  <c:v>波兰</c:v>
                </c:pt>
                <c:pt idx="8">
                  <c:v>荷兰</c:v>
                </c:pt>
                <c:pt idx="9">
                  <c:v>乌克兰</c:v>
                </c:pt>
                <c:pt idx="10">
                  <c:v>巴西</c:v>
                </c:pt>
                <c:pt idx="11">
                  <c:v>瑞士</c:v>
                </c:pt>
                <c:pt idx="12">
                  <c:v>其他</c:v>
                </c:pt>
              </c:strCache>
            </c:strRef>
          </c:cat>
          <c:val>
            <c:numRef>
              <c:f>Sheet1!$I$15:$I$27</c:f>
              <c:numCache>
                <c:formatCode>General</c:formatCode>
                <c:ptCount val="13"/>
                <c:pt idx="0">
                  <c:v>16</c:v>
                </c:pt>
                <c:pt idx="1">
                  <c:v>13</c:v>
                </c:pt>
                <c:pt idx="2">
                  <c:v>12</c:v>
                </c:pt>
                <c:pt idx="3">
                  <c:v>10</c:v>
                </c:pt>
                <c:pt idx="4">
                  <c:v>9</c:v>
                </c:pt>
                <c:pt idx="5">
                  <c:v>9</c:v>
                </c:pt>
                <c:pt idx="6">
                  <c:v>6</c:v>
                </c:pt>
                <c:pt idx="7">
                  <c:v>5</c:v>
                </c:pt>
                <c:pt idx="8">
                  <c:v>4</c:v>
                </c:pt>
                <c:pt idx="9">
                  <c:v>4</c:v>
                </c:pt>
                <c:pt idx="10">
                  <c:v>3</c:v>
                </c:pt>
                <c:pt idx="11">
                  <c:v>3</c:v>
                </c:pt>
                <c:pt idx="12">
                  <c:v>15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647944304"/>
        <c:axId val="356991695"/>
      </c:barChart>
      <c:catAx>
        <c:axId val="6479443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2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Songti SC Black" panose="02010800040101010101" pitchFamily="2" charset="-122"/>
                <a:ea typeface="Songti SC Black" panose="02010800040101010101" pitchFamily="2" charset="-122"/>
                <a:cs typeface="+mn-cs"/>
              </a:defRPr>
            </a:pPr>
          </a:p>
        </c:txPr>
        <c:crossAx val="356991695"/>
        <c:crosses val="autoZero"/>
        <c:auto val="1"/>
        <c:lblAlgn val="ctr"/>
        <c:lblOffset val="100"/>
        <c:noMultiLvlLbl val="0"/>
      </c:catAx>
      <c:valAx>
        <c:axId val="35699169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6479443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0.1474</cdr:x>
      <cdr:y>0</cdr:y>
    </cdr:from>
    <cdr:to>
      <cdr:x>0.8526</cdr:x>
      <cdr:y>0.20038</cdr:y>
    </cdr:to>
    <cdr:sp>
      <cdr:nvSpPr>
        <cdr:cNvPr id="2" name="矩形 1"/>
        <cdr:cNvSpPr/>
      </cdr:nvSpPr>
      <cdr:spPr xmlns:a="http://schemas.openxmlformats.org/drawingml/2006/main">
        <a:xfrm xmlns:a="http://schemas.openxmlformats.org/drawingml/2006/main">
          <a:off x="1035736" y="0"/>
          <a:ext cx="4955203" cy="461665"/>
        </a:xfrm>
        <a:prstGeom xmlns:a="http://schemas.openxmlformats.org/drawingml/2006/main" prst="rect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</cdr:spPr>
      <cdr:txBody xmlns:a="http://schemas.openxmlformats.org/drawingml/2006/main">
        <a:bodyPr vert="horz" wrap="none" lIns="45720" tIns="45720" rIns="45720" bIns="45720" rtlCol="0" anchor="t" anchorCtr="0">
          <a:spAutoFit/>
        </a:bodyPr>
        <a:lstStyle>
          <a:defPPr>
            <a:defRPr lang="zh-CN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>
          <a:pPr algn="l"/>
          <a:r>
            <a:rPr kumimoji="1" lang="en-US" altLang="zh-CN" sz="24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rPr>
            <a:t>LHCb</a:t>
          </a:r>
          <a:r>
            <a:rPr kumimoji="1" lang="zh-CN" altLang="en-US" sz="24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rPr>
            <a:t>国际合作组各国家成员单位数</a:t>
          </a:r>
          <a:endParaRPr kumimoji="1" lang="zh-CN" altLang="en-US" sz="2400" dirty="0">
            <a:latin typeface="Times New Roman" panose="02020603050405020304" pitchFamily="18" charset="0"/>
            <a:ea typeface="微软雅黑" panose="020B0503020204020204" pitchFamily="34" charset="-122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0.07721</cdr:x>
      <cdr:y>0.19563</cdr:y>
    </cdr:from>
    <cdr:to>
      <cdr:x>0.17667</cdr:x>
      <cdr:y>1</cdr:y>
    </cdr:to>
    <cdr:sp>
      <cdr:nvSpPr>
        <cdr:cNvPr id="3" name="椭圆 2"/>
        <cdr:cNvSpPr/>
      </cdr:nvSpPr>
      <cdr:spPr xmlns:a="http://schemas.openxmlformats.org/drawingml/2006/main">
        <a:xfrm xmlns:a="http://schemas.openxmlformats.org/drawingml/2006/main">
          <a:off x="542521" y="450735"/>
          <a:ext cx="698903" cy="1853265"/>
        </a:xfrm>
        <a:prstGeom xmlns:a="http://schemas.openxmlformats.org/drawingml/2006/main" prst="ellipse">
          <a:avLst/>
        </a:prstGeom>
        <a:noFill/>
        <a:ln w="38100">
          <a:solidFill>
            <a:srgbClr val="FF2828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 xmlns:a="http://schemas.openxmlformats.org/drawingml/2006/main">
        <a:bodyPr vert="horz" wrap="none" lIns="45720" tIns="45720" rIns="45720" bIns="45720" rtlCol="0" anchor="ctr" anchorCtr="0">
          <a:normAutofit/>
        </a:bodyPr>
        <a:lstStyle>
          <a:defPPr>
            <a:defRPr lang="zh-CN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>
          <a:pPr algn="ctr"/>
          <a:endParaRPr lang="zh-CN" alt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001911-D695-DE4F-AF39-7C64C95D66B2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BC55BD-4939-4846-BD9A-B747BA027CF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5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6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8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9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C55BD-4939-4846-BD9A-B747BA027CF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C55BD-4939-4846-BD9A-B747BA027CF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AEFFF1-1869-1344-9EA0-6B9F100D148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C55BD-4939-4846-BD9A-B747BA027CF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C55BD-4939-4846-BD9A-B747BA027CF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C55BD-4939-4846-BD9A-B747BA027CF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C55BD-4939-4846-BD9A-B747BA027CF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C55BD-4939-4846-BD9A-B747BA027CF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AEFFF1-1869-1344-9EA0-6B9F100D148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C55BD-4939-4846-BD9A-B747BA027CF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AEFFF1-1869-1344-9EA0-6B9F100D148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C55BD-4939-4846-BD9A-B747BA027CF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C55BD-4939-4846-BD9A-B747BA027CF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C55BD-4939-4846-BD9A-B747BA027CF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AEFFF1-1869-1344-9EA0-6B9F100D148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C55BD-4939-4846-BD9A-B747BA027CF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C55BD-4939-4846-BD9A-B747BA027CF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AEFFF1-1869-1344-9EA0-6B9F100D148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AEFFF1-1869-1344-9EA0-6B9F100D148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AEFFF1-1869-1344-9EA0-6B9F100D148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C55BD-4939-4846-BD9A-B747BA027CF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C55BD-4939-4846-BD9A-B747BA027CF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C55BD-4939-4846-BD9A-B747BA027CF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CKM</a:t>
            </a:r>
            <a:r>
              <a:rPr kumimoji="1" lang="zh-CN" altLang="en-US" dirty="0"/>
              <a:t>机制使夸克混合成为可能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C55BD-4939-4846-BD9A-B747BA027CF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C55BD-4939-4846-BD9A-B747BA027CF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C55BD-4939-4846-BD9A-B747BA027CF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3E8A4C-B55C-D84F-B994-6663BAC9329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39385"/>
            <a:ext cx="12192000" cy="960199"/>
          </a:xfrm>
        </p:spPr>
        <p:txBody>
          <a:bodyPr>
            <a:normAutofit/>
          </a:bodyPr>
          <a:lstStyle>
            <a:lvl1pPr algn="ctr">
              <a:defRPr sz="4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dirty="0" err="1"/>
              <a:t>题目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814" y="1284574"/>
            <a:ext cx="11903111" cy="5154614"/>
          </a:xfrm>
        </p:spPr>
        <p:txBody>
          <a:bodyPr>
            <a:normAutofit/>
          </a:bodyPr>
          <a:lstStyle>
            <a:lvl1pPr>
              <a:defRPr sz="2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29538" y="6564163"/>
            <a:ext cx="2743200" cy="252000"/>
          </a:xfrm>
        </p:spPr>
        <p:txBody>
          <a:bodyPr/>
          <a:lstStyle>
            <a:lvl1pPr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75322-9E3B-CE47-A422-13ECB61A4F98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3.png"/><Relationship Id="rId1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9.png"/><Relationship Id="rId8" Type="http://schemas.openxmlformats.org/officeDocument/2006/relationships/image" Target="../media/image61.png"/><Relationship Id="rId7" Type="http://schemas.openxmlformats.org/officeDocument/2006/relationships/image" Target="../media/image60.emf"/><Relationship Id="rId6" Type="http://schemas.openxmlformats.org/officeDocument/2006/relationships/image" Target="../media/image59.png"/><Relationship Id="rId5" Type="http://schemas.openxmlformats.org/officeDocument/2006/relationships/image" Target="../media/image58.emf"/><Relationship Id="rId4" Type="http://schemas.openxmlformats.org/officeDocument/2006/relationships/image" Target="../media/image57.png"/><Relationship Id="rId3" Type="http://schemas.openxmlformats.org/officeDocument/2006/relationships/image" Target="../media/image56.emf"/><Relationship Id="rId2" Type="http://schemas.openxmlformats.org/officeDocument/2006/relationships/image" Target="../media/image55.png"/><Relationship Id="rId15" Type="http://schemas.openxmlformats.org/officeDocument/2006/relationships/slideLayout" Target="../slideLayouts/slideLayout2.xml"/><Relationship Id="rId14" Type="http://schemas.openxmlformats.org/officeDocument/2006/relationships/image" Target="../media/image66.png"/><Relationship Id="rId13" Type="http://schemas.openxmlformats.org/officeDocument/2006/relationships/image" Target="../media/image65.png"/><Relationship Id="rId12" Type="http://schemas.openxmlformats.org/officeDocument/2006/relationships/image" Target="../media/image64.png"/><Relationship Id="rId11" Type="http://schemas.openxmlformats.org/officeDocument/2006/relationships/image" Target="../media/image63.png"/><Relationship Id="rId10" Type="http://schemas.openxmlformats.org/officeDocument/2006/relationships/image" Target="../media/image62.png"/><Relationship Id="rId1" Type="http://schemas.openxmlformats.org/officeDocument/2006/relationships/image" Target="../media/image54.emf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75.png"/><Relationship Id="rId8" Type="http://schemas.openxmlformats.org/officeDocument/2006/relationships/image" Target="../media/image74.png"/><Relationship Id="rId7" Type="http://schemas.openxmlformats.org/officeDocument/2006/relationships/image" Target="../media/image73.png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3" Type="http://schemas.openxmlformats.org/officeDocument/2006/relationships/notesSlide" Target="../notesSlides/notesSlide8.xml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77.png"/><Relationship Id="rId10" Type="http://schemas.openxmlformats.org/officeDocument/2006/relationships/image" Target="../media/image76.png"/><Relationship Id="rId1" Type="http://schemas.openxmlformats.org/officeDocument/2006/relationships/image" Target="../media/image6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image" Target="../media/image78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png"/><Relationship Id="rId2" Type="http://schemas.openxmlformats.org/officeDocument/2006/relationships/image" Target="../media/image84.png"/><Relationship Id="rId1" Type="http://schemas.openxmlformats.org/officeDocument/2006/relationships/image" Target="../media/image8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93.png"/><Relationship Id="rId8" Type="http://schemas.openxmlformats.org/officeDocument/2006/relationships/image" Target="../media/image92.png"/><Relationship Id="rId7" Type="http://schemas.openxmlformats.org/officeDocument/2006/relationships/image" Target="../media/image91.png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3" Type="http://schemas.openxmlformats.org/officeDocument/2006/relationships/notesSlide" Target="../notesSlides/notesSlide10.xml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95.png"/><Relationship Id="rId10" Type="http://schemas.openxmlformats.org/officeDocument/2006/relationships/image" Target="../media/image94.png"/><Relationship Id="rId1" Type="http://schemas.openxmlformats.org/officeDocument/2006/relationships/image" Target="../media/image85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1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02.png"/><Relationship Id="rId6" Type="http://schemas.openxmlformats.org/officeDocument/2006/relationships/image" Target="../media/image101.jpeg"/><Relationship Id="rId5" Type="http://schemas.openxmlformats.org/officeDocument/2006/relationships/image" Target="../media/image100.png"/><Relationship Id="rId4" Type="http://schemas.openxmlformats.org/officeDocument/2006/relationships/image" Target="../media/image99.png"/><Relationship Id="rId3" Type="http://schemas.openxmlformats.org/officeDocument/2006/relationships/image" Target="../media/image98.jpeg"/><Relationship Id="rId2" Type="http://schemas.openxmlformats.org/officeDocument/2006/relationships/image" Target="../media/image97.png"/><Relationship Id="rId1" Type="http://schemas.openxmlformats.org/officeDocument/2006/relationships/image" Target="../media/image96.jpe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1.png"/><Relationship Id="rId8" Type="http://schemas.openxmlformats.org/officeDocument/2006/relationships/image" Target="../media/image110.png"/><Relationship Id="rId7" Type="http://schemas.openxmlformats.org/officeDocument/2006/relationships/image" Target="../media/image109.png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jpeg"/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2" Type="http://schemas.openxmlformats.org/officeDocument/2006/relationships/notesSlide" Target="../notesSlides/notesSlide12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112.png"/><Relationship Id="rId1" Type="http://schemas.openxmlformats.org/officeDocument/2006/relationships/image" Target="../media/image10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3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9.png"/><Relationship Id="rId7" Type="http://schemas.openxmlformats.org/officeDocument/2006/relationships/image" Target="../media/image8.pn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4" Type="http://schemas.openxmlformats.org/officeDocument/2006/relationships/notesSlide" Target="../notesSlides/notesSlide2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13.png"/><Relationship Id="rId11" Type="http://schemas.openxmlformats.org/officeDocument/2006/relationships/image" Target="../media/image12.png"/><Relationship Id="rId10" Type="http://schemas.openxmlformats.org/officeDocument/2006/relationships/image" Target="../media/image11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4.png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18.png"/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image" Target="../media/image115.pn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7.png"/><Relationship Id="rId8" Type="http://schemas.openxmlformats.org/officeDocument/2006/relationships/image" Target="../media/image126.png"/><Relationship Id="rId7" Type="http://schemas.openxmlformats.org/officeDocument/2006/relationships/image" Target="../media/image125.png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122.png"/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128.png"/><Relationship Id="rId1" Type="http://schemas.openxmlformats.org/officeDocument/2006/relationships/image" Target="../media/image119.pn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6.png"/><Relationship Id="rId8" Type="http://schemas.openxmlformats.org/officeDocument/2006/relationships/image" Target="../media/image116.png"/><Relationship Id="rId7" Type="http://schemas.openxmlformats.org/officeDocument/2006/relationships/image" Target="../media/image135.png"/><Relationship Id="rId6" Type="http://schemas.openxmlformats.org/officeDocument/2006/relationships/image" Target="../media/image134.png"/><Relationship Id="rId5" Type="http://schemas.openxmlformats.org/officeDocument/2006/relationships/image" Target="../media/image133.png"/><Relationship Id="rId4" Type="http://schemas.openxmlformats.org/officeDocument/2006/relationships/image" Target="../media/image132.png"/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1" Type="http://schemas.openxmlformats.org/officeDocument/2006/relationships/notesSlide" Target="../notesSlides/notesSlide14.xml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129.pn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144.png"/><Relationship Id="rId7" Type="http://schemas.openxmlformats.org/officeDocument/2006/relationships/image" Target="../media/image143.png"/><Relationship Id="rId6" Type="http://schemas.openxmlformats.org/officeDocument/2006/relationships/image" Target="../media/image142.png"/><Relationship Id="rId5" Type="http://schemas.openxmlformats.org/officeDocument/2006/relationships/image" Target="../media/image141.png"/><Relationship Id="rId4" Type="http://schemas.openxmlformats.org/officeDocument/2006/relationships/image" Target="../media/image140.png"/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image" Target="../media/image137.pn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3.png"/><Relationship Id="rId8" Type="http://schemas.openxmlformats.org/officeDocument/2006/relationships/image" Target="../media/image152.png"/><Relationship Id="rId7" Type="http://schemas.openxmlformats.org/officeDocument/2006/relationships/image" Target="../media/image151.png"/><Relationship Id="rId6" Type="http://schemas.openxmlformats.org/officeDocument/2006/relationships/image" Target="../media/image150.png"/><Relationship Id="rId5" Type="http://schemas.openxmlformats.org/officeDocument/2006/relationships/image" Target="../media/image149.png"/><Relationship Id="rId4" Type="http://schemas.openxmlformats.org/officeDocument/2006/relationships/image" Target="../media/image148.png"/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154.png"/><Relationship Id="rId1" Type="http://schemas.openxmlformats.org/officeDocument/2006/relationships/image" Target="../media/image145.png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5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47.png"/><Relationship Id="rId6" Type="http://schemas.openxmlformats.org/officeDocument/2006/relationships/image" Target="../media/image160.png"/><Relationship Id="rId5" Type="http://schemas.openxmlformats.org/officeDocument/2006/relationships/image" Target="../media/image159.png"/><Relationship Id="rId4" Type="http://schemas.openxmlformats.org/officeDocument/2006/relationships/image" Target="../media/image158.png"/><Relationship Id="rId3" Type="http://schemas.openxmlformats.org/officeDocument/2006/relationships/image" Target="../media/image157.png"/><Relationship Id="rId2" Type="http://schemas.openxmlformats.org/officeDocument/2006/relationships/image" Target="../media/image156.png"/><Relationship Id="rId1" Type="http://schemas.openxmlformats.org/officeDocument/2006/relationships/image" Target="../media/image155.png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9.png"/><Relationship Id="rId8" Type="http://schemas.openxmlformats.org/officeDocument/2006/relationships/image" Target="../media/image168.png"/><Relationship Id="rId7" Type="http://schemas.openxmlformats.org/officeDocument/2006/relationships/image" Target="../media/image167.png"/><Relationship Id="rId6" Type="http://schemas.openxmlformats.org/officeDocument/2006/relationships/image" Target="../media/image166.png"/><Relationship Id="rId5" Type="http://schemas.openxmlformats.org/officeDocument/2006/relationships/image" Target="../media/image165.png"/><Relationship Id="rId4" Type="http://schemas.openxmlformats.org/officeDocument/2006/relationships/image" Target="../media/image164.png"/><Relationship Id="rId3" Type="http://schemas.openxmlformats.org/officeDocument/2006/relationships/image" Target="../media/image163.png"/><Relationship Id="rId2" Type="http://schemas.openxmlformats.org/officeDocument/2006/relationships/image" Target="../media/image162.png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172.png"/><Relationship Id="rId11" Type="http://schemas.openxmlformats.org/officeDocument/2006/relationships/image" Target="../media/image171.png"/><Relationship Id="rId10" Type="http://schemas.openxmlformats.org/officeDocument/2006/relationships/image" Target="../media/image170.png"/><Relationship Id="rId1" Type="http://schemas.openxmlformats.org/officeDocument/2006/relationships/image" Target="../media/image161.png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1.png"/><Relationship Id="rId8" Type="http://schemas.openxmlformats.org/officeDocument/2006/relationships/image" Target="../media/image180.png"/><Relationship Id="rId7" Type="http://schemas.openxmlformats.org/officeDocument/2006/relationships/image" Target="../media/image179.png"/><Relationship Id="rId6" Type="http://schemas.openxmlformats.org/officeDocument/2006/relationships/image" Target="../media/image178.png"/><Relationship Id="rId5" Type="http://schemas.openxmlformats.org/officeDocument/2006/relationships/image" Target="../media/image177.png"/><Relationship Id="rId4" Type="http://schemas.openxmlformats.org/officeDocument/2006/relationships/image" Target="../media/image176.png"/><Relationship Id="rId3" Type="http://schemas.openxmlformats.org/officeDocument/2006/relationships/image" Target="../media/image175.png"/><Relationship Id="rId2" Type="http://schemas.openxmlformats.org/officeDocument/2006/relationships/image" Target="../media/image174.png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169.png"/><Relationship Id="rId10" Type="http://schemas.openxmlformats.org/officeDocument/2006/relationships/image" Target="../media/image182.png"/><Relationship Id="rId1" Type="http://schemas.openxmlformats.org/officeDocument/2006/relationships/image" Target="../media/image17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6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88.png"/><Relationship Id="rId5" Type="http://schemas.openxmlformats.org/officeDocument/2006/relationships/image" Target="../media/image187.png"/><Relationship Id="rId4" Type="http://schemas.openxmlformats.org/officeDocument/2006/relationships/image" Target="../media/image186.png"/><Relationship Id="rId3" Type="http://schemas.openxmlformats.org/officeDocument/2006/relationships/image" Target="../media/image185.png"/><Relationship Id="rId2" Type="http://schemas.openxmlformats.org/officeDocument/2006/relationships/image" Target="../media/image184.png"/><Relationship Id="rId1" Type="http://schemas.openxmlformats.org/officeDocument/2006/relationships/image" Target="../media/image183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9.png"/></Relationships>
</file>

<file path=ppt/slides/_rels/slide3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93.png"/><Relationship Id="rId3" Type="http://schemas.openxmlformats.org/officeDocument/2006/relationships/image" Target="../media/image192.png"/><Relationship Id="rId2" Type="http://schemas.openxmlformats.org/officeDocument/2006/relationships/image" Target="../media/image191.png"/><Relationship Id="rId1" Type="http://schemas.openxmlformats.org/officeDocument/2006/relationships/image" Target="../media/image19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7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99.png"/><Relationship Id="rId5" Type="http://schemas.openxmlformats.org/officeDocument/2006/relationships/image" Target="../media/image198.png"/><Relationship Id="rId4" Type="http://schemas.openxmlformats.org/officeDocument/2006/relationships/image" Target="../media/image197.png"/><Relationship Id="rId3" Type="http://schemas.openxmlformats.org/officeDocument/2006/relationships/image" Target="../media/image196.png"/><Relationship Id="rId2" Type="http://schemas.openxmlformats.org/officeDocument/2006/relationships/image" Target="../media/image195.png"/><Relationship Id="rId1" Type="http://schemas.openxmlformats.org/officeDocument/2006/relationships/image" Target="../media/image19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8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06.jpeg"/><Relationship Id="rId5" Type="http://schemas.openxmlformats.org/officeDocument/2006/relationships/image" Target="../media/image205.png"/><Relationship Id="rId4" Type="http://schemas.openxmlformats.org/officeDocument/2006/relationships/image" Target="../media/image204.png"/><Relationship Id="rId3" Type="http://schemas.openxmlformats.org/officeDocument/2006/relationships/image" Target="../media/image203.emf"/><Relationship Id="rId2" Type="http://schemas.openxmlformats.org/officeDocument/2006/relationships/image" Target="../media/image202.png"/><Relationship Id="rId1" Type="http://schemas.openxmlformats.org/officeDocument/2006/relationships/image" Target="../media/image201.emf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214.png"/><Relationship Id="rId7" Type="http://schemas.openxmlformats.org/officeDocument/2006/relationships/image" Target="../media/image213.png"/><Relationship Id="rId6" Type="http://schemas.openxmlformats.org/officeDocument/2006/relationships/image" Target="../media/image212.png"/><Relationship Id="rId5" Type="http://schemas.openxmlformats.org/officeDocument/2006/relationships/image" Target="../media/image211.png"/><Relationship Id="rId4" Type="http://schemas.openxmlformats.org/officeDocument/2006/relationships/image" Target="../media/image210.png"/><Relationship Id="rId3" Type="http://schemas.openxmlformats.org/officeDocument/2006/relationships/image" Target="../media/image209.png"/><Relationship Id="rId2" Type="http://schemas.openxmlformats.org/officeDocument/2006/relationships/image" Target="../media/image208.png"/><Relationship Id="rId10" Type="http://schemas.openxmlformats.org/officeDocument/2006/relationships/notesSlide" Target="../notesSlides/notesSlide19.xml"/><Relationship Id="rId1" Type="http://schemas.openxmlformats.org/officeDocument/2006/relationships/image" Target="../media/image207.png"/></Relationships>
</file>

<file path=ppt/slides/_rels/slide3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20.png"/><Relationship Id="rId5" Type="http://schemas.openxmlformats.org/officeDocument/2006/relationships/image" Target="../media/image219.png"/><Relationship Id="rId4" Type="http://schemas.openxmlformats.org/officeDocument/2006/relationships/image" Target="../media/image218.png"/><Relationship Id="rId3" Type="http://schemas.openxmlformats.org/officeDocument/2006/relationships/image" Target="../media/image217.png"/><Relationship Id="rId2" Type="http://schemas.openxmlformats.org/officeDocument/2006/relationships/image" Target="../media/image216.png"/><Relationship Id="rId1" Type="http://schemas.openxmlformats.org/officeDocument/2006/relationships/image" Target="../media/image215.png"/></Relationships>
</file>

<file path=ppt/slides/_rels/slide3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26.png"/><Relationship Id="rId5" Type="http://schemas.openxmlformats.org/officeDocument/2006/relationships/image" Target="../media/image225.png"/><Relationship Id="rId4" Type="http://schemas.openxmlformats.org/officeDocument/2006/relationships/image" Target="../media/image224.png"/><Relationship Id="rId3" Type="http://schemas.openxmlformats.org/officeDocument/2006/relationships/image" Target="../media/image223.png"/><Relationship Id="rId2" Type="http://schemas.openxmlformats.org/officeDocument/2006/relationships/image" Target="../media/image222.png"/><Relationship Id="rId1" Type="http://schemas.openxmlformats.org/officeDocument/2006/relationships/image" Target="../media/image22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28.png"/><Relationship Id="rId1" Type="http://schemas.openxmlformats.org/officeDocument/2006/relationships/image" Target="../media/image227.emf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4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7.png"/><Relationship Id="rId8" Type="http://schemas.openxmlformats.org/officeDocument/2006/relationships/image" Target="../media/image236.png"/><Relationship Id="rId7" Type="http://schemas.openxmlformats.org/officeDocument/2006/relationships/image" Target="../media/image235.png"/><Relationship Id="rId6" Type="http://schemas.openxmlformats.org/officeDocument/2006/relationships/image" Target="../media/image234.png"/><Relationship Id="rId5" Type="http://schemas.openxmlformats.org/officeDocument/2006/relationships/image" Target="../media/image233.png"/><Relationship Id="rId4" Type="http://schemas.openxmlformats.org/officeDocument/2006/relationships/image" Target="../media/image232.png"/><Relationship Id="rId3" Type="http://schemas.openxmlformats.org/officeDocument/2006/relationships/image" Target="../media/image231.png"/><Relationship Id="rId2" Type="http://schemas.openxmlformats.org/officeDocument/2006/relationships/image" Target="../media/image230.pn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229.png"/></Relationships>
</file>

<file path=ppt/slides/_rels/slide4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6.png"/><Relationship Id="rId8" Type="http://schemas.openxmlformats.org/officeDocument/2006/relationships/image" Target="../media/image245.png"/><Relationship Id="rId7" Type="http://schemas.openxmlformats.org/officeDocument/2006/relationships/image" Target="../media/image244.png"/><Relationship Id="rId6" Type="http://schemas.openxmlformats.org/officeDocument/2006/relationships/image" Target="../media/image243.png"/><Relationship Id="rId5" Type="http://schemas.openxmlformats.org/officeDocument/2006/relationships/image" Target="../media/image242.png"/><Relationship Id="rId4" Type="http://schemas.openxmlformats.org/officeDocument/2006/relationships/image" Target="../media/image241.png"/><Relationship Id="rId3" Type="http://schemas.openxmlformats.org/officeDocument/2006/relationships/image" Target="../media/image240.png"/><Relationship Id="rId2" Type="http://schemas.openxmlformats.org/officeDocument/2006/relationships/image" Target="../media/image239.png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248.png"/><Relationship Id="rId10" Type="http://schemas.openxmlformats.org/officeDocument/2006/relationships/image" Target="../media/image247.png"/><Relationship Id="rId1" Type="http://schemas.openxmlformats.org/officeDocument/2006/relationships/image" Target="../media/image238.png"/></Relationships>
</file>

<file path=ppt/slides/_rels/slide4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51.png"/><Relationship Id="rId2" Type="http://schemas.openxmlformats.org/officeDocument/2006/relationships/image" Target="../media/image250.png"/><Relationship Id="rId1" Type="http://schemas.openxmlformats.org/officeDocument/2006/relationships/image" Target="../media/image24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58.png"/><Relationship Id="rId6" Type="http://schemas.openxmlformats.org/officeDocument/2006/relationships/image" Target="../media/image257.png"/><Relationship Id="rId5" Type="http://schemas.openxmlformats.org/officeDocument/2006/relationships/image" Target="../media/image256.png"/><Relationship Id="rId4" Type="http://schemas.openxmlformats.org/officeDocument/2006/relationships/image" Target="../media/image255.png"/><Relationship Id="rId3" Type="http://schemas.openxmlformats.org/officeDocument/2006/relationships/image" Target="../media/image254.png"/><Relationship Id="rId2" Type="http://schemas.openxmlformats.org/officeDocument/2006/relationships/image" Target="../media/image253.png"/><Relationship Id="rId1" Type="http://schemas.openxmlformats.org/officeDocument/2006/relationships/image" Target="../media/image252.png"/></Relationships>
</file>

<file path=ppt/slides/_rels/slide4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7.png"/><Relationship Id="rId8" Type="http://schemas.openxmlformats.org/officeDocument/2006/relationships/image" Target="../media/image266.png"/><Relationship Id="rId7" Type="http://schemas.openxmlformats.org/officeDocument/2006/relationships/image" Target="../media/image265.png"/><Relationship Id="rId6" Type="http://schemas.openxmlformats.org/officeDocument/2006/relationships/image" Target="../media/image264.png"/><Relationship Id="rId5" Type="http://schemas.openxmlformats.org/officeDocument/2006/relationships/image" Target="../media/image263.png"/><Relationship Id="rId4" Type="http://schemas.openxmlformats.org/officeDocument/2006/relationships/image" Target="../media/image262.png"/><Relationship Id="rId3" Type="http://schemas.openxmlformats.org/officeDocument/2006/relationships/image" Target="../media/image261.png"/><Relationship Id="rId2" Type="http://schemas.openxmlformats.org/officeDocument/2006/relationships/image" Target="../media/image260.png"/><Relationship Id="rId19" Type="http://schemas.openxmlformats.org/officeDocument/2006/relationships/notesSlide" Target="../notesSlides/notesSlide20.xml"/><Relationship Id="rId18" Type="http://schemas.openxmlformats.org/officeDocument/2006/relationships/slideLayout" Target="../slideLayouts/slideLayout2.xml"/><Relationship Id="rId17" Type="http://schemas.openxmlformats.org/officeDocument/2006/relationships/image" Target="../media/image248.png"/><Relationship Id="rId16" Type="http://schemas.openxmlformats.org/officeDocument/2006/relationships/image" Target="../media/image28.png"/><Relationship Id="rId15" Type="http://schemas.openxmlformats.org/officeDocument/2006/relationships/image" Target="../media/image273.png"/><Relationship Id="rId14" Type="http://schemas.openxmlformats.org/officeDocument/2006/relationships/image" Target="../media/image272.png"/><Relationship Id="rId13" Type="http://schemas.openxmlformats.org/officeDocument/2006/relationships/image" Target="../media/image271.png"/><Relationship Id="rId12" Type="http://schemas.openxmlformats.org/officeDocument/2006/relationships/image" Target="../media/image270.png"/><Relationship Id="rId11" Type="http://schemas.microsoft.com/office/2007/relationships/hdphoto" Target="../media/image269.wdp"/><Relationship Id="rId10" Type="http://schemas.openxmlformats.org/officeDocument/2006/relationships/image" Target="../media/image268.png"/><Relationship Id="rId1" Type="http://schemas.openxmlformats.org/officeDocument/2006/relationships/image" Target="../media/image259.png"/></Relationships>
</file>

<file path=ppt/slides/_rels/slide4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81.png"/><Relationship Id="rId8" Type="http://schemas.openxmlformats.org/officeDocument/2006/relationships/image" Target="../media/image28.png"/><Relationship Id="rId7" Type="http://schemas.openxmlformats.org/officeDocument/2006/relationships/image" Target="../media/image280.png"/><Relationship Id="rId6" Type="http://schemas.openxmlformats.org/officeDocument/2006/relationships/image" Target="../media/image279.png"/><Relationship Id="rId5" Type="http://schemas.openxmlformats.org/officeDocument/2006/relationships/image" Target="../media/image278.png"/><Relationship Id="rId4" Type="http://schemas.openxmlformats.org/officeDocument/2006/relationships/image" Target="../media/image277.png"/><Relationship Id="rId3" Type="http://schemas.openxmlformats.org/officeDocument/2006/relationships/image" Target="../media/image276.png"/><Relationship Id="rId2" Type="http://schemas.openxmlformats.org/officeDocument/2006/relationships/image" Target="../media/image275.png"/><Relationship Id="rId13" Type="http://schemas.openxmlformats.org/officeDocument/2006/relationships/notesSlide" Target="../notesSlides/notesSlide21.xml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248.png"/><Relationship Id="rId10" Type="http://schemas.openxmlformats.org/officeDocument/2006/relationships/image" Target="../media/image282.png"/><Relationship Id="rId1" Type="http://schemas.openxmlformats.org/officeDocument/2006/relationships/image" Target="../media/image274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85.png"/><Relationship Id="rId2" Type="http://schemas.openxmlformats.org/officeDocument/2006/relationships/image" Target="../media/image284.png"/><Relationship Id="rId1" Type="http://schemas.openxmlformats.org/officeDocument/2006/relationships/image" Target="../media/image283.png"/></Relationships>
</file>

<file path=ppt/slides/_rels/slide4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91.png"/><Relationship Id="rId5" Type="http://schemas.openxmlformats.org/officeDocument/2006/relationships/image" Target="../media/image290.png"/><Relationship Id="rId4" Type="http://schemas.openxmlformats.org/officeDocument/2006/relationships/image" Target="../media/image289.png"/><Relationship Id="rId3" Type="http://schemas.openxmlformats.org/officeDocument/2006/relationships/image" Target="../media/image288.png"/><Relationship Id="rId2" Type="http://schemas.openxmlformats.org/officeDocument/2006/relationships/image" Target="../media/image287.png"/><Relationship Id="rId1" Type="http://schemas.openxmlformats.org/officeDocument/2006/relationships/image" Target="../media/image286.png"/></Relationships>
</file>

<file path=ppt/slides/_rels/slide4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299.png"/><Relationship Id="rId7" Type="http://schemas.openxmlformats.org/officeDocument/2006/relationships/image" Target="../media/image298.png"/><Relationship Id="rId6" Type="http://schemas.openxmlformats.org/officeDocument/2006/relationships/image" Target="../media/image297.png"/><Relationship Id="rId5" Type="http://schemas.openxmlformats.org/officeDocument/2006/relationships/image" Target="../media/image296.png"/><Relationship Id="rId4" Type="http://schemas.openxmlformats.org/officeDocument/2006/relationships/image" Target="../media/image295.png"/><Relationship Id="rId3" Type="http://schemas.openxmlformats.org/officeDocument/2006/relationships/image" Target="../media/image294.png"/><Relationship Id="rId2" Type="http://schemas.openxmlformats.org/officeDocument/2006/relationships/image" Target="../media/image293.png"/><Relationship Id="rId1" Type="http://schemas.openxmlformats.org/officeDocument/2006/relationships/image" Target="../media/image292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5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7.png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2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05.png"/><Relationship Id="rId5" Type="http://schemas.openxmlformats.org/officeDocument/2006/relationships/image" Target="../media/image304.png"/><Relationship Id="rId4" Type="http://schemas.openxmlformats.org/officeDocument/2006/relationships/image" Target="../media/image303.png"/><Relationship Id="rId3" Type="http://schemas.openxmlformats.org/officeDocument/2006/relationships/image" Target="../media/image302.png"/><Relationship Id="rId2" Type="http://schemas.openxmlformats.org/officeDocument/2006/relationships/image" Target="../media/image301.png"/><Relationship Id="rId1" Type="http://schemas.openxmlformats.org/officeDocument/2006/relationships/image" Target="../media/image300.png"/></Relationships>
</file>

<file path=ppt/slides/_rels/slide5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13.png"/><Relationship Id="rId8" Type="http://schemas.openxmlformats.org/officeDocument/2006/relationships/image" Target="../media/image5.png"/><Relationship Id="rId7" Type="http://schemas.openxmlformats.org/officeDocument/2006/relationships/image" Target="../media/image312.png"/><Relationship Id="rId6" Type="http://schemas.openxmlformats.org/officeDocument/2006/relationships/image" Target="../media/image311.png"/><Relationship Id="rId5" Type="http://schemas.openxmlformats.org/officeDocument/2006/relationships/image" Target="../media/image310.png"/><Relationship Id="rId4" Type="http://schemas.openxmlformats.org/officeDocument/2006/relationships/image" Target="../media/image309.png"/><Relationship Id="rId3" Type="http://schemas.openxmlformats.org/officeDocument/2006/relationships/image" Target="../media/image308.png"/><Relationship Id="rId2" Type="http://schemas.openxmlformats.org/officeDocument/2006/relationships/image" Target="../media/image307.pn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306.png"/></Relationships>
</file>

<file path=ppt/slides/_rels/slide52.xml.rels><?xml version="1.0" encoding="UTF-8" standalone="yes"?>
<Relationships xmlns="http://schemas.openxmlformats.org/package/2006/relationships"><Relationship Id="rId9" Type="http://schemas.openxmlformats.org/officeDocument/2006/relationships/image" Target="../media/image322.png"/><Relationship Id="rId8" Type="http://schemas.openxmlformats.org/officeDocument/2006/relationships/image" Target="../media/image321.png"/><Relationship Id="rId7" Type="http://schemas.openxmlformats.org/officeDocument/2006/relationships/image" Target="../media/image320.png"/><Relationship Id="rId6" Type="http://schemas.openxmlformats.org/officeDocument/2006/relationships/image" Target="../media/image319.png"/><Relationship Id="rId5" Type="http://schemas.openxmlformats.org/officeDocument/2006/relationships/image" Target="../media/image318.png"/><Relationship Id="rId4" Type="http://schemas.openxmlformats.org/officeDocument/2006/relationships/image" Target="../media/image317.png"/><Relationship Id="rId3" Type="http://schemas.openxmlformats.org/officeDocument/2006/relationships/image" Target="../media/image316.png"/><Relationship Id="rId2" Type="http://schemas.openxmlformats.org/officeDocument/2006/relationships/image" Target="../media/image315.png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324.png"/><Relationship Id="rId10" Type="http://schemas.openxmlformats.org/officeDocument/2006/relationships/image" Target="../media/image323.png"/><Relationship Id="rId1" Type="http://schemas.openxmlformats.org/officeDocument/2006/relationships/image" Target="../media/image314.png"/></Relationships>
</file>

<file path=ppt/slides/_rels/slide5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3.png"/><Relationship Id="rId8" Type="http://schemas.openxmlformats.org/officeDocument/2006/relationships/image" Target="../media/image332.png"/><Relationship Id="rId7" Type="http://schemas.openxmlformats.org/officeDocument/2006/relationships/image" Target="../media/image331.png"/><Relationship Id="rId6" Type="http://schemas.openxmlformats.org/officeDocument/2006/relationships/image" Target="../media/image330.png"/><Relationship Id="rId5" Type="http://schemas.openxmlformats.org/officeDocument/2006/relationships/image" Target="../media/image329.png"/><Relationship Id="rId4" Type="http://schemas.openxmlformats.org/officeDocument/2006/relationships/image" Target="../media/image328.png"/><Relationship Id="rId3" Type="http://schemas.openxmlformats.org/officeDocument/2006/relationships/image" Target="../media/image327.png"/><Relationship Id="rId2" Type="http://schemas.openxmlformats.org/officeDocument/2006/relationships/image" Target="../media/image326.png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335.png"/><Relationship Id="rId10" Type="http://schemas.openxmlformats.org/officeDocument/2006/relationships/image" Target="../media/image334.png"/><Relationship Id="rId1" Type="http://schemas.openxmlformats.org/officeDocument/2006/relationships/image" Target="../media/image32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37.png"/><Relationship Id="rId1" Type="http://schemas.openxmlformats.org/officeDocument/2006/relationships/image" Target="../media/image336.emf"/></Relationships>
</file>

<file path=ppt/slides/_rels/slide5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3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343.png"/><Relationship Id="rId6" Type="http://schemas.openxmlformats.org/officeDocument/2006/relationships/image" Target="../media/image342.png"/><Relationship Id="rId5" Type="http://schemas.openxmlformats.org/officeDocument/2006/relationships/image" Target="../media/image341.png"/><Relationship Id="rId4" Type="http://schemas.openxmlformats.org/officeDocument/2006/relationships/image" Target="../media/image340.png"/><Relationship Id="rId3" Type="http://schemas.openxmlformats.org/officeDocument/2006/relationships/image" Target="../media/image339.png"/><Relationship Id="rId2" Type="http://schemas.openxmlformats.org/officeDocument/2006/relationships/image" Target="../media/image338.png"/><Relationship Id="rId1" Type="http://schemas.openxmlformats.org/officeDocument/2006/relationships/image" Target="../media/image336.emf"/></Relationships>
</file>

<file path=ppt/slides/_rels/slide5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350.png"/><Relationship Id="rId7" Type="http://schemas.openxmlformats.org/officeDocument/2006/relationships/image" Target="../media/image349.png"/><Relationship Id="rId6" Type="http://schemas.openxmlformats.org/officeDocument/2006/relationships/image" Target="../media/image348.png"/><Relationship Id="rId5" Type="http://schemas.openxmlformats.org/officeDocument/2006/relationships/image" Target="../media/image347.png"/><Relationship Id="rId4" Type="http://schemas.openxmlformats.org/officeDocument/2006/relationships/image" Target="../media/image346.png"/><Relationship Id="rId3" Type="http://schemas.openxmlformats.org/officeDocument/2006/relationships/image" Target="../media/image345.png"/><Relationship Id="rId2" Type="http://schemas.openxmlformats.org/officeDocument/2006/relationships/image" Target="../media/image344.png"/><Relationship Id="rId10" Type="http://schemas.openxmlformats.org/officeDocument/2006/relationships/notesSlide" Target="../notesSlides/notesSlide24.xml"/><Relationship Id="rId1" Type="http://schemas.openxmlformats.org/officeDocument/2006/relationships/image" Target="../media/image235.png"/></Relationships>
</file>

<file path=ppt/slides/_rels/slide5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358.png"/><Relationship Id="rId7" Type="http://schemas.openxmlformats.org/officeDocument/2006/relationships/image" Target="../media/image357.png"/><Relationship Id="rId6" Type="http://schemas.openxmlformats.org/officeDocument/2006/relationships/image" Target="../media/image356.png"/><Relationship Id="rId5" Type="http://schemas.openxmlformats.org/officeDocument/2006/relationships/image" Target="../media/image355.png"/><Relationship Id="rId4" Type="http://schemas.openxmlformats.org/officeDocument/2006/relationships/image" Target="../media/image354.GIF"/><Relationship Id="rId3" Type="http://schemas.openxmlformats.org/officeDocument/2006/relationships/image" Target="../media/image353.jpeg"/><Relationship Id="rId2" Type="http://schemas.openxmlformats.org/officeDocument/2006/relationships/image" Target="../media/image352.GIF"/><Relationship Id="rId1" Type="http://schemas.openxmlformats.org/officeDocument/2006/relationships/image" Target="../media/image351.jpeg"/></Relationships>
</file>

<file path=ppt/slides/_rels/slide5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5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62.png"/><Relationship Id="rId4" Type="http://schemas.openxmlformats.org/officeDocument/2006/relationships/image" Target="../media/image361.png"/><Relationship Id="rId3" Type="http://schemas.openxmlformats.org/officeDocument/2006/relationships/image" Target="../media/image5.png"/><Relationship Id="rId2" Type="http://schemas.openxmlformats.org/officeDocument/2006/relationships/image" Target="../media/image360.png"/><Relationship Id="rId1" Type="http://schemas.openxmlformats.org/officeDocument/2006/relationships/image" Target="../media/image359.png"/></Relationships>
</file>

<file path=ppt/slides/_rels/slide5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63.jpeg"/><Relationship Id="rId1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6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371.png"/><Relationship Id="rId7" Type="http://schemas.openxmlformats.org/officeDocument/2006/relationships/image" Target="../media/image370.png"/><Relationship Id="rId6" Type="http://schemas.openxmlformats.org/officeDocument/2006/relationships/image" Target="../media/image369.png"/><Relationship Id="rId5" Type="http://schemas.openxmlformats.org/officeDocument/2006/relationships/image" Target="../media/image368.png"/><Relationship Id="rId4" Type="http://schemas.openxmlformats.org/officeDocument/2006/relationships/image" Target="../media/image367.png"/><Relationship Id="rId3" Type="http://schemas.openxmlformats.org/officeDocument/2006/relationships/image" Target="../media/image366.png"/><Relationship Id="rId2" Type="http://schemas.openxmlformats.org/officeDocument/2006/relationships/image" Target="../media/image365.png"/><Relationship Id="rId1" Type="http://schemas.openxmlformats.org/officeDocument/2006/relationships/image" Target="../media/image364.png"/></Relationships>
</file>

<file path=ppt/slides/_rels/slide6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79.png"/><Relationship Id="rId8" Type="http://schemas.openxmlformats.org/officeDocument/2006/relationships/image" Target="../media/image378.wmf"/><Relationship Id="rId7" Type="http://schemas.openxmlformats.org/officeDocument/2006/relationships/image" Target="../media/image377.png"/><Relationship Id="rId6" Type="http://schemas.openxmlformats.org/officeDocument/2006/relationships/image" Target="../media/image376.png"/><Relationship Id="rId5" Type="http://schemas.openxmlformats.org/officeDocument/2006/relationships/image" Target="../media/image375.png"/><Relationship Id="rId4" Type="http://schemas.openxmlformats.org/officeDocument/2006/relationships/image" Target="../media/image374.jpeg"/><Relationship Id="rId3" Type="http://schemas.openxmlformats.org/officeDocument/2006/relationships/image" Target="../media/image373.png"/><Relationship Id="rId2" Type="http://schemas.openxmlformats.org/officeDocument/2006/relationships/image" Target="../media/image372.png"/><Relationship Id="rId13" Type="http://schemas.openxmlformats.org/officeDocument/2006/relationships/notesSlide" Target="../notesSlides/notesSlide27.xml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381.png"/><Relationship Id="rId10" Type="http://schemas.openxmlformats.org/officeDocument/2006/relationships/image" Target="../media/image380.png"/><Relationship Id="rId1" Type="http://schemas.openxmlformats.org/officeDocument/2006/relationships/image" Target="../media/image37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83.jpeg"/><Relationship Id="rId1" Type="http://schemas.openxmlformats.org/officeDocument/2006/relationships/image" Target="../media/image382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85.png"/><Relationship Id="rId1" Type="http://schemas.openxmlformats.org/officeDocument/2006/relationships/image" Target="../media/image38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87.jpeg"/><Relationship Id="rId1" Type="http://schemas.openxmlformats.org/officeDocument/2006/relationships/image" Target="../media/image386.png"/></Relationships>
</file>

<file path=ppt/slides/_rels/slide6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90.png"/><Relationship Id="rId2" Type="http://schemas.openxmlformats.org/officeDocument/2006/relationships/image" Target="../media/image389.png"/><Relationship Id="rId1" Type="http://schemas.openxmlformats.org/officeDocument/2006/relationships/image" Target="../media/image388.png"/></Relationships>
</file>

<file path=ppt/slides/_rels/slide6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93.png"/><Relationship Id="rId2" Type="http://schemas.openxmlformats.org/officeDocument/2006/relationships/image" Target="../media/image392.png"/><Relationship Id="rId1" Type="http://schemas.openxmlformats.org/officeDocument/2006/relationships/image" Target="../media/image391.png"/></Relationships>
</file>

<file path=ppt/slides/_rels/slide67.xml.rels><?xml version="1.0" encoding="UTF-8" standalone="yes"?>
<Relationships xmlns="http://schemas.openxmlformats.org/package/2006/relationships"><Relationship Id="rId9" Type="http://schemas.openxmlformats.org/officeDocument/2006/relationships/image" Target="../media/image401.png"/><Relationship Id="rId8" Type="http://schemas.openxmlformats.org/officeDocument/2006/relationships/image" Target="../media/image400.jpeg"/><Relationship Id="rId7" Type="http://schemas.openxmlformats.org/officeDocument/2006/relationships/image" Target="../media/image352.GIF"/><Relationship Id="rId6" Type="http://schemas.openxmlformats.org/officeDocument/2006/relationships/image" Target="../media/image399.png"/><Relationship Id="rId5" Type="http://schemas.openxmlformats.org/officeDocument/2006/relationships/image" Target="../media/image398.png"/><Relationship Id="rId4" Type="http://schemas.openxmlformats.org/officeDocument/2006/relationships/image" Target="../media/image397.jpeg"/><Relationship Id="rId3" Type="http://schemas.openxmlformats.org/officeDocument/2006/relationships/image" Target="../media/image396.png"/><Relationship Id="rId2" Type="http://schemas.openxmlformats.org/officeDocument/2006/relationships/image" Target="../media/image395.png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402.png"/><Relationship Id="rId1" Type="http://schemas.openxmlformats.org/officeDocument/2006/relationships/image" Target="../media/image39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04.png"/><Relationship Id="rId1" Type="http://schemas.openxmlformats.org/officeDocument/2006/relationships/image" Target="../media/image403.png"/></Relationships>
</file>

<file path=ppt/slides/_rels/slide6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08.png"/><Relationship Id="rId3" Type="http://schemas.openxmlformats.org/officeDocument/2006/relationships/image" Target="../media/image407.png"/><Relationship Id="rId2" Type="http://schemas.openxmlformats.org/officeDocument/2006/relationships/image" Target="../media/image406.png"/><Relationship Id="rId1" Type="http://schemas.openxmlformats.org/officeDocument/2006/relationships/image" Target="../media/image40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09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10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16.png"/><Relationship Id="rId6" Type="http://schemas.openxmlformats.org/officeDocument/2006/relationships/image" Target="../media/image415.png"/><Relationship Id="rId5" Type="http://schemas.openxmlformats.org/officeDocument/2006/relationships/image" Target="../media/image414.png"/><Relationship Id="rId4" Type="http://schemas.openxmlformats.org/officeDocument/2006/relationships/image" Target="../media/image335.png"/><Relationship Id="rId3" Type="http://schemas.openxmlformats.org/officeDocument/2006/relationships/image" Target="../media/image413.png"/><Relationship Id="rId2" Type="http://schemas.openxmlformats.org/officeDocument/2006/relationships/image" Target="../media/image412.png"/><Relationship Id="rId1" Type="http://schemas.openxmlformats.org/officeDocument/2006/relationships/image" Target="../media/image411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43.png"/><Relationship Id="rId8" Type="http://schemas.openxmlformats.org/officeDocument/2006/relationships/image" Target="../media/image42.png"/><Relationship Id="rId7" Type="http://schemas.openxmlformats.org/officeDocument/2006/relationships/image" Target="../media/image41.png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44.png"/><Relationship Id="rId1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7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51.png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/>
          <p:cNvPicPr>
            <a:picLocks noChangeAspect="1"/>
          </p:cNvPicPr>
          <p:nvPr/>
        </p:nvPicPr>
        <p:blipFill rotWithShape="1">
          <a:blip r:embed="rId1"/>
          <a:srcRect t="98187" r="1061"/>
          <a:stretch>
            <a:fillRect/>
          </a:stretch>
        </p:blipFill>
        <p:spPr>
          <a:xfrm>
            <a:off x="0" y="6666718"/>
            <a:ext cx="12192000" cy="191282"/>
          </a:xfrm>
          <a:prstGeom prst="rect">
            <a:avLst/>
          </a:prstGeom>
        </p:spPr>
      </p:pic>
      <p:pic>
        <p:nvPicPr>
          <p:cNvPr id="4" name="Picture 3" descr="A close up of text on a white background&#10;&#10;Description automatically generated"/>
          <p:cNvPicPr/>
          <p:nvPr/>
        </p:nvPicPr>
        <p:blipFill rotWithShape="1">
          <a:blip r:embed="rId1"/>
          <a:srcRect t="98187" r="1061"/>
          <a:stretch>
            <a:fillRect/>
          </a:stretch>
        </p:blipFill>
        <p:spPr>
          <a:xfrm>
            <a:off x="0" y="690994"/>
            <a:ext cx="12192000" cy="72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092895" y="6266608"/>
            <a:ext cx="40062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南山清北暑期学校，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21/Jul./2026</a:t>
            </a:r>
            <a:endParaRPr 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362192" y="3158688"/>
            <a:ext cx="3482043" cy="1673546"/>
            <a:chOff x="457392" y="4362840"/>
            <a:chExt cx="3482043" cy="1673546"/>
          </a:xfrm>
        </p:grpSpPr>
        <p:sp>
          <p:nvSpPr>
            <p:cNvPr id="6" name="TextBox 5"/>
            <p:cNvSpPr txBox="1"/>
            <p:nvPr/>
          </p:nvSpPr>
          <p:spPr>
            <a:xfrm>
              <a:off x="627310" y="5574721"/>
              <a:ext cx="33121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anxi</a:t>
              </a:r>
              <a:r>
                <a:rPr lang="en-US" altLang="zh-CN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.zhang@pku.edu.cn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57392" y="4362840"/>
              <a:ext cx="3467616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4000" dirty="0" err="1">
                  <a:latin typeface="Kaiti TC" panose="02010600040101010101" pitchFamily="2" charset="-120"/>
                  <a:ea typeface="Kaiti TC" panose="02010600040101010101" pitchFamily="2" charset="-120"/>
                </a:rPr>
                <a:t>张艳席</a:t>
              </a:r>
              <a:endParaRPr lang="en-US" sz="4000" dirty="0">
                <a:latin typeface="Kaiti TC" panose="02010600040101010101" pitchFamily="2" charset="-120"/>
                <a:ea typeface="Kaiti TC" panose="02010600040101010101" pitchFamily="2" charset="-120"/>
              </a:endParaRPr>
            </a:p>
            <a:p>
              <a:pPr algn="ctr"/>
              <a:r>
                <a:rPr lang="en-US" sz="3200" dirty="0" err="1">
                  <a:latin typeface="Kaiti TC" panose="02010600040101010101" pitchFamily="2" charset="-120"/>
                  <a:ea typeface="Kaiti TC" panose="02010600040101010101" pitchFamily="2" charset="-120"/>
                </a:rPr>
                <a:t>北京大学物理学院</a:t>
              </a:r>
              <a:endParaRPr lang="en-US" sz="3200" dirty="0">
                <a:latin typeface="Kaiti TC" panose="02010600040101010101" pitchFamily="2" charset="-120"/>
                <a:ea typeface="Kaiti TC" panose="02010600040101010101" pitchFamily="2" charset="-120"/>
              </a:endParaRPr>
            </a:p>
          </p:txBody>
        </p:sp>
      </p:grpSp>
      <p:sp>
        <p:nvSpPr>
          <p:cNvPr id="21" name="Rectangle 20"/>
          <p:cNvSpPr/>
          <p:nvPr/>
        </p:nvSpPr>
        <p:spPr>
          <a:xfrm>
            <a:off x="2817698" y="1629418"/>
            <a:ext cx="655660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60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味物理与</a:t>
            </a:r>
            <a:r>
              <a:rPr lang="en-US" altLang="zh-CN" sz="60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CKM</a:t>
            </a:r>
            <a:r>
              <a:rPr lang="zh-CN" altLang="en-US" sz="60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机制</a:t>
            </a:r>
            <a:endParaRPr lang="en-US" sz="60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574362" y="388711"/>
            <a:ext cx="10617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中微子</a:t>
            </a:r>
            <a:r>
              <a:rPr kumimoji="1"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PMNS</a:t>
            </a:r>
            <a:r>
              <a:rPr kumimoji="1"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</a:t>
            </a:r>
            <a:r>
              <a:rPr kumimoji="1"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Pontecorvo-Maki-Nakagawa-Sakata</a:t>
            </a:r>
            <a:r>
              <a:rPr kumimoji="1"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）混合矩阵</a:t>
            </a:r>
            <a:endParaRPr kumimoji="1"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7040" y="2025650"/>
            <a:ext cx="9714098" cy="140335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9" name="文本框 28"/>
              <p:cNvSpPr txBox="1"/>
              <p:nvPr/>
            </p:nvSpPr>
            <p:spPr>
              <a:xfrm>
                <a:off x="1808402" y="4667911"/>
                <a:ext cx="7010252" cy="1135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注意：根据定义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12</m:t>
                        </m:r>
                      </m:sub>
                    </m:sSub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，</a:t>
                </a:r>
                <a:r>
                  <a:rPr kumimoji="1" lang="en-US" altLang="zh-CN" sz="2400" dirty="0">
                    <a:ea typeface="微软雅黑" panose="020B0503020204020204" pitchFamily="34" charset="-122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1</m:t>
                        </m:r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，</a:t>
                </a:r>
                <a:r>
                  <a:rPr kumimoji="1" lang="en-US" altLang="zh-CN" sz="2400" dirty="0">
                    <a:ea typeface="微软雅黑" panose="020B0503020204020204" pitchFamily="34" charset="-122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23</m:t>
                        </m:r>
                      </m:sub>
                    </m:sSub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，</a:t>
                </a:r>
                <a:r>
                  <a:rPr kumimoji="1" lang="en-US" altLang="zh-CN" sz="2400" dirty="0">
                    <a:ea typeface="微软雅黑" panose="020B0503020204020204" pitchFamily="34" charset="-122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33</m:t>
                        </m:r>
                      </m:sub>
                    </m:sSub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无相位。</a:t>
                </a:r>
                <a:endParaRPr kumimoji="1"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四个独立参数，</a:t>
                </a:r>
                <a:r>
                  <a:rPr kumimoji="1"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18</a:t>
                </a:r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个可测物理量用于自洽性检验。</a:t>
                </a:r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8402" y="4667911"/>
                <a:ext cx="7010252" cy="1135054"/>
              </a:xfrm>
              <a:prstGeom prst="rect">
                <a:avLst/>
              </a:prstGeom>
              <a:blipFill rotWithShape="1">
                <a:blip r:embed="rId2"/>
                <a:stretch>
                  <a:fillRect l="-8" t="-2" r="-275" b="-90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1523720" y="141438"/>
            <a:ext cx="8015210" cy="6060987"/>
            <a:chOff x="301414" y="125463"/>
            <a:chExt cx="7573631" cy="5727072"/>
          </a:xfrm>
        </p:grpSpPr>
        <p:pic>
          <p:nvPicPr>
            <p:cNvPr id="5" name="Picture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414" y="125463"/>
              <a:ext cx="5715000" cy="4045450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文本框 9"/>
                <p:cNvSpPr txBox="1"/>
                <p:nvPr/>
              </p:nvSpPr>
              <p:spPr>
                <a:xfrm>
                  <a:off x="7532060" y="4868410"/>
                  <a:ext cx="342985" cy="984125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zh-CN" sz="254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𝑑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zh-CN" sz="254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𝑠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zh-CN" sz="254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e>
                          </m:mr>
                        </m:m>
                      </m:oMath>
                    </m:oMathPara>
                  </a14:m>
                  <a:endParaRPr kumimoji="1" lang="zh-CN" altLang="en-US" sz="254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0" name="文本框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32060" y="4868410"/>
                  <a:ext cx="342985" cy="984125"/>
                </a:xfrm>
                <a:prstGeom prst="rect">
                  <a:avLst/>
                </a:prstGeom>
                <a:blipFill rotWithShape="1">
                  <a:blip r:embed="rId2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组合 13"/>
          <p:cNvGrpSpPr/>
          <p:nvPr/>
        </p:nvGrpSpPr>
        <p:grpSpPr>
          <a:xfrm>
            <a:off x="1514110" y="127102"/>
            <a:ext cx="7713578" cy="6104588"/>
            <a:chOff x="78095" y="-238865"/>
            <a:chExt cx="7288617" cy="5768270"/>
          </a:xfrm>
        </p:grpSpPr>
        <p:pic>
          <p:nvPicPr>
            <p:cNvPr id="12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095" y="-238865"/>
              <a:ext cx="5730621" cy="4056507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文本框 12"/>
                <p:cNvSpPr txBox="1"/>
                <p:nvPr/>
              </p:nvSpPr>
              <p:spPr>
                <a:xfrm>
                  <a:off x="5017913" y="4476817"/>
                  <a:ext cx="2348799" cy="1052588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3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kumimoji="1" lang="en-US" altLang="zh-CN" sz="254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mPr>
                              <m:mr>
                                <m:e>
                                  <m:sSub>
                                    <m:sSubPr>
                                      <m:ctrlPr>
                                        <a:rPr kumimoji="1" lang="en-US" altLang="zh-CN" sz="2540" i="1"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kumimoji="1" lang="en-US" altLang="zh-CN" sz="2540" i="1"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m:rPr>
                                          <m:brk m:alnAt="7"/>
                                        </m:rPr>
                                        <a:rPr kumimoji="1" lang="en-US" altLang="zh-CN" sz="2540" i="1"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  <m:r>
                                        <a:rPr kumimoji="1" lang="en-US" altLang="zh-CN" sz="2540" i="1"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  <m:e>
                                  <m:sSub>
                                    <m:sSubPr>
                                      <m:ctrlPr>
                                        <a:rPr kumimoji="1" lang="en-US" altLang="zh-CN" sz="2540" i="1"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540" i="1"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𝑠</m:t>
                                      </m:r>
                                    </m:e>
                                    <m:sub>
                                      <m:r>
                                        <a:rPr kumimoji="1" lang="en-US" altLang="zh-CN" sz="2540" i="1"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12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kumimoji="1" lang="en-US" altLang="zh-CN" sz="2540" i="1"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540" i="1"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2540" i="1"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𝑠</m:t>
                                      </m:r>
                                    </m:e>
                                    <m:sub>
                                      <m:r>
                                        <a:rPr kumimoji="1" lang="en-US" altLang="zh-CN" sz="2540" i="1"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12</m:t>
                                      </m:r>
                                    </m:sub>
                                  </m:sSub>
                                </m:e>
                                <m:e>
                                  <m:sSub>
                                    <m:sSubPr>
                                      <m:ctrlPr>
                                        <a:rPr kumimoji="1" lang="en-US" altLang="zh-CN" sz="2540" i="1"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540" i="1"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kumimoji="1" lang="en-US" altLang="zh-CN" sz="2540" i="1"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12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kumimoji="1" lang="en-US" altLang="zh-CN" sz="2540" i="1"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540" i="1"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0</m:t>
                                      </m:r>
                                    </m:e>
                                    <m:sub/>
                                  </m:sSub>
                                </m:e>
                                <m:e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kumimoji="1" lang="zh-CN" altLang="en-US" sz="254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3" name="文本框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17913" y="4476817"/>
                  <a:ext cx="2348799" cy="1052588"/>
                </a:xfrm>
                <a:prstGeom prst="rect">
                  <a:avLst/>
                </a:prstGeom>
                <a:blipFill rotWithShape="1">
                  <a:blip r:embed="rId4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组合 16"/>
          <p:cNvGrpSpPr/>
          <p:nvPr/>
        </p:nvGrpSpPr>
        <p:grpSpPr>
          <a:xfrm>
            <a:off x="1507189" y="127102"/>
            <a:ext cx="6064743" cy="6052998"/>
            <a:chOff x="3155729" y="-287435"/>
            <a:chExt cx="5730621" cy="5719522"/>
          </a:xfrm>
        </p:grpSpPr>
        <p:pic>
          <p:nvPicPr>
            <p:cNvPr id="15" name="Picture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5729" y="-287435"/>
              <a:ext cx="5730621" cy="4056507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文本框 15"/>
                <p:cNvSpPr txBox="1"/>
                <p:nvPr/>
              </p:nvSpPr>
              <p:spPr>
                <a:xfrm>
                  <a:off x="5916459" y="4383558"/>
                  <a:ext cx="2348799" cy="1048529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14:m>
                    <m:oMath xmlns:m="http://schemas.openxmlformats.org/officeDocument/2006/math">
                      <m:d>
                        <m:dPr>
                          <m:ctrlPr>
                            <a:rPr kumimoji="1" lang="en-US" altLang="zh-CN" sz="254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kumimoji="1" lang="en-US" altLang="zh-CN" sz="254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kumimoji="1" lang="en-US" altLang="zh-CN" sz="254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kumimoji="1" lang="en-US" altLang="zh-CN" sz="254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kumimoji="1" lang="en-US" altLang="zh-CN" sz="254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  <m:r>
                                      <a:rPr kumimoji="1" lang="en-US" altLang="zh-CN" sz="254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kumimoji="1" lang="en-US" altLang="zh-CN" sz="254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kumimoji="1" lang="en-US" altLang="zh-CN" sz="254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54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zh-CN" sz="254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kumimoji="1" lang="en-US" altLang="zh-CN" sz="254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kumimoji="1" lang="en-US" altLang="zh-CN" sz="254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kumimoji="1" lang="en-US" altLang="zh-CN" sz="254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kumimoji="1" lang="en-US" altLang="zh-CN" sz="254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1" lang="en-US" altLang="zh-CN" sz="254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54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zh-CN" sz="254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kumimoji="1" lang="en-US" altLang="zh-CN" sz="254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kumimoji="1" lang="en-US" altLang="zh-CN" sz="254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54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zh-CN" sz="254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a14:m>
                  <a:r>
                    <a:rPr kumimoji="1" lang="zh-CN" altLang="en-US" sz="2540" dirty="0">
                      <a:latin typeface="楷体" panose="02010609060101010101" pitchFamily="49" charset="-122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endParaRPr kumimoji="1" lang="zh-CN" altLang="en-US" sz="254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6" name="文本框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16459" y="4383558"/>
                  <a:ext cx="2348799" cy="1048529"/>
                </a:xfrm>
                <a:prstGeom prst="rect">
                  <a:avLst/>
                </a:prstGeom>
                <a:blipFill rotWithShape="1">
                  <a:blip r:embed="rId6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组合 19"/>
          <p:cNvGrpSpPr/>
          <p:nvPr/>
        </p:nvGrpSpPr>
        <p:grpSpPr>
          <a:xfrm>
            <a:off x="1516553" y="124468"/>
            <a:ext cx="6064743" cy="6091453"/>
            <a:chOff x="2661920" y="619527"/>
            <a:chExt cx="5730621" cy="5755859"/>
          </a:xfrm>
        </p:grpSpPr>
        <p:pic>
          <p:nvPicPr>
            <p:cNvPr id="8" name="Picture 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1920" y="619527"/>
              <a:ext cx="5730621" cy="4056507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文本框 18"/>
                <p:cNvSpPr txBox="1"/>
                <p:nvPr/>
              </p:nvSpPr>
              <p:spPr>
                <a:xfrm>
                  <a:off x="3065906" y="5326857"/>
                  <a:ext cx="2362976" cy="1048529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14:m>
                    <m:oMath xmlns:m="http://schemas.openxmlformats.org/officeDocument/2006/math">
                      <m:d>
                        <m:dPr>
                          <m:ctrlPr>
                            <a:rPr kumimoji="1" lang="en-US" altLang="zh-CN" sz="254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kumimoji="1" lang="en-US" altLang="zh-CN" sz="254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1" lang="en-US" altLang="zh-CN" sz="254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kumimoji="1" lang="en-US" altLang="zh-CN" sz="254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kumimoji="1" lang="en-US" altLang="zh-CN" sz="254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kumimoji="1" lang="en-US" altLang="zh-CN" sz="254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kumimoji="1" lang="en-US" altLang="zh-CN" sz="254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54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zh-CN" sz="254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23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kumimoji="1" lang="en-US" altLang="zh-CN" sz="254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54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zh-CN" sz="254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23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kumimoji="1" lang="en-US" altLang="zh-CN" sz="254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kumimoji="1" lang="en-US" altLang="zh-CN" sz="254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1" lang="en-US" altLang="zh-CN" sz="254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54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zh-CN" sz="254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23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kumimoji="1" lang="en-US" altLang="zh-CN" sz="254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54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zh-CN" sz="254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a14:m>
                  <a:r>
                    <a:rPr kumimoji="1" lang="zh-CN" altLang="en-US" sz="2540" dirty="0">
                      <a:latin typeface="楷体" panose="02010609060101010101" pitchFamily="49" charset="-122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endParaRPr kumimoji="1" lang="zh-CN" altLang="en-US" sz="254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9" name="文本框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65906" y="5326857"/>
                  <a:ext cx="2362976" cy="1048529"/>
                </a:xfrm>
                <a:prstGeom prst="rect">
                  <a:avLst/>
                </a:prstGeom>
                <a:blipFill rotWithShape="1">
                  <a:blip r:embed="rId8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" name="组合 1"/>
          <p:cNvGrpSpPr/>
          <p:nvPr/>
        </p:nvGrpSpPr>
        <p:grpSpPr>
          <a:xfrm>
            <a:off x="1710094" y="5071675"/>
            <a:ext cx="8613284" cy="1425729"/>
            <a:chOff x="176106" y="4792264"/>
            <a:chExt cx="8138756" cy="1347182"/>
          </a:xfrm>
        </p:grpSpPr>
        <p:grpSp>
          <p:nvGrpSpPr>
            <p:cNvPr id="24" name="组合 23"/>
            <p:cNvGrpSpPr/>
            <p:nvPr/>
          </p:nvGrpSpPr>
          <p:grpSpPr>
            <a:xfrm>
              <a:off x="176106" y="4792264"/>
              <a:ext cx="8138756" cy="1263686"/>
              <a:chOff x="176106" y="4792264"/>
              <a:chExt cx="8138756" cy="1263686"/>
            </a:xfrm>
          </p:grpSpPr>
          <p:sp>
            <p:nvSpPr>
              <p:cNvPr id="22" name="矩形 21"/>
              <p:cNvSpPr/>
              <p:nvPr/>
            </p:nvSpPr>
            <p:spPr>
              <a:xfrm>
                <a:off x="176106" y="5219821"/>
                <a:ext cx="8067444" cy="33341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CN" altLang="en-US" sz="1695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23" name="图片 22"/>
              <p:cNvPicPr>
                <a:picLocks noChangeAspect="1"/>
              </p:cNvPicPr>
              <p:nvPr/>
            </p:nvPicPr>
            <p:blipFill rotWithShape="1">
              <a:blip r:embed="rId9"/>
              <a:srcRect b="50008"/>
              <a:stretch>
                <a:fillRect/>
              </a:stretch>
            </p:blipFill>
            <p:spPr>
              <a:xfrm>
                <a:off x="199504" y="4792264"/>
                <a:ext cx="8115358" cy="1263686"/>
              </a:xfrm>
              <a:prstGeom prst="rect">
                <a:avLst/>
              </a:prstGeom>
            </p:spPr>
          </p:pic>
        </p:grpSp>
        <p:sp>
          <p:nvSpPr>
            <p:cNvPr id="27" name="矩形 26"/>
            <p:cNvSpPr/>
            <p:nvPr/>
          </p:nvSpPr>
          <p:spPr>
            <a:xfrm>
              <a:off x="5459417" y="4919997"/>
              <a:ext cx="533305" cy="333414"/>
            </a:xfrm>
            <a:prstGeom prst="rect">
              <a:avLst/>
            </a:prstGeom>
            <a:ln>
              <a:solidFill>
                <a:srgbClr val="2A00FF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 sz="169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4116286" y="5623049"/>
              <a:ext cx="375722" cy="516397"/>
            </a:xfrm>
            <a:prstGeom prst="rect">
              <a:avLst/>
            </a:prstGeom>
            <a:ln>
              <a:solidFill>
                <a:srgbClr val="2A00FF"/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 sz="169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文本框 28"/>
              <p:cNvSpPr txBox="1"/>
              <p:nvPr/>
            </p:nvSpPr>
            <p:spPr>
              <a:xfrm>
                <a:off x="7487705" y="2714487"/>
                <a:ext cx="2388244" cy="390876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54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CKM</m:t>
                        </m:r>
                      </m:sub>
                    </m:sSub>
                  </m:oMath>
                </a14:m>
                <a:r>
                  <a:rPr kumimoji="1" lang="zh-CN" altLang="en-US" sz="254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rPr>
                  <a:t>实验测量值：</a:t>
                </a:r>
                <a:endParaRPr kumimoji="1" lang="zh-CN" altLang="en-US" sz="2540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7705" y="2714487"/>
                <a:ext cx="2388244" cy="390876"/>
              </a:xfrm>
              <a:prstGeom prst="rect">
                <a:avLst/>
              </a:prstGeom>
              <a:blipFill rotWithShape="1">
                <a:blip r:embed="rId10"/>
                <a:stretch>
                  <a:fillRect l="-204" t="-8087" r="-9767" b="-8068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组合 29"/>
          <p:cNvGrpSpPr/>
          <p:nvPr/>
        </p:nvGrpSpPr>
        <p:grpSpPr>
          <a:xfrm>
            <a:off x="6741943" y="3438650"/>
            <a:ext cx="3778322" cy="885337"/>
            <a:chOff x="3074883" y="5350954"/>
            <a:chExt cx="3570164" cy="836562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1" name="文本框 30"/>
                <p:cNvSpPr txBox="1"/>
                <p:nvPr/>
              </p:nvSpPr>
              <p:spPr>
                <a:xfrm>
                  <a:off x="3074883" y="5351811"/>
                  <a:ext cx="1530865" cy="369342"/>
                </a:xfrm>
                <a:prstGeom prst="rect">
                  <a:avLst/>
                </a:prstGeom>
                <a:noFill/>
                <a:ln w="22225">
                  <a:solidFill>
                    <a:srgbClr val="2A00FF"/>
                  </a:solidFill>
                </a:ln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12</m:t>
                            </m:r>
                          </m:sub>
                        </m:s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≈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22</m:t>
                        </m:r>
                      </m:oMath>
                    </m:oMathPara>
                  </a14:m>
                  <a:endParaRPr kumimoji="1" lang="zh-CN" altLang="en-US" sz="254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31" name="文本框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74883" y="5351811"/>
                  <a:ext cx="1530865" cy="369342"/>
                </a:xfrm>
                <a:prstGeom prst="rect">
                  <a:avLst/>
                </a:prstGeom>
                <a:blipFill rotWithShape="1">
                  <a:blip r:embed="rId11"/>
                </a:blipFill>
                <a:ln w="22225">
                  <a:solidFill>
                    <a:srgbClr val="2A00FF"/>
                  </a:solidFill>
                </a:ln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2" name="文本框 31"/>
                <p:cNvSpPr txBox="1"/>
                <p:nvPr/>
              </p:nvSpPr>
              <p:spPr>
                <a:xfrm>
                  <a:off x="3088013" y="5817940"/>
                  <a:ext cx="1702026" cy="369342"/>
                </a:xfrm>
                <a:prstGeom prst="rect">
                  <a:avLst/>
                </a:prstGeom>
                <a:noFill/>
                <a:ln w="22225">
                  <a:solidFill>
                    <a:srgbClr val="2A00FF"/>
                  </a:solidFill>
                </a:ln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13</m:t>
                            </m:r>
                          </m:sub>
                        </m:s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≈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004</m:t>
                        </m:r>
                      </m:oMath>
                    </m:oMathPara>
                  </a14:m>
                  <a:endParaRPr kumimoji="1" lang="zh-CN" altLang="en-US" sz="254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32" name="文本框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8013" y="5817940"/>
                  <a:ext cx="1702026" cy="369342"/>
                </a:xfrm>
                <a:prstGeom prst="rect">
                  <a:avLst/>
                </a:prstGeom>
                <a:blipFill rotWithShape="1">
                  <a:blip r:embed="rId12"/>
                </a:blipFill>
                <a:ln w="22225">
                  <a:solidFill>
                    <a:srgbClr val="2A00FF"/>
                  </a:solidFill>
                </a:ln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3" name="文本框 32"/>
                <p:cNvSpPr txBox="1"/>
                <p:nvPr/>
              </p:nvSpPr>
              <p:spPr>
                <a:xfrm>
                  <a:off x="5107092" y="5350954"/>
                  <a:ext cx="1537955" cy="369342"/>
                </a:xfrm>
                <a:prstGeom prst="rect">
                  <a:avLst/>
                </a:prstGeom>
                <a:noFill/>
                <a:ln w="22225">
                  <a:solidFill>
                    <a:srgbClr val="2A00FF"/>
                  </a:solidFill>
                </a:ln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23</m:t>
                            </m:r>
                          </m:sub>
                        </m:s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≈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04</m:t>
                        </m:r>
                      </m:oMath>
                    </m:oMathPara>
                  </a14:m>
                  <a:endParaRPr kumimoji="1" lang="zh-CN" altLang="en-US" sz="254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33" name="文本框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07092" y="5350954"/>
                  <a:ext cx="1537955" cy="369342"/>
                </a:xfrm>
                <a:prstGeom prst="rect">
                  <a:avLst/>
                </a:prstGeom>
                <a:blipFill rotWithShape="1">
                  <a:blip r:embed="rId13"/>
                </a:blipFill>
                <a:ln w="22225">
                  <a:solidFill>
                    <a:srgbClr val="2A00FF"/>
                  </a:solidFill>
                </a:ln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4" name="文本框 33"/>
                <p:cNvSpPr txBox="1"/>
                <p:nvPr/>
              </p:nvSpPr>
              <p:spPr>
                <a:xfrm>
                  <a:off x="5107092" y="5818174"/>
                  <a:ext cx="1184850" cy="369342"/>
                </a:xfrm>
                <a:prstGeom prst="rect">
                  <a:avLst/>
                </a:prstGeom>
                <a:noFill/>
                <a:ln w="22225">
                  <a:solidFill>
                    <a:srgbClr val="2A00FF"/>
                  </a:solidFill>
                </a:ln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CN" sz="254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𝛿</m:t>
                        </m:r>
                        <m:r>
                          <a:rPr kumimoji="1" lang="en-US" altLang="zh-CN" sz="254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≈</m:t>
                        </m:r>
                        <m:sSup>
                          <m:sSup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540" b="0" i="1" smtClean="0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65</m:t>
                            </m:r>
                          </m:e>
                          <m:sup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∘</m:t>
                            </m:r>
                          </m:sup>
                        </m:sSup>
                      </m:oMath>
                    </m:oMathPara>
                  </a14:m>
                  <a:endParaRPr kumimoji="1" lang="zh-CN" altLang="en-US" sz="254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34" name="文本框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07092" y="5818174"/>
                  <a:ext cx="1184850" cy="369342"/>
                </a:xfrm>
                <a:prstGeom prst="rect">
                  <a:avLst/>
                </a:prstGeom>
                <a:blipFill rotWithShape="1">
                  <a:blip r:embed="rId14"/>
                </a:blipFill>
                <a:ln w="22225">
                  <a:solidFill>
                    <a:srgbClr val="2A00FF"/>
                  </a:solidFill>
                </a:ln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标题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zh-CN" altLang="en-US" dirty="0"/>
                  <a:t>三代夸克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CKM</m:t>
                        </m:r>
                      </m:sub>
                    </m:sSub>
                  </m:oMath>
                </a14:m>
                <a:r>
                  <a:rPr lang="en-US" altLang="zh-CN" dirty="0"/>
                  <a:t>(</a:t>
                </a:r>
                <a:r>
                  <a:rPr lang="zh-CN" altLang="en-US" dirty="0"/>
                  <a:t>标准模型</a:t>
                </a:r>
                <a:r>
                  <a:rPr lang="en-US" altLang="zh-CN" dirty="0"/>
                  <a:t>)</a:t>
                </a:r>
                <a:endParaRPr lang="zh-CN" altLang="en-US" dirty="0"/>
              </a:p>
            </p:txBody>
          </p:sp>
        </mc:Choice>
        <mc:Fallback>
          <p:sp>
            <p:nvSpPr>
              <p:cNvPr id="2" name="标题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1"/>
                <a:stretch>
                  <a:fillRect t="-2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本框 4"/>
          <p:cNvSpPr txBox="1"/>
          <p:nvPr/>
        </p:nvSpPr>
        <p:spPr>
          <a:xfrm>
            <a:off x="347555" y="2202501"/>
            <a:ext cx="2277868" cy="390876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none" lIns="0" tIns="0" rIns="0" bIns="0" rtlCol="0" anchor="ctr">
            <a:spAutoFit/>
          </a:bodyPr>
          <a:lstStyle/>
          <a:p>
            <a:r>
              <a:rPr kumimoji="1" lang="zh-CN" altLang="en-US" sz="254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六个幺正三角形</a:t>
            </a:r>
            <a:endParaRPr kumimoji="1" lang="zh-CN" altLang="en-US" sz="254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/>
              <p:cNvSpPr txBox="1"/>
              <p:nvPr/>
            </p:nvSpPr>
            <p:spPr>
              <a:xfrm>
                <a:off x="347555" y="902867"/>
                <a:ext cx="5904963" cy="603948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8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8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80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CKM</m:t>
                        </m:r>
                      </m:sub>
                      <m:sup>
                        <m:r>
                          <a:rPr kumimoji="1" lang="en-US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†</m:t>
                        </m:r>
                      </m:sup>
                    </m:sSubSup>
                    <m:sSub>
                      <m:sSubPr>
                        <m:ctrlPr>
                          <a:rPr kumimoji="1" lang="en-US" altLang="zh-CN" sz="28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8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80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CKM</m:t>
                        </m:r>
                      </m:sub>
                    </m:sSub>
                    <m:r>
                      <a:rPr kumimoji="1" lang="en-US" altLang="zh-CN" sz="28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8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8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80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CKM</m:t>
                        </m:r>
                      </m:sub>
                    </m:sSub>
                    <m:sSubSup>
                      <m:sSubSupPr>
                        <m:ctrlPr>
                          <a:rPr kumimoji="1" lang="en-US" altLang="zh-CN" sz="28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8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80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CKM</m:t>
                        </m:r>
                      </m:sub>
                      <m:sup>
                        <m:r>
                          <a:rPr kumimoji="1" lang="en-US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†</m:t>
                        </m:r>
                      </m:sup>
                    </m:sSubSup>
                    <m:r>
                      <a:rPr kumimoji="1" lang="en-US" altLang="zh-CN" sz="28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zh-CN" altLang="en-US" sz="28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𝕀</m:t>
                    </m:r>
                  </m:oMath>
                </a14:m>
                <a:r>
                  <a:rPr lang="zh-CN" altLang="en-US" sz="28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得到</a:t>
                </a:r>
                <a:endParaRPr lang="zh-CN" altLang="en-US" sz="211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555" y="902867"/>
                <a:ext cx="5904963" cy="603948"/>
              </a:xfrm>
              <a:prstGeom prst="rect">
                <a:avLst/>
              </a:prstGeom>
              <a:blipFill rotWithShape="1">
                <a:blip r:embed="rId2"/>
                <a:stretch>
                  <a:fillRect l="-90" t="-88" r="5" b="99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/>
              <p:cNvSpPr txBox="1"/>
              <p:nvPr/>
            </p:nvSpPr>
            <p:spPr>
              <a:xfrm>
                <a:off x="2281721" y="1490629"/>
                <a:ext cx="3170548" cy="435440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𝑐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  <m:sup/>
                      <m:e>
                        <m:sSubSup>
                          <m:sSubSup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𝑖𝑗</m:t>
                            </m:r>
                          </m:sub>
                          <m:sup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𝑖𝑘</m:t>
                            </m:r>
                          </m:sub>
                        </m:s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𝛿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𝑗𝑘</m:t>
                            </m:r>
                          </m:sub>
                        </m:sSub>
                      </m:e>
                    </m:nary>
                  </m:oMath>
                </a14:m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kumimoji="1" lang="en-US" altLang="zh-CN" sz="254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endParaRPr kumimoji="1" lang="zh-CN" altLang="en-US" sz="254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1721" y="1490629"/>
                <a:ext cx="3170548" cy="435440"/>
              </a:xfrm>
              <a:prstGeom prst="rect">
                <a:avLst/>
              </a:prstGeom>
              <a:blipFill rotWithShape="1">
                <a:blip r:embed="rId3"/>
                <a:stretch>
                  <a:fillRect l="-165" t="-2690" r="-3360" b="-2745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/>
              <p:cNvSpPr txBox="1"/>
              <p:nvPr/>
            </p:nvSpPr>
            <p:spPr>
              <a:xfrm>
                <a:off x="6368937" y="1421809"/>
                <a:ext cx="3175613" cy="422360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𝑏</m:t>
                        </m:r>
                      </m:sub>
                      <m:sup/>
                      <m:e>
                        <m:sSubSup>
                          <m:sSubSup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sSub>
                              <m:sSubPr>
                                <m:ctrlPr>
                                  <a:rPr kumimoji="1" lang="en-US" altLang="zh-CN" sz="254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54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kumimoji="1" lang="en-US" altLang="zh-CN" sz="254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𝑗𝑖</m:t>
                                </m:r>
                              </m:sub>
                            </m:s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𝑘𝑖</m:t>
                            </m:r>
                          </m:sub>
                          <m:sup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b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𝛿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𝑗𝑘</m:t>
                            </m:r>
                          </m:sub>
                        </m:sSub>
                      </m:e>
                    </m:nary>
                  </m:oMath>
                </a14:m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kumimoji="1" lang="en-US" altLang="zh-CN" sz="254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endParaRPr kumimoji="1" lang="zh-CN" altLang="en-US" sz="254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8937" y="1421809"/>
                <a:ext cx="3175613" cy="422360"/>
              </a:xfrm>
              <a:prstGeom prst="rect">
                <a:avLst/>
              </a:prstGeom>
              <a:blipFill rotWithShape="1">
                <a:blip r:embed="rId4"/>
                <a:stretch>
                  <a:fillRect l="-156" t="-4972" r="-4303" b="-5081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组合 12"/>
          <p:cNvGrpSpPr/>
          <p:nvPr/>
        </p:nvGrpSpPr>
        <p:grpSpPr>
          <a:xfrm>
            <a:off x="1740631" y="2849873"/>
            <a:ext cx="4299865" cy="3644576"/>
            <a:chOff x="204961" y="3279958"/>
            <a:chExt cx="4062974" cy="3443787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文本框 9"/>
                <p:cNvSpPr txBox="1"/>
                <p:nvPr/>
              </p:nvSpPr>
              <p:spPr>
                <a:xfrm>
                  <a:off x="204961" y="3279958"/>
                  <a:ext cx="3892812" cy="369342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𝑢𝑑</m:t>
                            </m:r>
                          </m:sub>
                          <m:sup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𝑢𝑠</m:t>
                            </m:r>
                          </m:sub>
                        </m:s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𝑐𝑑</m:t>
                            </m:r>
                          </m:sub>
                          <m:sup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𝑐𝑠</m:t>
                            </m:r>
                          </m:sub>
                        </m:s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𝑡𝑑</m:t>
                            </m:r>
                          </m:sub>
                          <m:sup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𝑡𝑠</m:t>
                            </m:r>
                          </m:sub>
                        </m:s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0</m:t>
                        </m:r>
                      </m:oMath>
                    </m:oMathPara>
                  </a14:m>
                  <a:endPara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0" name="文本框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4961" y="3279958"/>
                  <a:ext cx="3892812" cy="369342"/>
                </a:xfrm>
                <a:prstGeom prst="rect">
                  <a:avLst/>
                </a:prstGeom>
                <a:blipFill rotWithShape="1">
                  <a:blip r:embed="rId5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文本框 10"/>
                <p:cNvSpPr txBox="1"/>
                <p:nvPr/>
              </p:nvSpPr>
              <p:spPr>
                <a:xfrm>
                  <a:off x="231167" y="6354403"/>
                  <a:ext cx="4036768" cy="369342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𝑢𝑑</m:t>
                            </m:r>
                          </m:sub>
                          <m:sup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𝑢𝑏</m:t>
                            </m:r>
                          </m:sub>
                        </m:s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𝑐𝑑</m:t>
                            </m:r>
                          </m:sub>
                          <m:sup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𝑐𝑏</m:t>
                            </m:r>
                          </m:sub>
                        </m:s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𝑡𝑑</m:t>
                            </m:r>
                          </m:sub>
                          <m:sup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𝑡𝑏</m:t>
                            </m:r>
                          </m:sub>
                        </m:s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0</m:t>
                        </m:r>
                      </m:oMath>
                    </m:oMathPara>
                  </a14:m>
                  <a:endPara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1" name="文本框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1167" y="6354403"/>
                  <a:ext cx="4036768" cy="369342"/>
                </a:xfrm>
                <a:prstGeom prst="rect">
                  <a:avLst/>
                </a:prstGeom>
                <a:blipFill rotWithShape="1">
                  <a:blip r:embed="rId6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文本框 11"/>
                <p:cNvSpPr txBox="1"/>
                <p:nvPr/>
              </p:nvSpPr>
              <p:spPr>
                <a:xfrm>
                  <a:off x="220229" y="4582145"/>
                  <a:ext cx="3862276" cy="369342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𝑢𝑠</m:t>
                            </m:r>
                          </m:sub>
                          <m:sup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𝑢𝑏</m:t>
                            </m:r>
                          </m:sub>
                        </m:s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𝑐𝑠</m:t>
                            </m:r>
                          </m:sub>
                          <m:sup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𝑐𝑏</m:t>
                            </m:r>
                          </m:sub>
                        </m:s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𝑡𝑠</m:t>
                            </m:r>
                          </m:sub>
                          <m:sup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𝑡𝑏</m:t>
                            </m:r>
                          </m:sub>
                        </m:s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0</m:t>
                        </m:r>
                      </m:oMath>
                    </m:oMathPara>
                  </a14:m>
                  <a:endPara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2" name="文本框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0229" y="4582145"/>
                  <a:ext cx="3862276" cy="369342"/>
                </a:xfrm>
                <a:prstGeom prst="rect">
                  <a:avLst/>
                </a:prstGeom>
                <a:blipFill rotWithShape="1">
                  <a:blip r:embed="rId7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组合 13"/>
          <p:cNvGrpSpPr/>
          <p:nvPr/>
        </p:nvGrpSpPr>
        <p:grpSpPr>
          <a:xfrm>
            <a:off x="1756790" y="3543356"/>
            <a:ext cx="4211931" cy="2345876"/>
            <a:chOff x="220230" y="1995639"/>
            <a:chExt cx="3979885" cy="2216636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文本框 14"/>
                <p:cNvSpPr txBox="1"/>
                <p:nvPr/>
              </p:nvSpPr>
              <p:spPr>
                <a:xfrm>
                  <a:off x="228237" y="1995639"/>
                  <a:ext cx="3971878" cy="369342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𝑢𝑑</m:t>
                            </m:r>
                          </m:sub>
                        </m:sSub>
                        <m:sSubSup>
                          <m:sSubSup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𝑐𝑑</m:t>
                            </m:r>
                          </m:sub>
                          <m:sup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b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𝑢𝑠</m:t>
                            </m:r>
                          </m:sub>
                        </m:sSub>
                        <m:sSubSup>
                          <m:sSubSup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𝑐𝑠</m:t>
                            </m:r>
                          </m:sub>
                          <m:sup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b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𝑢𝑏</m:t>
                            </m:r>
                          </m:sub>
                        </m:sSub>
                        <m:sSubSup>
                          <m:sSubSup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𝑐𝑏</m:t>
                            </m:r>
                          </m:sub>
                          <m:sup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b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0</m:t>
                        </m:r>
                      </m:oMath>
                    </m:oMathPara>
                  </a14:m>
                  <a:endPara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5" name="文本框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8237" y="1995639"/>
                  <a:ext cx="3971878" cy="369342"/>
                </a:xfrm>
                <a:prstGeom prst="rect">
                  <a:avLst/>
                </a:prstGeom>
                <a:blipFill rotWithShape="1">
                  <a:blip r:embed="rId8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文本框 15"/>
                <p:cNvSpPr txBox="1"/>
                <p:nvPr/>
              </p:nvSpPr>
              <p:spPr>
                <a:xfrm>
                  <a:off x="235327" y="3842933"/>
                  <a:ext cx="3957701" cy="369342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𝑢𝑑</m:t>
                            </m:r>
                          </m:sub>
                        </m:sSub>
                        <m:sSubSup>
                          <m:sSubSup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𝑡𝑑</m:t>
                            </m:r>
                          </m:sub>
                          <m:sup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b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𝑢𝑠</m:t>
                            </m:r>
                          </m:sub>
                        </m:sSub>
                        <m:sSubSup>
                          <m:sSubSup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𝑡𝑠</m:t>
                            </m:r>
                          </m:sub>
                          <m:sup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b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𝑢𝑏</m:t>
                            </m:r>
                          </m:sub>
                        </m:sSub>
                        <m:sSubSup>
                          <m:sSubSup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𝑡𝑏</m:t>
                            </m:r>
                          </m:sub>
                          <m:sup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b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0</m:t>
                        </m:r>
                      </m:oMath>
                    </m:oMathPara>
                  </a14:m>
                  <a:endPara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6" name="文本框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5327" y="3842933"/>
                  <a:ext cx="3957701" cy="369342"/>
                </a:xfrm>
                <a:prstGeom prst="rect">
                  <a:avLst/>
                </a:prstGeom>
                <a:blipFill rotWithShape="1">
                  <a:blip r:embed="rId9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文本框 16"/>
                <p:cNvSpPr txBox="1"/>
                <p:nvPr/>
              </p:nvSpPr>
              <p:spPr>
                <a:xfrm>
                  <a:off x="220230" y="3287797"/>
                  <a:ext cx="3862276" cy="369342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𝑐𝑑</m:t>
                            </m:r>
                          </m:sub>
                        </m:sSub>
                        <m:sSubSup>
                          <m:sSubSup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𝑡𝑑</m:t>
                            </m:r>
                          </m:sub>
                          <m:sup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b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𝑐𝑠</m:t>
                            </m:r>
                          </m:sub>
                        </m:sSub>
                        <m:sSubSup>
                          <m:sSubSup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𝑡𝑠</m:t>
                            </m:r>
                          </m:sub>
                          <m:sup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b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𝑐𝑏</m:t>
                            </m:r>
                          </m:sub>
                        </m:sSub>
                        <m:sSubSup>
                          <m:sSubSup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𝑡𝑏</m:t>
                            </m:r>
                          </m:sub>
                          <m:sup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b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0</m:t>
                        </m:r>
                      </m:oMath>
                    </m:oMathPara>
                  </a14:m>
                  <a:endPara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7" name="文本框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0230" y="3287797"/>
                  <a:ext cx="3862276" cy="369342"/>
                </a:xfrm>
                <a:prstGeom prst="rect">
                  <a:avLst/>
                </a:prstGeom>
                <a:blipFill rotWithShape="1">
                  <a:blip r:embed="rId10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94902" y="2582562"/>
            <a:ext cx="3662410" cy="4151856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/>
              <a:t>Jarlskog</a:t>
            </a:r>
            <a:r>
              <a:rPr lang="en-US" altLang="zh-CN" dirty="0"/>
              <a:t> </a:t>
            </a:r>
            <a:r>
              <a:rPr lang="zh-CN" altLang="en-US" dirty="0"/>
              <a:t>不变量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435429" y="1272635"/>
                <a:ext cx="11045455" cy="65670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≡</m:t>
                    </m:r>
                    <m:d>
                      <m:dPr>
                        <m:begChr m:val="|"/>
                        <m:endChr m:val="|"/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𝐼𝑚</m:t>
                        </m:r>
                        <m:d>
                          <m:dPr>
                            <m:ctrlPr>
                              <a:rPr kumimoji="1" lang="en-US" altLang="zh-CN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kumimoji="1"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sSub>
                                  <m:sSubPr>
                                    <m:ctrlPr>
                                      <a:rPr kumimoji="1" lang="en-US" altLang="zh-CN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i="1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kumimoji="1"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𝑖𝑝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zh-CN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i="1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kumimoji="1"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𝑗𝑞</m:t>
                                    </m:r>
                                  </m:sub>
                                </m:sSub>
                                <m:r>
                                  <a:rPr kumimoji="1" lang="en-US" altLang="zh-CN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kumimoji="1" lang="en-US" altLang="zh-CN" b="0" i="1" smtClean="0">
                                    <a:latin typeface="Cambria Math" panose="02040503050406030204" pitchFamily="18" charset="0"/>
                                  </a:rPr>
                                  <m:t>𝑖𝑞</m:t>
                                </m:r>
                              </m:sub>
                              <m:sup>
                                <m:r>
                                  <a:rPr kumimoji="1" lang="en-US" altLang="zh-CN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sSubSup>
                              <m:sSubSupPr>
                                <m:ctrlPr>
                                  <a:rPr kumimoji="1"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zh-CN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kumimoji="1" lang="en-US" altLang="zh-CN" i="1">
                                    <a:latin typeface="Cambria Math" panose="02040503050406030204" pitchFamily="18" charset="0"/>
                                  </a:rPr>
                                  <m:t>𝑗𝑝</m:t>
                                </m:r>
                              </m:sub>
                              <m:sup>
                                <m:r>
                                  <a:rPr kumimoji="1" lang="en-US" altLang="zh-CN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</m:e>
                        </m:d>
                      </m:e>
                    </m:d>
                  </m:oMath>
                </a14:m>
                <a:r>
                  <a:rPr lang="zh-CN" altLang="en-US" dirty="0"/>
                  <a:t>， 共九个不同的组合，但数值全部相等</a:t>
                </a:r>
                <a:endParaRPr lang="en-US" altLang="zh-CN" dirty="0"/>
              </a:p>
            </p:txBody>
          </p:sp>
        </mc:Choice>
        <mc:Fallback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5429" y="1272635"/>
                <a:ext cx="11045455" cy="656702"/>
              </a:xfrm>
              <a:blipFill rotWithShape="1">
                <a:blip r:embed="rId1"/>
                <a:stretch>
                  <a:fillRect l="-4" t="-14" r="1" b="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内容占位符 2"/>
              <p:cNvSpPr txBox="1"/>
              <p:nvPr/>
            </p:nvSpPr>
            <p:spPr>
              <a:xfrm>
                <a:off x="1026057" y="3259380"/>
                <a:ext cx="8335975" cy="806177"/>
              </a:xfrm>
              <a:prstGeom prst="rect">
                <a:avLst/>
              </a:prstGeom>
            </p:spPr>
            <p:txBody>
              <a:bodyPr vert="horz" lIns="96771" tIns="48386" rIns="96771" bIns="48386" rtlCol="0">
                <a:normAutofit/>
              </a:bodyPr>
              <a:lstStyle>
                <a:lvl1pPr marL="215900" indent="-215900" algn="l" defTabSz="864235" rtl="0" eaLnBrk="1" latinLnBrk="0" hangingPunct="1">
                  <a:lnSpc>
                    <a:spcPct val="90000"/>
                  </a:lnSpc>
                  <a:spcBef>
                    <a:spcPts val="945"/>
                  </a:spcBef>
                  <a:buFont typeface="Arial" panose="020B060402020209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defRPr>
                </a:lvl1pPr>
                <a:lvl2pPr marL="647700" indent="-215900" algn="l" defTabSz="864235" rtl="0" eaLnBrk="1" latinLnBrk="0" hangingPunct="1">
                  <a:lnSpc>
                    <a:spcPct val="90000"/>
                  </a:lnSpc>
                  <a:spcBef>
                    <a:spcPts val="470"/>
                  </a:spcBef>
                  <a:buFont typeface="Wingdings" panose="05000000000000000000" pitchFamily="2" charset="2"/>
                  <a:buChar char="Ø"/>
                  <a:defRPr sz="2000" b="0" i="0" kern="1200">
                    <a:solidFill>
                      <a:schemeClr val="tx1"/>
                    </a:solidFill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defRPr>
                </a:lvl2pPr>
                <a:lvl3pPr marL="864235" indent="0" algn="l" defTabSz="864235" rtl="0" eaLnBrk="1" latinLnBrk="0" hangingPunct="1">
                  <a:lnSpc>
                    <a:spcPct val="90000"/>
                  </a:lnSpc>
                  <a:spcBef>
                    <a:spcPts val="470"/>
                  </a:spcBef>
                  <a:buFont typeface="Wingdings" panose="05000000000000000000" pitchFamily="2" charset="2"/>
                  <a:buNone/>
                  <a:defRPr sz="18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3pPr>
                <a:lvl4pPr marL="1511935" indent="-215900" algn="l" defTabSz="864235" rtl="0" eaLnBrk="1" latinLnBrk="0" hangingPunct="1">
                  <a:lnSpc>
                    <a:spcPct val="90000"/>
                  </a:lnSpc>
                  <a:spcBef>
                    <a:spcPts val="470"/>
                  </a:spcBef>
                  <a:buFont typeface="Courier New" panose="02070609020205090404" pitchFamily="49" charset="0"/>
                  <a:buChar char="o"/>
                  <a:defRPr sz="16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4pPr>
                <a:lvl5pPr marL="1943735" indent="-215900" algn="l" defTabSz="864235" rtl="0" eaLnBrk="1" latinLnBrk="0" hangingPunct="1">
                  <a:lnSpc>
                    <a:spcPct val="90000"/>
                  </a:lnSpc>
                  <a:spcBef>
                    <a:spcPts val="470"/>
                  </a:spcBef>
                  <a:buFont typeface="Wingdings" panose="05000000000000000000" pitchFamily="2" charset="2"/>
                  <a:buChar char="v"/>
                  <a:defRPr sz="14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5pPr>
                <a:lvl6pPr marL="2376170" indent="-215900" algn="l" defTabSz="864235" rtl="0" eaLnBrk="1" latinLnBrk="0" hangingPunct="1">
                  <a:lnSpc>
                    <a:spcPct val="90000"/>
                  </a:lnSpc>
                  <a:spcBef>
                    <a:spcPts val="470"/>
                  </a:spcBef>
                  <a:buFont typeface="Arial" panose="020B0604020202090204" pitchFamily="34" charset="0"/>
                  <a:buChar char="•"/>
                  <a:defRPr sz="1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807970" indent="-215900" algn="l" defTabSz="864235" rtl="0" eaLnBrk="1" latinLnBrk="0" hangingPunct="1">
                  <a:lnSpc>
                    <a:spcPct val="90000"/>
                  </a:lnSpc>
                  <a:spcBef>
                    <a:spcPts val="470"/>
                  </a:spcBef>
                  <a:buFont typeface="Arial" panose="020B0604020202090204" pitchFamily="34" charset="0"/>
                  <a:buChar char="•"/>
                  <a:defRPr sz="1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39770" indent="-215900" algn="l" defTabSz="864235" rtl="0" eaLnBrk="1" latinLnBrk="0" hangingPunct="1">
                  <a:lnSpc>
                    <a:spcPct val="90000"/>
                  </a:lnSpc>
                  <a:spcBef>
                    <a:spcPts val="470"/>
                  </a:spcBef>
                  <a:buFont typeface="Arial" panose="020B0604020202090204" pitchFamily="34" charset="0"/>
                  <a:buChar char="•"/>
                  <a:defRPr sz="1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72205" indent="-215900" algn="l" defTabSz="864235" rtl="0" eaLnBrk="1" latinLnBrk="0" hangingPunct="1">
                  <a:lnSpc>
                    <a:spcPct val="90000"/>
                  </a:lnSpc>
                  <a:spcBef>
                    <a:spcPts val="470"/>
                  </a:spcBef>
                  <a:buFont typeface="Arial" panose="020B0604020202090204" pitchFamily="34" charset="0"/>
                  <a:buChar char="•"/>
                  <a:defRPr sz="1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b>
                        <m:r>
                          <a:rPr lang="zh-CN" altLang="en-US" sz="2800" i="1">
                            <a:latin typeface="Cambria Math" panose="02040503050406030204" pitchFamily="18" charset="0"/>
                          </a:rPr>
                          <m:t>标准参数化</m:t>
                        </m:r>
                      </m:sub>
                    </m:sSub>
                    <m:r>
                      <a:rPr lang="en-US" altLang="zh-CN" sz="2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sSub>
                      <m:sSubPr>
                        <m:ctrlPr>
                          <a:rPr lang="en-US" altLang="zh-CN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sSub>
                      <m:sSubPr>
                        <m:ctrlPr>
                          <a:rPr lang="en-US" altLang="zh-CN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23</m:t>
                        </m:r>
                      </m:sub>
                    </m:sSub>
                    <m:sSub>
                      <m:sSubPr>
                        <m:ctrlPr>
                          <a:rPr lang="en-US" altLang="zh-CN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23</m:t>
                        </m:r>
                      </m:sub>
                    </m:sSub>
                    <m:sSub>
                      <m:sSubPr>
                        <m:ctrlPr>
                          <a:rPr lang="en-US" altLang="zh-CN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Sup>
                          <m:sSubSupPr>
                            <m:ctrlPr>
                              <a:rPr lang="en-US" altLang="zh-CN" sz="2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13</m:t>
                            </m:r>
                          </m:sub>
                          <m:sup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13</m:t>
                        </m:r>
                      </m:sub>
                    </m:sSub>
                    <m:func>
                      <m:funcPr>
                        <m:ctrlPr>
                          <a:rPr lang="en-US" altLang="zh-CN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28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</m:func>
                    <m:r>
                      <a:rPr lang="en-US" altLang="zh-CN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m:rPr>
                        <m:lit/>
                      </m:rPr>
                      <a:rPr lang="en-US" altLang="zh-CN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  <m:rad>
                      <m:radPr>
                        <m:degHide m:val="on"/>
                        <m:ctrlPr>
                          <a:rPr lang="en-US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zh-CN" altLang="en-US" sz="28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8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5" name="内容占位符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057" y="3259380"/>
                <a:ext cx="8335975" cy="806177"/>
              </a:xfrm>
              <a:prstGeom prst="rect">
                <a:avLst/>
              </a:prstGeom>
              <a:blipFill rotWithShape="1">
                <a:blip r:embed="rId2"/>
                <a:stretch>
                  <a:fillRect l="-6" t="-69" r="3" b="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/>
              <p:cNvSpPr txBox="1"/>
              <p:nvPr/>
            </p:nvSpPr>
            <p:spPr>
              <a:xfrm>
                <a:off x="861928" y="4272065"/>
                <a:ext cx="8232940" cy="610873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54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𝜃</m:t>
                    </m:r>
                    <m:r>
                      <a:rPr lang="en-US" altLang="zh-CN" sz="254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54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CN" sz="254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,</m:t>
                    </m:r>
                    <m:f>
                      <m:fPr>
                        <m:ctrlPr>
                          <a:rPr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54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altLang="zh-CN" sz="254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或</a:t>
                </a:r>
                <a14:m>
                  <m:oMath xmlns:m="http://schemas.openxmlformats.org/officeDocument/2006/math">
                    <m:r>
                      <a:rPr lang="en-US" altLang="zh-CN" sz="254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𝛿</m:t>
                    </m:r>
                    <m:r>
                      <a:rPr lang="en-US" altLang="zh-CN" sz="254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54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CN" sz="254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54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，则</a:t>
                </a:r>
                <a14:m>
                  <m:oMath xmlns:m="http://schemas.openxmlformats.org/officeDocument/2006/math">
                    <m:r>
                      <a:rPr lang="en-US" altLang="zh-CN" sz="254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𝐽</m:t>
                    </m:r>
                    <m:r>
                      <a:rPr lang="en-US" altLang="zh-CN" sz="254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54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54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CN" sz="254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𝐶𝐾𝑀</m:t>
                        </m:r>
                      </m:sub>
                    </m:sSub>
                  </m:oMath>
                </a14:m>
                <a:r>
                  <a:rPr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相角可去除取实矩阵。</a:t>
                </a:r>
                <a:endParaRPr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928" y="4272065"/>
                <a:ext cx="8232940" cy="610873"/>
              </a:xfrm>
              <a:prstGeom prst="rect">
                <a:avLst/>
              </a:prstGeom>
              <a:blipFill rotWithShape="1">
                <a:blip r:embed="rId3"/>
                <a:stretch>
                  <a:fillRect l="-65" t="-69" r="-1862" b="69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文本框 38"/>
              <p:cNvSpPr txBox="1"/>
              <p:nvPr/>
            </p:nvSpPr>
            <p:spPr>
              <a:xfrm>
                <a:off x="435429" y="2494151"/>
                <a:ext cx="7997367" cy="483209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:r>
                  <a:rPr lang="zh-CN" altLang="en-US" sz="254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幺正三角形面积等于</a:t>
                </a:r>
                <a14:m>
                  <m:oMath xmlns:m="http://schemas.openxmlformats.org/officeDocument/2006/math">
                    <m:r>
                      <a:rPr lang="en-US" altLang="zh-CN" sz="254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𝐽</m:t>
                    </m:r>
                    <m:r>
                      <a:rPr lang="en-US" altLang="zh-CN" sz="254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altLang="zh-CN" sz="254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zh-CN" altLang="en-US" sz="254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，不依赖相位约定</a:t>
                </a:r>
                <a:endParaRPr lang="en-US" altLang="zh-CN" sz="254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9" name="文本框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429" y="2494151"/>
                <a:ext cx="7997367" cy="483209"/>
              </a:xfrm>
              <a:prstGeom prst="rect">
                <a:avLst/>
              </a:prstGeom>
              <a:blipFill rotWithShape="1">
                <a:blip r:embed="rId4"/>
                <a:stretch>
                  <a:fillRect l="-61" t="-105" r="8" b="-3317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/>
              <p:cNvSpPr txBox="1"/>
              <p:nvPr/>
            </p:nvSpPr>
            <p:spPr>
              <a:xfrm>
                <a:off x="1295851" y="5560131"/>
                <a:ext cx="4510145" cy="4658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标准模型实测</a:t>
                </a:r>
                <a14:m>
                  <m:oMath xmlns:m="http://schemas.openxmlformats.org/officeDocument/2006/math">
                    <m:r>
                      <a:rPr lang="en-US" altLang="zh-CN" sz="2400" i="1" smtClean="0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数值。</a:t>
                </a:r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851" y="5560131"/>
                <a:ext cx="4510145" cy="465833"/>
              </a:xfrm>
              <a:prstGeom prst="rect">
                <a:avLst/>
              </a:prstGeom>
              <a:blipFill rotWithShape="1">
                <a:blip r:embed="rId5"/>
                <a:stretch>
                  <a:fillRect l="-10" t="-15" r="-5346" b="-18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62032" y="2218777"/>
            <a:ext cx="2743200" cy="3109803"/>
          </a:xfrm>
          <a:prstGeom prst="rect">
            <a:avLst/>
          </a:prstGeom>
        </p:spPr>
      </p:pic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Times New Roman" panose="02020603050405020304" pitchFamily="18" charset="0"/>
              </a:rPr>
              <a:t>CKM</a:t>
            </a:r>
            <a:r>
              <a:rPr lang="zh-CN" altLang="en-US" dirty="0">
                <a:latin typeface="Times New Roman" panose="02020603050405020304" pitchFamily="18" charset="0"/>
              </a:rPr>
              <a:t>矩阵为实充要条件</a:t>
            </a:r>
            <a:endParaRPr lang="zh-CN" altLang="en-US" dirty="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29694" y="2258041"/>
            <a:ext cx="8288403" cy="140970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5913" y="1079463"/>
            <a:ext cx="4308959" cy="1098698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420843" y="1463484"/>
            <a:ext cx="923864" cy="455959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kumimoji="1" lang="zh-CN" altLang="en-US" sz="2965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定义</a:t>
            </a:r>
            <a:endParaRPr kumimoji="1" lang="zh-CN" altLang="en-US" sz="2965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76768" y="3974549"/>
            <a:ext cx="10976799" cy="1287340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 lIns="0" tIns="0" rIns="0" bIns="0"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kumimoji="1" lang="zh-CN" altLang="en-US" sz="2965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上式为</a:t>
            </a:r>
            <a:r>
              <a:rPr kumimoji="1" lang="en-US" altLang="zh-CN" sz="2965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CKM</a:t>
            </a:r>
            <a:r>
              <a:rPr kumimoji="1" lang="zh-CN" altLang="en-US" sz="2965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矩阵元</a:t>
            </a:r>
            <a:r>
              <a:rPr kumimoji="1" lang="zh-CN" altLang="en-US" sz="2965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不能都取为实数</a:t>
            </a:r>
            <a:r>
              <a:rPr kumimoji="1" lang="zh-CN" altLang="en-US" sz="2965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的条件，即正反粒子衰变过程存在差异的条件。</a:t>
            </a:r>
            <a:endParaRPr kumimoji="1" lang="zh-CN" altLang="en-US" sz="2965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119501" y="5651416"/>
            <a:ext cx="75087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det</a:t>
            </a:r>
            <a:r>
              <a:rPr kumimoji="1"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kumimoji="1"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C</a:t>
            </a:r>
            <a:r>
              <a:rPr kumimoji="1"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数值决定了宇宙正反物质数量不对称性</a:t>
            </a:r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/>
          <a:srcRect l="9723" t="15156" r="53711" b="49822"/>
          <a:stretch>
            <a:fillRect/>
          </a:stretch>
        </p:blipFill>
        <p:spPr>
          <a:xfrm>
            <a:off x="9758325" y="777488"/>
            <a:ext cx="2085625" cy="2001532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028303" y="4833969"/>
            <a:ext cx="48317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8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全部来自于</a:t>
            </a:r>
            <a:r>
              <a:rPr kumimoji="1" lang="en-US" altLang="zh-CN" sz="28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Higgs</a:t>
            </a:r>
            <a:r>
              <a:rPr kumimoji="1" lang="zh-CN" altLang="en-US" sz="28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汤川耦合。</a:t>
            </a:r>
            <a:endParaRPr kumimoji="1" lang="zh-CN" altLang="en-US" sz="2800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889829" y="2598057"/>
            <a:ext cx="4469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zh-CN" sz="36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CKM</a:t>
            </a:r>
            <a:r>
              <a:rPr kumimoji="1"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矩阵元大小测量</a:t>
            </a:r>
            <a:endParaRPr kumimoji="1"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CKM</a:t>
            </a:r>
            <a:r>
              <a:rPr lang="en-US" dirty="0" err="1"/>
              <a:t>矩阵元大小测量方法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18"/>
              <p:cNvSpPr txBox="1"/>
              <p:nvPr/>
            </p:nvSpPr>
            <p:spPr>
              <a:xfrm>
                <a:off x="1793452" y="1321307"/>
                <a:ext cx="9191898" cy="600998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115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115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zh-CN" sz="2115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int</m:t>
                          </m:r>
                        </m:sub>
                      </m:sSub>
                      <m:d>
                        <m:dPr>
                          <m:ctrlPr>
                            <a:rPr kumimoji="1" lang="en-US" altLang="zh-CN" sz="2115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zh-CN" sz="2115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CN" sz="2115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Ψ</m:t>
                              </m:r>
                            </m:e>
                            <m:sub>
                              <m:r>
                                <a:rPr kumimoji="1" lang="en-US" altLang="zh-CN" sz="2115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</m:sub>
                          </m:sSub>
                        </m:e>
                      </m:d>
                      <m:r>
                        <a:rPr kumimoji="1" lang="en-US" altLang="zh-CN" sz="2115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1" lang="en-US" altLang="zh-CN" sz="2115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kumimoji="1" lang="en-US" altLang="zh-CN" sz="2115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rad>
                      <m:sSub>
                        <m:sSubPr>
                          <m:ctrlPr>
                            <a:rPr kumimoji="1" lang="en-US" altLang="zh-CN" sz="2115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115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𝑔</m:t>
                          </m:r>
                        </m:e>
                        <m:sub>
                          <m:r>
                            <a:rPr kumimoji="1" lang="en-US" altLang="zh-CN" sz="2115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lit/>
                        </m:rPr>
                        <a:rPr kumimoji="1" lang="en-US" altLang="zh-CN" sz="2115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/</m:t>
                      </m:r>
                      <m:r>
                        <a:rPr kumimoji="1" lang="en-US" altLang="zh-CN" sz="2115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2</m:t>
                      </m:r>
                      <m:d>
                        <m:dPr>
                          <m:ctrlPr>
                            <a:rPr kumimoji="1" lang="en-US" altLang="zh-CN" sz="2115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̅"/>
                                  <m:ctrlP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𝑈</m:t>
                                  </m:r>
                                </m:e>
                              </m:acc>
                            </m:e>
                            <m:sub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</m:sub>
                            <m:sup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′</m:t>
                              </m:r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p>
                          </m:sSubSup>
                          <m:sSub>
                            <m:sSubPr>
                              <m:ctrlPr>
                                <a:rPr kumimoji="1" lang="en-US" altLang="zh-CN" sz="2115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115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kumimoji="1" lang="en-US" altLang="zh-CN" sz="2115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CN" sz="2115" i="1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115" i="1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kumimoji="1" lang="en-US" altLang="zh-CN" sz="2115" i="1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𝐶𝐾𝑀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b>
                              <m:r>
                                <a:rPr kumimoji="1" lang="en-US" altLang="zh-CN" sz="2115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𝑖𝑗</m:t>
                              </m:r>
                            </m:sub>
                          </m:sSub>
                          <m:sSup>
                            <m:sSupPr>
                              <m:ctrlP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𝛾</m:t>
                              </m:r>
                            </m:e>
                            <m:sup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𝜇</m:t>
                              </m:r>
                            </m:sup>
                          </m:sSup>
                          <m:sSubSup>
                            <m:sSubSupPr>
                              <m:ctrlP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𝜇</m:t>
                              </m:r>
                            </m:sub>
                            <m:sup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kumimoji="1" lang="en-US" altLang="zh-CN" sz="2115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</m:sub>
                            <m:sup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′</m:t>
                              </m:r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p>
                          </m:sSubSup>
                          <m:r>
                            <a:rPr kumimoji="1" lang="en-US" altLang="zh-CN" sz="2115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̅"/>
                                  <m:ctrlP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𝐷</m:t>
                                  </m:r>
                                </m:e>
                              </m:acc>
                            </m:e>
                            <m:sub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</m:sub>
                            <m:sup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′</m:t>
                              </m:r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p>
                          </m:sSubSup>
                          <m:sSub>
                            <m:sSubPr>
                              <m:ctrlPr>
                                <a:rPr kumimoji="1" lang="en-US" altLang="zh-CN" sz="2115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ctrlPr>
                                    <a:rPr kumimoji="1" lang="en-US" altLang="zh-CN" sz="2115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kumimoji="1" lang="en-US" altLang="zh-CN" sz="2115" i="1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kumimoji="1" lang="en-US" altLang="zh-CN" sz="2115" i="1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kumimoji="1" lang="en-US" altLang="zh-CN" sz="2115" i="1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𝐶𝐾𝑀</m:t>
                                      </m:r>
                                    </m:sub>
                                    <m:sup>
                                      <m:r>
                                        <a:rPr kumimoji="1" lang="en-US" altLang="zh-CN" sz="2115" i="1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†</m:t>
                                      </m:r>
                                    </m:sup>
                                  </m:sSubSup>
                                </m:e>
                              </m:d>
                            </m:e>
                            <m:sub>
                              <m:r>
                                <a:rPr kumimoji="1" lang="en-US" altLang="zh-CN" sz="2115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𝑗𝑖</m:t>
                              </m:r>
                            </m:sub>
                          </m:sSub>
                          <m:sSup>
                            <m:sSupPr>
                              <m:ctrlP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𝛾</m:t>
                              </m:r>
                            </m:e>
                            <m:sup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𝜇</m:t>
                              </m:r>
                            </m:sup>
                          </m:sSup>
                          <m:sSubSup>
                            <m:sSubSupPr>
                              <m:ctrlPr>
                                <a:rPr kumimoji="1" lang="en-US" altLang="zh-CN" sz="2115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2115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kumimoji="1" lang="en-US" altLang="zh-CN" sz="2115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𝜇</m:t>
                              </m:r>
                            </m:sub>
                            <m:sup>
                              <m:r>
                                <a:rPr kumimoji="1" lang="en-US" altLang="zh-CN" sz="2115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kumimoji="1" lang="en-US" altLang="zh-CN" sz="2115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</m:sub>
                            <m:sup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′</m:t>
                              </m:r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p>
                          </m:sSubSup>
                        </m:e>
                      </m:d>
                      <m:r>
                        <m:rPr>
                          <m:nor/>
                        </m:rPr>
                        <a:rPr lang="zh-CN" altLang="en-US" sz="2115" i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2115" b="0" i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m:t>+</m:t>
                      </m:r>
                      <m:r>
                        <a:rPr lang="en-US" altLang="zh-CN" sz="2115" b="0" i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m:t>…</m:t>
                      </m:r>
                    </m:oMath>
                  </m:oMathPara>
                </a14:m>
                <a:endParaRPr lang="zh-CN" altLang="en-US" sz="211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5" name="文本框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3452" y="1321307"/>
                <a:ext cx="9191898" cy="600998"/>
              </a:xfrm>
              <a:prstGeom prst="rect">
                <a:avLst/>
              </a:prstGeom>
              <a:blipFill rotWithShape="1">
                <a:blip r:embed="rId1"/>
                <a:stretch>
                  <a:fillRect l="-58" t="-84" r="5" b="27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53119" y="863938"/>
            <a:ext cx="3254096" cy="390876"/>
          </a:xfrm>
          <a:prstGeom prst="rect">
            <a:avLst/>
          </a:prstGeom>
          <a:solidFill>
            <a:schemeClr val="bg1">
              <a:alpha val="53398"/>
            </a:schemeClr>
          </a:solidFill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none" lIns="0" tIns="0" rIns="0" bIns="0" rtlCol="0" anchor="ctr">
            <a:spAutoFit/>
          </a:bodyPr>
          <a:lstStyle/>
          <a:p>
            <a:pPr algn="l"/>
            <a:r>
              <a:rPr kumimoji="1" lang="en-US" sz="2540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电弱相互作用拉氏量</a:t>
            </a:r>
            <a:r>
              <a:rPr kumimoji="1" lang="zh-CN" altLang="en-US" sz="254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endParaRPr kumimoji="1" lang="en-GB" sz="254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605" y="2079367"/>
            <a:ext cx="2707472" cy="390876"/>
          </a:xfrm>
          <a:prstGeom prst="rect">
            <a:avLst/>
          </a:prstGeom>
          <a:solidFill>
            <a:schemeClr val="bg1">
              <a:alpha val="53398"/>
            </a:schemeClr>
          </a:solidFill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none" lIns="0" tIns="0" rIns="0" bIns="0" rtlCol="0" anchor="ctr">
            <a:spAutoFit/>
          </a:bodyPr>
          <a:lstStyle/>
          <a:p>
            <a:pPr algn="l"/>
            <a:r>
              <a:rPr kumimoji="1" lang="en-US" altLang="zh-CN" sz="254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CKM</a:t>
            </a:r>
            <a:r>
              <a:rPr kumimoji="1" lang="zh-CN" altLang="en-US" sz="254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矩阵元测量：</a:t>
            </a:r>
            <a:endParaRPr kumimoji="1" lang="en-GB" sz="254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15883" y="4081500"/>
            <a:ext cx="4575769" cy="860005"/>
            <a:chOff x="2733675" y="1877179"/>
            <a:chExt cx="4323678" cy="812625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" name="TextBox 5"/>
                <p:cNvSpPr txBox="1"/>
                <p:nvPr/>
              </p:nvSpPr>
              <p:spPr>
                <a:xfrm>
                  <a:off x="2733675" y="1900794"/>
                  <a:ext cx="1723353" cy="332263"/>
                </a:xfrm>
                <a:prstGeom prst="rect">
                  <a:avLst/>
                </a:prstGeom>
                <a:solidFill>
                  <a:schemeClr val="bg1">
                    <a:alpha val="53398"/>
                  </a:schemeClr>
                </a:solid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𝑖𝑗</m:t>
                            </m:r>
                          </m:sub>
                        </m:sSub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kumimoji="1" lang="en-US" altLang="zh-CN" sz="2115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−</m:t>
                            </m:r>
                          </m:sup>
                        </m:sSup>
                        <m:sSub>
                          <m:sSubPr>
                            <m:ctrlP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kumimoji="1" lang="en-GB" sz="2115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33675" y="1900794"/>
                  <a:ext cx="1723353" cy="332263"/>
                </a:xfrm>
                <a:prstGeom prst="rect">
                  <a:avLst/>
                </a:prstGeom>
                <a:blipFill rotWithShape="1">
                  <a:blip r:embed="rId2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6"/>
                <p:cNvSpPr txBox="1"/>
                <p:nvPr/>
              </p:nvSpPr>
              <p:spPr>
                <a:xfrm>
                  <a:off x="5334000" y="1877179"/>
                  <a:ext cx="1723353" cy="342624"/>
                </a:xfrm>
                <a:prstGeom prst="rect">
                  <a:avLst/>
                </a:prstGeom>
                <a:solidFill>
                  <a:schemeClr val="bg1">
                    <a:alpha val="53398"/>
                  </a:schemeClr>
                </a:solid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𝑖𝑗</m:t>
                            </m:r>
                          </m:sub>
                          <m:sup>
                            <m:r>
                              <a:rPr kumimoji="1" lang="zh-CN" altLang="en-US" sz="2115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bSup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kumimoji="1" lang="en-US" altLang="zh-CN" sz="2115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p>
                        <m:sSub>
                          <m:sSubPr>
                            <m:ctrlP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kumimoji="1" lang="en-GB" sz="2115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34000" y="1877179"/>
                  <a:ext cx="1723353" cy="342624"/>
                </a:xfrm>
                <a:prstGeom prst="rect">
                  <a:avLst/>
                </a:prstGeom>
                <a:blipFill rotWithShape="1">
                  <a:blip r:embed="rId3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3140966" y="2351422"/>
                  <a:ext cx="1315962" cy="338382"/>
                </a:xfrm>
                <a:prstGeom prst="rect">
                  <a:avLst/>
                </a:prstGeom>
                <a:solidFill>
                  <a:schemeClr val="bg1">
                    <a:alpha val="53398"/>
                  </a:schemeClr>
                </a:solid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kumimoji="1" lang="en-US" altLang="zh-CN" sz="2115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→</m:t>
                        </m:r>
                        <m:sSub>
                          <m:sSubPr>
                            <m:ctrlP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115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Kaiti TC" panose="02010600040101010101" pitchFamily="2" charset="-12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115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Kaiti TC" panose="02010600040101010101" pitchFamily="2" charset="-120"/>
                                    <a:cs typeface="Times New Roman" panose="02020603050405020304" pitchFamily="18" charset="0"/>
                                  </a:rPr>
                                  <m:t>𝐷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kumimoji="1" lang="en-GB" sz="2115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40966" y="2351422"/>
                  <a:ext cx="1315962" cy="338382"/>
                </a:xfrm>
                <a:prstGeom prst="rect">
                  <a:avLst/>
                </a:prstGeom>
                <a:blipFill rotWithShape="1">
                  <a:blip r:embed="rId4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5651597" y="2317471"/>
                  <a:ext cx="1315962" cy="338382"/>
                </a:xfrm>
                <a:prstGeom prst="rect">
                  <a:avLst/>
                </a:prstGeom>
                <a:solidFill>
                  <a:schemeClr val="bg1">
                    <a:alpha val="53398"/>
                  </a:schemeClr>
                </a:solid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−</m:t>
                            </m:r>
                          </m:sup>
                        </m:sSup>
                        <m:r>
                          <a:rPr kumimoji="1" lang="en-US" altLang="zh-CN" sz="2115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→</m:t>
                        </m:r>
                        <m:sSub>
                          <m:sSubPr>
                            <m:ctrlP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115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Kaiti TC" panose="02010600040101010101" pitchFamily="2" charset="-12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115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Kaiti TC" panose="02010600040101010101" pitchFamily="2" charset="-120"/>
                                    <a:cs typeface="Times New Roman" panose="02020603050405020304" pitchFamily="18" charset="0"/>
                                  </a:rPr>
                                  <m:t>𝑈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kumimoji="1" lang="en-US" altLang="zh-CN" sz="211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kumimoji="1" lang="en-GB" sz="2115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51597" y="2317471"/>
                  <a:ext cx="1315962" cy="338382"/>
                </a:xfrm>
                <a:prstGeom prst="rect">
                  <a:avLst/>
                </a:prstGeom>
                <a:blipFill rotWithShape="1">
                  <a:blip r:embed="rId5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7" name="组合 36"/>
          <p:cNvGrpSpPr/>
          <p:nvPr/>
        </p:nvGrpSpPr>
        <p:grpSpPr>
          <a:xfrm>
            <a:off x="715884" y="2474199"/>
            <a:ext cx="4241828" cy="1565013"/>
            <a:chOff x="374578" y="2365280"/>
            <a:chExt cx="4008135" cy="1478792"/>
          </a:xfrm>
        </p:grpSpPr>
        <p:sp>
          <p:nvSpPr>
            <p:cNvPr id="17" name="TextBox 16"/>
            <p:cNvSpPr txBox="1"/>
            <p:nvPr/>
          </p:nvSpPr>
          <p:spPr>
            <a:xfrm>
              <a:off x="374578" y="2576550"/>
              <a:ext cx="1023930" cy="307846"/>
            </a:xfrm>
            <a:prstGeom prst="rect">
              <a:avLst/>
            </a:prstGeom>
            <a:solidFill>
              <a:schemeClr val="bg1">
                <a:alpha val="53398"/>
              </a:schemeClr>
            </a:solidFill>
            <a:effectLst>
              <a:outerShdw blurRad="50800" dist="38100" sx="1000" sy="1000" algn="l" rotWithShape="0">
                <a:prstClr val="black"/>
              </a:outerShdw>
              <a:softEdge rad="12700"/>
            </a:effectLst>
          </p:spPr>
          <p:txBody>
            <a:bodyPr wrap="none" lIns="0" tIns="0" rIns="0" bIns="0" rtlCol="0" anchor="ctr">
              <a:spAutoFit/>
            </a:bodyPr>
            <a:lstStyle/>
            <a:p>
              <a:pPr algn="l"/>
              <a:r>
                <a:rPr kumimoji="1" lang="en-US" sz="2115" dirty="0" err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衰变过程</a:t>
              </a:r>
              <a:endParaRPr kumimoji="1" lang="en-GB" sz="2115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08359" y="2570217"/>
              <a:ext cx="1663455" cy="887176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7243820">
              <a:off x="3199729" y="2661088"/>
              <a:ext cx="1478792" cy="887176"/>
            </a:xfrm>
            <a:prstGeom prst="rect">
              <a:avLst/>
            </a:prstGeom>
          </p:spPr>
        </p:pic>
      </p:grpSp>
      <p:grpSp>
        <p:nvGrpSpPr>
          <p:cNvPr id="36" name="组合 35"/>
          <p:cNvGrpSpPr/>
          <p:nvPr/>
        </p:nvGrpSpPr>
        <p:grpSpPr>
          <a:xfrm>
            <a:off x="6201445" y="2150681"/>
            <a:ext cx="4359293" cy="1912303"/>
            <a:chOff x="397845" y="3924850"/>
            <a:chExt cx="4119128" cy="1806949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7797319">
              <a:off x="1791935" y="4312990"/>
              <a:ext cx="1663455" cy="887176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3264355">
              <a:off x="3241657" y="4456484"/>
              <a:ext cx="1663455" cy="887176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397845" y="4441814"/>
              <a:ext cx="1023930" cy="307846"/>
            </a:xfrm>
            <a:prstGeom prst="rect">
              <a:avLst/>
            </a:prstGeom>
            <a:solidFill>
              <a:schemeClr val="bg1">
                <a:alpha val="53398"/>
              </a:schemeClr>
            </a:solidFill>
            <a:effectLst>
              <a:outerShdw blurRad="50800" dist="38100" sx="1000" sy="1000" algn="l" rotWithShape="0">
                <a:prstClr val="black"/>
              </a:outerShdw>
              <a:softEdge rad="12700"/>
            </a:effectLst>
          </p:spPr>
          <p:txBody>
            <a:bodyPr wrap="none" lIns="0" tIns="0" rIns="0" bIns="0" rtlCol="0" anchor="ctr">
              <a:spAutoFit/>
            </a:bodyPr>
            <a:lstStyle/>
            <a:p>
              <a:pPr algn="l"/>
              <a:r>
                <a:rPr kumimoji="1" lang="en-US" sz="2115" dirty="0" err="1">
                  <a:solidFill>
                    <a:srgbClr val="0432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散射过程</a:t>
              </a:r>
              <a:endParaRPr kumimoji="1" lang="en-GB" sz="2115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1257699" y="5896805"/>
                <a:ext cx="4921860" cy="786626"/>
              </a:xfrm>
              <a:prstGeom prst="rect">
                <a:avLst/>
              </a:prstGeom>
              <a:solidFill>
                <a:schemeClr val="bg1">
                  <a:alpha val="53398"/>
                </a:schemeClr>
              </a:solid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:pPr marL="362585" indent="-362585">
                  <a:buFont typeface="Arial" panose="020B0604020202090204" pitchFamily="34" charset="0"/>
                  <a:buChar char="•"/>
                </a:pPr>
                <a:r>
                  <a:rPr kumimoji="1" lang="en-US" sz="2540" dirty="0" err="1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不存在自由夸克</a:t>
                </a:r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，束缚在强子中</a:t>
                </a:r>
                <a:endParaRPr kumimoji="1" lang="en-US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 marL="362585" indent="-362585">
                  <a:buFont typeface="Arial" panose="020B060402020209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±</m:t>
                        </m:r>
                      </m:sup>
                    </m:sSup>
                  </m:oMath>
                </a14:m>
                <a:r>
                  <a:rPr kumimoji="1" 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不稳定</a:t>
                </a:r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，寿命短，质量大</a:t>
                </a:r>
                <a:endParaRPr kumimoji="1" lang="en-US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7699" y="5896805"/>
                <a:ext cx="4921860" cy="786626"/>
              </a:xfrm>
              <a:prstGeom prst="rect">
                <a:avLst/>
              </a:prstGeom>
              <a:blipFill rotWithShape="1">
                <a:blip r:embed="rId7"/>
                <a:stretch>
                  <a:fillRect l="-98" t="-5353" r="-2482" b="-2818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660054" y="5248885"/>
            <a:ext cx="10490518" cy="390876"/>
          </a:xfrm>
          <a:prstGeom prst="rect">
            <a:avLst/>
          </a:prstGeom>
          <a:solidFill>
            <a:schemeClr val="bg1">
              <a:alpha val="53398"/>
            </a:schemeClr>
          </a:solidFill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kumimoji="1" lang="en-US" altLang="zh-CN" sz="254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CKM</a:t>
            </a:r>
            <a:r>
              <a:rPr kumimoji="1" lang="zh-CN" altLang="en-US" sz="254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影响所有的电弱过程，可用于测量矩阵元，但是存在</a:t>
            </a:r>
            <a:r>
              <a:rPr kumimoji="1" lang="en-GB" sz="2540" b="1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实验限制</a:t>
            </a:r>
            <a:endParaRPr kumimoji="1" lang="en-GB" sz="254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3" name="Group 25"/>
          <p:cNvGrpSpPr/>
          <p:nvPr/>
        </p:nvGrpSpPr>
        <p:grpSpPr>
          <a:xfrm>
            <a:off x="6091243" y="4148239"/>
            <a:ext cx="4752181" cy="879234"/>
            <a:chOff x="3360212" y="2891289"/>
            <a:chExt cx="4490371" cy="830794"/>
          </a:xfrm>
        </p:grpSpPr>
        <p:grpSp>
          <p:nvGrpSpPr>
            <p:cNvPr id="18" name="Group 13"/>
            <p:cNvGrpSpPr/>
            <p:nvPr/>
          </p:nvGrpSpPr>
          <p:grpSpPr>
            <a:xfrm>
              <a:off x="3360212" y="2891289"/>
              <a:ext cx="4292442" cy="365908"/>
              <a:chOff x="2817287" y="2770345"/>
              <a:chExt cx="4292442" cy="365908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4" name="TextBox 11"/>
                  <p:cNvSpPr txBox="1"/>
                  <p:nvPr/>
                </p:nvSpPr>
                <p:spPr>
                  <a:xfrm>
                    <a:off x="2817287" y="2770345"/>
                    <a:ext cx="1791514" cy="338382"/>
                  </a:xfrm>
                  <a:prstGeom prst="rect">
                    <a:avLst/>
                  </a:prstGeom>
                  <a:solidFill>
                    <a:schemeClr val="bg1">
                      <a:alpha val="53398"/>
                    </a:schemeClr>
                  </a:solidFill>
                  <a:effectLst>
                    <a:outerShdw blurRad="50800" dist="38100" sx="1000" sy="1000" algn="l" rotWithShape="0">
                      <a:prstClr val="black"/>
                    </a:outerShdw>
                    <a:softEdge rad="12700"/>
                  </a:effectLst>
                </p:spPr>
                <p:txBody>
                  <a:bodyPr wrap="none" lIns="0" tIns="0" rIns="0" bIns="0" rtlCol="0" anchor="ctr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1" lang="en-US" altLang="zh-CN" sz="2115" i="1"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  <a:cs typeface="Times New Roman" panose="020206030504050203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  <a:cs typeface="Times New Roman" panose="020206030504050203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kumimoji="1" lang="en-US" altLang="zh-CN" sz="2115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: </m:t>
                          </m:r>
                          <m:sSub>
                            <m:sSubPr>
                              <m:ctrlPr>
                                <a:rPr kumimoji="1" lang="en-US" altLang="zh-CN" sz="2115" i="1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kumimoji="1" lang="en-US" altLang="zh-CN" sz="2115" i="1">
                                      <a:solidFill>
                                        <a:srgbClr val="0432FF"/>
                                      </a:solidFill>
                                      <a:latin typeface="Cambria Math" panose="02040503050406030204" pitchFamily="18" charset="0"/>
                                      <a:ea typeface="Kaiti TC" panose="02010600040101010101" pitchFamily="2" charset="-12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sz="2115" i="1">
                                      <a:solidFill>
                                        <a:srgbClr val="0432FF"/>
                                      </a:solidFill>
                                      <a:latin typeface="Cambria Math" panose="02040503050406030204" pitchFamily="18" charset="0"/>
                                      <a:ea typeface="Kaiti TC" panose="02010600040101010101" pitchFamily="2" charset="-120"/>
                                      <a:cs typeface="Times New Roman" panose="02020603050405020304" pitchFamily="18" charset="0"/>
                                    </a:rPr>
                                    <m:t>𝑈</m:t>
                                  </m:r>
                                </m:e>
                              </m:acc>
                            </m:e>
                            <m:sub>
                              <m:r>
                                <a:rPr kumimoji="1" lang="en-US" altLang="zh-CN" sz="2115" i="1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zh-CN" sz="2115" i="1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115" i="1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kumimoji="1" lang="en-US" altLang="zh-CN" sz="2115" i="1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kumimoji="1" lang="en-US" altLang="zh-CN" sz="2115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kumimoji="1" lang="en-US" altLang="zh-CN" sz="2115" i="1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115" i="1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  <a:cs typeface="Times New Roman" panose="02020603050405020304" pitchFamily="18" charset="0"/>
                                </a:rPr>
                                <m:t>𝑊</m:t>
                              </m:r>
                            </m:e>
                            <m:sup>
                              <m:r>
                                <a:rPr kumimoji="1" lang="en-US" altLang="zh-CN" sz="2115" i="1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</m:sup>
                          </m:sSup>
                        </m:oMath>
                      </m:oMathPara>
                    </a14:m>
                    <a:endParaRPr kumimoji="1" lang="en-GB" sz="2115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>
              <p:sp>
                <p:nvSpPr>
                  <p:cNvPr id="34" name="TextBox 1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17287" y="2770345"/>
                    <a:ext cx="1791514" cy="338382"/>
                  </a:xfrm>
                  <a:prstGeom prst="rect">
                    <a:avLst/>
                  </a:prstGeom>
                  <a:blipFill rotWithShape="1">
                    <a:blip r:embed="rId8"/>
                  </a:blipFill>
                  <a:effectLst>
                    <a:outerShdw blurRad="50800" dist="38100" sx="1000" sy="1000" algn="l" rotWithShape="0">
                      <a:prstClr val="black"/>
                    </a:outerShdw>
                    <a:softEdge rad="12700"/>
                  </a:effectLst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5" name="TextBox 12"/>
                  <p:cNvSpPr txBox="1"/>
                  <p:nvPr/>
                </p:nvSpPr>
                <p:spPr>
                  <a:xfrm>
                    <a:off x="5318216" y="2787511"/>
                    <a:ext cx="1791513" cy="348742"/>
                  </a:xfrm>
                  <a:prstGeom prst="rect">
                    <a:avLst/>
                  </a:prstGeom>
                  <a:solidFill>
                    <a:schemeClr val="bg1">
                      <a:alpha val="53398"/>
                    </a:schemeClr>
                  </a:solidFill>
                  <a:effectLst>
                    <a:outerShdw blurRad="50800" dist="38100" sx="1000" sy="1000" algn="l" rotWithShape="0">
                      <a:prstClr val="black"/>
                    </a:outerShdw>
                    <a:softEdge rad="12700"/>
                  </a:effectLst>
                </p:spPr>
                <p:txBody>
                  <a:bodyPr wrap="none" lIns="0" tIns="0" rIns="0" bIns="0" rtlCol="0" anchor="ctr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Sup>
                            <m:sSubSupPr>
                              <m:ctrlPr>
                                <a:rPr kumimoji="1" lang="en-US" altLang="zh-CN" sz="2115" b="0" i="1" smtClean="0"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  <a:cs typeface="Times New Roman" panose="020206030504050203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  <a:cs typeface="Times New Roman" panose="02020603050405020304" pitchFamily="18" charset="0"/>
                                </a:rPr>
                                <m:t>𝑖𝑗</m:t>
                              </m:r>
                            </m:sub>
                            <m:sup>
                              <m:r>
                                <a:rPr kumimoji="1" lang="zh-CN" altLang="en-US" sz="2115" b="0" i="1" smtClean="0"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</m:sup>
                          </m:sSubSup>
                          <m:r>
                            <a:rPr kumimoji="1" lang="en-US" altLang="zh-CN" sz="2115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: </m:t>
                          </m:r>
                          <m:sSub>
                            <m:sSubPr>
                              <m:ctrlPr>
                                <a:rPr kumimoji="1" lang="en-US" altLang="zh-CN" sz="2115" i="1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115" i="1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  <a:cs typeface="Times New Roman" panose="020206030504050203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kumimoji="1" lang="en-US" altLang="zh-CN" sz="2115" i="1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zh-CN" sz="2115" i="1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kumimoji="1" lang="en-US" altLang="zh-CN" sz="2115" i="1">
                                      <a:solidFill>
                                        <a:srgbClr val="0432FF"/>
                                      </a:solidFill>
                                      <a:latin typeface="Cambria Math" panose="02040503050406030204" pitchFamily="18" charset="0"/>
                                      <a:ea typeface="Kaiti TC" panose="02010600040101010101" pitchFamily="2" charset="-12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sz="2115" i="1">
                                      <a:solidFill>
                                        <a:srgbClr val="0432FF"/>
                                      </a:solidFill>
                                      <a:latin typeface="Cambria Math" panose="02040503050406030204" pitchFamily="18" charset="0"/>
                                      <a:ea typeface="Kaiti TC" panose="02010600040101010101" pitchFamily="2" charset="-120"/>
                                      <a:cs typeface="Times New Roman" panose="02020603050405020304" pitchFamily="18" charset="0"/>
                                    </a:rPr>
                                    <m:t>𝐷</m:t>
                                  </m:r>
                                </m:e>
                              </m:acc>
                            </m:e>
                            <m:sub>
                              <m:r>
                                <a:rPr kumimoji="1" lang="en-US" altLang="zh-CN" sz="2115" i="1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kumimoji="1" lang="en-US" altLang="zh-CN" sz="2115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kumimoji="1" lang="en-US" altLang="zh-CN" sz="2115" i="1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115" i="1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  <a:cs typeface="Times New Roman" panose="02020603050405020304" pitchFamily="18" charset="0"/>
                                </a:rPr>
                                <m:t>𝑊</m:t>
                              </m:r>
                            </m:e>
                            <m:sup>
                              <m:r>
                                <a:rPr kumimoji="1" lang="en-US" altLang="zh-CN" sz="2115" i="1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</m:sup>
                          </m:sSup>
                        </m:oMath>
                      </m:oMathPara>
                    </a14:m>
                    <a:endParaRPr kumimoji="1" lang="en-GB" sz="2115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>
              <p:sp>
                <p:nvSpPr>
                  <p:cNvPr id="35" name="TextBox 1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18216" y="2787511"/>
                    <a:ext cx="1791513" cy="348742"/>
                  </a:xfrm>
                  <a:prstGeom prst="rect">
                    <a:avLst/>
                  </a:prstGeom>
                  <a:blipFill rotWithShape="1">
                    <a:blip r:embed="rId9"/>
                  </a:blipFill>
                  <a:effectLst>
                    <a:outerShdw blurRad="50800" dist="38100" sx="1000" sy="1000" algn="l" rotWithShape="0">
                      <a:prstClr val="black"/>
                    </a:outerShdw>
                    <a:softEdge rad="12700"/>
                  </a:effectLst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TextBox 14"/>
                <p:cNvSpPr txBox="1"/>
                <p:nvPr/>
              </p:nvSpPr>
              <p:spPr>
                <a:xfrm>
                  <a:off x="3826312" y="3383701"/>
                  <a:ext cx="1551042" cy="338382"/>
                </a:xfrm>
                <a:prstGeom prst="rect">
                  <a:avLst/>
                </a:prstGeom>
                <a:solidFill>
                  <a:schemeClr val="bg1">
                    <a:alpha val="53398"/>
                  </a:schemeClr>
                </a:solid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zh-CN" sz="2115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115" i="1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  <a:ea typeface="Kaiti TC" panose="02010600040101010101" pitchFamily="2" charset="-12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115" i="1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  <a:ea typeface="Kaiti TC" panose="02010600040101010101" pitchFamily="2" charset="-120"/>
                                    <a:cs typeface="Times New Roman" panose="02020603050405020304" pitchFamily="18" charset="0"/>
                                  </a:rPr>
                                  <m:t>𝑈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115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115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115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kumimoji="1" lang="en-US" altLang="zh-CN" sz="2115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kumimoji="1" lang="en-US" altLang="zh-CN" sz="2115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→</m:t>
                        </m:r>
                        <m:sSub>
                          <m:sSubPr>
                            <m:ctrlPr>
                              <a:rPr kumimoji="1" lang="en-US" altLang="zh-CN" sz="2115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115" i="1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  <a:ea typeface="Kaiti TC" panose="02010600040101010101" pitchFamily="2" charset="-12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115" i="1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  <a:ea typeface="Kaiti TC" panose="02010600040101010101" pitchFamily="2" charset="-120"/>
                                    <a:cs typeface="Times New Roman" panose="02020603050405020304" pitchFamily="18" charset="0"/>
                                  </a:rPr>
                                  <m:t>𝐷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115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kumimoji="1" lang="en-US" altLang="zh-CN" sz="2115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…</m:t>
                        </m:r>
                      </m:oMath>
                    </m:oMathPara>
                  </a14:m>
                  <a:endParaRPr kumimoji="1" lang="en-GB" sz="2115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22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26312" y="3383701"/>
                  <a:ext cx="1551042" cy="338382"/>
                </a:xfrm>
                <a:prstGeom prst="rect">
                  <a:avLst/>
                </a:prstGeom>
                <a:blipFill rotWithShape="1">
                  <a:blip r:embed="rId10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9" name="TextBox 15"/>
                <p:cNvSpPr txBox="1"/>
                <p:nvPr/>
              </p:nvSpPr>
              <p:spPr>
                <a:xfrm>
                  <a:off x="6299541" y="3389769"/>
                  <a:ext cx="1551042" cy="332262"/>
                </a:xfrm>
                <a:prstGeom prst="rect">
                  <a:avLst/>
                </a:prstGeom>
                <a:solidFill>
                  <a:schemeClr val="bg1">
                    <a:alpha val="53398"/>
                  </a:schemeClr>
                </a:solid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zh-CN" sz="2115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115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kumimoji="1" lang="en-US" altLang="zh-CN" sz="2115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115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115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kumimoji="1" lang="en-US" altLang="zh-CN" sz="2115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−</m:t>
                            </m:r>
                          </m:sup>
                        </m:sSup>
                        <m:r>
                          <a:rPr kumimoji="1" lang="en-US" altLang="zh-CN" sz="2115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→</m:t>
                        </m:r>
                        <m:sSub>
                          <m:sSubPr>
                            <m:ctrlPr>
                              <a:rPr kumimoji="1" lang="en-US" altLang="zh-CN" sz="2115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115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kumimoji="1" lang="en-US" altLang="zh-CN" sz="2115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kumimoji="1" lang="en-US" altLang="zh-CN" sz="2115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…</m:t>
                        </m:r>
                      </m:oMath>
                    </m:oMathPara>
                  </a14:m>
                  <a:endParaRPr kumimoji="1" lang="en-GB" sz="2115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29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99541" y="3389769"/>
                  <a:ext cx="1551042" cy="332262"/>
                </a:xfrm>
                <a:prstGeom prst="rect">
                  <a:avLst/>
                </a:prstGeom>
                <a:blipFill rotWithShape="1">
                  <a:blip r:embed="rId11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2" name="文本框 11"/>
          <p:cNvSpPr txBox="1"/>
          <p:nvPr/>
        </p:nvSpPr>
        <p:spPr>
          <a:xfrm>
            <a:off x="6591381" y="6040943"/>
            <a:ext cx="5211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通常采用强子过程进行精确测量</a:t>
            </a:r>
            <a:endParaRPr kumimoji="1"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zh-CN" altLang="en-US" dirty="0"/>
              <a:t>物质世界：强子（介子与重子）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9489" y="1090504"/>
            <a:ext cx="10764711" cy="1158267"/>
          </a:xfrm>
        </p:spPr>
        <p:txBody>
          <a:bodyPr>
            <a:normAutofit/>
          </a:bodyPr>
          <a:lstStyle/>
          <a:p>
            <a:r>
              <a:rPr kumimoji="1" lang="zh-CN" altLang="en-US" dirty="0"/>
              <a:t>夸克结合形成强子：色禁闭</a:t>
            </a:r>
            <a:endParaRPr kumimoji="1" lang="en-US" altLang="zh-CN" dirty="0"/>
          </a:p>
          <a:p>
            <a:r>
              <a:rPr kumimoji="1" lang="zh-CN" altLang="en-US" dirty="0"/>
              <a:t>夸克模型（</a:t>
            </a:r>
            <a:r>
              <a:rPr kumimoji="1" lang="en-US" altLang="zh-CN" dirty="0"/>
              <a:t> </a:t>
            </a:r>
            <a:r>
              <a:rPr kumimoji="1" lang="zh-CN" altLang="en-US" dirty="0"/>
              <a:t>盖尔曼和茨威格，</a:t>
            </a:r>
            <a:r>
              <a:rPr kumimoji="1" lang="en-US" altLang="zh-CN" dirty="0"/>
              <a:t>1964</a:t>
            </a:r>
            <a:r>
              <a:rPr kumimoji="1" lang="zh-CN" altLang="en-US" dirty="0"/>
              <a:t>）将强子分类</a:t>
            </a:r>
            <a:endParaRPr kumimoji="1" lang="en-US" altLang="zh-CN" dirty="0"/>
          </a:p>
        </p:txBody>
      </p:sp>
      <p:pic>
        <p:nvPicPr>
          <p:cNvPr id="7172" name="Picture 4" descr="Murray Gell-mann Photograph by Physics Today Collection/american ...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63"/>
          <a:stretch>
            <a:fillRect/>
          </a:stretch>
        </p:blipFill>
        <p:spPr bwMode="auto">
          <a:xfrm>
            <a:off x="9896860" y="51437"/>
            <a:ext cx="2055905" cy="1707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组合 5"/>
          <p:cNvGrpSpPr/>
          <p:nvPr/>
        </p:nvGrpSpPr>
        <p:grpSpPr>
          <a:xfrm>
            <a:off x="9842036" y="1776441"/>
            <a:ext cx="2095446" cy="592462"/>
            <a:chOff x="5599615" y="2588908"/>
            <a:chExt cx="1571584" cy="444347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40297" y="2588908"/>
              <a:ext cx="481884" cy="444347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5599615" y="2668232"/>
              <a:ext cx="1571584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kumimoji="1" lang="zh-CN" altLang="en-US" sz="2135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物理         </a:t>
              </a:r>
              <a:r>
                <a:rPr kumimoji="1" lang="en-US" altLang="zh-CN" sz="2135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1969</a:t>
              </a:r>
              <a:endParaRPr kumimoji="1"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8" name="文本框 37"/>
          <p:cNvSpPr txBox="1"/>
          <p:nvPr/>
        </p:nvSpPr>
        <p:spPr>
          <a:xfrm>
            <a:off x="8651807" y="903473"/>
            <a:ext cx="1208985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665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盖尔曼</a:t>
            </a:r>
            <a:endParaRPr kumimoji="1" lang="zh-CN" altLang="en-US" sz="2665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6348250" y="2531618"/>
            <a:ext cx="5555456" cy="3847188"/>
            <a:chOff x="4636802" y="1886816"/>
            <a:chExt cx="4166592" cy="2885391"/>
          </a:xfrm>
        </p:grpSpPr>
        <p:grpSp>
          <p:nvGrpSpPr>
            <p:cNvPr id="35" name="组合 34"/>
            <p:cNvGrpSpPr/>
            <p:nvPr/>
          </p:nvGrpSpPr>
          <p:grpSpPr>
            <a:xfrm>
              <a:off x="4636802" y="1886816"/>
              <a:ext cx="2518215" cy="2885391"/>
              <a:chOff x="4408355" y="1558526"/>
              <a:chExt cx="2518215" cy="2885391"/>
            </a:xfrm>
          </p:grpSpPr>
          <p:pic>
            <p:nvPicPr>
              <p:cNvPr id="1026" name="Picture 2" descr="CERN Physicists Confirm Existence of Doubly Charmed Baryons | Physics ...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390" t="2523" r="13097"/>
              <a:stretch>
                <a:fillRect/>
              </a:stretch>
            </p:blipFill>
            <p:spPr bwMode="auto">
              <a:xfrm>
                <a:off x="4633025" y="2088154"/>
                <a:ext cx="1896417" cy="177377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" name="文本框 14"/>
              <p:cNvSpPr txBox="1"/>
              <p:nvPr/>
            </p:nvSpPr>
            <p:spPr>
              <a:xfrm>
                <a:off x="4408355" y="1558526"/>
                <a:ext cx="906739" cy="3770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kumimoji="1" lang="zh-CN" altLang="en-US" sz="2665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重子：</a:t>
                </a:r>
                <a:endParaRPr kumimoji="1" lang="zh-CN" altLang="en-US" sz="2665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" name="文本框 15"/>
              <p:cNvSpPr txBox="1"/>
              <p:nvPr/>
            </p:nvSpPr>
            <p:spPr>
              <a:xfrm>
                <a:off x="5172243" y="1575343"/>
                <a:ext cx="1754327" cy="34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三个（反）夸克</a:t>
                </a:r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" name="文本框 19"/>
              <p:cNvSpPr txBox="1"/>
              <p:nvPr/>
            </p:nvSpPr>
            <p:spPr>
              <a:xfrm>
                <a:off x="4585430" y="4066842"/>
                <a:ext cx="1674978" cy="3770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kumimoji="1" lang="zh-CN" altLang="en-US" sz="2665" dirty="0">
                    <a:ea typeface="微软雅黑" panose="020B0503020204020204" pitchFamily="34" charset="-122"/>
                  </a:rPr>
                  <a:t>质子、中子</a:t>
                </a:r>
                <a:r>
                  <a:rPr kumimoji="1" lang="zh-CN" altLang="en-US" sz="2665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等</a:t>
                </a:r>
                <a:endParaRPr kumimoji="1" lang="zh-CN" altLang="en-US" sz="266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57889" y="2569707"/>
              <a:ext cx="2045505" cy="1620510"/>
            </a:xfrm>
            <a:prstGeom prst="rect">
              <a:avLst/>
            </a:prstGeom>
          </p:spPr>
        </p:pic>
      </p:grpSp>
      <p:grpSp>
        <p:nvGrpSpPr>
          <p:cNvPr id="21" name="组合 20"/>
          <p:cNvGrpSpPr/>
          <p:nvPr/>
        </p:nvGrpSpPr>
        <p:grpSpPr>
          <a:xfrm>
            <a:off x="357785" y="2540340"/>
            <a:ext cx="5392127" cy="3838465"/>
            <a:chOff x="268339" y="1905255"/>
            <a:chExt cx="4044095" cy="2878849"/>
          </a:xfrm>
        </p:grpSpPr>
        <p:grpSp>
          <p:nvGrpSpPr>
            <p:cNvPr id="17" name="组合 16"/>
            <p:cNvGrpSpPr/>
            <p:nvPr/>
          </p:nvGrpSpPr>
          <p:grpSpPr>
            <a:xfrm>
              <a:off x="268339" y="1905255"/>
              <a:ext cx="4044095" cy="2878849"/>
              <a:chOff x="268339" y="1905255"/>
              <a:chExt cx="4044095" cy="2878849"/>
            </a:xfrm>
          </p:grpSpPr>
          <p:grpSp>
            <p:nvGrpSpPr>
              <p:cNvPr id="37" name="组合 36"/>
              <p:cNvGrpSpPr/>
              <p:nvPr/>
            </p:nvGrpSpPr>
            <p:grpSpPr>
              <a:xfrm>
                <a:off x="268339" y="1905255"/>
                <a:ext cx="2670616" cy="2878849"/>
                <a:chOff x="382831" y="1792652"/>
                <a:chExt cx="2670616" cy="2878849"/>
              </a:xfrm>
            </p:grpSpPr>
            <p:grpSp>
              <p:nvGrpSpPr>
                <p:cNvPr id="34" name="组合 33"/>
                <p:cNvGrpSpPr/>
                <p:nvPr/>
              </p:nvGrpSpPr>
              <p:grpSpPr>
                <a:xfrm>
                  <a:off x="1123613" y="1792652"/>
                  <a:ext cx="1883667" cy="377074"/>
                  <a:chOff x="1126945" y="1512205"/>
                  <a:chExt cx="1883667" cy="377074"/>
                </a:xfrm>
              </p:grpSpPr>
              <p:sp>
                <p:nvSpPr>
                  <p:cNvPr id="5" name="文本框 4"/>
                  <p:cNvSpPr txBox="1"/>
                  <p:nvPr/>
                </p:nvSpPr>
                <p:spPr>
                  <a:xfrm>
                    <a:off x="1126945" y="1512205"/>
                    <a:ext cx="906738" cy="37707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kumimoji="1" lang="zh-CN" altLang="en-US" sz="2665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介子：</a:t>
                    </a:r>
                    <a:endParaRPr kumimoji="1" lang="zh-CN" altLang="en-US" sz="2665" dirty="0">
                      <a:solidFill>
                        <a:srgbClr val="C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14" name="文本框 13"/>
                  <p:cNvSpPr txBox="1"/>
                  <p:nvPr/>
                </p:nvSpPr>
                <p:spPr>
                  <a:xfrm>
                    <a:off x="1948783" y="1526436"/>
                    <a:ext cx="1061829" cy="34624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kumimoji="1" lang="zh-CN" altLang="en-US" sz="2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正反夸克</a:t>
                    </a:r>
                    <a:endParaRPr kumimoji="1" lang="zh-CN" altLang="en-US" sz="2400" dirty="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p:grp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26" name="文本框 25"/>
                    <p:cNvSpPr txBox="1"/>
                    <p:nvPr/>
                  </p:nvSpPr>
                  <p:spPr>
                    <a:xfrm>
                      <a:off x="523232" y="4294426"/>
                      <a:ext cx="1200762" cy="37707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algn="l"/>
                      <a14:m>
                        <m:oMath xmlns:m="http://schemas.openxmlformats.org/officeDocument/2006/math">
                          <m:sSup>
                            <m:sSupPr>
                              <m:ctrlPr>
                                <a:rPr kumimoji="1" lang="en-US" altLang="zh-CN" sz="2665" i="1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665" i="1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𝐵</m:t>
                              </m:r>
                            </m:e>
                            <m:sup>
                              <m:r>
                                <a:rPr kumimoji="1" lang="en-US" altLang="zh-CN" sz="2665" i="1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0</m:t>
                              </m:r>
                            </m:sup>
                          </m:sSup>
                        </m:oMath>
                      </a14:m>
                      <a:r>
                        <a:rPr kumimoji="1" lang="zh-CN" altLang="en-US" sz="2665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介子等</a:t>
                      </a:r>
                      <a:endParaRPr kumimoji="1" lang="zh-CN" altLang="en-US" sz="2665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p:txBody>
                </p:sp>
              </mc:Choice>
              <mc:Fallback>
                <p:sp>
                  <p:nvSpPr>
                    <p:cNvPr id="26" name="文本框 2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23232" y="4294426"/>
                      <a:ext cx="1200762" cy="377075"/>
                    </a:xfrm>
                    <a:prstGeom prst="rect">
                      <a:avLst/>
                    </a:prstGeom>
                    <a:blipFill rotWithShape="1">
                      <a:blip r:embed="rId5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grpSp>
              <p:nvGrpSpPr>
                <p:cNvPr id="33" name="组合 32"/>
                <p:cNvGrpSpPr/>
                <p:nvPr/>
              </p:nvGrpSpPr>
              <p:grpSpPr>
                <a:xfrm>
                  <a:off x="382831" y="2338343"/>
                  <a:ext cx="2670616" cy="1782000"/>
                  <a:chOff x="386163" y="2057896"/>
                  <a:chExt cx="2670616" cy="1782000"/>
                </a:xfrm>
              </p:grpSpPr>
              <p:pic>
                <p:nvPicPr>
                  <p:cNvPr id="1030" name="Picture 6" descr="Meson Art for Sale by Science Photo Library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7356" t="22652" r="58128" b="19103"/>
                  <a:stretch>
                    <a:fillRect/>
                  </a:stretch>
                </p:blipFill>
                <p:spPr bwMode="auto">
                  <a:xfrm>
                    <a:off x="386163" y="2057896"/>
                    <a:ext cx="1874650" cy="178200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grpSp>
                <p:nvGrpSpPr>
                  <p:cNvPr id="29" name="组合 28"/>
                  <p:cNvGrpSpPr/>
                  <p:nvPr/>
                </p:nvGrpSpPr>
                <p:grpSpPr>
                  <a:xfrm>
                    <a:off x="955783" y="3298834"/>
                    <a:ext cx="722168" cy="253916"/>
                    <a:chOff x="955783" y="3298834"/>
                    <a:chExt cx="722168" cy="253916"/>
                  </a:xfrm>
                </p:grpSpPr>
                <p:sp>
                  <p:nvSpPr>
                    <p:cNvPr id="25" name="文本框 24"/>
                    <p:cNvSpPr txBox="1"/>
                    <p:nvPr/>
                  </p:nvSpPr>
                  <p:spPr>
                    <a:xfrm>
                      <a:off x="955783" y="3298834"/>
                      <a:ext cx="722168" cy="25391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l"/>
                      <a:r>
                        <a:rPr kumimoji="1" lang="en-US" altLang="zh-CN" sz="16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</a:t>
                      </a:r>
                      <a:endParaRPr kumimoji="1" lang="zh-CN" altLang="en-US" sz="16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p:txBody>
                </p:sp>
                <p:cxnSp>
                  <p:nvCxnSpPr>
                    <p:cNvPr id="28" name="直线连接符 27"/>
                    <p:cNvCxnSpPr/>
                    <p:nvPr/>
                  </p:nvCxnSpPr>
                  <p:spPr>
                    <a:xfrm>
                      <a:off x="1037876" y="3298834"/>
                      <a:ext cx="108000" cy="0"/>
                    </a:xfrm>
                    <a:prstGeom prst="line">
                      <a:avLst/>
                    </a:prstGeom>
                    <a:ln w="19050"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31" name="文本框 30"/>
                  <p:cNvSpPr txBox="1"/>
                  <p:nvPr/>
                </p:nvSpPr>
                <p:spPr>
                  <a:xfrm>
                    <a:off x="2334611" y="2562761"/>
                    <a:ext cx="722168" cy="25391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l"/>
                    <a:r>
                      <a:rPr kumimoji="1" lang="en-US" altLang="zh-CN" sz="16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d</a:t>
                    </a:r>
                    <a:endParaRPr kumimoji="1" lang="zh-CN" altLang="en-US" sz="16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p:grpSp>
          </p:grpSp>
          <p:pic>
            <p:nvPicPr>
              <p:cNvPr id="9" name="图片 8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262726" y="2586588"/>
                <a:ext cx="2049708" cy="1703859"/>
              </a:xfrm>
              <a:prstGeom prst="rect">
                <a:avLst/>
              </a:prstGeom>
            </p:spPr>
          </p:pic>
        </p:grpSp>
        <p:sp>
          <p:nvSpPr>
            <p:cNvPr id="19" name="矩形 18"/>
            <p:cNvSpPr/>
            <p:nvPr/>
          </p:nvSpPr>
          <p:spPr>
            <a:xfrm>
              <a:off x="2216787" y="3877408"/>
              <a:ext cx="412113" cy="5177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/>
            </a:p>
          </p:txBody>
        </p:sp>
      </p:grpSp>
      <p:sp>
        <p:nvSpPr>
          <p:cNvPr id="11" name="灯片编号占位符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强子谱</a:t>
            </a:r>
            <a:endParaRPr lang="en-US" dirty="0"/>
          </a:p>
        </p:txBody>
      </p:sp>
      <p:sp>
        <p:nvSpPr>
          <p:cNvPr id="27" name="Content Placeholder 2"/>
          <p:cNvSpPr>
            <a:spLocks noGrp="1"/>
          </p:cNvSpPr>
          <p:nvPr>
            <p:ph idx="1"/>
          </p:nvPr>
        </p:nvSpPr>
        <p:spPr>
          <a:xfrm>
            <a:off x="134815" y="871031"/>
            <a:ext cx="8121289" cy="454197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定义：强子的</a:t>
            </a:r>
            <a:r>
              <a:rPr lang="en-US">
                <a:solidFill>
                  <a:srgbClr val="FF0000"/>
                </a:solidFill>
              </a:rPr>
              <a:t>内部结构</a:t>
            </a:r>
            <a:r>
              <a:rPr lang="en-US"/>
              <a:t>和</a:t>
            </a:r>
            <a:r>
              <a:rPr lang="en-US">
                <a:solidFill>
                  <a:srgbClr val="FF0000"/>
                </a:solidFill>
              </a:rPr>
              <a:t>激发模式</a:t>
            </a:r>
            <a:r>
              <a:rPr lang="en-US"/>
              <a:t>形成的</a:t>
            </a:r>
            <a:r>
              <a:rPr lang="zh-CN" altLang="en-US" dirty="0"/>
              <a:t>能级</a:t>
            </a:r>
            <a:endParaRPr lang="en-GB" dirty="0"/>
          </a:p>
        </p:txBody>
      </p:sp>
      <p:grpSp>
        <p:nvGrpSpPr>
          <p:cNvPr id="30" name="Group 29"/>
          <p:cNvGrpSpPr>
            <a:grpSpLocks noChangeAspect="1"/>
          </p:cNvGrpSpPr>
          <p:nvPr/>
        </p:nvGrpSpPr>
        <p:grpSpPr>
          <a:xfrm>
            <a:off x="793138" y="1414310"/>
            <a:ext cx="10668468" cy="2923613"/>
            <a:chOff x="760927" y="1571380"/>
            <a:chExt cx="12141708" cy="3327359"/>
          </a:xfrm>
        </p:grpSpPr>
        <p:grpSp>
          <p:nvGrpSpPr>
            <p:cNvPr id="25" name="Group 24"/>
            <p:cNvGrpSpPr/>
            <p:nvPr/>
          </p:nvGrpSpPr>
          <p:grpSpPr>
            <a:xfrm>
              <a:off x="760927" y="1571380"/>
              <a:ext cx="9061759" cy="3327359"/>
              <a:chOff x="535640" y="1041293"/>
              <a:chExt cx="9061759" cy="3327359"/>
            </a:xfrm>
          </p:grpSpPr>
          <p:grpSp>
            <p:nvGrpSpPr>
              <p:cNvPr id="23" name="Group 22"/>
              <p:cNvGrpSpPr/>
              <p:nvPr/>
            </p:nvGrpSpPr>
            <p:grpSpPr>
              <a:xfrm>
                <a:off x="535640" y="1041293"/>
                <a:ext cx="9061759" cy="3327359"/>
                <a:chOff x="356130" y="1152243"/>
                <a:chExt cx="8562523" cy="3144047"/>
              </a:xfrm>
            </p:grpSpPr>
            <p:grpSp>
              <p:nvGrpSpPr>
                <p:cNvPr id="7" name="Group 17"/>
                <p:cNvGrpSpPr/>
                <p:nvPr/>
              </p:nvGrpSpPr>
              <p:grpSpPr>
                <a:xfrm>
                  <a:off x="356130" y="1152243"/>
                  <a:ext cx="8562523" cy="3144047"/>
                  <a:chOff x="208636" y="-584737"/>
                  <a:chExt cx="8090792" cy="2970837"/>
                </a:xfrm>
              </p:grpSpPr>
              <p:grpSp>
                <p:nvGrpSpPr>
                  <p:cNvPr id="8" name="Group 15"/>
                  <p:cNvGrpSpPr/>
                  <p:nvPr/>
                </p:nvGrpSpPr>
                <p:grpSpPr>
                  <a:xfrm>
                    <a:off x="208636" y="28974"/>
                    <a:ext cx="8090792" cy="2357126"/>
                    <a:chOff x="21259" y="28974"/>
                    <a:chExt cx="8090792" cy="2357126"/>
                  </a:xfrm>
                </p:grpSpPr>
                <p:grpSp>
                  <p:nvGrpSpPr>
                    <p:cNvPr id="11" name="Group 13"/>
                    <p:cNvGrpSpPr/>
                    <p:nvPr/>
                  </p:nvGrpSpPr>
                  <p:grpSpPr>
                    <a:xfrm>
                      <a:off x="21259" y="28974"/>
                      <a:ext cx="4836768" cy="2149641"/>
                      <a:chOff x="-173613" y="250178"/>
                      <a:chExt cx="4836768" cy="2149641"/>
                    </a:xfrm>
                  </p:grpSpPr>
                  <p:pic>
                    <p:nvPicPr>
                      <p:cNvPr id="13" name="Picture 5"/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" t="12201" r="-2707"/>
                      <a:stretch>
                        <a:fillRect/>
                      </a:stretch>
                    </p:blipFill>
                    <p:spPr>
                      <a:xfrm>
                        <a:off x="-173613" y="288625"/>
                        <a:ext cx="2606995" cy="2111194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14" name="Striped Right Arrow 10"/>
                      <p:cNvSpPr/>
                      <p:nvPr/>
                    </p:nvSpPr>
                    <p:spPr>
                      <a:xfrm>
                        <a:off x="3749656" y="250178"/>
                        <a:ext cx="913499" cy="1019652"/>
                      </a:xfrm>
                      <a:prstGeom prst="stripedRightArrow">
                        <a:avLst/>
                      </a:prstGeom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ln>
                        <a:solidFill>
                          <a:srgbClr val="FF0000"/>
                        </a:solidFill>
                      </a:ln>
                    </p:spPr>
                    <p:txBody>
                      <a:bodyPr wrap="square" rtlCol="0" anchor="ctr">
                        <a:spAutoFit/>
                      </a:bodyPr>
                      <a:lstStyle/>
                      <a:p>
                        <a:pPr algn="ctr"/>
                        <a:endParaRPr lang="en-US" sz="3135" dirty="0"/>
                      </a:p>
                    </p:txBody>
                  </p:sp>
                </p:grpSp>
                <p:pic>
                  <p:nvPicPr>
                    <p:cNvPr id="12" name="Picture 14"/>
                    <p:cNvPicPr>
                      <a:picLocks noChangeAspect="1"/>
                    </p:cNvPicPr>
                    <p:nvPr/>
                  </p:nvPicPr>
                  <p:blipFill>
                    <a:blip r:embed="rId2"/>
                    <a:stretch>
                      <a:fillRect/>
                    </a:stretch>
                  </p:blipFill>
                  <p:spPr>
                    <a:xfrm>
                      <a:off x="5314605" y="260080"/>
                      <a:ext cx="2797446" cy="2126020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9" name="Picture 16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1952322" y="-584737"/>
                    <a:ext cx="685105" cy="629786"/>
                  </a:xfrm>
                  <a:prstGeom prst="rect">
                    <a:avLst/>
                  </a:prstGeom>
                </p:spPr>
              </p:pic>
              <p:pic>
                <p:nvPicPr>
                  <p:cNvPr id="10" name="Picture 2" descr="See the source image"/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579551" y="-547464"/>
                    <a:ext cx="736887" cy="70925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21" name="Picture 20"/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633" t="164" r="3707"/>
                <a:stretch>
                  <a:fillRect/>
                </a:stretch>
              </p:blipFill>
              <p:spPr>
                <a:xfrm>
                  <a:off x="2155773" y="2967644"/>
                  <a:ext cx="1773815" cy="944651"/>
                </a:xfrm>
                <a:prstGeom prst="rect">
                  <a:avLst/>
                </a:prstGeom>
              </p:spPr>
            </p:pic>
          </p:grpSp>
          <p:sp>
            <p:nvSpPr>
              <p:cNvPr id="20" name="TextBox 19"/>
              <p:cNvSpPr txBox="1"/>
              <p:nvPr/>
            </p:nvSpPr>
            <p:spPr>
              <a:xfrm>
                <a:off x="1195348" y="1124977"/>
                <a:ext cx="1023126" cy="52542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GB" sz="2400" dirty="0" err="1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光谱</a:t>
                </a:r>
                <a:endParaRPr lang="en-GB" sz="24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7517065" y="1160484"/>
                <a:ext cx="1307598" cy="52542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GB" sz="2400" dirty="0" err="1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强子谱</a:t>
                </a:r>
                <a:endParaRPr lang="en-GB" sz="24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66134" y="2432470"/>
              <a:ext cx="2672018" cy="2393154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11102142" y="3992491"/>
              <a:ext cx="18004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dirty="0" err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rPr>
                <a:t>粲夸克偶素能谱</a:t>
              </a:r>
              <a:endParaRPr lang="en-GB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1907049" y="4857799"/>
            <a:ext cx="7292003" cy="1974480"/>
            <a:chOff x="398389" y="4886266"/>
            <a:chExt cx="6831032" cy="1526590"/>
          </a:xfrm>
        </p:grpSpPr>
        <p:sp>
          <p:nvSpPr>
            <p:cNvPr id="36" name="TextBox 35"/>
            <p:cNvSpPr txBox="1"/>
            <p:nvPr/>
          </p:nvSpPr>
          <p:spPr>
            <a:xfrm>
              <a:off x="398389" y="6080865"/>
              <a:ext cx="1314293" cy="318924"/>
            </a:xfrm>
            <a:prstGeom prst="rect">
              <a:avLst/>
            </a:prstGeom>
            <a:noFill/>
            <a:ln w="22225">
              <a:noFill/>
            </a:ln>
            <a:effectLst>
              <a:outerShdw blurRad="50800" dist="38100" sx="1000" sy="1000" algn="l" rotWithShape="0">
                <a:prstClr val="black">
                  <a:alpha val="40000"/>
                </a:prstClr>
              </a:outerShdw>
              <a:softEdge rad="12700"/>
            </a:effectLst>
          </p:spPr>
          <p:txBody>
            <a:bodyPr wrap="square" lIns="36000" tIns="36000" rIns="36000" bIns="36000" rtlCol="0" anchor="ctr">
              <a:spAutoFit/>
            </a:bodyPr>
            <a:lstStyle/>
            <a:p>
              <a:pPr algn="l"/>
              <a:r>
                <a:rPr kumimoji="1" lang="zh-CN" altLang="en-US" sz="1600" b="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强子</a:t>
              </a:r>
              <a:r>
                <a:rPr kumimoji="1" lang="zh-CN" altLang="en-US" sz="1600" b="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分子</a:t>
              </a:r>
              <a:r>
                <a:rPr kumimoji="1" lang="zh-CN" altLang="en-US" sz="1600" b="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态</a:t>
              </a:r>
              <a:endParaRPr kumimoji="1" 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398389" y="4886266"/>
              <a:ext cx="3842559" cy="1104450"/>
              <a:chOff x="550600" y="4951547"/>
              <a:chExt cx="3842559" cy="1104450"/>
            </a:xfrm>
          </p:grpSpPr>
          <p:pic>
            <p:nvPicPr>
              <p:cNvPr id="48" name="Picture 47"/>
              <p:cNvPicPr>
                <a:picLocks noChangeAspect="1"/>
              </p:cNvPicPr>
              <p:nvPr/>
            </p:nvPicPr>
            <p:blipFill rotWithShape="1">
              <a:blip r:embed="rId7"/>
              <a:srcRect r="54483"/>
              <a:stretch>
                <a:fillRect/>
              </a:stretch>
            </p:blipFill>
            <p:spPr>
              <a:xfrm>
                <a:off x="550600" y="5026808"/>
                <a:ext cx="1112196" cy="1029189"/>
              </a:xfrm>
              <a:prstGeom prst="rect">
                <a:avLst/>
              </a:prstGeom>
            </p:spPr>
          </p:pic>
          <p:sp>
            <p:nvSpPr>
              <p:cNvPr id="49" name="Rectangle 48"/>
              <p:cNvSpPr/>
              <p:nvPr/>
            </p:nvSpPr>
            <p:spPr>
              <a:xfrm>
                <a:off x="607574" y="4997970"/>
                <a:ext cx="184731" cy="33855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none" rtlCol="0" anchor="ctr">
                <a:spAutoFit/>
              </a:bodyPr>
              <a:lstStyle/>
              <a:p>
                <a:pPr algn="ctr"/>
                <a:endParaRPr lang="en-US" sz="16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50" name="Group 49"/>
              <p:cNvGrpSpPr/>
              <p:nvPr/>
            </p:nvGrpSpPr>
            <p:grpSpPr>
              <a:xfrm>
                <a:off x="1624677" y="4951547"/>
                <a:ext cx="2768482" cy="974575"/>
                <a:chOff x="2913635" y="4964796"/>
                <a:chExt cx="2768482" cy="974575"/>
              </a:xfrm>
            </p:grpSpPr>
            <p:pic>
              <p:nvPicPr>
                <p:cNvPr id="51" name="Picture 50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913635" y="4964796"/>
                  <a:ext cx="2768482" cy="974575"/>
                </a:xfrm>
                <a:prstGeom prst="rect">
                  <a:avLst/>
                </a:prstGeom>
              </p:spPr>
            </p:pic>
            <p:sp>
              <p:nvSpPr>
                <p:cNvPr id="52" name="Rectangle 51"/>
                <p:cNvSpPr/>
                <p:nvPr/>
              </p:nvSpPr>
              <p:spPr>
                <a:xfrm>
                  <a:off x="3024052" y="4995287"/>
                  <a:ext cx="184731" cy="33855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endParaRPr 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38" name="Rectangle 37"/>
            <p:cNvSpPr/>
            <p:nvPr/>
          </p:nvSpPr>
          <p:spPr>
            <a:xfrm>
              <a:off x="3158322" y="4916757"/>
              <a:ext cx="184731" cy="3385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256428" y="6093932"/>
              <a:ext cx="1787669" cy="318924"/>
            </a:xfrm>
            <a:prstGeom prst="rect">
              <a:avLst/>
            </a:prstGeom>
            <a:noFill/>
            <a:ln w="22225">
              <a:noFill/>
            </a:ln>
            <a:effectLst>
              <a:outerShdw blurRad="50800" dist="38100" sx="1000" sy="1000" algn="l" rotWithShape="0">
                <a:prstClr val="black">
                  <a:alpha val="40000"/>
                </a:prstClr>
              </a:outerShdw>
              <a:softEdge rad="12700"/>
            </a:effectLst>
          </p:spPr>
          <p:txBody>
            <a:bodyPr wrap="square" lIns="36000" tIns="36000" rIns="36000" bIns="36000" rtlCol="0" anchor="ctr">
              <a:spAutoFit/>
            </a:bodyPr>
            <a:lstStyle/>
            <a:p>
              <a:pPr algn="l"/>
              <a:r>
                <a:rPr kumimoji="1" lang="zh-CN" altLang="en-US" sz="1600" b="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强子</a:t>
              </a:r>
              <a:r>
                <a:rPr kumimoji="1" lang="en-US" altLang="zh-CN" sz="1600" b="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-</a:t>
              </a:r>
              <a:r>
                <a:rPr kumimoji="1"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粲夸克偶素</a:t>
              </a:r>
              <a:endParaRPr kumimoji="1" 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41" name="图片 12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73" t="67440" r="12173" b="3802"/>
            <a:stretch>
              <a:fillRect/>
            </a:stretch>
          </p:blipFill>
          <p:spPr>
            <a:xfrm>
              <a:off x="6126574" y="4986150"/>
              <a:ext cx="915676" cy="895668"/>
            </a:xfrm>
            <a:prstGeom prst="rect">
              <a:avLst/>
            </a:prstGeom>
          </p:spPr>
        </p:pic>
        <p:sp>
          <p:nvSpPr>
            <p:cNvPr id="42" name="TextBox 41"/>
            <p:cNvSpPr txBox="1"/>
            <p:nvPr/>
          </p:nvSpPr>
          <p:spPr>
            <a:xfrm>
              <a:off x="5797702" y="6072882"/>
              <a:ext cx="1431719" cy="318924"/>
            </a:xfrm>
            <a:prstGeom prst="rect">
              <a:avLst/>
            </a:prstGeom>
            <a:noFill/>
            <a:ln w="22225">
              <a:noFill/>
            </a:ln>
            <a:effectLst>
              <a:outerShdw blurRad="50800" dist="38100" sx="1000" sy="1000" algn="l" rotWithShape="0">
                <a:prstClr val="black">
                  <a:alpha val="40000"/>
                </a:prstClr>
              </a:outerShdw>
              <a:softEdge rad="12700"/>
            </a:effectLst>
          </p:spPr>
          <p:txBody>
            <a:bodyPr wrap="square" lIns="36000" tIns="36000" rIns="36000" bIns="36000" rtlCol="0" anchor="ctr">
              <a:spAutoFit/>
            </a:bodyPr>
            <a:lstStyle/>
            <a:p>
              <a:pPr algn="l"/>
              <a:r>
                <a:rPr kumimoji="1" lang="zh-CN" altLang="en-US" sz="1600" b="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紧致多夸克态</a:t>
              </a:r>
              <a:endParaRPr kumimoji="1" 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375216" y="4961527"/>
              <a:ext cx="1263439" cy="1106906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4452258" y="6077486"/>
              <a:ext cx="1109353" cy="318924"/>
            </a:xfrm>
            <a:prstGeom prst="rect">
              <a:avLst/>
            </a:prstGeom>
            <a:noFill/>
            <a:ln w="22225">
              <a:noFill/>
            </a:ln>
            <a:effectLst>
              <a:outerShdw blurRad="50800" dist="38100" sx="1000" sy="1000" algn="l" rotWithShape="0">
                <a:prstClr val="black">
                  <a:alpha val="40000"/>
                </a:prstClr>
              </a:outerShdw>
              <a:softEdge rad="12700"/>
            </a:effectLst>
          </p:spPr>
          <p:txBody>
            <a:bodyPr wrap="square" lIns="36000" tIns="36000" rIns="36000" bIns="36000" rtlCol="0" anchor="ctr">
              <a:spAutoFit/>
            </a:bodyPr>
            <a:lstStyle/>
            <a:p>
              <a:pPr algn="l"/>
              <a:r>
                <a:rPr kumimoji="1"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双夸克</a:t>
              </a:r>
              <a:endParaRPr kumimoji="1" 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3704261" y="4335699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允许的四夸克态内部结构</a:t>
            </a:r>
            <a:endParaRPr lang="en-GB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41837"/>
            <a:ext cx="12037768" cy="6663763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费米子与</a:t>
            </a:r>
            <a:r>
              <a:rPr lang="en-US" altLang="zh-CN" dirty="0"/>
              <a:t>Higgs</a:t>
            </a:r>
            <a:r>
              <a:rPr lang="zh-CN" altLang="en-US" dirty="0"/>
              <a:t>汤川耦合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本框 21"/>
              <p:cNvSpPr txBox="1"/>
              <p:nvPr/>
            </p:nvSpPr>
            <p:spPr>
              <a:xfrm>
                <a:off x="370677" y="1372791"/>
                <a:ext cx="9865627" cy="471219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mass</m:t>
                        </m:r>
                      </m:sub>
                      <m:sup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𝐻</m:t>
                        </m:r>
                      </m:sup>
                    </m:sSubSup>
                    <m:d>
                      <m:d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kumimoji="1" lang="en-US" altLang="zh-CN" sz="240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Ψ</m:t>
                        </m:r>
                      </m:e>
                    </m:d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𝑫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𝑳</m:t>
                        </m:r>
                      </m:sub>
                    </m:sSub>
                    <m:sSup>
                      <m:sSupPr>
                        <m:ctrlP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𝑴</m:t>
                        </m:r>
                      </m:e>
                      <m:sup>
                        <m: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𝑫</m:t>
                        </m:r>
                      </m:sup>
                    </m:sSup>
                    <m:sSub>
                      <m:sSubPr>
                        <m:ctrlP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𝑫</m:t>
                        </m:r>
                      </m:e>
                      <m:sub>
                        <m: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𝑹</m:t>
                        </m:r>
                      </m:sub>
                    </m:sSub>
                    <m:r>
                      <a:rPr kumimoji="1" lang="en-US" altLang="zh-CN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𝑫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𝑹</m:t>
                        </m:r>
                      </m:sub>
                    </m:sSub>
                    <m:sSup>
                      <m:sSupPr>
                        <m:ctrlP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𝑴</m:t>
                        </m:r>
                      </m:e>
                      <m:sup>
                        <m: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𝑫</m:t>
                        </m:r>
                        <m: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†</m:t>
                        </m:r>
                      </m:sup>
                    </m:sSup>
                    <m:sSub>
                      <m:sSubPr>
                        <m:ctrlP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𝑫</m:t>
                        </m:r>
                      </m:e>
                      <m:sub>
                        <m: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𝑳</m:t>
                        </m:r>
                      </m:sub>
                    </m:sSub>
                    <m:r>
                      <a:rPr kumimoji="1" lang="en-US" altLang="zh-CN" sz="2400" b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400" b="1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b="1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𝑳</m:t>
                        </m:r>
                      </m:sub>
                    </m:sSub>
                    <m:sSup>
                      <m:sSupPr>
                        <m:ctrlP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𝑴</m:t>
                        </m:r>
                      </m:e>
                      <m:sup>
                        <m: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𝑼</m:t>
                        </m:r>
                      </m:sup>
                    </m:sSup>
                    <m:sSub>
                      <m:sSubPr>
                        <m:ctrlP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𝑼</m:t>
                        </m:r>
                      </m:e>
                      <m:sub>
                        <m: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𝑹</m:t>
                        </m:r>
                      </m:sub>
                    </m:sSub>
                    <m:r>
                      <a:rPr kumimoji="1" lang="en-US" altLang="zh-CN" sz="2400" b="1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400" b="1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b="1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𝑹</m:t>
                        </m:r>
                      </m:sub>
                    </m:sSub>
                    <m:sSup>
                      <m:sSupPr>
                        <m:ctrlP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𝑴</m:t>
                        </m:r>
                      </m:e>
                      <m:sup>
                        <m: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𝑼</m:t>
                        </m:r>
                        <m: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†</m:t>
                        </m:r>
                      </m:sup>
                    </m:sSup>
                    <m:sSub>
                      <m:sSubPr>
                        <m:ctrlP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𝑼</m:t>
                        </m:r>
                      </m:e>
                      <m:sub>
                        <m: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𝑳</m:t>
                        </m:r>
                      </m:sub>
                    </m:sSub>
                  </m:oMath>
                </a14:m>
                <a:r>
                  <a:rPr lang="zh-CN" altLang="en-US" sz="2115" dirty="0"/>
                  <a:t> </a:t>
                </a:r>
                <a:endParaRPr lang="zh-CN" altLang="en-US" sz="2115" dirty="0"/>
              </a:p>
            </p:txBody>
          </p:sp>
        </mc:Choice>
        <mc:Fallback>
          <p:sp>
            <p:nvSpPr>
              <p:cNvPr id="22" name="文本框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677" y="1372791"/>
                <a:ext cx="9865627" cy="471219"/>
              </a:xfrm>
              <a:prstGeom prst="rect">
                <a:avLst/>
              </a:prstGeom>
              <a:blipFill rotWithShape="1">
                <a:blip r:embed="rId1"/>
                <a:stretch>
                  <a:fillRect l="-50" t="-118" r="1" b="-545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/>
              <p:cNvSpPr txBox="1"/>
              <p:nvPr/>
            </p:nvSpPr>
            <p:spPr>
              <a:xfrm>
                <a:off x="1827023" y="2080854"/>
                <a:ext cx="1971479" cy="636393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≡</m:t>
                    </m:r>
                    <m:f>
                      <m:fPr>
                        <m:ctrlPr>
                          <a:rPr kumimoji="1"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1"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kumimoji="1" lang="en-US" altLang="zh-CN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kumimoji="1" lang="en-US" altLang="zh-CN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sSub>
                      <m:sSub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zh-CN" altLang="en-US" sz="1905" dirty="0"/>
                  <a:t> </a:t>
                </a:r>
                <a:endParaRPr lang="zh-CN" altLang="en-US" sz="1905" dirty="0"/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7023" y="2080854"/>
                <a:ext cx="1971479" cy="636393"/>
              </a:xfrm>
              <a:prstGeom prst="rect">
                <a:avLst/>
              </a:prstGeom>
              <a:blipFill rotWithShape="1">
                <a:blip r:embed="rId2"/>
                <a:stretch>
                  <a:fillRect l="-264" t="-93" r="29" b="13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/>
              <p:cNvSpPr txBox="1"/>
              <p:nvPr/>
            </p:nvSpPr>
            <p:spPr>
              <a:xfrm>
                <a:off x="665786" y="3096351"/>
                <a:ext cx="6470489" cy="9376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kumimoji="1" lang="zh-CN" altLang="en-US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：</a:t>
                </a:r>
                <a:r>
                  <a:rPr kumimoji="1" lang="en-US" altLang="zh-CN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Higgs</a:t>
                </a:r>
                <a:r>
                  <a:rPr kumimoji="1" lang="zh-CN" altLang="en-US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与第</a:t>
                </a:r>
                <a:r>
                  <a:rPr kumimoji="1" lang="en-US" altLang="zh-CN" sz="2400" dirty="0" err="1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i</a:t>
                </a:r>
                <a:r>
                  <a:rPr kumimoji="1" lang="zh-CN" altLang="en-US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，</a:t>
                </a:r>
                <a:r>
                  <a:rPr kumimoji="1" lang="en-US" altLang="zh-CN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j</a:t>
                </a:r>
                <a:r>
                  <a:rPr kumimoji="1" lang="zh-CN" altLang="en-US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代（味道）</a:t>
                </a:r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夸克耦合的系数</a:t>
                </a:r>
                <a:endParaRPr kumimoji="1" lang="en-US" altLang="zh-CN" sz="2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𝜈</m:t>
                    </m:r>
                    <m:r>
                      <a:rPr kumimoji="1"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≈</m:t>
                    </m:r>
                    <m:r>
                      <a:rPr kumimoji="1"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246</m:t>
                    </m:r>
                  </m:oMath>
                </a14:m>
                <a:r>
                  <a:rPr kumimoji="1" lang="zh-CN" altLang="en-US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 </a:t>
                </a:r>
                <a:r>
                  <a:rPr kumimoji="1" lang="en-US" altLang="zh-CN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GeV</a:t>
                </a:r>
                <a:r>
                  <a:rPr kumimoji="1" lang="zh-CN" altLang="en-US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：</a:t>
                </a:r>
                <a:r>
                  <a:rPr kumimoji="1" lang="en-US" altLang="zh-CN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Higgs</a:t>
                </a:r>
                <a:r>
                  <a:rPr kumimoji="1" lang="zh-CN" altLang="en-US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真空</a:t>
                </a:r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期望值</a:t>
                </a:r>
                <a:endParaRPr kumimoji="1" lang="zh-CN" altLang="en-US" sz="2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786" y="3096351"/>
                <a:ext cx="6470489" cy="937693"/>
              </a:xfrm>
              <a:prstGeom prst="rect">
                <a:avLst/>
              </a:prstGeom>
              <a:blipFill rotWithShape="1">
                <a:blip r:embed="rId3"/>
                <a:stretch>
                  <a:fillRect l="-5" t="-10" r="2" b="-54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组合 10"/>
          <p:cNvGrpSpPr/>
          <p:nvPr/>
        </p:nvGrpSpPr>
        <p:grpSpPr>
          <a:xfrm>
            <a:off x="9319340" y="1316411"/>
            <a:ext cx="2308800" cy="2519577"/>
            <a:chOff x="9319340" y="1316411"/>
            <a:chExt cx="2308800" cy="2519577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4"/>
            <a:srcRect l="9723" t="15156" r="53711" b="49822"/>
            <a:stretch>
              <a:fillRect/>
            </a:stretch>
          </p:blipFill>
          <p:spPr>
            <a:xfrm>
              <a:off x="9542515" y="1316411"/>
              <a:ext cx="2085625" cy="2001532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9319340" y="3374323"/>
              <a:ext cx="67358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kumimoji="1"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rPr>
                <a:t>1</a:t>
              </a:r>
              <a:r>
                <a: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rPr>
                <a:t>代</a:t>
              </a:r>
              <a:endPara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0094647" y="3374322"/>
              <a:ext cx="67358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kumimoji="1"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rPr>
                <a:t>2</a:t>
              </a:r>
              <a:r>
                <a: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rPr>
                <a:t>代</a:t>
              </a:r>
              <a:endPara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0934349" y="3357956"/>
              <a:ext cx="67358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kumimoji="1"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rPr>
                <a:t>3</a:t>
              </a:r>
              <a:r>
                <a: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rPr>
                <a:t>代</a:t>
              </a:r>
              <a:endPara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/>
              <p:cNvSpPr txBox="1"/>
              <p:nvPr/>
            </p:nvSpPr>
            <p:spPr>
              <a:xfrm>
                <a:off x="4199646" y="2186308"/>
                <a:ext cx="295343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p>
                        <m:r>
                          <a:rPr kumimoji="1" lang="en-US" altLang="zh-CN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sup>
                    </m:sSup>
                  </m:oMath>
                </a14:m>
                <a:r>
                  <a:rPr kumimoji="1" lang="zh-CN" altLang="en-US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和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p>
                        <m:r>
                          <a:rPr kumimoji="1"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𝑈</m:t>
                        </m:r>
                      </m:sup>
                    </m:sSup>
                  </m:oMath>
                </a14:m>
                <a:r>
                  <a:rPr kumimoji="1" lang="zh-CN" altLang="en-US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为</a:t>
                </a:r>
                <a14:m>
                  <m:oMath xmlns:m="http://schemas.openxmlformats.org/officeDocument/2006/math">
                    <m:r>
                      <a:rPr kumimoji="1" lang="en-US" altLang="zh-CN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3</m:t>
                    </m:r>
                    <m:r>
                      <a:rPr kumimoji="1" lang="en-US" altLang="zh-CN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×</m:t>
                    </m:r>
                    <m:r>
                      <a:rPr kumimoji="1" lang="en-US" altLang="zh-CN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3</m:t>
                    </m:r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矩阵</a:t>
                </a:r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9646" y="2186308"/>
                <a:ext cx="2953437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13" t="-1" r="-996" b="-27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/>
              <p:cNvSpPr txBox="1"/>
              <p:nvPr/>
            </p:nvSpPr>
            <p:spPr>
              <a:xfrm>
                <a:off x="2363811" y="4882422"/>
                <a:ext cx="5349413" cy="473399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2400" i="1" smtClean="0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𝑀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zh-CN" sz="2400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diag</m:t>
                          </m:r>
                        </m:sub>
                        <m:sup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</m:sup>
                      </m:sSubSup>
                      <m:r>
                        <a:rPr kumimoji="1" lang="en-US" altLang="zh-CN" sz="240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=</m:t>
                      </m:r>
                      <m:sSubSup>
                        <m:sSubSup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  <m:sup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</m:sup>
                      </m:sSubSup>
                      <m:sSup>
                        <m:sSup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𝑀</m:t>
                          </m:r>
                        </m:e>
                        <m:sup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</m:sup>
                      </m:sSup>
                      <m:sSubSup>
                        <m:sSubSupPr>
                          <m:ctrlPr>
                            <a:rPr kumimoji="1" lang="en-US" altLang="zh-CN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𝑅</m:t>
                          </m:r>
                        </m:sub>
                        <m:sup>
                          <m:r>
                            <a:rPr kumimoji="1" lang="en-US" altLang="zh-CN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  <m:r>
                            <a:rPr kumimoji="1" lang="en-US" altLang="zh-CN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†</m:t>
                          </m:r>
                        </m:sup>
                      </m:sSubSup>
                      <m:r>
                        <a:rPr kumimoji="1" lang="zh-CN" altLang="en-US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，</m:t>
                      </m:r>
                      <m:sSubSup>
                        <m:sSubSup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𝑀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zh-CN" sz="2400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diag</m:t>
                          </m:r>
                        </m:sub>
                        <m:sup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𝑈</m:t>
                          </m:r>
                        </m:sup>
                      </m:sSubSup>
                      <m:r>
                        <a:rPr kumimoji="1" lang="en-US" altLang="zh-CN" sz="240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=</m:t>
                      </m:r>
                      <m:sSubSup>
                        <m:sSubSupPr>
                          <m:ctrlP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  <m:sup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𝑈</m:t>
                          </m:r>
                        </m:sup>
                      </m:sSubSup>
                      <m:sSup>
                        <m:sSup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𝑀</m:t>
                          </m:r>
                        </m:e>
                        <m:sup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𝑈</m:t>
                          </m:r>
                        </m:sup>
                      </m:sSup>
                      <m:sSubSup>
                        <m:sSubSupPr>
                          <m:ctrlPr>
                            <a:rPr kumimoji="1" lang="en-US" altLang="zh-CN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𝑅</m:t>
                          </m:r>
                        </m:sub>
                        <m:sup>
                          <m:r>
                            <a:rPr kumimoji="1" lang="en-US" altLang="zh-CN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𝑈</m:t>
                          </m:r>
                          <m:r>
                            <a:rPr kumimoji="1" lang="en-US" altLang="zh-CN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†</m:t>
                          </m:r>
                        </m:sup>
                      </m:sSubSup>
                    </m:oMath>
                  </m:oMathPara>
                </a14:m>
                <a:endParaRPr kumimoji="1" lang="zh-CN" altLang="en-US" sz="2115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3811" y="4882422"/>
                <a:ext cx="5349413" cy="473399"/>
              </a:xfrm>
              <a:prstGeom prst="rect">
                <a:avLst/>
              </a:prstGeom>
              <a:blipFill rotWithShape="1">
                <a:blip r:embed="rId6"/>
                <a:stretch>
                  <a:fillRect l="-89" t="-114" r="10" b="49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/>
              <p:cNvSpPr txBox="1"/>
              <p:nvPr/>
            </p:nvSpPr>
            <p:spPr>
              <a:xfrm>
                <a:off x="370675" y="4216133"/>
                <a:ext cx="8929233" cy="529504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:r>
                  <a:rPr kumimoji="1" lang="zh-CN" altLang="en-US" sz="28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选取幺正矩阵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sup>
                    </m:sSubSup>
                  </m:oMath>
                </a14:m>
                <a:r>
                  <a:rPr kumimoji="1" lang="zh-CN" altLang="en-US" sz="28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，</a:t>
                </a:r>
                <a:r>
                  <a:rPr kumimoji="1" lang="en-US" altLang="zh-CN" sz="2800" dirty="0">
                    <a:solidFill>
                      <a:schemeClr val="tx1"/>
                    </a:solidFill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  <m:sup>
                        <m: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sup>
                    </m:sSubSup>
                  </m:oMath>
                </a14:m>
                <a:r>
                  <a:rPr kumimoji="1" lang="zh-CN" altLang="en-US" sz="28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，</a:t>
                </a:r>
                <a:r>
                  <a:rPr kumimoji="1" lang="en-US" altLang="zh-CN" sz="2800" dirty="0">
                    <a:solidFill>
                      <a:schemeClr val="tx1"/>
                    </a:solidFill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𝑈</m:t>
                        </m:r>
                      </m:sup>
                    </m:sSubSup>
                  </m:oMath>
                </a14:m>
                <a:r>
                  <a:rPr kumimoji="1" lang="zh-CN" altLang="en-US" sz="28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，</a:t>
                </a:r>
                <a:r>
                  <a:rPr kumimoji="1" lang="en-US" altLang="zh-CN" sz="2800" dirty="0">
                    <a:solidFill>
                      <a:schemeClr val="tx1"/>
                    </a:solidFill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𝑈</m:t>
                        </m:r>
                      </m:sup>
                    </m:sSubSup>
                  </m:oMath>
                </a14:m>
                <a:r>
                  <a:rPr kumimoji="1" lang="zh-CN" altLang="en-US" sz="28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使得质量矩阵对角化：</a:t>
                </a:r>
                <a:endParaRPr kumimoji="1" lang="en-US" altLang="zh-CN" sz="28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675" y="4216133"/>
                <a:ext cx="8929233" cy="529504"/>
              </a:xfrm>
              <a:prstGeom prst="rect">
                <a:avLst/>
              </a:prstGeom>
              <a:blipFill rotWithShape="1">
                <a:blip r:embed="rId7"/>
                <a:stretch>
                  <a:fillRect l="-55" t="-69" r="4" b="-3904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文本框 15"/>
              <p:cNvSpPr txBox="1"/>
              <p:nvPr/>
            </p:nvSpPr>
            <p:spPr>
              <a:xfrm>
                <a:off x="228450" y="5478176"/>
                <a:ext cx="10333717" cy="581057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mass</m:t>
                          </m:r>
                        </m:sub>
                        <m:sup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𝐻</m:t>
                          </m:r>
                        </m:sup>
                      </m:sSubSup>
                      <m:d>
                        <m:d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kumimoji="1" lang="en-US" altLang="zh-CN" sz="2400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Ψ</m:t>
                          </m:r>
                        </m:e>
                      </m:d>
                      <m:r>
                        <a:rPr kumimoji="1" lang="en-US" altLang="zh-CN" sz="240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=</m:t>
                      </m:r>
                      <m:sSubSup>
                        <m:sSubSup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  <m:sup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bSup>
                      <m:sSubSup>
                        <m:sSubSup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𝑀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zh-CN" sz="240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diag</m:t>
                          </m:r>
                        </m:sub>
                        <m:sup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</m:sup>
                      </m:sSubSup>
                      <m:sSubSup>
                        <m:sSubSup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𝑅</m:t>
                          </m:r>
                        </m:sub>
                        <m:sup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bSup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+</m:t>
                      </m:r>
                      <m:sSubSup>
                        <m:sSubSup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𝑅</m:t>
                          </m:r>
                        </m:sub>
                        <m:sup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bSup>
                      <m:sSubSup>
                        <m:sSubSup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𝑀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zh-CN" sz="240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diag</m:t>
                          </m:r>
                        </m:sub>
                        <m:sup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†</m:t>
                          </m:r>
                        </m:sup>
                      </m:sSubSup>
                      <m:sSubSup>
                        <m:sSubSup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  <m:sup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bSup>
                      <m:r>
                        <a:rPr kumimoji="1" lang="en-US" altLang="zh-CN" sz="2400">
                          <a:solidFill>
                            <a:srgbClr val="052DD3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+</m:t>
                      </m:r>
                      <m:sSubSup>
                        <m:sSubSupPr>
                          <m:ctrlP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𝑈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  <m:sup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bSup>
                      <m:sSubSup>
                        <m:sSubSupPr>
                          <m:ctrlP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𝑀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zh-CN" sz="2400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diag</m:t>
                          </m:r>
                        </m:sub>
                        <m:sup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𝑈</m:t>
                          </m:r>
                        </m:sup>
                      </m:sSubSup>
                      <m:sSubSup>
                        <m:sSubSupPr>
                          <m:ctrlP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𝑈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𝑅</m:t>
                          </m:r>
                        </m:sub>
                        <m:sup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bSup>
                      <m:r>
                        <a:rPr kumimoji="1" lang="en-US" altLang="zh-CN" sz="2400" i="1">
                          <a:solidFill>
                            <a:srgbClr val="052DD3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+</m:t>
                      </m:r>
                      <m:sSubSup>
                        <m:sSubSupPr>
                          <m:ctrlP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𝑈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𝑅</m:t>
                          </m:r>
                        </m:sub>
                        <m:sup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bSup>
                      <m:sSubSup>
                        <m:sSubSupPr>
                          <m:ctrlP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𝑀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zh-CN" sz="2400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diag</m:t>
                          </m:r>
                        </m:sub>
                        <m:sup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𝑈</m:t>
                          </m:r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†</m:t>
                          </m:r>
                        </m:sup>
                      </m:sSubSup>
                      <m:sSubSup>
                        <m:sSubSupPr>
                          <m:ctrlP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𝑈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  <m:sup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bSup>
                      <m:r>
                        <m:rPr>
                          <m:nor/>
                        </m:rPr>
                        <a:rPr lang="zh-CN" altLang="en-US" sz="2400" i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m:t> </m:t>
                      </m:r>
                    </m:oMath>
                  </m:oMathPara>
                </a14:m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6" name="文本框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450" y="5478176"/>
                <a:ext cx="10333717" cy="581057"/>
              </a:xfrm>
              <a:prstGeom prst="rect">
                <a:avLst/>
              </a:prstGeom>
              <a:blipFill rotWithShape="1">
                <a:blip r:embed="rId8"/>
                <a:stretch>
                  <a:fillRect l="-48" t="-5" r="2" b="11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组合 23"/>
          <p:cNvGrpSpPr/>
          <p:nvPr/>
        </p:nvGrpSpPr>
        <p:grpSpPr>
          <a:xfrm>
            <a:off x="1228608" y="6181588"/>
            <a:ext cx="8271615" cy="501459"/>
            <a:chOff x="777618" y="6100475"/>
            <a:chExt cx="8271615" cy="501459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文本框 18"/>
                <p:cNvSpPr txBox="1"/>
                <p:nvPr/>
              </p:nvSpPr>
              <p:spPr>
                <a:xfrm>
                  <a:off x="777618" y="6104765"/>
                  <a:ext cx="1840613" cy="48192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𝑫</m:t>
                          </m:r>
                        </m:e>
                        <m:sub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𝑳</m:t>
                          </m:r>
                        </m:sub>
                        <m:sup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bSup>
                      <m:r>
                        <a:rPr kumimoji="1" lang="en-US" altLang="zh-CN" sz="2400" b="1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=</m:t>
                      </m:r>
                      <m:sSubSup>
                        <m:sSubSupPr>
                          <m:ctrlP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𝑽</m:t>
                          </m:r>
                        </m:e>
                        <m:sub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𝑳</m:t>
                          </m:r>
                        </m:sub>
                        <m:sup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𝑫</m:t>
                          </m:r>
                        </m:sup>
                      </m:sSubSup>
                      <m:sSub>
                        <m:sSubPr>
                          <m:ctrlP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𝑫</m:t>
                          </m:r>
                        </m:e>
                        <m:sub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𝑳</m:t>
                          </m:r>
                        </m:sub>
                      </m:sSub>
                      <m:r>
                        <a:rPr kumimoji="1" lang="en-US" altLang="zh-CN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zh-CN" altLang="en-US" sz="240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</a:t>
                  </a:r>
                  <a:endPara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19" name="文本框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7618" y="6104765"/>
                  <a:ext cx="1840613" cy="481927"/>
                </a:xfrm>
                <a:prstGeom prst="rect">
                  <a:avLst/>
                </a:prstGeom>
                <a:blipFill rotWithShape="1">
                  <a:blip r:embed="rId9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文本框 19"/>
                <p:cNvSpPr txBox="1"/>
                <p:nvPr/>
              </p:nvSpPr>
              <p:spPr>
                <a:xfrm>
                  <a:off x="2908111" y="6101511"/>
                  <a:ext cx="1840614" cy="48192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𝑫</m:t>
                          </m:r>
                        </m:e>
                        <m:sub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𝑹</m:t>
                          </m:r>
                        </m:sub>
                        <m:sup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bSup>
                      <m:r>
                        <a:rPr kumimoji="1" lang="en-US" altLang="zh-CN" sz="2400" b="1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=</m:t>
                      </m:r>
                      <m:sSubSup>
                        <m:sSubSupPr>
                          <m:ctrlP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𝑽</m:t>
                          </m:r>
                        </m:e>
                        <m:sub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𝑹</m:t>
                          </m:r>
                        </m:sub>
                        <m:sup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𝑫</m:t>
                          </m:r>
                        </m:sup>
                      </m:sSubSup>
                      <m:sSub>
                        <m:sSubPr>
                          <m:ctrlP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𝑫</m:t>
                          </m:r>
                        </m:e>
                        <m:sub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𝑹</m:t>
                          </m:r>
                        </m:sub>
                      </m:sSub>
                      <m:r>
                        <a:rPr kumimoji="1" lang="en-US" altLang="zh-CN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zh-CN" altLang="en-US" sz="240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</a:t>
                  </a:r>
                  <a:endPara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20" name="文本框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08111" y="6101511"/>
                  <a:ext cx="1840614" cy="481927"/>
                </a:xfrm>
                <a:prstGeom prst="rect">
                  <a:avLst/>
                </a:prstGeom>
                <a:blipFill rotWithShape="1">
                  <a:blip r:embed="rId10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文本框 20"/>
                <p:cNvSpPr txBox="1"/>
                <p:nvPr/>
              </p:nvSpPr>
              <p:spPr>
                <a:xfrm>
                  <a:off x="5038519" y="6118212"/>
                  <a:ext cx="1830792" cy="483722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𝑼</m:t>
                          </m:r>
                        </m:e>
                        <m:sub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𝑳</m:t>
                          </m:r>
                        </m:sub>
                        <m:sup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bSup>
                      <m:r>
                        <a:rPr kumimoji="1" lang="en-US" altLang="zh-CN" sz="2400" b="1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=</m:t>
                      </m:r>
                      <m:sSubSup>
                        <m:sSubSupPr>
                          <m:ctrlP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𝑽</m:t>
                          </m:r>
                        </m:e>
                        <m:sub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𝑳</m:t>
                          </m:r>
                        </m:sub>
                        <m:sup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𝑼</m:t>
                          </m:r>
                        </m:sup>
                      </m:sSubSup>
                      <m:sSub>
                        <m:sSubPr>
                          <m:ctrlP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𝑼</m:t>
                          </m:r>
                        </m:e>
                        <m:sub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𝑳</m:t>
                          </m:r>
                        </m:sub>
                      </m:sSub>
                      <m:r>
                        <a:rPr kumimoji="1" lang="en-US" altLang="zh-CN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zh-CN" altLang="en-US" sz="240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</a:t>
                  </a:r>
                  <a:endPara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21" name="文本框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38519" y="6118212"/>
                  <a:ext cx="1830792" cy="483722"/>
                </a:xfrm>
                <a:prstGeom prst="rect">
                  <a:avLst/>
                </a:prstGeom>
                <a:blipFill rotWithShape="1">
                  <a:blip r:embed="rId11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文本框 22"/>
                <p:cNvSpPr txBox="1"/>
                <p:nvPr/>
              </p:nvSpPr>
              <p:spPr>
                <a:xfrm>
                  <a:off x="7218441" y="6100475"/>
                  <a:ext cx="1830792" cy="483722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𝑫</m:t>
                          </m:r>
                        </m:e>
                        <m:sub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𝑹</m:t>
                          </m:r>
                        </m:sub>
                        <m:sup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bSup>
                      <m:r>
                        <a:rPr kumimoji="1" lang="en-US" altLang="zh-CN" sz="2400" b="1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=</m:t>
                      </m:r>
                      <m:sSubSup>
                        <m:sSubSupPr>
                          <m:ctrlP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𝑽</m:t>
                          </m:r>
                        </m:e>
                        <m:sub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𝑹</m:t>
                          </m:r>
                        </m:sub>
                        <m:sup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𝑼</m:t>
                          </m:r>
                        </m:sup>
                      </m:sSubSup>
                      <m:sSub>
                        <m:sSubPr>
                          <m:ctrlP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𝑫</m:t>
                          </m:r>
                        </m:e>
                        <m:sub>
                          <m:r>
                            <a:rPr kumimoji="1" lang="en-US" altLang="zh-CN" sz="240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𝑹</m:t>
                          </m:r>
                        </m:sub>
                      </m:sSub>
                      <m:r>
                        <a:rPr kumimoji="1" lang="en-US" altLang="zh-CN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zh-CN" altLang="en-US" sz="240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</a:t>
                  </a:r>
                  <a:endPara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23" name="文本框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18441" y="6100475"/>
                  <a:ext cx="1830792" cy="483722"/>
                </a:xfrm>
                <a:prstGeom prst="rect">
                  <a:avLst/>
                </a:prstGeom>
                <a:blipFill rotWithShape="1">
                  <a:blip r:embed="rId12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6" name="文本框 25"/>
          <p:cNvSpPr txBox="1"/>
          <p:nvPr/>
        </p:nvSpPr>
        <p:spPr>
          <a:xfrm>
            <a:off x="201681" y="6219138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其中：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9737729" y="6181588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为质量本征态</a:t>
            </a:r>
            <a:endParaRPr kumimoji="1"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51999"/>
            <a:ext cx="12133744" cy="6270171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6"/>
          <p:cNvGrpSpPr>
            <a:grpSpLocks noChangeAspect="1"/>
          </p:cNvGrpSpPr>
          <p:nvPr/>
        </p:nvGrpSpPr>
        <p:grpSpPr>
          <a:xfrm>
            <a:off x="352777" y="1054196"/>
            <a:ext cx="10897209" cy="4749608"/>
            <a:chOff x="682368" y="4184123"/>
            <a:chExt cx="6496849" cy="2158363"/>
          </a:xfrm>
        </p:grpSpPr>
        <p:pic>
          <p:nvPicPr>
            <p:cNvPr id="6" name="Picture 28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5559974" y="4437414"/>
              <a:ext cx="1421509" cy="1905072"/>
            </a:xfrm>
            <a:prstGeom prst="rect">
              <a:avLst/>
            </a:prstGeom>
          </p:spPr>
        </p:pic>
        <p:grpSp>
          <p:nvGrpSpPr>
            <p:cNvPr id="7" name="Group 29"/>
            <p:cNvGrpSpPr/>
            <p:nvPr/>
          </p:nvGrpSpPr>
          <p:grpSpPr>
            <a:xfrm>
              <a:off x="682368" y="4184123"/>
              <a:ext cx="6496849" cy="2114768"/>
              <a:chOff x="836911" y="4006004"/>
              <a:chExt cx="6496849" cy="2114768"/>
            </a:xfrm>
          </p:grpSpPr>
          <p:pic>
            <p:nvPicPr>
              <p:cNvPr id="8" name="Picture 31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967955" y="4242454"/>
                <a:ext cx="1384247" cy="1845662"/>
              </a:xfrm>
              <a:prstGeom prst="rect">
                <a:avLst/>
              </a:prstGeom>
            </p:spPr>
          </p:pic>
          <p:grpSp>
            <p:nvGrpSpPr>
              <p:cNvPr id="9" name="Group 32"/>
              <p:cNvGrpSpPr/>
              <p:nvPr/>
            </p:nvGrpSpPr>
            <p:grpSpPr>
              <a:xfrm>
                <a:off x="836911" y="4006004"/>
                <a:ext cx="6496849" cy="2114768"/>
                <a:chOff x="272986" y="1356700"/>
                <a:chExt cx="7249628" cy="2445289"/>
              </a:xfrm>
            </p:grpSpPr>
            <p:grpSp>
              <p:nvGrpSpPr>
                <p:cNvPr id="10" name="Group 33"/>
                <p:cNvGrpSpPr/>
                <p:nvPr/>
              </p:nvGrpSpPr>
              <p:grpSpPr>
                <a:xfrm>
                  <a:off x="1319377" y="1356700"/>
                  <a:ext cx="6203237" cy="2445289"/>
                  <a:chOff x="1319377" y="1356700"/>
                  <a:chExt cx="6203237" cy="2445289"/>
                </a:xfrm>
              </p:grpSpPr>
              <p:grpSp>
                <p:nvGrpSpPr>
                  <p:cNvPr id="12" name="Group 35"/>
                  <p:cNvGrpSpPr/>
                  <p:nvPr/>
                </p:nvGrpSpPr>
                <p:grpSpPr>
                  <a:xfrm>
                    <a:off x="1435982" y="1356700"/>
                    <a:ext cx="6052227" cy="2423138"/>
                    <a:chOff x="1435982" y="1356700"/>
                    <a:chExt cx="6052227" cy="2423138"/>
                  </a:xfrm>
                </p:grpSpPr>
                <p:grpSp>
                  <p:nvGrpSpPr>
                    <p:cNvPr id="15" name="Group 38"/>
                    <p:cNvGrpSpPr/>
                    <p:nvPr/>
                  </p:nvGrpSpPr>
                  <p:grpSpPr>
                    <a:xfrm>
                      <a:off x="1836209" y="1737180"/>
                      <a:ext cx="5652000" cy="2042658"/>
                      <a:chOff x="1836209" y="1737180"/>
                      <a:chExt cx="5652000" cy="2042658"/>
                    </a:xfrm>
                  </p:grpSpPr>
                  <p:pic>
                    <p:nvPicPr>
                      <p:cNvPr id="22" name="Picture 45"/>
                      <p:cNvPicPr>
                        <a:picLocks noChangeAspect="1"/>
                      </p:cNvPicPr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836209" y="1737180"/>
                        <a:ext cx="1572900" cy="2042657"/>
                      </a:xfrm>
                      <a:prstGeom prst="rect">
                        <a:avLst/>
                      </a:prstGeom>
                    </p:spPr>
                  </p:pic>
                  <p:cxnSp>
                    <p:nvCxnSpPr>
                      <p:cNvPr id="23" name="Straight Connector 46"/>
                      <p:cNvCxnSpPr/>
                      <p:nvPr/>
                    </p:nvCxnSpPr>
                    <p:spPr>
                      <a:xfrm>
                        <a:off x="1836209" y="2449286"/>
                        <a:ext cx="5652000" cy="0"/>
                      </a:xfrm>
                      <a:prstGeom prst="line">
                        <a:avLst/>
                      </a:prstGeom>
                      <a:ln w="22225">
                        <a:solidFill>
                          <a:schemeClr val="tx1"/>
                        </a:solidFill>
                        <a:tailEnd type="non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4" name="Straight Connector 47"/>
                      <p:cNvCxnSpPr/>
                      <p:nvPr/>
                    </p:nvCxnSpPr>
                    <p:spPr>
                      <a:xfrm>
                        <a:off x="1836209" y="3178629"/>
                        <a:ext cx="5652000" cy="0"/>
                      </a:xfrm>
                      <a:prstGeom prst="line">
                        <a:avLst/>
                      </a:prstGeom>
                      <a:ln w="22225">
                        <a:solidFill>
                          <a:schemeClr val="tx1"/>
                        </a:solidFill>
                        <a:tailEnd type="non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5" name="Straight Connector 48"/>
                      <p:cNvCxnSpPr/>
                      <p:nvPr/>
                    </p:nvCxnSpPr>
                    <p:spPr>
                      <a:xfrm>
                        <a:off x="3621467" y="1781402"/>
                        <a:ext cx="0" cy="1998436"/>
                      </a:xfrm>
                      <a:prstGeom prst="line">
                        <a:avLst/>
                      </a:prstGeom>
                      <a:ln w="22225">
                        <a:solidFill>
                          <a:schemeClr val="tx1"/>
                        </a:solidFill>
                        <a:tailEnd type="non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6" name="Straight Connector 49"/>
                      <p:cNvCxnSpPr/>
                      <p:nvPr/>
                    </p:nvCxnSpPr>
                    <p:spPr>
                      <a:xfrm>
                        <a:off x="5613553" y="1781402"/>
                        <a:ext cx="0" cy="1998436"/>
                      </a:xfrm>
                      <a:prstGeom prst="line">
                        <a:avLst/>
                      </a:prstGeom>
                      <a:ln w="22225">
                        <a:solidFill>
                          <a:schemeClr val="tx1"/>
                        </a:solidFill>
                        <a:tailEnd type="non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16" name="TextBox 39"/>
                    <p:cNvSpPr txBox="1"/>
                    <p:nvPr/>
                  </p:nvSpPr>
                  <p:spPr>
                    <a:xfrm>
                      <a:off x="2522187" y="1356700"/>
                      <a:ext cx="200943" cy="283460"/>
                    </a:xfrm>
                    <a:prstGeom prst="rect">
                      <a:avLst/>
                    </a:prstGeom>
                    <a:noFill/>
                    <a:ln>
                      <a:solidFill>
                        <a:schemeClr val="bg1"/>
                      </a:solidFill>
                    </a:ln>
                    <a:effectLst>
                      <a:outerShdw blurRad="50800" dist="38100" algn="l" rotWithShape="0">
                        <a:prstClr val="black">
                          <a:alpha val="0"/>
                        </a:prstClr>
                      </a:outerShdw>
                      <a:softEdge rad="12700"/>
                    </a:effectLst>
                  </p:spPr>
                  <p:txBody>
                    <a:bodyPr wrap="square" lIns="38098" tIns="38098" rIns="38098" bIns="38098" rtlCol="0">
                      <a:spAutoFit/>
                    </a:bodyPr>
                    <a:lstStyle/>
                    <a:p>
                      <a:pPr algn="l"/>
                      <a:r>
                        <a:rPr lang="en-US" altLang="zh-CN" sz="2540" dirty="0">
                          <a:solidFill>
                            <a:srgbClr val="0094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</a:t>
                      </a:r>
                      <a:endParaRPr lang="en-GB" sz="2540" dirty="0">
                        <a:solidFill>
                          <a:srgbClr val="00949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7" name="TextBox 40"/>
                    <p:cNvSpPr txBox="1"/>
                    <p:nvPr/>
                  </p:nvSpPr>
                  <p:spPr>
                    <a:xfrm>
                      <a:off x="4461266" y="1356700"/>
                      <a:ext cx="200943" cy="283460"/>
                    </a:xfrm>
                    <a:prstGeom prst="rect">
                      <a:avLst/>
                    </a:prstGeom>
                    <a:noFill/>
                    <a:ln>
                      <a:solidFill>
                        <a:schemeClr val="bg1"/>
                      </a:solidFill>
                    </a:ln>
                    <a:effectLst>
                      <a:outerShdw blurRad="50800" dist="38100" algn="l" rotWithShape="0">
                        <a:prstClr val="black">
                          <a:alpha val="0"/>
                        </a:prstClr>
                      </a:outerShdw>
                      <a:softEdge rad="12700"/>
                    </a:effectLst>
                  </p:spPr>
                  <p:txBody>
                    <a:bodyPr wrap="square" lIns="38098" tIns="38098" rIns="38098" bIns="38098" rtlCol="0">
                      <a:spAutoFit/>
                    </a:bodyPr>
                    <a:lstStyle/>
                    <a:p>
                      <a:pPr algn="l"/>
                      <a:r>
                        <a:rPr lang="en-US" altLang="zh-CN" sz="2540" dirty="0">
                          <a:solidFill>
                            <a:srgbClr val="0094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</a:t>
                      </a:r>
                      <a:endParaRPr lang="en-GB" sz="2540" dirty="0">
                        <a:solidFill>
                          <a:srgbClr val="00949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8" name="TextBox 41"/>
                    <p:cNvSpPr txBox="1"/>
                    <p:nvPr/>
                  </p:nvSpPr>
                  <p:spPr>
                    <a:xfrm>
                      <a:off x="6525192" y="1366118"/>
                      <a:ext cx="200943" cy="283460"/>
                    </a:xfrm>
                    <a:prstGeom prst="rect">
                      <a:avLst/>
                    </a:prstGeom>
                    <a:noFill/>
                    <a:ln>
                      <a:solidFill>
                        <a:schemeClr val="bg1"/>
                      </a:solidFill>
                    </a:ln>
                    <a:effectLst>
                      <a:outerShdw blurRad="50800" dist="38100" algn="l" rotWithShape="0">
                        <a:prstClr val="black">
                          <a:alpha val="0"/>
                        </a:prstClr>
                      </a:outerShdw>
                      <a:softEdge rad="12700"/>
                    </a:effectLst>
                  </p:spPr>
                  <p:txBody>
                    <a:bodyPr wrap="square" lIns="38098" tIns="38098" rIns="38098" bIns="38098" rtlCol="0">
                      <a:spAutoFit/>
                    </a:bodyPr>
                    <a:lstStyle/>
                    <a:p>
                      <a:pPr algn="l"/>
                      <a:r>
                        <a:rPr lang="en-US" altLang="zh-CN" sz="2540" dirty="0">
                          <a:solidFill>
                            <a:srgbClr val="0094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</a:t>
                      </a:r>
                      <a:endParaRPr lang="en-GB" sz="2540" dirty="0">
                        <a:solidFill>
                          <a:srgbClr val="00949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9" name="TextBox 42"/>
                    <p:cNvSpPr txBox="1"/>
                    <p:nvPr/>
                  </p:nvSpPr>
                  <p:spPr>
                    <a:xfrm>
                      <a:off x="1435982" y="1973614"/>
                      <a:ext cx="200943" cy="283460"/>
                    </a:xfrm>
                    <a:prstGeom prst="rect">
                      <a:avLst/>
                    </a:prstGeom>
                    <a:noFill/>
                    <a:ln>
                      <a:solidFill>
                        <a:schemeClr val="bg1"/>
                      </a:solidFill>
                    </a:ln>
                    <a:effectLst>
                      <a:outerShdw blurRad="50800" dist="38100" algn="l" rotWithShape="0">
                        <a:prstClr val="black">
                          <a:alpha val="0"/>
                        </a:prstClr>
                      </a:outerShdw>
                      <a:softEdge rad="12700"/>
                    </a:effectLst>
                  </p:spPr>
                  <p:txBody>
                    <a:bodyPr wrap="square" lIns="38098" tIns="38098" rIns="38098" bIns="38098" rtlCol="0">
                      <a:spAutoFit/>
                    </a:bodyPr>
                    <a:lstStyle/>
                    <a:p>
                      <a:pPr algn="l"/>
                      <a:r>
                        <a:rPr lang="en-US" altLang="zh-CN" sz="254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</a:t>
                      </a:r>
                      <a:endParaRPr lang="en-GB" sz="2540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" name="TextBox 43"/>
                    <p:cNvSpPr txBox="1"/>
                    <p:nvPr/>
                  </p:nvSpPr>
                  <p:spPr>
                    <a:xfrm>
                      <a:off x="1453852" y="2716781"/>
                      <a:ext cx="200943" cy="283460"/>
                    </a:xfrm>
                    <a:prstGeom prst="rect">
                      <a:avLst/>
                    </a:prstGeom>
                    <a:noFill/>
                    <a:ln>
                      <a:solidFill>
                        <a:schemeClr val="bg1"/>
                      </a:solidFill>
                    </a:ln>
                    <a:effectLst>
                      <a:outerShdw blurRad="50800" dist="38100" algn="l" rotWithShape="0">
                        <a:prstClr val="black">
                          <a:alpha val="0"/>
                        </a:prstClr>
                      </a:outerShdw>
                      <a:softEdge rad="12700"/>
                    </a:effectLst>
                  </p:spPr>
                  <p:txBody>
                    <a:bodyPr wrap="square" lIns="38098" tIns="38098" rIns="38098" bIns="38098" rtlCol="0">
                      <a:spAutoFit/>
                    </a:bodyPr>
                    <a:lstStyle/>
                    <a:p>
                      <a:pPr algn="l"/>
                      <a:r>
                        <a:rPr lang="en-US" altLang="zh-CN" sz="254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endParaRPr lang="en-GB" sz="2540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1" name="TextBox 44"/>
                    <p:cNvSpPr txBox="1"/>
                    <p:nvPr/>
                  </p:nvSpPr>
                  <p:spPr>
                    <a:xfrm>
                      <a:off x="1473382" y="3328466"/>
                      <a:ext cx="200943" cy="283460"/>
                    </a:xfrm>
                    <a:prstGeom prst="rect">
                      <a:avLst/>
                    </a:prstGeom>
                    <a:noFill/>
                    <a:ln>
                      <a:solidFill>
                        <a:schemeClr val="bg1"/>
                      </a:solidFill>
                    </a:ln>
                    <a:effectLst>
                      <a:outerShdw blurRad="50800" dist="38100" algn="l" rotWithShape="0">
                        <a:prstClr val="black">
                          <a:alpha val="0"/>
                        </a:prstClr>
                      </a:outerShdw>
                      <a:softEdge rad="12700"/>
                    </a:effectLst>
                  </p:spPr>
                  <p:txBody>
                    <a:bodyPr wrap="square" lIns="38098" tIns="38098" rIns="38098" bIns="38098" rtlCol="0">
                      <a:spAutoFit/>
                    </a:bodyPr>
                    <a:lstStyle/>
                    <a:p>
                      <a:pPr algn="l"/>
                      <a:r>
                        <a:rPr lang="en-US" altLang="zh-CN" sz="254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</a:t>
                      </a:r>
                      <a:endParaRPr lang="en-GB" sz="2540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sp>
                <p:nvSpPr>
                  <p:cNvPr id="13" name="Left Bracket 36"/>
                  <p:cNvSpPr/>
                  <p:nvPr/>
                </p:nvSpPr>
                <p:spPr>
                  <a:xfrm>
                    <a:off x="1319377" y="1484965"/>
                    <a:ext cx="226387" cy="2304000"/>
                  </a:xfrm>
                  <a:prstGeom prst="leftBracket">
                    <a:avLst>
                      <a:gd name="adj" fmla="val 46145"/>
                    </a:avLst>
                  </a:prstGeom>
                  <a:ln w="22225">
                    <a:solidFill>
                      <a:srgbClr val="2A00FF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905"/>
                  </a:p>
                </p:txBody>
              </p:sp>
              <p:sp>
                <p:nvSpPr>
                  <p:cNvPr id="14" name="Left Bracket 37"/>
                  <p:cNvSpPr/>
                  <p:nvPr/>
                </p:nvSpPr>
                <p:spPr>
                  <a:xfrm rot="10800000">
                    <a:off x="7321672" y="1497989"/>
                    <a:ext cx="200942" cy="2304000"/>
                  </a:xfrm>
                  <a:prstGeom prst="leftBracket">
                    <a:avLst>
                      <a:gd name="adj" fmla="val 46145"/>
                    </a:avLst>
                  </a:prstGeom>
                  <a:ln w="22225">
                    <a:solidFill>
                      <a:srgbClr val="2A00FF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905"/>
                  </a:p>
                </p:txBody>
              </p:sp>
            </p:grp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11" name="TextBox 34"/>
                    <p:cNvSpPr txBox="1"/>
                    <p:nvPr/>
                  </p:nvSpPr>
                  <p:spPr>
                    <a:xfrm>
                      <a:off x="272986" y="2386923"/>
                      <a:ext cx="872086" cy="266839"/>
                    </a:xfrm>
                    <a:prstGeom prst="rect">
                      <a:avLst/>
                    </a:prstGeom>
                    <a:noFill/>
                    <a:ln>
                      <a:solidFill>
                        <a:schemeClr val="bg1"/>
                      </a:solidFill>
                    </a:ln>
                    <a:effectLst>
                      <a:outerShdw blurRad="50800" dist="38100" algn="l" rotWithShape="0">
                        <a:prstClr val="black">
                          <a:alpha val="0"/>
                        </a:prstClr>
                      </a:outerShdw>
                      <a:softEdge rad="12700"/>
                    </a:effectLst>
                  </p:spPr>
                  <p:txBody>
                    <a:bodyPr wrap="none" lIns="38098" tIns="38098" rIns="38098" bIns="38098" rtlCol="0">
                      <a:spAutoFit/>
                    </a:bodyPr>
                    <a:lstStyle/>
                    <a:p>
                      <a:pPr algn="l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altLang="zh-CN" sz="2800" i="1">
                                    <a:solidFill>
                                      <a:srgbClr val="2A00FF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800" i="1">
                                    <a:solidFill>
                                      <a:srgbClr val="2A00FF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CN" sz="2800" i="0">
                                    <a:solidFill>
                                      <a:srgbClr val="2A00FF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CKM</m:t>
                                </m:r>
                              </m:sub>
                            </m:sSub>
                            <m:r>
                              <a:rPr lang="en-US" altLang="zh-CN" sz="2800" i="1">
                                <a:solidFill>
                                  <a:srgbClr val="2A00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</m:oMath>
                        </m:oMathPara>
                      </a14:m>
                      <a:endParaRPr lang="en-GB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>
                <p:sp>
                  <p:nvSpPr>
                    <p:cNvPr id="11" name="TextBox 34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72986" y="2386923"/>
                      <a:ext cx="872086" cy="266839"/>
                    </a:xfrm>
                    <a:prstGeom prst="rect">
                      <a:avLst/>
                    </a:prstGeom>
                    <a:blipFill rotWithShape="1">
                      <a:blip r:embed="rId4"/>
                    </a:blipFill>
                    <a:ln>
                      <a:solidFill>
                        <a:schemeClr val="bg1"/>
                      </a:solidFill>
                    </a:ln>
                    <a:effectLst>
                      <a:outerShdw blurRad="50800" dist="38100" algn="l" rotWithShape="0">
                        <a:prstClr val="black">
                          <a:alpha val="0"/>
                        </a:prstClr>
                      </a:outerShdw>
                      <a:softEdge rad="12700"/>
                    </a:effectLst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p:sp>
        <p:nvSpPr>
          <p:cNvPr id="27" name="TextBox 51"/>
          <p:cNvSpPr txBox="1">
            <a:spLocks noChangeAspect="1"/>
          </p:cNvSpPr>
          <p:nvPr/>
        </p:nvSpPr>
        <p:spPr>
          <a:xfrm>
            <a:off x="3237962" y="2267154"/>
            <a:ext cx="1133644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核物理</a:t>
            </a:r>
            <a:endParaRPr lang="en-GB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8" name="TextBox 52"/>
          <p:cNvSpPr txBox="1">
            <a:spLocks noChangeAspect="1"/>
          </p:cNvSpPr>
          <p:nvPr/>
        </p:nvSpPr>
        <p:spPr>
          <a:xfrm>
            <a:off x="4463532" y="3866792"/>
            <a:ext cx="1479844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粲强子</a:t>
            </a:r>
            <a:endParaRPr lang="en-GB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9" name="TextBox 53"/>
          <p:cNvSpPr txBox="1">
            <a:spLocks noChangeAspect="1"/>
          </p:cNvSpPr>
          <p:nvPr/>
        </p:nvSpPr>
        <p:spPr>
          <a:xfrm>
            <a:off x="5741527" y="2076962"/>
            <a:ext cx="1415772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奇异强子</a:t>
            </a:r>
            <a:endParaRPr lang="en-GB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30" name="Group 57"/>
          <p:cNvGrpSpPr>
            <a:grpSpLocks noChangeAspect="1"/>
          </p:cNvGrpSpPr>
          <p:nvPr/>
        </p:nvGrpSpPr>
        <p:grpSpPr>
          <a:xfrm>
            <a:off x="2432216" y="1885884"/>
            <a:ext cx="8080114" cy="3526626"/>
            <a:chOff x="2294832" y="2599492"/>
            <a:chExt cx="5939813" cy="2592481"/>
          </a:xfrm>
        </p:grpSpPr>
        <p:sp>
          <p:nvSpPr>
            <p:cNvPr id="31" name="TextBox 54"/>
            <p:cNvSpPr txBox="1"/>
            <p:nvPr/>
          </p:nvSpPr>
          <p:spPr>
            <a:xfrm rot="19278312">
              <a:off x="6431639" y="4248755"/>
              <a:ext cx="814504" cy="33937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底强子</a:t>
              </a:r>
              <a:endParaRPr lang="en-GB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32" name="Oval 55"/>
            <p:cNvSpPr/>
            <p:nvPr/>
          </p:nvSpPr>
          <p:spPr>
            <a:xfrm>
              <a:off x="2294832" y="4723123"/>
              <a:ext cx="4463755" cy="468850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en-GB" sz="169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Oval 56"/>
            <p:cNvSpPr/>
            <p:nvPr/>
          </p:nvSpPr>
          <p:spPr>
            <a:xfrm>
              <a:off x="7251220" y="2599492"/>
              <a:ext cx="983425" cy="2037743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en-GB" sz="169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𝑢𝑑</m:t>
                            </m:r>
                          </m:sub>
                        </m:sSub>
                      </m:e>
                    </m:d>
                  </m:oMath>
                </a14:m>
                <a:r>
                  <a:rPr lang="en-GB" dirty="0"/>
                  <a:t>的实验测量</a:t>
                </a:r>
                <a:endParaRPr lang="en-GB" dirty="0"/>
              </a:p>
            </p:txBody>
          </p:sp>
        </mc:Choice>
        <mc:Fallback>
          <p:sp>
            <p:nvSpPr>
              <p:cNvPr id="2" name="Title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1"/>
                <a:stretch>
                  <a:fillRect t="-2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69119" y="996054"/>
                <a:ext cx="9666172" cy="390876"/>
              </a:xfrm>
              <a:prstGeom prst="rect">
                <a:avLst/>
              </a:prstGeom>
              <a:solidFill>
                <a:schemeClr val="bg1">
                  <a:alpha val="53398"/>
                </a:schemeClr>
              </a:solid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:pPr algn="l"/>
                <a:r>
                  <a:rPr kumimoji="1" 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超允许</a:t>
                </a:r>
                <a:r>
                  <a:rPr kumimoji="1" lang="en-US" altLang="zh-CN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(super-allowed)</a:t>
                </a:r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kumimoji="1" lang="en-GB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核</a:t>
                </a:r>
                <a14:m>
                  <m:oMath xmlns:m="http://schemas.openxmlformats.org/officeDocument/2006/math">
                    <m:r>
                      <a:rPr kumimoji="1" lang="en-US" altLang="zh-CN" sz="2540" i="1" dirty="0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𝛽</m:t>
                    </m:r>
                  </m:oMath>
                </a14:m>
                <a:r>
                  <a:rPr kumimoji="1" lang="en-GB" sz="2540" dirty="0" err="1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衰变</a:t>
                </a:r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，给出最精确的测量结果</a:t>
                </a:r>
                <a:endParaRPr kumimoji="1" lang="en-GB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119" y="996054"/>
                <a:ext cx="9666172" cy="390876"/>
              </a:xfrm>
              <a:prstGeom prst="rect">
                <a:avLst/>
              </a:prstGeom>
              <a:blipFill rotWithShape="1">
                <a:blip r:embed="rId2"/>
                <a:stretch>
                  <a:fillRect l="-51" t="-8056" r="-1208" b="-8100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977716" y="1514671"/>
                <a:ext cx="7253396" cy="395301"/>
              </a:xfrm>
              <a:prstGeom prst="rect">
                <a:avLst/>
              </a:prstGeom>
              <a:solidFill>
                <a:schemeClr val="bg1">
                  <a:alpha val="53398"/>
                </a:schemeClr>
              </a:solid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:r>
                  <a:rPr kumimoji="1" lang="en-GB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仅有矢量流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</m:oMath>
                </a14:m>
                <a:r>
                  <a:rPr kumimoji="1" lang="en-GB" sz="2540" dirty="0" err="1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贡献</a:t>
                </a:r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，无轴矢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sSup>
                      <m:s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；对核结构不敏感</a:t>
                </a:r>
                <a:endParaRPr kumimoji="1" lang="en-GB" sz="2540" dirty="0" err="1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716" y="1514671"/>
                <a:ext cx="7253396" cy="395301"/>
              </a:xfrm>
              <a:prstGeom prst="rect">
                <a:avLst/>
              </a:prstGeom>
              <a:blipFill rotWithShape="1">
                <a:blip r:embed="rId3"/>
                <a:stretch>
                  <a:fillRect l="-67" t="-7439" r="3" b="-7417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8287637" y="1921437"/>
            <a:ext cx="65" cy="390876"/>
          </a:xfrm>
          <a:prstGeom prst="rect">
            <a:avLst/>
          </a:prstGeom>
          <a:solidFill>
            <a:schemeClr val="bg1">
              <a:alpha val="53398"/>
            </a:schemeClr>
          </a:solidFill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none" lIns="0" tIns="0" rIns="0" bIns="0" rtlCol="0" anchor="ctr">
            <a:spAutoFit/>
          </a:bodyPr>
          <a:lstStyle/>
          <a:p>
            <a:endParaRPr lang="en-US" sz="254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505" y="3138614"/>
            <a:ext cx="5584428" cy="367754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7257462" y="2263049"/>
                <a:ext cx="3840795" cy="695896"/>
              </a:xfrm>
              <a:prstGeom prst="rect">
                <a:avLst/>
              </a:prstGeom>
              <a:solidFill>
                <a:schemeClr val="bg1">
                  <a:alpha val="53398"/>
                </a:schemeClr>
              </a:solid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GB" sz="296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GB" sz="296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V</m:t>
                        </m:r>
                      </m:e>
                      <m:sub>
                        <m:r>
                          <a:rPr kumimoji="1" lang="en-US" altLang="zh-CN" sz="296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𝑢𝑑</m:t>
                        </m:r>
                      </m:sub>
                    </m:sSub>
                    <m:r>
                      <a:rPr kumimoji="1" lang="en-US" altLang="zh-CN" sz="2965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∝</m:t>
                    </m:r>
                    <m:sSub>
                      <m:sSubPr>
                        <m:ctrlPr>
                          <a:rPr kumimoji="1" lang="en-US" altLang="zh-CN" sz="296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96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kumimoji="1" lang="en-US" altLang="zh-CN" sz="296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𝑉</m:t>
                        </m:r>
                      </m:sub>
                    </m:sSub>
                    <m:r>
                      <a:rPr kumimoji="1" lang="en-US" altLang="zh-CN" sz="2965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/</m:t>
                    </m:r>
                    <m:sSub>
                      <m:sSubPr>
                        <m:ctrlPr>
                          <a:rPr kumimoji="1" lang="en-US" altLang="zh-CN" sz="296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96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kumimoji="1" lang="en-US" altLang="zh-CN" sz="296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𝐹</m:t>
                        </m:r>
                      </m:sub>
                    </m:sSub>
                  </m:oMath>
                </a14:m>
                <a:r>
                  <a:rPr kumimoji="1" lang="en-US" altLang="zh-CN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𝐹</m:t>
                        </m:r>
                      </m:sub>
                    </m:sSub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  <m:f>
                      <m:f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𝑊</m:t>
                            </m:r>
                          </m:sub>
                          <m:sup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endParaRPr kumimoji="1" lang="en-GB" sz="2540" dirty="0" err="1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7462" y="2263049"/>
                <a:ext cx="3840795" cy="695896"/>
              </a:xfrm>
              <a:prstGeom prst="rect">
                <a:avLst/>
              </a:prstGeom>
              <a:blipFill rotWithShape="1">
                <a:blip r:embed="rId5"/>
                <a:stretch>
                  <a:fillRect l="-133" t="-1082" r="-2057" b="-935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2407146" y="4377746"/>
                <a:ext cx="2513756" cy="442035"/>
              </a:xfrm>
              <a:prstGeom prst="rect">
                <a:avLst/>
              </a:prstGeom>
              <a:solidFill>
                <a:schemeClr val="bg1">
                  <a:alpha val="53398"/>
                </a:schemeClr>
              </a:solidFill>
              <a:ln w="25400">
                <a:solidFill>
                  <a:schemeClr val="tx1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36000" tIns="36000" rIns="36000" bIns="36000" rtlCol="0" anchor="ctr">
                <a:spAutoFit/>
              </a:bodyPr>
              <a:lstStyle/>
              <a:p>
                <a:pPr algn="l"/>
                <a:r>
                  <a:rPr kumimoji="1" lang="en-US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多个核</a:t>
                </a:r>
                <a:r>
                  <a:rPr kumimoji="1" lang="en-US" altLang="zh-CN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𝛽</m:t>
                    </m:r>
                  </m:oMath>
                </a14:m>
                <a:r>
                  <a:rPr kumimoji="1" lang="en-GB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衰变数据</a:t>
                </a:r>
                <a:endParaRPr kumimoji="1" lang="en-GB" sz="2400" dirty="0" err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7146" y="4377746"/>
                <a:ext cx="2513756" cy="442035"/>
              </a:xfrm>
              <a:prstGeom prst="rect">
                <a:avLst/>
              </a:prstGeom>
              <a:blipFill rotWithShape="1">
                <a:blip r:embed="rId6"/>
                <a:stretch>
                  <a:fillRect l="-702" t="-2886" r="-3803" b="-2843"/>
                </a:stretch>
              </a:blipFill>
              <a:ln w="25400">
                <a:solidFill>
                  <a:schemeClr val="tx1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6615158" y="4410708"/>
                <a:ext cx="4719776" cy="576293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53398"/>
                </a:schemeClr>
              </a:solid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lIns="72000" tIns="72000" rIns="36000" bIns="72000" rtlCol="0" anchor="ctr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CN" sz="28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kumimoji="1" lang="en-US" altLang="zh-CN" sz="2800" i="1"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CN" sz="2800" i="1">
                                      <a:latin typeface="Cambria Math" panose="02040503050406030204" pitchFamily="18" charset="0"/>
                                      <a:ea typeface="Kaiti TC" panose="02010600040101010101" pitchFamily="2" charset="-12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800" i="1">
                                      <a:latin typeface="Cambria Math" panose="02040503050406030204" pitchFamily="18" charset="0"/>
                                      <a:ea typeface="Kaiti TC" panose="02010600040101010101" pitchFamily="2" charset="-120"/>
                                      <a:cs typeface="Times New Roman" panose="020206030504050203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2800" i="1">
                                      <a:latin typeface="Cambria Math" panose="02040503050406030204" pitchFamily="18" charset="0"/>
                                      <a:ea typeface="Kaiti TC" panose="02010600040101010101" pitchFamily="2" charset="-120"/>
                                      <a:cs typeface="Times New Roman" panose="02020603050405020304" pitchFamily="18" charset="0"/>
                                    </a:rPr>
                                    <m:t>𝑢𝑑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kumimoji="1" lang="en-US" altLang="zh-CN" sz="28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1" lang="en-US" altLang="zh-CN" sz="280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kumimoji="1" lang="en-US" altLang="zh-CN" sz="280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kumimoji="1" lang="en-US" altLang="zh-CN" sz="280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kumimoji="1" lang="en-US" altLang="zh-CN" sz="280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97370</m:t>
                      </m:r>
                      <m:d>
                        <m:dPr>
                          <m:ctrlPr>
                            <a:rPr kumimoji="1" lang="en-US" altLang="zh-CN" sz="28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28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10</m:t>
                          </m:r>
                        </m:e>
                      </m:d>
                      <m:r>
                        <a:rPr kumimoji="1" lang="en-US" altLang="zh-CN" sz="280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kumimoji="1" lang="en-US" altLang="zh-CN" sz="280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10</m:t>
                      </m:r>
                      <m:r>
                        <a:rPr kumimoji="1" lang="en-US" altLang="zh-CN" sz="280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kumimoji="1" lang="en-GB" sz="2800" dirty="0" err="1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5158" y="4410708"/>
                <a:ext cx="4719776" cy="576293"/>
              </a:xfrm>
              <a:prstGeom prst="rect">
                <a:avLst/>
              </a:prstGeom>
              <a:blipFill rotWithShape="1">
                <a:blip r:embed="rId7"/>
                <a:stretch>
                  <a:fillRect l="-102" t="-110" r="4" b="60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文本框 8"/>
          <p:cNvSpPr txBox="1"/>
          <p:nvPr/>
        </p:nvSpPr>
        <p:spPr>
          <a:xfrm>
            <a:off x="928914" y="449943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10013" y="207248"/>
            <a:ext cx="2262725" cy="1665265"/>
          </a:xfrm>
          <a:prstGeom prst="rect">
            <a:avLst/>
          </a:prstGeom>
        </p:spPr>
      </p:pic>
      <p:grpSp>
        <p:nvGrpSpPr>
          <p:cNvPr id="28" name="组合 27"/>
          <p:cNvGrpSpPr/>
          <p:nvPr/>
        </p:nvGrpSpPr>
        <p:grpSpPr>
          <a:xfrm>
            <a:off x="1093743" y="2027616"/>
            <a:ext cx="5521415" cy="984221"/>
            <a:chOff x="2427955" y="1709898"/>
            <a:chExt cx="5521415" cy="9842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/>
            <a:srcRect l="65705"/>
            <a:stretch>
              <a:fillRect/>
            </a:stretch>
          </p:blipFill>
          <p:spPr>
            <a:xfrm>
              <a:off x="2875063" y="1740118"/>
              <a:ext cx="2089717" cy="954001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4403016" y="2238434"/>
              <a:ext cx="354018" cy="352854"/>
            </a:xfrm>
            <a:prstGeom prst="rect">
              <a:avLst/>
            </a:prstGeom>
            <a:ln>
              <a:solidFill>
                <a:srgbClr val="2A00FF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en-GB" sz="1695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020683" y="2246807"/>
              <a:ext cx="2928687" cy="390876"/>
            </a:xfrm>
            <a:prstGeom prst="rect">
              <a:avLst/>
            </a:prstGeom>
            <a:solidFill>
              <a:schemeClr val="bg1">
                <a:alpha val="53398"/>
              </a:schemeClr>
            </a:solidFill>
            <a:effectLst>
              <a:outerShdw blurRad="50800" dist="38100" sx="1000" sy="1000" algn="l" rotWithShape="0">
                <a:prstClr val="black"/>
              </a:outerShdw>
              <a:softEdge rad="12700"/>
            </a:effectLst>
          </p:spPr>
          <p:txBody>
            <a:bodyPr wrap="none" lIns="0" tIns="0" rIns="0" bIns="0" rtlCol="0" anchor="ctr">
              <a:spAutoFit/>
            </a:bodyPr>
            <a:lstStyle/>
            <a:p>
              <a:pPr algn="l"/>
              <a:r>
                <a:rPr kumimoji="1" lang="en-US" sz="2540" dirty="0" err="1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辐射修正</a:t>
              </a:r>
              <a:r>
                <a:rPr kumimoji="1"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，过程无关</a:t>
              </a:r>
              <a:endParaRPr kumimoji="1" lang="en-GB" sz="2540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438819" y="1709898"/>
              <a:ext cx="650819" cy="390876"/>
            </a:xfrm>
            <a:prstGeom prst="rect">
              <a:avLst/>
            </a:prstGeom>
            <a:solidFill>
              <a:schemeClr val="bg1">
                <a:alpha val="53398"/>
              </a:schemeClr>
            </a:solidFill>
            <a:effectLst>
              <a:outerShdw blurRad="50800" dist="38100" sx="1000" sy="1000" algn="l" rotWithShape="0">
                <a:prstClr val="black"/>
              </a:outerShdw>
              <a:softEdge rad="12700"/>
            </a:effectLst>
          </p:spPr>
          <p:txBody>
            <a:bodyPr wrap="none" lIns="0" tIns="0" rIns="0" bIns="0" rtlCol="0" anchor="ctr">
              <a:spAutoFit/>
            </a:bodyPr>
            <a:lstStyle/>
            <a:p>
              <a:pPr algn="l"/>
              <a:r>
                <a:rPr kumimoji="1" lang="en-US" sz="2540" dirty="0" err="1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常数</a:t>
              </a:r>
              <a:endParaRPr kumimoji="1" lang="en-GB" sz="2540" dirty="0" err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844419" y="1781170"/>
              <a:ext cx="395400" cy="352854"/>
            </a:xfrm>
            <a:prstGeom prst="rect">
              <a:avLst/>
            </a:prstGeom>
            <a:ln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en-GB" sz="1695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27" name="Picture 7"/>
            <p:cNvPicPr>
              <a:picLocks noChangeAspect="1"/>
            </p:cNvPicPr>
            <p:nvPr/>
          </p:nvPicPr>
          <p:blipFill>
            <a:blip r:embed="rId9"/>
            <a:srcRect r="92015"/>
            <a:stretch>
              <a:fillRect/>
            </a:stretch>
          </p:blipFill>
          <p:spPr>
            <a:xfrm>
              <a:off x="2427955" y="1729235"/>
              <a:ext cx="486542" cy="954001"/>
            </a:xfrm>
            <a:prstGeom prst="rect">
              <a:avLst/>
            </a:prstGeom>
          </p:spPr>
        </p:pic>
      </p:grp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/>
              <p:cNvSpPr txBox="1"/>
              <p:nvPr/>
            </p:nvSpPr>
            <p:spPr>
              <a:xfrm>
                <a:off x="10478686" y="925265"/>
                <a:ext cx="7375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m:t>𝑢𝑑</m:t>
                          </m:r>
                        </m:sub>
                      </m:sSub>
                    </m:oMath>
                  </m:oMathPara>
                </a14:m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78686" y="925265"/>
                <a:ext cx="737574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75" t="-15" r="-2290" b="-27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0" grpId="0" animBg="1"/>
      <p:bldP spid="21" grpId="0" animBg="1"/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𝑢𝑠</m:t>
                            </m:r>
                          </m:sub>
                        </m:sSub>
                      </m:e>
                    </m:d>
                  </m:oMath>
                </a14:m>
                <a:r>
                  <a:rPr lang="en-GB" dirty="0"/>
                  <a:t>的实验测量</a:t>
                </a:r>
                <a:endParaRPr lang="en-GB" dirty="0"/>
              </a:p>
            </p:txBody>
          </p:sp>
        </mc:Choice>
        <mc:Fallback>
          <p:sp>
            <p:nvSpPr>
              <p:cNvPr id="2" name="Title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1"/>
                <a:stretch>
                  <a:fillRect t="-2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437990" y="962088"/>
                <a:ext cx="8733545" cy="390876"/>
              </a:xfrm>
              <a:prstGeom prst="rect">
                <a:avLst/>
              </a:prstGeom>
              <a:solidFill>
                <a:schemeClr val="bg1">
                  <a:alpha val="53398"/>
                </a:schemeClr>
              </a:solid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:pPr algn="l"/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利用</a:t>
                </a:r>
                <a14:m>
                  <m:oMath xmlns:m="http://schemas.openxmlformats.org/officeDocument/2006/math"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𝐾</m:t>
                    </m:r>
                  </m:oMath>
                </a14:m>
                <a:r>
                  <a:rPr kumimoji="1" lang="en-GB" sz="2540" dirty="0" err="1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介子或者超子</a:t>
                </a:r>
                <a:r>
                  <a:rPr kumimoji="1" lang="en-US" altLang="zh-CN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包含</a:t>
                </a:r>
                <a14:m>
                  <m:oMath xmlns:m="http://schemas.openxmlformats.org/officeDocument/2006/math"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kumimoji="1" lang="en-US" altLang="zh-CN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夸克的重子</a:t>
                </a:r>
                <a:r>
                  <a:rPr kumimoji="1" lang="en-US" altLang="zh-CN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，</a:t>
                </a:r>
                <a14:m>
                  <m:oMath xmlns:m="http://schemas.openxmlformats.org/officeDocument/2006/math"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𝜏</m:t>
                    </m:r>
                  </m:oMath>
                </a14:m>
                <a:r>
                  <a:rPr kumimoji="1" lang="en-US" altLang="zh-CN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轻子的衰变测量</a:t>
                </a:r>
                <a:endParaRPr kumimoji="1" lang="en-GB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990" y="962088"/>
                <a:ext cx="8733545" cy="390876"/>
              </a:xfrm>
              <a:prstGeom prst="rect">
                <a:avLst/>
              </a:prstGeom>
              <a:blipFill rotWithShape="1">
                <a:blip r:embed="rId2"/>
                <a:stretch>
                  <a:fillRect l="-56" t="-7976" r="3" b="-8179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437990" y="1490485"/>
                <a:ext cx="3672480" cy="390876"/>
              </a:xfrm>
              <a:prstGeom prst="rect">
                <a:avLst/>
              </a:prstGeom>
              <a:solidFill>
                <a:schemeClr val="bg1">
                  <a:alpha val="53398"/>
                </a:schemeClr>
              </a:solid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2540" b="1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𝑲</m:t>
                    </m:r>
                  </m:oMath>
                </a14:m>
                <a:r>
                  <a:rPr kumimoji="1" lang="en-GB" sz="2540" b="1" dirty="0" err="1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介</a:t>
                </a:r>
                <a:r>
                  <a:rPr kumimoji="1" lang="en-US" sz="2540" b="1" dirty="0" err="1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子三体半轻衰变</a:t>
                </a:r>
                <a:r>
                  <a:rPr kumimoji="1" lang="en-US" altLang="zh-CN" sz="2540" b="1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kumimoji="1" lang="en-US" altLang="zh-CN" sz="2540" b="1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𝑲𝒍</m:t>
                    </m:r>
                    <m:r>
                      <a:rPr kumimoji="1" lang="en-US" altLang="zh-CN" sz="2540" b="1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𝟑</m:t>
                    </m:r>
                  </m:oMath>
                </a14:m>
                <a:r>
                  <a:rPr kumimoji="1" lang="en-US" altLang="zh-CN" sz="2540" b="1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kumimoji="1" lang="en-GB" sz="2540" b="1" dirty="0" err="1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990" y="1490485"/>
                <a:ext cx="3672480" cy="390876"/>
              </a:xfrm>
              <a:prstGeom prst="rect">
                <a:avLst/>
              </a:prstGeom>
              <a:blipFill rotWithShape="1">
                <a:blip r:embed="rId3"/>
                <a:stretch>
                  <a:fillRect l="-134" t="-7996" r="-3144" b="-8160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27"/>
          <p:cNvGrpSpPr/>
          <p:nvPr/>
        </p:nvGrpSpPr>
        <p:grpSpPr>
          <a:xfrm>
            <a:off x="2076643" y="2578682"/>
            <a:ext cx="6627536" cy="675360"/>
            <a:chOff x="788951" y="1752808"/>
            <a:chExt cx="6262408" cy="638153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8951" y="1752808"/>
              <a:ext cx="6262408" cy="638153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5437179" y="1943172"/>
              <a:ext cx="466298" cy="333415"/>
            </a:xfrm>
            <a:prstGeom prst="rect">
              <a:avLst/>
            </a:prstGeom>
            <a:ln>
              <a:solidFill>
                <a:srgbClr val="2A00FF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en-GB" sz="1695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2484" y="2012612"/>
            <a:ext cx="8225568" cy="450275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7669415" y="2648147"/>
            <a:ext cx="1034764" cy="581173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GB" sz="1695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766247" y="3295494"/>
            <a:ext cx="4252767" cy="781752"/>
          </a:xfrm>
          <a:prstGeom prst="rect">
            <a:avLst/>
          </a:prstGeom>
          <a:solidFill>
            <a:schemeClr val="bg1">
              <a:alpha val="53398"/>
            </a:schemeClr>
          </a:solidFill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none" lIns="0" tIns="0" rIns="0" bIns="0" rtlCol="0" anchor="ctr">
            <a:spAutoFit/>
          </a:bodyPr>
          <a:lstStyle/>
          <a:p>
            <a:pPr algn="l"/>
            <a:r>
              <a:rPr kumimoji="1" lang="zh-CN" altLang="en-US" sz="254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动量转移零点形状因子</a:t>
            </a:r>
            <a:endParaRPr kumimoji="1" lang="en-US" altLang="zh-CN" sz="254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l"/>
            <a:r>
              <a:rPr kumimoji="1" lang="zh-CN" altLang="en-US" sz="254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来自于格点</a:t>
            </a:r>
            <a:r>
              <a:rPr kumimoji="1" lang="en-US" altLang="zh-CN" sz="254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(Lattice)QCD</a:t>
            </a:r>
            <a:r>
              <a:rPr kumimoji="1" lang="zh-CN" altLang="en-US" sz="254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计算</a:t>
            </a:r>
            <a:endParaRPr kumimoji="1" lang="en-GB" sz="2540" dirty="0" err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971240" y="4312686"/>
            <a:ext cx="7885157" cy="692982"/>
            <a:chOff x="758978" y="4061928"/>
            <a:chExt cx="7885157" cy="692982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43988" y="4061928"/>
              <a:ext cx="4200147" cy="692982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758978" y="4173754"/>
              <a:ext cx="3544240" cy="390876"/>
            </a:xfrm>
            <a:prstGeom prst="rect">
              <a:avLst/>
            </a:prstGeom>
            <a:solidFill>
              <a:schemeClr val="bg1">
                <a:alpha val="53398"/>
              </a:schemeClr>
            </a:solidFill>
            <a:effectLst>
              <a:outerShdw blurRad="50800" dist="38100" sx="1000" sy="1000" algn="l" rotWithShape="0">
                <a:prstClr val="black"/>
              </a:outerShdw>
              <a:softEdge rad="12700"/>
            </a:effectLst>
          </p:spPr>
          <p:txBody>
            <a:bodyPr wrap="none" lIns="0" tIns="0" rIns="0" bIns="0" rtlCol="0" anchor="ctr">
              <a:spAutoFit/>
            </a:bodyPr>
            <a:lstStyle/>
            <a:p>
              <a:pPr algn="l"/>
              <a:r>
                <a:rPr kumimoji="1" lang="en-GB" sz="2540" dirty="0" err="1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实验测量</a:t>
              </a:r>
              <a:r>
                <a:rPr kumimoji="1" lang="en-US" altLang="zh-CN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+</a:t>
              </a:r>
              <a:r>
                <a:rPr kumimoji="1"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理论计算得到</a:t>
              </a:r>
              <a:r>
                <a:rPr kumimoji="1" lang="en-US" altLang="zh-CN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:</a:t>
              </a:r>
              <a:endParaRPr kumimoji="1" lang="en-GB" sz="2540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33" name="Picture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8495" y="5396543"/>
            <a:ext cx="8703745" cy="1018098"/>
          </a:xfrm>
          <a:prstGeom prst="rect">
            <a:avLst/>
          </a:prstGeom>
        </p:spPr>
      </p:pic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  <p:pic>
        <p:nvPicPr>
          <p:cNvPr id="8" name="Picture 31"/>
          <p:cNvPicPr>
            <a:picLocks noChangeAspect="1"/>
          </p:cNvPicPr>
          <p:nvPr/>
        </p:nvPicPr>
        <p:blipFill>
          <a:blip r:embed="rId8"/>
          <a:srcRect b="63424"/>
          <a:stretch>
            <a:fillRect/>
          </a:stretch>
        </p:blipFill>
        <p:spPr>
          <a:xfrm>
            <a:off x="9640234" y="502267"/>
            <a:ext cx="2321807" cy="148553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/>
              <p:cNvSpPr txBox="1"/>
              <p:nvPr/>
            </p:nvSpPr>
            <p:spPr>
              <a:xfrm>
                <a:off x="10252240" y="569791"/>
                <a:ext cx="66851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m:t>𝑢𝑠</m:t>
                          </m:r>
                        </m:sub>
                      </m:sSub>
                    </m:oMath>
                  </m:oMathPara>
                </a14:m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2240" y="569791"/>
                <a:ext cx="668516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25" t="-42" r="-5790" b="-27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29" grpId="0" animBg="1"/>
      <p:bldP spid="3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𝑐𝑑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sub>
                        </m:sSub>
                      </m:e>
                    </m:d>
                  </m:oMath>
                </a14:m>
                <a:r>
                  <a:rPr lang="en-GB" dirty="0"/>
                  <a:t>的实验测量</a:t>
                </a:r>
                <a:endParaRPr lang="en-GB" dirty="0"/>
              </a:p>
            </p:txBody>
          </p:sp>
        </mc:Choice>
        <mc:Fallback>
          <p:sp>
            <p:nvSpPr>
              <p:cNvPr id="2" name="Title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1"/>
                <a:stretch>
                  <a:fillRect t="-2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05900" y="1081403"/>
                <a:ext cx="4544449" cy="430887"/>
              </a:xfrm>
              <a:prstGeom prst="rect">
                <a:avLst/>
              </a:prstGeom>
              <a:solidFill>
                <a:schemeClr val="bg1">
                  <a:alpha val="53398"/>
                </a:schemeClr>
              </a:solid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kumimoji="1" lang="en-US" altLang="zh-CN" sz="2800" b="1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𝑫</m:t>
                    </m:r>
                  </m:oMath>
                </a14:m>
                <a:r>
                  <a:rPr kumimoji="1" lang="zh-CN" altLang="en-US" sz="2800" b="1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介子的半轻衰变和纯轻衰变</a:t>
                </a:r>
                <a:endParaRPr kumimoji="1" lang="en-GB" sz="280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900" y="1081403"/>
                <a:ext cx="4544449" cy="430887"/>
              </a:xfrm>
              <a:prstGeom prst="rect">
                <a:avLst/>
              </a:prstGeom>
              <a:blipFill rotWithShape="1">
                <a:blip r:embed="rId2"/>
                <a:stretch>
                  <a:fillRect l="-115" t="-8105" r="-3956" b="-7876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324" y="4075509"/>
            <a:ext cx="4005226" cy="15920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9885" y="4533440"/>
            <a:ext cx="7172115" cy="113416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1758" y="4415598"/>
            <a:ext cx="759823" cy="455959"/>
          </a:xfrm>
          <a:prstGeom prst="rect">
            <a:avLst/>
          </a:prstGeom>
          <a:solidFill>
            <a:schemeClr val="bg1">
              <a:alpha val="53398"/>
            </a:schemeClr>
          </a:solidFill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none" lIns="0" tIns="0" rIns="0" bIns="0" rtlCol="0" anchor="ctr">
            <a:spAutoFit/>
          </a:bodyPr>
          <a:lstStyle/>
          <a:p>
            <a:pPr algn="l"/>
            <a:r>
              <a:rPr kumimoji="1" lang="en-GB" sz="2965" b="1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纯轻</a:t>
            </a:r>
            <a:endParaRPr kumimoji="1" lang="en-GB" sz="2965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1758" y="2189372"/>
            <a:ext cx="759823" cy="455959"/>
          </a:xfrm>
          <a:prstGeom prst="rect">
            <a:avLst/>
          </a:prstGeom>
          <a:solidFill>
            <a:schemeClr val="bg1">
              <a:alpha val="53398"/>
            </a:schemeClr>
          </a:solidFill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none" lIns="0" tIns="0" rIns="0" bIns="0" rtlCol="0" anchor="ctr">
            <a:spAutoFit/>
          </a:bodyPr>
          <a:lstStyle/>
          <a:p>
            <a:pPr algn="l"/>
            <a:r>
              <a:rPr kumimoji="1" lang="en-GB" sz="2965" b="1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半轻</a:t>
            </a:r>
            <a:endParaRPr kumimoji="1" lang="en-GB" sz="2965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1311" y="1896142"/>
            <a:ext cx="6009262" cy="117039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5296" y="1800624"/>
            <a:ext cx="4049789" cy="160330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1115296" y="6125536"/>
                <a:ext cx="4199419" cy="52822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8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kumimoji="1" lang="en-US" altLang="zh-CN" sz="2800" i="1"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CN" sz="2800" i="1">
                                      <a:latin typeface="Cambria Math" panose="02040503050406030204" pitchFamily="18" charset="0"/>
                                      <a:ea typeface="Kaiti TC" panose="02010600040101010101" pitchFamily="2" charset="-12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800" i="1">
                                      <a:latin typeface="Cambria Math" panose="02040503050406030204" pitchFamily="18" charset="0"/>
                                      <a:ea typeface="Kaiti TC" panose="02010600040101010101" pitchFamily="2" charset="-120"/>
                                      <a:cs typeface="Times New Roman" panose="020206030504050203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2800" i="1">
                                      <a:latin typeface="Cambria Math" panose="02040503050406030204" pitchFamily="18" charset="0"/>
                                      <a:ea typeface="Kaiti TC" panose="02010600040101010101" pitchFamily="2" charset="-120"/>
                                      <a:cs typeface="Times New Roman" panose="02020603050405020304" pitchFamily="18" charset="0"/>
                                    </a:rPr>
                                    <m:t>𝑐𝑑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kumimoji="1" lang="zh-CN" altLang="en-US" sz="28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平均</m:t>
                          </m:r>
                        </m:sub>
                      </m:sSub>
                      <m:r>
                        <a:rPr kumimoji="1" lang="en-US" altLang="zh-CN" sz="280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kumimoji="1" lang="en-US" altLang="zh-CN" sz="280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kumimoji="1" lang="en-US" altLang="zh-CN" sz="280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kumimoji="1" lang="en-US" altLang="zh-CN" sz="280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221</m:t>
                      </m:r>
                      <m:r>
                        <a:rPr kumimoji="1" lang="en-US" altLang="zh-CN" sz="280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±</m:t>
                      </m:r>
                      <m:r>
                        <a:rPr kumimoji="1" lang="en-US" altLang="zh-CN" sz="280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kumimoji="1" lang="en-US" altLang="zh-CN" sz="280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kumimoji="1" lang="en-US" altLang="zh-CN" sz="280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004</m:t>
                      </m:r>
                    </m:oMath>
                  </m:oMathPara>
                </a14:m>
                <a:endParaRPr kumimoji="1" lang="en-GB" sz="2540" dirty="0" err="1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296" y="6125536"/>
                <a:ext cx="4199419" cy="528222"/>
              </a:xfrm>
              <a:prstGeom prst="rect">
                <a:avLst/>
              </a:prstGeom>
              <a:blipFill rotWithShape="1">
                <a:blip r:embed="rId7"/>
                <a:stretch>
                  <a:fillRect l="-127" t="-62" r="10" b="43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6263652" y="6108599"/>
                <a:ext cx="4102405" cy="52822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8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kumimoji="1" lang="en-US" altLang="zh-CN" sz="2800" i="1"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CN" sz="2800" i="1">
                                      <a:latin typeface="Cambria Math" panose="02040503050406030204" pitchFamily="18" charset="0"/>
                                      <a:ea typeface="Kaiti TC" panose="02010600040101010101" pitchFamily="2" charset="-12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800" i="1">
                                      <a:latin typeface="Cambria Math" panose="02040503050406030204" pitchFamily="18" charset="0"/>
                                      <a:ea typeface="Kaiti TC" panose="02010600040101010101" pitchFamily="2" charset="-120"/>
                                      <a:cs typeface="Times New Roman" panose="020206030504050203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2800" i="1">
                                      <a:latin typeface="Cambria Math" panose="02040503050406030204" pitchFamily="18" charset="0"/>
                                      <a:ea typeface="Kaiti TC" panose="02010600040101010101" pitchFamily="2" charset="-120"/>
                                      <a:cs typeface="Times New Roman" panose="02020603050405020304" pitchFamily="18" charset="0"/>
                                    </a:rPr>
                                    <m:t>𝑐𝑠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kumimoji="1" lang="zh-CN" altLang="en-US" sz="280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平均</m:t>
                          </m:r>
                        </m:sub>
                      </m:sSub>
                      <m:r>
                        <a:rPr kumimoji="1" lang="en-US" altLang="zh-CN" sz="280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kumimoji="1" lang="en-US" altLang="zh-CN" sz="280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kumimoji="1" lang="en-US" altLang="zh-CN" sz="280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kumimoji="1" lang="en-US" altLang="zh-CN" sz="280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987</m:t>
                      </m:r>
                      <m:r>
                        <a:rPr kumimoji="1" lang="en-US" altLang="zh-CN" sz="280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±</m:t>
                      </m:r>
                      <m:r>
                        <a:rPr kumimoji="1" lang="en-US" altLang="zh-CN" sz="280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kumimoji="1" lang="en-US" altLang="zh-CN" sz="280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kumimoji="1" lang="en-US" altLang="zh-CN" sz="280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011</m:t>
                      </m:r>
                    </m:oMath>
                  </m:oMathPara>
                </a14:m>
                <a:endParaRPr kumimoji="1" lang="en-GB" sz="2540" dirty="0" err="1">
                  <a:latin typeface="Kaiti TC" panose="02010600040101010101" pitchFamily="2" charset="-120"/>
                  <a:ea typeface="Kaiti TC" panose="02010600040101010101" pitchFamily="2" charset="-12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3652" y="6108599"/>
                <a:ext cx="4102405" cy="528222"/>
              </a:xfrm>
              <a:prstGeom prst="rect">
                <a:avLst/>
              </a:prstGeom>
              <a:blipFill rotWithShape="1">
                <a:blip r:embed="rId8"/>
                <a:stretch>
                  <a:fillRect l="-124" t="-101" r="-70" b="83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𝑐𝑏</m:t>
                            </m:r>
                          </m:sub>
                        </m:sSub>
                      </m:e>
                    </m:d>
                  </m:oMath>
                </a14:m>
                <a:r>
                  <a:rPr lang="en-GB" dirty="0"/>
                  <a:t>的实验测量</a:t>
                </a:r>
                <a:endParaRPr lang="en-GB" dirty="0"/>
              </a:p>
            </p:txBody>
          </p:sp>
        </mc:Choice>
        <mc:Fallback>
          <p:sp>
            <p:nvSpPr>
              <p:cNvPr id="2" name="Title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1"/>
                <a:stretch>
                  <a:fillRect t="-2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06695" y="1035361"/>
                <a:ext cx="6187247" cy="430887"/>
              </a:xfrm>
              <a:prstGeom prst="rect">
                <a:avLst/>
              </a:prstGeom>
              <a:solidFill>
                <a:schemeClr val="bg1">
                  <a:alpha val="53398"/>
                </a:schemeClr>
              </a:solid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kumimoji="1" lang="en-US" altLang="zh-CN" sz="2800" b="1" i="1" smtClean="0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𝑩</m:t>
                    </m:r>
                  </m:oMath>
                </a14:m>
                <a:r>
                  <a:rPr kumimoji="1" lang="zh-CN" altLang="en-US" sz="2800" b="1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介子的</a:t>
                </a:r>
                <a14:m>
                  <m:oMath xmlns:m="http://schemas.openxmlformats.org/officeDocument/2006/math">
                    <m:r>
                      <a:rPr kumimoji="1" lang="en-US" altLang="zh-CN" sz="2800" b="1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m:t>𝒃</m:t>
                    </m:r>
                    <m:r>
                      <a:rPr kumimoji="1" lang="en-US" altLang="zh-CN" sz="2800" b="1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m:t>→</m:t>
                    </m:r>
                    <m:r>
                      <a:rPr kumimoji="1" lang="en-US" altLang="zh-CN" sz="2800" b="1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m:t>𝒄</m:t>
                    </m:r>
                  </m:oMath>
                </a14:m>
                <a:r>
                  <a:rPr kumimoji="1" lang="zh-CN" altLang="en-US" sz="2800" b="1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半轻衰变</a:t>
                </a:r>
                <a:r>
                  <a:rPr kumimoji="1" lang="en-US" altLang="zh-CN" sz="2800" b="1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kumimoji="1" lang="zh-CN" altLang="en-US" sz="2800" b="1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和纯轻衰变</a:t>
                </a:r>
                <a:r>
                  <a:rPr kumimoji="1" lang="en-US" altLang="zh-CN" sz="2800" b="1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kumimoji="1" lang="en-GB" sz="254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695" y="1035361"/>
                <a:ext cx="6187247" cy="430887"/>
              </a:xfrm>
              <a:prstGeom prst="rect">
                <a:avLst/>
              </a:prstGeom>
              <a:blipFill rotWithShape="1">
                <a:blip r:embed="rId2"/>
                <a:stretch>
                  <a:fillRect l="-77" t="-8030" r="2" b="-7950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4992" y="1132099"/>
            <a:ext cx="3362637" cy="191919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437302" y="2518302"/>
                <a:ext cx="2193677" cy="390876"/>
              </a:xfrm>
              <a:prstGeom prst="rect">
                <a:avLst/>
              </a:prstGeom>
              <a:solidFill>
                <a:schemeClr val="bg1">
                  <a:alpha val="53398"/>
                </a:schemeClr>
              </a:solid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:pPr algn="l"/>
                <a:r>
                  <a:rPr kumimoji="1" lang="en-GB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单举</a:t>
                </a:r>
                <a:r>
                  <a:rPr kumimoji="1" lang="en-US" altLang="zh-CN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𝐵</m:t>
                    </m:r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→</m:t>
                    </m:r>
                    <m:sSub>
                      <m:sSub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𝑐</m:t>
                        </m:r>
                      </m:sub>
                    </m:sSub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𝑙</m:t>
                    </m:r>
                    <m:sSub>
                      <m:sSub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𝜈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𝑙</m:t>
                        </m:r>
                      </m:sub>
                    </m:sSub>
                  </m:oMath>
                </a14:m>
                <a:endParaRPr kumimoji="1" lang="en-GB" sz="2540" dirty="0" err="1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302" y="2518302"/>
                <a:ext cx="2193677" cy="390876"/>
              </a:xfrm>
              <a:prstGeom prst="rect">
                <a:avLst/>
              </a:prstGeom>
              <a:blipFill rotWithShape="1">
                <a:blip r:embed="rId4"/>
                <a:stretch>
                  <a:fillRect l="-222" t="-8095" r="-6824" b="-8061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3165531" y="2470212"/>
                <a:ext cx="4438203" cy="48705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kumimoji="1" lang="en-US" altLang="zh-CN" sz="2540" i="1"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Kaiti TC" panose="02010600040101010101" pitchFamily="2" charset="-12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Kaiti TC" panose="02010600040101010101" pitchFamily="2" charset="-120"/>
                                      <a:cs typeface="Times New Roman" panose="020206030504050203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Kaiti TC" panose="02010600040101010101" pitchFamily="2" charset="-120"/>
                                      <a:cs typeface="Times New Roman" panose="02020603050405020304" pitchFamily="18" charset="0"/>
                                    </a:rPr>
                                    <m:t>𝑐𝑏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kumimoji="1" lang="zh-CN" altLang="en-US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平均</m:t>
                          </m:r>
                        </m:sub>
                      </m:sSub>
                      <m:r>
                        <a:rPr kumimoji="1" lang="en-US" altLang="zh-CN" sz="254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42</m:t>
                          </m:r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.</m:t>
                          </m:r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±</m:t>
                          </m:r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0</m:t>
                          </m:r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.</m:t>
                          </m:r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8</m:t>
                          </m:r>
                        </m:e>
                      </m:d>
                      <m:r>
                        <a:rPr kumimoji="1" lang="en-US" altLang="zh-CN" sz="254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×</m:t>
                      </m:r>
                      <m:sSup>
                        <m:sSupPr>
                          <m:ctrlP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10</m:t>
                          </m:r>
                        </m:e>
                        <m:sup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kumimoji="1" lang="en-GB" sz="2540" dirty="0" err="1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5531" y="2470212"/>
                <a:ext cx="4438203" cy="487056"/>
              </a:xfrm>
              <a:prstGeom prst="rect">
                <a:avLst/>
              </a:prstGeom>
              <a:blipFill rotWithShape="1">
                <a:blip r:embed="rId5"/>
                <a:stretch>
                  <a:fillRect l="-116" t="-13" r="-1611" b="15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组合 12"/>
          <p:cNvGrpSpPr/>
          <p:nvPr/>
        </p:nvGrpSpPr>
        <p:grpSpPr>
          <a:xfrm>
            <a:off x="437302" y="3066040"/>
            <a:ext cx="11423042" cy="3750123"/>
            <a:chOff x="437302" y="3066040"/>
            <a:chExt cx="11423042" cy="3750123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437302" y="3135866"/>
                  <a:ext cx="2418611" cy="417230"/>
                </a:xfrm>
                <a:prstGeom prst="rect">
                  <a:avLst/>
                </a:prstGeom>
                <a:solidFill>
                  <a:schemeClr val="bg1">
                    <a:alpha val="53398"/>
                  </a:schemeClr>
                </a:solid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l"/>
                  <a:r>
                    <a:rPr kumimoji="1" lang="en-GB" sz="254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遍举</a:t>
                  </a:r>
                  <a:r>
                    <a:rPr kumimoji="1" lang="en-US" altLang="zh-CN" sz="254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:</a:t>
                  </a:r>
                  <a:r>
                    <a:rPr kumimoji="1" lang="zh-CN" altLang="en-US" sz="254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kumimoji="1" lang="en-US" altLang="zh-CN" sz="254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𝐵</m:t>
                      </m:r>
                      <m:r>
                        <a:rPr kumimoji="1" lang="en-US" altLang="zh-CN" sz="254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→</m:t>
                      </m:r>
                      <m:sSup>
                        <m:sSupPr>
                          <m:ctrlP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𝐷</m:t>
                          </m:r>
                        </m:e>
                        <m:sup>
                          <m:d>
                            <m:dPr>
                              <m:ctrlPr>
                                <a:rPr kumimoji="1" lang="en-US" altLang="zh-CN" sz="2540" i="1"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zh-CN" altLang="en-US" sz="2540" i="1"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</m:e>
                          </m:d>
                        </m:sup>
                      </m:sSup>
                      <m:r>
                        <a:rPr kumimoji="1" lang="en-US" altLang="zh-CN" sz="254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𝑙</m:t>
                      </m:r>
                      <m:sSub>
                        <m:sSubPr>
                          <m:ctrlP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𝜈</m:t>
                          </m:r>
                        </m:e>
                        <m:sub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𝑙</m:t>
                          </m:r>
                        </m:sub>
                      </m:sSub>
                    </m:oMath>
                  </a14:m>
                  <a:endParaRPr kumimoji="1" lang="en-GB" sz="2540" dirty="0" err="1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7302" y="3135866"/>
                  <a:ext cx="2418611" cy="417230"/>
                </a:xfrm>
                <a:prstGeom prst="rect">
                  <a:avLst/>
                </a:prstGeom>
                <a:blipFill rotWithShape="1">
                  <a:blip r:embed="rId6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3165532" y="3066040"/>
                  <a:ext cx="4438203" cy="487056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kumimoji="1" lang="en-US" altLang="zh-CN" sz="2540" i="1">
                                    <a:latin typeface="Cambria Math" panose="02040503050406030204" pitchFamily="18" charset="0"/>
                                    <a:ea typeface="Kaiti TC" panose="02010600040101010101" pitchFamily="2" charset="-12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CN" sz="254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54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  <a:cs typeface="Times New Roman" panose="020206030504050203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kumimoji="1" lang="en-US" altLang="zh-CN" sz="254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  <a:cs typeface="Times New Roman" panose="02020603050405020304" pitchFamily="18" charset="0"/>
                                      </a:rPr>
                                      <m:t>𝑐𝑏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kumimoji="1" lang="zh-CN" altLang="en-US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平均</m:t>
                            </m:r>
                          </m:sub>
                        </m:s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41</m:t>
                            </m:r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.</m:t>
                            </m:r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0</m:t>
                            </m:r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±</m:t>
                            </m:r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.</m:t>
                            </m:r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4</m:t>
                            </m:r>
                          </m:e>
                        </m:d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</m:oMath>
                    </m:oMathPara>
                  </a14:m>
                  <a:endParaRPr kumimoji="1" lang="en-GB" sz="2540" dirty="0" err="1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65532" y="3066040"/>
                  <a:ext cx="4438203" cy="487056"/>
                </a:xfrm>
                <a:prstGeom prst="rect">
                  <a:avLst/>
                </a:prstGeom>
                <a:blipFill rotWithShape="1">
                  <a:blip r:embed="rId7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38873" y="3878117"/>
              <a:ext cx="5500773" cy="2938046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393942" y="3878116"/>
              <a:ext cx="5466402" cy="2938046"/>
            </a:xfrm>
            <a:prstGeom prst="rect">
              <a:avLst/>
            </a:prstGeom>
          </p:spPr>
        </p:pic>
      </p:grpSp>
      <p:grpSp>
        <p:nvGrpSpPr>
          <p:cNvPr id="8" name="组合 7"/>
          <p:cNvGrpSpPr/>
          <p:nvPr/>
        </p:nvGrpSpPr>
        <p:grpSpPr>
          <a:xfrm>
            <a:off x="925143" y="1495085"/>
            <a:ext cx="6678592" cy="796529"/>
            <a:chOff x="925143" y="1495085"/>
            <a:chExt cx="6678592" cy="796529"/>
          </a:xfrm>
        </p:grpSpPr>
        <p:pic>
          <p:nvPicPr>
            <p:cNvPr id="6" name="Picture 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25143" y="1495085"/>
              <a:ext cx="6678591" cy="796529"/>
            </a:xfrm>
            <a:prstGeom prst="rect">
              <a:avLst/>
            </a:prstGeom>
          </p:spPr>
        </p:pic>
        <p:sp>
          <p:nvSpPr>
            <p:cNvPr id="7" name="Rectangle 25"/>
            <p:cNvSpPr/>
            <p:nvPr/>
          </p:nvSpPr>
          <p:spPr>
            <a:xfrm>
              <a:off x="6990507" y="1704302"/>
              <a:ext cx="613228" cy="487057"/>
            </a:xfrm>
            <a:prstGeom prst="rect">
              <a:avLst/>
            </a:prstGeom>
            <a:ln>
              <a:solidFill>
                <a:srgbClr val="2A00FF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en-GB" sz="1695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-130629" y="0"/>
                <a:ext cx="12192000" cy="960199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𝑢𝑏</m:t>
                            </m:r>
                          </m:sub>
                        </m:sSub>
                      </m:e>
                    </m:d>
                  </m:oMath>
                </a14:m>
                <a:r>
                  <a:rPr lang="en-GB" dirty="0"/>
                  <a:t>的实验测量</a:t>
                </a:r>
                <a:endParaRPr lang="en-GB" dirty="0"/>
              </a:p>
            </p:txBody>
          </p:sp>
        </mc:Choice>
        <mc:Fallback>
          <p:sp>
            <p:nvSpPr>
              <p:cNvPr id="2" name="Title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-130629" y="0"/>
                <a:ext cx="12192000" cy="960199"/>
              </a:xfrm>
              <a:blipFill rotWithShape="1">
                <a:blip r:embed="rId1"/>
                <a:stretch>
                  <a:fillRect l="4" r="1" b="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76066" y="1228205"/>
                <a:ext cx="6187247" cy="430887"/>
              </a:xfrm>
              <a:prstGeom prst="rect">
                <a:avLst/>
              </a:prstGeom>
              <a:solidFill>
                <a:schemeClr val="bg1">
                  <a:alpha val="53398"/>
                </a:schemeClr>
              </a:solid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kumimoji="1" lang="en-US" altLang="zh-CN" sz="2800" b="1" i="1" smtClean="0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𝑩</m:t>
                    </m:r>
                  </m:oMath>
                </a14:m>
                <a:r>
                  <a:rPr kumimoji="1" lang="zh-CN" altLang="en-US" sz="2800" b="1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介子的</a:t>
                </a:r>
                <a14:m>
                  <m:oMath xmlns:m="http://schemas.openxmlformats.org/officeDocument/2006/math">
                    <m:r>
                      <a:rPr kumimoji="1" lang="en-US" altLang="zh-CN" sz="2800" b="1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m:t>𝒃</m:t>
                    </m:r>
                    <m:r>
                      <a:rPr kumimoji="1" lang="en-US" altLang="zh-CN" sz="2800" b="1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m:t>→</m:t>
                    </m:r>
                    <m:r>
                      <a:rPr kumimoji="1" lang="en-US" altLang="zh-CN" sz="2800" b="1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m:t>𝒖</m:t>
                    </m:r>
                  </m:oMath>
                </a14:m>
                <a:r>
                  <a:rPr kumimoji="1" lang="zh-CN" altLang="en-US" sz="2800" b="1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半轻衰变</a:t>
                </a:r>
                <a:endParaRPr kumimoji="1" lang="en-GB" sz="254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66" y="1228205"/>
                <a:ext cx="6187247" cy="430887"/>
              </a:xfrm>
              <a:prstGeom prst="rect">
                <a:avLst/>
              </a:prstGeom>
              <a:blipFill rotWithShape="1">
                <a:blip r:embed="rId2"/>
                <a:stretch>
                  <a:fillRect l="-80" t="-7985" r="5" b="-7996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组合 21"/>
          <p:cNvGrpSpPr/>
          <p:nvPr/>
        </p:nvGrpSpPr>
        <p:grpSpPr>
          <a:xfrm>
            <a:off x="1124686" y="2556461"/>
            <a:ext cx="6133594" cy="1307627"/>
            <a:chOff x="1124686" y="2556461"/>
            <a:chExt cx="6133594" cy="1307627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1124686" y="2556461"/>
                  <a:ext cx="2319096" cy="390876"/>
                </a:xfrm>
                <a:prstGeom prst="rect">
                  <a:avLst/>
                </a:prstGeom>
                <a:solidFill>
                  <a:schemeClr val="bg1">
                    <a:alpha val="53398"/>
                  </a:schemeClr>
                </a:solid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l"/>
                  <a:r>
                    <a:rPr kumimoji="1" lang="en-GB" sz="254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单举</a:t>
                  </a:r>
                  <a:r>
                    <a:rPr kumimoji="1" lang="en-US" altLang="zh-CN" sz="254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:</a:t>
                  </a:r>
                  <a:r>
                    <a:rPr kumimoji="1" lang="zh-CN" altLang="en-US" sz="254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kumimoji="1" lang="en-US" altLang="zh-CN" sz="254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𝐵</m:t>
                      </m:r>
                      <m:r>
                        <a:rPr kumimoji="1" lang="en-US" altLang="zh-CN" sz="254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→</m:t>
                      </m:r>
                      <m:sSub>
                        <m:sSubPr>
                          <m:ctrlP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𝑋</m:t>
                          </m:r>
                        </m:e>
                        <m:sub>
                          <m:r>
                            <a:rPr kumimoji="1" lang="en-US" altLang="zh-CN" sz="2540" b="0" i="1" smtClean="0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𝑢</m:t>
                          </m:r>
                        </m:sub>
                      </m:sSub>
                      <m:r>
                        <a:rPr kumimoji="1" lang="en-US" altLang="zh-CN" sz="254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𝑙</m:t>
                      </m:r>
                      <m:sSub>
                        <m:sSubPr>
                          <m:ctrlP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𝜈</m:t>
                          </m:r>
                        </m:e>
                        <m:sub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𝑙</m:t>
                          </m:r>
                        </m:sub>
                      </m:sSub>
                    </m:oMath>
                  </a14:m>
                  <a:endParaRPr kumimoji="1" lang="en-GB" sz="2540" dirty="0" err="1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4686" y="2556461"/>
                  <a:ext cx="2319096" cy="390876"/>
                </a:xfrm>
                <a:prstGeom prst="rect">
                  <a:avLst/>
                </a:prstGeom>
                <a:blipFill rotWithShape="1">
                  <a:blip r:embed="rId3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" name="TextBox 10"/>
                <p:cNvSpPr txBox="1"/>
                <p:nvPr/>
              </p:nvSpPr>
              <p:spPr>
                <a:xfrm>
                  <a:off x="2590848" y="3377032"/>
                  <a:ext cx="4667432" cy="487056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zh-CN" sz="2540" i="1" smtClean="0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kumimoji="1" lang="en-US" altLang="zh-CN" sz="2540" i="1">
                                    <a:latin typeface="Cambria Math" panose="02040503050406030204" pitchFamily="18" charset="0"/>
                                    <a:ea typeface="Kaiti TC" panose="02010600040101010101" pitchFamily="2" charset="-12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CN" sz="254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54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  <a:cs typeface="Times New Roman" panose="020206030504050203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kumimoji="1" lang="en-US" altLang="zh-CN" sz="2540" b="0" i="1" smtClean="0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  <a:cs typeface="Times New Roman" panose="02020603050405020304" pitchFamily="18" charset="0"/>
                                      </a:rPr>
                                      <m:t>𝑢</m:t>
                                    </m:r>
                                    <m:r>
                                      <a:rPr kumimoji="1" lang="en-US" altLang="zh-CN" sz="2540" i="1">
                                        <a:latin typeface="Cambria Math" panose="02040503050406030204" pitchFamily="18" charset="0"/>
                                        <a:ea typeface="Kaiti TC" panose="02010600040101010101" pitchFamily="2" charset="-120"/>
                                        <a:cs typeface="Times New Roman" panose="02020603050405020304" pitchFamily="18" charset="0"/>
                                      </a:rPr>
                                      <m:t>𝑏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kumimoji="1" lang="zh-CN" altLang="en-US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平均</m:t>
                            </m:r>
                          </m:sub>
                        </m:s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4</m:t>
                            </m:r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.</m:t>
                            </m:r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19</m:t>
                            </m:r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±</m:t>
                            </m:r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0</m:t>
                            </m:r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.</m:t>
                            </m:r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16</m:t>
                            </m:r>
                          </m:e>
                        </m:d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</m:oMath>
                    </m:oMathPara>
                  </a14:m>
                  <a:endParaRPr kumimoji="1" lang="en-GB" sz="2540" dirty="0" err="1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3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0848" y="3377032"/>
                  <a:ext cx="4667432" cy="487056"/>
                </a:xfrm>
                <a:prstGeom prst="rect">
                  <a:avLst/>
                </a:prstGeom>
                <a:blipFill rotWithShape="1">
                  <a:blip r:embed="rId4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6"/>
              <p:cNvSpPr txBox="1"/>
              <p:nvPr/>
            </p:nvSpPr>
            <p:spPr>
              <a:xfrm>
                <a:off x="2547151" y="5327682"/>
                <a:ext cx="4667432" cy="48705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540" i="1" smtClean="0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kumimoji="1" lang="en-US" altLang="zh-CN" sz="2540" i="1"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Kaiti TC" panose="02010600040101010101" pitchFamily="2" charset="-12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Kaiti TC" panose="02010600040101010101" pitchFamily="2" charset="-120"/>
                                      <a:cs typeface="Times New Roman" panose="020206030504050203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2540" b="0" i="1" smtClean="0">
                                      <a:latin typeface="Cambria Math" panose="02040503050406030204" pitchFamily="18" charset="0"/>
                                      <a:ea typeface="Kaiti TC" panose="02010600040101010101" pitchFamily="2" charset="-120"/>
                                      <a:cs typeface="Times New Roman" panose="02020603050405020304" pitchFamily="18" charset="0"/>
                                    </a:rPr>
                                    <m:t>𝑢</m:t>
                                  </m:r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Kaiti TC" panose="02010600040101010101" pitchFamily="2" charset="-120"/>
                                      <a:cs typeface="Times New Roman" panose="02020603050405020304" pitchFamily="18" charset="0"/>
                                    </a:rPr>
                                    <m:t>𝑏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kumimoji="1" lang="zh-CN" altLang="en-US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平均</m:t>
                          </m:r>
                        </m:sub>
                      </m:sSub>
                      <m:r>
                        <a:rPr kumimoji="1" lang="en-US" altLang="zh-CN" sz="254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.</m:t>
                          </m:r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51</m:t>
                          </m:r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±</m:t>
                          </m:r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0</m:t>
                          </m:r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.</m:t>
                          </m:r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12</m:t>
                          </m:r>
                        </m:e>
                      </m:d>
                      <m:r>
                        <a:rPr kumimoji="1" lang="en-US" altLang="zh-CN" sz="254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×</m:t>
                      </m:r>
                      <m:sSup>
                        <m:sSupPr>
                          <m:ctrlP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10</m:t>
                          </m:r>
                        </m:e>
                        <m:sup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kumimoji="1" lang="en-GB" sz="2540" dirty="0" err="1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7151" y="5327682"/>
                <a:ext cx="4667432" cy="487056"/>
              </a:xfrm>
              <a:prstGeom prst="rect">
                <a:avLst/>
              </a:prstGeom>
              <a:blipFill rotWithShape="1">
                <a:blip r:embed="rId5"/>
                <a:stretch>
                  <a:fillRect l="-112" t="-7" r="-1271" b="9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1"/>
              <p:cNvSpPr txBox="1"/>
              <p:nvPr/>
            </p:nvSpPr>
            <p:spPr>
              <a:xfrm>
                <a:off x="1092102" y="4489221"/>
                <a:ext cx="5595763" cy="408766"/>
              </a:xfrm>
              <a:prstGeom prst="rect">
                <a:avLst/>
              </a:prstGeom>
              <a:solidFill>
                <a:schemeClr val="bg1">
                  <a:alpha val="53398"/>
                </a:schemeClr>
              </a:solid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:r>
                  <a:rPr kumimoji="1" lang="en-GB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遍举</a:t>
                </a:r>
                <a:r>
                  <a:rPr kumimoji="1" lang="en-US" altLang="zh-CN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𝐵</m:t>
                    </m:r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→</m:t>
                    </m:r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𝜋</m:t>
                    </m:r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(</m:t>
                    </m:r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𝜌</m:t>
                    </m:r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)</m:t>
                    </m:r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𝑙</m:t>
                    </m:r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𝜈</m:t>
                    </m:r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,</m:t>
                    </m:r>
                    <m:sSubSup>
                      <m:sSub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kumimoji="1" lang="en-US" altLang="zh-CN" sz="2540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Λ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𝑏</m:t>
                        </m:r>
                      </m:sub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bSup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→</m:t>
                    </m:r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𝑝𝑙</m:t>
                    </m:r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𝜈</m:t>
                    </m:r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, </m:t>
                    </m:r>
                    <m:sSubSup>
                      <m:sSub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𝑠</m:t>
                        </m:r>
                      </m:sub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bSup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→</m:t>
                    </m:r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𝐾𝑙</m:t>
                    </m:r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</a:rPr>
                      <m:t>𝜈</m:t>
                    </m:r>
                  </m:oMath>
                </a14:m>
                <a:r>
                  <a:rPr kumimoji="1" lang="el-GR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等</a:t>
                </a:r>
                <a:endParaRPr kumimoji="1" lang="el-GR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5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102" y="4489221"/>
                <a:ext cx="5595763" cy="408766"/>
              </a:xfrm>
              <a:prstGeom prst="rect">
                <a:avLst/>
              </a:prstGeom>
              <a:blipFill rotWithShape="1">
                <a:blip r:embed="rId6"/>
                <a:stretch>
                  <a:fillRect l="-89" t="-7090" r="-2496" b="-6934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  <p:pic>
        <p:nvPicPr>
          <p:cNvPr id="7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74992" y="1132099"/>
            <a:ext cx="3362637" cy="1919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标题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zh-CN" altLang="en-US" b="0" dirty="0"/>
                  <a:t>介子振荡参数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2" name="标题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1"/>
                <a:stretch>
                  <a:fillRect t="-2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21"/>
          <p:cNvGrpSpPr/>
          <p:nvPr/>
        </p:nvGrpSpPr>
        <p:grpSpPr>
          <a:xfrm>
            <a:off x="8644482" y="1029869"/>
            <a:ext cx="3358391" cy="2180679"/>
            <a:chOff x="743836" y="1067529"/>
            <a:chExt cx="3173417" cy="2060571"/>
          </a:xfrm>
        </p:grpSpPr>
        <p:pic>
          <p:nvPicPr>
            <p:cNvPr id="13" name="Picture 5"/>
            <p:cNvPicPr>
              <a:picLocks noChangeAspect="1"/>
            </p:cNvPicPr>
            <p:nvPr/>
          </p:nvPicPr>
          <p:blipFill rotWithShape="1">
            <a:blip r:embed="rId2"/>
            <a:srcRect r="53529"/>
            <a:stretch>
              <a:fillRect/>
            </a:stretch>
          </p:blipFill>
          <p:spPr>
            <a:xfrm>
              <a:off x="863412" y="1179624"/>
              <a:ext cx="3053841" cy="1948476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15"/>
                <p:cNvSpPr txBox="1"/>
                <p:nvPr/>
              </p:nvSpPr>
              <p:spPr>
                <a:xfrm>
                  <a:off x="1567822" y="2697109"/>
                  <a:ext cx="586920" cy="42163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CN" sz="2115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115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CN" sz="2115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𝑡𝑞</m:t>
                            </m:r>
                          </m:sub>
                          <m:sup>
                            <m:r>
                              <a:rPr lang="zh-CN" altLang="en-US" sz="2115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bSup>
                      </m:oMath>
                    </m:oMathPara>
                  </a14:m>
                  <a:endParaRPr lang="en-US" sz="2115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7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7822" y="2697109"/>
                  <a:ext cx="586920" cy="421635"/>
                </a:xfrm>
                <a:prstGeom prst="rect">
                  <a:avLst/>
                </a:prstGeom>
                <a:blipFill rotWithShape="1">
                  <a:blip r:embed="rId3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16"/>
                <p:cNvSpPr txBox="1"/>
                <p:nvPr/>
              </p:nvSpPr>
              <p:spPr>
                <a:xfrm>
                  <a:off x="2479687" y="1067529"/>
                  <a:ext cx="586920" cy="42163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CN" sz="2115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115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CN" sz="2115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𝑡𝑞</m:t>
                            </m:r>
                          </m:sub>
                          <m:sup>
                            <m:r>
                              <a:rPr lang="zh-CN" altLang="en-US" sz="2115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bSup>
                      </m:oMath>
                    </m:oMathPara>
                  </a14:m>
                  <a:endParaRPr lang="en-US" sz="2115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8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79687" y="1067529"/>
                  <a:ext cx="586920" cy="421635"/>
                </a:xfrm>
                <a:prstGeom prst="rect">
                  <a:avLst/>
                </a:prstGeom>
                <a:blipFill rotWithShape="1">
                  <a:blip r:embed="rId3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17"/>
                <p:cNvSpPr txBox="1"/>
                <p:nvPr/>
              </p:nvSpPr>
              <p:spPr>
                <a:xfrm>
                  <a:off x="743836" y="1853629"/>
                  <a:ext cx="544993" cy="42490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CN" sz="2115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lang="en-US" altLang="zh-CN" sz="2115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115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𝐵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CN" sz="2115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sub>
                          <m:sup>
                            <m:r>
                              <a:rPr lang="en-US" altLang="zh-CN" sz="2115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p>
                        </m:sSubSup>
                      </m:oMath>
                    </m:oMathPara>
                  </a14:m>
                  <a:endParaRPr lang="en-US" sz="2115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9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3836" y="1853629"/>
                  <a:ext cx="544993" cy="424908"/>
                </a:xfrm>
                <a:prstGeom prst="rect">
                  <a:avLst/>
                </a:prstGeom>
                <a:blipFill rotWithShape="1">
                  <a:blip r:embed="rId4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18"/>
                <p:cNvSpPr txBox="1"/>
                <p:nvPr/>
              </p:nvSpPr>
              <p:spPr>
                <a:xfrm>
                  <a:off x="3319698" y="1821262"/>
                  <a:ext cx="544993" cy="42490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CN" sz="2115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115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altLang="zh-CN" sz="2115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sub>
                          <m:sup>
                            <m:r>
                              <a:rPr lang="en-US" altLang="zh-CN" sz="2115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p>
                        </m:sSubSup>
                      </m:oMath>
                    </m:oMathPara>
                  </a14:m>
                  <a:endParaRPr lang="en-US" sz="2115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0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19698" y="1821262"/>
                  <a:ext cx="544993" cy="424908"/>
                </a:xfrm>
                <a:prstGeom prst="rect">
                  <a:avLst/>
                </a:prstGeom>
                <a:blipFill rotWithShape="1">
                  <a:blip r:embed="rId5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9"/>
                <p:cNvSpPr txBox="1"/>
                <p:nvPr/>
              </p:nvSpPr>
              <p:spPr>
                <a:xfrm>
                  <a:off x="2981880" y="1067529"/>
                  <a:ext cx="395825" cy="39509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115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oMath>
                    </m:oMathPara>
                  </a14:m>
                  <a:endParaRPr lang="en-US" sz="2115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1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81880" y="1067529"/>
                  <a:ext cx="395825" cy="395098"/>
                </a:xfrm>
                <a:prstGeom prst="rect">
                  <a:avLst/>
                </a:prstGeom>
                <a:blipFill rotWithShape="1">
                  <a:blip r:embed="rId6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20"/>
                <p:cNvSpPr txBox="1"/>
                <p:nvPr/>
              </p:nvSpPr>
              <p:spPr>
                <a:xfrm>
                  <a:off x="1296054" y="2697109"/>
                  <a:ext cx="395825" cy="39509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altLang="zh-CN" sz="2115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115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</m:acc>
                      </m:oMath>
                    </m:oMathPara>
                  </a14:m>
                  <a:endParaRPr lang="en-US" altLang="zh-CN" sz="2115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2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96054" y="2697109"/>
                  <a:ext cx="395825" cy="395098"/>
                </a:xfrm>
                <a:prstGeom prst="rect">
                  <a:avLst/>
                </a:prstGeom>
                <a:blipFill rotWithShape="1">
                  <a:blip r:embed="rId7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内容占位符 2"/>
              <p:cNvSpPr txBox="1"/>
              <p:nvPr/>
            </p:nvSpPr>
            <p:spPr>
              <a:xfrm>
                <a:off x="189127" y="1252747"/>
                <a:ext cx="7547006" cy="51069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9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zh-CN" altLang="en-US" sz="2400" b="0" dirty="0"/>
                  <a:t>夸克混合使得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  <m:sup>
                        <m:r>
                          <a:rPr lang="en-US" altLang="zh-CN" sz="240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⟷</m:t>
                    </m:r>
                    <m:sSubSup>
                      <m:sSub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sub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lang="en-GB" sz="2400" dirty="0" err="1"/>
                  <a:t>振荡</a:t>
                </a:r>
                <a:r>
                  <a:rPr lang="zh-CN" altLang="en-US" sz="2400" dirty="0"/>
                  <a:t>，用于测量</a:t>
                </a:r>
                <a:r>
                  <a:rPr lang="en-GB" altLang="zh-CN" sz="2400" dirty="0" err="1"/>
                  <a:t>矩阵元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𝑡𝑞</m:t>
                            </m:r>
                          </m:sub>
                        </m:sSub>
                      </m:e>
                    </m:d>
                  </m:oMath>
                </a14:m>
                <a:endParaRPr lang="en-GB" sz="2400" dirty="0"/>
              </a:p>
            </p:txBody>
          </p:sp>
        </mc:Choice>
        <mc:Fallback>
          <p:sp>
            <p:nvSpPr>
              <p:cNvPr id="15" name="内容占位符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127" y="1252747"/>
                <a:ext cx="7547006" cy="510697"/>
              </a:xfrm>
              <a:prstGeom prst="rect">
                <a:avLst/>
              </a:prstGeom>
              <a:blipFill rotWithShape="1">
                <a:blip r:embed="rId8"/>
                <a:stretch>
                  <a:fillRect l="-7" t="-103" r="7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22"/>
              <p:cNvSpPr txBox="1"/>
              <p:nvPr/>
            </p:nvSpPr>
            <p:spPr>
              <a:xfrm>
                <a:off x="1253777" y="3580619"/>
                <a:ext cx="6804042" cy="7903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CN" sz="2400" i="1" dirty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altLang="zh-CN" sz="2400" i="1" dirty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sub>
                          <m:sup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bSup>
                        <m: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→</m:t>
                        </m:r>
                        <m:f>
                          <m:fPr>
                            <m:ctrlPr>
                              <a:rPr lang="en-US" altLang="zh-CN" sz="2400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US" altLang="zh-CN" sz="2400" i="1" dirty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2400" i="1" dirty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  <m:sub>
                                <m:r>
                                  <a:rPr lang="en-US" altLang="zh-CN" sz="2400" i="1" dirty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sub>
                              <m:sup>
                                <m:r>
                                  <a:rPr lang="en-US" altLang="zh-CN" sz="2400" i="1" dirty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p>
                            </m:sSubSup>
                          </m:num>
                          <m:den>
                            <m:sSubSup>
                              <m:sSubSupPr>
                                <m:ctrlPr>
                                  <a:rPr lang="en-US" altLang="zh-CN" sz="2400" i="1" dirty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altLang="zh-CN" sz="24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CN" sz="2400" i="1" dirty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altLang="zh-CN" sz="2400" i="1" dirty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sub>
                              <m:sup>
                                <m:r>
                                  <a:rPr lang="en-US" altLang="zh-CN" sz="2400" i="1" dirty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p>
                            </m:sSubSup>
                          </m:den>
                        </m:f>
                      </m:e>
                    </m:d>
                    <m:r>
                      <a:rPr lang="en-US" altLang="zh-CN" sz="24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i="1" dirty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CN" sz="2400" i="1" dirty="0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altLang="zh-CN" sz="2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24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sz="2400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CN" sz="24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400" dirty="0">
                                    <a:latin typeface="Cambria Math" panose="02040503050406030204" pitchFamily="18" charset="0"/>
                                  </a:rPr>
                                  <m:t>Γ</m:t>
                                </m:r>
                              </m:e>
                              <m:sub>
                                <m:r>
                                  <a:rPr lang="en-US" altLang="zh-CN" sz="2400" i="1" dirty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sub>
                            </m:sSub>
                            <m:r>
                              <a:rPr lang="en-US" altLang="zh-CN" sz="24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</m:num>
                      <m:den>
                        <m: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altLang="zh-CN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zh-CN" altLang="en-US" sz="2400" i="1" dirty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CN" sz="2400" dirty="0">
                                <a:latin typeface="Cambria Math" panose="02040503050406030204" pitchFamily="18" charset="0"/>
                              </a:rPr>
                              <m:t>cosh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CN" sz="2400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altLang="zh-CN" sz="24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en-US" altLang="zh-CN" sz="2400" dirty="0">
                                        <a:latin typeface="Cambria Math" panose="02040503050406030204" pitchFamily="18" charset="0"/>
                                      </a:rPr>
                                      <m:t>Δ</m:t>
                                    </m:r>
                                    <m:sSub>
                                      <m:sSubPr>
                                        <m:ctrlPr>
                                          <a:rPr lang="en-US" altLang="zh-CN" sz="2400" i="1" dirty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zh-CN" sz="2400" dirty="0">
                                            <a:latin typeface="Cambria Math" panose="02040503050406030204" pitchFamily="18" charset="0"/>
                                          </a:rPr>
                                          <m:t>Γ</m:t>
                                        </m:r>
                                      </m:e>
                                      <m:sub>
                                        <m:r>
                                          <a:rPr lang="en-US" altLang="zh-CN" sz="2400" i="1" dirty="0">
                                            <a:latin typeface="Cambria Math" panose="02040503050406030204" pitchFamily="18" charset="0"/>
                                          </a:rPr>
                                          <m:t>𝑞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altLang="zh-CN" sz="2400" i="1" dirty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altLang="zh-CN" sz="2400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e>
                        </m:func>
                        <m: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±</m:t>
                        </m:r>
                        <m:func>
                          <m:funcPr>
                            <m:ctrlPr>
                              <a:rPr lang="zh-CN" altLang="en-US" sz="2400" i="1" dirty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CN" sz="2400" dirty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CN" sz="2400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400" dirty="0">
                                    <a:solidFill>
                                      <a:srgbClr val="80007F"/>
                                    </a:solidFill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  <m:sSub>
                                  <m:sSubPr>
                                    <m:ctrlPr>
                                      <a:rPr lang="en-US" altLang="zh-CN" sz="2400" i="1" dirty="0">
                                        <a:solidFill>
                                          <a:srgbClr val="80007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400" i="1" dirty="0">
                                        <a:solidFill>
                                          <a:srgbClr val="80007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altLang="zh-CN" sz="2400" i="1" dirty="0">
                                        <a:solidFill>
                                          <a:srgbClr val="80007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sub>
                                </m:sSub>
                                <m:r>
                                  <a:rPr lang="en-US" altLang="zh-CN" sz="2400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e>
                        </m:func>
                      </m:e>
                    </m:d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 </a:t>
                </a:r>
                <a:endParaRPr lang="en-US" sz="28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3777" y="3580619"/>
                <a:ext cx="6804042" cy="790345"/>
              </a:xfrm>
              <a:prstGeom prst="rect">
                <a:avLst/>
              </a:prstGeom>
              <a:blipFill rotWithShape="1">
                <a:blip r:embed="rId9"/>
                <a:stretch>
                  <a:fillRect l="-4" t="-62" r="4" b="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24"/>
          <p:cNvGrpSpPr>
            <a:grpSpLocks noChangeAspect="1"/>
          </p:cNvGrpSpPr>
          <p:nvPr/>
        </p:nvGrpSpPr>
        <p:grpSpPr>
          <a:xfrm>
            <a:off x="3009025" y="4842489"/>
            <a:ext cx="5681877" cy="756000"/>
            <a:chOff x="4810247" y="2051078"/>
            <a:chExt cx="4820117" cy="663318"/>
          </a:xfrm>
        </p:grpSpPr>
        <p:pic>
          <p:nvPicPr>
            <p:cNvPr id="18" name="Picture 7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810247" y="2051078"/>
              <a:ext cx="4820117" cy="663318"/>
            </a:xfrm>
            <a:prstGeom prst="rect">
              <a:avLst/>
            </a:prstGeom>
          </p:spPr>
        </p:pic>
        <p:sp>
          <p:nvSpPr>
            <p:cNvPr id="19" name="Rectangle 23"/>
            <p:cNvSpPr/>
            <p:nvPr/>
          </p:nvSpPr>
          <p:spPr>
            <a:xfrm>
              <a:off x="8712200" y="2104643"/>
              <a:ext cx="918164" cy="603694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05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/>
              <p:cNvSpPr txBox="1"/>
              <p:nvPr/>
            </p:nvSpPr>
            <p:spPr>
              <a:xfrm>
                <a:off x="1214177" y="2037107"/>
                <a:ext cx="4334392" cy="497637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rgbClr val="0000FF"/>
                </a:solidFill>
              </a:ln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，</a:t>
                </a:r>
                <a:r>
                  <a:rPr lang="en-US" altLang="zh-CN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sub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 </a:t>
                </a:r>
                <a:r>
                  <a:rPr kumimoji="1"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  <a:sym typeface="Wingdings" panose="05000000000000000000" pitchFamily="2" charset="2"/>
                  </a:rPr>
                  <a:t></a:t>
                </a:r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  <a:sym typeface="Wingdings" panose="05000000000000000000" pitchFamily="2" charset="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  <a:sym typeface="Wingdings" panose="05000000000000000000" pitchFamily="2" charset="2"/>
                          </a:rPr>
                          <m:t>𝐵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  <a:sym typeface="Wingdings" panose="05000000000000000000" pitchFamily="2" charset="2"/>
                          </a:rPr>
                          <m:t>1</m:t>
                        </m:r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  <a:sym typeface="Wingdings" panose="05000000000000000000" pitchFamily="2" charset="2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  <a:sym typeface="Wingdings" panose="05000000000000000000" pitchFamily="2" charset="2"/>
                          </a:rPr>
                          <m:t>2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  <a:sym typeface="Wingdings" panose="05000000000000000000" pitchFamily="2" charset="2"/>
                      </a:rPr>
                      <m:t>=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  <a:sym typeface="Wingdings" panose="05000000000000000000" pitchFamily="2" charset="2"/>
                      </a:rPr>
                      <m:t>𝑝</m:t>
                    </m:r>
                    <m:sSubSup>
                      <m:sSubSup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±</m:t>
                    </m:r>
                    <m:r>
                      <m:rPr>
                        <m:nor/>
                      </m:rPr>
                      <a:rPr lang="en-US" altLang="zh-CN" sz="2400" i="0" dirty="0">
                        <a:latin typeface="DejaVu Math TeX Gyre" panose="02000503000000000000" charset="0"/>
                        <a:ea typeface="Cambria Math" panose="02040503050406030204" pitchFamily="18" charset="0"/>
                      </a:rPr>
                      <m:t> </m:t>
                    </m:r>
                    <m:sSubSup>
                      <m:sSubSupPr>
                        <m:ctrlP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  <m:acc>
                          <m:accPr>
                            <m:chr m:val="̅"/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sub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kumimoji="1"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,</a:t>
                </a:r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 </a:t>
                </a:r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4177" y="2037107"/>
                <a:ext cx="4334392" cy="497637"/>
              </a:xfrm>
              <a:prstGeom prst="rect">
                <a:avLst/>
              </a:prstGeom>
              <a:blipFill rotWithShape="1">
                <a:blip r:embed="rId11"/>
                <a:stretch>
                  <a:fillRect l="-294" t="-2557" r="-5100" b="-2460"/>
                </a:stretch>
              </a:blipFill>
              <a:ln w="25400"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文本框 41"/>
              <p:cNvSpPr txBox="1"/>
              <p:nvPr/>
            </p:nvSpPr>
            <p:spPr>
              <a:xfrm>
                <a:off x="5841509" y="2014690"/>
                <a:ext cx="2496261" cy="490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  <a:sym typeface="Wingdings" panose="05000000000000000000" pitchFamily="2" charset="2"/>
                          </a:rPr>
                          <m:t>𝐵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  <a:sym typeface="Wingdings" panose="05000000000000000000" pitchFamily="2" charset="2"/>
                          </a:rPr>
                          <m:t>1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  <a:sym typeface="Wingdings" panose="05000000000000000000" pitchFamily="2" charset="2"/>
                          </a:rPr>
                          <m:t>,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  <a:sym typeface="Wingdings" panose="05000000000000000000" pitchFamily="2" charset="2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质量差为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42" name="文本框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1509" y="2014690"/>
                <a:ext cx="2496261" cy="490199"/>
              </a:xfrm>
              <a:prstGeom prst="rect">
                <a:avLst/>
              </a:prstGeom>
              <a:blipFill rotWithShape="1">
                <a:blip r:embed="rId12"/>
                <a:stretch>
                  <a:fillRect l="-6" t="-96" r="-1950" b="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灯片编号占位符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7"/>
              <p:cNvSpPr txBox="1"/>
              <p:nvPr/>
            </p:nvSpPr>
            <p:spPr>
              <a:xfrm>
                <a:off x="977708" y="4658102"/>
                <a:ext cx="4219724" cy="446272"/>
              </a:xfrm>
              <a:prstGeom prst="rect">
                <a:avLst/>
              </a:prstGeom>
              <a:noFill/>
              <a:ln w="28575">
                <a:solidFill>
                  <a:schemeClr val="accent1"/>
                </a:solidFill>
              </a:ln>
              <a:effectLst>
                <a:outerShdw dist="38100" algn="l" rotWithShape="0">
                  <a:prstClr val="black">
                    <a:alpha val="0"/>
                  </a:prstClr>
                </a:outerShdw>
                <a:softEdge rad="12700"/>
              </a:effectLst>
            </p:spPr>
            <p:txBody>
              <a:bodyPr wrap="square" lIns="38098" tIns="38098" rIns="38098" bIns="38098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Δ</m:t>
                    </m:r>
                    <m:sSub>
                      <m:sSubPr>
                        <m:ctrlPr>
                          <a:rPr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17</m:t>
                    </m:r>
                    <m:r>
                      <a:rPr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7656</m:t>
                    </m:r>
                    <m:r>
                      <a:rPr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±</m:t>
                    </m:r>
                    <m:r>
                      <a:rPr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0057</m:t>
                    </m:r>
                    <m:r>
                      <a:rPr lang="zh-CN" altLang="en-US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p</m:t>
                    </m:r>
                    <m:sSup>
                      <m:sSupPr>
                        <m:ctrlPr>
                          <a:rPr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s</m:t>
                        </m:r>
                      </m:e>
                      <m:sup>
                        <m:r>
                          <a:rPr lang="en-US" altLang="zh-CN" sz="24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4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zh-CN" altLang="en-US" sz="24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endParaRPr lang="en-US" sz="24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708" y="4658102"/>
                <a:ext cx="4219724" cy="446272"/>
              </a:xfrm>
              <a:prstGeom prst="rect">
                <a:avLst/>
              </a:prstGeom>
              <a:blipFill rotWithShape="1">
                <a:blip r:embed="rId1"/>
                <a:stretch>
                  <a:fillRect l="-342" t="-3215" r="-332" b="-4356"/>
                </a:stretch>
              </a:blipFill>
              <a:ln w="28575">
                <a:solidFill>
                  <a:schemeClr val="accent1"/>
                </a:solidFill>
              </a:ln>
              <a:effectLst>
                <a:outerShdw dist="38100" algn="l" rotWithShape="0">
                  <a:prstClr val="black">
                    <a:alpha val="0"/>
                  </a:prstClr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42"/>
              <p:cNvSpPr txBox="1"/>
              <p:nvPr/>
            </p:nvSpPr>
            <p:spPr>
              <a:xfrm>
                <a:off x="6011099" y="4633572"/>
                <a:ext cx="4036678" cy="446272"/>
              </a:xfrm>
              <a:prstGeom prst="rect">
                <a:avLst/>
              </a:prstGeom>
              <a:noFill/>
              <a:ln w="28575">
                <a:solidFill>
                  <a:schemeClr val="accent1"/>
                </a:solidFill>
              </a:ln>
              <a:effectLst>
                <a:outerShdw dist="38100" algn="l" rotWithShape="0">
                  <a:prstClr val="black">
                    <a:alpha val="0"/>
                  </a:prstClr>
                </a:outerShdw>
                <a:softEdge rad="12700"/>
              </a:effectLst>
            </p:spPr>
            <p:txBody>
              <a:bodyPr wrap="none" lIns="38098" tIns="38098" rIns="38098" bIns="38098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Δ</m:t>
                    </m:r>
                    <m:sSub>
                      <m:sSubPr>
                        <m:ctrlPr>
                          <a:rPr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sub>
                    </m:sSub>
                    <m:r>
                      <a:rPr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5051</m:t>
                    </m:r>
                    <m:r>
                      <a:rPr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±</m:t>
                    </m:r>
                    <m:r>
                      <a:rPr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0023</m:t>
                    </m:r>
                    <m:r>
                      <a:rPr lang="zh-CN" altLang="en-US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p</m:t>
                    </m:r>
                    <m:sSup>
                      <m:sSupPr>
                        <m:ctrlPr>
                          <a:rPr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s</m:t>
                        </m:r>
                      </m:e>
                      <m:sup>
                        <m:r>
                          <a:rPr lang="en-US" altLang="zh-CN" sz="24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4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zh-CN" altLang="en-US" sz="24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endParaRPr lang="en-US" sz="24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2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1099" y="4633572"/>
                <a:ext cx="4036678" cy="446272"/>
              </a:xfrm>
              <a:prstGeom prst="rect">
                <a:avLst/>
              </a:prstGeom>
              <a:blipFill rotWithShape="1">
                <a:blip r:embed="rId2"/>
                <a:stretch>
                  <a:fillRect l="-366" t="-3268" r="-6445" b="-4304"/>
                </a:stretch>
              </a:blipFill>
              <a:ln w="28575">
                <a:solidFill>
                  <a:schemeClr val="accent1"/>
                </a:solidFill>
              </a:ln>
              <a:effectLst>
                <a:outerShdw dist="38100" algn="l" rotWithShape="0">
                  <a:prstClr val="black">
                    <a:alpha val="0"/>
                  </a:prstClr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58"/>
          <p:cNvGrpSpPr/>
          <p:nvPr/>
        </p:nvGrpSpPr>
        <p:grpSpPr>
          <a:xfrm>
            <a:off x="977708" y="5397022"/>
            <a:ext cx="8249469" cy="1167141"/>
            <a:chOff x="3569607" y="4437078"/>
            <a:chExt cx="7795103" cy="1102857"/>
          </a:xfrm>
        </p:grpSpPr>
        <p:grpSp>
          <p:nvGrpSpPr>
            <p:cNvPr id="34" name="Group 53"/>
            <p:cNvGrpSpPr/>
            <p:nvPr/>
          </p:nvGrpSpPr>
          <p:grpSpPr>
            <a:xfrm>
              <a:off x="7576354" y="4437078"/>
              <a:ext cx="3788356" cy="1102857"/>
              <a:chOff x="7611120" y="4682590"/>
              <a:chExt cx="3788356" cy="1102857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7" name="TextBox 47"/>
                  <p:cNvSpPr txBox="1"/>
                  <p:nvPr/>
                </p:nvSpPr>
                <p:spPr>
                  <a:xfrm>
                    <a:off x="7611120" y="5070321"/>
                    <a:ext cx="3788356" cy="71512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|"/>
                              <m:endChr m:val="|"/>
                              <m:ctrlPr>
                                <a:rPr lang="en-US" sz="2115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115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115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115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sz="2115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𝑡𝑑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115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115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sz="2115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𝑡𝑠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  <m:r>
                            <a:rPr lang="en-US" sz="2115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d>
                            <m:dPr>
                              <m:ctrlPr>
                                <a:rPr lang="en-US" sz="2115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115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20</m:t>
                              </m:r>
                              <m:r>
                                <a:rPr lang="en-US" sz="2115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.</m:t>
                              </m:r>
                              <m:r>
                                <a:rPr lang="en-US" altLang="zh-CN" sz="2115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  <m:r>
                                <a:rPr lang="en-US" sz="2115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±</m:t>
                              </m:r>
                              <m:r>
                                <a:rPr lang="en-US" sz="2115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  <m:r>
                                <a:rPr lang="en-US" sz="2115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.</m:t>
                              </m:r>
                              <m:r>
                                <a:rPr lang="en-US" altLang="zh-CN" sz="2115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sz="2115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±</m:t>
                              </m:r>
                              <m:r>
                                <a:rPr lang="en-US" sz="2115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  <m:r>
                                <a:rPr lang="en-US" sz="2115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.</m:t>
                              </m:r>
                              <m:r>
                                <a:rPr lang="en-US" altLang="zh-CN" sz="2115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</m:d>
                          <m:r>
                            <a:rPr lang="en-US" sz="2115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US" sz="2115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115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2115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115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oMath>
                      </m:oMathPara>
                    </a14:m>
                    <a:endParaRPr lang="en-US" sz="2115" dirty="0">
                      <a:solidFill>
                        <a:srgbClr val="FF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>
              <p:sp>
                <p:nvSpPr>
                  <p:cNvPr id="37" name="TextBox 4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611120" y="5070321"/>
                    <a:ext cx="3788356" cy="715126"/>
                  </a:xfrm>
                  <a:prstGeom prst="rect">
                    <a:avLst/>
                  </a:prstGeom>
                  <a:blipFill rotWithShape="1">
                    <a:blip r:embed="rId3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8" name="TextBox 48"/>
              <p:cNvSpPr txBox="1"/>
              <p:nvPr/>
            </p:nvSpPr>
            <p:spPr>
              <a:xfrm>
                <a:off x="9394322" y="4682590"/>
                <a:ext cx="1745252" cy="3334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695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Exp</a:t>
                </a:r>
                <a:r>
                  <a:rPr lang="en-US" sz="1695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     </a:t>
                </a:r>
                <a:r>
                  <a:rPr lang="en-US" sz="1695" dirty="0" err="1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格点</a:t>
                </a:r>
                <a:r>
                  <a:rPr lang="en-US" altLang="zh-CN" sz="1695" dirty="0" err="1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QCD</a:t>
                </a:r>
                <a:endParaRPr lang="en-US" sz="1695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9" name="Straight Arrow Connector 50"/>
              <p:cNvCxnSpPr/>
              <p:nvPr/>
            </p:nvCxnSpPr>
            <p:spPr>
              <a:xfrm flipH="1">
                <a:off x="9622872" y="5000687"/>
                <a:ext cx="0" cy="288000"/>
              </a:xfrm>
              <a:prstGeom prst="straightConnector1">
                <a:avLst/>
              </a:prstGeom>
              <a:ln w="190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5" name="TextBox 54"/>
                <p:cNvSpPr txBox="1"/>
                <p:nvPr/>
              </p:nvSpPr>
              <p:spPr>
                <a:xfrm>
                  <a:off x="3569607" y="4811574"/>
                  <a:ext cx="3574601" cy="463200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𝑡𝑞</m:t>
                          </m:r>
                        </m:sub>
                      </m:sSub>
                    </m:oMath>
                  </a14:m>
                  <a:r>
                    <a:rPr lang="zh-CN" altLang="en-US" sz="240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测量结果 </a:t>
                  </a:r>
                  <a:r>
                    <a:rPr lang="en-US" altLang="zh-CN" sz="240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(PDG</a:t>
                  </a:r>
                  <a:r>
                    <a:rPr lang="zh-CN" altLang="en-US" sz="240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 平均值</a:t>
                  </a:r>
                  <a:r>
                    <a:rPr lang="en-US" altLang="zh-CN" sz="240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)</a:t>
                  </a:r>
                  <a:endParaRPr 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35" name="TextBox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69607" y="4811574"/>
                  <a:ext cx="3574601" cy="463200"/>
                </a:xfrm>
                <a:prstGeom prst="rect">
                  <a:avLst/>
                </a:prstGeom>
                <a:blipFill rotWithShape="1">
                  <a:blip r:embed="rId4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6" name="Straight Arrow Connector 56"/>
            <p:cNvCxnSpPr/>
            <p:nvPr/>
          </p:nvCxnSpPr>
          <p:spPr>
            <a:xfrm flipH="1">
              <a:off x="10286664" y="4767968"/>
              <a:ext cx="0" cy="28800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灯片编号占位符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  <p:grpSp>
        <p:nvGrpSpPr>
          <p:cNvPr id="43" name="组合 42"/>
          <p:cNvGrpSpPr/>
          <p:nvPr/>
        </p:nvGrpSpPr>
        <p:grpSpPr>
          <a:xfrm>
            <a:off x="768120" y="1089943"/>
            <a:ext cx="9468918" cy="3432627"/>
            <a:chOff x="718693" y="1448611"/>
            <a:chExt cx="9468918" cy="3432627"/>
          </a:xfrm>
        </p:grpSpPr>
        <p:grpSp>
          <p:nvGrpSpPr>
            <p:cNvPr id="22" name="Group 41"/>
            <p:cNvGrpSpPr/>
            <p:nvPr/>
          </p:nvGrpSpPr>
          <p:grpSpPr>
            <a:xfrm>
              <a:off x="718693" y="1448611"/>
              <a:ext cx="9468918" cy="3432627"/>
              <a:chOff x="-612769" y="3317424"/>
              <a:chExt cx="8947386" cy="3243565"/>
            </a:xfrm>
          </p:grpSpPr>
          <p:grpSp>
            <p:nvGrpSpPr>
              <p:cNvPr id="23" name="Group 39"/>
              <p:cNvGrpSpPr/>
              <p:nvPr/>
            </p:nvGrpSpPr>
            <p:grpSpPr>
              <a:xfrm>
                <a:off x="-612769" y="3317424"/>
                <a:ext cx="8779847" cy="3243565"/>
                <a:chOff x="-130485" y="3279391"/>
                <a:chExt cx="8779847" cy="3243565"/>
              </a:xfrm>
            </p:grpSpPr>
            <p:pic>
              <p:nvPicPr>
                <p:cNvPr id="25" name="Picture 25"/>
                <p:cNvPicPr>
                  <a:picLocks noChangeAspect="1"/>
                </p:cNvPicPr>
                <p:nvPr/>
              </p:nvPicPr>
              <p:blipFill rotWithShape="1">
                <a:blip r:embed="rId5"/>
                <a:srcRect t="-2057" r="51260"/>
                <a:stretch>
                  <a:fillRect/>
                </a:stretch>
              </p:blipFill>
              <p:spPr>
                <a:xfrm>
                  <a:off x="-130485" y="3279391"/>
                  <a:ext cx="4401787" cy="3243565"/>
                </a:xfrm>
                <a:prstGeom prst="rect">
                  <a:avLst/>
                </a:prstGeom>
              </p:spPr>
            </p:pic>
            <p:pic>
              <p:nvPicPr>
                <p:cNvPr id="31" name="Picture 33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403008" y="5860032"/>
                  <a:ext cx="3246354" cy="381050"/>
                </a:xfrm>
                <a:prstGeom prst="rect">
                  <a:avLst/>
                </a:prstGeom>
              </p:spPr>
            </p:pic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28" name="TextBox 37"/>
                    <p:cNvSpPr txBox="1"/>
                    <p:nvPr/>
                  </p:nvSpPr>
                  <p:spPr>
                    <a:xfrm>
                      <a:off x="5764111" y="4391321"/>
                      <a:ext cx="874595" cy="39509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sSup>
                            <m:sSupPr>
                              <m:ctrlPr>
                                <a:rPr lang="en-US" sz="2115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̅"/>
                                  <m:ctrlPr>
                                    <a:rPr lang="en-US" sz="2115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115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sz="2115" i="1" dirty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oMath>
                      </a14:m>
                      <a:r>
                        <a:rPr lang="en-US" sz="2115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  <a14:m>
                        <m:oMath xmlns:m="http://schemas.openxmlformats.org/officeDocument/2006/math">
                          <m:sSup>
                            <m:sSupPr>
                              <m:ctrlPr>
                                <a:rPr lang="en-US" sz="2115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115" i="1" dirty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US" sz="2115" i="1" dirty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oMath>
                      </a14:m>
                      <a:endParaRPr lang="en-US" sz="2115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>
                <p:sp>
                  <p:nvSpPr>
                    <p:cNvPr id="28" name="TextBox 37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764111" y="4391321"/>
                      <a:ext cx="874595" cy="395098"/>
                    </a:xfrm>
                    <a:prstGeom prst="rect">
                      <a:avLst/>
                    </a:prstGeom>
                    <a:blipFill rotWithShape="1">
                      <a:blip r:embed="rId7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29" name="TextBox 38"/>
                    <p:cNvSpPr txBox="1"/>
                    <p:nvPr/>
                  </p:nvSpPr>
                  <p:spPr>
                    <a:xfrm>
                      <a:off x="1345884" y="5265986"/>
                      <a:ext cx="874595" cy="39509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sSubSup>
                            <m:sSubSupPr>
                              <m:ctrlPr>
                                <a:rPr lang="en-US" altLang="zh-CN" sz="2115" i="1" dirty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̅"/>
                                  <m:ctrlPr>
                                    <a:rPr lang="en-US" sz="2115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115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CN" sz="2115" i="1" dirty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  <m:sup>
                              <m:r>
                                <a:rPr lang="en-US" sz="2115" i="1" dirty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bSup>
                        </m:oMath>
                      </a14:m>
                      <a:r>
                        <a:rPr lang="en-US" sz="2115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  <a14:m>
                        <m:oMath xmlns:m="http://schemas.openxmlformats.org/officeDocument/2006/math">
                          <m:sSubSup>
                            <m:sSubSupPr>
                              <m:ctrlPr>
                                <a:rPr lang="en-US" altLang="zh-CN" sz="2115" i="1" dirty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115" i="1" dirty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zh-CN" sz="2115" i="1" dirty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  <m:sup>
                              <m:r>
                                <a:rPr lang="en-US" sz="2115" i="1" dirty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bSup>
                        </m:oMath>
                      </a14:m>
                      <a:endParaRPr lang="en-US" sz="2115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>
                <p:sp>
                  <p:nvSpPr>
                    <p:cNvPr id="29" name="TextBox 3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345884" y="5265986"/>
                      <a:ext cx="874595" cy="395098"/>
                    </a:xfrm>
                    <a:prstGeom prst="rect">
                      <a:avLst/>
                    </a:prstGeom>
                    <a:blipFill rotWithShape="1">
                      <a:blip r:embed="rId8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pic>
            <p:nvPicPr>
              <p:cNvPr id="24" name="Picture 40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559917" y="6120364"/>
                <a:ext cx="774700" cy="317500"/>
              </a:xfrm>
              <a:prstGeom prst="rect">
                <a:avLst/>
              </a:prstGeom>
            </p:spPr>
          </p:pic>
        </p:grpSp>
        <p:pic>
          <p:nvPicPr>
            <p:cNvPr id="4" name="Picture 3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656641" y="1773485"/>
              <a:ext cx="4341709" cy="2492688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22"/>
              <p:cNvSpPr txBox="1"/>
              <p:nvPr/>
            </p:nvSpPr>
            <p:spPr>
              <a:xfrm>
                <a:off x="2316404" y="105230"/>
                <a:ext cx="6804042" cy="7903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CN" sz="2400" i="1" dirty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altLang="zh-CN" sz="2400" i="1" dirty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sub>
                          <m:sup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bSup>
                        <m: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→</m:t>
                        </m:r>
                        <m:f>
                          <m:fPr>
                            <m:ctrlPr>
                              <a:rPr lang="en-US" altLang="zh-CN" sz="2400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US" altLang="zh-CN" sz="2400" i="1" dirty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2400" i="1" dirty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  <m:sub>
                                <m:r>
                                  <a:rPr lang="en-US" altLang="zh-CN" sz="2400" i="1" dirty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sub>
                              <m:sup>
                                <m:r>
                                  <a:rPr lang="en-US" altLang="zh-CN" sz="2400" i="1" dirty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p>
                            </m:sSubSup>
                          </m:num>
                          <m:den>
                            <m:sSubSup>
                              <m:sSubSupPr>
                                <m:ctrlPr>
                                  <a:rPr lang="en-US" altLang="zh-CN" sz="2400" i="1" dirty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altLang="zh-CN" sz="24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CN" sz="2400" i="1" dirty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altLang="zh-CN" sz="2400" i="1" dirty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sub>
                              <m:sup>
                                <m:r>
                                  <a:rPr lang="en-US" altLang="zh-CN" sz="2400" i="1" dirty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p>
                            </m:sSubSup>
                          </m:den>
                        </m:f>
                      </m:e>
                    </m:d>
                    <m:r>
                      <a:rPr lang="en-US" altLang="zh-CN" sz="24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i="1" dirty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CN" sz="2400" i="1" dirty="0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altLang="zh-CN" sz="2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24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sz="2400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CN" sz="24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400" dirty="0">
                                    <a:latin typeface="Cambria Math" panose="02040503050406030204" pitchFamily="18" charset="0"/>
                                  </a:rPr>
                                  <m:t>Γ</m:t>
                                </m:r>
                              </m:e>
                              <m:sub>
                                <m:r>
                                  <a:rPr lang="en-US" altLang="zh-CN" sz="2400" i="1" dirty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sub>
                            </m:sSub>
                            <m:r>
                              <a:rPr lang="en-US" altLang="zh-CN" sz="24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</m:num>
                      <m:den>
                        <m: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altLang="zh-CN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zh-CN" altLang="en-US" sz="2400" i="1" dirty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CN" sz="2400" dirty="0">
                                <a:latin typeface="Cambria Math" panose="02040503050406030204" pitchFamily="18" charset="0"/>
                              </a:rPr>
                              <m:t>cosh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CN" sz="2400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altLang="zh-CN" sz="24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en-US" altLang="zh-CN" sz="2400" dirty="0">
                                        <a:latin typeface="Cambria Math" panose="02040503050406030204" pitchFamily="18" charset="0"/>
                                      </a:rPr>
                                      <m:t>Δ</m:t>
                                    </m:r>
                                    <m:sSub>
                                      <m:sSubPr>
                                        <m:ctrlPr>
                                          <a:rPr lang="en-US" altLang="zh-CN" sz="2400" i="1" dirty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zh-CN" sz="2400" dirty="0">
                                            <a:latin typeface="Cambria Math" panose="02040503050406030204" pitchFamily="18" charset="0"/>
                                          </a:rPr>
                                          <m:t>Γ</m:t>
                                        </m:r>
                                      </m:e>
                                      <m:sub>
                                        <m:r>
                                          <a:rPr lang="en-US" altLang="zh-CN" sz="2400" i="1" dirty="0">
                                            <a:latin typeface="Cambria Math" panose="02040503050406030204" pitchFamily="18" charset="0"/>
                                          </a:rPr>
                                          <m:t>𝑞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altLang="zh-CN" sz="2400" i="1" dirty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altLang="zh-CN" sz="2400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e>
                        </m:func>
                        <m: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±</m:t>
                        </m:r>
                        <m:func>
                          <m:funcPr>
                            <m:ctrlPr>
                              <a:rPr lang="zh-CN" altLang="en-US" sz="2400" i="1" dirty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CN" sz="2400" dirty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CN" sz="2400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400" dirty="0">
                                    <a:solidFill>
                                      <a:srgbClr val="80007F"/>
                                    </a:solidFill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  <m:sSub>
                                  <m:sSubPr>
                                    <m:ctrlPr>
                                      <a:rPr lang="en-US" altLang="zh-CN" sz="2400" i="1" dirty="0">
                                        <a:solidFill>
                                          <a:srgbClr val="80007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400" i="1" dirty="0">
                                        <a:solidFill>
                                          <a:srgbClr val="80007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altLang="zh-CN" sz="2400" i="1" dirty="0">
                                        <a:solidFill>
                                          <a:srgbClr val="80007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sub>
                                </m:sSub>
                                <m:r>
                                  <a:rPr lang="en-US" altLang="zh-CN" sz="2400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e>
                        </m:func>
                      </m:e>
                    </m:d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 </a:t>
                </a:r>
                <a:endParaRPr lang="en-US" sz="28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4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6404" y="105230"/>
                <a:ext cx="6804042" cy="790345"/>
              </a:xfrm>
              <a:prstGeom prst="rect">
                <a:avLst/>
              </a:prstGeom>
              <a:blipFill rotWithShape="1">
                <a:blip r:embed="rId11"/>
                <a:stretch>
                  <a:fillRect l="-8" t="-58" r="8" b="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GB" dirty="0"/>
                  <a:t>单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altLang="zh-CN" dirty="0"/>
                  <a:t>-</a:t>
                </a:r>
                <a:r>
                  <a:rPr lang="zh-CN" altLang="en-US" dirty="0"/>
                  <a:t>夸克产生截面</a:t>
                </a:r>
                <a:endParaRPr lang="en-GB" dirty="0"/>
              </a:p>
            </p:txBody>
          </p:sp>
        </mc:Choice>
        <mc:Fallback>
          <p:sp>
            <p:nvSpPr>
              <p:cNvPr id="2" name="Title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1"/>
                <a:stretch>
                  <a:fillRect t="-2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9630" y="1252623"/>
            <a:ext cx="7591344" cy="1686167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372456" y="2947868"/>
            <a:ext cx="6868532" cy="480937"/>
            <a:chOff x="1048368" y="3055417"/>
            <a:chExt cx="6490126" cy="454441"/>
          </a:xfrm>
        </p:grpSpPr>
        <p:sp>
          <p:nvSpPr>
            <p:cNvPr id="10" name="TextBox 9"/>
            <p:cNvSpPr txBox="1"/>
            <p:nvPr/>
          </p:nvSpPr>
          <p:spPr>
            <a:xfrm>
              <a:off x="1048368" y="3140516"/>
              <a:ext cx="537533" cy="369342"/>
            </a:xfrm>
            <a:prstGeom prst="rect">
              <a:avLst/>
            </a:prstGeom>
            <a:solidFill>
              <a:schemeClr val="bg1">
                <a:alpha val="53398"/>
              </a:schemeClr>
            </a:solidFill>
            <a:effectLst>
              <a:outerShdw blurRad="50800" dist="38100" sx="1000" sy="1000" algn="l" rotWithShape="0">
                <a:prstClr val="black"/>
              </a:outerShdw>
              <a:softEdge rad="12700"/>
            </a:effectLst>
          </p:spPr>
          <p:txBody>
            <a:bodyPr wrap="none" lIns="0" tIns="0" rIns="0" bIns="0" rtlCol="0" anchor="ctr">
              <a:spAutoFit/>
            </a:bodyPr>
            <a:lstStyle/>
            <a:p>
              <a:pPr algn="l"/>
              <a:r>
                <a:rPr kumimoji="1" lang="en-US" altLang="zh-CN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t-</a:t>
              </a:r>
              <a:r>
                <a:rPr kumimoji="1"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道</a:t>
              </a:r>
              <a:endParaRPr kumimoji="1" lang="en-GB" sz="2540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3748762" y="3113529"/>
                  <a:ext cx="711904" cy="369341"/>
                </a:xfrm>
                <a:prstGeom prst="rect">
                  <a:avLst/>
                </a:prstGeom>
                <a:solidFill>
                  <a:schemeClr val="bg1">
                    <a:alpha val="53398"/>
                  </a:schemeClr>
                </a:solid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l"/>
                  <a14:m>
                    <m:oMath xmlns:m="http://schemas.openxmlformats.org/officeDocument/2006/math">
                      <m:r>
                        <a:rPr kumimoji="1" lang="en-US" altLang="zh-CN" sz="254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𝑡</m:t>
                      </m:r>
                      <m:r>
                        <m:rPr>
                          <m:sty m:val="p"/>
                        </m:rPr>
                        <a:rPr kumimoji="1" lang="en-US" altLang="zh-CN" sz="2540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W</m:t>
                      </m:r>
                    </m:oMath>
                  </a14:m>
                  <a:r>
                    <a:rPr kumimoji="1" lang="en-GB" sz="254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道</a:t>
                  </a:r>
                  <a:endParaRPr kumimoji="1" lang="en-GB" sz="2540" dirty="0" err="1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48762" y="3113529"/>
                  <a:ext cx="711904" cy="369341"/>
                </a:xfrm>
                <a:prstGeom prst="rect">
                  <a:avLst/>
                </a:prstGeom>
                <a:blipFill rotWithShape="1">
                  <a:blip r:embed="rId3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TextBox 11"/>
            <p:cNvSpPr txBox="1"/>
            <p:nvPr/>
          </p:nvSpPr>
          <p:spPr>
            <a:xfrm>
              <a:off x="6955338" y="3055417"/>
              <a:ext cx="583156" cy="369342"/>
            </a:xfrm>
            <a:prstGeom prst="rect">
              <a:avLst/>
            </a:prstGeom>
            <a:solidFill>
              <a:schemeClr val="bg1">
                <a:alpha val="53398"/>
              </a:schemeClr>
            </a:solidFill>
            <a:effectLst>
              <a:outerShdw blurRad="50800" dist="38100" sx="1000" sy="1000" algn="l" rotWithShape="0">
                <a:prstClr val="black"/>
              </a:outerShdw>
              <a:softEdge rad="12700"/>
            </a:effectLst>
          </p:spPr>
          <p:txBody>
            <a:bodyPr wrap="none" lIns="0" tIns="0" rIns="0" bIns="0" rtlCol="0" anchor="ctr">
              <a:spAutoFit/>
            </a:bodyPr>
            <a:lstStyle/>
            <a:p>
              <a:pPr algn="l"/>
              <a:r>
                <a:rPr kumimoji="1" lang="en-US" altLang="zh-CN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s-</a:t>
              </a:r>
              <a:r>
                <a:rPr kumimoji="1" lang="en-GB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道</a:t>
              </a:r>
              <a:endParaRPr kumimoji="1" lang="en-GB" sz="2540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380" y="3642707"/>
            <a:ext cx="4255916" cy="317345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6664323" y="4756279"/>
                <a:ext cx="2986651" cy="781752"/>
              </a:xfrm>
              <a:prstGeom prst="rect">
                <a:avLst/>
              </a:prstGeom>
              <a:solidFill>
                <a:schemeClr val="bg1">
                  <a:alpha val="53398"/>
                </a:schemeClr>
              </a:solid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:pPr algn="l"/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  <a:sym typeface="Wingdings" panose="05000000000000000000" pitchFamily="2" charset="2"/>
                  </a:rPr>
                  <a:t>忽略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𝑡𝑠</m:t>
                        </m:r>
                      </m:sub>
                    </m:sSub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,</m:t>
                    </m:r>
                    <m:sSub>
                      <m:sSub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𝑡𝑑</m:t>
                        </m:r>
                      </m:sub>
                    </m:sSub>
                  </m:oMath>
                </a14:m>
                <a:endParaRPr kumimoji="1" lang="en-US" altLang="zh-CN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Wingdings" panose="05000000000000000000" pitchFamily="2" charset="2"/>
                </a:endParaRPr>
              </a:p>
              <a:p>
                <a:pPr algn="l"/>
                <a:r>
                  <a:rPr kumimoji="1" lang="en-US" altLang="zh-CN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  <a:sym typeface="Wingdings" panose="05000000000000000000" pitchFamily="2" charset="2"/>
                  </a:rPr>
                  <a:t>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  <a:sym typeface="Wingdings" panose="05000000000000000000" pitchFamily="2" charset="2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  <a:sym typeface="Wingdings" panose="05000000000000000000" pitchFamily="2" charset="2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Kaiti TC" panose="02010600040101010101" pitchFamily="2" charset="-120"/>
                                <a:cs typeface="Times New Roman" panose="02020603050405020304" pitchFamily="18" charset="0"/>
                                <a:sym typeface="Wingdings" panose="05000000000000000000" pitchFamily="2" charset="2"/>
                              </a:rPr>
                              <m:t>𝑡𝑏</m:t>
                            </m:r>
                          </m:sub>
                        </m:sSub>
                      </m:e>
                    </m:d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=</m:t>
                    </m:r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1</m:t>
                    </m:r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.</m:t>
                    </m:r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02</m:t>
                    </m:r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±</m:t>
                    </m:r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0</m:t>
                    </m:r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.</m:t>
                    </m:r>
                    <m:r>
                      <a:rPr kumimoji="1" lang="en-US" altLang="zh-CN" sz="2540" i="1">
                        <a:latin typeface="Cambria Math" panose="02040503050406030204" pitchFamily="18" charset="0"/>
                        <a:ea typeface="Kaiti TC" panose="02010600040101010101" pitchFamily="2" charset="-12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02</m:t>
                    </m:r>
                  </m:oMath>
                </a14:m>
                <a:endParaRPr kumimoji="1" lang="en-GB" sz="2540" dirty="0" err="1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4323" y="4756279"/>
                <a:ext cx="2986651" cy="781752"/>
              </a:xfrm>
              <a:prstGeom prst="rect">
                <a:avLst/>
              </a:prstGeom>
              <a:blipFill rotWithShape="1">
                <a:blip r:embed="rId5"/>
                <a:stretch>
                  <a:fillRect l="-170" t="-8058" r="-3968" b="-8098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6886468" y="5147149"/>
            <a:ext cx="65" cy="390876"/>
          </a:xfrm>
          <a:prstGeom prst="rect">
            <a:avLst/>
          </a:prstGeom>
          <a:solidFill>
            <a:schemeClr val="bg1">
              <a:alpha val="53398"/>
            </a:schemeClr>
          </a:solidFill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none" lIns="0" tIns="0" rIns="0" bIns="0" rtlCol="0" anchor="ctr">
            <a:spAutoFit/>
          </a:bodyPr>
          <a:lstStyle/>
          <a:p>
            <a:pPr algn="l"/>
            <a:endParaRPr kumimoji="1" lang="en-GB" sz="2540" dirty="0" err="1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318099" y="775471"/>
                <a:ext cx="2701381" cy="390876"/>
              </a:xfrm>
              <a:prstGeom prst="rect">
                <a:avLst/>
              </a:prstGeom>
              <a:solidFill>
                <a:schemeClr val="bg1">
                  <a:alpha val="53398"/>
                </a:schemeClr>
              </a:solid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54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𝜎</m:t>
                      </m:r>
                      <m:d>
                        <m:dPr>
                          <m:ctrlP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𝑝𝑝</m:t>
                          </m:r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→</m:t>
                          </m:r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zh-CN" sz="2540" i="1">
                          <a:latin typeface="Cambria Math" panose="02040503050406030204" pitchFamily="18" charset="0"/>
                          <a:ea typeface="Kaiti TC" panose="02010600040101010101" pitchFamily="2" charset="-120"/>
                          <a:cs typeface="Times New Roman" panose="02020603050405020304" pitchFamily="18" charset="0"/>
                        </a:rPr>
                        <m:t>∝</m:t>
                      </m:r>
                      <m:sSup>
                        <m:sSupPr>
                          <m:ctrlP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kumimoji="1" lang="en-US" altLang="zh-CN" sz="2540" i="1">
                                  <a:latin typeface="Cambria Math" panose="02040503050406030204" pitchFamily="18" charset="0"/>
                                  <a:ea typeface="Kaiti TC" panose="02010600040101010101" pitchFamily="2" charset="-12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Kaiti TC" panose="02010600040101010101" pitchFamily="2" charset="-12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Kaiti TC" panose="02010600040101010101" pitchFamily="2" charset="-120"/>
                                      <a:cs typeface="Times New Roman" panose="020206030504050203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Kaiti TC" panose="02010600040101010101" pitchFamily="2" charset="-120"/>
                                      <a:cs typeface="Times New Roman" panose="02020603050405020304" pitchFamily="18" charset="0"/>
                                    </a:rPr>
                                    <m:t>𝑡𝑏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Kaiti TC" panose="02010600040101010101" pitchFamily="2" charset="-12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1" lang="en-GB" sz="2540" dirty="0" err="1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099" y="775471"/>
                <a:ext cx="2701381" cy="390876"/>
              </a:xfrm>
              <a:prstGeom prst="rect">
                <a:avLst/>
              </a:prstGeom>
              <a:blipFill rotWithShape="1">
                <a:blip r:embed="rId6"/>
                <a:stretch>
                  <a:fillRect l="-187" t="-7995" r="-3877" b="-8161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质量本征态的电弱相互作用</a:t>
            </a:r>
            <a:endParaRPr lang="zh-CN" altLang="en-US" dirty="0"/>
          </a:p>
        </p:txBody>
      </p:sp>
      <p:sp>
        <p:nvSpPr>
          <p:cNvPr id="13" name="文本框 12"/>
          <p:cNvSpPr txBox="1"/>
          <p:nvPr/>
        </p:nvSpPr>
        <p:spPr>
          <a:xfrm>
            <a:off x="290044" y="811312"/>
            <a:ext cx="8929233" cy="483209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>
            <a:spAutoFit/>
          </a:bodyPr>
          <a:lstStyle/>
          <a:p>
            <a:r>
              <a:rPr kumimoji="1" lang="zh-CN" altLang="en-US" sz="2540" b="1" u="sng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带电流</a:t>
            </a:r>
            <a:r>
              <a:rPr kumimoji="1" lang="en-US" altLang="zh-CN" sz="2540" b="1" u="sng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kumimoji="1" lang="en-US" altLang="zh-CN" sz="2540" b="1" u="sng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文本框 18"/>
              <p:cNvSpPr txBox="1"/>
              <p:nvPr/>
            </p:nvSpPr>
            <p:spPr>
              <a:xfrm>
                <a:off x="236691" y="1602820"/>
                <a:ext cx="11718618" cy="668966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int</m:t>
                        </m:r>
                      </m:sub>
                    </m:sSub>
                    <m:d>
                      <m:d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4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Ψ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</m:e>
                    </m:d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m:rPr>
                        <m:lit/>
                      </m:rP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  <m:d>
                      <m:d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4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4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𝑈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  <m:sup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′</m:t>
                            </m:r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 </m:t>
                            </m:r>
                            <m:d>
                              <m:dPr>
                                <m:ctrlPr>
                                  <a:rPr kumimoji="1" lang="en-US" altLang="zh-CN" sz="2400" i="1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𝐿</m:t>
                                    </m:r>
                                  </m:sub>
                                  <m:sup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𝑈</m:t>
                                    </m:r>
                                  </m:sup>
                                </m:sSubSup>
                                <m:sSubSup>
                                  <m:sSubSupPr>
                                    <m:ctrlP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𝐿</m:t>
                                    </m:r>
                                  </m:sub>
                                  <m:sup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𝐷</m:t>
                                    </m:r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†</m:t>
                                    </m:r>
                                  </m:sup>
                                </m:sSubSup>
                              </m:e>
                            </m:d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𝑘𝑗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p>
                        </m:sSup>
                        <m:sSubSup>
                          <m:sSub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bSup>
                        <m:sSubSup>
                          <m:sSubSup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  <m:sup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p>
                        </m:sSub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𝐷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  <m:sup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′</m:t>
                            </m:r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ctrlPr>
                                  <a:rPr kumimoji="1" lang="en-US" altLang="zh-CN" sz="2400" i="1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𝐿</m:t>
                                    </m:r>
                                  </m:sub>
                                  <m:sup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𝐷</m:t>
                                    </m:r>
                                  </m:sup>
                                </m:sSubSup>
                                <m:sSubSup>
                                  <m:sSubSupPr>
                                    <m:ctrlP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𝐿</m:t>
                                    </m:r>
                                  </m:sub>
                                  <m:sup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𝑈</m:t>
                                    </m:r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†</m:t>
                                    </m:r>
                                  </m:sup>
                                </m:sSubSup>
                              </m:e>
                            </m:d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𝑗𝑘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p>
                        </m:sSup>
                        <m:sSubSup>
                          <m:sSubSupPr>
                            <m:ctrlP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  <m:sup>
                            <m: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</m:sup>
                        </m:sSubSup>
                        <m:sSubSup>
                          <m:sSubSupPr>
                            <m:ctrlP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  <m:sup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bSup>
                      </m:e>
                    </m:d>
                    <m:r>
                      <m:rPr>
                        <m:nor/>
                      </m:rPr>
                      <a:rPr lang="zh-CN" altLang="en-US" sz="2400" i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m:t> </m:t>
                    </m:r>
                  </m:oMath>
                </a14:m>
                <a:r>
                  <a:rPr lang="zh-CN" altLang="en-US" sz="2115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9" name="文本框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691" y="1602820"/>
                <a:ext cx="11718618" cy="668966"/>
              </a:xfrm>
              <a:prstGeom prst="rect">
                <a:avLst/>
              </a:prstGeom>
              <a:blipFill rotWithShape="1">
                <a:blip r:embed="rId1"/>
                <a:stretch>
                  <a:fillRect l="-42" t="-12" r="1" b="58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文本框 23"/>
          <p:cNvSpPr txBox="1"/>
          <p:nvPr/>
        </p:nvSpPr>
        <p:spPr>
          <a:xfrm>
            <a:off x="1370432" y="3857797"/>
            <a:ext cx="6601591" cy="483209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>
            <a:spAutoFit/>
          </a:bodyPr>
          <a:lstStyle/>
          <a:p>
            <a:r>
              <a:rPr lang="en-US" altLang="zh-CN" sz="254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CKM(</a:t>
            </a:r>
            <a:r>
              <a:rPr lang="en-US" altLang="zh-CN" sz="254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Cabibbo</a:t>
            </a:r>
            <a:r>
              <a:rPr lang="en-US" altLang="zh-CN" sz="254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-Kobayashi-</a:t>
            </a:r>
            <a:r>
              <a:rPr lang="en-US" altLang="zh-CN" sz="254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Maskawa</a:t>
            </a:r>
            <a:r>
              <a:rPr lang="en-US" altLang="zh-CN" sz="254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en-US" sz="254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矩阵</a:t>
            </a:r>
            <a:endParaRPr lang="zh-CN" altLang="en-US" sz="254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6" name="Picture 2" descr="Image result for Kobayashi-Maskawa nob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126" y="1758274"/>
            <a:ext cx="1552374" cy="181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8" name="文本框 27"/>
              <p:cNvSpPr txBox="1"/>
              <p:nvPr/>
            </p:nvSpPr>
            <p:spPr>
              <a:xfrm>
                <a:off x="1305054" y="2369711"/>
                <a:ext cx="8842072" cy="668966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m:rPr>
                        <m:lit/>
                      </m:rP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  <m:d>
                      <m:d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4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4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𝑈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  <m:sup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′</m:t>
                            </m:r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 </m:t>
                            </m:r>
                            <m:d>
                              <m:dPr>
                                <m:ctrlPr>
                                  <a:rPr kumimoji="1" lang="en-US" altLang="zh-CN" sz="2400" i="1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𝐶𝐾𝑀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𝑘𝑗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p>
                        </m:sSup>
                        <m:sSubSup>
                          <m:sSub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bSup>
                        <m:sSubSup>
                          <m:sSubSup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  <m:sup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p>
                        </m:sSub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𝐷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  <m:sup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′</m:t>
                            </m:r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ctrlPr>
                                  <a:rPr kumimoji="1" lang="en-US" altLang="zh-CN" sz="2400" i="1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𝐶𝐾𝑀</m:t>
                                    </m:r>
                                  </m:sub>
                                  <m:sup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†</m:t>
                                    </m:r>
                                  </m:sup>
                                </m:sSubSup>
                              </m:e>
                            </m:d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𝑗𝑘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p>
                        </m:sSup>
                        <m:sSubSup>
                          <m:sSubSupPr>
                            <m:ctrlP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  <m:sup>
                            <m: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</m:sup>
                        </m:sSubSup>
                        <m:sSubSup>
                          <m:sSubSupPr>
                            <m:ctrlP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  <m:sup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bSup>
                      </m:e>
                    </m:d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28" name="文本框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5054" y="2369711"/>
                <a:ext cx="8842072" cy="668966"/>
              </a:xfrm>
              <a:prstGeom prst="rect">
                <a:avLst/>
              </a:prstGeom>
              <a:blipFill rotWithShape="1">
                <a:blip r:embed="rId3"/>
                <a:stretch>
                  <a:fillRect l="-59" t="-79" r="5" b="30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文本框 28"/>
          <p:cNvSpPr txBox="1"/>
          <p:nvPr/>
        </p:nvSpPr>
        <p:spPr>
          <a:xfrm>
            <a:off x="1625237" y="4385459"/>
            <a:ext cx="8017237" cy="483209"/>
          </a:xfrm>
          <a:prstGeom prst="rect">
            <a:avLst/>
          </a:prstGeom>
          <a:noFill/>
          <a:ln w="19050">
            <a:solidFill>
              <a:srgbClr val="2A00FF"/>
            </a:solidFill>
          </a:ln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>
            <a:spAutoFit/>
          </a:bodyPr>
          <a:lstStyle/>
          <a:p>
            <a:r>
              <a:rPr kumimoji="1" lang="zh-CN" altLang="en-US" sz="2540" dirty="0">
                <a:solidFill>
                  <a:srgbClr val="052DD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带电流使得不同代的费米子（质量本征态）发生混合</a:t>
            </a:r>
            <a:endParaRPr kumimoji="1" lang="en-US" altLang="zh-CN" sz="2540" dirty="0">
              <a:solidFill>
                <a:srgbClr val="052DD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/>
              <p:cNvSpPr txBox="1"/>
              <p:nvPr/>
            </p:nvSpPr>
            <p:spPr>
              <a:xfrm>
                <a:off x="3295624" y="3167716"/>
                <a:ext cx="2320686" cy="56104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25400">
                <a:solidFill>
                  <a:srgbClr val="2A00FF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bIns="7200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𝐶𝐾𝑀</m:t>
                        </m:r>
                      </m:sub>
                    </m:sSub>
                    <m:r>
                      <a:rPr kumimoji="1" lang="en-US" altLang="zh-CN" sz="2400" i="1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≡</m:t>
                    </m:r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𝑈</m:t>
                        </m:r>
                      </m:sup>
                    </m:sSubSup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sSup>
                          <m:sSupPr>
                            <m:ctrlPr>
                              <a:rPr kumimoji="1" lang="en-US" altLang="zh-CN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p>
                            <m:r>
                              <a:rPr kumimoji="1" lang="en-US" altLang="zh-CN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†</m:t>
                            </m:r>
                          </m:sup>
                        </m:sSup>
                      </m:sup>
                    </m:sSubSup>
                  </m:oMath>
                </a14:m>
                <a:r>
                  <a:rPr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5624" y="3167716"/>
                <a:ext cx="2320686" cy="561042"/>
              </a:xfrm>
              <a:prstGeom prst="rect">
                <a:avLst/>
              </a:prstGeom>
              <a:blipFill rotWithShape="1">
                <a:blip r:embed="rId4"/>
                <a:stretch>
                  <a:fillRect l="-765" t="-2324" r="-531" b="-2257"/>
                </a:stretch>
              </a:blipFill>
              <a:ln w="25400">
                <a:solidFill>
                  <a:srgbClr val="2A00FF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组合 5"/>
          <p:cNvGrpSpPr/>
          <p:nvPr/>
        </p:nvGrpSpPr>
        <p:grpSpPr>
          <a:xfrm>
            <a:off x="238115" y="5419597"/>
            <a:ext cx="9402444" cy="1257518"/>
            <a:chOff x="238115" y="5419597"/>
            <a:chExt cx="9402444" cy="1257518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" name="文本框 3"/>
                <p:cNvSpPr txBox="1"/>
                <p:nvPr/>
              </p:nvSpPr>
              <p:spPr>
                <a:xfrm>
                  <a:off x="1906934" y="5419597"/>
                  <a:ext cx="7733625" cy="557910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zh-CN" sz="240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int</m:t>
                          </m:r>
                        </m:sub>
                        <m:sup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𝑁𝐶</m:t>
                          </m:r>
                        </m:sup>
                      </m:sSubSup>
                      <m:d>
                        <m:d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CN" sz="240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Ψ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</m:sub>
                          </m:sSub>
                        </m:e>
                      </m:d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kumimoji="1" lang="en-US" altLang="zh-CN" sz="240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1</m:t>
                      </m:r>
                      <m:r>
                        <m:rPr>
                          <m:lit/>
                        </m:rPr>
                        <a:rPr kumimoji="1" lang="en-US" altLang="zh-CN" sz="240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/</m:t>
                      </m:r>
                      <m:r>
                        <a:rPr kumimoji="1" lang="en-US" altLang="zh-CN" sz="240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2</m:t>
                      </m:r>
                      <m:sSubSup>
                        <m:sSubSupPr>
                          <m:ctrlPr>
                            <a:rPr kumimoji="1" lang="en-US" altLang="zh-CN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2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2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𝑈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  <m:sup>
                          <m:r>
                            <a:rPr kumimoji="1" lang="en-US" altLang="zh-CN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′</m:t>
                          </m:r>
                          <m:r>
                            <a:rPr kumimoji="1" lang="en-US" altLang="zh-CN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𝑗</m:t>
                          </m:r>
                        </m:sup>
                      </m:sSubSup>
                      <m:sSup>
                        <m:sSup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𝛾</m:t>
                          </m:r>
                        </m:e>
                        <m:sup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𝜇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kumimoji="1" lang="en-US" altLang="zh-CN" sz="2400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eff</m:t>
                              </m:r>
                            </m:sub>
                            <m:sup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𝑍</m:t>
                              </m:r>
                            </m:sup>
                          </m:sSubSup>
                          <m:sSub>
                            <m:sSubPr>
                              <m:ctrlP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𝜇</m:t>
                              </m:r>
                            </m:sub>
                          </m:sSub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kumimoji="1" lang="en-US" altLang="zh-CN" sz="2400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eff</m:t>
                              </m:r>
                            </m:sub>
                            <m:sup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sup>
                          </m:sSubSup>
                          <m:sSub>
                            <m:sSubPr>
                              <m:ctrlP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𝜇</m:t>
                              </m:r>
                            </m:sub>
                          </m:sSub>
                        </m:e>
                      </m:d>
                      <m:sSubSup>
                        <m:sSubSupPr>
                          <m:ctrlPr>
                            <a:rPr kumimoji="1" lang="en-US" altLang="zh-CN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𝑈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  <m:sup>
                          <m:r>
                            <a:rPr kumimoji="1" lang="en-US" altLang="zh-CN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′</m:t>
                          </m:r>
                          <m:r>
                            <a:rPr kumimoji="1" lang="en-US" altLang="zh-CN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</m:sup>
                      </m:sSubSup>
                      <m:r>
                        <m:rPr>
                          <m:nor/>
                        </m:rPr>
                        <a:rPr lang="zh-CN" altLang="en-US" sz="2400" i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m:t> </m:t>
                      </m:r>
                    </m:oMath>
                  </a14:m>
                  <a:r>
                    <a:rPr lang="zh-CN" altLang="en-US" sz="240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</a:t>
                  </a:r>
                  <a:endPara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4" name="文本框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06934" y="5419597"/>
                  <a:ext cx="7733625" cy="557910"/>
                </a:xfrm>
                <a:prstGeom prst="rect">
                  <a:avLst/>
                </a:prstGeom>
                <a:blipFill rotWithShape="1">
                  <a:blip r:embed="rId5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文本框 7"/>
            <p:cNvSpPr txBox="1"/>
            <p:nvPr/>
          </p:nvSpPr>
          <p:spPr>
            <a:xfrm>
              <a:off x="238115" y="5456947"/>
              <a:ext cx="2313326" cy="483209"/>
            </a:xfrm>
            <a:prstGeom prst="rect">
              <a:avLst/>
            </a:prstGeom>
            <a:noFill/>
            <a:effectLst>
              <a:outerShdw blurRad="50800" dist="38100" sx="1000" sy="1000" algn="l" rotWithShape="0">
                <a:prstClr val="black"/>
              </a:outerShdw>
              <a:softEdge rad="12700"/>
            </a:effectLst>
          </p:spPr>
          <p:txBody>
            <a:bodyPr wrap="square">
              <a:spAutoFit/>
            </a:bodyPr>
            <a:lstStyle/>
            <a:p>
              <a:r>
                <a:rPr kumimoji="1" lang="zh-CN" altLang="en-US" sz="2540" b="1" u="sng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中性流</a:t>
              </a:r>
              <a:r>
                <a:rPr kumimoji="1" lang="en-US" altLang="zh-CN" sz="2540" b="1" u="sng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:</a:t>
              </a:r>
              <a:endParaRPr kumimoji="1" lang="en-US" altLang="zh-CN" sz="2540" b="1" u="sng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2020492" y="6215450"/>
              <a:ext cx="6056832" cy="461665"/>
            </a:xfrm>
            <a:prstGeom prst="rect">
              <a:avLst/>
            </a:prstGeom>
            <a:noFill/>
            <a:ln w="19050">
              <a:solidFill>
                <a:srgbClr val="2A00FF"/>
              </a:solidFill>
            </a:ln>
            <a:effectLst>
              <a:outerShdw blurRad="50800" dist="38100" sx="1000" sy="1000" algn="l" rotWithShape="0">
                <a:prstClr val="black"/>
              </a:outerShdw>
              <a:softEdge rad="12700"/>
            </a:effectLst>
          </p:spPr>
          <p:txBody>
            <a:bodyPr wrap="square">
              <a:spAutoFit/>
            </a:bodyPr>
            <a:lstStyle/>
            <a:p>
              <a:r>
                <a:rPr kumimoji="1" lang="zh-CN" altLang="en-US" sz="2400" dirty="0">
                  <a:solidFill>
                    <a:srgbClr val="052DD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中性流仅仅作用于同一种费米子之间</a:t>
              </a:r>
              <a:endParaRPr kumimoji="1" lang="en-US" altLang="zh-CN" sz="2400" dirty="0">
                <a:solidFill>
                  <a:srgbClr val="052DD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077324" y="3891185"/>
            <a:ext cx="38779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卡比波、小林诚、益川敏英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607691" y="4813685"/>
            <a:ext cx="8017237" cy="483209"/>
          </a:xfrm>
          <a:prstGeom prst="rect">
            <a:avLst/>
          </a:prstGeom>
          <a:noFill/>
          <a:ln w="19050">
            <a:solidFill>
              <a:srgbClr val="2A00FF"/>
            </a:solidFill>
          </a:ln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>
            <a:spAutoFit/>
          </a:bodyPr>
          <a:lstStyle/>
          <a:p>
            <a:r>
              <a:rPr kumimoji="1" lang="zh-CN" altLang="en-US" sz="2540" dirty="0">
                <a:solidFill>
                  <a:srgbClr val="052DD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汤川耦合使得不同代的费米子（味本征态）发生混合</a:t>
            </a:r>
            <a:endParaRPr kumimoji="1" lang="en-US" altLang="zh-CN" sz="2540" dirty="0">
              <a:solidFill>
                <a:srgbClr val="052DD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标准模型</a:t>
            </a:r>
            <a:r>
              <a:rPr lang="en-US" altLang="zh-CN" dirty="0"/>
              <a:t>CKM</a:t>
            </a:r>
            <a:r>
              <a:rPr lang="zh-CN" altLang="en-US" dirty="0"/>
              <a:t>矩阵元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1"/>
          <a:srcRect b="8824"/>
          <a:stretch>
            <a:fillRect/>
          </a:stretch>
        </p:blipFill>
        <p:spPr>
          <a:xfrm>
            <a:off x="1523721" y="1437368"/>
            <a:ext cx="9144558" cy="356562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5182929" y="5979388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基本对角</a:t>
            </a:r>
            <a:endParaRPr kumimoji="1"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疑难</a:t>
            </a:r>
            <a:endParaRPr kumimoji="1" lang="zh-CN" altLang="en-US" dirty="0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2364" y="1107392"/>
            <a:ext cx="5519579" cy="4970236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/>
          </p:cNvPicPr>
          <p:nvPr/>
        </p:nvPicPr>
        <p:blipFill>
          <a:blip r:embed="rId2"/>
          <a:srcRect l="3132" b="2332"/>
          <a:stretch>
            <a:fillRect/>
          </a:stretch>
        </p:blipFill>
        <p:spPr>
          <a:xfrm>
            <a:off x="6473371" y="999584"/>
            <a:ext cx="5050972" cy="497023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/>
              <p:cNvSpPr txBox="1"/>
              <p:nvPr/>
            </p:nvSpPr>
            <p:spPr>
              <a:xfrm>
                <a:off x="2099147" y="6127236"/>
                <a:ext cx="2340513" cy="5321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kumimoji="1" lang="en-US" altLang="zh-CN" sz="28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naryPr>
                      <m:sub>
                        <m:r>
                          <a:rPr kumimoji="1" lang="en-US" altLang="zh-CN" sz="28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𝑖</m:t>
                        </m:r>
                      </m:sub>
                      <m:sup/>
                      <m:e>
                        <m:sSup>
                          <m:sSupPr>
                            <m:ctrlPr>
                              <a:rPr kumimoji="1" lang="en-US" altLang="zh-CN" sz="28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kumimoji="1" lang="en-US" altLang="zh-CN" sz="2800" b="0" i="1" smtClean="0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Calibri" panose="020F0502020204030204" pitchFamily="34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CN" sz="2800" b="0" i="1" smtClean="0"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Calibri" panose="020F050202020403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800" b="0" i="1" smtClean="0"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Calibri" panose="020F0502020204030204" pitchFamily="34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kumimoji="1" lang="en-US" altLang="zh-CN" sz="2800" b="0" i="1" smtClean="0"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Calibri" panose="020F0502020204030204" pitchFamily="34" charset="0"/>
                                      </a:rPr>
                                      <m:t>𝑢𝑖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kumimoji="1" lang="en-US" altLang="zh-CN" sz="28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kumimoji="1" lang="en-US" altLang="zh-CN" sz="28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=</m:t>
                    </m:r>
                    <m:r>
                      <a:rPr kumimoji="1" lang="en-US" altLang="zh-CN" sz="28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1</m:t>
                    </m:r>
                  </m:oMath>
                </a14:m>
                <a:r>
                  <a:rPr kumimoji="1" lang="en-US" altLang="zh-CN" sz="28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?</a:t>
                </a:r>
                <a:r>
                  <a:rPr kumimoji="1" lang="zh-CN" altLang="en-US" sz="28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 </a:t>
                </a:r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9147" y="6127236"/>
                <a:ext cx="2340513" cy="532133"/>
              </a:xfrm>
              <a:prstGeom prst="rect">
                <a:avLst/>
              </a:prstGeom>
              <a:blipFill rotWithShape="1">
                <a:blip r:embed="rId3"/>
                <a:stretch>
                  <a:fillRect l="-20" t="-23" r="-9643" b="-60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/>
              <p:cNvSpPr txBox="1"/>
              <p:nvPr/>
            </p:nvSpPr>
            <p:spPr>
              <a:xfrm>
                <a:off x="8044248" y="6172298"/>
                <a:ext cx="245932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kumimoji="1" lang="zh-CN" altLang="en-US" sz="28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单举 </a:t>
                </a:r>
                <a14:m>
                  <m:oMath xmlns:m="http://schemas.openxmlformats.org/officeDocument/2006/math">
                    <m:r>
                      <a:rPr kumimoji="1" lang="zh-CN" altLang="en-US" sz="280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≠</m:t>
                    </m:r>
                  </m:oMath>
                </a14:m>
                <a:r>
                  <a:rPr kumimoji="1" lang="zh-CN" altLang="en-US" sz="28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 遍举？</a:t>
                </a:r>
                <a:endParaRPr kumimoji="1" lang="zh-CN" altLang="en-US" sz="28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4248" y="6172298"/>
                <a:ext cx="2459328" cy="523220"/>
              </a:xfrm>
              <a:prstGeom prst="rect">
                <a:avLst/>
              </a:prstGeom>
              <a:blipFill rotWithShape="1">
                <a:blip r:embed="rId4"/>
                <a:stretch>
                  <a:fillRect l="-3" t="-19" r="-3639" b="-42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椭圆 8"/>
          <p:cNvSpPr/>
          <p:nvPr/>
        </p:nvSpPr>
        <p:spPr>
          <a:xfrm>
            <a:off x="9688781" y="1593927"/>
            <a:ext cx="1629590" cy="951470"/>
          </a:xfrm>
          <a:prstGeom prst="ellipse">
            <a:avLst/>
          </a:prstGeom>
          <a:noFill/>
          <a:ln w="15875">
            <a:solidFill>
              <a:srgbClr val="0000FF"/>
            </a:solidFill>
            <a:prstDash val="dash"/>
            <a:tailEnd type="stealth" w="lg" len="lg"/>
          </a:ln>
        </p:spPr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889829" y="2598057"/>
            <a:ext cx="4469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zh-CN" sz="36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CKM</a:t>
            </a:r>
            <a:r>
              <a:rPr kumimoji="1"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矩阵元相位测量</a:t>
            </a:r>
            <a:endParaRPr kumimoji="1"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>
                <a:cs typeface="Times New Roman" panose="02020603050405020304" pitchFamily="18" charset="0"/>
              </a:rPr>
              <a:t>C</a:t>
            </a:r>
            <a:r>
              <a:rPr kumimoji="1" lang="zh-CN" altLang="en-US" dirty="0">
                <a:cs typeface="Times New Roman" panose="02020603050405020304" pitchFamily="18" charset="0"/>
              </a:rPr>
              <a:t>、</a:t>
            </a:r>
            <a:r>
              <a:rPr kumimoji="1" lang="en-US" altLang="zh-CN" dirty="0">
                <a:cs typeface="Times New Roman" panose="02020603050405020304" pitchFamily="18" charset="0"/>
              </a:rPr>
              <a:t>P</a:t>
            </a:r>
            <a:r>
              <a:rPr kumimoji="1" lang="zh-CN" altLang="en-US" dirty="0"/>
              <a:t>与</a:t>
            </a:r>
            <a:r>
              <a:rPr kumimoji="1" lang="en-US" altLang="zh-CN" dirty="0">
                <a:cs typeface="Times New Roman" panose="02020603050405020304" pitchFamily="18" charset="0"/>
              </a:rPr>
              <a:t>CP</a:t>
            </a:r>
            <a:r>
              <a:rPr kumimoji="1" lang="zh-CN" altLang="en-US" dirty="0"/>
              <a:t>变换</a:t>
            </a:r>
            <a:endParaRPr kumimoji="1" lang="zh-CN" altLang="en-US" dirty="0"/>
          </a:p>
        </p:txBody>
      </p:sp>
      <p:grpSp>
        <p:nvGrpSpPr>
          <p:cNvPr id="5" name="组合 4"/>
          <p:cNvGrpSpPr/>
          <p:nvPr/>
        </p:nvGrpSpPr>
        <p:grpSpPr>
          <a:xfrm>
            <a:off x="634290" y="3996664"/>
            <a:ext cx="3973025" cy="2469194"/>
            <a:chOff x="1567970" y="3908958"/>
            <a:chExt cx="2979769" cy="1851895"/>
          </a:xfrm>
        </p:grpSpPr>
        <p:grpSp>
          <p:nvGrpSpPr>
            <p:cNvPr id="6" name="组合 5"/>
            <p:cNvGrpSpPr>
              <a:grpSpLocks noChangeAspect="1"/>
            </p:cNvGrpSpPr>
            <p:nvPr/>
          </p:nvGrpSpPr>
          <p:grpSpPr>
            <a:xfrm>
              <a:off x="1770426" y="3908958"/>
              <a:ext cx="2035012" cy="1385386"/>
              <a:chOff x="3461007" y="4986649"/>
              <a:chExt cx="1611312" cy="1096939"/>
            </a:xfrm>
          </p:grpSpPr>
          <p:pic>
            <p:nvPicPr>
              <p:cNvPr id="8" name="Picture 2"/>
              <p:cNvPicPr>
                <a:picLocks noChangeAspect="1" noChangeArrowheads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61007" y="5298905"/>
                <a:ext cx="1611312" cy="7846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文本框 8"/>
              <p:cNvSpPr txBox="1"/>
              <p:nvPr/>
            </p:nvSpPr>
            <p:spPr>
              <a:xfrm>
                <a:off x="3664656" y="4986649"/>
                <a:ext cx="1233901" cy="347265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ffectLst>
                <a:outerShdw blurRad="50800" dist="38100" algn="l" rotWithShape="0">
                  <a:prstClr val="black">
                    <a:alpha val="0"/>
                  </a:prstClr>
                </a:outerShdw>
                <a:softEdge rad="12700"/>
              </a:effectLst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kumimoji="1" lang="zh-CN" altLang="en-US" sz="32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宇称变换</a:t>
                </a:r>
                <a:r>
                  <a:rPr kumimoji="1" lang="en-US" altLang="zh-CN" sz="32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endParaRPr kumimoji="1" lang="zh-CN" altLang="en-US" sz="2665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矩形 6"/>
                <p:cNvSpPr/>
                <p:nvPr/>
              </p:nvSpPr>
              <p:spPr>
                <a:xfrm>
                  <a:off x="1567970" y="5229843"/>
                  <a:ext cx="2979769" cy="5310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𝒙</m:t>
                        </m:r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𝒚</m:t>
                        </m:r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𝒛</m:t>
                        </m:r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a:rPr lang="zh-CN" altLang="en-US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</m:t>
                        </m:r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zh-CN" altLang="en-US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(−</m:t>
                        </m:r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𝒙</m:t>
                        </m:r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, −</m:t>
                        </m:r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𝒚</m:t>
                        </m:r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, −</m:t>
                        </m:r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𝒛</m:t>
                        </m:r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altLang="zh-CN" sz="2665" b="1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7" name="矩形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7970" y="5229843"/>
                  <a:ext cx="2979769" cy="531010"/>
                </a:xfrm>
                <a:prstGeom prst="rect">
                  <a:avLst/>
                </a:prstGeom>
                <a:blipFill rotWithShape="1">
                  <a:blip r:embed="rId2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组合 9"/>
          <p:cNvGrpSpPr/>
          <p:nvPr/>
        </p:nvGrpSpPr>
        <p:grpSpPr>
          <a:xfrm>
            <a:off x="862457" y="1107988"/>
            <a:ext cx="3115022" cy="2426977"/>
            <a:chOff x="1494646" y="1107876"/>
            <a:chExt cx="2336267" cy="1820233"/>
          </a:xfrm>
        </p:grpSpPr>
        <p:grpSp>
          <p:nvGrpSpPr>
            <p:cNvPr id="11" name="组合 10"/>
            <p:cNvGrpSpPr>
              <a:grpSpLocks noChangeAspect="1"/>
            </p:cNvGrpSpPr>
            <p:nvPr/>
          </p:nvGrpSpPr>
          <p:grpSpPr>
            <a:xfrm>
              <a:off x="1494646" y="1107876"/>
              <a:ext cx="2238974" cy="1601124"/>
              <a:chOff x="205179" y="4887171"/>
              <a:chExt cx="1716518" cy="1227509"/>
            </a:xfrm>
          </p:grpSpPr>
          <p:sp>
            <p:nvSpPr>
              <p:cNvPr id="13" name="文本框 12"/>
              <p:cNvSpPr txBox="1"/>
              <p:nvPr/>
            </p:nvSpPr>
            <p:spPr>
              <a:xfrm>
                <a:off x="242154" y="4887171"/>
                <a:ext cx="1679543" cy="336240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ffectLst>
                <a:outerShdw blurRad="50800" dist="38100" algn="l" rotWithShape="0">
                  <a:prstClr val="black">
                    <a:alpha val="0"/>
                  </a:prstClr>
                </a:outerShdw>
                <a:softEdge rad="12700"/>
              </a:effectLst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kumimoji="1" lang="zh-CN" altLang="en-US" sz="32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电荷共轭变换</a:t>
                </a:r>
                <a:r>
                  <a:rPr kumimoji="1" lang="en-US" altLang="zh-CN" sz="32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endParaRPr kumimoji="1" lang="zh-CN" altLang="en-US" sz="32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14" name="Picture 4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1" b="-11853"/>
              <a:stretch>
                <a:fillRect/>
              </a:stretch>
            </p:blipFill>
            <p:spPr bwMode="auto">
              <a:xfrm>
                <a:off x="205179" y="5204158"/>
                <a:ext cx="1671602" cy="91052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矩形 11"/>
                <p:cNvSpPr/>
                <p:nvPr/>
              </p:nvSpPr>
              <p:spPr>
                <a:xfrm>
                  <a:off x="1795900" y="2451488"/>
                  <a:ext cx="2035013" cy="47662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:r>
                    <a:rPr lang="zh-CN" altLang="en-US" sz="2665" b="1" dirty="0">
                      <a:solidFill>
                        <a:srgbClr val="C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  <a:sym typeface="Wingdings" panose="05000000000000000000" pitchFamily="2" charset="2"/>
                    </a:rPr>
                    <a:t>粒子 </a:t>
                  </a:r>
                  <a14:m>
                    <m:oMath xmlns:m="http://schemas.openxmlformats.org/officeDocument/2006/math">
                      <m:r>
                        <a:rPr lang="en-US" altLang="zh-CN" sz="2665" b="1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SimHei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m:t></m:t>
                      </m:r>
                    </m:oMath>
                  </a14:m>
                  <a:r>
                    <a:rPr lang="zh-CN" altLang="en-US" sz="2665" b="1" dirty="0">
                      <a:solidFill>
                        <a:srgbClr val="C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 反粒子</a:t>
                  </a:r>
                  <a:endParaRPr lang="en-US" altLang="zh-CN" sz="2665" b="1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2" name="矩形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95900" y="2451488"/>
                  <a:ext cx="2035013" cy="476621"/>
                </a:xfrm>
                <a:prstGeom prst="rect">
                  <a:avLst/>
                </a:prstGeom>
                <a:blipFill rotWithShape="1">
                  <a:blip r:embed="rId4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组合 14"/>
          <p:cNvGrpSpPr/>
          <p:nvPr/>
        </p:nvGrpSpPr>
        <p:grpSpPr>
          <a:xfrm>
            <a:off x="4970114" y="2025901"/>
            <a:ext cx="6165599" cy="4047474"/>
            <a:chOff x="5344887" y="2166257"/>
            <a:chExt cx="4624199" cy="3035605"/>
          </a:xfrm>
        </p:grpSpPr>
        <p:grpSp>
          <p:nvGrpSpPr>
            <p:cNvPr id="16" name="组合 15"/>
            <p:cNvGrpSpPr/>
            <p:nvPr/>
          </p:nvGrpSpPr>
          <p:grpSpPr>
            <a:xfrm>
              <a:off x="5344887" y="2166257"/>
              <a:ext cx="4499957" cy="2766106"/>
              <a:chOff x="5344887" y="2166257"/>
              <a:chExt cx="4499957" cy="2766106"/>
            </a:xfrm>
          </p:grpSpPr>
          <p:grpSp>
            <p:nvGrpSpPr>
              <p:cNvPr id="19" name="组合 18"/>
              <p:cNvGrpSpPr>
                <a:grpSpLocks noChangeAspect="1"/>
              </p:cNvGrpSpPr>
              <p:nvPr/>
            </p:nvGrpSpPr>
            <p:grpSpPr>
              <a:xfrm>
                <a:off x="6849794" y="2259231"/>
                <a:ext cx="2995050" cy="1712940"/>
                <a:chOff x="6725548" y="4763903"/>
                <a:chExt cx="2389934" cy="1366862"/>
              </a:xfrm>
            </p:grpSpPr>
            <p:pic>
              <p:nvPicPr>
                <p:cNvPr id="21" name="Picture 4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957420" y="5175425"/>
                  <a:ext cx="1961751" cy="95534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2" name="文本框 21"/>
                <p:cNvSpPr txBox="1"/>
                <p:nvPr/>
              </p:nvSpPr>
              <p:spPr>
                <a:xfrm>
                  <a:off x="6725548" y="4763903"/>
                  <a:ext cx="2389934" cy="349971"/>
                </a:xfrm>
                <a:prstGeom prst="rect">
                  <a:avLst/>
                </a:prstGeom>
                <a:noFill/>
                <a:ln>
                  <a:solidFill>
                    <a:schemeClr val="bg1"/>
                  </a:solidFill>
                </a:ln>
                <a:effectLst>
                  <a:outerShdw blurRad="50800" dist="38100" algn="l" rotWithShape="0">
                    <a:prstClr val="black">
                      <a:alpha val="0"/>
                    </a:prstClr>
                  </a:outerShdw>
                  <a:softEdge rad="12700"/>
                </a:effectLst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kumimoji="1" lang="zh-CN" altLang="en-US" sz="320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电荷宇称联合变换</a:t>
                  </a:r>
                  <a:r>
                    <a:rPr kumimoji="1" lang="en-US" altLang="zh-CN" sz="320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CP</a:t>
                  </a:r>
                  <a:endParaRPr kumimoji="1" lang="zh-CN" altLang="en-US" sz="32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0" name="右大括号 19"/>
              <p:cNvSpPr/>
              <p:nvPr/>
            </p:nvSpPr>
            <p:spPr>
              <a:xfrm>
                <a:off x="5344887" y="2166257"/>
                <a:ext cx="1028874" cy="2766106"/>
              </a:xfrm>
              <a:prstGeom prst="rightBrace">
                <a:avLst>
                  <a:gd name="adj1" fmla="val 21296"/>
                  <a:gd name="adj2" fmla="val 50000"/>
                </a:avLst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矩形 16"/>
                <p:cNvSpPr/>
                <p:nvPr/>
              </p:nvSpPr>
              <p:spPr>
                <a:xfrm>
                  <a:off x="7503750" y="4080274"/>
                  <a:ext cx="1932410" cy="47662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:r>
                    <a:rPr lang="zh-CN" altLang="en-US" sz="2665" b="1" dirty="0">
                      <a:solidFill>
                        <a:srgbClr val="C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  <a:sym typeface="Wingdings" panose="05000000000000000000" pitchFamily="2" charset="2"/>
                    </a:rPr>
                    <a:t>粒子 </a:t>
                  </a:r>
                  <a14:m>
                    <m:oMath xmlns:m="http://schemas.openxmlformats.org/officeDocument/2006/math">
                      <m:r>
                        <a:rPr lang="en-US" altLang="zh-CN" sz="2665" b="1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SimHei" charset="-122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m:t></m:t>
                      </m:r>
                    </m:oMath>
                  </a14:m>
                  <a:r>
                    <a:rPr lang="zh-CN" altLang="en-US" sz="2665" b="1" dirty="0">
                      <a:solidFill>
                        <a:srgbClr val="C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 反粒子</a:t>
                  </a:r>
                  <a:endParaRPr lang="en-US" altLang="zh-CN" sz="2665" b="1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7" name="矩形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03750" y="4080274"/>
                  <a:ext cx="1932410" cy="476621"/>
                </a:xfrm>
                <a:prstGeom prst="rect">
                  <a:avLst/>
                </a:prstGeom>
                <a:blipFill rotWithShape="1">
                  <a:blip r:embed="rId6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矩形 17"/>
                <p:cNvSpPr/>
                <p:nvPr/>
              </p:nvSpPr>
              <p:spPr>
                <a:xfrm>
                  <a:off x="6989317" y="4670852"/>
                  <a:ext cx="2979769" cy="5310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𝒙</m:t>
                        </m:r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𝒚</m:t>
                        </m:r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𝒛</m:t>
                        </m:r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a:rPr lang="zh-CN" altLang="en-US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</m:t>
                        </m:r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zh-CN" altLang="en-US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(−</m:t>
                        </m:r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𝒙</m:t>
                        </m:r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, −</m:t>
                        </m:r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𝒚</m:t>
                        </m:r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, −</m:t>
                        </m:r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𝒛</m:t>
                        </m:r>
                        <m:r>
                          <a:rPr lang="en-US" altLang="zh-CN" sz="266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altLang="zh-CN" sz="2665" b="1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8" name="矩形 1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89317" y="4670852"/>
                  <a:ext cx="2979769" cy="531010"/>
                </a:xfrm>
                <a:prstGeom prst="rect">
                  <a:avLst/>
                </a:prstGeom>
                <a:blipFill rotWithShape="1">
                  <a:blip r:embed="rId2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CP</a:t>
            </a:r>
            <a:r>
              <a:rPr kumimoji="1" lang="zh-CN" altLang="en-US" dirty="0"/>
              <a:t>对称性与破坏</a:t>
            </a:r>
            <a:endParaRPr kumimoji="1"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674061" y="2067846"/>
            <a:ext cx="7378125" cy="1082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粒子与反粒子互换，并作镜面反射，物理现象以相同的概率发生</a:t>
            </a:r>
            <a:endParaRPr kumimoji="1"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0033" y="905436"/>
            <a:ext cx="3010464" cy="3767194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08101" y="3718522"/>
            <a:ext cx="70103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李政道</a:t>
            </a:r>
            <a:r>
              <a:rPr kumimoji="1"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：一切对称性的根源在于某些</a:t>
            </a:r>
            <a:r>
              <a:rPr kumimoji="1"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基本量的不可观测性</a:t>
            </a:r>
            <a:r>
              <a:rPr kumimoji="1"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…</a:t>
            </a:r>
            <a:endParaRPr kumimoji="1"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64978" y="5538681"/>
            <a:ext cx="87749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</a:t>
            </a:r>
            <a:r>
              <a:rPr kumimoji="1"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破坏区分左右手性，</a:t>
            </a:r>
            <a:r>
              <a:rPr kumimoji="1"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C</a:t>
            </a:r>
            <a:r>
              <a:rPr kumimoji="1"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破坏区分正反电荷，</a:t>
            </a:r>
            <a:r>
              <a:rPr kumimoji="1"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CP</a:t>
            </a:r>
            <a:r>
              <a:rPr kumimoji="1"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破坏？</a:t>
            </a:r>
            <a:endParaRPr kumimoji="1"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08790" y="1219877"/>
            <a:ext cx="72090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zh-CN" sz="2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</a:t>
            </a:r>
            <a:r>
              <a:rPr kumimoji="1" lang="zh-CN" altLang="en-US" sz="2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对称性：互为</a:t>
            </a:r>
            <a:r>
              <a:rPr kumimoji="1" lang="en-US" altLang="zh-CN" sz="2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</a:t>
            </a:r>
            <a:r>
              <a:rPr kumimoji="1" lang="zh-CN" altLang="en-US" sz="2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变换的过程物理规律相同</a:t>
            </a:r>
            <a:endParaRPr kumimoji="1" lang="zh-CN" altLang="en-US" sz="28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/>
          <p:nvPr/>
        </p:nvSpPr>
        <p:spPr>
          <a:xfrm>
            <a:off x="-12356" y="127326"/>
            <a:ext cx="11756065" cy="5595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ct val="20000"/>
              </a:spcBef>
              <a:defRPr/>
            </a:pPr>
            <a:r>
              <a:rPr lang="en-US" altLang="zh-CN" sz="3600" dirty="0">
                <a:effectLst>
                  <a:outerShdw blurRad="38100" dist="38100" dir="2700000" algn="tl">
                    <a:srgbClr val="DDDDDD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黑体"/>
              </a:rPr>
              <a:t>Sakharov</a:t>
            </a:r>
            <a:r>
              <a:rPr lang="zh-CN" altLang="en-US" sz="3600" dirty="0">
                <a:effectLst>
                  <a:outerShdw blurRad="38100" dist="38100" dir="2700000" algn="tl">
                    <a:srgbClr val="DDDDDD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黑体"/>
              </a:rPr>
              <a:t>条件</a:t>
            </a:r>
            <a:r>
              <a:rPr lang="en-US" altLang="zh-CN" sz="3600" dirty="0">
                <a:effectLst>
                  <a:outerShdw blurRad="38100" dist="38100" dir="2700000" algn="tl">
                    <a:srgbClr val="DDDDDD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黑体"/>
              </a:rPr>
              <a:t>(1967)</a:t>
            </a:r>
            <a:endParaRPr lang="zh-CN" altLang="en-US" sz="3600" dirty="0">
              <a:effectLst>
                <a:outerShdw blurRad="38100" dist="38100" dir="2700000" algn="tl">
                  <a:srgbClr val="DDDDDD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黑体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052623" y="4486940"/>
            <a:ext cx="2498651" cy="1275907"/>
          </a:xfrm>
          <a:prstGeom prst="roundRect">
            <a:avLst/>
          </a:prstGeom>
        </p:spPr>
        <p:txBody>
          <a:bodyPr wrap="none" rtlCol="0" anchor="ctr">
            <a:spAutoFit/>
          </a:bodyPr>
          <a:lstStyle/>
          <a:p>
            <a:pPr algn="ctr"/>
            <a:endParaRPr lang="en-US" sz="2800" dirty="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899592" y="1052736"/>
            <a:ext cx="4824536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anchor="ctr">
            <a:spAutoFit/>
          </a:bodyPr>
          <a:lstStyle/>
          <a:p>
            <a:pPr lvl="1" indent="-457200">
              <a:buFont typeface="+mj-lt"/>
              <a:buAutoNum type="arabicPeriod"/>
              <a:defRPr/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/>
              </a:rPr>
              <a:t>存在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/>
              </a:rPr>
              <a:t>重子数不守恒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/>
              </a:rPr>
              <a:t>的相互作用</a:t>
            </a:r>
            <a:endParaRPr lang="en-US" altLang="zh-CN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899592" y="4407495"/>
            <a:ext cx="7488832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anchor="ctr">
            <a:spAutoFit/>
          </a:bodyPr>
          <a:lstStyle/>
          <a:p>
            <a:pPr lvl="1" indent="-457200">
              <a:buFont typeface="+mj-lt"/>
              <a:buAutoNum type="arabicPeriod" startAt="3"/>
              <a:defRPr/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/>
              </a:rPr>
              <a:t>脱离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/>
              </a:rPr>
              <a:t>热平衡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/>
              </a:rPr>
              <a:t>状态</a:t>
            </a:r>
            <a:endParaRPr lang="en-US" altLang="zh-CN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/>
            </a:endParaRPr>
          </a:p>
        </p:txBody>
      </p:sp>
      <p:pic>
        <p:nvPicPr>
          <p:cNvPr id="13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251" y="5071145"/>
            <a:ext cx="4098925" cy="446087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grpSp>
        <p:nvGrpSpPr>
          <p:cNvPr id="3" name="Group 2"/>
          <p:cNvGrpSpPr/>
          <p:nvPr/>
        </p:nvGrpSpPr>
        <p:grpSpPr>
          <a:xfrm>
            <a:off x="899592" y="2463279"/>
            <a:ext cx="8549208" cy="1747356"/>
            <a:chOff x="899592" y="2463279"/>
            <a:chExt cx="8549208" cy="1747356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Rectangle 6"/>
                <p:cNvSpPr>
                  <a:spLocks noChangeArrowheads="1"/>
                </p:cNvSpPr>
                <p:nvPr/>
              </p:nvSpPr>
              <p:spPr bwMode="auto">
                <a:xfrm>
                  <a:off x="899592" y="2463279"/>
                  <a:ext cx="8549208" cy="4616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wrap="square" anchor="ctr">
                  <a:spAutoFit/>
                </a:bodyPr>
                <a:lstStyle/>
                <a:p>
                  <a:pPr lvl="1" indent="-457200">
                    <a:buFont typeface="+mj-lt"/>
                    <a:buAutoNum type="arabicPeriod" startAt="2"/>
                    <a:defRPr/>
                  </a:pPr>
                  <a:r>
                    <a:rPr lang="zh-CN" altLang="en-US" sz="2400" dirty="0">
                      <a:solidFill>
                        <a:srgbClr val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黑体"/>
                    </a:rPr>
                    <a:t>存在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400" i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黑体"/>
                          <a:cs typeface="黑体"/>
                        </a:rPr>
                        <m:t>C</m:t>
                      </m:r>
                    </m:oMath>
                  </a14:m>
                  <a:r>
                    <a:rPr lang="zh-CN" altLang="en-US" sz="2400" dirty="0">
                      <a:solidFill>
                        <a:srgbClr val="C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黑体"/>
                    </a:rPr>
                    <a:t>破坏</a:t>
                  </a:r>
                  <a:r>
                    <a:rPr lang="zh-CN" altLang="en-US" sz="240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黑体"/>
                    </a:rPr>
                    <a:t>和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400" i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黑体"/>
                          <a:cs typeface="黑体"/>
                        </a:rPr>
                        <m:t>CP</m:t>
                      </m:r>
                    </m:oMath>
                  </a14:m>
                  <a:r>
                    <a:rPr lang="zh-CN" altLang="en-US" sz="2400" dirty="0">
                      <a:solidFill>
                        <a:srgbClr val="C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黑体"/>
                    </a:rPr>
                    <a:t>破坏</a:t>
                  </a:r>
                  <a:r>
                    <a:rPr lang="zh-CN" altLang="en-US" sz="240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黑体"/>
                    </a:rPr>
                    <a:t>的</a:t>
                  </a:r>
                  <a:r>
                    <a:rPr lang="zh-CN" altLang="en-US" sz="2400" dirty="0">
                      <a:solidFill>
                        <a:srgbClr val="0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黑体"/>
                    </a:rPr>
                    <a:t>相互作用</a:t>
                  </a:r>
                  <a:endParaRPr lang="en-US" altLang="zh-CN" sz="24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黑体"/>
                  </a:endParaRPr>
                </a:p>
              </p:txBody>
            </p:sp>
          </mc:Choice>
          <mc:Fallback>
            <p:sp>
              <p:nvSpPr>
                <p:cNvPr id="10" name="Rectangle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99592" y="2463279"/>
                  <a:ext cx="8549208" cy="461665"/>
                </a:xfrm>
                <a:prstGeom prst="rect">
                  <a:avLst/>
                </a:prstGeom>
                <a:blipFill rotWithShape="1">
                  <a:blip r:embed="rId2"/>
                </a:blipFill>
                <a:ln>
                  <a:noFill/>
                </a:ln>
                <a:effectLst/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1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1720" y="3212976"/>
              <a:ext cx="3911600" cy="4492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</p:pic>
        <p:sp>
          <p:nvSpPr>
            <p:cNvPr id="15" name="Text Box 8"/>
            <p:cNvSpPr txBox="1">
              <a:spLocks noChangeArrowheads="1"/>
            </p:cNvSpPr>
            <p:nvPr/>
          </p:nvSpPr>
          <p:spPr bwMode="auto">
            <a:xfrm>
              <a:off x="1259632" y="3748970"/>
              <a:ext cx="7488832" cy="4616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400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黑体"/>
                </a:rPr>
                <a:t>否则产生的重子数不对称性会被</a:t>
              </a:r>
              <a:r>
                <a:rPr lang="en-US" altLang="zh-CN" sz="2400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黑体"/>
                </a:rPr>
                <a:t>C</a:t>
              </a:r>
              <a:r>
                <a:rPr lang="zh-CN" altLang="en-US" sz="2400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黑体"/>
                </a:rPr>
                <a:t>或者</a:t>
              </a:r>
              <a:r>
                <a:rPr lang="en-US" altLang="zh-CN" sz="2400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黑体"/>
                </a:rPr>
                <a:t>CP</a:t>
              </a:r>
              <a:r>
                <a:rPr lang="zh-CN" altLang="en-US" sz="2400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黑体"/>
                </a:rPr>
                <a:t>变换过程抵消</a:t>
              </a:r>
              <a:endParaRPr lang="en-US" altLang="zh-CN" sz="24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/>
              </a:endParaRPr>
            </a:p>
          </p:txBody>
        </p:sp>
      </p:grp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1259632" y="5621178"/>
            <a:ext cx="6120680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/>
              </a:rPr>
              <a:t>否则产生的重子数不对称性会被逆过程抵消</a:t>
            </a:r>
            <a:endParaRPr lang="en-US" altLang="zh-CN" sz="24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/>
            </a:endParaRPr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1259632" y="1700808"/>
            <a:ext cx="4241758" cy="40011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/>
              </a:rPr>
              <a:t>宇宙是从“什么也没有”开始！</a:t>
            </a:r>
            <a:endParaRPr lang="en-US" altLang="zh-CN" sz="2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6729117" y="974863"/>
                <a:ext cx="218681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000" dirty="0">
                    <a:latin typeface="SimHei" charset="-122"/>
                    <a:ea typeface="SimHei" charset="-122"/>
                    <a:cs typeface="Calibri" panose="020F0502020204030204" pitchFamily="34" charset="0"/>
                  </a:rPr>
                  <a:t>  </a:t>
                </a: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核子</a:t>
                </a:r>
                <a:r>
                  <a:rPr 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重子数</a:t>
                </a: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altLang="zh-CN" sz="2000" b="0" i="0" smtClean="0">
                        <a:latin typeface="Cambria Math" panose="02040503050406030204" pitchFamily="18" charset="0"/>
                        <a:ea typeface="SimHei" charset="-122"/>
                        <a:cs typeface="Calibri" panose="020F0502020204030204" pitchFamily="34" charset="0"/>
                      </a:rPr>
                      <m:t>+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SimHei" charset="-122"/>
                        <a:cs typeface="Calibri" panose="020F0502020204030204" pitchFamily="34" charset="0"/>
                      </a:rPr>
                      <m:t>1</m:t>
                    </m:r>
                  </m:oMath>
                </a14:m>
                <a:endParaRPr lang="en-US" sz="20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r>
                  <a:rPr lang="en-US" sz="2000" dirty="0" err="1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反</a:t>
                </a:r>
                <a:r>
                  <a:rPr 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核子重子数</a:t>
                </a: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altLang="zh-CN" sz="2000" b="0" i="0" smtClean="0">
                        <a:latin typeface="Cambria Math" panose="02040503050406030204" pitchFamily="18" charset="0"/>
                        <a:ea typeface="SimHei" charset="-122"/>
                        <a:cs typeface="Calibri" panose="020F0502020204030204" pitchFamily="34" charset="0"/>
                      </a:rPr>
                      <m:t>−</m:t>
                    </m:r>
                    <m:r>
                      <a:rPr lang="en-US" altLang="zh-CN" sz="2000" i="1">
                        <a:latin typeface="Cambria Math" panose="02040503050406030204" pitchFamily="18" charset="0"/>
                        <a:ea typeface="SimHei" charset="-122"/>
                        <a:cs typeface="Calibri" panose="020F0502020204030204" pitchFamily="34" charset="0"/>
                      </a:rPr>
                      <m:t>1</m:t>
                    </m:r>
                  </m:oMath>
                </a14:m>
                <a:endParaRPr lang="en-US" sz="20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9117" y="974863"/>
                <a:ext cx="2186817" cy="707886"/>
              </a:xfrm>
              <a:prstGeom prst="rect">
                <a:avLst/>
              </a:prstGeom>
              <a:blipFill rotWithShape="1">
                <a:blip r:embed="rId4"/>
                <a:stretch>
                  <a:fillRect l="-1" t="-19" r="24" b="-72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 Box 16"/>
              <p:cNvSpPr txBox="1">
                <a:spLocks noChangeArrowheads="1"/>
              </p:cNvSpPr>
              <p:nvPr/>
            </p:nvSpPr>
            <p:spPr bwMode="auto">
              <a:xfrm>
                <a:off x="7118685" y="4448950"/>
                <a:ext cx="4625024" cy="46166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  <a:buClr>
                    <a:srgbClr val="FF0000"/>
                  </a:buClr>
                  <a:buSzPct val="75000"/>
                  <a:defRPr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黑体"/>
                        <a:cs typeface="黑体"/>
                      </a:rPr>
                      <m:t>CP</m:t>
                    </m:r>
                  </m:oMath>
                </a14:m>
                <a:r>
                  <a:rPr lang="zh-CN" altLang="en-US" sz="24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黑体"/>
                  </a:rPr>
                  <a:t>破坏的存在不是毫无意义的！</a:t>
                </a:r>
                <a:endParaRPr lang="en-US" altLang="zh-CN" sz="240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黑体"/>
                </a:endParaRPr>
              </a:p>
            </p:txBody>
          </p:sp>
        </mc:Choice>
        <mc:Fallback>
          <p:sp>
            <p:nvSpPr>
              <p:cNvPr id="5" name="Text 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118685" y="4448950"/>
                <a:ext cx="4625024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7" t="-30" b="-2716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Andrei Sakharov - Reviving the Helsinki Spiri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268725"/>
            <a:ext cx="2354719" cy="1694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5"/>
          <p:cNvSpPr txBox="1"/>
          <p:nvPr/>
        </p:nvSpPr>
        <p:spPr>
          <a:xfrm>
            <a:off x="9850947" y="2157667"/>
            <a:ext cx="1550424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665" dirty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萨哈</a:t>
            </a:r>
            <a:r>
              <a:rPr kumimoji="1" lang="zh-CN" altLang="en-US" sz="2665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罗</a:t>
            </a:r>
            <a:r>
              <a:rPr kumimoji="1" lang="zh-CN" altLang="en-US" sz="2665" dirty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夫</a:t>
            </a:r>
            <a:endParaRPr kumimoji="1" lang="zh-CN" altLang="en-US" sz="2665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8804" y="44823"/>
            <a:ext cx="5721297" cy="860612"/>
          </a:xfrm>
        </p:spPr>
        <p:txBody>
          <a:bodyPr>
            <a:normAutofit fontScale="90000"/>
          </a:bodyPr>
          <a:lstStyle/>
          <a:p>
            <a:r>
              <a:rPr kumimoji="1" lang="en-US" altLang="zh-CN" dirty="0"/>
              <a:t>CKM</a:t>
            </a:r>
            <a:r>
              <a:rPr kumimoji="1" lang="zh-CN" altLang="en-US" dirty="0"/>
              <a:t>机制导致</a:t>
            </a:r>
            <a:r>
              <a:rPr kumimoji="1" lang="en-US" altLang="zh-CN" dirty="0"/>
              <a:t>CP</a:t>
            </a:r>
            <a:r>
              <a:rPr kumimoji="1" lang="zh-CN" altLang="en-US" dirty="0"/>
              <a:t>破坏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5327" y="1039145"/>
            <a:ext cx="11327344" cy="8606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zh-CN" b="1" dirty="0"/>
              <a:t>20</a:t>
            </a:r>
            <a:r>
              <a:rPr kumimoji="1" lang="zh-CN" altLang="en-US" b="1" dirty="0"/>
              <a:t>世纪物理学的主旋律：量子化、对称性、相位因子</a:t>
            </a:r>
            <a:endParaRPr kumimoji="1" lang="zh-CN" altLang="en-US" b="1" dirty="0"/>
          </a:p>
        </p:txBody>
      </p:sp>
      <p:grpSp>
        <p:nvGrpSpPr>
          <p:cNvPr id="78" name="组合 77"/>
          <p:cNvGrpSpPr/>
          <p:nvPr/>
        </p:nvGrpSpPr>
        <p:grpSpPr>
          <a:xfrm>
            <a:off x="4374009" y="3276861"/>
            <a:ext cx="1151792" cy="1048824"/>
            <a:chOff x="2980950" y="3222075"/>
            <a:chExt cx="863844" cy="786618"/>
          </a:xfrm>
        </p:grpSpPr>
        <p:cxnSp>
          <p:nvCxnSpPr>
            <p:cNvPr id="61" name="直线箭头连接符 60"/>
            <p:cNvCxnSpPr/>
            <p:nvPr/>
          </p:nvCxnSpPr>
          <p:spPr>
            <a:xfrm flipV="1">
              <a:off x="3399982" y="3984198"/>
              <a:ext cx="444812" cy="5922"/>
            </a:xfrm>
            <a:prstGeom prst="straightConnector1">
              <a:avLst/>
            </a:prstGeom>
            <a:ln w="31750">
              <a:solidFill>
                <a:srgbClr val="FF7E2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线箭头连接符 65"/>
            <p:cNvCxnSpPr/>
            <p:nvPr/>
          </p:nvCxnSpPr>
          <p:spPr>
            <a:xfrm flipH="1" flipV="1">
              <a:off x="2980950" y="3222075"/>
              <a:ext cx="422444" cy="782715"/>
            </a:xfrm>
            <a:prstGeom prst="straightConnector1">
              <a:avLst/>
            </a:prstGeom>
            <a:ln w="31750">
              <a:solidFill>
                <a:srgbClr val="006AD8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线连接符 66"/>
            <p:cNvCxnSpPr/>
            <p:nvPr/>
          </p:nvCxnSpPr>
          <p:spPr>
            <a:xfrm>
              <a:off x="2986601" y="3239655"/>
              <a:ext cx="469399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线连接符 69"/>
            <p:cNvCxnSpPr/>
            <p:nvPr/>
          </p:nvCxnSpPr>
          <p:spPr>
            <a:xfrm>
              <a:off x="3443394" y="3239081"/>
              <a:ext cx="379032" cy="745117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线箭头连接符 74"/>
            <p:cNvCxnSpPr/>
            <p:nvPr/>
          </p:nvCxnSpPr>
          <p:spPr>
            <a:xfrm flipV="1">
              <a:off x="3399982" y="3223964"/>
              <a:ext cx="51323" cy="784729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组合 85"/>
          <p:cNvGrpSpPr/>
          <p:nvPr/>
        </p:nvGrpSpPr>
        <p:grpSpPr>
          <a:xfrm>
            <a:off x="8315999" y="2255625"/>
            <a:ext cx="911192" cy="554531"/>
            <a:chOff x="5265019" y="2230198"/>
            <a:chExt cx="683394" cy="415898"/>
          </a:xfrm>
        </p:grpSpPr>
        <p:grpSp>
          <p:nvGrpSpPr>
            <p:cNvPr id="87" name="组合 86"/>
            <p:cNvGrpSpPr/>
            <p:nvPr/>
          </p:nvGrpSpPr>
          <p:grpSpPr>
            <a:xfrm>
              <a:off x="5265019" y="2230198"/>
              <a:ext cx="683394" cy="415898"/>
              <a:chOff x="5265019" y="2230198"/>
              <a:chExt cx="683394" cy="415898"/>
            </a:xfrm>
          </p:grpSpPr>
          <p:cxnSp>
            <p:nvCxnSpPr>
              <p:cNvPr id="89" name="直线箭头连接符 88"/>
              <p:cNvCxnSpPr/>
              <p:nvPr/>
            </p:nvCxnSpPr>
            <p:spPr>
              <a:xfrm>
                <a:off x="5265019" y="2640354"/>
                <a:ext cx="683394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线箭头连接符 89"/>
              <p:cNvCxnSpPr/>
              <p:nvPr/>
            </p:nvCxnSpPr>
            <p:spPr>
              <a:xfrm flipV="1">
                <a:off x="5265019" y="2230198"/>
                <a:ext cx="0" cy="41589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8" name="直线箭头连接符 87"/>
            <p:cNvCxnSpPr/>
            <p:nvPr/>
          </p:nvCxnSpPr>
          <p:spPr>
            <a:xfrm flipV="1">
              <a:off x="5265019" y="2634432"/>
              <a:ext cx="444812" cy="5922"/>
            </a:xfrm>
            <a:prstGeom prst="straightConnector1">
              <a:avLst/>
            </a:prstGeom>
            <a:ln w="31750">
              <a:solidFill>
                <a:srgbClr val="FF7E2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6" name="组合 115"/>
          <p:cNvGrpSpPr/>
          <p:nvPr/>
        </p:nvGrpSpPr>
        <p:grpSpPr>
          <a:xfrm>
            <a:off x="6615454" y="3146381"/>
            <a:ext cx="4136094" cy="1645059"/>
            <a:chOff x="4675206" y="2264609"/>
            <a:chExt cx="3102070" cy="1233794"/>
          </a:xfrm>
        </p:grpSpPr>
        <p:grpSp>
          <p:nvGrpSpPr>
            <p:cNvPr id="80" name="组合 79"/>
            <p:cNvGrpSpPr/>
            <p:nvPr/>
          </p:nvGrpSpPr>
          <p:grpSpPr>
            <a:xfrm>
              <a:off x="5234661" y="2264609"/>
              <a:ext cx="2030932" cy="1233794"/>
              <a:chOff x="914399" y="2252091"/>
              <a:chExt cx="2030932" cy="1233794"/>
            </a:xfrm>
          </p:grpSpPr>
          <p:sp>
            <p:nvSpPr>
              <p:cNvPr id="83" name="任意形状 82"/>
              <p:cNvSpPr/>
              <p:nvPr/>
            </p:nvSpPr>
            <p:spPr>
              <a:xfrm>
                <a:off x="914400" y="2252091"/>
                <a:ext cx="2030931" cy="462233"/>
              </a:xfrm>
              <a:custGeom>
                <a:avLst/>
                <a:gdLst>
                  <a:gd name="connsiteX0" fmla="*/ 0 w 2030931"/>
                  <a:gd name="connsiteY0" fmla="*/ 462233 h 462233"/>
                  <a:gd name="connsiteX1" fmla="*/ 827773 w 2030931"/>
                  <a:gd name="connsiteY1" fmla="*/ 221 h 462233"/>
                  <a:gd name="connsiteX2" fmla="*/ 2030931 w 2030931"/>
                  <a:gd name="connsiteY2" fmla="*/ 414107 h 462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30931" h="462233">
                    <a:moveTo>
                      <a:pt x="0" y="462233"/>
                    </a:moveTo>
                    <a:cubicBezTo>
                      <a:pt x="244642" y="235237"/>
                      <a:pt x="489285" y="8242"/>
                      <a:pt x="827773" y="221"/>
                    </a:cubicBezTo>
                    <a:cubicBezTo>
                      <a:pt x="1166261" y="-7800"/>
                      <a:pt x="1598596" y="203153"/>
                      <a:pt x="2030931" y="414107"/>
                    </a:cubicBezTo>
                  </a:path>
                </a:pathLst>
              </a:custGeom>
              <a:ln w="25400">
                <a:tailEnd type="triangle" w="lg" len="lg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sz="2400"/>
              </a:p>
            </p:txBody>
          </p:sp>
          <p:sp>
            <p:nvSpPr>
              <p:cNvPr id="84" name="任意形状 83"/>
              <p:cNvSpPr/>
              <p:nvPr/>
            </p:nvSpPr>
            <p:spPr>
              <a:xfrm flipV="1">
                <a:off x="914399" y="2844233"/>
                <a:ext cx="2030931" cy="641652"/>
              </a:xfrm>
              <a:custGeom>
                <a:avLst/>
                <a:gdLst>
                  <a:gd name="connsiteX0" fmla="*/ 0 w 2030931"/>
                  <a:gd name="connsiteY0" fmla="*/ 462233 h 462233"/>
                  <a:gd name="connsiteX1" fmla="*/ 827773 w 2030931"/>
                  <a:gd name="connsiteY1" fmla="*/ 221 h 462233"/>
                  <a:gd name="connsiteX2" fmla="*/ 2030931 w 2030931"/>
                  <a:gd name="connsiteY2" fmla="*/ 414107 h 462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30931" h="462233">
                    <a:moveTo>
                      <a:pt x="0" y="462233"/>
                    </a:moveTo>
                    <a:cubicBezTo>
                      <a:pt x="244642" y="235237"/>
                      <a:pt x="489285" y="8242"/>
                      <a:pt x="827773" y="221"/>
                    </a:cubicBezTo>
                    <a:cubicBezTo>
                      <a:pt x="1166261" y="-7800"/>
                      <a:pt x="1598596" y="203153"/>
                      <a:pt x="2030931" y="414107"/>
                    </a:cubicBezTo>
                  </a:path>
                </a:pathLst>
              </a:custGeom>
              <a:ln w="25400"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sz="2400"/>
              </a:p>
            </p:txBody>
          </p:sp>
          <p:sp>
            <p:nvSpPr>
              <p:cNvPr id="85" name="文本框 84"/>
              <p:cNvSpPr txBox="1"/>
              <p:nvPr/>
            </p:nvSpPr>
            <p:spPr>
              <a:xfrm>
                <a:off x="1013739" y="2632907"/>
                <a:ext cx="1674978" cy="377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kumimoji="1" lang="zh-CN" altLang="en-US" sz="2665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“双缝干涉”</a:t>
                </a:r>
                <a:endParaRPr kumimoji="1" lang="zh-CN" altLang="en-US" sz="266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9" name="文本框 108"/>
                <p:cNvSpPr txBox="1"/>
                <p:nvPr/>
              </p:nvSpPr>
              <p:spPr>
                <a:xfrm>
                  <a:off x="4675206" y="2650950"/>
                  <a:ext cx="542841" cy="3165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|"/>
                            <m:endChr m:val="⟩"/>
                            <m:ctrlPr>
                              <a:rPr kumimoji="1" lang="en-US" altLang="zh-CN" sz="2135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dPr>
                          <m:e>
                            <m:r>
                              <a:rPr kumimoji="1" lang="zh-CN" altLang="en-US" sz="2135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初</m:t>
                            </m:r>
                          </m:e>
                        </m:d>
                      </m:oMath>
                    </m:oMathPara>
                  </a14:m>
                  <a:endParaRPr kumimoji="1" lang="zh-CN" altLang="en-US" sz="320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109" name="文本框 10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5206" y="2650950"/>
                  <a:ext cx="542841" cy="316529"/>
                </a:xfrm>
                <a:prstGeom prst="rect">
                  <a:avLst/>
                </a:prstGeom>
                <a:blipFill rotWithShape="1">
                  <a:blip r:embed="rId1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0" name="文本框 109"/>
                <p:cNvSpPr txBox="1"/>
                <p:nvPr/>
              </p:nvSpPr>
              <p:spPr>
                <a:xfrm>
                  <a:off x="7229434" y="2599256"/>
                  <a:ext cx="547842" cy="3161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|"/>
                            <m:endChr m:val="⟩"/>
                            <m:ctrlPr>
                              <a:rPr kumimoji="1" lang="en-US" altLang="zh-CN" sz="2135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dPr>
                          <m:e>
                            <m:r>
                              <a:rPr kumimoji="1" lang="zh-CN" altLang="en-US" sz="2135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末</m:t>
                            </m:r>
                          </m:e>
                        </m:d>
                      </m:oMath>
                    </m:oMathPara>
                  </a14:m>
                  <a:endParaRPr kumimoji="1" lang="zh-CN" altLang="en-US" sz="320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110" name="文本框 10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29434" y="2599256"/>
                  <a:ext cx="547842" cy="316144"/>
                </a:xfrm>
                <a:prstGeom prst="rect">
                  <a:avLst/>
                </a:prstGeom>
                <a:blipFill rotWithShape="1">
                  <a:blip r:embed="rId2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2" name="直线连接符 111"/>
            <p:cNvCxnSpPr/>
            <p:nvPr/>
          </p:nvCxnSpPr>
          <p:spPr>
            <a:xfrm>
              <a:off x="4832219" y="2645425"/>
              <a:ext cx="252000" cy="0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直线连接符 112"/>
            <p:cNvCxnSpPr/>
            <p:nvPr/>
          </p:nvCxnSpPr>
          <p:spPr>
            <a:xfrm>
              <a:off x="7387892" y="2616001"/>
              <a:ext cx="252000" cy="0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1" name="组合 130"/>
          <p:cNvGrpSpPr>
            <a:grpSpLocks noChangeAspect="1"/>
          </p:cNvGrpSpPr>
          <p:nvPr/>
        </p:nvGrpSpPr>
        <p:grpSpPr>
          <a:xfrm>
            <a:off x="8311961" y="4815510"/>
            <a:ext cx="1340579" cy="1579839"/>
            <a:chOff x="5736648" y="3626629"/>
            <a:chExt cx="1259601" cy="1484412"/>
          </a:xfrm>
        </p:grpSpPr>
        <p:cxnSp>
          <p:nvCxnSpPr>
            <p:cNvPr id="117" name="直线箭头连接符 116"/>
            <p:cNvCxnSpPr/>
            <p:nvPr/>
          </p:nvCxnSpPr>
          <p:spPr>
            <a:xfrm flipV="1">
              <a:off x="6257174" y="4012271"/>
              <a:ext cx="683087" cy="557043"/>
            </a:xfrm>
            <a:prstGeom prst="straightConnector1">
              <a:avLst/>
            </a:prstGeom>
            <a:ln w="31750">
              <a:solidFill>
                <a:srgbClr val="006AD8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1" name="组合 120"/>
            <p:cNvGrpSpPr/>
            <p:nvPr/>
          </p:nvGrpSpPr>
          <p:grpSpPr>
            <a:xfrm>
              <a:off x="5736648" y="3626629"/>
              <a:ext cx="1259601" cy="1484412"/>
              <a:chOff x="4744800" y="1690770"/>
              <a:chExt cx="1259601" cy="1484412"/>
            </a:xfrm>
          </p:grpSpPr>
          <p:grpSp>
            <p:nvGrpSpPr>
              <p:cNvPr id="122" name="组合 121"/>
              <p:cNvGrpSpPr/>
              <p:nvPr/>
            </p:nvGrpSpPr>
            <p:grpSpPr>
              <a:xfrm>
                <a:off x="5265019" y="1731961"/>
                <a:ext cx="683394" cy="914135"/>
                <a:chOff x="5265019" y="1731961"/>
                <a:chExt cx="683394" cy="914135"/>
              </a:xfrm>
            </p:grpSpPr>
            <p:cxnSp>
              <p:nvCxnSpPr>
                <p:cNvPr id="129" name="直线箭头连接符 128"/>
                <p:cNvCxnSpPr/>
                <p:nvPr/>
              </p:nvCxnSpPr>
              <p:spPr>
                <a:xfrm>
                  <a:off x="5265019" y="2640354"/>
                  <a:ext cx="683394" cy="0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线箭头连接符 129"/>
                <p:cNvCxnSpPr/>
                <p:nvPr/>
              </p:nvCxnSpPr>
              <p:spPr>
                <a:xfrm flipV="1">
                  <a:off x="5265019" y="1731961"/>
                  <a:ext cx="0" cy="914135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4" name="直线连接符 123"/>
              <p:cNvCxnSpPr/>
              <p:nvPr/>
            </p:nvCxnSpPr>
            <p:spPr>
              <a:xfrm flipV="1">
                <a:off x="5265019" y="1909716"/>
                <a:ext cx="184240" cy="730638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5" name="弧 124"/>
              <p:cNvSpPr/>
              <p:nvPr/>
            </p:nvSpPr>
            <p:spPr>
              <a:xfrm rot="2545613">
                <a:off x="4803284" y="2080124"/>
                <a:ext cx="1001714" cy="999599"/>
              </a:xfrm>
              <a:prstGeom prst="arc">
                <a:avLst>
                  <a:gd name="adj1" fmla="val 14341277"/>
                  <a:gd name="adj2" fmla="val 16853509"/>
                </a:avLst>
              </a:prstGeom>
              <a:ln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sz="2400"/>
              </a:p>
            </p:txBody>
          </p:sp>
          <p:sp>
            <p:nvSpPr>
              <p:cNvPr id="126" name="弧 125"/>
              <p:cNvSpPr/>
              <p:nvPr/>
            </p:nvSpPr>
            <p:spPr>
              <a:xfrm>
                <a:off x="4744800" y="2317009"/>
                <a:ext cx="880496" cy="858173"/>
              </a:xfrm>
              <a:prstGeom prst="arc">
                <a:avLst>
                  <a:gd name="adj1" fmla="val 17578041"/>
                  <a:gd name="adj2" fmla="val 20845045"/>
                </a:avLst>
              </a:prstGeom>
              <a:ln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sz="2400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27" name="文本框 126"/>
                  <p:cNvSpPr txBox="1"/>
                  <p:nvPr/>
                </p:nvSpPr>
                <p:spPr>
                  <a:xfrm>
                    <a:off x="5383588" y="1690770"/>
                    <a:ext cx="620813" cy="356724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1" lang="en-US" altLang="zh-CN" sz="1865">
                              <a:solidFill>
                                <a:srgbClr val="C60609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kumimoji="1" lang="en-US" altLang="zh-CN" sz="1865">
                              <a:solidFill>
                                <a:srgbClr val="C60609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Δ</m:t>
                          </m:r>
                          <m:r>
                            <a:rPr kumimoji="1" lang="en-US" altLang="zh-CN" sz="1865" i="1">
                              <a:solidFill>
                                <a:srgbClr val="C60609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𝜙</m:t>
                          </m:r>
                        </m:oMath>
                      </m:oMathPara>
                    </a14:m>
                    <a:endParaRPr lang="zh-CN" altLang="en-US" sz="2400" dirty="0">
                      <a:solidFill>
                        <a:srgbClr val="C60609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127" name="文本框 12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83588" y="1690770"/>
                    <a:ext cx="620813" cy="356724"/>
                  </a:xfrm>
                  <a:prstGeom prst="rect">
                    <a:avLst/>
                  </a:prstGeom>
                  <a:blipFill rotWithShape="1">
                    <a:blip r:embed="rId3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28" name="文本框 127"/>
                  <p:cNvSpPr txBox="1"/>
                  <p:nvPr/>
                </p:nvSpPr>
                <p:spPr>
                  <a:xfrm>
                    <a:off x="5557145" y="2323967"/>
                    <a:ext cx="436413" cy="356724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sty m:val="p"/>
                            </m:rPr>
                            <a:rPr kumimoji="1" lang="en-US" altLang="zh-CN" sz="1865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Δ</m:t>
                          </m:r>
                          <m:r>
                            <a:rPr kumimoji="1" lang="en-US" altLang="zh-CN" sz="1865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𝛿</m:t>
                          </m:r>
                        </m:oMath>
                      </m:oMathPara>
                    </a14:m>
                    <a:endParaRPr lang="zh-CN" altLang="en-US" sz="2400" dirty="0">
                      <a:solidFill>
                        <a:srgbClr val="00B0F0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128" name="文本框 12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557145" y="2323967"/>
                    <a:ext cx="436413" cy="356724"/>
                  </a:xfrm>
                  <a:prstGeom prst="rect">
                    <a:avLst/>
                  </a:prstGeom>
                  <a:blipFill rotWithShape="1">
                    <a:blip r:embed="rId4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36" name="组合 135"/>
          <p:cNvGrpSpPr/>
          <p:nvPr/>
        </p:nvGrpSpPr>
        <p:grpSpPr>
          <a:xfrm>
            <a:off x="10782152" y="3903606"/>
            <a:ext cx="1409849" cy="767181"/>
            <a:chOff x="4369189" y="4005955"/>
            <a:chExt cx="1057387" cy="575386"/>
          </a:xfrm>
        </p:grpSpPr>
        <p:grpSp>
          <p:nvGrpSpPr>
            <p:cNvPr id="93" name="组合 92"/>
            <p:cNvGrpSpPr/>
            <p:nvPr/>
          </p:nvGrpSpPr>
          <p:grpSpPr>
            <a:xfrm>
              <a:off x="4377763" y="4005955"/>
              <a:ext cx="1048813" cy="575386"/>
              <a:chOff x="3399982" y="3416057"/>
              <a:chExt cx="1048813" cy="575386"/>
            </a:xfrm>
          </p:grpSpPr>
          <p:cxnSp>
            <p:nvCxnSpPr>
              <p:cNvPr id="94" name="直线箭头连接符 93"/>
              <p:cNvCxnSpPr/>
              <p:nvPr/>
            </p:nvCxnSpPr>
            <p:spPr>
              <a:xfrm flipV="1">
                <a:off x="3399982" y="3984198"/>
                <a:ext cx="444812" cy="5922"/>
              </a:xfrm>
              <a:prstGeom prst="straightConnector1">
                <a:avLst/>
              </a:prstGeom>
              <a:ln w="31750">
                <a:solidFill>
                  <a:srgbClr val="FF7E2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线连接符 95"/>
              <p:cNvCxnSpPr/>
              <p:nvPr/>
            </p:nvCxnSpPr>
            <p:spPr>
              <a:xfrm>
                <a:off x="4073865" y="3447953"/>
                <a:ext cx="342305" cy="8917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线连接符 96"/>
              <p:cNvCxnSpPr/>
              <p:nvPr/>
            </p:nvCxnSpPr>
            <p:spPr>
              <a:xfrm flipH="1">
                <a:off x="3822426" y="3456870"/>
                <a:ext cx="593744" cy="527328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线箭头连接符 97"/>
              <p:cNvCxnSpPr/>
              <p:nvPr/>
            </p:nvCxnSpPr>
            <p:spPr>
              <a:xfrm flipV="1">
                <a:off x="3399982" y="3416057"/>
                <a:ext cx="1048813" cy="575386"/>
              </a:xfrm>
              <a:prstGeom prst="straightConnector1">
                <a:avLst/>
              </a:prstGeom>
              <a:ln w="31750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2" name="直线箭头连接符 131"/>
            <p:cNvCxnSpPr/>
            <p:nvPr/>
          </p:nvCxnSpPr>
          <p:spPr>
            <a:xfrm flipV="1">
              <a:off x="4369189" y="4024298"/>
              <a:ext cx="683087" cy="557043"/>
            </a:xfrm>
            <a:prstGeom prst="straightConnector1">
              <a:avLst/>
            </a:prstGeom>
            <a:ln w="31750">
              <a:solidFill>
                <a:srgbClr val="006AD8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8" name="文本框 137"/>
          <p:cNvSpPr txBox="1"/>
          <p:nvPr/>
        </p:nvSpPr>
        <p:spPr>
          <a:xfrm>
            <a:off x="6356734" y="2418768"/>
            <a:ext cx="1208985" cy="50276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665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反粒子</a:t>
            </a:r>
            <a:endParaRPr kumimoji="1"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9" name="文本框 138"/>
          <p:cNvSpPr txBox="1"/>
          <p:nvPr/>
        </p:nvSpPr>
        <p:spPr>
          <a:xfrm>
            <a:off x="5114521" y="4483663"/>
            <a:ext cx="15311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CP</a:t>
            </a:r>
            <a:r>
              <a:rPr kumimoji="1"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变换</a:t>
            </a:r>
            <a:endParaRPr kumimoji="1"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0" name="左右箭头 139"/>
          <p:cNvSpPr/>
          <p:nvPr/>
        </p:nvSpPr>
        <p:spPr>
          <a:xfrm>
            <a:off x="4799154" y="5078941"/>
            <a:ext cx="2090116" cy="258507"/>
          </a:xfrm>
          <a:prstGeom prst="left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 dirty="0"/>
          </a:p>
        </p:txBody>
      </p:sp>
      <p:sp>
        <p:nvSpPr>
          <p:cNvPr id="7" name="文本框 6"/>
          <p:cNvSpPr txBox="1"/>
          <p:nvPr/>
        </p:nvSpPr>
        <p:spPr>
          <a:xfrm>
            <a:off x="9711088" y="1528903"/>
            <a:ext cx="19816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杨振宁</a:t>
            </a:r>
            <a:endParaRPr kumimoji="1"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1647419" y="6119754"/>
            <a:ext cx="8663981" cy="621375"/>
            <a:chOff x="1235564" y="4589813"/>
            <a:chExt cx="6497986" cy="466031"/>
          </a:xfrm>
        </p:grpSpPr>
        <p:sp>
          <p:nvSpPr>
            <p:cNvPr id="141" name="文本框 140"/>
            <p:cNvSpPr txBox="1"/>
            <p:nvPr/>
          </p:nvSpPr>
          <p:spPr>
            <a:xfrm>
              <a:off x="1235564" y="4617263"/>
              <a:ext cx="3831818" cy="4385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3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正反过程强度的相对区别：</a:t>
              </a:r>
              <a:endParaRPr kumimoji="1"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文本框 10"/>
                <p:cNvSpPr txBox="1"/>
                <p:nvPr/>
              </p:nvSpPr>
              <p:spPr>
                <a:xfrm>
                  <a:off x="4909892" y="4589813"/>
                  <a:ext cx="2823658" cy="43858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zh-CN" sz="3200" b="1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sSubPr>
                          <m:e>
                            <m:r>
                              <a:rPr kumimoji="1" lang="en-US" altLang="zh-CN" sz="3200" b="1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𝑨</m:t>
                            </m:r>
                          </m:e>
                          <m:sub>
                            <m:r>
                              <a:rPr kumimoji="1" lang="en-US" altLang="zh-CN" sz="3200" b="1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𝑪𝑷</m:t>
                            </m:r>
                          </m:sub>
                        </m:sSub>
                        <m:r>
                          <a:rPr kumimoji="1" lang="en-US" altLang="zh-CN" sz="32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∝</m:t>
                        </m:r>
                        <m:func>
                          <m:funcPr>
                            <m:ctrlPr>
                              <a:rPr kumimoji="1" lang="zh-CN" altLang="en-US" sz="32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kumimoji="1" lang="en-US" altLang="zh-CN" sz="32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sin</m:t>
                            </m:r>
                          </m:fName>
                          <m:e>
                            <m:r>
                              <m:rPr>
                                <m:sty m:val="p"/>
                              </m:rPr>
                              <a:rPr kumimoji="1" lang="en-US" altLang="zh-CN" sz="32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Δ</m:t>
                            </m:r>
                            <m:r>
                              <a:rPr kumimoji="1" lang="en-US" altLang="zh-CN" sz="32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𝜙</m:t>
                            </m:r>
                          </m:e>
                        </m:func>
                        <m:func>
                          <m:funcPr>
                            <m:ctrlPr>
                              <a:rPr kumimoji="1" lang="zh-CN" altLang="en-US" sz="3200" i="1">
                                <a:solidFill>
                                  <a:srgbClr val="05B0F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kumimoji="1" lang="en-US" altLang="zh-CN" sz="3200">
                                <a:solidFill>
                                  <a:srgbClr val="05B0F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sin</m:t>
                            </m:r>
                          </m:fName>
                          <m:e>
                            <m:r>
                              <m:rPr>
                                <m:sty m:val="p"/>
                              </m:rPr>
                              <a:rPr kumimoji="1" lang="en-US" altLang="zh-CN" sz="3200">
                                <a:solidFill>
                                  <a:srgbClr val="05B0F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Δ</m:t>
                            </m:r>
                            <m:r>
                              <a:rPr kumimoji="1" lang="en-US" altLang="zh-CN" sz="3200" i="1">
                                <a:solidFill>
                                  <a:srgbClr val="05B0F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𝛿</m:t>
                            </m:r>
                          </m:e>
                        </m:func>
                      </m:oMath>
                    </m:oMathPara>
                  </a14:m>
                  <a:endParaRPr kumimoji="1" lang="zh-CN" altLang="en-US" sz="320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11" name="文本框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09892" y="4589813"/>
                  <a:ext cx="2823658" cy="438581"/>
                </a:xfrm>
                <a:prstGeom prst="rect">
                  <a:avLst/>
                </a:prstGeom>
                <a:blipFill rotWithShape="1">
                  <a:blip r:embed="rId5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组合 17"/>
          <p:cNvGrpSpPr/>
          <p:nvPr/>
        </p:nvGrpSpPr>
        <p:grpSpPr>
          <a:xfrm>
            <a:off x="74913" y="2266821"/>
            <a:ext cx="5736892" cy="3699740"/>
            <a:chOff x="56184" y="1700116"/>
            <a:chExt cx="4302669" cy="2774805"/>
          </a:xfrm>
        </p:grpSpPr>
        <p:grpSp>
          <p:nvGrpSpPr>
            <p:cNvPr id="64" name="组合 63"/>
            <p:cNvGrpSpPr/>
            <p:nvPr/>
          </p:nvGrpSpPr>
          <p:grpSpPr>
            <a:xfrm>
              <a:off x="297604" y="2270084"/>
              <a:ext cx="2899545" cy="1233794"/>
              <a:chOff x="359736" y="2414980"/>
              <a:chExt cx="2899545" cy="1233794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972151" y="2414980"/>
                <a:ext cx="2030932" cy="1233794"/>
                <a:chOff x="914399" y="2252091"/>
                <a:chExt cx="2030932" cy="1233794"/>
              </a:xfrm>
            </p:grpSpPr>
            <p:sp>
              <p:nvSpPr>
                <p:cNvPr id="5" name="任意形状 4"/>
                <p:cNvSpPr/>
                <p:nvPr/>
              </p:nvSpPr>
              <p:spPr>
                <a:xfrm>
                  <a:off x="914400" y="2252091"/>
                  <a:ext cx="2030931" cy="462233"/>
                </a:xfrm>
                <a:custGeom>
                  <a:avLst/>
                  <a:gdLst>
                    <a:gd name="connsiteX0" fmla="*/ 0 w 2030931"/>
                    <a:gd name="connsiteY0" fmla="*/ 462233 h 462233"/>
                    <a:gd name="connsiteX1" fmla="*/ 827773 w 2030931"/>
                    <a:gd name="connsiteY1" fmla="*/ 221 h 462233"/>
                    <a:gd name="connsiteX2" fmla="*/ 2030931 w 2030931"/>
                    <a:gd name="connsiteY2" fmla="*/ 414107 h 4622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30931" h="462233">
                      <a:moveTo>
                        <a:pt x="0" y="462233"/>
                      </a:moveTo>
                      <a:cubicBezTo>
                        <a:pt x="244642" y="235237"/>
                        <a:pt x="489285" y="8242"/>
                        <a:pt x="827773" y="221"/>
                      </a:cubicBezTo>
                      <a:cubicBezTo>
                        <a:pt x="1166261" y="-7800"/>
                        <a:pt x="1598596" y="203153"/>
                        <a:pt x="2030931" y="414107"/>
                      </a:cubicBezTo>
                    </a:path>
                  </a:pathLst>
                </a:custGeom>
                <a:ln w="25400">
                  <a:tailEnd type="triangle" w="lg" len="lg"/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sz="2400"/>
                </a:p>
              </p:txBody>
            </p:sp>
            <p:sp>
              <p:nvSpPr>
                <p:cNvPr id="6" name="任意形状 5"/>
                <p:cNvSpPr/>
                <p:nvPr/>
              </p:nvSpPr>
              <p:spPr>
                <a:xfrm flipV="1">
                  <a:off x="914399" y="2844233"/>
                  <a:ext cx="2030931" cy="641652"/>
                </a:xfrm>
                <a:custGeom>
                  <a:avLst/>
                  <a:gdLst>
                    <a:gd name="connsiteX0" fmla="*/ 0 w 2030931"/>
                    <a:gd name="connsiteY0" fmla="*/ 462233 h 462233"/>
                    <a:gd name="connsiteX1" fmla="*/ 827773 w 2030931"/>
                    <a:gd name="connsiteY1" fmla="*/ 221 h 462233"/>
                    <a:gd name="connsiteX2" fmla="*/ 2030931 w 2030931"/>
                    <a:gd name="connsiteY2" fmla="*/ 414107 h 4622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30931" h="462233">
                      <a:moveTo>
                        <a:pt x="0" y="462233"/>
                      </a:moveTo>
                      <a:cubicBezTo>
                        <a:pt x="244642" y="235237"/>
                        <a:pt x="489285" y="8242"/>
                        <a:pt x="827773" y="221"/>
                      </a:cubicBezTo>
                      <a:cubicBezTo>
                        <a:pt x="1166261" y="-7800"/>
                        <a:pt x="1598596" y="203153"/>
                        <a:pt x="2030931" y="414107"/>
                      </a:cubicBezTo>
                    </a:path>
                  </a:pathLst>
                </a:custGeom>
                <a:ln w="25400"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sz="2400"/>
                </a:p>
              </p:txBody>
            </p:sp>
            <p:sp>
              <p:nvSpPr>
                <p:cNvPr id="8" name="文本框 7"/>
                <p:cNvSpPr txBox="1"/>
                <p:nvPr/>
              </p:nvSpPr>
              <p:spPr>
                <a:xfrm>
                  <a:off x="1013739" y="2632907"/>
                  <a:ext cx="1674978" cy="37707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kumimoji="1" lang="zh-CN" altLang="en-US" sz="2665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“双缝干涉”</a:t>
                  </a:r>
                  <a:endParaRPr kumimoji="1" lang="zh-CN" altLang="en-US" sz="2665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0" name="文本框 9"/>
                  <p:cNvSpPr txBox="1"/>
                  <p:nvPr/>
                </p:nvSpPr>
                <p:spPr>
                  <a:xfrm>
                    <a:off x="359736" y="2773768"/>
                    <a:ext cx="542841" cy="3165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|"/>
                              <m:endChr m:val="⟩"/>
                              <m:ctrlPr>
                                <a:rPr kumimoji="1" lang="en-US" altLang="zh-CN" sz="2135" i="1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</m:ctrlPr>
                            </m:dPr>
                            <m:e>
                              <m:r>
                                <a:rPr kumimoji="1" lang="zh-CN" altLang="en-US" sz="2135" i="1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初</m:t>
                              </m:r>
                            </m:e>
                          </m:d>
                        </m:oMath>
                      </m:oMathPara>
                    </a14:m>
                    <a:endParaRPr kumimoji="1" lang="zh-CN" altLang="en-US" sz="3200" dirty="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mc:Choice>
            <mc:Fallback>
              <p:sp>
                <p:nvSpPr>
                  <p:cNvPr id="10" name="文本框 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9736" y="2773768"/>
                    <a:ext cx="542841" cy="316529"/>
                  </a:xfrm>
                  <a:prstGeom prst="rect">
                    <a:avLst/>
                  </a:prstGeom>
                  <a:blipFill rotWithShape="1">
                    <a:blip r:embed="rId1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2" name="文本框 11"/>
                  <p:cNvSpPr txBox="1"/>
                  <p:nvPr/>
                </p:nvSpPr>
                <p:spPr>
                  <a:xfrm>
                    <a:off x="2711439" y="2784324"/>
                    <a:ext cx="547842" cy="31614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|"/>
                              <m:endChr m:val="⟩"/>
                              <m:ctrlPr>
                                <a:rPr kumimoji="1" lang="en-US" altLang="zh-CN" sz="2135" i="1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</m:ctrlPr>
                            </m:dPr>
                            <m:e>
                              <m:r>
                                <a:rPr kumimoji="1" lang="zh-CN" altLang="en-US" sz="2135" i="1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末</m:t>
                              </m:r>
                            </m:e>
                          </m:d>
                        </m:oMath>
                      </m:oMathPara>
                    </a14:m>
                    <a:endParaRPr kumimoji="1" lang="zh-CN" altLang="en-US" sz="3200" dirty="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mc:Choice>
            <mc:Fallback>
              <p:sp>
                <p:nvSpPr>
                  <p:cNvPr id="12" name="文本框 1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11439" y="2784324"/>
                    <a:ext cx="547842" cy="316144"/>
                  </a:xfrm>
                  <a:prstGeom prst="rect">
                    <a:avLst/>
                  </a:prstGeom>
                  <a:blipFill rotWithShape="1">
                    <a:blip r:embed="rId2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4" name="组合 33"/>
            <p:cNvGrpSpPr>
              <a:grpSpLocks noChangeAspect="1"/>
            </p:cNvGrpSpPr>
            <p:nvPr/>
          </p:nvGrpSpPr>
          <p:grpSpPr>
            <a:xfrm>
              <a:off x="734329" y="3286921"/>
              <a:ext cx="990766" cy="1188000"/>
              <a:chOff x="4744800" y="1731961"/>
              <a:chExt cx="1203613" cy="1443221"/>
            </a:xfrm>
          </p:grpSpPr>
          <p:grpSp>
            <p:nvGrpSpPr>
              <p:cNvPr id="19" name="组合 18"/>
              <p:cNvGrpSpPr/>
              <p:nvPr/>
            </p:nvGrpSpPr>
            <p:grpSpPr>
              <a:xfrm>
                <a:off x="5265019" y="1731961"/>
                <a:ext cx="683394" cy="914135"/>
                <a:chOff x="5265019" y="1731961"/>
                <a:chExt cx="683394" cy="914135"/>
              </a:xfrm>
            </p:grpSpPr>
            <p:cxnSp>
              <p:nvCxnSpPr>
                <p:cNvPr id="16" name="直线箭头连接符 15"/>
                <p:cNvCxnSpPr/>
                <p:nvPr/>
              </p:nvCxnSpPr>
              <p:spPr>
                <a:xfrm>
                  <a:off x="5265019" y="2640354"/>
                  <a:ext cx="683394" cy="0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线箭头连接符 16"/>
                <p:cNvCxnSpPr/>
                <p:nvPr/>
              </p:nvCxnSpPr>
              <p:spPr>
                <a:xfrm flipV="1">
                  <a:off x="5265019" y="1731961"/>
                  <a:ext cx="0" cy="914135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2" name="直线箭头连接符 21"/>
              <p:cNvCxnSpPr/>
              <p:nvPr/>
            </p:nvCxnSpPr>
            <p:spPr>
              <a:xfrm flipH="1" flipV="1">
                <a:off x="4842575" y="1857639"/>
                <a:ext cx="422444" cy="782715"/>
              </a:xfrm>
              <a:prstGeom prst="straightConnector1">
                <a:avLst/>
              </a:prstGeom>
              <a:ln w="31750">
                <a:solidFill>
                  <a:srgbClr val="006AD8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线连接符 23"/>
              <p:cNvCxnSpPr/>
              <p:nvPr/>
            </p:nvCxnSpPr>
            <p:spPr>
              <a:xfrm flipV="1">
                <a:off x="5265019" y="1909716"/>
                <a:ext cx="184240" cy="730638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弧 26"/>
              <p:cNvSpPr/>
              <p:nvPr/>
            </p:nvSpPr>
            <p:spPr>
              <a:xfrm>
                <a:off x="4781684" y="2087324"/>
                <a:ext cx="1001714" cy="999599"/>
              </a:xfrm>
              <a:prstGeom prst="arc">
                <a:avLst>
                  <a:gd name="adj1" fmla="val 14341277"/>
                  <a:gd name="adj2" fmla="val 17061514"/>
                </a:avLst>
              </a:prstGeom>
              <a:ln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sz="2400"/>
              </a:p>
            </p:txBody>
          </p:sp>
          <p:sp>
            <p:nvSpPr>
              <p:cNvPr id="28" name="弧 27"/>
              <p:cNvSpPr/>
              <p:nvPr/>
            </p:nvSpPr>
            <p:spPr>
              <a:xfrm>
                <a:off x="4744800" y="2317009"/>
                <a:ext cx="880496" cy="858173"/>
              </a:xfrm>
              <a:prstGeom prst="arc">
                <a:avLst>
                  <a:gd name="adj1" fmla="val 17578041"/>
                  <a:gd name="adj2" fmla="val 20845045"/>
                </a:avLst>
              </a:prstGeom>
              <a:ln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sz="2400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0" name="文本框 29"/>
                  <p:cNvSpPr txBox="1"/>
                  <p:nvPr/>
                </p:nvSpPr>
                <p:spPr>
                  <a:xfrm>
                    <a:off x="4880248" y="1779547"/>
                    <a:ext cx="436413" cy="345914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sty m:val="p"/>
                            </m:rPr>
                            <a:rPr kumimoji="1" lang="en-US" altLang="zh-CN" sz="1865">
                              <a:solidFill>
                                <a:srgbClr val="C60609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Δ</m:t>
                          </m:r>
                          <m:r>
                            <a:rPr kumimoji="1" lang="en-US" altLang="zh-CN" sz="1865" i="1">
                              <a:solidFill>
                                <a:srgbClr val="C60609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𝜙</m:t>
                          </m:r>
                        </m:oMath>
                      </m:oMathPara>
                    </a14:m>
                    <a:endParaRPr lang="zh-CN" altLang="en-US" sz="2400" dirty="0">
                      <a:solidFill>
                        <a:srgbClr val="C60609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30" name="文本框 2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880248" y="1779547"/>
                    <a:ext cx="436413" cy="345914"/>
                  </a:xfrm>
                  <a:prstGeom prst="rect">
                    <a:avLst/>
                  </a:prstGeom>
                  <a:blipFill rotWithShape="1">
                    <a:blip r:embed="rId6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1" name="文本框 30"/>
                  <p:cNvSpPr txBox="1"/>
                  <p:nvPr/>
                </p:nvSpPr>
                <p:spPr>
                  <a:xfrm>
                    <a:off x="5435290" y="2208164"/>
                    <a:ext cx="436413" cy="345914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sty m:val="p"/>
                            </m:rPr>
                            <a:rPr kumimoji="1" lang="en-US" altLang="zh-CN" sz="1865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Δ</m:t>
                          </m:r>
                          <m:r>
                            <a:rPr kumimoji="1" lang="en-US" altLang="zh-CN" sz="1865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𝛿</m:t>
                          </m:r>
                        </m:oMath>
                      </m:oMathPara>
                    </a14:m>
                    <a:endParaRPr lang="zh-CN" altLang="en-US" sz="2400" dirty="0">
                      <a:solidFill>
                        <a:srgbClr val="00B0F0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31" name="文本框 3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435290" y="2208164"/>
                    <a:ext cx="436413" cy="345914"/>
                  </a:xfrm>
                  <a:prstGeom prst="rect">
                    <a:avLst/>
                  </a:prstGeom>
                  <a:blipFill rotWithShape="1">
                    <a:blip r:embed="rId7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5" name="组合 34"/>
            <p:cNvGrpSpPr/>
            <p:nvPr/>
          </p:nvGrpSpPr>
          <p:grpSpPr>
            <a:xfrm>
              <a:off x="1553406" y="1700116"/>
              <a:ext cx="683394" cy="415898"/>
              <a:chOff x="5265019" y="2230198"/>
              <a:chExt cx="683394" cy="415898"/>
            </a:xfrm>
          </p:grpSpPr>
          <p:grpSp>
            <p:nvGrpSpPr>
              <p:cNvPr id="36" name="组合 35"/>
              <p:cNvGrpSpPr/>
              <p:nvPr/>
            </p:nvGrpSpPr>
            <p:grpSpPr>
              <a:xfrm>
                <a:off x="5265019" y="2230198"/>
                <a:ext cx="683394" cy="415898"/>
                <a:chOff x="5265019" y="2230198"/>
                <a:chExt cx="683394" cy="415898"/>
              </a:xfrm>
            </p:grpSpPr>
            <p:cxnSp>
              <p:nvCxnSpPr>
                <p:cNvPr id="43" name="直线箭头连接符 42"/>
                <p:cNvCxnSpPr/>
                <p:nvPr/>
              </p:nvCxnSpPr>
              <p:spPr>
                <a:xfrm>
                  <a:off x="5265019" y="2640354"/>
                  <a:ext cx="683394" cy="0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线箭头连接符 43"/>
                <p:cNvCxnSpPr/>
                <p:nvPr/>
              </p:nvCxnSpPr>
              <p:spPr>
                <a:xfrm flipV="1">
                  <a:off x="5265019" y="2230198"/>
                  <a:ext cx="0" cy="415898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7" name="直线箭头连接符 36"/>
              <p:cNvCxnSpPr/>
              <p:nvPr/>
            </p:nvCxnSpPr>
            <p:spPr>
              <a:xfrm flipV="1">
                <a:off x="5265019" y="2634432"/>
                <a:ext cx="444812" cy="5922"/>
              </a:xfrm>
              <a:prstGeom prst="straightConnector1">
                <a:avLst/>
              </a:prstGeom>
              <a:ln w="31750">
                <a:solidFill>
                  <a:srgbClr val="FF7E2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7" name="文本框 136"/>
            <p:cNvSpPr txBox="1"/>
            <p:nvPr/>
          </p:nvSpPr>
          <p:spPr>
            <a:xfrm>
              <a:off x="338400" y="1864800"/>
              <a:ext cx="906739" cy="377075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pPr algn="l"/>
              <a:r>
                <a:rPr kumimoji="1" lang="zh-CN" altLang="en-US" sz="2665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正粒子</a:t>
              </a:r>
              <a:endParaRPr kumimoji="1"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文本框 14"/>
                <p:cNvSpPr txBox="1"/>
                <p:nvPr/>
              </p:nvSpPr>
              <p:spPr>
                <a:xfrm>
                  <a:off x="56184" y="4108311"/>
                  <a:ext cx="4302669" cy="346249"/>
                </a:xfrm>
                <a:prstGeom prst="rect">
                  <a:avLst/>
                </a:prstGeom>
                <a:noFill/>
                <a:ln>
                  <a:solidFill>
                    <a:schemeClr val="bg1"/>
                  </a:solidFill>
                </a:ln>
                <a:effectLst>
                  <a:outerShdw blurRad="50800" dist="38100" algn="l" rotWithShape="0">
                    <a:prstClr val="black">
                      <a:alpha val="0"/>
                    </a:prstClr>
                  </a:outerShdw>
                  <a:softEdge rad="12700"/>
                </a:effectLst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1" lang="en-US" altLang="zh-CN" sz="2400">
                          <a:solidFill>
                            <a:srgbClr val="05B0F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Δ</m:t>
                      </m:r>
                      <m:r>
                        <a:rPr kumimoji="1" lang="en-US" altLang="zh-CN" sz="2400" i="1">
                          <a:solidFill>
                            <a:srgbClr val="05B0F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𝛿</m:t>
                      </m:r>
                    </m:oMath>
                  </a14:m>
                  <a:r>
                    <a:rPr kumimoji="1" lang="zh-CN" altLang="en-US" sz="240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：强相位差；</a:t>
                  </a:r>
                  <a:r>
                    <a:rPr kumimoji="1" lang="en-US" altLang="zh-CN" sz="2400" dirty="0">
                      <a:solidFill>
                        <a:srgbClr val="C00000"/>
                      </a:solidFill>
                      <a:ea typeface="微软雅黑" panose="020B0503020204020204" pitchFamily="34" charset="-122"/>
                    </a:rPr>
                    <a:t>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1" lang="en-US" altLang="zh-CN" sz="24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Δ</m:t>
                      </m:r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𝜙</m:t>
                      </m:r>
                    </m:oMath>
                  </a14:m>
                  <a:r>
                    <a:rPr kumimoji="1" lang="en-US" altLang="zh-CN" sz="240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:</a:t>
                  </a:r>
                  <a:r>
                    <a:rPr kumimoji="1" lang="zh-CN" altLang="en-US" sz="240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 弱（</a:t>
                  </a:r>
                  <a:r>
                    <a:rPr kumimoji="1" lang="en-US" altLang="zh-CN" sz="240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CKM</a:t>
                  </a:r>
                  <a:r>
                    <a:rPr kumimoji="1" lang="zh-CN" altLang="en-US" sz="240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）相位差</a:t>
                  </a:r>
                  <a:endPara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5" name="文本框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184" y="4108311"/>
                  <a:ext cx="4302669" cy="346249"/>
                </a:xfrm>
                <a:prstGeom prst="rect">
                  <a:avLst/>
                </a:prstGeom>
                <a:blipFill rotWithShape="1">
                  <a:blip r:embed="rId8"/>
                </a:blipFill>
                <a:ln>
                  <a:solidFill>
                    <a:schemeClr val="bg1"/>
                  </a:solidFill>
                </a:ln>
                <a:effectLst>
                  <a:outerShdw blurRad="50800" dist="38100" algn="l" rotWithShape="0">
                    <a:prstClr val="black">
                      <a:alpha val="0"/>
                    </a:prstClr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4" name="灯片编号占位符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" grpId="0" animBg="1"/>
      <p:bldP spid="139" grpId="0"/>
      <p:bldP spid="14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04618" y="955251"/>
            <a:ext cx="3045456" cy="1301597"/>
            <a:chOff x="231515" y="1079541"/>
            <a:chExt cx="4998973" cy="2016658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685581" y="1079541"/>
              <a:ext cx="3544907" cy="2016658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1515" y="1632388"/>
              <a:ext cx="1084576" cy="734175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62384" y="1737534"/>
              <a:ext cx="456248" cy="618143"/>
            </a:xfrm>
            <a:prstGeom prst="rect">
              <a:avLst/>
            </a:prstGeom>
          </p:spPr>
        </p:pic>
      </p:grpSp>
      <p:pic>
        <p:nvPicPr>
          <p:cNvPr id="42" name="图片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0194" y="4446659"/>
            <a:ext cx="6956167" cy="1717213"/>
          </a:xfrm>
          <a:prstGeom prst="rect">
            <a:avLst/>
          </a:prstGeom>
        </p:spPr>
      </p:pic>
      <p:sp>
        <p:nvSpPr>
          <p:cNvPr id="45" name="文本框 44"/>
          <p:cNvSpPr txBox="1"/>
          <p:nvPr/>
        </p:nvSpPr>
        <p:spPr>
          <a:xfrm>
            <a:off x="871617" y="3754088"/>
            <a:ext cx="4305277" cy="461665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400" dirty="0">
                <a:solidFill>
                  <a:srgbClr val="052DD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Wolfenstein </a:t>
            </a:r>
            <a:r>
              <a:rPr kumimoji="1" lang="zh-CN" altLang="en-US" sz="2400" dirty="0">
                <a:solidFill>
                  <a:srgbClr val="052DD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参数化，定义：</a:t>
            </a:r>
            <a:endParaRPr kumimoji="1" lang="zh-CN" altLang="en-US" sz="2400" dirty="0">
              <a:solidFill>
                <a:srgbClr val="052DD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3150074" y="694128"/>
            <a:ext cx="9041926" cy="1476044"/>
            <a:chOff x="1616655" y="2159631"/>
            <a:chExt cx="9041926" cy="1476044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16655" y="2159631"/>
              <a:ext cx="9041926" cy="1476044"/>
            </a:xfrm>
            <a:prstGeom prst="rect">
              <a:avLst/>
            </a:prstGeom>
          </p:spPr>
        </p:pic>
        <p:sp>
          <p:nvSpPr>
            <p:cNvPr id="6" name="椭圆 5"/>
            <p:cNvSpPr/>
            <p:nvPr/>
          </p:nvSpPr>
          <p:spPr>
            <a:xfrm>
              <a:off x="2286000" y="2362201"/>
              <a:ext cx="6845300" cy="802732"/>
            </a:xfrm>
            <a:prstGeom prst="ellipse">
              <a:avLst/>
            </a:prstGeom>
            <a:ln>
              <a:solidFill>
                <a:srgbClr val="2A00FF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 sz="1695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标题 1"/>
          <p:cNvSpPr>
            <a:spLocks noGrp="1"/>
          </p:cNvSpPr>
          <p:nvPr>
            <p:ph type="title"/>
          </p:nvPr>
        </p:nvSpPr>
        <p:spPr>
          <a:xfrm>
            <a:off x="1523721" y="30286"/>
            <a:ext cx="9144559" cy="591499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CKM</a:t>
            </a:r>
            <a:r>
              <a:rPr lang="zh-CN" altLang="en-US" dirty="0"/>
              <a:t>矩阵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/>
              <p:cNvSpPr txBox="1"/>
              <p:nvPr/>
            </p:nvSpPr>
            <p:spPr>
              <a:xfrm>
                <a:off x="871617" y="2901150"/>
                <a:ext cx="97933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测量表明跨代混合较小，因此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𝑠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13</m:t>
                        </m:r>
                      </m:sub>
                    </m:sSub>
                    <m:r>
                      <a:rPr kumimoji="1" lang="en-US" altLang="zh-CN" sz="2400" i="1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≪</m:t>
                    </m:r>
                    <m:sSub>
                      <m:sSub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𝑠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23</m:t>
                        </m:r>
                      </m:sub>
                    </m:sSub>
                    <m:r>
                      <a:rPr kumimoji="1" lang="en-US" altLang="zh-CN" sz="2400" i="1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≪</m:t>
                    </m:r>
                    <m:sSub>
                      <m:sSub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𝑠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12</m:t>
                        </m:r>
                      </m:sub>
                    </m:sSub>
                    <m:r>
                      <a:rPr kumimoji="1" lang="en-US" altLang="zh-CN" sz="2400" i="1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≪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1</m:t>
                    </m:r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，对其进行小量展开</a:t>
                </a:r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617" y="2901150"/>
                <a:ext cx="9793322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4" t="-102" r="1" b="-26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552"/>
    </mc:Choice>
    <mc:Fallback>
      <p:transition spd="slow" advTm="12552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/>
              <p:cNvSpPr txBox="1"/>
              <p:nvPr/>
            </p:nvSpPr>
            <p:spPr bwMode="auto">
              <a:xfrm>
                <a:off x="1267520" y="827415"/>
                <a:ext cx="244088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800" dirty="0">
                    <a:solidFill>
                      <a:schemeClr val="tx1"/>
                    </a:solidFill>
                    <a:latin typeface="微软雅黑"/>
                    <a:ea typeface="微软雅黑"/>
                    <a:cs typeface="微软雅黑"/>
                  </a:rPr>
                  <a:t>展开到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/>
                            <a:cs typeface="微软雅黑"/>
                          </a:rPr>
                        </m:ctrlPr>
                      </m:sSupPr>
                      <m:e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/>
                            <a:cs typeface="微软雅黑"/>
                          </a:rPr>
                          <m:t>𝜆</m:t>
                        </m:r>
                      </m:e>
                      <m:sup>
                        <m:r>
                          <a:rPr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/>
                            <a:cs typeface="微软雅黑"/>
                          </a:rPr>
                          <m:t>2</m:t>
                        </m:r>
                      </m:sup>
                    </m:sSup>
                  </m:oMath>
                </a14:m>
                <a:endParaRPr lang="zh-CN" altLang="en-US" sz="2000" dirty="0">
                  <a:solidFill>
                    <a:srgbClr val="FF0000"/>
                  </a:solidFill>
                  <a:latin typeface="微软雅黑"/>
                  <a:ea typeface="微软雅黑"/>
                  <a:cs typeface="微软雅黑"/>
                </a:endParaRPr>
              </a:p>
            </p:txBody>
          </p:sp>
        </mc:Choice>
        <mc:Fallback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67520" y="827415"/>
                <a:ext cx="2440880" cy="523220"/>
              </a:xfrm>
              <a:prstGeom prst="rect">
                <a:avLst/>
              </a:prstGeom>
              <a:blipFill rotWithShape="1">
                <a:blip r:embed="rId1"/>
                <a:stretch>
                  <a:fillRect l="-2" t="-2" b="-42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8300" y="119903"/>
            <a:ext cx="4305300" cy="18669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1920" y="2069121"/>
            <a:ext cx="5664200" cy="19431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/>
              <p:cNvSpPr txBox="1"/>
              <p:nvPr/>
            </p:nvSpPr>
            <p:spPr bwMode="auto">
              <a:xfrm>
                <a:off x="1267520" y="2840877"/>
                <a:ext cx="244088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800" dirty="0">
                    <a:solidFill>
                      <a:schemeClr val="tx1"/>
                    </a:solidFill>
                    <a:latin typeface="微软雅黑"/>
                    <a:ea typeface="微软雅黑"/>
                    <a:cs typeface="微软雅黑"/>
                  </a:rPr>
                  <a:t>展开到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/>
                            <a:cs typeface="微软雅黑"/>
                          </a:rPr>
                        </m:ctrlPr>
                      </m:sSupPr>
                      <m:e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/>
                            <a:cs typeface="微软雅黑"/>
                          </a:rPr>
                          <m:t>𝜆</m:t>
                        </m:r>
                      </m:e>
                      <m:sup>
                        <m:r>
                          <a:rPr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/>
                            <a:cs typeface="微软雅黑"/>
                          </a:rPr>
                          <m:t>3</m:t>
                        </m:r>
                      </m:sup>
                    </m:sSup>
                  </m:oMath>
                </a14:m>
                <a:endParaRPr lang="zh-CN" altLang="en-US" sz="2000" dirty="0">
                  <a:solidFill>
                    <a:srgbClr val="FF0000"/>
                  </a:solidFill>
                  <a:latin typeface="微软雅黑"/>
                  <a:ea typeface="微软雅黑"/>
                  <a:cs typeface="微软雅黑"/>
                </a:endParaRPr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67520" y="2840877"/>
                <a:ext cx="2440880" cy="523220"/>
              </a:xfrm>
              <a:prstGeom prst="rect">
                <a:avLst/>
              </a:prstGeom>
              <a:blipFill rotWithShape="1">
                <a:blip r:embed="rId4"/>
                <a:stretch>
                  <a:fillRect l="-2" t="-100" b="-4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2120" y="4854339"/>
            <a:ext cx="9144000" cy="166414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/>
              <p:cNvSpPr txBox="1"/>
              <p:nvPr/>
            </p:nvSpPr>
            <p:spPr bwMode="auto">
              <a:xfrm>
                <a:off x="1242120" y="4326246"/>
                <a:ext cx="7266880" cy="52809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800" dirty="0">
                    <a:solidFill>
                      <a:schemeClr val="tx1"/>
                    </a:solidFill>
                    <a:latin typeface="微软雅黑"/>
                    <a:ea typeface="微软雅黑"/>
                    <a:cs typeface="微软雅黑"/>
                  </a:rPr>
                  <a:t>展开到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/>
                            <a:cs typeface="微软雅黑"/>
                          </a:rPr>
                        </m:ctrlPr>
                      </m:sSupPr>
                      <m:e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/>
                            <a:cs typeface="微软雅黑"/>
                          </a:rPr>
                          <m:t>𝜆</m:t>
                        </m:r>
                      </m:e>
                      <m:sup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/>
                            <a:cs typeface="微软雅黑"/>
                          </a:rPr>
                          <m:t>5</m:t>
                        </m:r>
                      </m:sup>
                    </m:sSup>
                    <m:r>
                      <a:rPr lang="en-US" altLang="zh-CN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/>
                        <a:cs typeface="微软雅黑"/>
                      </a:rPr>
                      <m:t>∼</m:t>
                    </m:r>
                    <m:sSup>
                      <m:sSupPr>
                        <m:ctrlP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/>
                            <a:cs typeface="微软雅黑"/>
                          </a:rPr>
                        </m:ctrlPr>
                      </m:sSupPr>
                      <m:e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/>
                            <a:cs typeface="微软雅黑"/>
                          </a:rPr>
                          <m:t>10</m:t>
                        </m:r>
                      </m:e>
                      <m:sup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/>
                            <a:cs typeface="微软雅黑"/>
                          </a:rPr>
                          <m:t>−</m:t>
                        </m:r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/>
                            <a:cs typeface="微软雅黑"/>
                          </a:rPr>
                          <m:t>4</m:t>
                        </m:r>
                      </m:sup>
                    </m:sSup>
                    <m:r>
                      <a:rPr lang="en-US" altLang="zh-CN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/>
                        <a:cs typeface="微软雅黑"/>
                      </a:rPr>
                      <m:t>, </m:t>
                    </m:r>
                    <m:sSub>
                      <m:sSubPr>
                        <m:ctrlP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/>
                            <a:cs typeface="微软雅黑"/>
                          </a:rPr>
                        </m:ctrlPr>
                      </m:sSubPr>
                      <m:e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/>
                            <a:cs typeface="微软雅黑"/>
                          </a:rPr>
                          <m:t>𝑉</m:t>
                        </m:r>
                      </m:e>
                      <m:sub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/>
                            <a:cs typeface="微软雅黑"/>
                          </a:rPr>
                          <m:t>𝑐𝑑</m:t>
                        </m:r>
                      </m:sub>
                    </m:sSub>
                    <m:r>
                      <a:rPr lang="en-US" altLang="zh-CN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/>
                        <a:cs typeface="微软雅黑"/>
                      </a:rPr>
                      <m:t>, </m:t>
                    </m:r>
                    <m:sSub>
                      <m:sSubPr>
                        <m:ctrlP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/>
                            <a:cs typeface="微软雅黑"/>
                          </a:rPr>
                        </m:ctrlPr>
                      </m:sSubPr>
                      <m:e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/>
                            <a:cs typeface="微软雅黑"/>
                          </a:rPr>
                          <m:t>𝑉</m:t>
                        </m:r>
                      </m:e>
                      <m:sub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/>
                            <a:cs typeface="微软雅黑"/>
                          </a:rPr>
                          <m:t>𝑡𝑠</m:t>
                        </m:r>
                      </m:sub>
                    </m:sSub>
                  </m:oMath>
                </a14:m>
                <a:r>
                  <a:rPr lang="zh-CN" altLang="en-US" sz="2800" dirty="0">
                    <a:solidFill>
                      <a:schemeClr val="tx1"/>
                    </a:solidFill>
                    <a:latin typeface="微软雅黑"/>
                    <a:ea typeface="微软雅黑"/>
                    <a:cs typeface="微软雅黑"/>
                  </a:rPr>
                  <a:t> 出现弱相位</a:t>
                </a:r>
                <a:endParaRPr lang="zh-CN" altLang="en-US" sz="2800" dirty="0">
                  <a:solidFill>
                    <a:schemeClr val="tx1"/>
                  </a:solidFill>
                  <a:latin typeface="微软雅黑"/>
                  <a:ea typeface="微软雅黑"/>
                  <a:cs typeface="微软雅黑"/>
                </a:endParaRPr>
              </a:p>
            </p:txBody>
          </p:sp>
        </mc:Choice>
        <mc:Fallback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42120" y="4326246"/>
                <a:ext cx="7266880" cy="528093"/>
              </a:xfrm>
              <a:prstGeom prst="rect">
                <a:avLst/>
              </a:prstGeom>
              <a:blipFill rotWithShape="1">
                <a:blip r:embed="rId6"/>
                <a:stretch>
                  <a:fillRect l="-1" t="-119" b="-31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椭圆 13"/>
          <p:cNvSpPr/>
          <p:nvPr/>
        </p:nvSpPr>
        <p:spPr bwMode="auto">
          <a:xfrm>
            <a:off x="3653879" y="5544161"/>
            <a:ext cx="2232248" cy="462306"/>
          </a:xfrm>
          <a:prstGeom prst="ellipse">
            <a:avLst/>
          </a:prstGeom>
          <a:solidFill>
            <a:schemeClr val="accent1">
              <a:alpha val="11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4400">
              <a:solidFill>
                <a:srgbClr val="FF66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椭圆 14"/>
          <p:cNvSpPr/>
          <p:nvPr/>
        </p:nvSpPr>
        <p:spPr bwMode="auto">
          <a:xfrm>
            <a:off x="6092742" y="5908207"/>
            <a:ext cx="2232248" cy="462306"/>
          </a:xfrm>
          <a:prstGeom prst="ellipse">
            <a:avLst/>
          </a:prstGeom>
          <a:solidFill>
            <a:schemeClr val="accent1">
              <a:alpha val="11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4400">
              <a:solidFill>
                <a:srgbClr val="FF66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椭圆 15"/>
          <p:cNvSpPr/>
          <p:nvPr/>
        </p:nvSpPr>
        <p:spPr bwMode="auto">
          <a:xfrm>
            <a:off x="5214826" y="3351113"/>
            <a:ext cx="2232248" cy="462306"/>
          </a:xfrm>
          <a:prstGeom prst="ellipse">
            <a:avLst/>
          </a:prstGeom>
          <a:solidFill>
            <a:schemeClr val="accent4">
              <a:lumMod val="40000"/>
              <a:lumOff val="60000"/>
              <a:alpha val="11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4400">
              <a:solidFill>
                <a:schemeClr val="accent4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7" name="椭圆 16"/>
          <p:cNvSpPr/>
          <p:nvPr/>
        </p:nvSpPr>
        <p:spPr bwMode="auto">
          <a:xfrm>
            <a:off x="8483600" y="2378571"/>
            <a:ext cx="1625600" cy="462306"/>
          </a:xfrm>
          <a:prstGeom prst="ellipse">
            <a:avLst/>
          </a:prstGeom>
          <a:solidFill>
            <a:schemeClr val="accent4">
              <a:lumMod val="40000"/>
              <a:lumOff val="60000"/>
              <a:alpha val="11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4400">
              <a:solidFill>
                <a:schemeClr val="accent4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椭圆 17"/>
          <p:cNvSpPr/>
          <p:nvPr/>
        </p:nvSpPr>
        <p:spPr bwMode="auto">
          <a:xfrm>
            <a:off x="3614626" y="5941531"/>
            <a:ext cx="2232248" cy="462306"/>
          </a:xfrm>
          <a:prstGeom prst="ellipse">
            <a:avLst/>
          </a:prstGeom>
          <a:solidFill>
            <a:schemeClr val="accent4">
              <a:lumMod val="40000"/>
              <a:lumOff val="60000"/>
              <a:alpha val="11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4400">
              <a:solidFill>
                <a:schemeClr val="accent4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9" name="椭圆 18"/>
          <p:cNvSpPr/>
          <p:nvPr/>
        </p:nvSpPr>
        <p:spPr bwMode="auto">
          <a:xfrm>
            <a:off x="8128000" y="5057039"/>
            <a:ext cx="1625600" cy="462306"/>
          </a:xfrm>
          <a:prstGeom prst="ellipse">
            <a:avLst/>
          </a:prstGeom>
          <a:solidFill>
            <a:schemeClr val="accent4">
              <a:lumMod val="40000"/>
              <a:lumOff val="60000"/>
              <a:alpha val="11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4400">
              <a:solidFill>
                <a:schemeClr val="accent4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0098" y="1683868"/>
            <a:ext cx="9074802" cy="417871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/>
              <p:cNvSpPr txBox="1"/>
              <p:nvPr/>
            </p:nvSpPr>
            <p:spPr bwMode="auto">
              <a:xfrm>
                <a:off x="584840" y="622919"/>
                <a:ext cx="741616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800" dirty="0">
                    <a:solidFill>
                      <a:srgbClr val="FF0000"/>
                    </a:solidFill>
                    <a:latin typeface="微软雅黑"/>
                    <a:ea typeface="微软雅黑"/>
                    <a:cs typeface="微软雅黑"/>
                  </a:rPr>
                  <a:t>展开到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/>
                            <a:cs typeface="微软雅黑"/>
                          </a:rPr>
                        </m:ctrlPr>
                      </m:sSupPr>
                      <m:e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/>
                            <a:cs typeface="微软雅黑"/>
                          </a:rPr>
                          <m:t>𝜆</m:t>
                        </m:r>
                      </m:e>
                      <m:sup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/>
                            <a:cs typeface="微软雅黑"/>
                          </a:rPr>
                          <m:t>8</m:t>
                        </m:r>
                      </m:sup>
                    </m:sSup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微软雅黑"/>
                        <a:cs typeface="微软雅黑"/>
                      </a:rPr>
                      <m:t>∼</m:t>
                    </m:r>
                    <m:sSup>
                      <m:sSup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/>
                            <a:cs typeface="微软雅黑"/>
                          </a:rPr>
                        </m:ctrlPr>
                      </m:sSupPr>
                      <m:e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/>
                            <a:cs typeface="微软雅黑"/>
                          </a:rPr>
                          <m:t>10</m:t>
                        </m:r>
                      </m:e>
                      <m:sup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/>
                            <a:cs typeface="微软雅黑"/>
                          </a:rPr>
                          <m:t>−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/>
                            <a:cs typeface="微软雅黑"/>
                          </a:rPr>
                          <m:t>6</m:t>
                        </m:r>
                      </m:sup>
                    </m:sSup>
                    <m:r>
                      <a:rPr lang="zh-CN" alt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微软雅黑"/>
                        <a:cs typeface="微软雅黑"/>
                      </a:rPr>
                      <m:t>，</m:t>
                    </m:r>
                    <m:sSub>
                      <m:sSubPr>
                        <m:ctrlPr>
                          <a:rPr lang="en-US" altLang="zh-CN" sz="28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微软雅黑"/>
                          </a:rPr>
                        </m:ctrlPr>
                      </m:sSubPr>
                      <m:e>
                        <m:r>
                          <a:rPr lang="en-US" altLang="zh-CN" sz="28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微软雅黑"/>
                          </a:rPr>
                          <m:t>𝑉</m:t>
                        </m:r>
                      </m:e>
                      <m:sub>
                        <m:r>
                          <a:rPr lang="en-US" altLang="zh-CN" sz="28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微软雅黑"/>
                          </a:rPr>
                          <m:t>𝑐𝑠</m:t>
                        </m:r>
                      </m:sub>
                    </m:sSub>
                  </m:oMath>
                </a14:m>
                <a:r>
                  <a:rPr lang="zh-CN" altLang="en-US" sz="2800" dirty="0">
                    <a:solidFill>
                      <a:schemeClr val="accent6">
                        <a:lumMod val="75000"/>
                      </a:schemeClr>
                    </a:solidFill>
                    <a:latin typeface="微软雅黑"/>
                    <a:ea typeface="微软雅黑"/>
                    <a:cs typeface="微软雅黑"/>
                  </a:rPr>
                  <a:t> </a:t>
                </a:r>
                <a:r>
                  <a:rPr lang="zh-CN" altLang="en-US" sz="2800" dirty="0">
                    <a:solidFill>
                      <a:srgbClr val="FF0000"/>
                    </a:solidFill>
                    <a:latin typeface="微软雅黑"/>
                    <a:ea typeface="微软雅黑"/>
                    <a:cs typeface="微软雅黑"/>
                  </a:rPr>
                  <a:t>出现弱相位</a:t>
                </a:r>
                <a:endParaRPr lang="zh-CN" altLang="en-US" sz="2800" dirty="0">
                  <a:solidFill>
                    <a:srgbClr val="FF0000"/>
                  </a:solidFill>
                  <a:latin typeface="微软雅黑"/>
                  <a:ea typeface="微软雅黑"/>
                  <a:cs typeface="微软雅黑"/>
                </a:endParaRPr>
              </a:p>
            </p:txBody>
          </p:sp>
        </mc:Choice>
        <mc:Fallback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84840" y="622919"/>
                <a:ext cx="7416160" cy="523220"/>
              </a:xfrm>
              <a:prstGeom prst="rect">
                <a:avLst/>
              </a:prstGeom>
              <a:blipFill rotWithShape="1">
                <a:blip r:embed="rId2"/>
                <a:stretch>
                  <a:fillRect t="-118" b="-41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椭圆 21"/>
          <p:cNvSpPr/>
          <p:nvPr/>
        </p:nvSpPr>
        <p:spPr bwMode="auto">
          <a:xfrm>
            <a:off x="4918590" y="3450323"/>
            <a:ext cx="2232248" cy="462306"/>
          </a:xfrm>
          <a:prstGeom prst="ellipse">
            <a:avLst/>
          </a:prstGeom>
          <a:solidFill>
            <a:schemeClr val="accent6">
              <a:lumMod val="75000"/>
              <a:alpha val="11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4400">
              <a:solidFill>
                <a:srgbClr val="FF66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椭圆 1"/>
          <p:cNvSpPr/>
          <p:nvPr/>
        </p:nvSpPr>
        <p:spPr bwMode="auto">
          <a:xfrm>
            <a:off x="1828800" y="2594471"/>
            <a:ext cx="1625600" cy="462306"/>
          </a:xfrm>
          <a:prstGeom prst="ellipse">
            <a:avLst/>
          </a:prstGeom>
          <a:solidFill>
            <a:schemeClr val="accent4">
              <a:lumMod val="40000"/>
              <a:lumOff val="60000"/>
              <a:alpha val="11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4400">
              <a:solidFill>
                <a:schemeClr val="accent4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椭圆 2"/>
          <p:cNvSpPr/>
          <p:nvPr/>
        </p:nvSpPr>
        <p:spPr bwMode="auto">
          <a:xfrm>
            <a:off x="1828800" y="4385171"/>
            <a:ext cx="1625600" cy="462306"/>
          </a:xfrm>
          <a:prstGeom prst="ellipse">
            <a:avLst/>
          </a:prstGeom>
          <a:solidFill>
            <a:schemeClr val="accent4">
              <a:lumMod val="40000"/>
              <a:lumOff val="60000"/>
              <a:alpha val="11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4400">
              <a:solidFill>
                <a:schemeClr val="accent4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椭圆 4"/>
          <p:cNvSpPr/>
          <p:nvPr/>
        </p:nvSpPr>
        <p:spPr bwMode="auto">
          <a:xfrm>
            <a:off x="2338276" y="2988017"/>
            <a:ext cx="2232248" cy="462306"/>
          </a:xfrm>
          <a:prstGeom prst="ellipse">
            <a:avLst/>
          </a:prstGeom>
          <a:solidFill>
            <a:schemeClr val="accent1">
              <a:alpha val="11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4400">
              <a:solidFill>
                <a:srgbClr val="FF66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椭圆 6"/>
          <p:cNvSpPr/>
          <p:nvPr/>
        </p:nvSpPr>
        <p:spPr bwMode="auto">
          <a:xfrm>
            <a:off x="2503376" y="4842777"/>
            <a:ext cx="2232248" cy="462306"/>
          </a:xfrm>
          <a:prstGeom prst="ellipse">
            <a:avLst/>
          </a:prstGeom>
          <a:solidFill>
            <a:schemeClr val="accent1">
              <a:alpha val="11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4400">
              <a:solidFill>
                <a:srgbClr val="FF66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/>
              <p:cNvSpPr txBox="1"/>
              <p:nvPr/>
            </p:nvSpPr>
            <p:spPr>
              <a:xfrm>
                <a:off x="3125577" y="85918"/>
                <a:ext cx="7224043" cy="1390445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965" b="0" i="1" smtClean="0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965" b="0" i="1" smtClean="0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965" b="0" i="1" smtClean="0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𝐶𝐾𝑀</m:t>
                        </m:r>
                      </m:sub>
                    </m:sSub>
                    <m:r>
                      <a:rPr kumimoji="1" lang="en-US" altLang="zh-CN" sz="2965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bSup>
                      <m:sSubSupPr>
                        <m:ctrlPr>
                          <a:rPr kumimoji="1" lang="en-US" altLang="zh-CN" sz="2965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965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965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kumimoji="1" lang="en-US" altLang="zh-CN" sz="2965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𝑈</m:t>
                        </m:r>
                      </m:sup>
                    </m:sSubSup>
                    <m:sSubSup>
                      <m:sSubSupPr>
                        <m:ctrlPr>
                          <a:rPr kumimoji="1" lang="en-US" altLang="zh-CN" sz="2965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965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965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sSup>
                          <m:sSupPr>
                            <m:ctrlPr>
                              <a:rPr kumimoji="1" lang="en-US" altLang="zh-CN" sz="2965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965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p>
                            <m:r>
                              <a:rPr kumimoji="1" lang="en-US" altLang="zh-CN" sz="2965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†</m:t>
                            </m:r>
                          </m:sup>
                        </m:sSup>
                      </m:sup>
                    </m:sSubSup>
                    <m:r>
                      <a:rPr kumimoji="1" lang="en-US" altLang="zh-CN" sz="2965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96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96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96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  <m:r>
                      <a:rPr kumimoji="1" lang="en-US" altLang="zh-CN" sz="296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kumimoji="1" lang="en-US" altLang="zh-CN" sz="296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zh-CN" sz="296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kumimoji="1" lang="en-US" altLang="zh-CN" sz="296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kumimoji="1" lang="en-US" altLang="zh-CN" sz="296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kumimoji="1" lang="en-US" altLang="zh-CN" sz="296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𝑢</m:t>
                                  </m:r>
                                  <m:r>
                                    <a:rPr kumimoji="1" lang="en-US" altLang="zh-CN" sz="296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𝑑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zh-CN" sz="296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96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296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𝑢𝑠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zh-CN" sz="296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96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296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𝑢𝑏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zh-CN" sz="296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96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296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𝑐𝑑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zh-CN" sz="296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96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296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𝑐𝑠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zh-CN" sz="296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96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296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𝑐𝑏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zh-CN" sz="296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96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296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𝑡𝑑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zh-CN" sz="296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96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296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𝑡𝑠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zh-CN" sz="296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96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296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𝑡𝑏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zh-CN" altLang="en-US" sz="2540" dirty="0"/>
                  <a:t>  </a:t>
                </a:r>
                <a:endParaRPr lang="zh-CN" altLang="en-US" sz="2540" dirty="0"/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5577" y="85918"/>
                <a:ext cx="7224043" cy="1390445"/>
              </a:xfrm>
              <a:prstGeom prst="rect">
                <a:avLst/>
              </a:prstGeom>
              <a:blipFill rotWithShape="1">
                <a:blip r:embed="rId1"/>
                <a:stretch>
                  <a:fillRect l="-72" t="-14" r="5" b="45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本框 5"/>
          <p:cNvSpPr txBox="1"/>
          <p:nvPr/>
        </p:nvSpPr>
        <p:spPr>
          <a:xfrm>
            <a:off x="340224" y="528048"/>
            <a:ext cx="2513509" cy="430887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none" lIns="0" tIns="0" rIns="0" bIns="0" rtlCol="0" anchor="ctr">
            <a:spAutoFit/>
          </a:bodyPr>
          <a:lstStyle/>
          <a:p>
            <a:pPr algn="l"/>
            <a:r>
              <a:rPr kumimoji="1"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对于三代夸克：</a:t>
            </a:r>
            <a:endParaRPr kumimoji="1"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657138" y="1602701"/>
            <a:ext cx="7772400" cy="3353235"/>
            <a:chOff x="1218127" y="1868292"/>
            <a:chExt cx="7772400" cy="3353235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18127" y="1868292"/>
              <a:ext cx="7772400" cy="3353235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1596979" y="3096123"/>
              <a:ext cx="38183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kumimoji="1"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rPr>
                <a:t>d</a:t>
              </a:r>
              <a:endPara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3620453" y="3096123"/>
              <a:ext cx="13029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kumimoji="1"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rPr>
                <a:t>S</a:t>
              </a:r>
              <a:endPara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5769079" y="3109002"/>
              <a:ext cx="13029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kumimoji="1"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rPr>
                <a:t>b</a:t>
              </a:r>
              <a:endPara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596979" y="4682588"/>
              <a:ext cx="13029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kumimoji="1"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rPr>
                <a:t>d’</a:t>
              </a:r>
              <a:endPara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3614248" y="4626472"/>
              <a:ext cx="13029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kumimoji="1"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rPr>
                <a:t>s’</a:t>
              </a:r>
              <a:endPara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5769079" y="4657818"/>
              <a:ext cx="13029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kumimoji="1"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rPr>
                <a:t>b’</a:t>
              </a:r>
              <a:endPara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1587996" y="5487670"/>
            <a:ext cx="7386638" cy="369332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none" lIns="0" tIns="0" rIns="0" bIns="0" rtlCol="0" anchor="ctr">
            <a:spAutoFit/>
          </a:bodyPr>
          <a:lstStyle/>
          <a:p>
            <a:pPr algn="l"/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物理态具有特定的质量，即拉氏量中质量矩阵是对角阵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826921" y="6196646"/>
            <a:ext cx="4308872" cy="369332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none" lIns="0" tIns="0" rIns="0" bIns="0" rtlCol="0" anchor="ctr">
            <a:spAutoFit/>
          </a:bodyPr>
          <a:lstStyle/>
          <a:p>
            <a:pPr algn="l"/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质量本征态是能动量守恒的要求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幺正三角形</a:t>
            </a:r>
            <a:endParaRPr lang="en-GB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3135" y="1176711"/>
            <a:ext cx="4307128" cy="635192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2659911" y="2022593"/>
            <a:ext cx="5340703" cy="2859321"/>
            <a:chOff x="134107" y="3249613"/>
            <a:chExt cx="6041586" cy="3352069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4107" y="3249613"/>
              <a:ext cx="6041586" cy="3352069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文本框 10"/>
                <p:cNvSpPr txBox="1"/>
                <p:nvPr/>
              </p:nvSpPr>
              <p:spPr>
                <a:xfrm>
                  <a:off x="1781299" y="4242464"/>
                  <a:ext cx="819397" cy="58477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𝛼</m:t>
                        </m:r>
                      </m:oMath>
                    </m:oMathPara>
                  </a14:m>
                  <a:endParaRPr lang="en-GB" sz="3200" dirty="0" err="1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endParaRPr>
                </a:p>
              </p:txBody>
            </p:sp>
          </mc:Choice>
          <mc:Fallback>
            <p:sp>
              <p:nvSpPr>
                <p:cNvPr id="11" name="文本框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81299" y="4242464"/>
                  <a:ext cx="819397" cy="584775"/>
                </a:xfrm>
                <a:prstGeom prst="rect">
                  <a:avLst/>
                </a:prstGeom>
                <a:blipFill rotWithShape="1">
                  <a:blip r:embed="rId3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文本框 11"/>
                <p:cNvSpPr txBox="1"/>
                <p:nvPr/>
              </p:nvSpPr>
              <p:spPr>
                <a:xfrm>
                  <a:off x="1625315" y="5527702"/>
                  <a:ext cx="819397" cy="58650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𝛾</m:t>
                        </m:r>
                      </m:oMath>
                    </m:oMathPara>
                  </a14:m>
                  <a:endParaRPr lang="en-GB" sz="3200" dirty="0" err="1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endParaRPr>
                </a:p>
              </p:txBody>
            </p:sp>
          </mc:Choice>
          <mc:Fallback>
            <p:sp>
              <p:nvSpPr>
                <p:cNvPr id="12" name="文本框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25315" y="5527702"/>
                  <a:ext cx="819397" cy="586507"/>
                </a:xfrm>
                <a:prstGeom prst="rect">
                  <a:avLst/>
                </a:prstGeom>
                <a:blipFill rotWithShape="1">
                  <a:blip r:embed="rId4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文本框 13"/>
            <p:cNvSpPr txBox="1"/>
            <p:nvPr/>
          </p:nvSpPr>
          <p:spPr>
            <a:xfrm>
              <a:off x="4147053" y="5820955"/>
              <a:ext cx="835857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en-GB" sz="16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文本框 14"/>
                <p:cNvSpPr txBox="1"/>
                <p:nvPr/>
              </p:nvSpPr>
              <p:spPr>
                <a:xfrm>
                  <a:off x="3892274" y="5586291"/>
                  <a:ext cx="835857" cy="58650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𝛽</m:t>
                        </m:r>
                      </m:oMath>
                    </m:oMathPara>
                  </a14:m>
                  <a:endParaRPr lang="en-GB" sz="3200" dirty="0" err="1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endParaRPr>
                </a:p>
              </p:txBody>
            </p:sp>
          </mc:Choice>
          <mc:Fallback>
            <p:sp>
              <p:nvSpPr>
                <p:cNvPr id="15" name="文本框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92274" y="5586291"/>
                  <a:ext cx="835857" cy="586507"/>
                </a:xfrm>
                <a:prstGeom prst="rect">
                  <a:avLst/>
                </a:prstGeom>
                <a:blipFill rotWithShape="1">
                  <a:blip r:embed="rId5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/>
              <p:cNvSpPr txBox="1"/>
              <p:nvPr/>
            </p:nvSpPr>
            <p:spPr>
              <a:xfrm>
                <a:off x="5905500" y="1280256"/>
                <a:ext cx="365157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定义三个相角：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𝛼</m:t>
                    </m:r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，</a:t>
                </a:r>
                <a:r>
                  <a:rPr kumimoji="1" lang="en-US" altLang="zh-CN" sz="2400" dirty="0">
                    <a:ea typeface="微软雅黑" panose="020B0503020204020204" pitchFamily="34" charset="-122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𝛽</m:t>
                    </m:r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，</a:t>
                </a:r>
                <a:r>
                  <a:rPr kumimoji="1" lang="en-US" altLang="zh-CN" sz="2400" dirty="0">
                    <a:ea typeface="微软雅黑" panose="020B0503020204020204" pitchFamily="34" charset="-122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𝛾</m:t>
                    </m:r>
                  </m:oMath>
                </a14:m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500" y="1280256"/>
                <a:ext cx="3651577" cy="461665"/>
              </a:xfrm>
              <a:prstGeom prst="rect">
                <a:avLst/>
              </a:prstGeom>
              <a:blipFill rotWithShape="1">
                <a:blip r:embed="rId6"/>
                <a:stretch>
                  <a:fillRect t="-21" r="-1000" b="-27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1" t="69881" r="4203" b="4544"/>
          <a:stretch>
            <a:fillRect/>
          </a:stretch>
        </p:blipFill>
        <p:spPr bwMode="auto">
          <a:xfrm>
            <a:off x="2499267" y="5311525"/>
            <a:ext cx="5823853" cy="920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8" name="文本框 17"/>
              <p:cNvSpPr txBox="1"/>
              <p:nvPr/>
            </p:nvSpPr>
            <p:spPr>
              <a:xfrm>
                <a:off x="2598353" y="6333330"/>
                <a:ext cx="17387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m:t>≈</m:t>
                      </m:r>
                      <m:func>
                        <m:funcPr>
                          <m:ctrlPr>
                            <a:rPr kumimoji="1" lang="zh-CN" altLang="en-US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1" lang="en-US" altLang="zh-CN" sz="2800" b="0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m:t>arg</m:t>
                          </m:r>
                        </m:fName>
                        <m:e>
                          <m:sSubSup>
                            <m:sSubSupPr>
                              <m:ctrlPr>
                                <a:rPr kumimoji="1" lang="en-US" altLang="zh-CN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kumimoji="1" lang="en-US" altLang="zh-CN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  <m:t>𝑢𝑏</m:t>
                              </m:r>
                            </m:sub>
                            <m:sup>
                              <m:r>
                                <a:rPr kumimoji="1" lang="zh-CN" alt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  <m:t>∗</m:t>
                              </m:r>
                            </m:sup>
                          </m:sSubSup>
                        </m:e>
                      </m:func>
                    </m:oMath>
                  </m:oMathPara>
                </a14:m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8" name="文本框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8353" y="6333330"/>
                <a:ext cx="1738746" cy="523220"/>
              </a:xfrm>
              <a:prstGeom prst="rect">
                <a:avLst/>
              </a:prstGeom>
              <a:blipFill rotWithShape="1">
                <a:blip r:embed="rId8"/>
                <a:stretch>
                  <a:fillRect l="-33" t="-91" r="3" b="-63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文本框 18"/>
              <p:cNvSpPr txBox="1"/>
              <p:nvPr/>
            </p:nvSpPr>
            <p:spPr>
              <a:xfrm>
                <a:off x="6792760" y="6291733"/>
                <a:ext cx="169668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m:t>≈</m:t>
                      </m:r>
                      <m:func>
                        <m:funcPr>
                          <m:ctrlPr>
                            <a:rPr kumimoji="1" lang="zh-CN" altLang="en-US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1" lang="en-US" altLang="zh-CN" sz="2800" b="0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m:t>arg</m:t>
                          </m:r>
                        </m:fName>
                        <m:e>
                          <m:sSubSup>
                            <m:sSubSupPr>
                              <m:ctrlPr>
                                <a:rPr kumimoji="1" lang="en-US" altLang="zh-CN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kumimoji="1" lang="en-US" altLang="zh-CN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  <m:t>𝑡𝑑</m:t>
                              </m:r>
                            </m:sub>
                            <m:sup>
                              <m:r>
                                <a:rPr kumimoji="1" lang="zh-CN" alt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  <m:t>∗</m:t>
                              </m:r>
                            </m:sup>
                          </m:sSubSup>
                        </m:e>
                      </m:func>
                    </m:oMath>
                  </m:oMathPara>
                </a14:m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9" name="文本框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2760" y="6291733"/>
                <a:ext cx="1696683" cy="523220"/>
              </a:xfrm>
              <a:prstGeom prst="rect">
                <a:avLst/>
              </a:prstGeom>
              <a:blipFill rotWithShape="1">
                <a:blip r:embed="rId9"/>
                <a:stretch>
                  <a:fillRect l="-10" t="-29" r="8" b="-64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标题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l"/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GB" dirty="0"/>
                  <a:t>角</a:t>
                </a:r>
                <a:endParaRPr lang="en-GB" dirty="0"/>
              </a:p>
            </p:txBody>
          </p:sp>
        </mc:Choice>
        <mc:Fallback>
          <p:sp>
            <p:nvSpPr>
              <p:cNvPr id="2" name="标题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1"/>
                <a:stretch>
                  <a:fillRect t="-2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内容占位符 2"/>
              <p:cNvSpPr txBox="1"/>
              <p:nvPr/>
            </p:nvSpPr>
            <p:spPr>
              <a:xfrm>
                <a:off x="200079" y="1241552"/>
                <a:ext cx="7940621" cy="51069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9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zh-CN" altLang="en-US" sz="2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通过</a:t>
                </a:r>
                <a:r>
                  <a:rPr lang="zh-CN" alt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树图</a:t>
                </a:r>
                <a14:m>
                  <m:oMath xmlns:m="http://schemas.openxmlformats.org/officeDocument/2006/math">
                    <m:r>
                      <a:rPr lang="en-US" altLang="zh-CN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altLang="zh-CN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altLang="zh-CN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zh-CN" altLang="en-US" sz="2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和</a:t>
                </a:r>
                <a14:m>
                  <m:oMath xmlns:m="http://schemas.openxmlformats.org/officeDocument/2006/math">
                    <m:r>
                      <a:rPr lang="en-US" altLang="zh-CN" sz="2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altLang="zh-CN" sz="2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altLang="zh-CN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</m:oMath>
                </a14:m>
                <a:r>
                  <a:rPr lang="zh-CN" altLang="en-US" sz="2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的干涉测量</a:t>
                </a:r>
                <a:r>
                  <a:rPr lang="zh-CN" alt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，理论误差极小</a:t>
                </a:r>
                <a:r>
                  <a:rPr lang="zh-CN" altLang="en-US" sz="2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GB" sz="2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内容占位符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079" y="1241552"/>
                <a:ext cx="7940621" cy="510697"/>
              </a:xfrm>
              <a:prstGeom prst="rect">
                <a:avLst/>
              </a:prstGeom>
              <a:blipFill rotWithShape="1">
                <a:blip r:embed="rId2"/>
                <a:stretch>
                  <a:fillRect l="-1" t="-25" b="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25"/>
          <p:cNvGrpSpPr>
            <a:grpSpLocks noChangeAspect="1"/>
          </p:cNvGrpSpPr>
          <p:nvPr/>
        </p:nvGrpSpPr>
        <p:grpSpPr>
          <a:xfrm>
            <a:off x="1035943" y="1961441"/>
            <a:ext cx="8296473" cy="1908000"/>
            <a:chOff x="272711" y="2450362"/>
            <a:chExt cx="7419250" cy="1706259"/>
          </a:xfrm>
        </p:grpSpPr>
        <p:pic>
          <p:nvPicPr>
            <p:cNvPr id="7" name="Picture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2711" y="2582041"/>
              <a:ext cx="3036336" cy="1533426"/>
            </a:xfrm>
            <a:prstGeom prst="rect">
              <a:avLst/>
            </a:prstGeom>
          </p:spPr>
        </p:pic>
        <p:pic>
          <p:nvPicPr>
            <p:cNvPr id="8" name="Picture 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44786" y="2450362"/>
              <a:ext cx="2947175" cy="1706259"/>
            </a:xfrm>
            <a:prstGeom prst="rect">
              <a:avLst/>
            </a:prstGeom>
          </p:spPr>
        </p:pic>
      </p:grpSp>
      <p:grpSp>
        <p:nvGrpSpPr>
          <p:cNvPr id="31" name="组合 30"/>
          <p:cNvGrpSpPr/>
          <p:nvPr/>
        </p:nvGrpSpPr>
        <p:grpSpPr>
          <a:xfrm>
            <a:off x="1891569" y="4422910"/>
            <a:ext cx="5618031" cy="1963307"/>
            <a:chOff x="39536" y="3403511"/>
            <a:chExt cx="5618031" cy="1963307"/>
          </a:xfrm>
        </p:grpSpPr>
        <p:grpSp>
          <p:nvGrpSpPr>
            <p:cNvPr id="13" name="Group 31"/>
            <p:cNvGrpSpPr/>
            <p:nvPr/>
          </p:nvGrpSpPr>
          <p:grpSpPr>
            <a:xfrm>
              <a:off x="39536" y="4757239"/>
              <a:ext cx="5618031" cy="609579"/>
              <a:chOff x="846274" y="4306606"/>
              <a:chExt cx="5308600" cy="576005"/>
            </a:xfrm>
          </p:grpSpPr>
          <p:grpSp>
            <p:nvGrpSpPr>
              <p:cNvPr id="14" name="Group 29"/>
              <p:cNvGrpSpPr/>
              <p:nvPr/>
            </p:nvGrpSpPr>
            <p:grpSpPr>
              <a:xfrm>
                <a:off x="923364" y="4370013"/>
                <a:ext cx="5191596" cy="420458"/>
                <a:chOff x="1192813" y="4713078"/>
                <a:chExt cx="5191596" cy="420458"/>
              </a:xfrm>
            </p:grpSpPr>
            <p:pic>
              <p:nvPicPr>
                <p:cNvPr id="16" name="Picture 27"/>
                <p:cNvPicPr>
                  <a:picLocks noChangeAspect="1"/>
                </p:cNvPicPr>
                <p:nvPr/>
              </p:nvPicPr>
              <p:blipFill rotWithShape="1">
                <a:blip r:embed="rId5"/>
                <a:srcRect l="56232"/>
                <a:stretch>
                  <a:fillRect/>
                </a:stretch>
              </p:blipFill>
              <p:spPr>
                <a:xfrm>
                  <a:off x="2982577" y="4713143"/>
                  <a:ext cx="3401832" cy="413494"/>
                </a:xfrm>
                <a:prstGeom prst="rect">
                  <a:avLst/>
                </a:prstGeom>
              </p:spPr>
            </p:pic>
            <p:pic>
              <p:nvPicPr>
                <p:cNvPr id="17" name="Picture 28"/>
                <p:cNvPicPr>
                  <a:picLocks noChangeAspect="1"/>
                </p:cNvPicPr>
                <p:nvPr/>
              </p:nvPicPr>
              <p:blipFill rotWithShape="1">
                <a:blip r:embed="rId5"/>
                <a:srcRect t="-1684" r="76973"/>
                <a:stretch>
                  <a:fillRect/>
                </a:stretch>
              </p:blipFill>
              <p:spPr>
                <a:xfrm>
                  <a:off x="1192813" y="4713078"/>
                  <a:ext cx="1789765" cy="420458"/>
                </a:xfrm>
                <a:prstGeom prst="rect">
                  <a:avLst/>
                </a:prstGeom>
              </p:spPr>
            </p:pic>
          </p:grpSp>
          <p:sp>
            <p:nvSpPr>
              <p:cNvPr id="15" name="Rectangle 30"/>
              <p:cNvSpPr/>
              <p:nvPr/>
            </p:nvSpPr>
            <p:spPr>
              <a:xfrm>
                <a:off x="846274" y="4306606"/>
                <a:ext cx="5308600" cy="576005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05"/>
              </a:p>
            </p:txBody>
          </p:sp>
        </p:grpSp>
        <p:sp>
          <p:nvSpPr>
            <p:cNvPr id="18" name="Oval 32"/>
            <p:cNvSpPr/>
            <p:nvPr/>
          </p:nvSpPr>
          <p:spPr>
            <a:xfrm>
              <a:off x="5115097" y="4863064"/>
              <a:ext cx="476796" cy="444966"/>
            </a:xfrm>
            <a:prstGeom prst="ellipse">
              <a:avLst/>
            </a:prstGeom>
            <a:solidFill>
              <a:srgbClr val="FF0000">
                <a:alpha val="3216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05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0" name="文本框 29"/>
                <p:cNvSpPr txBox="1"/>
                <p:nvPr/>
              </p:nvSpPr>
              <p:spPr>
                <a:xfrm>
                  <a:off x="1793225" y="3403511"/>
                  <a:ext cx="3560270" cy="64235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GB" sz="2400" dirty="0">
                      <a:solidFill>
                        <a:schemeClr val="tx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Calibri" panose="020F0502020204030204" pitchFamily="34" charset="0"/>
                    </a:rPr>
                    <a:t>二者相对相位为</a:t>
                  </a:r>
                  <a14:m>
                    <m:oMath xmlns:m="http://schemas.openxmlformats.org/officeDocument/2006/math">
                      <m:func>
                        <m:funcPr>
                          <m:ctrlPr>
                            <a:rPr lang="zh-CN" alt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m:t>arg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zh-CN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CN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Calibri" panose="020F0502020204030204" pitchFamily="34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Calibri" panose="020F0502020204030204" pitchFamily="34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CN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Calibri" panose="020F0502020204030204" pitchFamily="34" charset="0"/>
                                    </a:rPr>
                                    <m:t>𝑢𝑏</m:t>
                                  </m:r>
                                </m:sub>
                                <m:sup>
                                  <m:r>
                                    <a:rPr lang="en-US" altLang="zh-CN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Calibri" panose="020F0502020204030204" pitchFamily="34" charset="0"/>
                                    </a:rPr>
                                    <m:t>(</m:t>
                                  </m:r>
                                  <m:r>
                                    <a:rPr lang="zh-CN" alt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Calibri" panose="020F0502020204030204" pitchFamily="34" charset="0"/>
                                    </a:rPr>
                                    <m:t>∗</m:t>
                                  </m:r>
                                  <m:r>
                                    <a:rPr lang="en-US" altLang="zh-CN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Calibri" panose="020F0502020204030204" pitchFamily="34" charset="0"/>
                                    </a:rPr>
                                    <m:t>)</m:t>
                                  </m:r>
                                </m:sup>
                              </m:sSubSup>
                            </m:e>
                          </m:d>
                        </m:e>
                      </m:func>
                    </m:oMath>
                  </a14:m>
                  <a:endParaRPr lang="en-GB" sz="240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endParaRPr>
                </a:p>
              </p:txBody>
            </p:sp>
          </mc:Choice>
          <mc:Fallback>
            <p:sp>
              <p:nvSpPr>
                <p:cNvPr id="30" name="文本框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93225" y="3403511"/>
                  <a:ext cx="3560270" cy="642355"/>
                </a:xfrm>
                <a:prstGeom prst="rect">
                  <a:avLst/>
                </a:prstGeom>
                <a:blipFill rotWithShape="1">
                  <a:blip r:embed="rId6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文本框 31"/>
              <p:cNvSpPr txBox="1"/>
              <p:nvPr/>
            </p:nvSpPr>
            <p:spPr>
              <a:xfrm>
                <a:off x="7923299" y="5776638"/>
                <a:ext cx="285655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𝛾</m:t>
                    </m:r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≠</m:t>
                    </m:r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0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即引起CP</a:t>
                </a:r>
                <a:r>
                  <a:rPr lang="en-US" sz="2400" dirty="0" err="1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破坏</a:t>
                </a:r>
                <a:endParaRPr lang="en-GB" sz="2400" dirty="0" err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2" name="文本框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3299" y="5776638"/>
                <a:ext cx="2856551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14" t="-9" r="-2198" b="-27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/>
              <p:cNvSpPr txBox="1"/>
              <p:nvPr/>
            </p:nvSpPr>
            <p:spPr>
              <a:xfrm>
                <a:off x="1181450" y="263509"/>
                <a:ext cx="17387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8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m:t>≈</m:t>
                      </m:r>
                      <m:func>
                        <m:funcPr>
                          <m:ctrlPr>
                            <a:rPr kumimoji="1" lang="zh-CN" altLang="en-US" sz="28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1" lang="en-US" altLang="zh-CN" sz="2800" b="0" i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m:t>arg</m:t>
                          </m:r>
                        </m:fName>
                        <m:e>
                          <m:sSubSup>
                            <m:sSubSupPr>
                              <m:ctrlPr>
                                <a:rPr kumimoji="1" lang="en-US" altLang="zh-CN" sz="28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28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kumimoji="1" lang="en-US" altLang="zh-CN" sz="28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  <m:t>𝑢𝑏</m:t>
                              </m:r>
                            </m:sub>
                            <m:sup>
                              <m:r>
                                <a:rPr kumimoji="1" lang="zh-CN" altLang="en-US" sz="28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  <m:t>∗</m:t>
                              </m:r>
                            </m:sup>
                          </m:sSubSup>
                        </m:e>
                      </m:func>
                    </m:oMath>
                  </m:oMathPara>
                </a14:m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1450" y="263509"/>
                <a:ext cx="1738746" cy="523220"/>
              </a:xfrm>
              <a:prstGeom prst="rect">
                <a:avLst/>
              </a:prstGeom>
              <a:blipFill rotWithShape="1">
                <a:blip r:embed="rId8"/>
                <a:stretch>
                  <a:fillRect l="-20" t="-118" r="27" b="-63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文本框 28"/>
              <p:cNvSpPr txBox="1"/>
              <p:nvPr/>
            </p:nvSpPr>
            <p:spPr>
              <a:xfrm>
                <a:off x="1941592" y="3949028"/>
                <a:ext cx="182864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kumimoji="1" lang="zh-CN" altLang="en-US" sz="2400" dirty="0">
                    <a:ea typeface="微软雅黑" panose="020B0503020204020204" pitchFamily="34" charset="-122"/>
                    <a:cs typeface="Calibri" panose="020F0502020204030204" pitchFamily="34" charset="0"/>
                  </a:rPr>
                  <a:t>振幅：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∝</m:t>
                    </m:r>
                    <m:sSub>
                      <m:sSub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𝑐𝑏</m:t>
                        </m:r>
                      </m:sub>
                    </m:sSub>
                  </m:oMath>
                </a14:m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1592" y="3949028"/>
                <a:ext cx="1828642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22" t="-130" r="-3147" b="-26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文本框 32"/>
              <p:cNvSpPr txBox="1"/>
              <p:nvPr/>
            </p:nvSpPr>
            <p:spPr>
              <a:xfrm>
                <a:off x="6919045" y="3894697"/>
                <a:ext cx="186070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400" dirty="0">
                    <a:ea typeface="微软雅黑" panose="020B0503020204020204" pitchFamily="34" charset="-122"/>
                    <a:cs typeface="Calibri" panose="020F0502020204030204" pitchFamily="34" charset="0"/>
                  </a:rPr>
                  <a:t>振幅：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∝</m:t>
                    </m:r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𝑢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𝑏</m:t>
                        </m:r>
                      </m:sub>
                    </m:sSub>
                  </m:oMath>
                </a14:m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3" name="文本框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9045" y="3894697"/>
                <a:ext cx="1860702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5" t="-52" r="-2752" b="-26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文本框 33"/>
          <p:cNvSpPr txBox="1"/>
          <p:nvPr/>
        </p:nvSpPr>
        <p:spPr>
          <a:xfrm>
            <a:off x="403728" y="5131813"/>
            <a:ext cx="41857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正反过程的衰变宽度分别为：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9" name="Picture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27307" y="1021965"/>
            <a:ext cx="3738891" cy="926848"/>
          </a:xfrm>
          <a:prstGeom prst="rect">
            <a:avLst/>
          </a:prstGeom>
        </p:spPr>
      </p:pic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标题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l"/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GB" altLang="zh-CN" dirty="0"/>
                  <a:t>角</a:t>
                </a:r>
                <a:r>
                  <a:rPr lang="zh-CN" altLang="en-GB" dirty="0"/>
                  <a:t>测量</a:t>
                </a:r>
                <a:endParaRPr lang="en-GB" dirty="0"/>
              </a:p>
            </p:txBody>
          </p:sp>
        </mc:Choice>
        <mc:Fallback>
          <p:sp>
            <p:nvSpPr>
              <p:cNvPr id="2" name="标题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1"/>
                <a:stretch>
                  <a:fillRect t="-2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4"/>
          <p:cNvGrpSpPr/>
          <p:nvPr/>
        </p:nvGrpSpPr>
        <p:grpSpPr>
          <a:xfrm>
            <a:off x="677369" y="1121406"/>
            <a:ext cx="10885752" cy="4669793"/>
            <a:chOff x="684813" y="985275"/>
            <a:chExt cx="10286185" cy="4412588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" name="TextBox 6"/>
                <p:cNvSpPr txBox="1"/>
                <p:nvPr/>
              </p:nvSpPr>
              <p:spPr>
                <a:xfrm>
                  <a:off x="1027296" y="985275"/>
                  <a:ext cx="4777700" cy="496761"/>
                </a:xfrm>
                <a:prstGeom prst="rect">
                  <a:avLst/>
                </a:prstGeom>
                <a:noFill/>
                <a:ln>
                  <a:solidFill>
                    <a:schemeClr val="bg1"/>
                  </a:solidFill>
                </a:ln>
                <a:effectLst>
                  <a:outerShdw blurRad="50800" dist="38100" algn="l" rotWithShape="0">
                    <a:prstClr val="black">
                      <a:alpha val="0"/>
                    </a:prstClr>
                  </a:outerShdw>
                  <a:softEdge rad="12700"/>
                </a:effectLst>
              </p:spPr>
              <p:txBody>
                <a:bodyPr wrap="square" lIns="38098" tIns="38098" rIns="38098" bIns="38098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en-US" altLang="zh-CN" sz="28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sz="28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zh-CN" sz="28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±</m:t>
                          </m:r>
                        </m:sup>
                      </m:sSup>
                      <m:r>
                        <a:rPr lang="en-US" altLang="zh-CN" sz="28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altLang="zh-CN" sz="28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sz="28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en-US" altLang="zh-CN" sz="28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zh-CN" altLang="en-US" sz="28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∗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sup>
                      </m:sSup>
                      <m:sSup>
                        <m:sSupPr>
                          <m:ctrlPr>
                            <a:rPr lang="en-US" altLang="zh-CN" sz="28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sz="28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en-US" altLang="zh-CN" sz="28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±</m:t>
                          </m:r>
                        </m:sup>
                      </m:sSup>
                    </m:oMath>
                  </a14:m>
                  <a:r>
                    <a:rPr lang="en-US" altLang="zh-CN" sz="280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,</a:t>
                  </a:r>
                  <a:r>
                    <a:rPr lang="zh-CN" altLang="en-US" sz="280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altLang="zh-CN" sz="28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m:t>𝐷</m:t>
                      </m:r>
                      <m:r>
                        <a:rPr lang="en-US" altLang="zh-CN" sz="28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m:t>→</m:t>
                      </m:r>
                    </m:oMath>
                  </a14:m>
                  <a:r>
                    <a:rPr lang="zh-CN" altLang="en-US" sz="280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CP</a:t>
                  </a:r>
                  <a:r>
                    <a:rPr lang="zh-CN" altLang="en-US" sz="280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本征态</a:t>
                  </a:r>
                  <a:endParaRPr lang="en-US" sz="28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6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7296" y="985275"/>
                  <a:ext cx="4777700" cy="496761"/>
                </a:xfrm>
                <a:prstGeom prst="rect">
                  <a:avLst/>
                </a:prstGeom>
                <a:blipFill rotWithShape="1">
                  <a:blip r:embed="rId2"/>
                </a:blipFill>
                <a:ln>
                  <a:solidFill>
                    <a:schemeClr val="bg1"/>
                  </a:solidFill>
                </a:ln>
                <a:effectLst>
                  <a:outerShdw blurRad="50800" dist="38100" algn="l" rotWithShape="0">
                    <a:prstClr val="black">
                      <a:alpha val="0"/>
                    </a:prstClr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" name="Straight Connector 13"/>
            <p:cNvCxnSpPr/>
            <p:nvPr/>
          </p:nvCxnSpPr>
          <p:spPr>
            <a:xfrm>
              <a:off x="7440117" y="2523228"/>
              <a:ext cx="2853718" cy="0"/>
            </a:xfrm>
            <a:prstGeom prst="line">
              <a:avLst/>
            </a:prstGeom>
            <a:ln w="22225">
              <a:solidFill>
                <a:srgbClr val="FF0000"/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Picture 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4813" y="1604105"/>
              <a:ext cx="10286185" cy="3793758"/>
            </a:xfrm>
            <a:prstGeom prst="rect">
              <a:avLst/>
            </a:prstGeom>
          </p:spPr>
        </p:pic>
        <p:cxnSp>
          <p:nvCxnSpPr>
            <p:cNvPr id="11" name="Straight Connector 37"/>
            <p:cNvCxnSpPr/>
            <p:nvPr/>
          </p:nvCxnSpPr>
          <p:spPr>
            <a:xfrm>
              <a:off x="3560901" y="2886722"/>
              <a:ext cx="5394028" cy="0"/>
            </a:xfrm>
            <a:prstGeom prst="line">
              <a:avLst/>
            </a:prstGeom>
            <a:ln w="22225">
              <a:solidFill>
                <a:srgbClr val="FF0000"/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35"/>
          <p:cNvSpPr txBox="1"/>
          <p:nvPr/>
        </p:nvSpPr>
        <p:spPr>
          <a:xfrm>
            <a:off x="9606651" y="165566"/>
            <a:ext cx="1956470" cy="320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JHEP04(2021)081</a:t>
            </a:r>
            <a:endParaRPr lang="en-US" sz="148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53"/>
          <p:cNvSpPr txBox="1"/>
          <p:nvPr/>
        </p:nvSpPr>
        <p:spPr>
          <a:xfrm>
            <a:off x="9606651" y="378786"/>
            <a:ext cx="1956470" cy="320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JHEP12(2021)141</a:t>
            </a:r>
            <a:endParaRPr lang="en-US" sz="148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055490" y="5916071"/>
            <a:ext cx="2081019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显著CP破坏</a:t>
            </a:r>
            <a:endParaRPr lang="en-GB" sz="28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标题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l"/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GB" altLang="zh-CN" dirty="0" err="1"/>
                  <a:t>角</a:t>
                </a:r>
                <a:r>
                  <a:rPr lang="zh-CN" altLang="en-US" dirty="0"/>
                  <a:t>联合测量</a:t>
                </a:r>
                <a:endParaRPr lang="en-GB" dirty="0"/>
              </a:p>
            </p:txBody>
          </p:sp>
        </mc:Choice>
        <mc:Fallback>
          <p:sp>
            <p:nvSpPr>
              <p:cNvPr id="2" name="标题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1"/>
                <a:stretch>
                  <a:fillRect t="-2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5913" y="1520825"/>
            <a:ext cx="5157787" cy="384508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83" y="999583"/>
            <a:ext cx="2895204" cy="541357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55"/>
              <p:cNvSpPr txBox="1"/>
              <p:nvPr/>
            </p:nvSpPr>
            <p:spPr>
              <a:xfrm>
                <a:off x="4173730" y="5337175"/>
                <a:ext cx="315477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𝜸</m:t>
                      </m:r>
                      <m:r>
                        <a:rPr lang="en-US" altLang="zh-CN" sz="28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CN" sz="28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8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𝟔𝟐</m:t>
                              </m:r>
                              <m:r>
                                <a:rPr lang="en-US" altLang="zh-CN" sz="28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.</m:t>
                              </m:r>
                              <m:r>
                                <a:rPr lang="en-US" altLang="zh-CN" sz="28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𝟖</m:t>
                              </m:r>
                              <m:r>
                                <a:rPr lang="en-US" altLang="zh-CN" sz="28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±</m:t>
                              </m:r>
                              <m:r>
                                <a:rPr lang="en-US" altLang="zh-CN" sz="28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  <m:r>
                                <a:rPr lang="en-US" altLang="zh-CN" sz="28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.</m:t>
                              </m:r>
                              <m:r>
                                <a:rPr lang="en-US" altLang="zh-CN" sz="28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𝟔</m:t>
                              </m:r>
                            </m:e>
                          </m:d>
                        </m:e>
                        <m:sup>
                          <m:r>
                            <a:rPr lang="en-US" altLang="zh-CN" sz="28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∘</m:t>
                          </m:r>
                        </m:sup>
                      </m:sSup>
                    </m:oMath>
                  </m:oMathPara>
                </a14:m>
                <a:endPara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5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3730" y="5337175"/>
                <a:ext cx="3154774" cy="523220"/>
              </a:xfrm>
              <a:prstGeom prst="rect">
                <a:avLst/>
              </a:prstGeom>
              <a:blipFill rotWithShape="1">
                <a:blip r:embed="rId4"/>
                <a:stretch>
                  <a:fillRect l="-16" r="19" b="-42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图片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4463" y="2204595"/>
            <a:ext cx="3709825" cy="270599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3" name="文本框 32"/>
              <p:cNvSpPr txBox="1"/>
              <p:nvPr/>
            </p:nvSpPr>
            <p:spPr>
              <a:xfrm>
                <a:off x="8013700" y="1492092"/>
                <a:ext cx="1524392" cy="8740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CN" sz="254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𝛿𝛾</m:t>
                          </m:r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≈</m:t>
                          </m:r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15</m:t>
                          </m:r>
                        </m:e>
                        <m:sup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∘</m:t>
                          </m:r>
                        </m:sup>
                      </m:sSup>
                    </m:oMath>
                  </m:oMathPara>
                </a14:m>
                <a:endParaRPr kumimoji="1" lang="en-US" altLang="zh-CN" sz="254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kumimoji="1" lang="en-US" altLang="zh-CN" sz="254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2013</a:t>
                </a:r>
                <a:endParaRPr kumimoji="1" lang="zh-CN" altLang="en-US" sz="254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3" name="文本框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3700" y="1492092"/>
                <a:ext cx="1524392" cy="874085"/>
              </a:xfrm>
              <a:prstGeom prst="rect">
                <a:avLst/>
              </a:prstGeom>
              <a:blipFill rotWithShape="1">
                <a:blip r:embed="rId6"/>
                <a:stretch>
                  <a:fillRect t="-55" r="26" b="-13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文本框 33"/>
              <p:cNvSpPr txBox="1"/>
              <p:nvPr/>
            </p:nvSpPr>
            <p:spPr>
              <a:xfrm>
                <a:off x="10450127" y="1492091"/>
                <a:ext cx="1594924" cy="8740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CN" sz="254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𝛿𝛾</m:t>
                          </m:r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.</m:t>
                          </m:r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6</m:t>
                          </m:r>
                        </m:e>
                        <m:sup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∘</m:t>
                          </m:r>
                        </m:sup>
                      </m:sSup>
                    </m:oMath>
                  </m:oMathPara>
                </a14:m>
                <a:endParaRPr kumimoji="1" lang="en-US" altLang="zh-CN" sz="254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kumimoji="1" lang="en-US" altLang="zh-CN" sz="254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2025</a:t>
                </a:r>
                <a:endParaRPr kumimoji="1" lang="zh-CN" altLang="en-US" sz="254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4" name="文本框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0127" y="1492091"/>
                <a:ext cx="1594924" cy="874085"/>
              </a:xfrm>
              <a:prstGeom prst="rect">
                <a:avLst/>
              </a:prstGeom>
              <a:blipFill rotWithShape="1">
                <a:blip r:embed="rId7"/>
                <a:stretch>
                  <a:fillRect l="-36" t="-54" r="23" b="-13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标题 1"/>
              <p:cNvSpPr>
                <a:spLocks noGrp="1"/>
              </p:cNvSpPr>
              <p:nvPr>
                <p:ph type="title"/>
              </p:nvPr>
            </p:nvSpPr>
            <p:spPr>
              <a:xfrm>
                <a:off x="158803" y="44823"/>
                <a:ext cx="9231671" cy="860612"/>
              </a:xfrm>
            </p:spPr>
            <p:txBody>
              <a:bodyPr/>
              <a:lstStyle/>
              <a:p>
                <a:pPr algn="l"/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kumimoji="1" lang="zh-CN" altLang="en-US" dirty="0"/>
                  <a:t>角测量</a:t>
                </a:r>
                <a:endParaRPr kumimoji="1" lang="zh-CN" altLang="en-US" dirty="0"/>
              </a:p>
            </p:txBody>
          </p:sp>
        </mc:Choice>
        <mc:Fallback>
          <p:sp>
            <p:nvSpPr>
              <p:cNvPr id="2" name="标题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58803" y="44823"/>
                <a:ext cx="9231671" cy="860612"/>
              </a:xfrm>
              <a:blipFill rotWithShape="1">
                <a:blip r:embed="rId1"/>
                <a:stretch>
                  <a:fillRect l="-1" t="-1371" r="1" b="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158803" y="950196"/>
                <a:ext cx="4337256" cy="65090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kumimoji="1"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  <m:sSup>
                      <m:sSup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kumimoji="1"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kumimoji="1" lang="zh-CN" altLang="en-US" dirty="0"/>
                  <a:t>振荡</a:t>
                </a:r>
                <a:endParaRPr kumimoji="1" lang="zh-CN" altLang="en-US" dirty="0"/>
              </a:p>
            </p:txBody>
          </p:sp>
        </mc:Choice>
        <mc:Fallback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8803" y="950196"/>
                <a:ext cx="4337256" cy="650908"/>
              </a:xfrm>
              <a:blipFill rotWithShape="1">
                <a:blip r:embed="rId2"/>
                <a:stretch>
                  <a:fillRect l="-1" t="-36" r="6" b="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内容占位符 2"/>
              <p:cNvSpPr txBox="1"/>
              <p:nvPr/>
            </p:nvSpPr>
            <p:spPr>
              <a:xfrm>
                <a:off x="5952480" y="1219875"/>
                <a:ext cx="6328420" cy="1183576"/>
              </a:xfrm>
              <a:prstGeom prst="rect">
                <a:avLst/>
              </a:prstGeom>
            </p:spPr>
            <p:txBody>
              <a:bodyPr vert="horz" lIns="121920" tIns="60960" rIns="121920" bIns="60960" rtlCol="0">
                <a:normAutofit/>
              </a:bodyPr>
              <a:lstStyle>
                <a:lvl1pPr marL="171450" indent="-17145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9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9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9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9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9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9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9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9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kumimoji="1" lang="zh-CN" altLang="en-US" sz="2800" dirty="0">
                    <a:cs typeface="Calibri" panose="020F0502020204030204" pitchFamily="34" charset="0"/>
                  </a:rPr>
                  <a:t>黄金道：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8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8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𝐵</m:t>
                        </m:r>
                      </m:e>
                      <m:sup>
                        <m:r>
                          <a:rPr kumimoji="1" lang="en-US" altLang="zh-CN" sz="28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sup>
                    </m:sSup>
                    <m:r>
                      <a:rPr kumimoji="1" lang="en-US" altLang="zh-CN" sz="28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→</m:t>
                    </m:r>
                    <m:r>
                      <a:rPr kumimoji="1" lang="en-US" altLang="zh-CN" sz="28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𝐽</m:t>
                    </m:r>
                    <m:r>
                      <m:rPr>
                        <m:lit/>
                      </m:rPr>
                      <a:rPr kumimoji="1" lang="en-US" altLang="zh-CN" sz="28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/</m:t>
                    </m:r>
                    <m:r>
                      <a:rPr kumimoji="1" lang="en-US" altLang="zh-CN" sz="28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𝜓</m:t>
                    </m:r>
                    <m:sSup>
                      <m:sSupPr>
                        <m:ctrlPr>
                          <a:rPr kumimoji="1" lang="en-US" altLang="zh-CN" sz="28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8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𝐾</m:t>
                        </m:r>
                      </m:e>
                      <m:sup>
                        <m:r>
                          <a:rPr kumimoji="1" lang="en-US" altLang="zh-CN" sz="28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kumimoji="1" lang="zh-CN" altLang="en-US" sz="2800" dirty="0"/>
                  <a:t>，间接</a:t>
                </a:r>
                <a:r>
                  <a:rPr kumimoji="1" lang="en-US" altLang="zh-CN" sz="2800" dirty="0"/>
                  <a:t>CP</a:t>
                </a:r>
                <a:r>
                  <a:rPr kumimoji="1" lang="zh-CN" altLang="en-US" sz="2800" dirty="0"/>
                  <a:t>破坏</a:t>
                </a:r>
                <a:endParaRPr kumimoji="1" lang="zh-CN" altLang="en-US" sz="2800" dirty="0"/>
              </a:p>
            </p:txBody>
          </p:sp>
        </mc:Choice>
        <mc:Fallback>
          <p:sp>
            <p:nvSpPr>
              <p:cNvPr id="6" name="内容占位符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2480" y="1219875"/>
                <a:ext cx="6328420" cy="1183576"/>
              </a:xfrm>
              <a:prstGeom prst="rect">
                <a:avLst/>
              </a:prstGeom>
              <a:blipFill rotWithShape="1">
                <a:blip r:embed="rId3"/>
                <a:stretch>
                  <a:fillRect l="-10" t="-3" b="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0" name="组合 39"/>
          <p:cNvGrpSpPr/>
          <p:nvPr/>
        </p:nvGrpSpPr>
        <p:grpSpPr>
          <a:xfrm>
            <a:off x="6415083" y="1847050"/>
            <a:ext cx="4849917" cy="4186273"/>
            <a:chOff x="4811312" y="1385287"/>
            <a:chExt cx="3637438" cy="3139705"/>
          </a:xfrm>
        </p:grpSpPr>
        <p:grpSp>
          <p:nvGrpSpPr>
            <p:cNvPr id="24" name="组合 23"/>
            <p:cNvGrpSpPr/>
            <p:nvPr/>
          </p:nvGrpSpPr>
          <p:grpSpPr>
            <a:xfrm>
              <a:off x="4811312" y="2094101"/>
              <a:ext cx="3615348" cy="2430891"/>
              <a:chOff x="5117069" y="1691850"/>
              <a:chExt cx="3615348" cy="2430891"/>
            </a:xfrm>
          </p:grpSpPr>
          <p:pic>
            <p:nvPicPr>
              <p:cNvPr id="22" name="图片 2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117069" y="1691850"/>
                <a:ext cx="3615348" cy="2430891"/>
              </a:xfrm>
              <a:prstGeom prst="rect">
                <a:avLst/>
              </a:prstGeom>
            </p:spPr>
          </p:pic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3" name="文本框 22"/>
                  <p:cNvSpPr txBox="1"/>
                  <p:nvPr/>
                </p:nvSpPr>
                <p:spPr>
                  <a:xfrm>
                    <a:off x="6763803" y="2141566"/>
                    <a:ext cx="1361334" cy="3870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kumimoji="1" lang="en-US" altLang="zh-CN" sz="2665" i="1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665" i="1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𝐵</m:t>
                              </m:r>
                            </m:e>
                            <m:sup>
                              <m:r>
                                <a:rPr kumimoji="1" lang="en-US" altLang="zh-CN" sz="2665" i="1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0</m:t>
                              </m:r>
                            </m:sup>
                          </m:sSup>
                          <m:r>
                            <a:rPr kumimoji="1" lang="en-US" altLang="zh-CN" sz="2665" i="1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→</m:t>
                          </m:r>
                          <m:r>
                            <a:rPr kumimoji="1" lang="en-US" altLang="zh-CN" sz="2665" i="1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𝜓</m:t>
                          </m:r>
                          <m:sSubSup>
                            <m:sSubSupPr>
                              <m:ctrlPr>
                                <a:rPr kumimoji="1" lang="en-US" altLang="zh-CN" sz="2665" i="1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2665" i="1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𝐾</m:t>
                              </m:r>
                            </m:e>
                            <m:sub>
                              <m:r>
                                <a:rPr kumimoji="1" lang="en-US" altLang="zh-CN" sz="2665" i="1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𝑆</m:t>
                              </m:r>
                            </m:sub>
                            <m:sup>
                              <m:r>
                                <a:rPr kumimoji="1" lang="en-US" altLang="zh-CN" sz="2665" i="1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0</m:t>
                              </m:r>
                            </m:sup>
                          </m:sSubSup>
                        </m:oMath>
                      </m:oMathPara>
                    </a14:m>
                    <a:endParaRPr kumimoji="1" lang="zh-CN" altLang="en-US" sz="3200" dirty="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mc:Choice>
            <mc:Fallback>
              <p:sp>
                <p:nvSpPr>
                  <p:cNvPr id="23" name="文本框 2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763803" y="2141566"/>
                    <a:ext cx="1361334" cy="387029"/>
                  </a:xfrm>
                  <a:prstGeom prst="rect">
                    <a:avLst/>
                  </a:prstGeom>
                  <a:blipFill rotWithShape="1">
                    <a:blip r:embed="rId5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5" name="文本框 24"/>
                <p:cNvSpPr txBox="1"/>
                <p:nvPr/>
              </p:nvSpPr>
              <p:spPr>
                <a:xfrm>
                  <a:off x="4811312" y="1385287"/>
                  <a:ext cx="3637438" cy="43858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zh-CN" sz="32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sSubPr>
                          <m:e>
                            <m:r>
                              <a:rPr kumimoji="1" lang="en-US" altLang="zh-CN" sz="32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𝐴</m:t>
                            </m:r>
                          </m:e>
                          <m:sub>
                            <m:r>
                              <a:rPr kumimoji="1" lang="en-US" altLang="zh-CN" sz="32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𝐶𝑃</m:t>
                            </m:r>
                          </m:sub>
                        </m:sSub>
                        <m:d>
                          <m:dPr>
                            <m:ctrlPr>
                              <a:rPr kumimoji="1" lang="en-US" altLang="zh-CN" sz="32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dPr>
                          <m:e>
                            <m:r>
                              <a:rPr kumimoji="1" lang="en-US" altLang="zh-CN" sz="32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𝑡</m:t>
                            </m:r>
                          </m:e>
                        </m:d>
                        <m:r>
                          <a:rPr kumimoji="1" lang="en-US" altLang="zh-CN" sz="32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∝</m:t>
                        </m:r>
                        <m:func>
                          <m:funcPr>
                            <m:ctrlPr>
                              <a:rPr kumimoji="1" lang="zh-CN" altLang="en-US" sz="32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kumimoji="1" lang="en-US" altLang="zh-CN" sz="32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sin</m:t>
                            </m:r>
                          </m:fName>
                          <m:e>
                            <m:r>
                              <a:rPr kumimoji="1" lang="en-US" altLang="zh-CN" sz="32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2</m:t>
                            </m:r>
                            <m:r>
                              <a:rPr kumimoji="1" lang="en-US" altLang="zh-CN" sz="32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𝛽</m:t>
                            </m:r>
                          </m:e>
                        </m:func>
                        <m:func>
                          <m:funcPr>
                            <m:ctrlPr>
                              <a:rPr kumimoji="1" lang="zh-CN" altLang="en-US" sz="32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kumimoji="1" lang="en-US" altLang="zh-CN" sz="320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sin</m:t>
                            </m:r>
                          </m:fName>
                          <m:e>
                            <m:r>
                              <a:rPr kumimoji="1" lang="en-US" altLang="zh-CN" sz="32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kumimoji="1" lang="en-US" altLang="zh-CN" sz="320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Δ</m:t>
                            </m:r>
                            <m:r>
                              <a:rPr kumimoji="1" lang="en-US" altLang="zh-CN" sz="32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𝑚𝑡</m:t>
                            </m:r>
                            <m:r>
                              <a:rPr kumimoji="1" lang="en-US" altLang="zh-CN" sz="32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)</m:t>
                            </m:r>
                          </m:e>
                        </m:func>
                        <m:r>
                          <a:rPr kumimoji="1" lang="zh-CN" altLang="en-US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 </m:t>
                        </m:r>
                      </m:oMath>
                    </m:oMathPara>
                  </a14:m>
                  <a:endParaRPr kumimoji="1" lang="zh-CN" altLang="en-US" sz="2665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25" name="文本框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11312" y="1385287"/>
                  <a:ext cx="3637438" cy="438581"/>
                </a:xfrm>
                <a:prstGeom prst="rect">
                  <a:avLst/>
                </a:prstGeom>
                <a:blipFill rotWithShape="1">
                  <a:blip r:embed="rId6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9" name="直线连接符 28"/>
            <p:cNvCxnSpPr/>
            <p:nvPr/>
          </p:nvCxnSpPr>
          <p:spPr>
            <a:xfrm flipV="1">
              <a:off x="5403332" y="2416019"/>
              <a:ext cx="900000" cy="2318"/>
            </a:xfrm>
            <a:prstGeom prst="line">
              <a:avLst/>
            </a:prstGeom>
            <a:ln w="222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线连接符 30"/>
            <p:cNvCxnSpPr/>
            <p:nvPr/>
          </p:nvCxnSpPr>
          <p:spPr>
            <a:xfrm>
              <a:off x="5380521" y="3124548"/>
              <a:ext cx="900000" cy="0"/>
            </a:xfrm>
            <a:prstGeom prst="line">
              <a:avLst/>
            </a:prstGeom>
            <a:ln w="222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线箭头连接符 32"/>
            <p:cNvCxnSpPr/>
            <p:nvPr/>
          </p:nvCxnSpPr>
          <p:spPr>
            <a:xfrm>
              <a:off x="5582653" y="2416868"/>
              <a:ext cx="0" cy="737404"/>
            </a:xfrm>
            <a:prstGeom prst="straightConnector1">
              <a:avLst/>
            </a:prstGeom>
            <a:ln w="22225">
              <a:solidFill>
                <a:srgbClr val="C00000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7" name="文本框 36"/>
                <p:cNvSpPr txBox="1"/>
                <p:nvPr/>
              </p:nvSpPr>
              <p:spPr>
                <a:xfrm>
                  <a:off x="5572535" y="2709850"/>
                  <a:ext cx="759497" cy="31542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func>
                        <m:funcPr>
                          <m:ctrlPr>
                            <a:rPr kumimoji="1" lang="zh-CN" altLang="en-US" sz="2135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1" lang="en-US" altLang="zh-CN" sz="2135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sin</m:t>
                          </m:r>
                        </m:fName>
                        <m:e>
                          <m:r>
                            <a:rPr kumimoji="1" lang="en-US" altLang="zh-CN" sz="2135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2</m:t>
                          </m:r>
                          <m:r>
                            <a:rPr kumimoji="1" lang="en-US" altLang="zh-CN" sz="2135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𝛽</m:t>
                          </m:r>
                        </m:e>
                      </m:func>
                    </m:oMath>
                  </a14:m>
                  <a:r>
                    <a:rPr lang="zh-CN" altLang="en-US" sz="2135" dirty="0"/>
                    <a:t> </a:t>
                  </a:r>
                  <a:endParaRPr lang="zh-CN" altLang="en-US" sz="2400" dirty="0"/>
                </a:p>
              </p:txBody>
            </p:sp>
          </mc:Choice>
          <mc:Fallback>
            <p:sp>
              <p:nvSpPr>
                <p:cNvPr id="37" name="文本框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72535" y="2709850"/>
                  <a:ext cx="759497" cy="315423"/>
                </a:xfrm>
                <a:prstGeom prst="rect">
                  <a:avLst/>
                </a:prstGeom>
                <a:blipFill rotWithShape="1">
                  <a:blip r:embed="rId7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1" name="文本框 40"/>
              <p:cNvSpPr txBox="1"/>
              <p:nvPr/>
            </p:nvSpPr>
            <p:spPr>
              <a:xfrm>
                <a:off x="7322493" y="6040510"/>
                <a:ext cx="347864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32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𝛽</m:t>
                      </m:r>
                      <m:r>
                        <a:rPr kumimoji="1" lang="en-US" altLang="zh-CN" sz="32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=</m:t>
                      </m:r>
                      <m:sSup>
                        <m:sSupPr>
                          <m:ctrlPr>
                            <a:rPr kumimoji="1" lang="en-US" altLang="zh-CN" sz="3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zh-CN" sz="3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</m:ctrlPr>
                            </m:dPr>
                            <m:e>
                              <m:r>
                                <a:rPr kumimoji="1" lang="en-US" altLang="zh-CN" sz="3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22</m:t>
                              </m:r>
                              <m:r>
                                <a:rPr kumimoji="1" lang="en-US" altLang="zh-CN" sz="3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.</m:t>
                              </m:r>
                              <m:r>
                                <a:rPr kumimoji="1" lang="en-US" altLang="zh-CN" sz="3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6</m:t>
                              </m:r>
                              <m:r>
                                <a:rPr kumimoji="1" lang="en-US" altLang="zh-CN" sz="3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±</m:t>
                              </m:r>
                              <m:r>
                                <a:rPr kumimoji="1" lang="en-US" altLang="zh-CN" sz="3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0</m:t>
                              </m:r>
                              <m:r>
                                <a:rPr kumimoji="1" lang="en-US" altLang="zh-CN" sz="3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.</m:t>
                              </m:r>
                              <m:r>
                                <a:rPr kumimoji="1" lang="en-US" altLang="zh-CN" sz="3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4</m:t>
                              </m:r>
                            </m:e>
                          </m:d>
                        </m:e>
                        <m:sup>
                          <m:r>
                            <a:rPr kumimoji="1" lang="en-US" altLang="zh-CN" sz="3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∘</m:t>
                          </m:r>
                        </m:sup>
                      </m:sSup>
                      <m:r>
                        <a:rPr kumimoji="1" lang="zh-CN" altLang="en-US" sz="32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 </m:t>
                      </m:r>
                    </m:oMath>
                  </m:oMathPara>
                </a14:m>
                <a:endParaRPr kumimoji="1" lang="zh-CN" altLang="en-US" sz="32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41" name="文本框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2493" y="6040510"/>
                <a:ext cx="3478645" cy="584775"/>
              </a:xfrm>
              <a:prstGeom prst="rect">
                <a:avLst/>
              </a:prstGeom>
              <a:blipFill rotWithShape="1">
                <a:blip r:embed="rId8"/>
                <a:stretch>
                  <a:fillRect l="-9" t="-67" r="-189" b="-54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组合 25"/>
          <p:cNvGrpSpPr/>
          <p:nvPr/>
        </p:nvGrpSpPr>
        <p:grpSpPr>
          <a:xfrm>
            <a:off x="191915" y="1626480"/>
            <a:ext cx="5753013" cy="3072327"/>
            <a:chOff x="469213" y="2388805"/>
            <a:chExt cx="5753013" cy="3072327"/>
          </a:xfrm>
        </p:grpSpPr>
        <p:grpSp>
          <p:nvGrpSpPr>
            <p:cNvPr id="27" name="组合 26"/>
            <p:cNvGrpSpPr/>
            <p:nvPr/>
          </p:nvGrpSpPr>
          <p:grpSpPr>
            <a:xfrm>
              <a:off x="469213" y="2916118"/>
              <a:ext cx="5753013" cy="2545014"/>
              <a:chOff x="346612" y="1906454"/>
              <a:chExt cx="4314760" cy="1908761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346612" y="1911111"/>
                <a:ext cx="1981760" cy="1904104"/>
                <a:chOff x="1213423" y="1489315"/>
                <a:chExt cx="1981760" cy="1904104"/>
              </a:xfrm>
            </p:grpSpPr>
            <p:grpSp>
              <p:nvGrpSpPr>
                <p:cNvPr id="12" name="组合 11"/>
                <p:cNvGrpSpPr/>
                <p:nvPr/>
              </p:nvGrpSpPr>
              <p:grpSpPr>
                <a:xfrm>
                  <a:off x="1213423" y="1489315"/>
                  <a:ext cx="1981760" cy="1904104"/>
                  <a:chOff x="455470" y="1455738"/>
                  <a:chExt cx="1981760" cy="1904104"/>
                </a:xfrm>
              </p:grpSpPr>
              <p:pic>
                <p:nvPicPr>
                  <p:cNvPr id="5" name="图片 4"/>
                  <p:cNvPicPr>
                    <a:picLocks noChangeAspect="1"/>
                  </p:cNvPicPr>
                  <p:nvPr/>
                </p:nvPicPr>
                <p:blipFill>
                  <a:blip r:embed="rId9"/>
                  <a:srcRect l="19105"/>
                  <a:stretch>
                    <a:fillRect/>
                  </a:stretch>
                </p:blipFill>
                <p:spPr>
                  <a:xfrm>
                    <a:off x="577515" y="1455738"/>
                    <a:ext cx="1859715" cy="1904104"/>
                  </a:xfrm>
                  <a:prstGeom prst="rect">
                    <a:avLst/>
                  </a:prstGeom>
                </p:spPr>
              </p:pic>
              <p:pic>
                <p:nvPicPr>
                  <p:cNvPr id="11" name="图片 10"/>
                  <p:cNvPicPr>
                    <a:picLocks noChangeAspect="1"/>
                  </p:cNvPicPr>
                  <p:nvPr/>
                </p:nvPicPr>
                <p:blipFill>
                  <a:blip r:embed="rId10">
                    <a:extLst>
                      <a:ext uri="{BEBA8EAE-BF5A-486C-A8C5-ECC9F3942E4B}">
                        <a14:imgProps xmlns:a14="http://schemas.microsoft.com/office/drawing/2010/main">
                          <a14:imgLayer r:embed="rId11">
                            <a14:imgEffect>
                              <a14:saturation sat="400000"/>
                            </a14:imgEffect>
                          </a14:imgLayer>
                        </a14:imgProps>
                      </a:ext>
                    </a:extLst>
                  </a:blip>
                  <a:srcRect l="37879" t="46709" r="10838" b="28319"/>
                  <a:stretch>
                    <a:fillRect/>
                  </a:stretch>
                </p:blipFill>
                <p:spPr>
                  <a:xfrm>
                    <a:off x="455470" y="2312396"/>
                    <a:ext cx="849403" cy="211737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15" name="文本框 14"/>
                <p:cNvSpPr txBox="1"/>
                <p:nvPr/>
              </p:nvSpPr>
              <p:spPr>
                <a:xfrm flipH="1">
                  <a:off x="2048450" y="2474203"/>
                  <a:ext cx="272842" cy="43858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l"/>
                  <a:endParaRPr kumimoji="1" lang="zh-CN" altLang="en-US" sz="320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6" name="文本框 15"/>
                <p:cNvSpPr txBox="1"/>
                <p:nvPr/>
              </p:nvSpPr>
              <p:spPr>
                <a:xfrm flipH="1">
                  <a:off x="2052108" y="1990899"/>
                  <a:ext cx="272842" cy="43858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l"/>
                  <a:endParaRPr kumimoji="1" lang="zh-CN" altLang="en-US" sz="320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0" name="文本框 19"/>
                  <p:cNvSpPr txBox="1"/>
                  <p:nvPr/>
                </p:nvSpPr>
                <p:spPr>
                  <a:xfrm>
                    <a:off x="1458139" y="1906454"/>
                    <a:ext cx="3203233" cy="37707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d>
                          <m:dPr>
                            <m:begChr m:val="|"/>
                            <m:endChr m:val="|"/>
                            <m:ctrlPr>
                              <a:rPr kumimoji="1" lang="en-US" altLang="zh-CN" sz="2400" i="1">
                                <a:solidFill>
                                  <a:srgbClr val="F6810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kumimoji="1" lang="en-US" altLang="zh-CN" sz="2400" i="1">
                                    <a:solidFill>
                                      <a:srgbClr val="F681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kumimoji="1" lang="en-US" altLang="zh-CN" sz="2400" i="1">
                                        <a:solidFill>
                                          <a:srgbClr val="F68100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rgbClr val="F68100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𝐵</m:t>
                                    </m:r>
                                  </m:e>
                                  <m:sup>
                                    <m:r>
                                      <a:rPr kumimoji="1" lang="en-US" altLang="zh-CN" sz="2400" i="1">
                                        <a:solidFill>
                                          <a:srgbClr val="F68100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kumimoji="1" lang="en-US" altLang="zh-CN" sz="2400" i="1">
                                    <a:solidFill>
                                      <a:srgbClr val="F681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→</m:t>
                                </m:r>
                                <m:r>
                                  <a:rPr kumimoji="1" lang="en-US" altLang="zh-CN" sz="2400" i="1">
                                    <a:solidFill>
                                      <a:srgbClr val="F681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𝑓</m:t>
                                </m:r>
                              </m:e>
                            </m:d>
                            <m:r>
                              <a:rPr kumimoji="1" lang="en-US" altLang="zh-CN" sz="2400" i="1">
                                <a:solidFill>
                                  <a:srgbClr val="F6810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+</m:t>
                            </m:r>
                            <m:d>
                              <m:dPr>
                                <m:ctrlPr>
                                  <a:rPr kumimoji="1" lang="en-US" altLang="zh-CN" sz="2400" i="1">
                                    <a:solidFill>
                                      <a:srgbClr val="F681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kumimoji="1" lang="en-US" altLang="zh-CN" sz="2400" i="1">
                                        <a:solidFill>
                                          <a:srgbClr val="F68100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rgbClr val="F68100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𝐵</m:t>
                                    </m:r>
                                  </m:e>
                                  <m:sup>
                                    <m:r>
                                      <a:rPr kumimoji="1" lang="en-US" altLang="zh-CN" sz="2400" i="1">
                                        <a:solidFill>
                                          <a:srgbClr val="F68100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kumimoji="1" lang="en-US" altLang="zh-CN" sz="2400" i="1">
                                    <a:solidFill>
                                      <a:srgbClr val="F681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⇒</m:t>
                                </m:r>
                                <m:sSup>
                                  <m:sSupPr>
                                    <m:ctrlPr>
                                      <a:rPr kumimoji="1" lang="en-US" altLang="zh-CN" sz="2400" i="1">
                                        <a:solidFill>
                                          <a:srgbClr val="F68100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kumimoji="1" lang="en-US" altLang="zh-CN" sz="2400" i="1">
                                            <a:solidFill>
                                              <a:srgbClr val="F68100"/>
                                            </a:solidFill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kumimoji="1" lang="en-US" altLang="zh-CN" sz="2400" i="1">
                                            <a:solidFill>
                                              <a:srgbClr val="F68100"/>
                                            </a:solidFill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</a:rPr>
                                          <m:t>𝐵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kumimoji="1" lang="en-US" altLang="zh-CN" sz="2400" i="1">
                                        <a:solidFill>
                                          <a:srgbClr val="F68100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kumimoji="1" lang="en-US" altLang="zh-CN" sz="2400" i="1">
                                    <a:solidFill>
                                      <a:srgbClr val="F681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→</m:t>
                                </m:r>
                                <m:r>
                                  <a:rPr kumimoji="1" lang="en-US" altLang="zh-CN" sz="2400" i="1">
                                    <a:solidFill>
                                      <a:srgbClr val="F681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𝑓</m:t>
                                </m:r>
                              </m:e>
                            </m:d>
                          </m:e>
                        </m:d>
                      </m:oMath>
                    </a14:m>
                    <a:r>
                      <a:rPr kumimoji="1" lang="zh-CN" altLang="en-US" sz="2665" dirty="0"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   </a:t>
                    </a:r>
                    <a:endParaRPr kumimoji="1" lang="zh-CN" altLang="en-US" sz="2665" dirty="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mc:Choice>
            <mc:Fallback>
              <p:sp>
                <p:nvSpPr>
                  <p:cNvPr id="20" name="文本框 1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58139" y="1906454"/>
                    <a:ext cx="3203233" cy="377075"/>
                  </a:xfrm>
                  <a:prstGeom prst="rect">
                    <a:avLst/>
                  </a:prstGeom>
                  <a:blipFill rotWithShape="1">
                    <a:blip r:embed="rId12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1" name="文本框 20"/>
                  <p:cNvSpPr txBox="1"/>
                  <p:nvPr/>
                </p:nvSpPr>
                <p:spPr>
                  <a:xfrm>
                    <a:off x="1458138" y="3453365"/>
                    <a:ext cx="3044536" cy="34624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d>
                          <m:dPr>
                            <m:begChr m:val="|"/>
                            <m:endChr m:val="|"/>
                            <m:ctrlPr>
                              <a:rPr kumimoji="1" lang="en-US" altLang="zh-CN" sz="2400" i="1">
                                <a:solidFill>
                                  <a:srgbClr val="6464FF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kumimoji="1" lang="en-US" altLang="zh-CN" sz="2400" i="1">
                                    <a:solidFill>
                                      <a:srgbClr val="6464FF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kumimoji="1" lang="en-US" altLang="zh-CN" sz="2400" i="1">
                                        <a:solidFill>
                                          <a:srgbClr val="6464FF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kumimoji="1" lang="en-US" altLang="zh-CN" sz="2400" i="1">
                                            <a:solidFill>
                                              <a:srgbClr val="6464FF"/>
                                            </a:solidFill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kumimoji="1" lang="en-US" altLang="zh-CN" sz="2400" i="1">
                                            <a:solidFill>
                                              <a:srgbClr val="6464FF"/>
                                            </a:solidFill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</a:rPr>
                                          <m:t>𝐵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kumimoji="1" lang="en-US" altLang="zh-CN" sz="2400" i="1">
                                        <a:solidFill>
                                          <a:srgbClr val="6464FF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kumimoji="1" lang="en-US" altLang="zh-CN" sz="2400" i="1">
                                    <a:solidFill>
                                      <a:srgbClr val="6464FF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→</m:t>
                                </m:r>
                                <m:r>
                                  <a:rPr kumimoji="1" lang="en-US" altLang="zh-CN" sz="2400" i="1">
                                    <a:solidFill>
                                      <a:srgbClr val="6464FF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𝑓</m:t>
                                </m:r>
                              </m:e>
                            </m:d>
                            <m:r>
                              <a:rPr kumimoji="1" lang="en-US" altLang="zh-CN" sz="2400" i="1">
                                <a:solidFill>
                                  <a:srgbClr val="6464FF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+</m:t>
                            </m:r>
                            <m:d>
                              <m:dPr>
                                <m:ctrlPr>
                                  <a:rPr kumimoji="1" lang="en-US" altLang="zh-CN" sz="2400" i="1">
                                    <a:solidFill>
                                      <a:srgbClr val="6464FF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kumimoji="1" lang="en-US" altLang="zh-CN" sz="2400" i="1">
                                        <a:solidFill>
                                          <a:srgbClr val="6464FF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kumimoji="1" lang="en-US" altLang="zh-CN" sz="2400" i="1">
                                            <a:solidFill>
                                              <a:srgbClr val="6464FF"/>
                                            </a:solidFill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kumimoji="1" lang="en-US" altLang="zh-CN" sz="2400" i="1">
                                            <a:solidFill>
                                              <a:srgbClr val="6464FF"/>
                                            </a:solidFill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</a:rPr>
                                          <m:t>𝐵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kumimoji="1" lang="en-US" altLang="zh-CN" sz="2400" i="1">
                                        <a:solidFill>
                                          <a:srgbClr val="6464FF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kumimoji="1" lang="en-US" altLang="zh-CN" sz="2400" i="1">
                                    <a:solidFill>
                                      <a:srgbClr val="6464FF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⇒</m:t>
                                </m:r>
                                <m:sSup>
                                  <m:sSupPr>
                                    <m:ctrlPr>
                                      <a:rPr kumimoji="1" lang="en-US" altLang="zh-CN" sz="2400" i="1">
                                        <a:solidFill>
                                          <a:srgbClr val="6464FF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rgbClr val="6464FF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𝐵</m:t>
                                    </m:r>
                                  </m:e>
                                  <m:sup>
                                    <m:r>
                                      <a:rPr kumimoji="1" lang="en-US" altLang="zh-CN" sz="2400" i="1">
                                        <a:solidFill>
                                          <a:srgbClr val="6464FF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kumimoji="1" lang="en-US" altLang="zh-CN" sz="2400" i="1">
                                    <a:solidFill>
                                      <a:srgbClr val="6464FF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→</m:t>
                                </m:r>
                                <m:r>
                                  <a:rPr kumimoji="1" lang="en-US" altLang="zh-CN" sz="2400" i="1">
                                    <a:solidFill>
                                      <a:srgbClr val="6464FF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𝑓</m:t>
                                </m:r>
                              </m:e>
                            </m:d>
                          </m:e>
                        </m:d>
                      </m:oMath>
                    </a14:m>
                    <a:r>
                      <a:rPr kumimoji="1" lang="zh-CN" altLang="en-US" sz="2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 </a:t>
                    </a:r>
                    <a:endParaRPr kumimoji="1" lang="zh-CN" altLang="en-US" sz="2400" dirty="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mc:Choice>
            <mc:Fallback>
              <p:sp>
                <p:nvSpPr>
                  <p:cNvPr id="21" name="文本框 2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58138" y="3453365"/>
                    <a:ext cx="3044536" cy="346249"/>
                  </a:xfrm>
                  <a:prstGeom prst="rect">
                    <a:avLst/>
                  </a:prstGeom>
                  <a:blipFill rotWithShape="1">
                    <a:blip r:embed="rId13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文本框 7"/>
                <p:cNvSpPr txBox="1"/>
                <p:nvPr/>
              </p:nvSpPr>
              <p:spPr>
                <a:xfrm>
                  <a:off x="2927350" y="2388805"/>
                  <a:ext cx="1473160" cy="461665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zh-CN" altLang="en-US" sz="2400" dirty="0">
                      <a:solidFill>
                        <a:schemeClr val="tx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Calibri" panose="020F0502020204030204" pitchFamily="34" charset="0"/>
                    </a:rPr>
                    <a:t>相位差</a:t>
                  </a:r>
                  <a14:m>
                    <m:oMath xmlns:m="http://schemas.openxmlformats.org/officeDocument/2006/math">
                      <m:r>
                        <a:rPr kumimoji="1" lang="en-US" altLang="zh-CN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2</m:t>
                      </m:r>
                      <m:r>
                        <a:rPr kumimoji="1" lang="en-US" altLang="zh-CN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𝛽</m:t>
                      </m:r>
                    </m:oMath>
                  </a14:m>
                  <a:endParaRPr kumimoji="1" lang="zh-CN" altLang="en-US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endParaRPr>
                </a:p>
              </p:txBody>
            </p:sp>
          </mc:Choice>
          <mc:Fallback>
            <p:sp>
              <p:nvSpPr>
                <p:cNvPr id="8" name="文本框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27350" y="2388805"/>
                  <a:ext cx="1473160" cy="461665"/>
                </a:xfrm>
                <a:prstGeom prst="rect">
                  <a:avLst/>
                </a:prstGeom>
                <a:blipFill rotWithShape="1">
                  <a:blip r:embed="rId14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直线箭头连接符 9"/>
            <p:cNvCxnSpPr/>
            <p:nvPr/>
          </p:nvCxnSpPr>
          <p:spPr>
            <a:xfrm>
              <a:off x="3663930" y="3511436"/>
              <a:ext cx="0" cy="1328890"/>
            </a:xfrm>
            <a:prstGeom prst="straightConnector1">
              <a:avLst/>
            </a:prstGeom>
            <a:ln w="2540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文本框 12"/>
            <p:cNvSpPr txBox="1"/>
            <p:nvPr/>
          </p:nvSpPr>
          <p:spPr>
            <a:xfrm>
              <a:off x="3815754" y="3974863"/>
              <a:ext cx="12142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kumimoji="1"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rPr>
                <a:t>CP</a:t>
              </a:r>
              <a:r>
                <a: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rPr>
                <a:t>破坏</a:t>
              </a:r>
              <a:endPara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cxnSp>
          <p:nvCxnSpPr>
            <p:cNvPr id="14" name="直线箭头连接符 13"/>
            <p:cNvCxnSpPr/>
            <p:nvPr/>
          </p:nvCxnSpPr>
          <p:spPr>
            <a:xfrm>
              <a:off x="3774459" y="3511436"/>
              <a:ext cx="0" cy="1328890"/>
            </a:xfrm>
            <a:prstGeom prst="straightConnector1">
              <a:avLst/>
            </a:prstGeom>
            <a:ln w="2540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/>
              <p:cNvSpPr txBox="1"/>
              <p:nvPr/>
            </p:nvSpPr>
            <p:spPr>
              <a:xfrm>
                <a:off x="2538290" y="189775"/>
                <a:ext cx="169668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8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m:t>≈</m:t>
                      </m:r>
                      <m:func>
                        <m:funcPr>
                          <m:ctrlPr>
                            <a:rPr kumimoji="1" lang="zh-CN" altLang="en-US" sz="28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1" lang="en-US" altLang="zh-CN" sz="2800" b="0" i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m:t>arg</m:t>
                          </m:r>
                        </m:fName>
                        <m:e>
                          <m:sSubSup>
                            <m:sSubSupPr>
                              <m:ctrlPr>
                                <a:rPr kumimoji="1" lang="en-US" altLang="zh-CN" sz="28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28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kumimoji="1" lang="en-US" altLang="zh-CN" sz="28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  <m:t>𝑡𝑑</m:t>
                              </m:r>
                            </m:sub>
                            <m:sup>
                              <m:r>
                                <a:rPr kumimoji="1" lang="zh-CN" altLang="en-US" sz="28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  <m:t>∗</m:t>
                              </m:r>
                            </m:sup>
                          </m:sSubSup>
                        </m:e>
                      </m:func>
                    </m:oMath>
                  </m:oMathPara>
                </a14:m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8290" y="189775"/>
                <a:ext cx="1696683" cy="523220"/>
              </a:xfrm>
              <a:prstGeom prst="rect">
                <a:avLst/>
              </a:prstGeom>
              <a:blipFill rotWithShape="1">
                <a:blip r:embed="rId15"/>
                <a:stretch>
                  <a:fillRect l="-11" t="-104" r="9" b="-63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图片 18"/>
          <p:cNvPicPr>
            <a:picLocks noChangeAspect="1"/>
          </p:cNvPicPr>
          <p:nvPr/>
        </p:nvPicPr>
        <p:blipFill>
          <a:blip r:embed="rId16"/>
          <a:srcRect t="34283" b="33345"/>
          <a:stretch>
            <a:fillRect/>
          </a:stretch>
        </p:blipFill>
        <p:spPr>
          <a:xfrm>
            <a:off x="358669" y="5008593"/>
            <a:ext cx="4722633" cy="1491792"/>
          </a:xfrm>
          <a:prstGeom prst="rect">
            <a:avLst/>
          </a:prstGeom>
          <a:ln cmpd="dbl">
            <a:solidFill>
              <a:srgbClr val="2A00FF"/>
            </a:solidFill>
          </a:ln>
        </p:spPr>
      </p:pic>
      <p:pic>
        <p:nvPicPr>
          <p:cNvPr id="7" name="Picture 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42710" y="41837"/>
            <a:ext cx="3738891" cy="926848"/>
          </a:xfrm>
          <a:prstGeom prst="rect">
            <a:avLst/>
          </a:prstGeom>
        </p:spPr>
      </p:pic>
      <p:sp>
        <p:nvSpPr>
          <p:cNvPr id="18" name="灯片编号占位符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1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标题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l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GB" dirty="0"/>
                  <a:t>角测量</a:t>
                </a:r>
                <a:endParaRPr lang="en-GB" dirty="0"/>
              </a:p>
            </p:txBody>
          </p:sp>
        </mc:Choice>
        <mc:Fallback>
          <p:sp>
            <p:nvSpPr>
              <p:cNvPr id="2" name="标题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1"/>
                <a:stretch>
                  <a:fillRect t="-2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文本框 34"/>
          <p:cNvSpPr txBox="1"/>
          <p:nvPr/>
        </p:nvSpPr>
        <p:spPr>
          <a:xfrm>
            <a:off x="139154" y="1149959"/>
            <a:ext cx="24400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含时CP破坏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endParaRPr lang="en-GB" sz="2800" dirty="0" err="1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34"/>
              <p:cNvSpPr txBox="1"/>
              <p:nvPr/>
            </p:nvSpPr>
            <p:spPr>
              <a:xfrm>
                <a:off x="2348602" y="1192653"/>
                <a:ext cx="4048544" cy="420949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  <a:effectLst>
                <a:outerShdw blurRad="50800" dist="38100" algn="l" rotWithShape="0">
                  <a:prstClr val="black">
                    <a:alpha val="0"/>
                  </a:prstClr>
                </a:outerShdw>
                <a:softEdge rad="12700"/>
              </a:effectLst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CP</m:t>
                        </m:r>
                      </m:sub>
                    </m:sSub>
                    <m:d>
                      <m:dPr>
                        <m:ctrlPr>
                          <a:rPr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en-US" altLang="zh-CN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∝</m:t>
                    </m:r>
                    <m:func>
                      <m:funcPr>
                        <m:ctrlPr>
                          <a:rPr lang="zh-CN" altLang="en-US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sSub>
                          <m:sSubPr>
                            <m:ctrlP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sub>
                        </m:sSub>
                      </m:e>
                    </m:func>
                    <m:func>
                      <m:funcPr>
                        <m:ctrlPr>
                          <a:rPr lang="zh-CN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28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altLang="zh-CN" sz="28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Δ</m:t>
                            </m:r>
                            <m:sSub>
                              <m:sSubPr>
                                <m:ctrlPr>
                                  <a:rPr lang="en-US" altLang="zh-CN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en-US" altLang="zh-CN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𝑠</m:t>
                                </m:r>
                              </m:sub>
                            </m:sSub>
                            <m:r>
                              <a:rPr lang="en-US" altLang="zh-CN" sz="28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e>
                    </m:func>
                  </m:oMath>
                </a14:m>
                <a:r>
                  <a:rPr lang="zh-CN" altLang="en-US" sz="2400" b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0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8602" y="1192653"/>
                <a:ext cx="4048544" cy="420949"/>
              </a:xfrm>
              <a:prstGeom prst="rect">
                <a:avLst/>
              </a:prstGeom>
              <a:blipFill rotWithShape="1">
                <a:blip r:embed="rId2"/>
                <a:stretch>
                  <a:fillRect l="-9" t="-29" r="-922" b="-18689"/>
                </a:stretch>
              </a:blipFill>
              <a:ln w="38100">
                <a:noFill/>
              </a:ln>
              <a:effectLst>
                <a:outerShdw blurRad="50800" dist="38100" algn="l" rotWithShape="0">
                  <a:prstClr val="black">
                    <a:alpha val="0"/>
                  </a:prstClr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/>
          <a:srcRect r="3579"/>
          <a:stretch>
            <a:fillRect/>
          </a:stretch>
        </p:blipFill>
        <p:spPr>
          <a:xfrm>
            <a:off x="6267914" y="3303670"/>
            <a:ext cx="4944096" cy="3260493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287675" y="2864712"/>
            <a:ext cx="4907876" cy="3447777"/>
            <a:chOff x="401975" y="2319692"/>
            <a:chExt cx="4907876" cy="3447777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4"/>
            <a:srcRect r="2843"/>
            <a:stretch>
              <a:fillRect/>
            </a:stretch>
          </p:blipFill>
          <p:spPr>
            <a:xfrm>
              <a:off x="401975" y="2319692"/>
              <a:ext cx="4907876" cy="3447777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文本框 17"/>
                <p:cNvSpPr txBox="1"/>
                <p:nvPr/>
              </p:nvSpPr>
              <p:spPr>
                <a:xfrm>
                  <a:off x="2017132" y="3024826"/>
                  <a:ext cx="891540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CP</m:t>
                          </m:r>
                        </m:sub>
                      </m:sSub>
                      <m:d>
                        <m:dPr>
                          <m:ctrlPr>
                            <a:rPr lang="en-US" altLang="zh-CN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</m:d>
                    </m:oMath>
                  </a14:m>
                  <a:r>
                    <a:rPr lang="zh-CN" altLang="en-US" sz="2400" dirty="0">
                      <a:solidFill>
                        <a:srgbClr val="0000FF"/>
                      </a:solidFill>
                    </a:rPr>
                    <a:t> </a:t>
                  </a:r>
                  <a:endParaRPr lang="en-GB" dirty="0"/>
                </a:p>
              </p:txBody>
            </p:sp>
          </mc:Choice>
          <mc:Fallback>
            <p:sp>
              <p:nvSpPr>
                <p:cNvPr id="18" name="文本框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7132" y="3024826"/>
                  <a:ext cx="891540" cy="461665"/>
                </a:xfrm>
                <a:prstGeom prst="rect">
                  <a:avLst/>
                </a:prstGeom>
                <a:blipFill rotWithShape="1">
                  <a:blip r:embed="rId5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9" name="TextBox 26"/>
          <p:cNvSpPr txBox="1"/>
          <p:nvPr/>
        </p:nvSpPr>
        <p:spPr>
          <a:xfrm>
            <a:off x="6267914" y="2692127"/>
            <a:ext cx="2766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LHCb</a:t>
            </a:r>
            <a:r>
              <a:rPr lang="en-US" sz="2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多道联合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25"/>
              <p:cNvSpPr txBox="1"/>
              <p:nvPr/>
            </p:nvSpPr>
            <p:spPr>
              <a:xfrm>
                <a:off x="8641948" y="2633880"/>
                <a:ext cx="306583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=−</m:t>
                      </m:r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044</m:t>
                      </m:r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±</m:t>
                      </m:r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020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0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1948" y="2633880"/>
                <a:ext cx="3065839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8" t="-116" r="10" b="-26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/>
              <p:cNvSpPr txBox="1"/>
              <p:nvPr/>
            </p:nvSpPr>
            <p:spPr>
              <a:xfrm>
                <a:off x="2999984" y="213150"/>
                <a:ext cx="215815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8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m:t>≈</m:t>
                      </m:r>
                      <m:func>
                        <m:funcPr>
                          <m:ctrlPr>
                            <a:rPr kumimoji="1" lang="zh-CN" altLang="en-US" sz="28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1" lang="en-US" altLang="zh-CN" sz="2800" b="0" i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m:t>arg</m:t>
                          </m:r>
                        </m:fName>
                        <m:e>
                          <m:d>
                            <m:dPr>
                              <m:ctrlPr>
                                <a:rPr kumimoji="1" lang="en-US" altLang="zh-CN" sz="28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28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1" lang="en-US" altLang="zh-CN" sz="28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8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Calibri" panose="020F0502020204030204" pitchFamily="34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28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Calibri" panose="020F0502020204030204" pitchFamily="34" charset="0"/>
                                    </a:rPr>
                                    <m:t>𝑡𝑠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984" y="213150"/>
                <a:ext cx="2158155" cy="523220"/>
              </a:xfrm>
              <a:prstGeom prst="rect">
                <a:avLst/>
              </a:prstGeom>
              <a:blipFill rotWithShape="1">
                <a:blip r:embed="rId7"/>
                <a:stretch>
                  <a:fillRect l="-11" t="-81" r="-2647" b="-41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rcRect t="34283" b="33345"/>
          <a:stretch>
            <a:fillRect/>
          </a:stretch>
        </p:blipFill>
        <p:spPr>
          <a:xfrm>
            <a:off x="7017001" y="984994"/>
            <a:ext cx="4722633" cy="1491792"/>
          </a:xfrm>
          <a:prstGeom prst="rect">
            <a:avLst/>
          </a:prstGeom>
          <a:ln cmpd="dbl">
            <a:solidFill>
              <a:srgbClr val="2A00FF"/>
            </a:solidFill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/>
              <p:cNvSpPr txBox="1"/>
              <p:nvPr/>
            </p:nvSpPr>
            <p:spPr>
              <a:xfrm>
                <a:off x="9968398" y="1966496"/>
                <a:ext cx="1041695" cy="46166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m:t>𝑑</m:t>
                      </m:r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m:t>→</m:t>
                      </m:r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m:t>𝑠</m:t>
                      </m:r>
                    </m:oMath>
                  </m:oMathPara>
                </a14:m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8398" y="1966496"/>
                <a:ext cx="1041695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16" t="-116" r="-687" b="-26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内容占位符 2"/>
              <p:cNvSpPr txBox="1"/>
              <p:nvPr/>
            </p:nvSpPr>
            <p:spPr>
              <a:xfrm>
                <a:off x="837317" y="1912151"/>
                <a:ext cx="6328420" cy="1183576"/>
              </a:xfrm>
              <a:prstGeom prst="rect">
                <a:avLst/>
              </a:prstGeom>
            </p:spPr>
            <p:txBody>
              <a:bodyPr vert="horz" lIns="121920" tIns="60960" rIns="121920" bIns="60960" rtlCol="0">
                <a:normAutofit/>
              </a:bodyPr>
              <a:lstStyle>
                <a:lvl1pPr marL="171450" indent="-17145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9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9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9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9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9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9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9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9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kumimoji="1" lang="zh-CN" altLang="en-US" sz="2800" dirty="0">
                    <a:cs typeface="Calibri" panose="020F0502020204030204" pitchFamily="34" charset="0"/>
                  </a:rPr>
                  <a:t>黄金道：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8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8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𝐵</m:t>
                        </m:r>
                      </m:e>
                      <m:sub>
                        <m:r>
                          <a:rPr kumimoji="1" lang="en-US" altLang="zh-CN" sz="28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𝑠</m:t>
                        </m:r>
                      </m:sub>
                      <m:sup>
                        <m:r>
                          <a:rPr kumimoji="1" lang="en-US" altLang="zh-CN" sz="28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sup>
                    </m:sSubSup>
                    <m:r>
                      <a:rPr kumimoji="1" lang="en-US" altLang="zh-CN" sz="28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→</m:t>
                    </m:r>
                    <m:r>
                      <a:rPr kumimoji="1" lang="en-US" altLang="zh-CN" sz="28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𝐽</m:t>
                    </m:r>
                    <m:r>
                      <m:rPr>
                        <m:lit/>
                      </m:rPr>
                      <a:rPr kumimoji="1" lang="en-US" altLang="zh-CN" sz="28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/</m:t>
                    </m:r>
                    <m:r>
                      <a:rPr kumimoji="1" lang="en-US" altLang="zh-CN" sz="28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𝜓</m:t>
                    </m:r>
                    <m:r>
                      <a:rPr kumimoji="1" lang="en-US" altLang="zh-CN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𝜙</m:t>
                    </m:r>
                  </m:oMath>
                </a14:m>
                <a:endParaRPr kumimoji="1" lang="zh-CN" altLang="en-US" sz="2800" dirty="0"/>
              </a:p>
            </p:txBody>
          </p:sp>
        </mc:Choice>
        <mc:Fallback>
          <p:sp>
            <p:nvSpPr>
              <p:cNvPr id="17" name="内容占位符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317" y="1912151"/>
                <a:ext cx="6328420" cy="1183576"/>
              </a:xfrm>
              <a:prstGeom prst="rect">
                <a:avLst/>
              </a:prstGeom>
              <a:blipFill rotWithShape="1">
                <a:blip r:embed="rId10"/>
                <a:stretch>
                  <a:fillRect l="-6" t="-14" r="6" b="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05421" y="9521"/>
            <a:ext cx="3738891" cy="926848"/>
          </a:xfrm>
          <a:prstGeom prst="rect">
            <a:avLst/>
          </a:prstGeom>
        </p:spPr>
      </p:pic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4588329" y="2598057"/>
            <a:ext cx="26547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直接</a:t>
            </a:r>
            <a:r>
              <a:rPr kumimoji="1" lang="en-US" altLang="zh-CN" sz="36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CP</a:t>
            </a:r>
            <a:r>
              <a:rPr kumimoji="1"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破坏</a:t>
            </a:r>
            <a:endParaRPr kumimoji="1"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直接CP破坏</a:t>
            </a:r>
            <a:endParaRPr lang="en-GB" dirty="0"/>
          </a:p>
        </p:txBody>
      </p:sp>
      <p:sp>
        <p:nvSpPr>
          <p:cNvPr id="10" name="文本框 9"/>
          <p:cNvSpPr txBox="1"/>
          <p:nvPr/>
        </p:nvSpPr>
        <p:spPr>
          <a:xfrm>
            <a:off x="244645" y="1056739"/>
            <a:ext cx="86515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底强子衰变</a:t>
            </a:r>
            <a:r>
              <a:rPr lang="en-US" sz="28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树图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和圈图可存在较强干涉，产生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CP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破坏</a:t>
            </a:r>
            <a:endParaRPr lang="en-GB" sz="28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17" name="Picture 5"/>
          <p:cNvPicPr>
            <a:picLocks noChangeAspect="1"/>
          </p:cNvPicPr>
          <p:nvPr/>
        </p:nvPicPr>
        <p:blipFill rotWithShape="1">
          <a:blip r:embed="rId1"/>
          <a:srcRect b="55701"/>
          <a:stretch>
            <a:fillRect/>
          </a:stretch>
        </p:blipFill>
        <p:spPr>
          <a:xfrm>
            <a:off x="428707" y="2290450"/>
            <a:ext cx="9949134" cy="276415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/>
              <p:cNvSpPr txBox="1"/>
              <p:nvPr/>
            </p:nvSpPr>
            <p:spPr>
              <a:xfrm>
                <a:off x="2092207" y="5331766"/>
                <a:ext cx="219149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圈图：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∝</m:t>
                    </m:r>
                    <m:sSubSup>
                      <m:sSubSup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𝑡𝑏</m:t>
                        </m:r>
                      </m:sub>
                      <m:sup>
                        <m:r>
                          <a:rPr kumimoji="1" lang="zh-CN" altLang="en-US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∗</m:t>
                        </m:r>
                      </m:sup>
                    </m:sSubSup>
                    <m:sSub>
                      <m:sSub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𝑡𝑠</m:t>
                        </m:r>
                      </m:sub>
                    </m:sSub>
                  </m:oMath>
                </a14:m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2207" y="5331766"/>
                <a:ext cx="2191497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24" t="-66" r="-3332" b="-50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/>
              <p:cNvSpPr txBox="1"/>
              <p:nvPr/>
            </p:nvSpPr>
            <p:spPr>
              <a:xfrm>
                <a:off x="7962900" y="5331767"/>
                <a:ext cx="232211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树图：</a:t>
                </a:r>
                <a:r>
                  <a:rPr kumimoji="1" lang="en-US" altLang="zh-CN" sz="2400" dirty="0">
                    <a:ea typeface="微软雅黑" panose="020B0503020204020204" pitchFamily="34" charset="-122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2400" i="1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∝</m:t>
                    </m:r>
                    <m:sSubSup>
                      <m:sSub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𝑢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𝑏</m:t>
                        </m:r>
                      </m:sub>
                      <m:sup>
                        <m:r>
                          <a:rPr kumimoji="1" lang="zh-CN" altLang="en-US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∗</m:t>
                        </m:r>
                      </m:sup>
                    </m:sSubSup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𝑢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𝑠</m:t>
                        </m:r>
                      </m:sub>
                    </m:sSub>
                  </m:oMath>
                </a14:m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2900" y="5331767"/>
                <a:ext cx="2322111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66" r="-4625" b="-50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标题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  <m:sup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en-US" altLang="zh-CN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GB" altLang="zh-CN" dirty="0">
                    <a:solidFill>
                      <a:schemeClr val="tx1"/>
                    </a:solidFill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</a:rPr>
                  <a:t>CP</a:t>
                </a:r>
                <a:r>
                  <a:rPr lang="en-US" dirty="0" err="1">
                    <a:solidFill>
                      <a:schemeClr val="tx1"/>
                    </a:solidFill>
                  </a:rPr>
                  <a:t>破坏</a:t>
                </a:r>
                <a:endParaRPr lang="en-GB" dirty="0"/>
              </a:p>
            </p:txBody>
          </p:sp>
        </mc:Choice>
        <mc:Fallback>
          <p:sp>
            <p:nvSpPr>
              <p:cNvPr id="2" name="标题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1"/>
                <a:stretch>
                  <a:fillRect t="-2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组合 30"/>
          <p:cNvGrpSpPr>
            <a:grpSpLocks noChangeAspect="1"/>
          </p:cNvGrpSpPr>
          <p:nvPr/>
        </p:nvGrpSpPr>
        <p:grpSpPr>
          <a:xfrm>
            <a:off x="1165307" y="1421412"/>
            <a:ext cx="9201642" cy="4351591"/>
            <a:chOff x="111207" y="3811003"/>
            <a:chExt cx="6088117" cy="2879160"/>
          </a:xfrm>
        </p:grpSpPr>
        <p:pic>
          <p:nvPicPr>
            <p:cNvPr id="14" name="Picture 2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1207" y="3811003"/>
              <a:ext cx="6088117" cy="2879160"/>
            </a:xfrm>
            <a:prstGeom prst="rect">
              <a:avLst/>
            </a:prstGeom>
          </p:spPr>
        </p:pic>
        <p:cxnSp>
          <p:nvCxnSpPr>
            <p:cNvPr id="15" name="Straight Connector 27"/>
            <p:cNvCxnSpPr/>
            <p:nvPr/>
          </p:nvCxnSpPr>
          <p:spPr>
            <a:xfrm>
              <a:off x="1143000" y="4533379"/>
              <a:ext cx="3247418" cy="0"/>
            </a:xfrm>
            <a:prstGeom prst="line">
              <a:avLst/>
            </a:prstGeom>
            <a:ln w="25400">
              <a:solidFill>
                <a:srgbClr val="0000FF"/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29"/>
            <p:cNvCxnSpPr/>
            <p:nvPr/>
          </p:nvCxnSpPr>
          <p:spPr>
            <a:xfrm>
              <a:off x="1422400" y="6120638"/>
              <a:ext cx="3148014" cy="0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Group 10"/>
            <p:cNvGrpSpPr/>
            <p:nvPr/>
          </p:nvGrpSpPr>
          <p:grpSpPr>
            <a:xfrm>
              <a:off x="2100148" y="3923581"/>
              <a:ext cx="3912544" cy="380480"/>
              <a:chOff x="999295" y="1224699"/>
              <a:chExt cx="3648546" cy="358095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1" name="TextBox 12"/>
                  <p:cNvSpPr txBox="1"/>
                  <p:nvPr/>
                </p:nvSpPr>
                <p:spPr>
                  <a:xfrm>
                    <a:off x="999295" y="1224699"/>
                    <a:ext cx="736829" cy="358095"/>
                  </a:xfrm>
                  <a:prstGeom prst="rect">
                    <a:avLst/>
                  </a:prstGeom>
                  <a:noFill/>
                  <a:ln>
                    <a:solidFill>
                      <a:schemeClr val="bg1"/>
                    </a:solidFill>
                  </a:ln>
                  <a:effectLst>
                    <a:outerShdw blurRad="50800" dist="38100" algn="l" rotWithShape="0">
                      <a:prstClr val="black">
                        <a:alpha val="0"/>
                      </a:prstClr>
                    </a:outerShdw>
                    <a:softEdge rad="12700"/>
                  </a:effectLst>
                </p:spPr>
                <p:txBody>
                  <a:bodyPr wrap="none" lIns="36000" tIns="36000" rIns="36000" bIns="36000" rtlCol="0">
                    <a:spAutoFit/>
                  </a:bodyPr>
                  <a:lstStyle/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sz="200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lang="en-US" altLang="zh-CN" sz="20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CN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US" altLang="zh-CN" sz="20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</m:sup>
                          </m:sSup>
                        </m:oMath>
                      </m:oMathPara>
                    </a14:m>
                    <a:endParaRPr lang="en-US" sz="20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>
              <p:sp>
                <p:nvSpPr>
                  <p:cNvPr id="21" name="TextBox 1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99295" y="1224699"/>
                    <a:ext cx="736829" cy="358095"/>
                  </a:xfrm>
                  <a:prstGeom prst="rect">
                    <a:avLst/>
                  </a:prstGeom>
                  <a:blipFill rotWithShape="1">
                    <a:blip r:embed="rId3"/>
                  </a:blipFill>
                  <a:ln>
                    <a:solidFill>
                      <a:schemeClr val="bg1"/>
                    </a:solidFill>
                  </a:ln>
                  <a:effectLst>
                    <a:outerShdw blurRad="50800" dist="38100" algn="l" rotWithShape="0">
                      <a:prstClr val="black">
                        <a:alpha val="0"/>
                      </a:prstClr>
                    </a:outerShdw>
                    <a:softEdge rad="12700"/>
                  </a:effectLst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2" name="TextBox 13"/>
                  <p:cNvSpPr txBox="1"/>
                  <p:nvPr/>
                </p:nvSpPr>
                <p:spPr>
                  <a:xfrm>
                    <a:off x="3911012" y="1224700"/>
                    <a:ext cx="736829" cy="358094"/>
                  </a:xfrm>
                  <a:prstGeom prst="rect">
                    <a:avLst/>
                  </a:prstGeom>
                  <a:noFill/>
                  <a:ln>
                    <a:solidFill>
                      <a:schemeClr val="bg1"/>
                    </a:solidFill>
                  </a:ln>
                  <a:effectLst>
                    <a:outerShdw blurRad="50800" dist="38100" algn="l" rotWithShape="0">
                      <a:prstClr val="black">
                        <a:alpha val="0"/>
                      </a:prstClr>
                    </a:outerShdw>
                    <a:softEdge rad="12700"/>
                  </a:effectLst>
                </p:spPr>
                <p:txBody>
                  <a:bodyPr wrap="none" lIns="36000" tIns="36000" rIns="36000" bIns="36000" rtlCol="0">
                    <a:spAutoFit/>
                  </a:bodyPr>
                  <a:lstStyle/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sz="200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lang="en-US" altLang="zh-CN" sz="20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CN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US" altLang="zh-CN" sz="20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</m:sup>
                          </m:sSup>
                        </m:oMath>
                      </m:oMathPara>
                    </a14:m>
                    <a:endParaRPr lang="en-US" sz="20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>
              <p:sp>
                <p:nvSpPr>
                  <p:cNvPr id="22" name="TextBox 1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11012" y="1224700"/>
                    <a:ext cx="736829" cy="358094"/>
                  </a:xfrm>
                  <a:prstGeom prst="rect">
                    <a:avLst/>
                  </a:prstGeom>
                  <a:blipFill rotWithShape="1">
                    <a:blip r:embed="rId4"/>
                  </a:blipFill>
                  <a:ln>
                    <a:solidFill>
                      <a:schemeClr val="bg1"/>
                    </a:solidFill>
                  </a:ln>
                  <a:effectLst>
                    <a:outerShdw blurRad="50800" dist="38100" algn="l" rotWithShape="0">
                      <a:prstClr val="black">
                        <a:alpha val="0"/>
                      </a:prstClr>
                    </a:outerShdw>
                    <a:softEdge rad="12700"/>
                  </a:effectLst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/>
              <p:cNvSpPr txBox="1"/>
              <p:nvPr/>
            </p:nvSpPr>
            <p:spPr>
              <a:xfrm>
                <a:off x="1433447" y="6165249"/>
                <a:ext cx="3950658" cy="5097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shade val="15000"/>
                  </a:schemeClr>
                </a:solidFill>
              </a:ln>
            </p:spPr>
            <p:txBody>
              <a:bodyPr wrap="square" lIns="0" rIns="0" rtlCol="0">
                <a:no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bSupPr>
                        <m:e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𝐶𝑃</m:t>
                          </m:r>
                        </m:sub>
                        <m:sup>
                          <m:sSup>
                            <m:sSupPr>
                              <m:ctrlP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̅"/>
                                  <m:ctrlPr>
                                    <a:rPr kumimoji="1" lang="en-US" altLang="zh-CN" sz="2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sz="2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𝐵</m:t>
                                  </m:r>
                                </m:e>
                              </m:acc>
                            </m:e>
                            <m:sup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0</m:t>
                              </m:r>
                            </m:sup>
                          </m:sSup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→</m:t>
                          </m:r>
                          <m:sSup>
                            <m:sSupPr>
                              <m:ctrlP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𝐾</m:t>
                              </m:r>
                            </m:e>
                            <m:sup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−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𝜋</m:t>
                              </m:r>
                            </m:e>
                            <m:sup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+</m:t>
                              </m:r>
                            </m:sup>
                          </m:sSup>
                        </m:sup>
                      </m:sSubSup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=−</m:t>
                      </m:r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0</m:t>
                      </m:r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.</m:t>
                      </m:r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083</m:t>
                      </m:r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±</m:t>
                      </m:r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0</m:t>
                      </m:r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.</m:t>
                      </m:r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005</m:t>
                      </m:r>
                    </m:oMath>
                  </m:oMathPara>
                </a14:m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3447" y="6165249"/>
                <a:ext cx="3950658" cy="509767"/>
              </a:xfrm>
              <a:prstGeom prst="rect">
                <a:avLst/>
              </a:prstGeom>
              <a:blipFill rotWithShape="1">
                <a:blip r:embed="rId5"/>
                <a:stretch>
                  <a:fillRect l="-167" t="-1252" r="-146" b="-1142"/>
                </a:stretch>
              </a:blipFill>
              <a:ln>
                <a:solidFill>
                  <a:schemeClr val="accent1">
                    <a:shade val="15000"/>
                  </a:schemeClr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/>
              <p:cNvSpPr txBox="1"/>
              <p:nvPr/>
            </p:nvSpPr>
            <p:spPr>
              <a:xfrm>
                <a:off x="6292246" y="6080045"/>
                <a:ext cx="3651161" cy="59497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shade val="15000"/>
                  </a:schemeClr>
                </a:solidFill>
              </a:ln>
            </p:spPr>
            <p:txBody>
              <a:bodyPr wrap="square" lIns="0" rIns="0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bSupPr>
                        <m:e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𝐶𝑃</m:t>
                          </m:r>
                        </m:sub>
                        <m:sup>
                          <m:sSubSup>
                            <m:sSubSupPr>
                              <m:ctrlP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̅"/>
                                  <m:ctrlPr>
                                    <a:rPr kumimoji="1" lang="en-US" altLang="zh-CN" sz="2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sz="2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𝐵</m:t>
                                  </m:r>
                                </m:e>
                              </m:acc>
                            </m:e>
                            <m:sub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𝑠</m:t>
                              </m:r>
                            </m:sub>
                            <m:sup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0</m:t>
                              </m:r>
                            </m:sup>
                          </m:sSubSup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→</m:t>
                          </m:r>
                          <m:sSup>
                            <m:sSupPr>
                              <m:ctrlP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𝐾</m:t>
                              </m:r>
                            </m:e>
                            <m:sup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𝜋</m:t>
                              </m:r>
                            </m:e>
                            <m:sup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−</m:t>
                              </m:r>
                            </m:sup>
                          </m:sSup>
                        </m:sup>
                      </m:sSubSup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=</m:t>
                      </m:r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0</m:t>
                      </m:r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.</m:t>
                      </m:r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236</m:t>
                      </m:r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±</m:t>
                      </m:r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0</m:t>
                      </m:r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.</m:t>
                      </m:r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017</m:t>
                      </m:r>
                    </m:oMath>
                  </m:oMathPara>
                </a14:m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2246" y="6080045"/>
                <a:ext cx="3651161" cy="594971"/>
              </a:xfrm>
              <a:prstGeom prst="rect">
                <a:avLst/>
              </a:prstGeom>
              <a:blipFill rotWithShape="1">
                <a:blip r:embed="rId6"/>
                <a:stretch>
                  <a:fillRect l="-175" t="-1161" r="-158" b="-978"/>
                </a:stretch>
              </a:blipFill>
              <a:ln>
                <a:solidFill>
                  <a:schemeClr val="accent1">
                    <a:shade val="15000"/>
                  </a:schemeClr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标题 1"/>
              <p:cNvSpPr>
                <a:spLocks noGrp="1"/>
              </p:cNvSpPr>
              <p:nvPr>
                <p:ph type="title"/>
              </p:nvPr>
            </p:nvSpPr>
            <p:spPr>
              <a:xfrm>
                <a:off x="158803" y="44823"/>
                <a:ext cx="11874395" cy="860612"/>
              </a:xfrm>
            </p:spPr>
            <p:txBody>
              <a:bodyPr/>
              <a:lstStyle/>
              <a:p>
                <a:r>
                  <a:rPr kumimoji="1" lang="zh-CN" altLang="en-US" dirty="0"/>
                  <a:t>底重子衰变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e>
                      <m:sub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  <m:sup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en-US" altLang="zh-CN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CN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zh-CN" altLang="en-US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kumimoji="1" lang="zh-CN" altLang="en-US" dirty="0"/>
              </a:p>
            </p:txBody>
          </p:sp>
        </mc:Choice>
        <mc:Fallback>
          <p:sp>
            <p:nvSpPr>
              <p:cNvPr id="6" name="标题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58803" y="44823"/>
                <a:ext cx="11874395" cy="860612"/>
              </a:xfrm>
              <a:blipFill rotWithShape="1">
                <a:blip r:embed="rId1"/>
                <a:stretch>
                  <a:fillRect t="-781" r="5" b="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组合 13"/>
          <p:cNvGrpSpPr/>
          <p:nvPr/>
        </p:nvGrpSpPr>
        <p:grpSpPr>
          <a:xfrm>
            <a:off x="158803" y="2480776"/>
            <a:ext cx="8368093" cy="4243000"/>
            <a:chOff x="986141" y="1038794"/>
            <a:chExt cx="6276070" cy="3182250"/>
          </a:xfrm>
        </p:grpSpPr>
        <p:grpSp>
          <p:nvGrpSpPr>
            <p:cNvPr id="9" name="组合 8"/>
            <p:cNvGrpSpPr/>
            <p:nvPr/>
          </p:nvGrpSpPr>
          <p:grpSpPr>
            <a:xfrm>
              <a:off x="986141" y="1323165"/>
              <a:ext cx="6276070" cy="2897879"/>
              <a:chOff x="986141" y="1053825"/>
              <a:chExt cx="6276070" cy="2897879"/>
            </a:xfrm>
          </p:grpSpPr>
          <p:pic>
            <p:nvPicPr>
              <p:cNvPr id="26" name="Picture 25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986141" y="1053825"/>
                <a:ext cx="6276070" cy="2897879"/>
              </a:xfrm>
              <a:prstGeom prst="rect">
                <a:avLst/>
              </a:prstGeom>
            </p:spPr>
          </p:pic>
          <p:cxnSp>
            <p:nvCxnSpPr>
              <p:cNvPr id="29" name="Straight Connector 28"/>
              <p:cNvCxnSpPr/>
              <p:nvPr/>
            </p:nvCxnSpPr>
            <p:spPr>
              <a:xfrm>
                <a:off x="2295939" y="1631916"/>
                <a:ext cx="3339548" cy="0"/>
              </a:xfrm>
              <a:prstGeom prst="line">
                <a:avLst/>
              </a:prstGeom>
              <a:ln w="28575">
                <a:solidFill>
                  <a:srgbClr val="C00000"/>
                </a:solidFill>
                <a:prstDash val="dash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文本框 10"/>
                <p:cNvSpPr txBox="1"/>
                <p:nvPr/>
              </p:nvSpPr>
              <p:spPr>
                <a:xfrm>
                  <a:off x="1736863" y="1039169"/>
                  <a:ext cx="2228850" cy="391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altLang="zh-CN" sz="2665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665" i="1">
                              <a:latin typeface="Cambria Math" panose="02040503050406030204" pitchFamily="18" charset="0"/>
                            </a:rPr>
                            <m:t>𝛬</m:t>
                          </m:r>
                        </m:e>
                        <m:sub>
                          <m:r>
                            <a:rPr lang="en-US" altLang="zh-CN" sz="2665" i="1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  <m:sup>
                          <m:r>
                            <a:rPr lang="en-US" altLang="zh-CN" sz="2665" i="1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  <m:r>
                        <a:rPr lang="en-US" altLang="zh-CN" sz="2665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altLang="zh-CN" sz="2665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altLang="zh-CN" sz="2665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altLang="zh-CN" sz="2665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665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en-US" altLang="zh-CN" sz="2665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sSup>
                        <m:sSupPr>
                          <m:ctrlPr>
                            <a:rPr lang="en-US" altLang="zh-CN" sz="2665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665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altLang="zh-CN" sz="2665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altLang="zh-CN" sz="2665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665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altLang="zh-CN" sz="2665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zh-CN" altLang="en-US" sz="2665"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zh-CN" altLang="en-US" sz="2665" dirty="0"/>
                    <a:t> </a:t>
                  </a:r>
                  <a:endParaRPr lang="zh-CN" altLang="en-US" sz="2400" dirty="0"/>
                </a:p>
              </p:txBody>
            </p:sp>
          </mc:Choice>
          <mc:Fallback>
            <p:sp>
              <p:nvSpPr>
                <p:cNvPr id="11" name="文本框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36863" y="1039169"/>
                  <a:ext cx="2228850" cy="391165"/>
                </a:xfrm>
                <a:prstGeom prst="rect">
                  <a:avLst/>
                </a:prstGeom>
                <a:blipFill rotWithShape="1">
                  <a:blip r:embed="rId3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文本框 12"/>
                <p:cNvSpPr txBox="1"/>
                <p:nvPr/>
              </p:nvSpPr>
              <p:spPr>
                <a:xfrm>
                  <a:off x="4917385" y="1038794"/>
                  <a:ext cx="1851163" cy="35894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altLang="zh-CN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̅"/>
                              <m:ctrlPr>
                                <a:rPr lang="en-US" altLang="zh-CN" sz="2400" i="1" dirty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400" dirty="0">
                                  <a:latin typeface="Cambria Math" panose="02040503050406030204" pitchFamily="18" charset="0"/>
                                </a:rPr>
                                <m:t>𝛬</m:t>
                              </m:r>
                            </m:e>
                          </m:acc>
                        </m:e>
                        <m:sub>
                          <m:r>
                            <a:rPr lang="en-US" altLang="zh-CN" sz="240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  <m:sup>
                          <m:r>
                            <a:rPr lang="en-US" altLang="zh-CN" sz="240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  <m:r>
                        <a:rPr lang="en-US" altLang="zh-CN" sz="2400">
                          <a:latin typeface="Cambria Math" panose="02040503050406030204" pitchFamily="18" charset="0"/>
                        </a:rPr>
                        <m:t>→</m:t>
                      </m:r>
                      <m:acc>
                        <m:accPr>
                          <m:chr m:val="̅"/>
                          <m:ctrlPr>
                            <a:rPr lang="en-US" altLang="zh-CN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40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  <m:r>
                        <a:rPr lang="en-US" altLang="zh-CN" sz="240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altLang="zh-CN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en-US" altLang="zh-CN" sz="240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altLang="zh-CN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altLang="zh-CN" sz="240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sSup>
                        <m:sSupPr>
                          <m:ctrlPr>
                            <a:rPr lang="en-US" altLang="zh-CN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altLang="zh-CN" sz="240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a14:m>
                  <a:r>
                    <a:rPr lang="zh-CN" altLang="en-US" sz="2400" dirty="0"/>
                    <a:t> </a:t>
                  </a:r>
                  <a:endParaRPr lang="zh-CN" altLang="en-US" sz="2400" dirty="0"/>
                </a:p>
              </p:txBody>
            </p:sp>
          </mc:Choice>
          <mc:Fallback>
            <p:sp>
              <p:nvSpPr>
                <p:cNvPr id="13" name="文本框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17385" y="1038794"/>
                  <a:ext cx="1851163" cy="358945"/>
                </a:xfrm>
                <a:prstGeom prst="rect">
                  <a:avLst/>
                </a:prstGeom>
                <a:blipFill rotWithShape="1">
                  <a:blip r:embed="rId4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0436" y="1080978"/>
            <a:ext cx="3796100" cy="175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文本框 15"/>
              <p:cNvSpPr txBox="1"/>
              <p:nvPr/>
            </p:nvSpPr>
            <p:spPr>
              <a:xfrm>
                <a:off x="876645" y="1266863"/>
                <a:ext cx="538184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200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zh-CN" sz="3200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𝐶𝑃</m:t>
                        </m:r>
                      </m:sub>
                    </m:sSub>
                    <m:r>
                      <a:rPr lang="en-US" altLang="zh-CN" sz="3200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altLang="zh-CN" sz="32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sz="3200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sz="32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45</m:t>
                    </m:r>
                    <m:r>
                      <a:rPr lang="en-US" altLang="zh-CN" sz="3200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±</m:t>
                    </m:r>
                    <m:r>
                      <a:rPr lang="en-US" altLang="zh-CN" sz="32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altLang="zh-CN" sz="3200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sz="32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46</m:t>
                    </m:r>
                    <m:r>
                      <a:rPr lang="en-US" altLang="zh-CN" sz="3200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±</m:t>
                    </m:r>
                    <m:r>
                      <a:rPr lang="en-US" altLang="zh-CN" sz="32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altLang="zh-CN" sz="3200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sz="32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10</m:t>
                    </m:r>
                    <m:r>
                      <a:rPr lang="en-US" altLang="zh-CN" sz="3200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)%</m:t>
                    </m:r>
                  </m:oMath>
                </a14:m>
                <a:r>
                  <a:rPr lang="zh-CN" altLang="en-US" sz="3200" dirty="0"/>
                  <a:t> </a:t>
                </a:r>
                <a:endParaRPr lang="zh-CN" altLang="en-US" sz="3200" dirty="0"/>
              </a:p>
            </p:txBody>
          </p:sp>
        </mc:Choice>
        <mc:Fallback>
          <p:sp>
            <p:nvSpPr>
              <p:cNvPr id="16" name="文本框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645" y="1266863"/>
                <a:ext cx="5381849" cy="584775"/>
              </a:xfrm>
              <a:prstGeom prst="rect">
                <a:avLst/>
              </a:prstGeom>
              <a:blipFill rotWithShape="1">
                <a:blip r:embed="rId6"/>
                <a:stretch>
                  <a:fillRect l="-6" t="-6" r="11" b="-1032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文本框 17"/>
              <p:cNvSpPr txBox="1"/>
              <p:nvPr/>
            </p:nvSpPr>
            <p:spPr>
              <a:xfrm>
                <a:off x="4093089" y="1876286"/>
                <a:ext cx="257897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（显著性</a:t>
                </a:r>
                <a14:m>
                  <m:oMath xmlns:m="http://schemas.openxmlformats.org/officeDocument/2006/math">
                    <m:r>
                      <a:rPr kumimoji="1" lang="en-US" altLang="zh-CN" sz="240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5</m:t>
                    </m:r>
                    <m:r>
                      <a:rPr kumimoji="1" lang="en-US" altLang="zh-CN" sz="240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.</m:t>
                    </m:r>
                    <m:r>
                      <a:rPr kumimoji="1" lang="en-US" altLang="zh-CN" sz="240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2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𝜎</m:t>
                    </m:r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）</a:t>
                </a:r>
                <a:endParaRPr lang="zh-CN" altLang="en-US" sz="2400" dirty="0"/>
              </a:p>
            </p:txBody>
          </p:sp>
        </mc:Choice>
        <mc:Fallback>
          <p:sp>
            <p:nvSpPr>
              <p:cNvPr id="18" name="文本框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3089" y="1876286"/>
                <a:ext cx="2578979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20" t="-107" r="5" b="-26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文本框 19"/>
          <p:cNvSpPr txBox="1"/>
          <p:nvPr/>
        </p:nvSpPr>
        <p:spPr>
          <a:xfrm>
            <a:off x="9077634" y="6035440"/>
            <a:ext cx="2816797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zh-CN" sz="2135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Nature</a:t>
            </a:r>
            <a:r>
              <a:rPr kumimoji="1" lang="zh-CN" altLang="en-US" sz="2135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2135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643</a:t>
            </a:r>
            <a:r>
              <a:rPr kumimoji="1" lang="zh-CN" altLang="en-US" sz="2135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2135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(2025)</a:t>
            </a:r>
            <a:r>
              <a:rPr kumimoji="1" lang="zh-CN" altLang="en-US" sz="2135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2135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1223</a:t>
            </a:r>
            <a:endParaRPr kumimoji="1" lang="zh-CN" altLang="en-US" sz="2135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10514" y="3047557"/>
            <a:ext cx="25387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首次发现重子</a:t>
            </a:r>
            <a:r>
              <a:rPr kumimoji="1"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CP</a:t>
            </a:r>
            <a:r>
              <a:rPr kumimoji="1"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破坏</a:t>
            </a:r>
            <a:endParaRPr kumimoji="1"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78023" y="4259473"/>
            <a:ext cx="3203779" cy="1569828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CKM</a:t>
            </a:r>
            <a:r>
              <a:rPr lang="zh-CN" altLang="en-US" dirty="0"/>
              <a:t>矩阵与相互作用顶角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文本框 15"/>
              <p:cNvSpPr txBox="1"/>
              <p:nvPr/>
            </p:nvSpPr>
            <p:spPr>
              <a:xfrm>
                <a:off x="2652719" y="1365384"/>
                <a:ext cx="6936124" cy="926792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1905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∼</m:t>
                    </m:r>
                    <m:f>
                      <m:f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kumimoji="1" lang="en-US" altLang="zh-CN" sz="20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kumimoji="1" lang="en-US" altLang="zh-CN" sz="20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kumimoji="1" lang="en-US" altLang="zh-CN" sz="1905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kumimoji="1" lang="en-US" altLang="zh-CN" sz="1905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1905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</m:acc>
                        <m:r>
                          <a:rPr kumimoji="1" lang="en-US" altLang="zh-CN" sz="1905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kumimoji="1" lang="en-US" altLang="zh-CN" sz="1905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1905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</m:acc>
                        <m:r>
                          <a:rPr kumimoji="1" lang="en-US" altLang="zh-CN" sz="1905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kumimoji="1" lang="en-US" altLang="zh-CN" sz="1905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1905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acc>
                      </m:e>
                    </m:d>
                    <m:d>
                      <m:dPr>
                        <m:ctrlPr>
                          <a:rPr kumimoji="1" lang="en-US" altLang="zh-CN" sz="1905" i="1" smtClean="0">
                            <a:solidFill>
                              <a:srgbClr val="06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zh-CN" sz="1905" i="1">
                                <a:solidFill>
                                  <a:srgbClr val="06B0F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kumimoji="1" lang="en-US" altLang="zh-CN" sz="1905" i="1">
                                      <a:solidFill>
                                        <a:srgbClr val="06B0F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kumimoji="1" lang="en-US" altLang="zh-CN" sz="1905" i="1">
                                      <a:solidFill>
                                        <a:srgbClr val="06B0F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kumimoji="1" lang="en-US" altLang="zh-CN" sz="1905" i="1">
                                      <a:solidFill>
                                        <a:srgbClr val="06B0F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𝑢</m:t>
                                  </m:r>
                                  <m:r>
                                    <a:rPr kumimoji="1" lang="en-US" altLang="zh-CN" sz="1905" i="1">
                                      <a:solidFill>
                                        <a:srgbClr val="06B0F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𝑑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zh-CN" sz="1905" i="1">
                                      <a:solidFill>
                                        <a:srgbClr val="06B0F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905" i="1">
                                      <a:solidFill>
                                        <a:srgbClr val="06B0F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1905" i="1">
                                      <a:solidFill>
                                        <a:srgbClr val="06B0F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𝑢𝑠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zh-CN" sz="1905" i="1">
                                      <a:solidFill>
                                        <a:srgbClr val="06B0F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905" i="1">
                                      <a:solidFill>
                                        <a:srgbClr val="06B0F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1905" i="1">
                                      <a:solidFill>
                                        <a:srgbClr val="06B0F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𝑢𝑏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zh-CN" sz="1905" i="1">
                                      <a:solidFill>
                                        <a:srgbClr val="06B0F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905" i="1">
                                      <a:solidFill>
                                        <a:srgbClr val="06B0F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1905" i="1">
                                      <a:solidFill>
                                        <a:srgbClr val="06B0F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𝑐𝑑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zh-CN" sz="1905" i="1">
                                      <a:solidFill>
                                        <a:srgbClr val="06B0F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905" i="1">
                                      <a:solidFill>
                                        <a:srgbClr val="06B0F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1905" i="1">
                                      <a:solidFill>
                                        <a:srgbClr val="06B0F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𝑐𝑠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zh-CN" sz="1905" i="1">
                                      <a:solidFill>
                                        <a:srgbClr val="06B0F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905" i="1">
                                      <a:solidFill>
                                        <a:srgbClr val="06B0F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1905" i="1">
                                      <a:solidFill>
                                        <a:srgbClr val="06B0F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𝑐𝑏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zh-CN" sz="1905" i="1">
                                      <a:solidFill>
                                        <a:srgbClr val="06B0F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905" i="1">
                                      <a:solidFill>
                                        <a:srgbClr val="06B0F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1905" i="1">
                                      <a:solidFill>
                                        <a:srgbClr val="06B0F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𝑡𝑑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zh-CN" sz="1905" i="1">
                                      <a:solidFill>
                                        <a:srgbClr val="06B0F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905" i="1">
                                      <a:solidFill>
                                        <a:srgbClr val="06B0F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1905" i="1">
                                      <a:solidFill>
                                        <a:srgbClr val="06B0F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𝑡𝑠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zh-CN" sz="1905" i="1">
                                      <a:solidFill>
                                        <a:srgbClr val="06B0F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905" i="1">
                                      <a:solidFill>
                                        <a:srgbClr val="06B0F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1905" i="1">
                                      <a:solidFill>
                                        <a:srgbClr val="06B0F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𝑡𝑏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d>
                      <m:dPr>
                        <m:ctrlPr>
                          <a:rPr kumimoji="1" lang="en-US" altLang="zh-CN" sz="190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zh-CN" sz="190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zh-CN" sz="1905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𝑑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zh-CN" sz="1905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𝑠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zh-CN" sz="1905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e>
                          </m:mr>
                        </m:m>
                      </m:e>
                    </m:d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bSup>
                    <m:r>
                      <a:rPr kumimoji="1" lang="en-US" altLang="zh-CN" sz="1905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</m:oMath>
                </a14:m>
                <a:r>
                  <a:rPr lang="zh-CN" altLang="en-US" sz="1905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厄米共轭</a:t>
                </a:r>
                <a:endParaRPr lang="zh-CN" altLang="en-US" sz="190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6" name="文本框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2719" y="1365384"/>
                <a:ext cx="6936124" cy="926792"/>
              </a:xfrm>
              <a:prstGeom prst="rect">
                <a:avLst/>
              </a:prstGeom>
              <a:blipFill rotWithShape="1">
                <a:blip r:embed="rId1"/>
                <a:stretch>
                  <a:fillRect l="-69" t="-14" r="5" b="50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本框 21"/>
              <p:cNvSpPr txBox="1"/>
              <p:nvPr/>
            </p:nvSpPr>
            <p:spPr>
              <a:xfrm>
                <a:off x="2023372" y="819156"/>
                <a:ext cx="8281455" cy="600998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11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11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115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int</m:t>
                        </m:r>
                      </m:sub>
                      <m:sup>
                        <m:r>
                          <a:rPr kumimoji="1" lang="en-US" altLang="zh-CN" sz="211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𝐶𝐶</m:t>
                        </m:r>
                      </m:sup>
                    </m:sSubSup>
                    <m:d>
                      <m:dPr>
                        <m:ctrlPr>
                          <a:rPr kumimoji="1" lang="en-US" altLang="zh-CN" sz="211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11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115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Ψ</m:t>
                            </m:r>
                          </m:e>
                          <m:sub>
                            <m:r>
                              <a:rPr kumimoji="1" lang="en-US" altLang="zh-CN" sz="211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</m:e>
                    </m:d>
                    <m:r>
                      <a:rPr kumimoji="1" lang="en-US" altLang="zh-CN" sz="2115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  <m:sSub>
                      <m:sSubPr>
                        <m:ctrlP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m:rPr>
                        <m:lit/>
                      </m:rPr>
                      <a:rPr kumimoji="1" lang="en-US" altLang="zh-CN" sz="211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>
                      <a:rPr kumimoji="1" lang="en-US" altLang="zh-CN" sz="211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  <m:d>
                      <m:dPr>
                        <m:ctrlP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kumimoji="1" lang="en-US" altLang="zh-CN" sz="2115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115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115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𝑈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115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  <m:sup>
                            <m:r>
                              <a:rPr kumimoji="1" lang="en-US" altLang="zh-CN" sz="2115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′</m:t>
                            </m:r>
                            <m:r>
                              <a:rPr kumimoji="1" lang="en-US" altLang="zh-CN" sz="2115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115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115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 </m:t>
                            </m:r>
                            <m:d>
                              <m:dPr>
                                <m:ctrlPr>
                                  <a:rPr kumimoji="1" lang="en-US" altLang="zh-CN" sz="2115" i="1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CN" sz="2115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115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kumimoji="1" lang="en-US" altLang="zh-CN" sz="2115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𝐶𝐾𝑀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kumimoji="1" lang="en-US" altLang="zh-CN" sz="2115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𝑘𝑗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p>
                        </m:sSup>
                        <m:sSubSup>
                          <m:sSubSup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  <m:sup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bSup>
                        <m:sSubSup>
                          <m:sSubSupPr>
                            <m:ctrlPr>
                              <a:rPr kumimoji="1" lang="en-US" altLang="zh-CN" sz="211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11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kumimoji="1" lang="en-US" altLang="zh-CN" sz="211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  <m:sup>
                            <m:r>
                              <a:rPr kumimoji="1" lang="en-US" altLang="zh-CN" sz="211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  <m:r>
                              <a:rPr kumimoji="1" lang="en-US" altLang="zh-CN" sz="211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p>
                        </m:sSubSup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kumimoji="1" lang="en-US" altLang="zh-CN" sz="211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115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115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𝐷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11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  <m:sup>
                            <m:r>
                              <a:rPr kumimoji="1" lang="en-US" altLang="zh-CN" sz="211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′</m:t>
                            </m:r>
                            <m:r>
                              <a:rPr kumimoji="1" lang="en-US" altLang="zh-CN" sz="211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115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ctrlPr>
                                  <a:rPr kumimoji="1" lang="en-US" altLang="zh-CN" sz="2115" i="1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kumimoji="1" lang="en-US" altLang="zh-CN" sz="2115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kumimoji="1" lang="en-US" altLang="zh-CN" sz="2115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kumimoji="1" lang="en-US" altLang="zh-CN" sz="2115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𝐶𝐾𝑀</m:t>
                                    </m:r>
                                  </m:sub>
                                  <m:sup>
                                    <m:r>
                                      <a:rPr kumimoji="1" lang="en-US" altLang="zh-CN" sz="2115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†</m:t>
                                    </m:r>
                                  </m:sup>
                                </m:sSubSup>
                              </m:e>
                            </m:d>
                          </m:e>
                          <m:sub>
                            <m:r>
                              <a:rPr kumimoji="1" lang="en-US" altLang="zh-CN" sz="2115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𝑗𝑘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p>
                        </m:sSup>
                        <m:sSubSup>
                          <m:sSubSupPr>
                            <m:ctrlPr>
                              <a:rPr kumimoji="1" lang="en-US" altLang="zh-CN" sz="2115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115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kumimoji="1" lang="en-US" altLang="zh-CN" sz="2115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  <m:sup>
                            <m:r>
                              <a:rPr kumimoji="1" lang="en-US" altLang="zh-CN" sz="2115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</m:sup>
                        </m:sSubSup>
                        <m:sSubSup>
                          <m:sSubSupPr>
                            <m:ctrlPr>
                              <a:rPr kumimoji="1" lang="en-US" altLang="zh-CN" sz="2115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115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kumimoji="1" lang="en-US" altLang="zh-CN" sz="2115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  <m:sup>
                            <m:r>
                              <a:rPr kumimoji="1" lang="en-US" altLang="zh-CN" sz="2115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  <m:r>
                              <a:rPr kumimoji="1" lang="en-US" altLang="zh-CN" sz="2115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bSup>
                      </m:e>
                    </m:d>
                  </m:oMath>
                </a14:m>
                <a:r>
                  <a:rPr lang="zh-CN" altLang="en-US" sz="2115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11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22" name="文本框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3372" y="819156"/>
                <a:ext cx="8281455" cy="600998"/>
              </a:xfrm>
              <a:prstGeom prst="rect">
                <a:avLst/>
              </a:prstGeom>
              <a:blipFill rotWithShape="1">
                <a:blip r:embed="rId2"/>
                <a:stretch>
                  <a:fillRect l="-65" t="-1" r="1" b="49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文本框 16"/>
          <p:cNvSpPr txBox="1"/>
          <p:nvPr/>
        </p:nvSpPr>
        <p:spPr>
          <a:xfrm>
            <a:off x="9291999" y="1608597"/>
            <a:ext cx="1791454" cy="390876"/>
          </a:xfrm>
          <a:prstGeom prst="rect">
            <a:avLst/>
          </a:prstGeom>
          <a:noFill/>
          <a:ln w="19050">
            <a:solidFill>
              <a:srgbClr val="2A00FF">
                <a:alpha val="44000"/>
              </a:srgbClr>
            </a:solidFill>
          </a:ln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kumimoji="1" lang="zh-CN" altLang="en-US" sz="254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质量本征态</a:t>
            </a:r>
            <a:endParaRPr kumimoji="1" lang="zh-CN" altLang="en-US" sz="254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718" y="3167652"/>
            <a:ext cx="9144561" cy="128500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0" name="文本框 39"/>
              <p:cNvSpPr txBox="1"/>
              <p:nvPr/>
            </p:nvSpPr>
            <p:spPr>
              <a:xfrm>
                <a:off x="227213" y="2416605"/>
                <a:ext cx="2510046" cy="544829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22225">
                <a:solidFill>
                  <a:srgbClr val="2A00FF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作用顶点</a:t>
                </a:r>
                <a14:m>
                  <m:oMath xmlns:m="http://schemas.openxmlformats.org/officeDocument/2006/math">
                    <m:r>
                      <a:rPr kumimoji="1" lang="en-US" altLang="zh-CN" sz="254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∝</m:t>
                    </m:r>
                    <m:f>
                      <m:f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 </m:t>
                            </m:r>
                          </m:e>
                        </m:rad>
                      </m:den>
                    </m:f>
                    <m:sSub>
                      <m:sSub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𝑢𝑑</m:t>
                        </m:r>
                      </m:sub>
                    </m:sSub>
                  </m:oMath>
                </a14:m>
                <a:endParaRPr kumimoji="1"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0" name="文本框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213" y="2416605"/>
                <a:ext cx="2510046" cy="544829"/>
              </a:xfrm>
              <a:prstGeom prst="rect">
                <a:avLst/>
              </a:prstGeom>
              <a:blipFill rotWithShape="1">
                <a:blip r:embed="rId4"/>
                <a:stretch>
                  <a:fillRect l="-653" t="-2643" r="-5473" b="-2485"/>
                </a:stretch>
              </a:blipFill>
              <a:ln w="22225">
                <a:solidFill>
                  <a:srgbClr val="2A00FF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文本框 40"/>
              <p:cNvSpPr txBox="1"/>
              <p:nvPr/>
            </p:nvSpPr>
            <p:spPr>
              <a:xfrm>
                <a:off x="227213" y="4623245"/>
                <a:ext cx="2510046" cy="544829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22225">
                <a:solidFill>
                  <a:srgbClr val="2A00FF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作用顶点</a:t>
                </a:r>
                <a14:m>
                  <m:oMath xmlns:m="http://schemas.openxmlformats.org/officeDocument/2006/math">
                    <m:r>
                      <a:rPr kumimoji="1" lang="en-US" altLang="zh-CN" sz="254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∝</m:t>
                    </m:r>
                    <m:f>
                      <m:f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 </m:t>
                            </m:r>
                          </m:e>
                        </m:rad>
                      </m:den>
                    </m:f>
                    <m:sSubSup>
                      <m:sSub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𝑢𝑑</m:t>
                        </m:r>
                      </m:sub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endParaRPr kumimoji="1"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1" name="文本框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213" y="4623245"/>
                <a:ext cx="2510046" cy="544829"/>
              </a:xfrm>
              <a:prstGeom prst="rect">
                <a:avLst/>
              </a:prstGeom>
              <a:blipFill rotWithShape="1">
                <a:blip r:embed="rId5"/>
                <a:stretch>
                  <a:fillRect l="-653" t="-2646" r="-5473" b="-2483"/>
                </a:stretch>
              </a:blipFill>
              <a:ln w="22225">
                <a:solidFill>
                  <a:srgbClr val="2A00FF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6"/>
          <a:srcRect l="25672"/>
          <a:stretch>
            <a:fillRect/>
          </a:stretch>
        </p:blipFill>
        <p:spPr>
          <a:xfrm>
            <a:off x="1612324" y="5213497"/>
            <a:ext cx="6796961" cy="136224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6"/>
          <a:srcRect l="51759"/>
          <a:stretch>
            <a:fillRect/>
          </a:stretch>
        </p:blipFill>
        <p:spPr>
          <a:xfrm>
            <a:off x="6224181" y="5213497"/>
            <a:ext cx="4411390" cy="136224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6"/>
          <a:srcRect r="75167"/>
          <a:stretch>
            <a:fillRect/>
          </a:stretch>
        </p:blipFill>
        <p:spPr>
          <a:xfrm>
            <a:off x="3893224" y="5168074"/>
            <a:ext cx="2270876" cy="136224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/>
              <p:cNvSpPr txBox="1"/>
              <p:nvPr/>
            </p:nvSpPr>
            <p:spPr>
              <a:xfrm>
                <a:off x="3661611" y="2714891"/>
                <a:ext cx="6310292" cy="2647007"/>
              </a:xfrm>
              <a:prstGeom prst="rect">
                <a:avLst/>
              </a:prstGeom>
              <a:solidFill>
                <a:schemeClr val="bg1"/>
              </a:solidFill>
              <a:ln w="22225">
                <a:solidFill>
                  <a:srgbClr val="2A00FF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lIns="0" tIns="0" rIns="0" bIns="0" rtlCol="0" anchor="ctr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508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508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508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  <m:sup>
                        <m:r>
                          <a:rPr kumimoji="1" lang="en-US" altLang="zh-CN" sz="508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kumimoji="1" lang="zh-CN" altLang="en-US" sz="508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a:rPr kumimoji="1" lang="en-US" altLang="zh-CN" sz="508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rPr kumimoji="1" lang="zh-CN" altLang="en-US" sz="5080" dirty="0">
                    <a:solidFill>
                      <a:srgbClr val="FF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rPr>
                  <a:t>是正反粒子动力学的唯一区别，</a:t>
                </a:r>
                <a:r>
                  <a:rPr kumimoji="1" lang="en-US" altLang="zh-CN" sz="5080" dirty="0">
                    <a:solidFill>
                      <a:srgbClr val="0000FF"/>
                    </a:solidFill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rPr>
                  <a:t>CP</a:t>
                </a:r>
                <a:r>
                  <a:rPr kumimoji="1" lang="zh-CN" altLang="en-US" sz="5080" dirty="0">
                    <a:solidFill>
                      <a:srgbClr val="FF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rPr>
                  <a:t>破坏的唯一确定来源</a:t>
                </a:r>
                <a:endParaRPr kumimoji="1" lang="zh-CN" altLang="en-US" sz="5080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1611" y="2714891"/>
                <a:ext cx="6310292" cy="2647007"/>
              </a:xfrm>
              <a:prstGeom prst="rect">
                <a:avLst/>
              </a:prstGeom>
              <a:blipFill rotWithShape="1">
                <a:blip r:embed="rId7"/>
                <a:stretch>
                  <a:fillRect l="-255" t="-442" r="-173" b="-409"/>
                </a:stretch>
              </a:blipFill>
              <a:ln w="22225">
                <a:solidFill>
                  <a:srgbClr val="2A00FF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158803" y="44823"/>
            <a:ext cx="11874395" cy="860612"/>
          </a:xfrm>
        </p:spPr>
        <p:txBody>
          <a:bodyPr/>
          <a:lstStyle/>
          <a:p>
            <a:r>
              <a:rPr kumimoji="1" lang="en-US" altLang="zh-CN" dirty="0"/>
              <a:t>CP</a:t>
            </a:r>
            <a:r>
              <a:rPr kumimoji="1" lang="zh-CN" altLang="en-US" dirty="0"/>
              <a:t>破坏成分</a:t>
            </a:r>
            <a:endParaRPr kumimoji="1"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326266" y="1009548"/>
                <a:ext cx="8521557" cy="22756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81000" indent="-381000">
                  <a:lnSpc>
                    <a:spcPct val="150000"/>
                  </a:lnSpc>
                  <a:buFont typeface="Arial" panose="020B0604020202090204" pitchFamily="34" charset="0"/>
                  <a:buChar char="•"/>
                </a:pPr>
                <a:r>
                  <a:rPr lang="zh-CN" altLang="en-US" sz="2800" kern="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衰变包含丰富的共振态</a:t>
                </a:r>
                <a:endParaRPr lang="en-US" altLang="zh-CN" sz="2800" kern="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𝛬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en-US" sz="280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sz="2800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p>
                        <m:r>
                          <a:rPr lang="zh-CN" altLang="en-US" sz="2800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∗∗</m:t>
                        </m:r>
                        <m:r>
                          <a:rPr lang="en-US" altLang="zh-CN" sz="2800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d>
                      <m:dPr>
                        <m:ctrlPr>
                          <a:rPr lang="en-US" sz="28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800" i="1" dirty="0">
                            <a:latin typeface="Cambria Math" panose="02040503050406030204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lang="en-US" altLang="zh-CN" sz="28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en-US" altLang="zh-CN" sz="2800" i="1" dirty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zh-CN" sz="2800" i="1" dirty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CN" sz="28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 dirty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zh-CN" sz="2800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e>
                    </m:d>
                    <m:sSup>
                      <m:sSupPr>
                        <m:ctrlPr>
                          <a:rPr lang="en-US" sz="28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 dirty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lang="en-US" sz="2800" i="1" dirty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2800" dirty="0" err="1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等</a:t>
                </a:r>
                <a:endParaRPr lang="en-US" altLang="zh-CN" sz="2800" kern="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 marL="381000" indent="-381000">
                  <a:lnSpc>
                    <a:spcPct val="150000"/>
                  </a:lnSpc>
                  <a:buFont typeface="Arial" panose="020B060402020209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 ker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800" ker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800" ker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𝛬</m:t>
                        </m:r>
                      </m:e>
                      <m:sub>
                        <m:r>
                          <a:rPr lang="en-US" sz="2800" ker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𝑏</m:t>
                        </m:r>
                      </m:sub>
                      <m:sup>
                        <m:r>
                          <a:rPr lang="en-US" sz="2800" ker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bSup>
                    <m:r>
                      <a:rPr lang="en-US" sz="2800" ker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sz="2800" i="1" kern="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800" kern="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p>
                        <m:r>
                          <a:rPr lang="zh-CN" altLang="en-US" sz="2800" i="1" kern="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∗∗</m:t>
                        </m:r>
                        <m:r>
                          <a:rPr lang="en-US" altLang="zh-CN" sz="2800" kern="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sz="2800" i="1" kern="0" dirty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kern="0" dirty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p>
                        <m:r>
                          <a:rPr lang="en-US" sz="2800" kern="0" dirty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  <m:r>
                      <a:rPr lang="zh-CN" altLang="en-US" sz="2800" kern="0" dirty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m:t>衰变</m:t>
                    </m:r>
                    <m:r>
                      <m:rPr>
                        <m:nor/>
                      </m:rPr>
                      <a:rPr lang="en-US" sz="2800" i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m:t>CP</m:t>
                    </m:r>
                  </m:oMath>
                </a14:m>
                <a:r>
                  <a:rPr lang="zh-CN" altLang="en-US" sz="2800" kern="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破坏较大</a:t>
                </a:r>
                <a:endParaRPr lang="en-US" altLang="zh-CN" sz="2800" kern="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 lvl="1"/>
                <a:endParaRPr lang="en-US" altLang="zh-CN" sz="2665" kern="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266" y="1009548"/>
                <a:ext cx="8521557" cy="2275688"/>
              </a:xfrm>
              <a:prstGeom prst="rect">
                <a:avLst/>
              </a:prstGeom>
              <a:blipFill rotWithShape="1">
                <a:blip r:embed="rId1"/>
                <a:stretch>
                  <a:fillRect l="-6" t="-23" r="4" b="-41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5165" y="2225007"/>
            <a:ext cx="3574180" cy="327346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8431073" y="1236637"/>
                <a:ext cx="3434663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质子激发态</a:t>
                </a:r>
                <a14:m>
                  <m:oMath xmlns:m="http://schemas.openxmlformats.org/officeDocument/2006/math">
                    <m:r>
                      <a:rPr lang="en-US" altLang="zh-CN" sz="2400" i="1" dirty="0">
                        <a:latin typeface="Cambria Math" panose="02040503050406030204" pitchFamily="18" charset="0"/>
                      </a:rPr>
                      <m:t>𝑁</m:t>
                    </m:r>
                    <m:sSup>
                      <m:sSupPr>
                        <m:ctrlPr>
                          <a:rPr lang="en-US" altLang="zh-CN" sz="24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sz="24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i="1" dirty="0">
                                <a:latin typeface="Cambria Math" panose="02040503050406030204" pitchFamily="18" charset="0"/>
                              </a:rPr>
                              <m:t>1440</m:t>
                            </m:r>
                          </m:e>
                        </m:d>
                      </m:e>
                      <m:sup>
                        <m: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sz="2400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CN" sz="2400" i="1" dirty="0">
                        <a:latin typeface="Cambria Math" panose="02040503050406030204" pitchFamily="18" charset="0"/>
                      </a:rPr>
                      <m:t>𝑁</m:t>
                    </m:r>
                    <m:sSup>
                      <m:sSupPr>
                        <m:ctrlPr>
                          <a:rPr lang="en-US" altLang="zh-CN" sz="24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sz="24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i="1" dirty="0">
                                <a:latin typeface="Cambria Math" panose="02040503050406030204" pitchFamily="18" charset="0"/>
                              </a:rPr>
                              <m:t>1520</m:t>
                            </m:r>
                          </m:e>
                        </m:d>
                      </m:e>
                      <m:sup>
                        <m: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等</a:t>
                </a:r>
                <a:endParaRPr 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1073" y="1236637"/>
                <a:ext cx="3434663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5" t="-35" r="4" b="-10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772" y="3737958"/>
            <a:ext cx="6796157" cy="3075220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>
            <a:off x="1587022" y="4562315"/>
            <a:ext cx="3812148" cy="0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/>
              <p:cNvSpPr txBox="1"/>
              <p:nvPr/>
            </p:nvSpPr>
            <p:spPr>
              <a:xfrm>
                <a:off x="1792082" y="2948881"/>
                <a:ext cx="4303919" cy="5027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665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665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zh-CN" sz="2665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𝐶𝑃</m:t>
                        </m:r>
                      </m:sub>
                    </m:sSub>
                    <m:r>
                      <a:rPr lang="en-US" altLang="zh-CN" sz="2665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sz="2665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665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665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altLang="zh-CN" sz="2665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sz="2665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altLang="zh-CN" sz="2665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±</m:t>
                    </m:r>
                    <m:r>
                      <a:rPr lang="en-US" altLang="zh-CN" sz="2665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altLang="zh-CN" sz="2665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. </m:t>
                    </m:r>
                    <m:r>
                      <a:rPr lang="en-US" altLang="zh-CN" sz="2665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9</m:t>
                    </m:r>
                    <m:r>
                      <a:rPr lang="en-US" altLang="zh-CN" sz="2665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±</m:t>
                    </m:r>
                    <m:r>
                      <a:rPr lang="en-US" altLang="zh-CN" sz="2665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altLang="zh-CN" sz="2665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sz="2665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CN" sz="2665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)%</m:t>
                    </m:r>
                  </m:oMath>
                </a14:m>
                <a:r>
                  <a:rPr lang="zh-CN" altLang="en-US" sz="2665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2082" y="2948881"/>
                <a:ext cx="4303919" cy="502766"/>
              </a:xfrm>
              <a:prstGeom prst="rect">
                <a:avLst/>
              </a:prstGeom>
              <a:blipFill rotWithShape="1">
                <a:blip r:embed="rId5"/>
                <a:stretch>
                  <a:fillRect l="-3" t="-115" b="-38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/>
              <p:cNvSpPr txBox="1"/>
              <p:nvPr/>
            </p:nvSpPr>
            <p:spPr>
              <a:xfrm>
                <a:off x="5566185" y="3298359"/>
                <a:ext cx="257897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（显著性</a:t>
                </a:r>
                <a14:m>
                  <m:oMath xmlns:m="http://schemas.openxmlformats.org/officeDocument/2006/math">
                    <m:r>
                      <a:rPr kumimoji="1" lang="en-US" altLang="zh-CN" sz="240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6</m:t>
                    </m:r>
                    <m:r>
                      <a:rPr kumimoji="1" lang="en-US" altLang="zh-CN" sz="240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.</m:t>
                    </m:r>
                    <m:r>
                      <a:rPr kumimoji="1" lang="en-US" altLang="zh-CN" sz="240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0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𝜎</m:t>
                    </m:r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）</a:t>
                </a:r>
                <a:endParaRPr lang="zh-CN" altLang="en-US" sz="2400" dirty="0"/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6185" y="3298359"/>
                <a:ext cx="2578979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16" t="-37" r="1" b="-27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本框 6"/>
          <p:cNvSpPr txBox="1"/>
          <p:nvPr/>
        </p:nvSpPr>
        <p:spPr>
          <a:xfrm>
            <a:off x="8333612" y="5738931"/>
            <a:ext cx="31972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zh-CN" sz="3200" dirty="0">
                <a:solidFill>
                  <a:srgbClr val="0432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More</a:t>
            </a:r>
            <a:r>
              <a:rPr kumimoji="1" lang="zh-CN" altLang="en-US" sz="3200" dirty="0">
                <a:solidFill>
                  <a:srgbClr val="0432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3200" dirty="0">
                <a:solidFill>
                  <a:srgbClr val="0432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is</a:t>
            </a:r>
            <a:r>
              <a:rPr kumimoji="1" lang="zh-CN" altLang="en-US" sz="3200" dirty="0">
                <a:solidFill>
                  <a:srgbClr val="0432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3200" dirty="0">
                <a:solidFill>
                  <a:srgbClr val="0432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different</a:t>
            </a:r>
            <a:r>
              <a:rPr kumimoji="1" lang="zh-CN" altLang="en-US" sz="3200" dirty="0">
                <a:solidFill>
                  <a:srgbClr val="0432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3200" dirty="0">
                <a:solidFill>
                  <a:srgbClr val="0432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!</a:t>
            </a:r>
            <a:endParaRPr kumimoji="1" lang="zh-CN" altLang="en-US" sz="3200" dirty="0">
              <a:solidFill>
                <a:srgbClr val="0432FF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99959" y="4056017"/>
            <a:ext cx="3219431" cy="25291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5954" y="1458925"/>
            <a:ext cx="3219431" cy="25282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C</a:t>
            </a:r>
            <a:r>
              <a:rPr lang="en-US" dirty="0" err="1"/>
              <a:t>P破坏扩充到粲介子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矩形 13"/>
              <p:cNvSpPr/>
              <p:nvPr/>
            </p:nvSpPr>
            <p:spPr>
              <a:xfrm>
                <a:off x="158804" y="1900144"/>
                <a:ext cx="1907125" cy="83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b="1" i="1">
                            <a:latin typeface="Cambria Math" panose="02040503050406030204" pitchFamily="18" charset="0"/>
                            <a:cs typeface="Helvetica" pitchFamily="34" charset="0"/>
                          </a:rPr>
                        </m:ctrlPr>
                      </m:sSupPr>
                      <m:e>
                        <m:r>
                          <a:rPr lang="en-US" altLang="zh-CN" sz="2400" b="1" i="1">
                            <a:latin typeface="Cambria Math" panose="02040503050406030204" pitchFamily="18" charset="0"/>
                            <a:cs typeface="Helvetica" pitchFamily="34" charset="0"/>
                          </a:rPr>
                          <m:t>𝑫</m:t>
                        </m:r>
                      </m:e>
                      <m:sup>
                        <m:r>
                          <a:rPr lang="en-US" altLang="zh-CN" sz="2400" b="1" i="1">
                            <a:latin typeface="Cambria Math" panose="02040503050406030204" pitchFamily="18" charset="0"/>
                            <a:cs typeface="Helvetica" pitchFamily="34" charset="0"/>
                          </a:rPr>
                          <m:t>𝟎</m:t>
                        </m:r>
                      </m:sup>
                    </m:sSup>
                    <m:r>
                      <a:rPr lang="en-US" altLang="zh-CN" sz="2400" b="1" i="1">
                        <a:latin typeface="Cambria Math" panose="02040503050406030204" pitchFamily="18" charset="0"/>
                        <a:cs typeface="Helvetica" pitchFamily="34" charset="0"/>
                      </a:rPr>
                      <m:t>→</m:t>
                    </m:r>
                    <m:sSup>
                      <m:sSupPr>
                        <m:ctrlPr>
                          <a:rPr lang="en-US" altLang="zh-CN" sz="2400" b="1" i="1">
                            <a:latin typeface="Cambria Math" panose="02040503050406030204" pitchFamily="18" charset="0"/>
                            <a:cs typeface="Helvetica" pitchFamily="34" charset="0"/>
                          </a:rPr>
                        </m:ctrlPr>
                      </m:sSupPr>
                      <m:e>
                        <m:r>
                          <a:rPr lang="en-US" altLang="zh-CN" sz="2400" b="1" i="1">
                            <a:latin typeface="Cambria Math" panose="02040503050406030204" pitchFamily="18" charset="0"/>
                            <a:cs typeface="Helvetica" pitchFamily="34" charset="0"/>
                          </a:rPr>
                          <m:t>𝑲</m:t>
                        </m:r>
                      </m:e>
                      <m:sup>
                        <m:r>
                          <a:rPr lang="en-US" altLang="zh-CN" sz="2400" b="1" i="1">
                            <a:latin typeface="Cambria Math" panose="02040503050406030204" pitchFamily="18" charset="0"/>
                            <a:cs typeface="Helvetica" pitchFamily="3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400" b="1" i="1">
                            <a:latin typeface="Cambria Math" panose="02040503050406030204" pitchFamily="18" charset="0"/>
                            <a:cs typeface="Helvetica" pitchFamily="34" charset="0"/>
                          </a:rPr>
                        </m:ctrlPr>
                      </m:sSupPr>
                      <m:e>
                        <m:r>
                          <a:rPr lang="en-US" altLang="zh-CN" sz="2400" b="1" i="1">
                            <a:latin typeface="Cambria Math" panose="02040503050406030204" pitchFamily="18" charset="0"/>
                            <a:cs typeface="Helvetica" pitchFamily="34" charset="0"/>
                          </a:rPr>
                          <m:t>𝑲</m:t>
                        </m:r>
                      </m:e>
                      <m:sup>
                        <m:r>
                          <a:rPr lang="en-US" altLang="zh-CN" sz="2400" b="1" i="1">
                            <a:latin typeface="Cambria Math" panose="02040503050406030204" pitchFamily="18" charset="0"/>
                            <a:cs typeface="Helvetica" pitchFamily="34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衰变</a:t>
                </a:r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7" name="矩形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804" y="1900144"/>
                <a:ext cx="1907125" cy="839332"/>
              </a:xfrm>
              <a:prstGeom prst="rect">
                <a:avLst/>
              </a:prstGeom>
              <a:blipFill rotWithShape="1">
                <a:blip r:embed="rId3"/>
                <a:stretch>
                  <a:fillRect l="-3" t="-27" r="-8443" b="-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矩形 11"/>
              <p:cNvSpPr>
                <a:spLocks noChangeArrowheads="1"/>
              </p:cNvSpPr>
              <p:nvPr/>
            </p:nvSpPr>
            <p:spPr bwMode="auto">
              <a:xfrm>
                <a:off x="5642430" y="2128985"/>
                <a:ext cx="5998028" cy="1270476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SzPct val="70000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66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Helvetica" pitchFamily="34" charset="0"/>
                          </a:rPr>
                        </m:ctrlPr>
                      </m:sSubPr>
                      <m:e>
                        <m:r>
                          <a:rPr lang="en-US" altLang="zh-CN" sz="266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Helvetica" pitchFamily="34" charset="0"/>
                          </a:rPr>
                          <m:t>𝐴</m:t>
                        </m:r>
                      </m:e>
                      <m:sub>
                        <m:r>
                          <a:rPr lang="en-US" altLang="zh-CN" sz="266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Helvetica" pitchFamily="34" charset="0"/>
                          </a:rPr>
                          <m:t>𝐶𝑃</m:t>
                        </m:r>
                      </m:sub>
                    </m:sSub>
                    <m:d>
                      <m:dPr>
                        <m:ctrlPr>
                          <a:rPr lang="en-US" altLang="zh-CN" sz="266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Helvetica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sz="266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Helvetica" pitchFamily="34" charset="0"/>
                              </a:rPr>
                            </m:ctrlPr>
                          </m:sSupPr>
                          <m:e>
                            <m:r>
                              <a:rPr lang="en-US" altLang="zh-CN" sz="266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Helvetica" pitchFamily="34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altLang="zh-CN" sz="266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Helvetica" pitchFamily="34" charset="0"/>
                              </a:rPr>
                              <m:t>0</m:t>
                            </m:r>
                          </m:sup>
                        </m:sSup>
                        <m:r>
                          <a:rPr lang="en-US" altLang="zh-CN" sz="266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Helvetica" pitchFamily="34" charset="0"/>
                          </a:rPr>
                          <m:t>→</m:t>
                        </m:r>
                        <m:sSup>
                          <m:sSupPr>
                            <m:ctrlPr>
                              <a:rPr lang="en-US" altLang="zh-CN" sz="266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Helvetica" pitchFamily="34" charset="0"/>
                              </a:rPr>
                            </m:ctrlPr>
                          </m:sSupPr>
                          <m:e>
                            <m:r>
                              <a:rPr lang="en-US" altLang="zh-CN" sz="266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Helvetica" pitchFamily="34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en-US" altLang="zh-CN" sz="266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Helvetica" pitchFamily="34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CN" sz="266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Helvetica" pitchFamily="34" charset="0"/>
                              </a:rPr>
                            </m:ctrlPr>
                          </m:sSupPr>
                          <m:e>
                            <m:r>
                              <a:rPr lang="en-US" altLang="zh-CN" sz="266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Helvetica" pitchFamily="34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en-US" altLang="zh-CN" sz="266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Helvetica" pitchFamily="34" charset="0"/>
                              </a:rPr>
                              <m:t>−</m:t>
                            </m:r>
                          </m:sup>
                        </m:sSup>
                      </m:e>
                    </m:d>
                    <m:r>
                      <a:rPr lang="en-US" altLang="zh-CN" sz="2665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Helvetica" pitchFamily="34" charset="0"/>
                      </a:rPr>
                      <m:t>−</m:t>
                    </m:r>
                    <m:sSub>
                      <m:sSubPr>
                        <m:ctrlPr>
                          <a:rPr lang="en-US" altLang="zh-CN" sz="266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Helvetica" pitchFamily="34" charset="0"/>
                          </a:rPr>
                        </m:ctrlPr>
                      </m:sSubPr>
                      <m:e>
                        <m:r>
                          <a:rPr lang="en-US" altLang="zh-CN" sz="266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Helvetica" pitchFamily="34" charset="0"/>
                          </a:rPr>
                          <m:t>𝐴</m:t>
                        </m:r>
                      </m:e>
                      <m:sub>
                        <m:r>
                          <a:rPr lang="en-US" altLang="zh-CN" sz="266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Helvetica" pitchFamily="34" charset="0"/>
                          </a:rPr>
                          <m:t>𝐶𝑃</m:t>
                        </m:r>
                      </m:sub>
                    </m:sSub>
                    <m:d>
                      <m:dPr>
                        <m:ctrlPr>
                          <a:rPr lang="en-US" altLang="zh-CN" sz="266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Helvetica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sz="266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Helvetica" pitchFamily="34" charset="0"/>
                              </a:rPr>
                            </m:ctrlPr>
                          </m:sSupPr>
                          <m:e>
                            <m:r>
                              <a:rPr lang="en-US" altLang="zh-CN" sz="266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Helvetica" pitchFamily="34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altLang="zh-CN" sz="266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Helvetica" pitchFamily="34" charset="0"/>
                              </a:rPr>
                              <m:t>0</m:t>
                            </m:r>
                          </m:sup>
                        </m:sSup>
                        <m:r>
                          <a:rPr lang="en-US" altLang="zh-CN" sz="266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Helvetica" pitchFamily="34" charset="0"/>
                          </a:rPr>
                          <m:t>→</m:t>
                        </m:r>
                        <m:sSup>
                          <m:sSupPr>
                            <m:ctrlPr>
                              <a:rPr lang="en-US" altLang="zh-CN" sz="266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Helvetica" pitchFamily="34" charset="0"/>
                              </a:rPr>
                            </m:ctrlPr>
                          </m:sSupPr>
                          <m:e>
                            <m:r>
                              <a:rPr lang="en-US" altLang="zh-CN" sz="266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Helvetica" pitchFamily="34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zh-CN" sz="266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Helvetica" pitchFamily="34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CN" sz="266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Helvetica" pitchFamily="34" charset="0"/>
                              </a:rPr>
                            </m:ctrlPr>
                          </m:sSupPr>
                          <m:e>
                            <m:r>
                              <a:rPr lang="en-US" altLang="zh-CN" sz="266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Helvetica" pitchFamily="34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zh-CN" sz="266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Helvetica" pitchFamily="34" charset="0"/>
                              </a:rPr>
                              <m:t>−</m:t>
                            </m:r>
                          </m:sup>
                        </m:sSup>
                      </m:e>
                    </m:d>
                  </m:oMath>
                </a14:m>
                <a:r>
                  <a:rPr lang="zh-CN" altLang="en-US" sz="2665" i="1" dirty="0">
                    <a:solidFill>
                      <a:srgbClr val="C00000"/>
                    </a:solidFill>
                    <a:latin typeface="Cambria Math" panose="02040503050406030204" pitchFamily="18" charset="0"/>
                    <a:cs typeface="Helvetica" pitchFamily="34" charset="0"/>
                  </a:rPr>
                  <a:t> </a:t>
                </a:r>
                <a:endParaRPr lang="en-US" altLang="zh-CN" sz="2665" i="1" dirty="0">
                  <a:solidFill>
                    <a:srgbClr val="C00000"/>
                  </a:solidFill>
                  <a:latin typeface="Cambria Math" panose="02040503050406030204" pitchFamily="18" charset="0"/>
                  <a:cs typeface="Helvetica" pitchFamily="34" charset="0"/>
                </a:endParaRPr>
              </a:p>
              <a:p>
                <a:pPr>
                  <a:lnSpc>
                    <a:spcPct val="150000"/>
                  </a:lnSpc>
                  <a:buSzPct val="70000"/>
                </a:pPr>
                <a14:m>
                  <m:oMath xmlns:m="http://schemas.openxmlformats.org/officeDocument/2006/math">
                    <m:r>
                      <a:rPr lang="en-US" altLang="zh-CN" sz="2665" b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Helvetica" pitchFamily="34" charset="0"/>
                      </a:rPr>
                      <m:t>=</m:t>
                    </m:r>
                    <m:d>
                      <m:dPr>
                        <m:ctrlPr>
                          <a:rPr lang="en-US" altLang="zh-CN" sz="2665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Helvetica" pitchFamily="34" charset="0"/>
                          </a:rPr>
                        </m:ctrlPr>
                      </m:dPr>
                      <m:e>
                        <m:r>
                          <a:rPr lang="en-US" altLang="zh-CN" sz="2665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Helvetica" pitchFamily="34" charset="0"/>
                          </a:rPr>
                          <m:t>−</m:t>
                        </m:r>
                        <m:r>
                          <a:rPr lang="en-US" altLang="zh-CN" sz="2665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Helvetica" pitchFamily="34" charset="0"/>
                          </a:rPr>
                          <m:t>𝟏</m:t>
                        </m:r>
                        <m:r>
                          <a:rPr lang="en-US" altLang="zh-CN" sz="2665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Helvetica" pitchFamily="34" charset="0"/>
                          </a:rPr>
                          <m:t>.</m:t>
                        </m:r>
                        <m:r>
                          <a:rPr lang="en-US" altLang="zh-CN" sz="2665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Helvetica" pitchFamily="34" charset="0"/>
                          </a:rPr>
                          <m:t>𝟓</m:t>
                        </m:r>
                        <m:r>
                          <a:rPr lang="en-US" altLang="zh-CN" sz="2665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Helvetica" pitchFamily="34" charset="0"/>
                          </a:rPr>
                          <m:t>𝟒</m:t>
                        </m:r>
                        <m:r>
                          <a:rPr lang="en-US" altLang="zh-CN" sz="2665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Helvetica" pitchFamily="34" charset="0"/>
                          </a:rPr>
                          <m:t>±</m:t>
                        </m:r>
                        <m:r>
                          <a:rPr lang="en-US" altLang="zh-CN" sz="2665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Helvetica" pitchFamily="34" charset="0"/>
                          </a:rPr>
                          <m:t>𝟎</m:t>
                        </m:r>
                        <m:r>
                          <a:rPr lang="en-US" altLang="zh-CN" sz="2665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Helvetica" pitchFamily="34" charset="0"/>
                          </a:rPr>
                          <m:t>.</m:t>
                        </m:r>
                        <m:r>
                          <a:rPr lang="en-US" altLang="zh-CN" sz="2665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Helvetica" pitchFamily="34" charset="0"/>
                          </a:rPr>
                          <m:t>𝟐</m:t>
                        </m:r>
                        <m:r>
                          <a:rPr lang="en-US" altLang="zh-CN" sz="2665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Helvetica" pitchFamily="34" charset="0"/>
                          </a:rPr>
                          <m:t>𝟗</m:t>
                        </m:r>
                        <m:r>
                          <a:rPr lang="en-US" altLang="zh-CN" sz="2665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Helvetica" pitchFamily="34" charset="0"/>
                          </a:rPr>
                          <m:t> </m:t>
                        </m:r>
                      </m:e>
                    </m:d>
                    <m:r>
                      <a:rPr lang="en-US" altLang="zh-CN" sz="2665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Helvetica" pitchFamily="34" charset="0"/>
                      </a:rPr>
                      <m:t>×</m:t>
                    </m:r>
                    <m:r>
                      <a:rPr lang="en-US" altLang="zh-CN" sz="2665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Helvetica" pitchFamily="34" charset="0"/>
                      </a:rPr>
                      <m:t>𝟏</m:t>
                    </m:r>
                    <m:sSup>
                      <m:sSupPr>
                        <m:ctrlPr>
                          <a:rPr lang="en-US" altLang="zh-CN" sz="2665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Helvetica" pitchFamily="34" charset="0"/>
                          </a:rPr>
                        </m:ctrlPr>
                      </m:sSupPr>
                      <m:e>
                        <m:r>
                          <a:rPr lang="en-US" altLang="zh-CN" sz="2665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Helvetica" pitchFamily="34" charset="0"/>
                          </a:rPr>
                          <m:t>𝟎</m:t>
                        </m:r>
                      </m:e>
                      <m:sup>
                        <m:r>
                          <a:rPr lang="en-US" altLang="zh-CN" sz="2665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Helvetica" pitchFamily="34" charset="0"/>
                          </a:rPr>
                          <m:t>−</m:t>
                        </m:r>
                        <m:r>
                          <a:rPr lang="en-US" altLang="zh-CN" sz="2665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Helvetica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zh-CN" altLang="en-US" sz="2665" b="1" dirty="0">
                    <a:solidFill>
                      <a:srgbClr val="C00000"/>
                    </a:solidFill>
                    <a:latin typeface="Helvetica" pitchFamily="34" charset="0"/>
                    <a:cs typeface="Helvetica" pitchFamily="34" charset="0"/>
                  </a:rPr>
                  <a:t> </a:t>
                </a:r>
                <a:endParaRPr lang="en-US" altLang="zh-CN" sz="2665" b="1" dirty="0">
                  <a:solidFill>
                    <a:srgbClr val="C00000"/>
                  </a:solidFill>
                  <a:latin typeface="Helvetica" pitchFamily="34" charset="0"/>
                  <a:cs typeface="Helvetica" pitchFamily="34" charset="0"/>
                </a:endParaRPr>
              </a:p>
            </p:txBody>
          </p:sp>
        </mc:Choice>
        <mc:Fallback>
          <p:sp>
            <p:nvSpPr>
              <p:cNvPr id="9" name="矩形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642430" y="2128985"/>
                <a:ext cx="5998028" cy="1270476"/>
              </a:xfrm>
              <a:prstGeom prst="rect">
                <a:avLst/>
              </a:prstGeom>
              <a:blipFill rotWithShape="1">
                <a:blip r:embed="rId4"/>
                <a:stretch>
                  <a:fillRect l="-325" t="-1536" r="-313" b="-16120"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矩形 21"/>
          <p:cNvSpPr/>
          <p:nvPr/>
        </p:nvSpPr>
        <p:spPr>
          <a:xfrm>
            <a:off x="10014858" y="4056018"/>
            <a:ext cx="22612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PRL122 (2019) 211803</a:t>
            </a:r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7357" y="3555186"/>
            <a:ext cx="2672984" cy="293166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5" name="矩形 19"/>
              <p:cNvSpPr/>
              <p:nvPr/>
            </p:nvSpPr>
            <p:spPr>
              <a:xfrm>
                <a:off x="3739214" y="2770212"/>
                <a:ext cx="11154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i="1">
                          <a:solidFill>
                            <a:srgbClr val="2951D0"/>
                          </a:solidFill>
                          <a:latin typeface="Cambria Math" panose="02040503050406030204" pitchFamily="18" charset="0"/>
                        </a:rPr>
                        <m:t>44</m:t>
                      </m:r>
                      <m:r>
                        <a:rPr lang="en-US" altLang="zh-CN" sz="2000" i="1">
                          <a:solidFill>
                            <a:srgbClr val="2951D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CN" sz="2000" i="1">
                              <a:solidFill>
                                <a:srgbClr val="2951D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solidFill>
                                <a:srgbClr val="2951D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rgbClr val="2951D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zh-CN" altLang="en-US" sz="2000" dirty="0">
                  <a:solidFill>
                    <a:srgbClr val="2951D0"/>
                  </a:solidFill>
                </a:endParaRPr>
              </a:p>
            </p:txBody>
          </p:sp>
        </mc:Choice>
        <mc:Fallback>
          <p:sp>
            <p:nvSpPr>
              <p:cNvPr id="15" name="矩形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9214" y="2770212"/>
                <a:ext cx="1115434" cy="400110"/>
              </a:xfrm>
              <a:prstGeom prst="rect">
                <a:avLst/>
              </a:prstGeom>
              <a:blipFill rotWithShape="1">
                <a:blip r:embed="rId6"/>
                <a:stretch>
                  <a:fillRect l="-30" t="-85" r="-6654" b="-5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矩形 19"/>
              <p:cNvSpPr/>
              <p:nvPr/>
            </p:nvSpPr>
            <p:spPr>
              <a:xfrm>
                <a:off x="3739214" y="5288645"/>
                <a:ext cx="11154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i="1">
                          <a:solidFill>
                            <a:srgbClr val="2951D0"/>
                          </a:solidFill>
                          <a:latin typeface="Cambria Math" panose="02040503050406030204" pitchFamily="18" charset="0"/>
                        </a:rPr>
                        <m:t>14</m:t>
                      </m:r>
                      <m:r>
                        <a:rPr lang="en-US" altLang="zh-CN" sz="2000" i="1">
                          <a:solidFill>
                            <a:srgbClr val="2951D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CN" sz="2000" i="1">
                              <a:solidFill>
                                <a:srgbClr val="2951D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solidFill>
                                <a:srgbClr val="2951D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rgbClr val="2951D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zh-CN" altLang="en-US" sz="2000" dirty="0">
                  <a:solidFill>
                    <a:srgbClr val="2951D0"/>
                  </a:solidFill>
                </a:endParaRPr>
              </a:p>
            </p:txBody>
          </p:sp>
        </mc:Choice>
        <mc:Fallback>
          <p:sp>
            <p:nvSpPr>
              <p:cNvPr id="10" name="矩形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9214" y="5288645"/>
                <a:ext cx="1115434" cy="400110"/>
              </a:xfrm>
              <a:prstGeom prst="rect">
                <a:avLst/>
              </a:prstGeom>
              <a:blipFill rotWithShape="1">
                <a:blip r:embed="rId7"/>
                <a:stretch>
                  <a:fillRect l="-30" t="-91" r="-6654" b="-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组合 2"/>
          <p:cNvGrpSpPr>
            <a:grpSpLocks noChangeAspect="1"/>
          </p:cNvGrpSpPr>
          <p:nvPr/>
        </p:nvGrpSpPr>
        <p:grpSpPr>
          <a:xfrm>
            <a:off x="8971174" y="108190"/>
            <a:ext cx="2207948" cy="1695445"/>
            <a:chOff x="7251060" y="3187375"/>
            <a:chExt cx="1510053" cy="1159543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8"/>
            <a:srcRect l="9723" t="14744" r="48655" b="53360"/>
            <a:stretch>
              <a:fillRect/>
            </a:stretch>
          </p:blipFill>
          <p:spPr>
            <a:xfrm>
              <a:off x="7251060" y="3187375"/>
              <a:ext cx="1510053" cy="1159543"/>
            </a:xfrm>
            <a:prstGeom prst="rect">
              <a:avLst/>
            </a:prstGeom>
          </p:spPr>
        </p:pic>
        <p:sp>
          <p:nvSpPr>
            <p:cNvPr id="12" name="椭圆 11"/>
            <p:cNvSpPr/>
            <p:nvPr/>
          </p:nvSpPr>
          <p:spPr>
            <a:xfrm>
              <a:off x="7633549" y="3450243"/>
              <a:ext cx="448408" cy="514084"/>
            </a:xfrm>
            <a:prstGeom prst="ellipse">
              <a:avLst/>
            </a:prstGeom>
            <a:noFill/>
            <a:ln w="254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矩形 13"/>
              <p:cNvSpPr/>
              <p:nvPr/>
            </p:nvSpPr>
            <p:spPr>
              <a:xfrm>
                <a:off x="158804" y="4433299"/>
                <a:ext cx="1859035" cy="83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b="1" i="1">
                            <a:latin typeface="Cambria Math" panose="02040503050406030204" pitchFamily="18" charset="0"/>
                            <a:cs typeface="Helvetica" pitchFamily="34" charset="0"/>
                          </a:rPr>
                        </m:ctrlPr>
                      </m:sSupPr>
                      <m:e>
                        <m:r>
                          <a:rPr lang="en-US" altLang="zh-CN" sz="2400" b="1" i="1">
                            <a:latin typeface="Cambria Math" panose="02040503050406030204" pitchFamily="18" charset="0"/>
                            <a:cs typeface="Helvetica" pitchFamily="34" charset="0"/>
                          </a:rPr>
                          <m:t>𝑫</m:t>
                        </m:r>
                      </m:e>
                      <m:sup>
                        <m:r>
                          <a:rPr lang="en-US" altLang="zh-CN" sz="2400" b="1" i="1">
                            <a:latin typeface="Cambria Math" panose="02040503050406030204" pitchFamily="18" charset="0"/>
                            <a:cs typeface="Helvetica" pitchFamily="34" charset="0"/>
                          </a:rPr>
                          <m:t>𝟎</m:t>
                        </m:r>
                      </m:sup>
                    </m:sSup>
                    <m:r>
                      <a:rPr lang="en-US" altLang="zh-CN" sz="2400" b="1" i="1">
                        <a:latin typeface="Cambria Math" panose="02040503050406030204" pitchFamily="18" charset="0"/>
                        <a:cs typeface="Helvetica" pitchFamily="34" charset="0"/>
                      </a:rPr>
                      <m:t>→</m:t>
                    </m:r>
                    <m:sSup>
                      <m:sSupPr>
                        <m:ctrlPr>
                          <a:rPr lang="en-US" altLang="zh-CN" sz="2400" b="1" i="1">
                            <a:latin typeface="Cambria Math" panose="02040503050406030204" pitchFamily="18" charset="0"/>
                            <a:cs typeface="Helvetica" pitchFamily="34" charset="0"/>
                          </a:rPr>
                        </m:ctrlPr>
                      </m:sSupPr>
                      <m:e>
                        <m:r>
                          <a:rPr lang="en-US" altLang="zh-CN" sz="2400" b="1" i="1">
                            <a:latin typeface="Cambria Math" panose="02040503050406030204" pitchFamily="18" charset="0"/>
                            <a:cs typeface="Helvetica" pitchFamily="34" charset="0"/>
                          </a:rPr>
                          <m:t>𝝅</m:t>
                        </m:r>
                      </m:e>
                      <m:sup>
                        <m:r>
                          <a:rPr lang="en-US" altLang="zh-CN" sz="2400" b="1" i="1">
                            <a:latin typeface="Cambria Math" panose="02040503050406030204" pitchFamily="18" charset="0"/>
                            <a:cs typeface="Helvetica" pitchFamily="3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400" b="1" i="1">
                            <a:latin typeface="Cambria Math" panose="02040503050406030204" pitchFamily="18" charset="0"/>
                            <a:cs typeface="Helvetica" pitchFamily="34" charset="0"/>
                          </a:rPr>
                        </m:ctrlPr>
                      </m:sSupPr>
                      <m:e>
                        <m:r>
                          <a:rPr lang="en-US" altLang="zh-CN" sz="2400" b="1" i="1">
                            <a:latin typeface="Cambria Math" panose="02040503050406030204" pitchFamily="18" charset="0"/>
                            <a:cs typeface="Helvetica" pitchFamily="34" charset="0"/>
                          </a:rPr>
                          <m:t>𝝅</m:t>
                        </m:r>
                      </m:e>
                      <m:sup>
                        <m:r>
                          <a:rPr lang="en-US" altLang="zh-CN" sz="2400" b="1" i="1">
                            <a:latin typeface="Cambria Math" panose="02040503050406030204" pitchFamily="18" charset="0"/>
                            <a:cs typeface="Helvetica" pitchFamily="34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衰变</a:t>
                </a:r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6" name="矩形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804" y="4433299"/>
                <a:ext cx="1859035" cy="839332"/>
              </a:xfrm>
              <a:prstGeom prst="rect">
                <a:avLst/>
              </a:prstGeom>
              <a:blipFill rotWithShape="1">
                <a:blip r:embed="rId9"/>
                <a:stretch>
                  <a:fillRect l="-3" t="-43" r="-8584" b="-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稀有衰变</a:t>
            </a:r>
            <a:r>
              <a:rPr lang="en-US" altLang="zh-CN" dirty="0"/>
              <a:t>/</a:t>
            </a:r>
            <a:r>
              <a:rPr lang="zh-CN" altLang="en-US" dirty="0"/>
              <a:t>味反常</a:t>
            </a:r>
            <a:endParaRPr lang="en-GB" dirty="0"/>
          </a:p>
        </p:txBody>
      </p:sp>
      <p:grpSp>
        <p:nvGrpSpPr>
          <p:cNvPr id="5" name="Group 7"/>
          <p:cNvGrpSpPr/>
          <p:nvPr/>
        </p:nvGrpSpPr>
        <p:grpSpPr>
          <a:xfrm>
            <a:off x="139925" y="2498160"/>
            <a:ext cx="3990225" cy="2542368"/>
            <a:chOff x="1039116" y="1480017"/>
            <a:chExt cx="3990225" cy="2542368"/>
          </a:xfrm>
        </p:grpSpPr>
        <p:pic>
          <p:nvPicPr>
            <p:cNvPr id="6" name="Picture 2" descr="page6image1892343632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9116" y="1480017"/>
              <a:ext cx="3990225" cy="13020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3" descr="page6image1435179888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883"/>
            <a:stretch>
              <a:fillRect/>
            </a:stretch>
          </p:blipFill>
          <p:spPr bwMode="auto">
            <a:xfrm>
              <a:off x="1320050" y="2854425"/>
              <a:ext cx="3517379" cy="11679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文本框 7"/>
          <p:cNvSpPr txBox="1"/>
          <p:nvPr/>
        </p:nvSpPr>
        <p:spPr>
          <a:xfrm>
            <a:off x="111207" y="1109570"/>
            <a:ext cx="10848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zh-CN" sz="28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味改变中性流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FCNC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）也称为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稀有衰变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，新物理或有显著增强</a:t>
            </a:r>
            <a:endParaRPr lang="en-GB" altLang="zh-CN" sz="28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grpSp>
        <p:nvGrpSpPr>
          <p:cNvPr id="9" name="Group 24"/>
          <p:cNvGrpSpPr/>
          <p:nvPr/>
        </p:nvGrpSpPr>
        <p:grpSpPr>
          <a:xfrm>
            <a:off x="4884457" y="1843247"/>
            <a:ext cx="6606457" cy="4861477"/>
            <a:chOff x="4663539" y="1734016"/>
            <a:chExt cx="6242586" cy="4593716"/>
          </a:xfrm>
        </p:grpSpPr>
        <p:pic>
          <p:nvPicPr>
            <p:cNvPr id="10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84831" y="1987971"/>
              <a:ext cx="2979599" cy="2028584"/>
            </a:xfrm>
            <a:prstGeom prst="rect">
              <a:avLst/>
            </a:prstGeom>
          </p:spPr>
        </p:pic>
        <p:pic>
          <p:nvPicPr>
            <p:cNvPr id="11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63539" y="4168900"/>
              <a:ext cx="6242585" cy="2158832"/>
            </a:xfrm>
            <a:prstGeom prst="rect">
              <a:avLst/>
            </a:prstGeom>
          </p:spPr>
        </p:pic>
        <p:pic>
          <p:nvPicPr>
            <p:cNvPr id="12" name="Picture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63539" y="1971822"/>
              <a:ext cx="2979599" cy="2044733"/>
            </a:xfrm>
            <a:prstGeom prst="rect">
              <a:avLst/>
            </a:prstGeom>
          </p:spPr>
        </p:pic>
        <p:sp>
          <p:nvSpPr>
            <p:cNvPr id="13" name="TextBox 14"/>
            <p:cNvSpPr txBox="1"/>
            <p:nvPr/>
          </p:nvSpPr>
          <p:spPr>
            <a:xfrm>
              <a:off x="5401710" y="1788412"/>
              <a:ext cx="1705869" cy="3334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169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JHEP04(2017)142</a:t>
              </a:r>
              <a:endParaRPr lang="en-GB" sz="2115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5"/>
            <p:cNvSpPr txBox="1"/>
            <p:nvPr/>
          </p:nvSpPr>
          <p:spPr>
            <a:xfrm>
              <a:off x="8676820" y="1734016"/>
              <a:ext cx="2025474" cy="3334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169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PRL127(2021)151801</a:t>
              </a:r>
              <a:endParaRPr lang="en-GB" sz="2115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8"/>
                <p:cNvSpPr txBox="1"/>
                <p:nvPr/>
              </p:nvSpPr>
              <p:spPr>
                <a:xfrm>
                  <a:off x="8283801" y="2415585"/>
                  <a:ext cx="1837228" cy="37807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altLang="zh-CN" sz="2000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sub>
                        <m:sup>
                          <m:r>
                            <a:rPr lang="en-US" altLang="zh-CN" sz="2000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bSup>
                      <m:r>
                        <a:rPr lang="en-US" altLang="zh-CN" sz="2000" i="1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→</m:t>
                      </m:r>
                      <m:r>
                        <a:rPr lang="en-US" altLang="zh-CN" sz="2000" i="1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𝜙</m:t>
                      </m:r>
                      <m:sSup>
                        <m:sSupPr>
                          <m:ctrlPr>
                            <a:rPr lang="en-US" altLang="zh-CN" sz="2000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altLang="zh-CN" sz="2000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</m:sup>
                      </m:sSup>
                    </m:oMath>
                  </a14:m>
                  <a:r>
                    <a:rPr lang="zh-CN" altLang="en-US" sz="2000" dirty="0"/>
                    <a:t> </a:t>
                  </a:r>
                  <a:endParaRPr lang="en-GB" sz="1905" dirty="0"/>
                </a:p>
              </p:txBody>
            </p:sp>
          </mc:Choice>
          <mc:Fallback>
            <p:sp>
              <p:nvSpPr>
                <p:cNvPr id="15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83801" y="2415585"/>
                  <a:ext cx="1837228" cy="378073"/>
                </a:xfrm>
                <a:prstGeom prst="rect">
                  <a:avLst/>
                </a:prstGeom>
                <a:blipFill rotWithShape="1">
                  <a:blip r:embed="rId6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20"/>
                <p:cNvSpPr txBox="1"/>
                <p:nvPr/>
              </p:nvSpPr>
              <p:spPr>
                <a:xfrm>
                  <a:off x="5558199" y="2388149"/>
                  <a:ext cx="1977147" cy="37722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en-US" altLang="zh-CN" sz="2000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altLang="zh-CN" sz="2000" i="1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altLang="zh-CN" sz="2000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zh-CN" altLang="en-US" sz="2000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∗</m:t>
                          </m:r>
                          <m:r>
                            <a:rPr lang="en-US" altLang="zh-CN" sz="2000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sSup>
                        <m:sSupPr>
                          <m:ctrlPr>
                            <a:rPr lang="en-US" altLang="zh-CN" sz="2000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altLang="zh-CN" sz="2000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</m:sup>
                      </m:sSup>
                    </m:oMath>
                  </a14:m>
                  <a:r>
                    <a:rPr lang="zh-CN" altLang="en-US" sz="1905" dirty="0"/>
                    <a:t> </a:t>
                  </a:r>
                  <a:endParaRPr lang="en-GB" sz="1905" dirty="0"/>
                </a:p>
              </p:txBody>
            </p:sp>
          </mc:Choice>
          <mc:Fallback>
            <p:sp>
              <p:nvSpPr>
                <p:cNvPr id="16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58199" y="2388149"/>
                  <a:ext cx="1977147" cy="377224"/>
                </a:xfrm>
                <a:prstGeom prst="rect">
                  <a:avLst/>
                </a:prstGeom>
                <a:blipFill rotWithShape="1">
                  <a:blip r:embed="rId7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TextBox 21"/>
                <p:cNvSpPr txBox="1"/>
                <p:nvPr/>
              </p:nvSpPr>
              <p:spPr>
                <a:xfrm>
                  <a:off x="9150815" y="4466654"/>
                  <a:ext cx="1755310" cy="378073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sz="20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  <m:sup>
                            <m:r>
                              <a:rPr lang="en-US" altLang="zh-CN" sz="20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lang="en-US" altLang="zh-CN" sz="2000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lang="en-US" altLang="zh-CN" sz="20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en-US" altLang="zh-CN" sz="20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CN" sz="20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lang="en-US" altLang="zh-CN" sz="20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CN" sz="20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lang="en-US" altLang="zh-CN" sz="20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</m:sup>
                        </m:sSup>
                      </m:oMath>
                    </m:oMathPara>
                  </a14:m>
                  <a:endParaRPr lang="en-GB" sz="2115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7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50815" y="4466654"/>
                  <a:ext cx="1755310" cy="378073"/>
                </a:xfrm>
                <a:prstGeom prst="rect">
                  <a:avLst/>
                </a:prstGeom>
                <a:blipFill rotWithShape="1">
                  <a:blip r:embed="rId8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22"/>
                <p:cNvSpPr txBox="1"/>
                <p:nvPr/>
              </p:nvSpPr>
              <p:spPr>
                <a:xfrm>
                  <a:off x="6031372" y="4441686"/>
                  <a:ext cx="1703809" cy="378073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sz="20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  <m:sup>
                            <m:r>
                              <a:rPr lang="en-US" altLang="zh-CN" sz="20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en-US" altLang="zh-CN" sz="2000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lang="en-US" altLang="zh-CN" sz="20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en-US" altLang="zh-CN" sz="20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CN" sz="20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lang="en-US" altLang="zh-CN" sz="20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CN" sz="20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lang="en-US" altLang="zh-CN" sz="20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</m:sup>
                        </m:sSup>
                      </m:oMath>
                    </m:oMathPara>
                  </a14:m>
                  <a:endParaRPr lang="en-GB" sz="2115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8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1372" y="4441686"/>
                  <a:ext cx="1703809" cy="378073"/>
                </a:xfrm>
                <a:prstGeom prst="rect">
                  <a:avLst/>
                </a:prstGeom>
                <a:blipFill rotWithShape="1">
                  <a:blip r:embed="rId9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TextBox 23"/>
            <p:cNvSpPr txBox="1"/>
            <p:nvPr/>
          </p:nvSpPr>
          <p:spPr>
            <a:xfrm>
              <a:off x="8415161" y="5602717"/>
              <a:ext cx="1705869" cy="3334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169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JHEP06(2014)133</a:t>
              </a:r>
              <a:endParaRPr lang="en-GB" sz="2115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文本框 19"/>
              <p:cNvSpPr txBox="1"/>
              <p:nvPr/>
            </p:nvSpPr>
            <p:spPr>
              <a:xfrm>
                <a:off x="1006364" y="1788841"/>
                <a:ext cx="225734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𝑏</m:t>
                    </m:r>
                    <m:r>
                      <a:rPr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→</m:t>
                    </m:r>
                    <m:r>
                      <a:rPr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𝑠</m:t>
                    </m:r>
                    <m:sSup>
                      <m:sSupPr>
                        <m:ctrlP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𝜇</m:t>
                        </m:r>
                      </m:e>
                      <m:sup>
                        <m: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𝜇</m:t>
                        </m:r>
                      </m:e>
                      <m:sup>
                        <m: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GB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过程</a:t>
                </a:r>
                <a:endParaRPr lang="en-GB" sz="2400" dirty="0" err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0" name="文本框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364" y="1788841"/>
                <a:ext cx="2257349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23" t="-10" r="-908" b="-27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/>
              <p:cNvSpPr txBox="1"/>
              <p:nvPr/>
            </p:nvSpPr>
            <p:spPr>
              <a:xfrm>
                <a:off x="1006364" y="5810398"/>
                <a:ext cx="276627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240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观测到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≈</m:t>
                    </m:r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3</m:t>
                    </m:r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𝜎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的反常</a:t>
                </a:r>
                <a:endParaRPr lang="en-GB" sz="2400" dirty="0" err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364" y="5810398"/>
                <a:ext cx="2766270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19" t="-32" r="4" b="-27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26"/>
          <p:cNvSpPr/>
          <p:nvPr/>
        </p:nvSpPr>
        <p:spPr>
          <a:xfrm>
            <a:off x="5365700" y="2937191"/>
            <a:ext cx="1272909" cy="980295"/>
          </a:xfrm>
          <a:prstGeom prst="ellipse">
            <a:avLst/>
          </a:prstGeom>
          <a:noFill/>
          <a:ln w="2222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905"/>
          </a:p>
        </p:txBody>
      </p:sp>
      <p:sp>
        <p:nvSpPr>
          <p:cNvPr id="23" name="Oval 26"/>
          <p:cNvSpPr/>
          <p:nvPr/>
        </p:nvSpPr>
        <p:spPr>
          <a:xfrm>
            <a:off x="8715740" y="2998274"/>
            <a:ext cx="1272909" cy="980295"/>
          </a:xfrm>
          <a:prstGeom prst="ellipse">
            <a:avLst/>
          </a:prstGeom>
          <a:noFill/>
          <a:ln w="2222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905"/>
          </a:p>
        </p:txBody>
      </p:sp>
      <p:sp>
        <p:nvSpPr>
          <p:cNvPr id="24" name="Oval 26"/>
          <p:cNvSpPr/>
          <p:nvPr/>
        </p:nvSpPr>
        <p:spPr>
          <a:xfrm>
            <a:off x="5166786" y="5101109"/>
            <a:ext cx="1272909" cy="980295"/>
          </a:xfrm>
          <a:prstGeom prst="ellipse">
            <a:avLst/>
          </a:prstGeom>
          <a:noFill/>
          <a:ln w="2222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905"/>
          </a:p>
        </p:txBody>
      </p:sp>
      <p:sp>
        <p:nvSpPr>
          <p:cNvPr id="25" name="Oval 26"/>
          <p:cNvSpPr/>
          <p:nvPr/>
        </p:nvSpPr>
        <p:spPr>
          <a:xfrm>
            <a:off x="8663918" y="4830103"/>
            <a:ext cx="1272909" cy="980295"/>
          </a:xfrm>
          <a:prstGeom prst="ellipse">
            <a:avLst/>
          </a:prstGeom>
          <a:noFill/>
          <a:ln w="2222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905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8292895" y="3429000"/>
            <a:ext cx="3495451" cy="11623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noFill/>
            <a:tailEnd type="stealth" w="lg" len="lg"/>
          </a:ln>
        </p:spPr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/>
              <p:cNvSpPr txBox="1"/>
              <p:nvPr/>
            </p:nvSpPr>
            <p:spPr>
              <a:xfrm>
                <a:off x="325857" y="270236"/>
                <a:ext cx="357027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800" b="1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800" b="1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𝑲</m:t>
                        </m:r>
                      </m:e>
                      <m:sup>
                        <m:r>
                          <a:rPr kumimoji="1" lang="en-US" altLang="zh-CN" sz="2800" b="1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+</m:t>
                        </m:r>
                      </m:sup>
                    </m:sSup>
                    <m:r>
                      <a:rPr kumimoji="1" lang="en-US" altLang="zh-CN" sz="2800" b="1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→</m:t>
                    </m:r>
                    <m:sSup>
                      <m:sSupPr>
                        <m:ctrlPr>
                          <a:rPr kumimoji="1" lang="en-US" altLang="zh-CN" sz="2800" b="1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800" b="1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𝝅</m:t>
                        </m:r>
                      </m:e>
                      <m:sup>
                        <m:r>
                          <a:rPr kumimoji="1" lang="en-US" altLang="zh-CN" sz="2800" b="1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+</m:t>
                        </m:r>
                      </m:sup>
                    </m:sSup>
                    <m:r>
                      <a:rPr kumimoji="1" lang="en-US" altLang="zh-CN" sz="2800" b="1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𝝂</m:t>
                    </m:r>
                    <m:acc>
                      <m:accPr>
                        <m:chr m:val="̅"/>
                        <m:ctrlPr>
                          <a:rPr kumimoji="1" lang="en-US" altLang="zh-CN" sz="2800" b="1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accPr>
                      <m:e>
                        <m:r>
                          <a:rPr kumimoji="1" lang="en-US" altLang="zh-CN" sz="2800" b="1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𝝂</m:t>
                        </m:r>
                      </m:e>
                    </m:acc>
                  </m:oMath>
                </a14:m>
                <a:r>
                  <a:rPr kumimoji="1" lang="en-US" altLang="zh-CN" sz="2800" b="1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 </a:t>
                </a:r>
                <a:r>
                  <a:rPr kumimoji="1" lang="zh-CN" altLang="en-US" sz="2800" b="1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稀有衰变</a:t>
                </a:r>
                <a:endParaRPr kumimoji="1" lang="zh-CN" altLang="en-US" sz="240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857" y="270236"/>
                <a:ext cx="3570273" cy="523220"/>
              </a:xfrm>
              <a:prstGeom prst="rect">
                <a:avLst/>
              </a:prstGeom>
              <a:blipFill rotWithShape="1">
                <a:blip r:embed="rId1"/>
                <a:stretch>
                  <a:fillRect l="-3" t="-69" r="-1180" b="-41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61492"/>
            <a:ext cx="4142561" cy="2959796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9309804" y="118602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NA62</a:t>
            </a:r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kumimoji="1"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@</a:t>
            </a:r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kumimoji="1"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CERN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2561" y="3538456"/>
            <a:ext cx="4150334" cy="297033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702" y="3450490"/>
            <a:ext cx="3226877" cy="50554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51999" y="4015667"/>
            <a:ext cx="2577242" cy="54700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6041" y="4681564"/>
            <a:ext cx="2577242" cy="1958922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9342666" y="617942"/>
            <a:ext cx="22733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arXiv:2607.16413</a:t>
            </a:r>
            <a:endParaRPr kumimoji="1"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91484" y="1317337"/>
            <a:ext cx="4488657" cy="392342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5538333" y="898908"/>
            <a:ext cx="2273378" cy="369332"/>
          </a:xfrm>
          <a:prstGeom prst="rect">
            <a:avLst/>
          </a:prstGeom>
          <a:solidFill>
            <a:schemeClr val="bg1">
              <a:alpha val="53398"/>
            </a:schemeClr>
          </a:solidFill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kumimoji="1" lang="zh-CN" altLang="en-US" sz="2400" i="0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标准模型分支比</a:t>
            </a:r>
            <a:r>
              <a:rPr kumimoji="1" lang="zh-CN" altLang="en-US" sz="2400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endParaRPr kumimoji="1" lang="zh-CN" altLang="en-US" sz="2400" i="0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本框 16"/>
              <p:cNvSpPr txBox="1"/>
              <p:nvPr/>
            </p:nvSpPr>
            <p:spPr>
              <a:xfrm>
                <a:off x="1001432" y="2676940"/>
                <a:ext cx="3087772" cy="60240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lIns="0" tIns="0" rIns="0" bIns="0" rtlCol="0" anchor="ctr">
                <a:no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kumimoji="1" lang="en-US" altLang="zh-CN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Sup>
                        <m:sSubSupPr>
                          <m:ctrlPr>
                            <a:rPr kumimoji="1" lang="en-US" altLang="zh-CN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zh-CN" sz="2000" b="0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miss</m:t>
                          </m:r>
                        </m:sub>
                        <m:sup>
                          <m:r>
                            <a:rPr kumimoji="1" lang="en-US" altLang="zh-CN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bSup>
                      <m:r>
                        <a:rPr kumimoji="1" lang="en-US" altLang="zh-CN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zh-CN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zh-CN" sz="20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CN" sz="20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0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kumimoji="1" lang="en-US" altLang="zh-CN" sz="2000" b="0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CN" sz="2000" b="0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𝐾</m:t>
                                      </m:r>
                                    </m:e>
                                    <m:sup>
                                      <m:r>
                                        <a:rPr kumimoji="1" lang="en-US" altLang="zh-CN" sz="2000" b="0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+</m:t>
                                      </m:r>
                                    </m:sup>
                                  </m:sSup>
                                </m:sub>
                              </m:sSub>
                              <m:r>
                                <a:rPr kumimoji="1" lang="en-US" altLang="zh-CN" sz="20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1" lang="en-US" altLang="zh-CN" sz="20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0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kumimoji="1" lang="en-US" altLang="zh-CN" sz="2000" b="0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CN" sz="2000" b="0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𝜋</m:t>
                                      </m:r>
                                    </m:e>
                                    <m:sup>
                                      <m:r>
                                        <a:rPr kumimoji="1" lang="en-US" altLang="zh-CN" sz="2000" b="0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+</m:t>
                                      </m:r>
                                    </m:sup>
                                  </m:sSup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kumimoji="1" lang="en-US" altLang="zh-CN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1" lang="zh-CN" altLang="en-US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kumimoji="1" lang="zh-CN" altLang="en-US" sz="2000" i="0" dirty="0">
                  <a:solidFill>
                    <a:srgbClr val="C00000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文本框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432" y="2676940"/>
                <a:ext cx="3087772" cy="602404"/>
              </a:xfrm>
              <a:prstGeom prst="rect">
                <a:avLst/>
              </a:prstGeom>
              <a:blipFill rotWithShape="1">
                <a:blip r:embed="rId8"/>
                <a:stretch>
                  <a:fillRect l="-166" t="-69" r="14" b="34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6"/>
              <p:cNvSpPr txBox="1"/>
              <p:nvPr/>
            </p:nvSpPr>
            <p:spPr>
              <a:xfrm>
                <a:off x="1142124" y="2207054"/>
                <a:ext cx="3000437" cy="390876"/>
              </a:xfrm>
              <a:prstGeom prst="rect">
                <a:avLst/>
              </a:prstGeom>
              <a:solidFill>
                <a:schemeClr val="bg1">
                  <a:alpha val="53398"/>
                </a:schemeClr>
              </a:solid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:pPr algn="l"/>
                <a:r>
                  <a:rPr kumimoji="1" lang="en-GB" sz="2540" dirty="0" err="1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实验特征</a:t>
                </a:r>
                <a:r>
                  <a:rPr kumimoji="1" lang="zh-CN" altLang="en-US" sz="254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：单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kumimoji="1" lang="en-GB" sz="254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介子</a:t>
                </a:r>
                <a:endParaRPr kumimoji="1" lang="en-GB" sz="254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2124" y="2207054"/>
                <a:ext cx="3000437" cy="390876"/>
              </a:xfrm>
              <a:prstGeom prst="rect">
                <a:avLst/>
              </a:prstGeom>
              <a:blipFill rotWithShape="1">
                <a:blip r:embed="rId9"/>
                <a:stretch>
                  <a:fillRect l="-161" t="-8070" r="-4154" b="-8086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图片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1432" y="880586"/>
            <a:ext cx="4150334" cy="1078250"/>
          </a:xfrm>
          <a:prstGeom prst="rect">
            <a:avLst/>
          </a:prstGeom>
        </p:spPr>
      </p:pic>
      <p:pic>
        <p:nvPicPr>
          <p:cNvPr id="20" name="Picture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19281" y="1744086"/>
            <a:ext cx="5135567" cy="147782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CKM机制检验</a:t>
            </a:r>
            <a:endParaRPr lang="en-GB" dirty="0"/>
          </a:p>
        </p:txBody>
      </p:sp>
      <p:grpSp>
        <p:nvGrpSpPr>
          <p:cNvPr id="14" name="组合 13"/>
          <p:cNvGrpSpPr/>
          <p:nvPr/>
        </p:nvGrpSpPr>
        <p:grpSpPr>
          <a:xfrm>
            <a:off x="330181" y="1582576"/>
            <a:ext cx="11531638" cy="5226496"/>
            <a:chOff x="457162" y="1222491"/>
            <a:chExt cx="11531638" cy="5226496"/>
          </a:xfrm>
        </p:grpSpPr>
        <p:pic>
          <p:nvPicPr>
            <p:cNvPr id="8" name="图片 1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26" t="9711"/>
            <a:stretch>
              <a:fillRect/>
            </a:stretch>
          </p:blipFill>
          <p:spPr bwMode="auto">
            <a:xfrm>
              <a:off x="457162" y="1222491"/>
              <a:ext cx="5468085" cy="52264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20715" y="1427469"/>
              <a:ext cx="5468085" cy="4791140"/>
            </a:xfrm>
            <a:prstGeom prst="rect">
              <a:avLst/>
            </a:prstGeom>
          </p:spPr>
        </p:pic>
      </p:grpSp>
      <p:sp>
        <p:nvSpPr>
          <p:cNvPr id="15" name="文本框 14"/>
          <p:cNvSpPr txBox="1"/>
          <p:nvPr/>
        </p:nvSpPr>
        <p:spPr>
          <a:xfrm>
            <a:off x="1694749" y="1183212"/>
            <a:ext cx="3005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LHCb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初期（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2013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GB" sz="2400" b="1" dirty="0" err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390668" y="1183212"/>
            <a:ext cx="36471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LHCb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十年积累（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2024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GB" sz="2400" b="1" dirty="0" err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7" name="右箭头 16"/>
          <p:cNvSpPr/>
          <p:nvPr/>
        </p:nvSpPr>
        <p:spPr>
          <a:xfrm>
            <a:off x="5664200" y="3975100"/>
            <a:ext cx="889000" cy="220724"/>
          </a:xfrm>
          <a:prstGeom prst="rightArrow">
            <a:avLst/>
          </a:prstGeom>
          <a:solidFill>
            <a:srgbClr val="0090C5"/>
          </a:solidFill>
          <a:ln w="15875">
            <a:noFill/>
            <a:tailEnd type="stealth" w="lg" len="lg"/>
          </a:ln>
        </p:spPr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椭圆 2"/>
          <p:cNvSpPr/>
          <p:nvPr/>
        </p:nvSpPr>
        <p:spPr>
          <a:xfrm>
            <a:off x="8737600" y="3225799"/>
            <a:ext cx="476644" cy="483509"/>
          </a:xfrm>
          <a:prstGeom prst="ellipse">
            <a:avLst/>
          </a:prstGeom>
          <a:noFill/>
          <a:ln w="25400">
            <a:solidFill>
              <a:srgbClr val="FF0000"/>
            </a:solidFill>
            <a:tailEnd type="stealth" w="lg" len="lg"/>
          </a:ln>
        </p:spPr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椭圆 4"/>
          <p:cNvSpPr/>
          <p:nvPr/>
        </p:nvSpPr>
        <p:spPr>
          <a:xfrm>
            <a:off x="2501112" y="3263898"/>
            <a:ext cx="476644" cy="483509"/>
          </a:xfrm>
          <a:prstGeom prst="ellipse">
            <a:avLst/>
          </a:prstGeom>
          <a:noFill/>
          <a:ln w="25400">
            <a:solidFill>
              <a:srgbClr val="FF0000"/>
            </a:solidFill>
            <a:tailEnd type="stealth" w="lg" len="lg"/>
          </a:ln>
        </p:spPr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CKM机制检验</a:t>
            </a:r>
            <a:endParaRPr lang="en-GB" dirty="0"/>
          </a:p>
        </p:txBody>
      </p:sp>
      <p:pic>
        <p:nvPicPr>
          <p:cNvPr id="5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31" y="1024224"/>
            <a:ext cx="8904806" cy="324036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536362" y="1010329"/>
            <a:ext cx="2376488" cy="400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  <a:cs typeface="宋体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9pPr>
          </a:lstStyle>
          <a:p>
            <a:pPr algn="l"/>
            <a:r>
              <a:rPr lang="zh-CN" altLang="en-US" sz="2000">
                <a:solidFill>
                  <a:srgbClr val="3333CC"/>
                </a:solidFill>
                <a:ea typeface="楷体_GB2312" charset="0"/>
                <a:cs typeface="楷体_GB2312" charset="0"/>
              </a:rPr>
              <a:t>1</a:t>
            </a:r>
            <a:r>
              <a:rPr lang="en-US" altLang="zh-CN" sz="2000">
                <a:solidFill>
                  <a:srgbClr val="3333CC"/>
                </a:solidFill>
                <a:ea typeface="楷体_GB2312" charset="0"/>
                <a:cs typeface="楷体_GB2312" charset="0"/>
              </a:rPr>
              <a:t>995</a:t>
            </a:r>
            <a:r>
              <a:rPr lang="zh-CN" altLang="en-US" sz="2000">
                <a:solidFill>
                  <a:srgbClr val="3333CC"/>
                </a:solidFill>
                <a:ea typeface="楷体_GB2312" charset="0"/>
                <a:cs typeface="楷体_GB2312" charset="0"/>
              </a:rPr>
              <a:t> </a:t>
            </a:r>
            <a:r>
              <a:rPr lang="en-US" altLang="zh-CN" sz="2000">
                <a:solidFill>
                  <a:srgbClr val="3333CC"/>
                </a:solidFill>
                <a:ea typeface="楷体_GB2312" charset="0"/>
                <a:cs typeface="楷体_GB2312" charset="0"/>
              </a:rPr>
              <a:t>(top</a:t>
            </a:r>
            <a:r>
              <a:rPr lang="zh-CN" altLang="en-US" sz="2000">
                <a:solidFill>
                  <a:srgbClr val="3333CC"/>
                </a:solidFill>
                <a:ea typeface="楷体_GB2312" charset="0"/>
                <a:cs typeface="楷体_GB2312" charset="0"/>
              </a:rPr>
              <a:t>夸克发现</a:t>
            </a:r>
            <a:r>
              <a:rPr lang="en-US" altLang="zh-CN" sz="2000">
                <a:solidFill>
                  <a:srgbClr val="3333CC"/>
                </a:solidFill>
                <a:ea typeface="楷体_GB2312" charset="0"/>
                <a:cs typeface="楷体_GB2312" charset="0"/>
              </a:rPr>
              <a:t>)</a:t>
            </a:r>
            <a:endParaRPr lang="en-US" altLang="zh-CN" sz="2000">
              <a:solidFill>
                <a:srgbClr val="3333CC"/>
              </a:solidFill>
              <a:ea typeface="楷体_GB2312" charset="0"/>
              <a:cs typeface="楷体_GB2312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3776451" y="1010329"/>
            <a:ext cx="2376487" cy="400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  <a:cs typeface="宋体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9pPr>
          </a:lstStyle>
          <a:p>
            <a:pPr algn="l"/>
            <a:r>
              <a:rPr lang="zh-CN" altLang="en-US" sz="2000">
                <a:solidFill>
                  <a:srgbClr val="3333CC"/>
                </a:solidFill>
                <a:ea typeface="楷体_GB2312" charset="0"/>
                <a:cs typeface="楷体_GB2312" charset="0"/>
              </a:rPr>
              <a:t>2</a:t>
            </a:r>
            <a:r>
              <a:rPr lang="en-US" altLang="zh-CN" sz="2000">
                <a:solidFill>
                  <a:srgbClr val="3333CC"/>
                </a:solidFill>
                <a:ea typeface="楷体_GB2312" charset="0"/>
                <a:cs typeface="楷体_GB2312" charset="0"/>
              </a:rPr>
              <a:t>001(B</a:t>
            </a:r>
            <a:r>
              <a:rPr lang="zh-CN" altLang="en-US" sz="2000">
                <a:solidFill>
                  <a:srgbClr val="3333CC"/>
                </a:solidFill>
                <a:ea typeface="楷体_GB2312" charset="0"/>
                <a:cs typeface="楷体_GB2312" charset="0"/>
              </a:rPr>
              <a:t>工厂开机</a:t>
            </a:r>
            <a:r>
              <a:rPr lang="en-US" altLang="zh-CN" sz="2000">
                <a:solidFill>
                  <a:srgbClr val="3333CC"/>
                </a:solidFill>
                <a:ea typeface="楷体_GB2312" charset="0"/>
                <a:cs typeface="楷体_GB2312" charset="0"/>
              </a:rPr>
              <a:t>)</a:t>
            </a:r>
            <a:endParaRPr lang="en-US" altLang="zh-CN" sz="2000">
              <a:solidFill>
                <a:srgbClr val="3333CC"/>
              </a:solidFill>
              <a:ea typeface="楷体_GB2312" charset="0"/>
              <a:cs typeface="楷体_GB2312" charset="0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6513301" y="1042327"/>
            <a:ext cx="2916237" cy="400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  <a:cs typeface="宋体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9pPr>
          </a:lstStyle>
          <a:p>
            <a:pPr algn="l"/>
            <a:r>
              <a:rPr lang="zh-CN" altLang="en-US" sz="2000" dirty="0">
                <a:solidFill>
                  <a:srgbClr val="3333CC"/>
                </a:solidFill>
                <a:ea typeface="楷体_GB2312" charset="0"/>
                <a:cs typeface="楷体_GB2312" charset="0"/>
              </a:rPr>
              <a:t>2</a:t>
            </a:r>
            <a:r>
              <a:rPr lang="en-US" altLang="zh-CN" sz="2000" dirty="0">
                <a:solidFill>
                  <a:srgbClr val="3333CC"/>
                </a:solidFill>
                <a:ea typeface="楷体_GB2312" charset="0"/>
                <a:cs typeface="楷体_GB2312" charset="0"/>
              </a:rPr>
              <a:t>013</a:t>
            </a:r>
            <a:r>
              <a:rPr lang="zh-CN" altLang="en-US" sz="2000" dirty="0">
                <a:solidFill>
                  <a:srgbClr val="3333CC"/>
                </a:solidFill>
                <a:ea typeface="楷体_GB2312" charset="0"/>
                <a:cs typeface="楷体_GB2312" charset="0"/>
              </a:rPr>
              <a:t> </a:t>
            </a:r>
            <a:r>
              <a:rPr lang="en-US" altLang="zh-CN" sz="2000" dirty="0">
                <a:solidFill>
                  <a:srgbClr val="3333CC"/>
                </a:solidFill>
                <a:ea typeface="楷体_GB2312" charset="0"/>
                <a:cs typeface="楷体_GB2312" charset="0"/>
              </a:rPr>
              <a:t>(</a:t>
            </a:r>
            <a:r>
              <a:rPr lang="zh-CN" altLang="en-US" sz="2000" dirty="0">
                <a:solidFill>
                  <a:srgbClr val="3333CC"/>
                </a:solidFill>
                <a:ea typeface="楷体_GB2312" charset="0"/>
                <a:cs typeface="楷体_GB2312" charset="0"/>
              </a:rPr>
              <a:t>精确的味道测量</a:t>
            </a:r>
            <a:r>
              <a:rPr lang="en-US" altLang="zh-CN" sz="2000" dirty="0">
                <a:solidFill>
                  <a:srgbClr val="3333CC"/>
                </a:solidFill>
                <a:ea typeface="楷体_GB2312" charset="0"/>
                <a:cs typeface="楷体_GB2312" charset="0"/>
              </a:rPr>
              <a:t>)</a:t>
            </a:r>
            <a:endParaRPr lang="en-US" altLang="zh-CN" sz="2000" dirty="0">
              <a:solidFill>
                <a:srgbClr val="3333CC"/>
              </a:solidFill>
              <a:ea typeface="楷体_GB2312" charset="0"/>
              <a:cs typeface="楷体_GB231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6187" y="1482387"/>
            <a:ext cx="2931501" cy="2714228"/>
          </a:xfrm>
          <a:prstGeom prst="rect">
            <a:avLst/>
          </a:prstGeom>
        </p:spPr>
      </p:pic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9561072" y="1010329"/>
            <a:ext cx="2566616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  <a:cs typeface="宋体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charset="0"/>
              </a:defRPr>
            </a:lvl9pPr>
          </a:lstStyle>
          <a:p>
            <a:pPr algn="l"/>
            <a:r>
              <a:rPr lang="en-US" altLang="zh-CN" sz="2000" dirty="0">
                <a:solidFill>
                  <a:srgbClr val="3333CC"/>
                </a:solidFill>
                <a:ea typeface="楷体_GB2312" charset="0"/>
                <a:cs typeface="楷体_GB2312" charset="0"/>
              </a:rPr>
              <a:t>Now!</a:t>
            </a:r>
            <a:endParaRPr lang="en-US" altLang="zh-CN" sz="2000" dirty="0">
              <a:solidFill>
                <a:srgbClr val="3333CC"/>
              </a:solidFill>
              <a:ea typeface="楷体_GB2312" charset="0"/>
              <a:cs typeface="楷体_GB2312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0421188" y="2201831"/>
            <a:ext cx="399212" cy="411851"/>
          </a:xfrm>
          <a:prstGeom prst="ellipse">
            <a:avLst/>
          </a:prstGeom>
          <a:noFill/>
          <a:ln w="15875">
            <a:solidFill>
              <a:srgbClr val="FF0000"/>
            </a:solidFill>
            <a:tailEnd type="stealth" w="lg" len="lg"/>
          </a:ln>
        </p:spPr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文本框 15"/>
          <p:cNvSpPr txBox="1"/>
          <p:nvPr/>
        </p:nvSpPr>
        <p:spPr>
          <a:xfrm>
            <a:off x="7788383" y="6099215"/>
            <a:ext cx="3590085" cy="461665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kumimoji="1" lang="en-US" altLang="zh-CN" sz="24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CKMFitter</a:t>
            </a:r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等定期更新！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645540" y="4151067"/>
            <a:ext cx="6360015" cy="2409813"/>
            <a:chOff x="645540" y="4151067"/>
            <a:chExt cx="6360015" cy="2409813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3"/>
            <a:srcRect t="7480"/>
            <a:stretch>
              <a:fillRect/>
            </a:stretch>
          </p:blipFill>
          <p:spPr>
            <a:xfrm>
              <a:off x="645540" y="4151067"/>
              <a:ext cx="6336028" cy="481936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9527" y="4657643"/>
              <a:ext cx="6336028" cy="560894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7170" y="6047148"/>
              <a:ext cx="6336028" cy="513732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9932" y="5402138"/>
              <a:ext cx="6345623" cy="514247"/>
            </a:xfrm>
            <a:prstGeom prst="rect">
              <a:avLst/>
            </a:prstGeom>
          </p:spPr>
        </p:pic>
      </p:grpSp>
      <p:pic>
        <p:nvPicPr>
          <p:cNvPr id="21" name="图片 20"/>
          <p:cNvPicPr>
            <a:picLocks noChangeAspect="1"/>
          </p:cNvPicPr>
          <p:nvPr/>
        </p:nvPicPr>
        <p:blipFill>
          <a:blip r:embed="rId7"/>
          <a:srcRect t="6778" b="1"/>
          <a:stretch>
            <a:fillRect/>
          </a:stretch>
        </p:blipFill>
        <p:spPr>
          <a:xfrm>
            <a:off x="7715024" y="4657643"/>
            <a:ext cx="3692096" cy="560894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8853186" y="5170485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幺正性？</a:t>
            </a:r>
            <a:endParaRPr kumimoji="1" lang="zh-CN" altLang="en-US" sz="28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组合 37"/>
          <p:cNvGrpSpPr>
            <a:grpSpLocks noChangeAspect="1"/>
          </p:cNvGrpSpPr>
          <p:nvPr/>
        </p:nvGrpSpPr>
        <p:grpSpPr>
          <a:xfrm>
            <a:off x="215568" y="2951566"/>
            <a:ext cx="7438355" cy="3168000"/>
            <a:chOff x="2178673" y="1455739"/>
            <a:chExt cx="4786654" cy="2038640"/>
          </a:xfrm>
        </p:grpSpPr>
        <p:grpSp>
          <p:nvGrpSpPr>
            <p:cNvPr id="36" name="组合 35"/>
            <p:cNvGrpSpPr/>
            <p:nvPr/>
          </p:nvGrpSpPr>
          <p:grpSpPr>
            <a:xfrm>
              <a:off x="2178673" y="1455739"/>
              <a:ext cx="4786654" cy="2038640"/>
              <a:chOff x="2178673" y="1455739"/>
              <a:chExt cx="4786654" cy="2038640"/>
            </a:xfrm>
          </p:grpSpPr>
          <p:grpSp>
            <p:nvGrpSpPr>
              <p:cNvPr id="32" name="组合 31"/>
              <p:cNvGrpSpPr/>
              <p:nvPr/>
            </p:nvGrpSpPr>
            <p:grpSpPr>
              <a:xfrm>
                <a:off x="2178673" y="1455739"/>
                <a:ext cx="4786654" cy="2038640"/>
                <a:chOff x="2178673" y="1455739"/>
                <a:chExt cx="4786654" cy="2038640"/>
              </a:xfrm>
            </p:grpSpPr>
            <p:grpSp>
              <p:nvGrpSpPr>
                <p:cNvPr id="29" name="组合 28"/>
                <p:cNvGrpSpPr/>
                <p:nvPr/>
              </p:nvGrpSpPr>
              <p:grpSpPr>
                <a:xfrm>
                  <a:off x="2178673" y="1455739"/>
                  <a:ext cx="4786654" cy="2038640"/>
                  <a:chOff x="2205931" y="1460941"/>
                  <a:chExt cx="4786654" cy="2038640"/>
                </a:xfrm>
              </p:grpSpPr>
              <p:grpSp>
                <p:nvGrpSpPr>
                  <p:cNvPr id="26" name="组合 25"/>
                  <p:cNvGrpSpPr/>
                  <p:nvPr/>
                </p:nvGrpSpPr>
                <p:grpSpPr>
                  <a:xfrm>
                    <a:off x="2205931" y="1460941"/>
                    <a:ext cx="4786654" cy="2038640"/>
                    <a:chOff x="2205931" y="1460941"/>
                    <a:chExt cx="4786654" cy="2038640"/>
                  </a:xfrm>
                </p:grpSpPr>
                <p:grpSp>
                  <p:nvGrpSpPr>
                    <p:cNvPr id="6" name="Group 49"/>
                    <p:cNvGrpSpPr>
                      <a:grpSpLocks noChangeAspect="1"/>
                    </p:cNvGrpSpPr>
                    <p:nvPr/>
                  </p:nvGrpSpPr>
                  <p:grpSpPr>
                    <a:xfrm>
                      <a:off x="2205931" y="1460941"/>
                      <a:ext cx="4786654" cy="2038640"/>
                      <a:chOff x="388389" y="3222479"/>
                      <a:chExt cx="5144945" cy="2145192"/>
                    </a:xfrm>
                  </p:grpSpPr>
                  <p:grpSp>
                    <p:nvGrpSpPr>
                      <p:cNvPr id="9" name="Group 26"/>
                      <p:cNvGrpSpPr/>
                      <p:nvPr/>
                    </p:nvGrpSpPr>
                    <p:grpSpPr bwMode="auto">
                      <a:xfrm>
                        <a:off x="388389" y="3222479"/>
                        <a:ext cx="5144945" cy="2145192"/>
                        <a:chOff x="388389" y="3222475"/>
                        <a:chExt cx="5144945" cy="2144985"/>
                      </a:xfrm>
                    </p:grpSpPr>
                    <p:pic>
                      <p:nvPicPr>
                        <p:cNvPr id="14" name="Picture 7"/>
                        <p:cNvPicPr>
                          <a:picLocks noChangeAspect="1"/>
                        </p:cNvPicPr>
                        <p:nvPr/>
                      </p:nvPicPr>
                      <p:blipFill rotWithShape="1">
                        <a:blip r:embed="rId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3961" t="2020" r="4203" b="29081"/>
                        <a:stretch>
                          <a:fillRect/>
                        </a:stretch>
                      </p:blipFill>
                      <p:spPr bwMode="auto">
                        <a:xfrm>
                          <a:off x="388389" y="3222475"/>
                          <a:ext cx="5144945" cy="214498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  <p:cxnSp>
                      <p:nvCxnSpPr>
                        <p:cNvPr id="15" name="Straight Connector 9"/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>
                          <a:off x="2590800" y="5105400"/>
                          <a:ext cx="152400" cy="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C00000"/>
                          </a:solidFill>
                          <a:round/>
                        </a:ln>
                      </p:spPr>
                    </p:cxnSp>
                    <p:cxnSp>
                      <p:nvCxnSpPr>
                        <p:cNvPr id="16" name="Straight Connector 10"/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>
                          <a:off x="1676400" y="3810000"/>
                          <a:ext cx="152400" cy="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C00000"/>
                          </a:solidFill>
                          <a:round/>
                        </a:ln>
                      </p:spPr>
                    </p:cxnSp>
                    <p:sp>
                      <p:nvSpPr>
                        <p:cNvPr id="17" name="TextBox 31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2133600" y="3581400"/>
                          <a:ext cx="1409488" cy="307777"/>
                        </a:xfrm>
                        <a:prstGeom prst="rect">
                          <a:avLst/>
                        </a:prstGeom>
                        <a:blipFill rotWithShape="0">
                          <a:blip r:embed="rId2"/>
                          <a:stretch>
                            <a:fillRect l="-1299" t="-4000" b="-20000"/>
                          </a:stretch>
                        </a:blipFill>
                      </p:spPr>
                      <p:txBody>
                        <a:bodyPr/>
                        <a:lstStyle/>
                        <a:p>
                          <a:pPr eaLnBrk="0" hangingPunct="0">
                            <a:spcBef>
                              <a:spcPct val="0"/>
                            </a:spcBef>
                            <a:defRPr/>
                          </a:pPr>
                          <a:r>
                            <a:rPr lang="zh-CN" altLang="en-US" sz="1905" kern="0">
                              <a:noFill/>
                            </a:rPr>
                            <a:t> </a:t>
                          </a:r>
                          <a:endParaRPr lang="zh-CN" altLang="en-US" sz="1905" kern="0">
                            <a:noFill/>
                          </a:endParaRPr>
                        </a:p>
                      </p:txBody>
                    </p:sp>
                    <p:cxnSp>
                      <p:nvCxnSpPr>
                        <p:cNvPr id="20" name="Straight Arrow Connector 32"/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 flipH="1">
                          <a:off x="1929384" y="5058551"/>
                          <a:ext cx="2795016" cy="0"/>
                        </a:xfrm>
                        <a:prstGeom prst="straightConnector1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tailEnd type="triangle" w="med" len="med"/>
                        </a:ln>
                      </p:spPr>
                    </p:cxnSp>
                  </p:grpSp>
                  <p:cxnSp>
                    <p:nvCxnSpPr>
                      <p:cNvPr id="10" name="Straight Connector 44"/>
                      <p:cNvCxnSpPr/>
                      <p:nvPr/>
                    </p:nvCxnSpPr>
                    <p:spPr bwMode="auto">
                      <a:xfrm>
                        <a:off x="1002226" y="4084280"/>
                        <a:ext cx="0" cy="584315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19050" cap="flat" cmpd="sng" algn="ctr">
                        <a:solidFill>
                          <a:srgbClr val="0000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cxnSp>
                    <p:nvCxnSpPr>
                      <p:cNvPr id="11" name="Straight Connector 45"/>
                      <p:cNvCxnSpPr/>
                      <p:nvPr/>
                    </p:nvCxnSpPr>
                    <p:spPr bwMode="auto">
                      <a:xfrm>
                        <a:off x="1639953" y="4107456"/>
                        <a:ext cx="0" cy="584315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19050" cap="flat" cmpd="sng" algn="ctr">
                        <a:solidFill>
                          <a:srgbClr val="0000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cxnSp>
                    <p:nvCxnSpPr>
                      <p:cNvPr id="12" name="Straight Connector 46"/>
                      <p:cNvCxnSpPr/>
                      <p:nvPr/>
                    </p:nvCxnSpPr>
                    <p:spPr bwMode="auto">
                      <a:xfrm>
                        <a:off x="3861603" y="3933056"/>
                        <a:ext cx="0" cy="584315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19050" cap="flat" cmpd="sng" algn="ctr">
                        <a:solidFill>
                          <a:srgbClr val="0000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cxnSp>
                    <p:nvCxnSpPr>
                      <p:cNvPr id="13" name="Straight Connector 47"/>
                      <p:cNvCxnSpPr/>
                      <p:nvPr/>
                    </p:nvCxnSpPr>
                    <p:spPr bwMode="auto">
                      <a:xfrm>
                        <a:off x="4449086" y="3946104"/>
                        <a:ext cx="0" cy="584315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19050" cap="flat" cmpd="sng" algn="ctr">
                        <a:solidFill>
                          <a:srgbClr val="0000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</p:cxnSp>
                </p:grpSp>
                <p:sp>
                  <p:nvSpPr>
                    <p:cNvPr id="25" name="矩形 24"/>
                    <p:cNvSpPr/>
                    <p:nvPr/>
                  </p:nvSpPr>
                  <p:spPr>
                    <a:xfrm rot="18233188">
                      <a:off x="3829460" y="2873430"/>
                      <a:ext cx="231576" cy="227692"/>
                    </a:xfrm>
                    <a:prstGeom prst="rect">
                      <a:avLst/>
                    </a:prstGeom>
                    <a:solidFill>
                      <a:srgbClr val="00FF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zh-CN" altLang="en-US" sz="2400"/>
                    </a:p>
                  </p:txBody>
                </p:sp>
              </p:grpSp>
              <p:sp>
                <p:nvSpPr>
                  <p:cNvPr id="28" name="矩形 27"/>
                  <p:cNvSpPr/>
                  <p:nvPr/>
                </p:nvSpPr>
                <p:spPr>
                  <a:xfrm>
                    <a:off x="4318537" y="2241898"/>
                    <a:ext cx="139450" cy="18222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CN" altLang="en-US" sz="2400"/>
                  </a:p>
                </p:txBody>
              </p:sp>
            </p:grp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30" name="Rectangle 3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28412" y="2122681"/>
                      <a:ext cx="482169" cy="31095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>
                      <a:spAutoFit/>
                    </a:bodyPr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panose="020B0604020202090204" pitchFamily="34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panose="020B0604020202090204" pitchFamily="34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panose="020B0604020202090204" pitchFamily="34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panose="020B0604020202090204" pitchFamily="34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panose="020B060402020209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9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9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9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90204" pitchFamily="34" charset="0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altLang="zh-CN" sz="2540" b="1" i="1" kern="0" dirty="0">
                                <a:latin typeface="Cambria Math" panose="02040503050406030204" pitchFamily="18" charset="0"/>
                                <a:ea typeface="Symbol" charset="2"/>
                                <a:cs typeface="Symbol" charset="2"/>
                              </a:rPr>
                              <m:t>𝜶</m:t>
                            </m:r>
                          </m:oMath>
                        </m:oMathPara>
                      </a14:m>
                      <a:endParaRPr lang="zh-CN" altLang="en-US" sz="2540" b="1" kern="0" dirty="0">
                        <a:latin typeface="Symbol" charset="2"/>
                        <a:ea typeface="Symbol" charset="2"/>
                        <a:cs typeface="Symbol" charset="2"/>
                      </a:endParaRPr>
                    </a:p>
                  </p:txBody>
                </p:sp>
              </mc:Choice>
              <mc:Fallback>
                <p:sp>
                  <p:nvSpPr>
                    <p:cNvPr id="30" name="Rectangle 33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 bwMode="auto">
                    <a:xfrm>
                      <a:off x="4128412" y="2122681"/>
                      <a:ext cx="482169" cy="310950"/>
                    </a:xfrm>
                    <a:prstGeom prst="rect">
                      <a:avLst/>
                    </a:prstGeom>
                    <a:blipFill rotWithShape="1">
                      <a:blip r:embed="rId3"/>
                    </a:blipFill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31" name="文本框 8"/>
                    <p:cNvSpPr txBox="1"/>
                    <p:nvPr/>
                  </p:nvSpPr>
                  <p:spPr>
                    <a:xfrm>
                      <a:off x="3761922" y="2811857"/>
                      <a:ext cx="293166" cy="31095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altLang="zh-CN" sz="2540" b="1" i="1">
                                <a:latin typeface="Cambria Math" panose="02040503050406030204" pitchFamily="18" charset="0"/>
                              </a:rPr>
                              <m:t>𝜸</m:t>
                            </m:r>
                          </m:oMath>
                        </m:oMathPara>
                      </a14:m>
                      <a:endParaRPr lang="zh-CN" altLang="en-US" sz="2540" b="1" dirty="0"/>
                    </a:p>
                  </p:txBody>
                </p:sp>
              </mc:Choice>
              <mc:Fallback>
                <p:sp>
                  <p:nvSpPr>
                    <p:cNvPr id="31" name="文本框 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761922" y="2811857"/>
                      <a:ext cx="293166" cy="310950"/>
                    </a:xfrm>
                    <a:prstGeom prst="rect">
                      <a:avLst/>
                    </a:prstGeom>
                    <a:blipFill rotWithShape="1">
                      <a:blip r:embed="rId4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33" name="文本框 32"/>
              <p:cNvSpPr txBox="1"/>
              <p:nvPr/>
            </p:nvSpPr>
            <p:spPr>
              <a:xfrm rot="3469810">
                <a:off x="5275260" y="2768590"/>
                <a:ext cx="269507" cy="376308"/>
              </a:xfrm>
              <a:prstGeom prst="rect">
                <a:avLst/>
              </a:prstGeom>
              <a:solidFill>
                <a:srgbClr val="FF3601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:endParaRPr kumimoji="1" lang="zh-CN" altLang="en-US" sz="32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4" name="文本框 9"/>
                  <p:cNvSpPr txBox="1"/>
                  <p:nvPr/>
                </p:nvSpPr>
                <p:spPr>
                  <a:xfrm>
                    <a:off x="5235435" y="2765153"/>
                    <a:ext cx="308639" cy="31095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CN" sz="2540" b="1" i="1">
                              <a:latin typeface="Cambria Math" panose="02040503050406030204" pitchFamily="18" charset="0"/>
                            </a:rPr>
                            <m:t>𝜷</m:t>
                          </m:r>
                        </m:oMath>
                      </m:oMathPara>
                    </a14:m>
                    <a:endParaRPr lang="zh-CN" altLang="en-US" sz="2540" b="1" dirty="0"/>
                  </a:p>
                </p:txBody>
              </p:sp>
            </mc:Choice>
            <mc:Fallback>
              <p:sp>
                <p:nvSpPr>
                  <p:cNvPr id="34" name="文本框 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35435" y="2765153"/>
                    <a:ext cx="308639" cy="310950"/>
                  </a:xfrm>
                  <a:prstGeom prst="rect">
                    <a:avLst/>
                  </a:prstGeom>
                  <a:blipFill rotWithShape="1">
                    <a:blip r:embed="rId5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37" name="文本框 36"/>
            <p:cNvSpPr txBox="1"/>
            <p:nvPr/>
          </p:nvSpPr>
          <p:spPr>
            <a:xfrm>
              <a:off x="3856436" y="1762860"/>
              <a:ext cx="1203158" cy="37630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kumimoji="1"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734749" y="444026"/>
                <a:ext cx="9004501" cy="158837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kumimoji="1" lang="en-US" altLang="zh-CN" dirty="0"/>
                  <a:t>CKM</a:t>
                </a:r>
                <a:r>
                  <a:rPr kumimoji="1" lang="zh-CN" altLang="en-US" dirty="0"/>
                  <a:t>矩阵幺正性：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b="0" i="0" smtClean="0">
                            <a:latin typeface="Cambria Math" panose="02040503050406030204" pitchFamily="18" charset="0"/>
                          </a:rPr>
                          <m:t>CKM</m:t>
                        </m:r>
                      </m:sub>
                    </m:sSub>
                    <m:sSubSup>
                      <m:sSubSup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b="0" i="0" smtClean="0">
                            <a:latin typeface="Cambria Math" panose="02040503050406030204" pitchFamily="18" charset="0"/>
                          </a:rPr>
                          <m:t>CKM</m:t>
                        </m:r>
                      </m:sub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†</m:t>
                        </m:r>
                      </m:sup>
                    </m:sSubSup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kumimoji="1" lang="zh-CN" altLang="en-US" dirty="0"/>
              </a:p>
            </p:txBody>
          </p:sp>
        </mc:Choice>
        <mc:Fallback>
          <p:sp>
            <p:nvSpPr>
              <p:cNvPr id="4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4749" y="444026"/>
                <a:ext cx="9004501" cy="1588375"/>
              </a:xfrm>
              <a:blipFill rotWithShape="1">
                <a:blip r:embed="rId6"/>
                <a:stretch>
                  <a:fillRect l="-1" t="-10" r="3" b="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2"/>
              <p:cNvSpPr txBox="1"/>
              <p:nvPr/>
            </p:nvSpPr>
            <p:spPr>
              <a:xfrm>
                <a:off x="2683598" y="1504253"/>
                <a:ext cx="5834356" cy="58477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zh-CN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𝑢𝑑</m:t>
                          </m:r>
                        </m:sub>
                      </m:sSub>
                      <m:r>
                        <a:rPr lang="en-US" altLang="zh-CN" sz="32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altLang="zh-CN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altLang="zh-CN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zh-CN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𝑢𝑏</m:t>
                          </m:r>
                        </m:sub>
                        <m:sup>
                          <m:r>
                            <a:rPr lang="zh-CN" alt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en-US" altLang="zh-CN" sz="32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zh-CN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𝑐𝑑</m:t>
                          </m:r>
                        </m:sub>
                      </m:sSub>
                      <m:sSubSup>
                        <m:sSubSupPr>
                          <m:ctrlPr>
                            <a:rPr lang="en-US" altLang="zh-CN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altLang="zh-CN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zh-CN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𝑐𝑏</m:t>
                          </m:r>
                        </m:sub>
                        <m:sup>
                          <m:r>
                            <a:rPr lang="zh-CN" alt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en-US" altLang="zh-CN" sz="32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zh-CN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𝑡𝑑</m:t>
                          </m:r>
                        </m:sub>
                      </m:sSub>
                      <m:sSubSup>
                        <m:sSubSupPr>
                          <m:ctrlPr>
                            <a:rPr lang="en-US" altLang="zh-CN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altLang="zh-CN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zh-CN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𝑡𝑏</m:t>
                          </m:r>
                        </m:sub>
                        <m:sup>
                          <m:r>
                            <a:rPr lang="zh-CN" alt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en-US" altLang="zh-CN" sz="32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32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GB" sz="2665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4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3598" y="1504253"/>
                <a:ext cx="5834356" cy="584775"/>
              </a:xfrm>
              <a:prstGeom prst="rect">
                <a:avLst/>
              </a:prstGeom>
              <a:blipFill rotWithShape="1">
                <a:blip r:embed="rId7"/>
                <a:stretch>
                  <a:fillRect l="-2" t="-98" r="1" b="-77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8" name="文本框 47"/>
              <p:cNvSpPr txBox="1"/>
              <p:nvPr/>
            </p:nvSpPr>
            <p:spPr>
              <a:xfrm>
                <a:off x="7436650" y="3520066"/>
                <a:ext cx="4062587" cy="11798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609600" indent="-609600"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r>
                      <a:rPr kumimoji="1" lang="en-US" altLang="zh-CN" sz="3200" i="1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𝛼</m:t>
                    </m:r>
                    <m:r>
                      <a:rPr kumimoji="1" lang="en-US" altLang="zh-CN" sz="3200" i="1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+</m:t>
                    </m:r>
                    <m:r>
                      <a:rPr kumimoji="1" lang="en-US" altLang="zh-CN" sz="3200" i="1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𝛽</m:t>
                    </m:r>
                    <m:r>
                      <a:rPr kumimoji="1" lang="en-US" altLang="zh-CN" sz="3200" i="1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+</m:t>
                    </m:r>
                    <m:r>
                      <a:rPr kumimoji="1" lang="en-US" altLang="zh-CN" sz="3200" i="1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𝛾</m:t>
                    </m:r>
                    <m:r>
                      <a:rPr kumimoji="1" lang="en-US" altLang="zh-CN" sz="3200" i="1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=</m:t>
                    </m:r>
                    <m:r>
                      <a:rPr kumimoji="1" lang="en-US" altLang="zh-CN" sz="3200" i="1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180</m:t>
                    </m:r>
                  </m:oMath>
                </a14:m>
                <a:r>
                  <a:rPr kumimoji="1" lang="zh-CN" altLang="en-US" sz="32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kumimoji="1" lang="en-US" altLang="zh-CN" sz="32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?</a:t>
                </a:r>
                <a:endParaRPr kumimoji="1" lang="en-US" altLang="zh-CN" sz="32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609600" indent="-609600">
                  <a:spcBef>
                    <a:spcPts val="800"/>
                  </a:spcBef>
                  <a:buFont typeface="Wingdings" panose="05000000000000000000" pitchFamily="2" charset="2"/>
                  <a:buChar char="ü"/>
                </a:pPr>
                <a:r>
                  <a:rPr kumimoji="1" lang="zh-CN" altLang="en-US" sz="32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多于三代夸克 ？</a:t>
                </a:r>
                <a:endParaRPr kumimoji="1" lang="zh-CN" altLang="en-US" sz="32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48" name="文本框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6650" y="3520066"/>
                <a:ext cx="4062587" cy="1179810"/>
              </a:xfrm>
              <a:prstGeom prst="rect">
                <a:avLst/>
              </a:prstGeom>
              <a:blipFill rotWithShape="1">
                <a:blip r:embed="rId8"/>
                <a:stretch>
                  <a:fillRect l="-4" t="-22" r="-2031" b="-22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矩形 65"/>
          <p:cNvSpPr/>
          <p:nvPr/>
        </p:nvSpPr>
        <p:spPr>
          <a:xfrm>
            <a:off x="732145" y="4161338"/>
            <a:ext cx="1699167" cy="13209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67" name="矩形 66"/>
          <p:cNvSpPr/>
          <p:nvPr/>
        </p:nvSpPr>
        <p:spPr>
          <a:xfrm flipH="1">
            <a:off x="2480097" y="4297724"/>
            <a:ext cx="452065" cy="418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68" name="矩形 67"/>
          <p:cNvSpPr/>
          <p:nvPr/>
        </p:nvSpPr>
        <p:spPr>
          <a:xfrm rot="1701145">
            <a:off x="4189414" y="3443006"/>
            <a:ext cx="2282577" cy="14238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grpSp>
        <p:nvGrpSpPr>
          <p:cNvPr id="103" name="组合 102"/>
          <p:cNvGrpSpPr/>
          <p:nvPr/>
        </p:nvGrpSpPr>
        <p:grpSpPr>
          <a:xfrm>
            <a:off x="2465229" y="3034848"/>
            <a:ext cx="5781175" cy="4370295"/>
            <a:chOff x="3778051" y="2096447"/>
            <a:chExt cx="4335881" cy="3277721"/>
          </a:xfrm>
        </p:grpSpPr>
        <p:cxnSp>
          <p:nvCxnSpPr>
            <p:cNvPr id="95" name="直线连接符 94"/>
            <p:cNvCxnSpPr/>
            <p:nvPr/>
          </p:nvCxnSpPr>
          <p:spPr>
            <a:xfrm>
              <a:off x="4553013" y="2819086"/>
              <a:ext cx="2316584" cy="1224000"/>
            </a:xfrm>
            <a:prstGeom prst="line">
              <a:avLst/>
            </a:prstGeom>
            <a:ln w="50800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8" name="组合 97"/>
            <p:cNvGrpSpPr/>
            <p:nvPr/>
          </p:nvGrpSpPr>
          <p:grpSpPr>
            <a:xfrm>
              <a:off x="3778051" y="2096447"/>
              <a:ext cx="4335881" cy="3277721"/>
              <a:chOff x="1871223" y="2600054"/>
              <a:chExt cx="4335881" cy="3277721"/>
            </a:xfrm>
          </p:grpSpPr>
          <p:grpSp>
            <p:nvGrpSpPr>
              <p:cNvPr id="89" name="组合 88"/>
              <p:cNvGrpSpPr/>
              <p:nvPr/>
            </p:nvGrpSpPr>
            <p:grpSpPr>
              <a:xfrm>
                <a:off x="2632682" y="3285775"/>
                <a:ext cx="3574422" cy="2592000"/>
                <a:chOff x="2623883" y="3281122"/>
                <a:chExt cx="3574422" cy="2592000"/>
              </a:xfrm>
            </p:grpSpPr>
            <p:grpSp>
              <p:nvGrpSpPr>
                <p:cNvPr id="91" name="组合 90"/>
                <p:cNvGrpSpPr/>
                <p:nvPr/>
              </p:nvGrpSpPr>
              <p:grpSpPr>
                <a:xfrm>
                  <a:off x="2623883" y="3331420"/>
                  <a:ext cx="2278918" cy="1227507"/>
                  <a:chOff x="3448065" y="1889848"/>
                  <a:chExt cx="2278918" cy="1227507"/>
                </a:xfrm>
              </p:grpSpPr>
              <p:cxnSp>
                <p:nvCxnSpPr>
                  <p:cNvPr id="93" name="直线连接符 92"/>
                  <p:cNvCxnSpPr/>
                  <p:nvPr/>
                </p:nvCxnSpPr>
                <p:spPr>
                  <a:xfrm>
                    <a:off x="3448065" y="1889848"/>
                    <a:ext cx="1186045" cy="252911"/>
                  </a:xfrm>
                  <a:prstGeom prst="line">
                    <a:avLst/>
                  </a:prstGeom>
                  <a:ln w="47625">
                    <a:solidFill>
                      <a:srgbClr val="3737FF"/>
                    </a:solidFill>
                    <a:prstDash val="sys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4" name="直线连接符 93"/>
                  <p:cNvCxnSpPr/>
                  <p:nvPr/>
                </p:nvCxnSpPr>
                <p:spPr>
                  <a:xfrm>
                    <a:off x="4619860" y="2167480"/>
                    <a:ext cx="1107123" cy="949875"/>
                  </a:xfrm>
                  <a:prstGeom prst="line">
                    <a:avLst/>
                  </a:prstGeom>
                  <a:ln w="47625">
                    <a:solidFill>
                      <a:srgbClr val="3737FF"/>
                    </a:solidFill>
                    <a:prstDash val="sys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2" name="弧 91"/>
                <p:cNvSpPr>
                  <a:spLocks noChangeAspect="1"/>
                </p:cNvSpPr>
                <p:nvPr/>
              </p:nvSpPr>
              <p:spPr>
                <a:xfrm>
                  <a:off x="3606305" y="3281122"/>
                  <a:ext cx="2592000" cy="2592000"/>
                </a:xfrm>
                <a:prstGeom prst="arc">
                  <a:avLst>
                    <a:gd name="adj1" fmla="val 12502923"/>
                    <a:gd name="adj2" fmla="val 13237079"/>
                  </a:avLst>
                </a:prstGeom>
                <a:solidFill>
                  <a:srgbClr val="FF3500"/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sz="2400"/>
                </a:p>
              </p:txBody>
            </p:sp>
          </p:grpSp>
          <p:sp>
            <p:nvSpPr>
              <p:cNvPr id="90" name="弧 89"/>
              <p:cNvSpPr>
                <a:spLocks noChangeAspect="1"/>
              </p:cNvSpPr>
              <p:nvPr/>
            </p:nvSpPr>
            <p:spPr>
              <a:xfrm rot="16466263">
                <a:off x="1871223" y="2600054"/>
                <a:ext cx="1404000" cy="1404000"/>
              </a:xfrm>
              <a:prstGeom prst="arc">
                <a:avLst>
                  <a:gd name="adj1" fmla="val 5965654"/>
                  <a:gd name="adj2" fmla="val 6954073"/>
                </a:avLst>
              </a:prstGeom>
              <a:ln w="952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sz="2400"/>
              </a:p>
            </p:txBody>
          </p:sp>
        </p:grpSp>
      </p:grp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CN" altLang="en-US" dirty="0"/>
              <a:t>大型强子对撞机底夸克</a:t>
            </a:r>
            <a:r>
              <a:rPr kumimoji="1" lang="en-US" altLang="zh-CN" dirty="0"/>
              <a:t>(LHCb)</a:t>
            </a:r>
            <a:r>
              <a:rPr kumimoji="1" lang="zh-CN" altLang="en-US" dirty="0"/>
              <a:t>实验</a:t>
            </a:r>
            <a:endParaRPr kumimoji="1" lang="zh-CN" altLang="en-US" dirty="0"/>
          </a:p>
        </p:txBody>
      </p:sp>
      <p:grpSp>
        <p:nvGrpSpPr>
          <p:cNvPr id="23" name="组合 22"/>
          <p:cNvGrpSpPr/>
          <p:nvPr/>
        </p:nvGrpSpPr>
        <p:grpSpPr>
          <a:xfrm>
            <a:off x="1186819" y="1353977"/>
            <a:ext cx="8425551" cy="5334108"/>
            <a:chOff x="317633" y="792800"/>
            <a:chExt cx="6319163" cy="4000581"/>
          </a:xfrm>
        </p:grpSpPr>
        <p:pic>
          <p:nvPicPr>
            <p:cNvPr id="4098" name="Picture 2" descr="The LHC has discovered strange, never-before-seen particles in a ...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633" y="1081927"/>
              <a:ext cx="6319163" cy="35424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图片 4" descr="lhcblogo.gif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15567" y="3567783"/>
              <a:ext cx="971491" cy="669251"/>
            </a:xfrm>
            <a:prstGeom prst="rect">
              <a:avLst/>
            </a:prstGeom>
          </p:spPr>
        </p:pic>
        <p:pic>
          <p:nvPicPr>
            <p:cNvPr id="6" name="图片 5" descr="atlas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7297" y="2810162"/>
              <a:ext cx="392863" cy="467694"/>
            </a:xfrm>
            <a:prstGeom prst="rect">
              <a:avLst/>
            </a:prstGeom>
          </p:spPr>
        </p:pic>
        <p:pic>
          <p:nvPicPr>
            <p:cNvPr id="7" name="图片 6" descr="CMSLogo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19385" y="1897595"/>
              <a:ext cx="431481" cy="431481"/>
            </a:xfrm>
            <a:prstGeom prst="rect">
              <a:avLst/>
            </a:prstGeom>
          </p:spPr>
        </p:pic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017854" y="2382134"/>
              <a:ext cx="469204" cy="428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文本框 8"/>
                <p:cNvSpPr txBox="1"/>
                <p:nvPr/>
              </p:nvSpPr>
              <p:spPr>
                <a:xfrm>
                  <a:off x="365771" y="792800"/>
                  <a:ext cx="3633748" cy="1245149"/>
                </a:xfrm>
                <a:prstGeom prst="rect">
                  <a:avLst/>
                </a:prstGeom>
                <a:solidFill>
                  <a:schemeClr val="bg2">
                    <a:alpha val="47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665" b="1" dirty="0">
                      <a:solidFill>
                        <a:srgbClr val="C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LHC</a:t>
                  </a:r>
                  <a:r>
                    <a:rPr lang="zh-CN" altLang="en-US" sz="2665" b="1" dirty="0">
                      <a:solidFill>
                        <a:srgbClr val="C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是欧洲核子研究中心建造的全球能量最高的对撞机</a:t>
                  </a:r>
                  <a:endParaRPr lang="en-US" altLang="zh-CN" sz="2665" b="1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  <a:p>
                  <a:pPr marL="381000" indent="-381000">
                    <a:buFont typeface="Wingdings" panose="05000000000000000000" pitchFamily="2" charset="2"/>
                    <a:buChar char="Ø"/>
                  </a:pPr>
                  <a:r>
                    <a:rPr lang="zh-CN" altLang="en-US" sz="2400" b="1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束流能量：</a:t>
                  </a:r>
                  <a14:m>
                    <m:oMath xmlns:m="http://schemas.openxmlformats.org/officeDocument/2006/math">
                      <m:r>
                        <a:rPr lang="en-US" altLang="zh-CN" sz="2400" b="1" dirty="0">
                          <a:latin typeface="Cambria Math" panose="02040503050406030204" pitchFamily="18" charset="0"/>
                          <a:ea typeface="黑体" panose="02010609060101010101" pitchFamily="49" charset="-122"/>
                        </a:rPr>
                        <m:t>𝟕</m:t>
                      </m:r>
                      <m:r>
                        <a:rPr lang="en-US" altLang="zh-CN" sz="2400" b="1" i="1" dirty="0">
                          <a:latin typeface="Cambria Math" panose="02040503050406030204" pitchFamily="18" charset="0"/>
                          <a:ea typeface="黑体" panose="02010609060101010101" pitchFamily="49" charset="-122"/>
                        </a:rPr>
                        <m:t>×</m:t>
                      </m:r>
                      <m:r>
                        <a:rPr lang="en-US" altLang="zh-CN" sz="2400" b="1" i="1" dirty="0">
                          <a:latin typeface="Cambria Math" panose="02040503050406030204" pitchFamily="18" charset="0"/>
                          <a:ea typeface="黑体" panose="02010609060101010101" pitchFamily="49" charset="-122"/>
                        </a:rPr>
                        <m:t>𝟏</m:t>
                      </m:r>
                      <m:sSup>
                        <m:sSupPr>
                          <m:ctrlPr>
                            <a:rPr lang="en-US" altLang="zh-CN" sz="2400" b="1" i="1" dirty="0">
                              <a:latin typeface="Cambria Math" panose="02040503050406030204" pitchFamily="18" charset="0"/>
                              <a:ea typeface="黑体" panose="02010609060101010101" pitchFamily="49" charset="-122"/>
                            </a:rPr>
                          </m:ctrlPr>
                        </m:sSupPr>
                        <m:e>
                          <m:r>
                            <a:rPr lang="en-US" altLang="zh-CN" sz="2400" b="1" i="1" dirty="0">
                              <a:latin typeface="Cambria Math" panose="02040503050406030204" pitchFamily="18" charset="0"/>
                              <a:ea typeface="黑体" panose="02010609060101010101" pitchFamily="49" charset="-122"/>
                            </a:rPr>
                            <m:t>𝟎</m:t>
                          </m:r>
                        </m:e>
                        <m:sup>
                          <m:r>
                            <a:rPr lang="en-US" altLang="zh-CN" sz="2400" b="1" i="1" dirty="0">
                              <a:latin typeface="Cambria Math" panose="02040503050406030204" pitchFamily="18" charset="0"/>
                              <a:ea typeface="黑体" panose="02010609060101010101" pitchFamily="49" charset="-122"/>
                            </a:rPr>
                            <m:t>𝟏𝟐</m:t>
                          </m:r>
                        </m:sup>
                      </m:sSup>
                      <m:r>
                        <a:rPr lang="en-US" altLang="zh-CN" sz="2400" b="1" i="1" dirty="0">
                          <a:latin typeface="Cambria Math" panose="02040503050406030204" pitchFamily="18" charset="0"/>
                          <a:ea typeface="黑体" panose="02010609060101010101" pitchFamily="49" charset="-122"/>
                        </a:rPr>
                        <m:t> </m:t>
                      </m:r>
                      <m:r>
                        <a:rPr lang="en-US" altLang="zh-CN" sz="2400" b="1" i="1" dirty="0" err="1">
                          <a:latin typeface="Cambria Math" panose="02040503050406030204" pitchFamily="18" charset="0"/>
                          <a:ea typeface="黑体" panose="02010609060101010101" pitchFamily="49" charset="-122"/>
                        </a:rPr>
                        <m:t>𝐞𝐕</m:t>
                      </m:r>
                    </m:oMath>
                  </a14:m>
                  <a:endParaRPr lang="en-US" altLang="zh-CN" sz="2400" b="1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  <a:p>
                  <a:pPr marL="381000" indent="-381000">
                    <a:buFont typeface="Wingdings" panose="05000000000000000000" pitchFamily="2" charset="2"/>
                    <a:buChar char="Ø"/>
                  </a:pPr>
                  <a:r>
                    <a:rPr lang="zh-CN" altLang="en-US" sz="2400" b="1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周长：</a:t>
                  </a:r>
                  <a14:m>
                    <m:oMath xmlns:m="http://schemas.openxmlformats.org/officeDocument/2006/math">
                      <m:r>
                        <a:rPr lang="en-US" altLang="zh-CN" sz="2400" b="1" i="1" dirty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𝟐𝟕</m:t>
                      </m:r>
                    </m:oMath>
                  </a14:m>
                  <a:r>
                    <a:rPr lang="zh-CN" altLang="en-US" sz="2400" b="1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</a:t>
                  </a:r>
                  <a:r>
                    <a:rPr lang="en-US" altLang="zh-CN" sz="2400" b="1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Km</a:t>
                  </a:r>
                  <a:endParaRPr lang="en-US" altLang="zh-CN" sz="2400" b="1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9" name="文本框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5771" y="792800"/>
                  <a:ext cx="3633748" cy="1245149"/>
                </a:xfrm>
                <a:prstGeom prst="rect">
                  <a:avLst/>
                </a:prstGeom>
                <a:blipFill rotWithShape="1">
                  <a:blip r:embed="rId6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文本框 16"/>
            <p:cNvSpPr txBox="1"/>
            <p:nvPr/>
          </p:nvSpPr>
          <p:spPr>
            <a:xfrm>
              <a:off x="3477214" y="2465586"/>
              <a:ext cx="739625" cy="4385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kumimoji="1" lang="en-US" altLang="zh-CN" sz="32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LHC</a:t>
              </a:r>
              <a:endParaRPr kumimoji="1" lang="zh-CN" altLang="en-US" sz="3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7"/>
            <a:srcRect l="7614" r="6255" b="5462"/>
            <a:stretch>
              <a:fillRect/>
            </a:stretch>
          </p:blipFill>
          <p:spPr>
            <a:xfrm>
              <a:off x="3019890" y="3240018"/>
              <a:ext cx="2639765" cy="1553363"/>
            </a:xfrm>
            <a:prstGeom prst="rect">
              <a:avLst/>
            </a:prstGeom>
          </p:spPr>
        </p:pic>
      </p:grpSp>
      <p:sp>
        <p:nvSpPr>
          <p:cNvPr id="25" name="文本框 24"/>
          <p:cNvSpPr txBox="1"/>
          <p:nvPr/>
        </p:nvSpPr>
        <p:spPr>
          <a:xfrm>
            <a:off x="5094760" y="817945"/>
            <a:ext cx="67313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LHC</a:t>
            </a:r>
            <a:r>
              <a:rPr kumimoji="1"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对撞机上四个大型粒子谱仪之一</a:t>
            </a:r>
            <a:endParaRPr kumimoji="1"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9582" y="2678188"/>
            <a:ext cx="1860201" cy="2071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10029581" y="4899183"/>
            <a:ext cx="2324608" cy="830997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outerShdw blurRad="50800" dist="38100" algn="l" rotWithShape="0">
              <a:prstClr val="black">
                <a:alpha val="0"/>
              </a:prstClr>
            </a:outerShdw>
            <a:softEdge rad="12700"/>
          </a:effectLst>
        </p:spPr>
        <p:txBody>
          <a:bodyPr wrap="square" rtlCol="0">
            <a:spAutoFit/>
          </a:bodyPr>
          <a:lstStyle/>
          <a:p>
            <a:pPr algn="l"/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欧洲核子研究中心成员国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LHCb</a:t>
            </a:r>
            <a:r>
              <a:rPr kumimoji="1" lang="zh-CN" altLang="en-US" dirty="0"/>
              <a:t>目标：研究底和粲强子的</a:t>
            </a:r>
            <a:r>
              <a:rPr kumimoji="1" lang="en-US" altLang="zh-CN" dirty="0"/>
              <a:t>CP</a:t>
            </a:r>
            <a:r>
              <a:rPr kumimoji="1" lang="zh-CN" altLang="en-US" dirty="0"/>
              <a:t>破坏</a:t>
            </a:r>
            <a:endParaRPr kumimoji="1" lang="zh-CN" altLang="en-US" dirty="0"/>
          </a:p>
        </p:txBody>
      </p:sp>
      <p:grpSp>
        <p:nvGrpSpPr>
          <p:cNvPr id="29" name="组合 28"/>
          <p:cNvGrpSpPr/>
          <p:nvPr/>
        </p:nvGrpSpPr>
        <p:grpSpPr>
          <a:xfrm>
            <a:off x="558143" y="1866900"/>
            <a:ext cx="4864757" cy="4619945"/>
            <a:chOff x="418607" y="1400174"/>
            <a:chExt cx="3648568" cy="3464959"/>
          </a:xfrm>
        </p:grpSpPr>
        <p:sp>
          <p:nvSpPr>
            <p:cNvPr id="24" name="Rectangle 13"/>
            <p:cNvSpPr/>
            <p:nvPr/>
          </p:nvSpPr>
          <p:spPr>
            <a:xfrm>
              <a:off x="418607" y="1400174"/>
              <a:ext cx="3648568" cy="346495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grpSp>
          <p:nvGrpSpPr>
            <p:cNvPr id="10" name="Group 6"/>
            <p:cNvGrpSpPr/>
            <p:nvPr/>
          </p:nvGrpSpPr>
          <p:grpSpPr>
            <a:xfrm>
              <a:off x="679048" y="1553148"/>
              <a:ext cx="3204643" cy="2530474"/>
              <a:chOff x="6942843" y="2418335"/>
              <a:chExt cx="4187682" cy="3517752"/>
            </a:xfrm>
          </p:grpSpPr>
          <p:pic>
            <p:nvPicPr>
              <p:cNvPr id="11" name="Picture 7"/>
              <p:cNvPicPr>
                <a:picLocks noChangeAspect="1"/>
              </p:cNvPicPr>
              <p:nvPr/>
            </p:nvPicPr>
            <p:blipFill>
              <a:blip r:embed="rId1"/>
              <a:srcRect l="3892"/>
              <a:stretch>
                <a:fillRect/>
              </a:stretch>
            </p:blipFill>
            <p:spPr>
              <a:xfrm>
                <a:off x="6942843" y="4048828"/>
                <a:ext cx="3630853" cy="1887259"/>
              </a:xfrm>
              <a:prstGeom prst="rect">
                <a:avLst/>
              </a:prstGeom>
              <a:ln w="15875">
                <a:solidFill>
                  <a:schemeClr val="bg1"/>
                </a:solidFill>
              </a:ln>
            </p:spPr>
          </p:pic>
          <p:pic>
            <p:nvPicPr>
              <p:cNvPr id="12" name="Picture 10"/>
              <p:cNvPicPr>
                <a:picLocks noChangeAspect="1"/>
              </p:cNvPicPr>
              <p:nvPr/>
            </p:nvPicPr>
            <p:blipFill rotWithShape="1">
              <a:blip r:embed="rId2"/>
              <a:srcRect l="19355" r="14555"/>
              <a:stretch>
                <a:fillRect/>
              </a:stretch>
            </p:blipFill>
            <p:spPr>
              <a:xfrm>
                <a:off x="9765295" y="2418335"/>
                <a:ext cx="1365230" cy="1417837"/>
              </a:xfrm>
              <a:prstGeom prst="rect">
                <a:avLst/>
              </a:prstGeom>
              <a:ln w="15875">
                <a:solidFill>
                  <a:schemeClr val="bg1"/>
                </a:solidFill>
              </a:ln>
            </p:spPr>
          </p:pic>
        </p:grpSp>
        <p:cxnSp>
          <p:nvCxnSpPr>
            <p:cNvPr id="13" name="Straight Connector 11"/>
            <p:cNvCxnSpPr/>
            <p:nvPr/>
          </p:nvCxnSpPr>
          <p:spPr>
            <a:xfrm>
              <a:off x="688805" y="4103523"/>
              <a:ext cx="2684934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组合 14"/>
          <p:cNvGrpSpPr>
            <a:grpSpLocks noChangeAspect="1"/>
          </p:cNvGrpSpPr>
          <p:nvPr/>
        </p:nvGrpSpPr>
        <p:grpSpPr>
          <a:xfrm>
            <a:off x="669003" y="1284862"/>
            <a:ext cx="2207948" cy="1695447"/>
            <a:chOff x="7251060" y="3187375"/>
            <a:chExt cx="1510053" cy="1159544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 rotWithShape="1">
            <a:blip r:embed="rId3"/>
            <a:srcRect l="9723" t="14744" r="48655" b="53360"/>
            <a:stretch>
              <a:fillRect/>
            </a:stretch>
          </p:blipFill>
          <p:spPr>
            <a:xfrm>
              <a:off x="7251060" y="3187375"/>
              <a:ext cx="1510053" cy="1159543"/>
            </a:xfrm>
            <a:prstGeom prst="rect">
              <a:avLst/>
            </a:prstGeom>
          </p:spPr>
        </p:pic>
        <p:sp>
          <p:nvSpPr>
            <p:cNvPr id="25" name="椭圆 24"/>
            <p:cNvSpPr/>
            <p:nvPr/>
          </p:nvSpPr>
          <p:spPr>
            <a:xfrm>
              <a:off x="8050741" y="3832835"/>
              <a:ext cx="448408" cy="514084"/>
            </a:xfrm>
            <a:prstGeom prst="ellipse">
              <a:avLst/>
            </a:prstGeom>
            <a:noFill/>
            <a:ln w="254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/>
            </a:p>
          </p:txBody>
        </p:sp>
        <p:sp>
          <p:nvSpPr>
            <p:cNvPr id="26" name="椭圆 25"/>
            <p:cNvSpPr/>
            <p:nvPr/>
          </p:nvSpPr>
          <p:spPr>
            <a:xfrm>
              <a:off x="7633549" y="3450243"/>
              <a:ext cx="448408" cy="514084"/>
            </a:xfrm>
            <a:prstGeom prst="ellipse">
              <a:avLst/>
            </a:prstGeom>
            <a:noFill/>
            <a:ln w="254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/>
            </a:p>
          </p:txBody>
        </p:sp>
      </p:grpSp>
      <p:pic>
        <p:nvPicPr>
          <p:cNvPr id="30" name="Picture 2" descr="LHC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0465" y="73490"/>
            <a:ext cx="1359871" cy="906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组合 4"/>
          <p:cNvGrpSpPr/>
          <p:nvPr/>
        </p:nvGrpSpPr>
        <p:grpSpPr>
          <a:xfrm>
            <a:off x="5559051" y="5246824"/>
            <a:ext cx="6632949" cy="1165387"/>
            <a:chOff x="4169290" y="3771973"/>
            <a:chExt cx="4974712" cy="874040"/>
          </a:xfrm>
        </p:grpSpPr>
        <p:sp>
          <p:nvSpPr>
            <p:cNvPr id="22" name="文本框 21"/>
            <p:cNvSpPr txBox="1"/>
            <p:nvPr/>
          </p:nvSpPr>
          <p:spPr>
            <a:xfrm>
              <a:off x="4201635" y="3771973"/>
              <a:ext cx="2113800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kumimoji="1" lang="en-US" altLang="zh-CN" sz="2665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LHCb</a:t>
              </a:r>
              <a:r>
                <a:rPr kumimoji="1" lang="zh-CN" altLang="en-US" sz="2665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国际合作组</a:t>
              </a:r>
              <a:endParaRPr kumimoji="1" lang="zh-CN" altLang="en-US" sz="2665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Rectangle 14"/>
            <p:cNvSpPr txBox="1">
              <a:spLocks noChangeArrowheads="1"/>
            </p:cNvSpPr>
            <p:nvPr/>
          </p:nvSpPr>
          <p:spPr bwMode="auto">
            <a:xfrm>
              <a:off x="4169290" y="4245134"/>
              <a:ext cx="4974712" cy="400879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115203" tIns="57601" rIns="115203" bIns="57601" numCol="1" anchor="t" anchorCtr="0" compatLnSpc="1"/>
            <a:lstStyle>
              <a:lvl1pPr marL="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None/>
                <a:defRPr kumimoji="1" sz="3200">
                  <a:solidFill>
                    <a:schemeClr val="tx1"/>
                  </a:solidFill>
                  <a:latin typeface="+mn-lt"/>
                  <a:ea typeface="宋体" charset="0"/>
                  <a:cs typeface="MS PGothic" charset="0"/>
                </a:defRPr>
              </a:lvl1pPr>
              <a:lvl2pPr marL="4572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None/>
                <a:defRPr kumimoji="1" sz="2800">
                  <a:solidFill>
                    <a:schemeClr val="tx1"/>
                  </a:solidFill>
                  <a:latin typeface="+mn-lt"/>
                  <a:ea typeface="MS PGothic" charset="0"/>
                  <a:cs typeface="MS PGothic" charset="0"/>
                </a:defRPr>
              </a:lvl2pPr>
              <a:lvl3pPr marL="9144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None/>
                <a:defRPr kumimoji="1" sz="2400">
                  <a:solidFill>
                    <a:schemeClr val="tx1"/>
                  </a:solidFill>
                  <a:latin typeface="+mn-lt"/>
                  <a:ea typeface="MS PGothic" charset="0"/>
                  <a:cs typeface="MS PGothic" charset="0"/>
                </a:defRPr>
              </a:lvl3pPr>
              <a:lvl4pPr marL="13716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None/>
                <a:defRPr kumimoji="1" sz="2000">
                  <a:solidFill>
                    <a:schemeClr val="tx1"/>
                  </a:solidFill>
                  <a:latin typeface="+mn-lt"/>
                  <a:ea typeface="MS PGothic" charset="0"/>
                  <a:cs typeface="MS PGothic" charset="0"/>
                </a:defRPr>
              </a:lvl4pPr>
              <a:lvl5pPr marL="18288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None/>
                <a:defRPr kumimoji="1" sz="2000">
                  <a:solidFill>
                    <a:schemeClr val="tx1"/>
                  </a:solidFill>
                  <a:latin typeface="+mn-lt"/>
                  <a:ea typeface="MS PGothic" charset="0"/>
                  <a:cs typeface="MS PGothic" charset="0"/>
                </a:defRPr>
              </a:lvl5pPr>
              <a:lvl6pPr marL="22860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None/>
                <a:defRPr sz="2000">
                  <a:solidFill>
                    <a:schemeClr val="tx1"/>
                  </a:solidFill>
                  <a:latin typeface="+mn-lt"/>
                </a:defRPr>
              </a:lvl6pPr>
              <a:lvl7pPr marL="27432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None/>
                <a:defRPr sz="2000">
                  <a:solidFill>
                    <a:schemeClr val="tx1"/>
                  </a:solidFill>
                  <a:latin typeface="+mn-lt"/>
                </a:defRPr>
              </a:lvl7pPr>
              <a:lvl8pPr marL="32004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None/>
                <a:defRPr sz="2000">
                  <a:solidFill>
                    <a:schemeClr val="tx1"/>
                  </a:solidFill>
                  <a:latin typeface="+mn-lt"/>
                </a:defRPr>
              </a:lvl8pPr>
              <a:lvl9pPr marL="36576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None/>
                <a:defRPr sz="20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algn="l" defTabSz="1151890">
                <a:defRPr/>
              </a:pPr>
              <a:r>
                <a:rPr lang="en-US" altLang="zh-CN" sz="2665" b="1" kern="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90204" pitchFamily="34" charset="0"/>
                </a:rPr>
                <a:t>28</a:t>
              </a:r>
              <a:r>
                <a:rPr lang="zh-CN" altLang="en-US" sz="2665" b="1" kern="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90204" pitchFamily="34" charset="0"/>
                </a:rPr>
                <a:t>个国家，</a:t>
              </a:r>
              <a:r>
                <a:rPr lang="en-US" altLang="zh-CN" sz="2665" b="1" kern="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90204" pitchFamily="34" charset="0"/>
                </a:rPr>
                <a:t>109</a:t>
              </a:r>
              <a:r>
                <a:rPr lang="zh-CN" altLang="en-US" sz="2665" b="1" kern="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90204" pitchFamily="34" charset="0"/>
                </a:rPr>
                <a:t>家研究机构，</a:t>
              </a:r>
              <a:r>
                <a:rPr lang="en-US" altLang="zh-CN" sz="2665" b="1" kern="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90204" pitchFamily="34" charset="0"/>
                </a:rPr>
                <a:t>1950</a:t>
              </a:r>
              <a:r>
                <a:rPr lang="zh-CN" altLang="en-US" sz="2665" b="1" kern="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90204" pitchFamily="34" charset="0"/>
                </a:rPr>
                <a:t>名成员</a:t>
              </a:r>
              <a:endParaRPr lang="en-US" altLang="zh-CN" sz="2665" b="1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1386647" y="5562777"/>
            <a:ext cx="2672526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665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精确测量</a:t>
            </a:r>
            <a:r>
              <a:rPr kumimoji="1" lang="en-US" altLang="zh-CN" sz="2665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</a:t>
            </a:r>
            <a:r>
              <a:rPr kumimoji="1" lang="zh-CN" altLang="en-US" sz="2665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破坏</a:t>
            </a:r>
            <a:endParaRPr kumimoji="1" lang="zh-CN" altLang="en-US" sz="2665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内容占位符 2"/>
          <p:cNvSpPr txBox="1"/>
          <p:nvPr/>
        </p:nvSpPr>
        <p:spPr bwMode="auto">
          <a:xfrm>
            <a:off x="719741" y="3107831"/>
            <a:ext cx="4360864" cy="3701931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Aft>
                <a:spcPts val="800"/>
              </a:spcAft>
              <a:buNone/>
              <a:defRPr/>
            </a:pPr>
            <a:r>
              <a:rPr lang="zh-CN" altLang="en-US" sz="2665" b="1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主要研究内容</a:t>
            </a:r>
            <a:endParaRPr lang="en-US" altLang="zh-CN" sz="2665" kern="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90204" pitchFamily="34" charset="0"/>
            </a:endParaRPr>
          </a:p>
          <a:p>
            <a:pPr marL="457200" indent="-457200" defTabSz="1219200">
              <a:spcAft>
                <a:spcPts val="800"/>
              </a:spcAft>
              <a:buFont typeface="Arial" panose="020B0604020202090204" pitchFamily="34" charset="0"/>
              <a:buChar char="•"/>
              <a:defRPr/>
            </a:pPr>
            <a:r>
              <a:rPr lang="zh-CN" altLang="en-US" sz="2665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重味物理与</a:t>
            </a:r>
            <a:r>
              <a:rPr lang="en-US" altLang="zh-CN" sz="2665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CP</a:t>
            </a:r>
            <a:r>
              <a:rPr lang="zh-CN" altLang="en-US" sz="2665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破坏</a:t>
            </a:r>
            <a:endParaRPr lang="en-US" altLang="zh-CN" sz="2665" kern="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90204" pitchFamily="34" charset="0"/>
            </a:endParaRPr>
          </a:p>
          <a:p>
            <a:pPr marL="457200" indent="-457200" defTabSz="1219200">
              <a:spcAft>
                <a:spcPts val="800"/>
              </a:spcAft>
              <a:buFont typeface="Arial" panose="020B0604020202090204" pitchFamily="34" charset="0"/>
              <a:buChar char="•"/>
              <a:defRPr/>
            </a:pPr>
            <a:r>
              <a:rPr lang="zh-CN" altLang="en-US" sz="2665" kern="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稀有衰变与新物理</a:t>
            </a:r>
            <a:endParaRPr lang="en-US" altLang="zh-CN" sz="2665" kern="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90204" pitchFamily="34" charset="0"/>
            </a:endParaRPr>
          </a:p>
          <a:p>
            <a:pPr marL="457200" indent="-457200" defTabSz="1219200">
              <a:spcAft>
                <a:spcPts val="800"/>
              </a:spcAft>
              <a:buFont typeface="Arial" panose="020B0604020202090204" pitchFamily="34" charset="0"/>
              <a:buChar char="•"/>
              <a:defRPr/>
            </a:pPr>
            <a:r>
              <a:rPr lang="zh-CN" altLang="en-US" sz="2665" kern="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强子产生与谱学，</a:t>
            </a:r>
            <a:r>
              <a:rPr lang="en-US" altLang="zh-CN" sz="2665" kern="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QCD</a:t>
            </a:r>
            <a:endParaRPr lang="en-US" altLang="zh-CN" sz="2665" kern="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90204" pitchFamily="34" charset="0"/>
            </a:endParaRPr>
          </a:p>
          <a:p>
            <a:pPr marL="457200" indent="-457200" defTabSz="1219200">
              <a:spcAft>
                <a:spcPts val="800"/>
              </a:spcAft>
              <a:buFont typeface="Arial" panose="020B0604020202090204" pitchFamily="34" charset="0"/>
              <a:buChar char="•"/>
              <a:defRPr/>
            </a:pPr>
            <a:r>
              <a:rPr lang="zh-CN" altLang="en-US" sz="2665" kern="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电弱物理与</a:t>
            </a:r>
            <a:r>
              <a:rPr lang="en-US" altLang="zh-CN" sz="2665" kern="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Higgs</a:t>
            </a:r>
            <a:r>
              <a:rPr lang="zh-CN" altLang="en-US" sz="2665" kern="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物理</a:t>
            </a:r>
            <a:r>
              <a:rPr lang="en-US" altLang="zh-CN" sz="2665" kern="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 </a:t>
            </a:r>
            <a:endParaRPr lang="en-US" altLang="zh-CN" sz="2665" kern="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90204" pitchFamily="34" charset="0"/>
            </a:endParaRPr>
          </a:p>
          <a:p>
            <a:pPr marL="457200" indent="-457200" defTabSz="1219200">
              <a:spcAft>
                <a:spcPts val="800"/>
              </a:spcAft>
              <a:buFont typeface="Arial" panose="020B0604020202090204" pitchFamily="34" charset="0"/>
              <a:buChar char="•"/>
              <a:defRPr/>
            </a:pPr>
            <a:r>
              <a:rPr lang="zh-CN" altLang="en-US" sz="2665" kern="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重离子物理</a:t>
            </a:r>
            <a:endParaRPr lang="en-US" altLang="zh-CN" sz="2665" kern="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90204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7889" y="1969936"/>
            <a:ext cx="5716908" cy="2572181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602178" y="1522348"/>
            <a:ext cx="315983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zh-CN" sz="2665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LHCb</a:t>
            </a:r>
            <a:r>
              <a:rPr kumimoji="1" lang="zh-CN" altLang="en-US" sz="2665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探测器示意图</a:t>
            </a:r>
            <a:endParaRPr kumimoji="1" lang="zh-CN" altLang="en-US" sz="2665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LHCb</a:t>
            </a:r>
            <a:r>
              <a:rPr kumimoji="1" lang="zh-CN" altLang="en-US" dirty="0"/>
              <a:t>中国组</a:t>
            </a:r>
            <a:endParaRPr kumimoji="1" lang="zh-CN" altLang="en-US" dirty="0"/>
          </a:p>
        </p:txBody>
      </p:sp>
      <p:graphicFrame>
        <p:nvGraphicFramePr>
          <p:cNvPr id="6" name="图表 5"/>
          <p:cNvGraphicFramePr>
            <a:graphicFrameLocks noChangeAspect="1"/>
          </p:cNvGraphicFramePr>
          <p:nvPr/>
        </p:nvGraphicFramePr>
        <p:xfrm>
          <a:off x="1731934" y="1175527"/>
          <a:ext cx="9368903" cy="30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9" name="文本框 8"/>
          <p:cNvSpPr txBox="1"/>
          <p:nvPr/>
        </p:nvSpPr>
        <p:spPr>
          <a:xfrm>
            <a:off x="5103470" y="6293304"/>
            <a:ext cx="184731" cy="461665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outerShdw blurRad="50800" dist="38100" algn="l" rotWithShape="0">
              <a:prstClr val="black">
                <a:alpha val="0"/>
              </a:prstClr>
            </a:outerShdw>
            <a:softEdge rad="12700"/>
          </a:effectLst>
        </p:spPr>
        <p:txBody>
          <a:bodyPr wrap="none" rtlCol="0">
            <a:spAutoFit/>
          </a:bodyPr>
          <a:lstStyle/>
          <a:p>
            <a:pPr algn="l"/>
            <a:endParaRPr kumimoji="1" lang="zh-CN" altLang="en-US" sz="24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90204" pitchFamily="34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9104" y="3755084"/>
            <a:ext cx="12172897" cy="3103898"/>
            <a:chOff x="14327" y="2816313"/>
            <a:chExt cx="9129673" cy="2327923"/>
          </a:xfrm>
        </p:grpSpPr>
        <p:grpSp>
          <p:nvGrpSpPr>
            <p:cNvPr id="8" name="组合 7"/>
            <p:cNvGrpSpPr/>
            <p:nvPr/>
          </p:nvGrpSpPr>
          <p:grpSpPr>
            <a:xfrm>
              <a:off x="14327" y="2816313"/>
              <a:ext cx="9129673" cy="2134497"/>
              <a:chOff x="14327" y="2816313"/>
              <a:chExt cx="9129673" cy="2134497"/>
            </a:xfrm>
          </p:grpSpPr>
          <p:sp>
            <p:nvSpPr>
              <p:cNvPr id="7" name="内容占位符 2"/>
              <p:cNvSpPr txBox="1"/>
              <p:nvPr/>
            </p:nvSpPr>
            <p:spPr bwMode="auto">
              <a:xfrm>
                <a:off x="14327" y="3584950"/>
                <a:ext cx="9129673" cy="13658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15203" tIns="57601" rIns="115203" bIns="57601" numCol="1" anchor="t" anchorCtr="0" compatLnSpc="1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kumimoji="1" sz="2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24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18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18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18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18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18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18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 marL="0" indent="0" algn="ctr">
                  <a:spcAft>
                    <a:spcPts val="755"/>
                  </a:spcAft>
                  <a:buNone/>
                </a:pPr>
                <a:r>
                  <a:rPr lang="en-US" altLang="zh-CN" sz="3200" b="1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90204" pitchFamily="34" charset="0"/>
                  </a:rPr>
                  <a:t>LHCb</a:t>
                </a:r>
                <a:r>
                  <a:rPr lang="zh-CN" altLang="en-US" sz="3200" b="1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90204" pitchFamily="34" charset="0"/>
                  </a:rPr>
                  <a:t>中国组</a:t>
                </a:r>
                <a:endParaRPr lang="en-US" altLang="zh-CN" sz="320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90204" pitchFamily="34" charset="0"/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CN" altLang="en-US" sz="2135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90204" pitchFamily="34" charset="0"/>
                  </a:rPr>
                  <a:t>清华大学、华中师范大学、高能物理研究所、中国科学院大学、武汉大学、湖南大学、华南师范大学、北京大学、兰州大学、中国科学技术大学、西北工业大学、河南师范大学、中南大学</a:t>
                </a:r>
                <a:endParaRPr lang="zh-CN" altLang="en-US" sz="2135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90204" pitchFamily="34" charset="0"/>
                </a:endParaRPr>
              </a:p>
            </p:txBody>
          </p:sp>
          <p:sp>
            <p:nvSpPr>
              <p:cNvPr id="3" name="文本框 2"/>
              <p:cNvSpPr txBox="1"/>
              <p:nvPr/>
            </p:nvSpPr>
            <p:spPr>
              <a:xfrm>
                <a:off x="18085" y="2816313"/>
                <a:ext cx="830997" cy="34624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ffectLst>
                <a:outerShdw blurRad="50800" dist="38100" algn="l" rotWithShape="0">
                  <a:prstClr val="black">
                    <a:alpha val="0"/>
                  </a:prstClr>
                </a:outerShdw>
                <a:softEdge rad="12700"/>
              </a:effectLst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kumimoji="1" lang="en-US" altLang="zh-CN" sz="24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2000</a:t>
                </a:r>
                <a:r>
                  <a:rPr kumimoji="1" lang="zh-CN" altLang="en-US" sz="24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年</a:t>
                </a:r>
                <a:endParaRPr kumimoji="1" lang="zh-CN" altLang="en-US" sz="2400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文本框 9"/>
            <p:cNvSpPr txBox="1"/>
            <p:nvPr/>
          </p:nvSpPr>
          <p:spPr>
            <a:xfrm>
              <a:off x="7191709" y="4767162"/>
              <a:ext cx="909143" cy="377074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ffectLst>
              <a:outerShdw blurRad="50800" dist="38100" algn="l" rotWithShape="0">
                <a:prstClr val="black">
                  <a:alpha val="0"/>
                </a:prstClr>
              </a:outerShdw>
              <a:softEdge rad="12700"/>
            </a:effectLst>
          </p:spPr>
          <p:txBody>
            <a:bodyPr wrap="none" rtlCol="0">
              <a:spAutoFit/>
            </a:bodyPr>
            <a:lstStyle/>
            <a:p>
              <a:pPr algn="l"/>
              <a:r>
                <a:rPr kumimoji="1" lang="en-US" altLang="zh-CN" sz="2665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2026</a:t>
              </a:r>
              <a:r>
                <a:rPr kumimoji="1" lang="zh-CN" altLang="en-US" sz="2665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年</a:t>
              </a:r>
              <a:endParaRPr kumimoji="1" lang="zh-CN" altLang="en-US" sz="2665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4373" y="3185645"/>
              <a:ext cx="863730" cy="931209"/>
            </a:xfrm>
            <a:prstGeom prst="rect">
              <a:avLst/>
            </a:prstGeom>
          </p:spPr>
        </p:pic>
      </p:grpSp>
      <p:sp>
        <p:nvSpPr>
          <p:cNvPr id="12" name="灯片编号占位符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CKM</a:t>
            </a:r>
            <a:r>
              <a:rPr lang="zh-CN" altLang="en-US" dirty="0"/>
              <a:t>矩阵元应用举例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4456" y="1406525"/>
            <a:ext cx="5492188" cy="5359074"/>
          </a:xfrm>
          <a:prstGeom prst="rect">
            <a:avLst/>
          </a:prstGeom>
          <a:ln cmpd="dbl">
            <a:solidFill>
              <a:srgbClr val="2A00FF"/>
            </a:solidFill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/>
              <p:cNvSpPr txBox="1"/>
              <p:nvPr/>
            </p:nvSpPr>
            <p:spPr>
              <a:xfrm>
                <a:off x="389001" y="846715"/>
                <a:ext cx="4297138" cy="461858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:pPr algn="l"/>
                <a:r>
                  <a:rPr kumimoji="1" lang="zh-CN" altLang="en-US" sz="2965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夸克味变化必依赖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p>
                        <m: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±</m:t>
                        </m:r>
                      </m:sup>
                    </m:sSup>
                  </m:oMath>
                </a14:m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过程</a:t>
                </a:r>
                <a:endParaRPr kumimoji="1"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001" y="846715"/>
                <a:ext cx="4297138" cy="461858"/>
              </a:xfrm>
              <a:prstGeom prst="rect">
                <a:avLst/>
              </a:prstGeom>
              <a:blipFill rotWithShape="1">
                <a:blip r:embed="rId2"/>
                <a:stretch>
                  <a:fillRect l="-112" t="-7343" r="-4112" b="-7459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文本框 13"/>
          <p:cNvSpPr txBox="1"/>
          <p:nvPr/>
        </p:nvSpPr>
        <p:spPr>
          <a:xfrm>
            <a:off x="6867250" y="1650609"/>
            <a:ext cx="3553858" cy="455959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none" lIns="0" tIns="0" rIns="0" bIns="0" rtlCol="0" anchor="ctr">
            <a:spAutoFit/>
          </a:bodyPr>
          <a:lstStyle/>
          <a:p>
            <a:pPr algn="l"/>
            <a:r>
              <a:rPr kumimoji="1" lang="zh-CN" altLang="en-US" sz="2965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味改变中性流</a:t>
            </a:r>
            <a:r>
              <a:rPr kumimoji="1" lang="en-US" altLang="zh-CN" sz="2965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(FCNC)</a:t>
            </a:r>
            <a:endParaRPr kumimoji="1" lang="zh-CN" altLang="en-US" sz="254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7856688" y="2903775"/>
            <a:ext cx="2125512" cy="1146755"/>
          </a:xfrm>
          <a:prstGeom prst="rect">
            <a:avLst/>
          </a:prstGeom>
          <a:solidFill>
            <a:schemeClr val="bg1"/>
          </a:solidFill>
          <a:ln w="15875">
            <a:noFill/>
            <a:tailEnd type="stealth" w="lg" len="lg"/>
          </a:ln>
        </p:spPr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30" name="组合 29"/>
          <p:cNvGrpSpPr/>
          <p:nvPr/>
        </p:nvGrpSpPr>
        <p:grpSpPr>
          <a:xfrm>
            <a:off x="6843208" y="2575217"/>
            <a:ext cx="5120536" cy="518672"/>
            <a:chOff x="6142188" y="2136459"/>
            <a:chExt cx="5120536" cy="518672"/>
          </a:xfrm>
        </p:grpSpPr>
        <p:cxnSp>
          <p:nvCxnSpPr>
            <p:cNvPr id="25" name="直线箭头连接符 24"/>
            <p:cNvCxnSpPr/>
            <p:nvPr/>
          </p:nvCxnSpPr>
          <p:spPr>
            <a:xfrm>
              <a:off x="6302470" y="2655131"/>
              <a:ext cx="4128108" cy="0"/>
            </a:xfrm>
            <a:prstGeom prst="straightConnector1">
              <a:avLst/>
            </a:prstGeom>
            <a:ln w="34925">
              <a:headEnd type="none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文本框 6"/>
            <p:cNvSpPr txBox="1"/>
            <p:nvPr/>
          </p:nvSpPr>
          <p:spPr>
            <a:xfrm>
              <a:off x="6142188" y="2136459"/>
              <a:ext cx="11429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kumimoji="1"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rPr>
                <a:t>b</a:t>
              </a:r>
              <a:endPara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0119731" y="2136459"/>
              <a:ext cx="11429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kumimoji="1"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rPr>
                <a:t>s</a:t>
              </a:r>
              <a:endPara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7320064" y="2515751"/>
            <a:ext cx="2368986" cy="1839108"/>
            <a:chOff x="6951716" y="1940012"/>
            <a:chExt cx="2368986" cy="1839108"/>
          </a:xfrm>
        </p:grpSpPr>
        <p:cxnSp>
          <p:nvCxnSpPr>
            <p:cNvPr id="23" name="直线箭头连接符 22"/>
            <p:cNvCxnSpPr/>
            <p:nvPr/>
          </p:nvCxnSpPr>
          <p:spPr>
            <a:xfrm>
              <a:off x="7617853" y="2473362"/>
              <a:ext cx="0" cy="1305758"/>
            </a:xfrm>
            <a:prstGeom prst="straightConnector1">
              <a:avLst/>
            </a:prstGeom>
            <a:ln w="34925">
              <a:solidFill>
                <a:srgbClr val="FF0000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/>
          </p:nvSpPr>
          <p:spPr>
            <a:xfrm>
              <a:off x="6951716" y="3059879"/>
              <a:ext cx="14097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kumimoji="1"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rPr>
                <a:t>W</a:t>
              </a:r>
              <a:r>
                <a:rPr kumimoji="1" lang="en-US" altLang="zh-CN" sz="2400" baseline="300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rPr>
                <a:t>+</a:t>
              </a:r>
              <a:endParaRPr kumimoji="1" lang="zh-CN" altLang="en-US" sz="2400" baseline="300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7911002" y="1940012"/>
              <a:ext cx="14097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kumimoji="1"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rPr>
                <a:t>u/c/t</a:t>
              </a:r>
              <a:endPara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7986201" y="3079412"/>
            <a:ext cx="3313120" cy="1305758"/>
            <a:chOff x="7551190" y="2520982"/>
            <a:chExt cx="3313120" cy="1305758"/>
          </a:xfrm>
        </p:grpSpPr>
        <p:cxnSp>
          <p:nvCxnSpPr>
            <p:cNvPr id="24" name="直线箭头连接符 23"/>
            <p:cNvCxnSpPr/>
            <p:nvPr/>
          </p:nvCxnSpPr>
          <p:spPr>
            <a:xfrm>
              <a:off x="9391438" y="2520982"/>
              <a:ext cx="0" cy="1305758"/>
            </a:xfrm>
            <a:prstGeom prst="straightConnector1">
              <a:avLst/>
            </a:prstGeom>
            <a:ln w="34925">
              <a:solidFill>
                <a:srgbClr val="FF0000"/>
              </a:solidFill>
              <a:headEnd type="none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文本框 12"/>
            <p:cNvSpPr txBox="1"/>
            <p:nvPr/>
          </p:nvSpPr>
          <p:spPr>
            <a:xfrm>
              <a:off x="9454610" y="2965047"/>
              <a:ext cx="14097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kumimoji="1"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rPr>
                <a:t>W</a:t>
              </a:r>
              <a:r>
                <a:rPr kumimoji="1" lang="en-US" altLang="zh-CN" sz="2400" baseline="300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rPr>
                <a:t>-</a:t>
              </a:r>
              <a:endParaRPr kumimoji="1" lang="zh-CN" altLang="en-US" sz="2400" baseline="300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cxnSp>
          <p:nvCxnSpPr>
            <p:cNvPr id="22" name="直线箭头连接符 21"/>
            <p:cNvCxnSpPr/>
            <p:nvPr/>
          </p:nvCxnSpPr>
          <p:spPr>
            <a:xfrm flipH="1">
              <a:off x="7551190" y="3755054"/>
              <a:ext cx="1878348" cy="0"/>
            </a:xfrm>
            <a:prstGeom prst="straightConnector1">
              <a:avLst/>
            </a:prstGeom>
            <a:ln w="34925">
              <a:solidFill>
                <a:srgbClr val="FF0000"/>
              </a:solidFill>
              <a:headEnd type="none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直线箭头连接符 31"/>
          <p:cNvCxnSpPr/>
          <p:nvPr/>
        </p:nvCxnSpPr>
        <p:spPr>
          <a:xfrm>
            <a:off x="8919444" y="4328647"/>
            <a:ext cx="970177" cy="1119560"/>
          </a:xfrm>
          <a:prstGeom prst="straightConnector1">
            <a:avLst/>
          </a:prstGeom>
          <a:ln w="34925">
            <a:solidFill>
              <a:schemeClr val="accent6">
                <a:lumMod val="50000"/>
              </a:schemeClr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文本框 36"/>
              <p:cNvSpPr txBox="1"/>
              <p:nvPr/>
            </p:nvSpPr>
            <p:spPr>
              <a:xfrm>
                <a:off x="9663342" y="5016925"/>
                <a:ext cx="93112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8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m:t>𝛾</m:t>
                      </m:r>
                    </m:oMath>
                  </m:oMathPara>
                </a14:m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7" name="文本框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3342" y="5016925"/>
                <a:ext cx="931129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59" t="-81" r="14" b="-41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文本框 37"/>
              <p:cNvSpPr txBox="1"/>
              <p:nvPr/>
            </p:nvSpPr>
            <p:spPr>
              <a:xfrm>
                <a:off x="7501867" y="2506312"/>
                <a:ext cx="715645" cy="490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m:t>𝑞𝑏</m:t>
                          </m:r>
                        </m:sub>
                      </m:sSub>
                    </m:oMath>
                  </m:oMathPara>
                </a14:m>
                <a:endParaRPr kumimoji="1" lang="zh-CN" altLang="en-US" sz="2400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8" name="文本框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1867" y="2506312"/>
                <a:ext cx="715645" cy="490199"/>
              </a:xfrm>
              <a:prstGeom prst="rect">
                <a:avLst/>
              </a:prstGeom>
              <a:blipFill rotWithShape="1">
                <a:blip r:embed="rId4"/>
                <a:stretch>
                  <a:fillRect l="-86" t="-123" r="-2754" b="1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文本框 38"/>
              <p:cNvSpPr txBox="1"/>
              <p:nvPr/>
            </p:nvSpPr>
            <p:spPr>
              <a:xfrm>
                <a:off x="9429538" y="2506312"/>
                <a:ext cx="657296" cy="490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</m:ctrlPr>
                        </m:sSubSupPr>
                        <m:e>
                          <m:r>
                            <a:rPr kumimoji="1" lang="en-US" altLang="zh-CN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m:t>𝑞𝑠</m:t>
                          </m:r>
                        </m:sub>
                        <m:sup>
                          <m:r>
                            <a:rPr kumimoji="1" lang="zh-CN" altLang="en-US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m:t>∗</m:t>
                          </m:r>
                        </m:sup>
                      </m:sSubSup>
                    </m:oMath>
                  </m:oMathPara>
                </a14:m>
                <a:endParaRPr kumimoji="1" lang="zh-CN" altLang="en-US" sz="2400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9" name="文本框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9538" y="2506312"/>
                <a:ext cx="657296" cy="490199"/>
              </a:xfrm>
              <a:prstGeom prst="rect">
                <a:avLst/>
              </a:prstGeom>
              <a:blipFill rotWithShape="1">
                <a:blip r:embed="rId5"/>
                <a:stretch>
                  <a:fillRect l="-64" t="-123" r="-6108" b="1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" name="图片 39" descr="The march of the penguin diagrams | symmetry magazin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7042" y="5207391"/>
            <a:ext cx="2687651" cy="1508260"/>
          </a:xfrm>
          <a:prstGeom prst="rect">
            <a:avLst/>
          </a:prstGeom>
        </p:spPr>
      </p:pic>
      <p:sp>
        <p:nvSpPr>
          <p:cNvPr id="41" name="文本框 40"/>
          <p:cNvSpPr txBox="1"/>
          <p:nvPr/>
        </p:nvSpPr>
        <p:spPr>
          <a:xfrm>
            <a:off x="9429538" y="5961521"/>
            <a:ext cx="1854995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企鹅图</a:t>
            </a:r>
            <a:r>
              <a:rPr kumimoji="1"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/</a:t>
            </a:r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圈图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3390900" y="2617747"/>
            <a:ext cx="800219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树图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7" grpId="0"/>
      <p:bldP spid="38" grpId="0"/>
      <p:bldP spid="39" grpId="0"/>
      <p:bldP spid="41" grpId="0" animBg="1"/>
      <p:bldP spid="42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顶点探测器</a:t>
            </a:r>
            <a:endParaRPr kumimoji="1" lang="zh-CN" altLang="en-US" dirty="0"/>
          </a:p>
        </p:txBody>
      </p:sp>
      <p:grpSp>
        <p:nvGrpSpPr>
          <p:cNvPr id="22" name="组合 21"/>
          <p:cNvGrpSpPr/>
          <p:nvPr/>
        </p:nvGrpSpPr>
        <p:grpSpPr>
          <a:xfrm>
            <a:off x="555126" y="1310519"/>
            <a:ext cx="11704612" cy="5495573"/>
            <a:chOff x="416344" y="982889"/>
            <a:chExt cx="8778459" cy="4121680"/>
          </a:xfrm>
        </p:grpSpPr>
        <p:grpSp>
          <p:nvGrpSpPr>
            <p:cNvPr id="5" name="组合 4"/>
            <p:cNvGrpSpPr/>
            <p:nvPr/>
          </p:nvGrpSpPr>
          <p:grpSpPr>
            <a:xfrm>
              <a:off x="416344" y="982889"/>
              <a:ext cx="8778459" cy="4121680"/>
              <a:chOff x="329494" y="959116"/>
              <a:chExt cx="11704612" cy="5495573"/>
            </a:xfrm>
          </p:grpSpPr>
          <p:grpSp>
            <p:nvGrpSpPr>
              <p:cNvPr id="6" name="组合 5"/>
              <p:cNvGrpSpPr/>
              <p:nvPr/>
            </p:nvGrpSpPr>
            <p:grpSpPr>
              <a:xfrm>
                <a:off x="6208078" y="959116"/>
                <a:ext cx="4622955" cy="3138861"/>
                <a:chOff x="7373010" y="2477223"/>
                <a:chExt cx="3315071" cy="2627038"/>
              </a:xfrm>
            </p:grpSpPr>
            <p:pic>
              <p:nvPicPr>
                <p:cNvPr id="16" name="图片 15"/>
                <p:cNvPicPr>
                  <a:picLocks noChangeAspect="1"/>
                </p:cNvPicPr>
                <p:nvPr/>
              </p:nvPicPr>
              <p:blipFill>
                <a:blip r:embed="rId1"/>
                <a:stretch>
                  <a:fillRect/>
                </a:stretch>
              </p:blipFill>
              <p:spPr>
                <a:xfrm>
                  <a:off x="7373010" y="2477223"/>
                  <a:ext cx="3315071" cy="2627038"/>
                </a:xfrm>
                <a:prstGeom prst="rect">
                  <a:avLst/>
                </a:prstGeom>
              </p:spPr>
            </p:pic>
            <p:sp>
              <p:nvSpPr>
                <p:cNvPr id="17" name="文本框 16"/>
                <p:cNvSpPr txBox="1"/>
                <p:nvPr/>
              </p:nvSpPr>
              <p:spPr>
                <a:xfrm>
                  <a:off x="8090592" y="2727996"/>
                  <a:ext cx="868100" cy="33486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sz="2000" b="1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初级顶点</a:t>
                  </a:r>
                  <a:endParaRPr lang="zh-CN" altLang="en-US" sz="2000" b="1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8" name="文本框 17"/>
                <p:cNvSpPr txBox="1"/>
                <p:nvPr/>
              </p:nvSpPr>
              <p:spPr>
                <a:xfrm>
                  <a:off x="9114181" y="4142119"/>
                  <a:ext cx="851078" cy="2833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1600" b="1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三级顶点</a:t>
                  </a:r>
                  <a:endParaRPr lang="zh-CN" altLang="en-US" sz="1600" b="1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9" name="文本框 18"/>
                <p:cNvSpPr txBox="1"/>
                <p:nvPr/>
              </p:nvSpPr>
              <p:spPr>
                <a:xfrm>
                  <a:off x="8379631" y="3592092"/>
                  <a:ext cx="851078" cy="2833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1600" b="1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次级顶点</a:t>
                  </a:r>
                  <a:endParaRPr lang="zh-CN" altLang="en-US" sz="1600" b="1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7" name="组合 6"/>
              <p:cNvGrpSpPr/>
              <p:nvPr/>
            </p:nvGrpSpPr>
            <p:grpSpPr>
              <a:xfrm>
                <a:off x="329494" y="3606210"/>
                <a:ext cx="4752527" cy="2848479"/>
                <a:chOff x="1073847" y="6228775"/>
                <a:chExt cx="3279804" cy="2030182"/>
              </a:xfrm>
            </p:grpSpPr>
            <p:pic>
              <p:nvPicPr>
                <p:cNvPr id="14" name="图片 13"/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2261"/>
                <a:stretch>
                  <a:fillRect/>
                </a:stretch>
              </p:blipFill>
              <p:spPr>
                <a:xfrm>
                  <a:off x="1073847" y="6228775"/>
                  <a:ext cx="3279804" cy="2030182"/>
                </a:xfrm>
                <a:prstGeom prst="rect">
                  <a:avLst/>
                </a:prstGeom>
              </p:spPr>
            </p:pic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15" name="文本框 14"/>
                    <p:cNvSpPr txBox="1"/>
                    <p:nvPr/>
                  </p:nvSpPr>
                  <p:spPr>
                    <a:xfrm>
                      <a:off x="1854835" y="7546790"/>
                      <a:ext cx="1326628" cy="2632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zh-CN" altLang="en-US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时间分辨</a:t>
                      </a:r>
                      <a:r>
                        <a:rPr lang="en-US" altLang="zh-CN" b="1" dirty="0">
                          <a:solidFill>
                            <a:srgbClr val="FF0000"/>
                          </a:solidFill>
                        </a:rPr>
                        <a:t>: </a:t>
                      </a:r>
                      <a14:m>
                        <m:oMath xmlns:m="http://schemas.openxmlformats.org/officeDocument/2006/math">
                          <m:r>
                            <a:rPr lang="en-US" altLang="zh-CN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~</m:t>
                          </m:r>
                          <m:r>
                            <a:rPr lang="en-US" altLang="zh-CN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𝟓𝟎</m:t>
                          </m:r>
                          <m:r>
                            <a:rPr lang="en-US" altLang="zh-CN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𝐟𝐬</m:t>
                          </m:r>
                        </m:oMath>
                      </a14:m>
                      <a:endParaRPr lang="zh-CN" altLang="en-US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>
                <p:sp>
                  <p:nvSpPr>
                    <p:cNvPr id="15" name="文本框 14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854835" y="7546790"/>
                      <a:ext cx="1326628" cy="263232"/>
                    </a:xfrm>
                    <a:prstGeom prst="rect">
                      <a:avLst/>
                    </a:prstGeom>
                    <a:blipFill rotWithShape="1">
                      <a:blip r:embed="rId3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8" name="组合 7"/>
              <p:cNvGrpSpPr/>
              <p:nvPr/>
            </p:nvGrpSpPr>
            <p:grpSpPr>
              <a:xfrm>
                <a:off x="5740772" y="4785615"/>
                <a:ext cx="6293334" cy="997017"/>
                <a:chOff x="5702915" y="4837094"/>
                <a:chExt cx="6293334" cy="997017"/>
              </a:xfrm>
            </p:grpSpPr>
            <p:sp>
              <p:nvSpPr>
                <p:cNvPr id="12" name="文本框 11"/>
                <p:cNvSpPr txBox="1"/>
                <p:nvPr/>
              </p:nvSpPr>
              <p:spPr>
                <a:xfrm>
                  <a:off x="5702915" y="4872886"/>
                  <a:ext cx="1540806" cy="96122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CN" altLang="en-US" sz="2000" b="1" dirty="0">
                      <a:solidFill>
                        <a:srgbClr val="FF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顶点精度</a:t>
                  </a:r>
                  <a:r>
                    <a:rPr lang="en-US" altLang="zh-CN" sz="2000" b="1" dirty="0">
                      <a:solidFill>
                        <a:srgbClr val="FF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:</a:t>
                  </a:r>
                  <a:endParaRPr lang="en-US" altLang="zh-CN" sz="20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  <a:p>
                  <a:pPr>
                    <a:lnSpc>
                      <a:spcPct val="150000"/>
                    </a:lnSpc>
                  </a:pPr>
                  <a:r>
                    <a:rPr lang="zh-CN" altLang="en-US" sz="2000" b="1" dirty="0">
                      <a:solidFill>
                        <a:srgbClr val="FF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时间分辨率</a:t>
                  </a:r>
                  <a:r>
                    <a:rPr lang="en-US" altLang="zh-CN" sz="2000" b="1" dirty="0">
                      <a:solidFill>
                        <a:srgbClr val="FF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:</a:t>
                  </a:r>
                  <a:endParaRPr lang="en-US" altLang="zh-CN" sz="20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13" name="文本框 12"/>
                    <p:cNvSpPr txBox="1"/>
                    <p:nvPr/>
                  </p:nvSpPr>
                  <p:spPr>
                    <a:xfrm>
                      <a:off x="7243722" y="4837094"/>
                      <a:ext cx="4752527" cy="98988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>
                        <a:lnSpc>
                          <a:spcPct val="150000"/>
                        </a:lnSpc>
                      </a:pPr>
                      <a14:m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CN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𝝈</m:t>
                              </m:r>
                            </m:e>
                            <m:sub>
                              <m:r>
                                <a:rPr lang="en-US" altLang="zh-CN" sz="2000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𝐈𝐏</m:t>
                              </m:r>
                            </m:sub>
                          </m:sSub>
                          <m:r>
                            <a:rPr lang="en-US" altLang="zh-CN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∼</m:t>
                          </m:r>
                          <m:r>
                            <a:rPr lang="en-US" altLang="zh-CN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  <m:r>
                            <a:rPr lang="en-US" altLang="zh-CN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altLang="zh-CN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sSup>
                            <m:sSupPr>
                              <m:ctrlPr>
                                <a:rPr lang="en-US" altLang="zh-CN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e>
                            <m:sup>
                              <m:r>
                                <a:rPr lang="en-US" altLang="zh-CN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CN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sup>
                          </m:sSup>
                          <m:r>
                            <a:rPr lang="en-US" altLang="zh-CN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sz="20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</m:oMath>
                      </a14:m>
                      <a:r>
                        <a:rPr lang="en-US" altLang="zh-CN" sz="2000" b="1" dirty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en-US" altLang="zh-CN" sz="2000" b="1" dirty="0">
                        <a:solidFill>
                          <a:srgbClr val="FF0000"/>
                        </a:solidFill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14:m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CN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𝝈</m:t>
                              </m:r>
                            </m:e>
                            <m:sub>
                              <m:r>
                                <a:rPr lang="en-US" altLang="zh-CN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𝝉</m:t>
                              </m:r>
                            </m:sub>
                          </m:sSub>
                          <m:r>
                            <a:rPr lang="en-US" altLang="zh-CN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∼</m:t>
                          </m:r>
                          <m:r>
                            <a:rPr lang="en-US" altLang="zh-CN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𝟓𝟎</m:t>
                          </m:r>
                          <m:r>
                            <a:rPr lang="en-US" altLang="zh-CN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altLang="zh-CN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sSup>
                            <m:sSupPr>
                              <m:ctrlPr>
                                <a:rPr lang="en-US" altLang="zh-CN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e>
                            <m:sup>
                              <m:r>
                                <a:rPr lang="en-US" altLang="zh-CN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CN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𝟏𝟓</m:t>
                              </m:r>
                            </m:sup>
                          </m:sSup>
                          <m:r>
                            <a:rPr lang="en-US" altLang="zh-CN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sz="20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𝐬</m:t>
                          </m:r>
                        </m:oMath>
                      </a14:m>
                      <a:r>
                        <a:rPr lang="en-US" altLang="zh-CN" sz="2000" b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zh-CN" altLang="en-US" sz="2000" b="1" dirty="0">
                          <a:solidFill>
                            <a:srgbClr val="FF0000"/>
                          </a:solidFill>
                        </a:rPr>
                        <a:t>  （</a:t>
                      </a:r>
                      <a14:m>
                        <m:oMath xmlns:m="http://schemas.openxmlformats.org/officeDocument/2006/math">
                          <m:r>
                            <a:rPr lang="en-US" altLang="zh-CN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𝑩</m:t>
                          </m:r>
                        </m:oMath>
                      </a14:m>
                      <a:r>
                        <a:rPr lang="zh-CN" altLang="en-US" sz="20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衰变）</a:t>
                      </a:r>
                      <a:endParaRPr lang="en-US" altLang="zh-CN" sz="2000" b="1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p:txBody>
                </p:sp>
              </mc:Choice>
              <mc:Fallback>
                <p:sp>
                  <p:nvSpPr>
                    <p:cNvPr id="13" name="文本框 1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243722" y="4837094"/>
                      <a:ext cx="4752527" cy="989886"/>
                    </a:xfrm>
                    <a:prstGeom prst="rect">
                      <a:avLst/>
                    </a:prstGeom>
                    <a:blipFill rotWithShape="1">
                      <a:blip r:embed="rId4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9" name="文本框 8"/>
              <p:cNvSpPr txBox="1"/>
              <p:nvPr/>
            </p:nvSpPr>
            <p:spPr>
              <a:xfrm>
                <a:off x="8534493" y="4069556"/>
                <a:ext cx="13388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dirty="0"/>
                  <a:t>单位：毫米</a:t>
                </a:r>
                <a:endParaRPr kumimoji="1" lang="zh-CN" altLang="en-US" dirty="0"/>
              </a:p>
            </p:txBody>
          </p:sp>
          <p:sp>
            <p:nvSpPr>
              <p:cNvPr id="10" name="文本框 40"/>
              <p:cNvSpPr txBox="1"/>
              <p:nvPr/>
            </p:nvSpPr>
            <p:spPr>
              <a:xfrm>
                <a:off x="6773485" y="2917607"/>
                <a:ext cx="156966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zh-CN" altLang="en-US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顶点</a:t>
                </a:r>
                <a:r>
                  <a:rPr lang="zh-CN" altLang="en-US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分辨能力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pic>
            <p:nvPicPr>
              <p:cNvPr id="11" name="Picture 20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881685" y="1010636"/>
                <a:ext cx="2328385" cy="1092803"/>
              </a:xfrm>
              <a:prstGeom prst="rect">
                <a:avLst/>
              </a:prstGeom>
            </p:spPr>
          </p:pic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文本框 19"/>
                <p:cNvSpPr txBox="1"/>
                <p:nvPr/>
              </p:nvSpPr>
              <p:spPr>
                <a:xfrm>
                  <a:off x="979714" y="2920135"/>
                  <a:ext cx="1270012" cy="30532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altLang="zh-CN" sz="2000" b="1" i="1"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</m:ctrlPr>
                        </m:sSubSupPr>
                        <m:e>
                          <m:r>
                            <a:rPr lang="en-US" altLang="zh-CN" sz="2000" b="1" i="1"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altLang="zh-CN" sz="2000" b="1" i="1"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m:t>𝒔</m:t>
                          </m:r>
                        </m:sub>
                        <m:sup>
                          <m:r>
                            <a:rPr lang="en-US" altLang="zh-CN" sz="2000" b="1" i="1"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m:t>𝟎</m:t>
                          </m:r>
                        </m:sup>
                      </m:sSubSup>
                      <m:r>
                        <a:rPr lang="en-US" altLang="zh-CN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↔</m:t>
                      </m:r>
                      <m:sSubSup>
                        <m:sSubSupPr>
                          <m:ctrlPr>
                            <a:rPr lang="en-US" altLang="zh-CN" sz="2000" b="1" i="1"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</m:ctrlPr>
                        </m:sSubSupPr>
                        <m:e>
                          <m:acc>
                            <m:accPr>
                              <m:chr m:val="̅"/>
                              <m:ctrlPr>
                                <a:rPr lang="en-US" altLang="zh-CN" sz="2000" b="1" i="1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000" b="1" i="1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  <m:t>𝑩</m:t>
                              </m:r>
                            </m:e>
                          </m:acc>
                        </m:e>
                        <m:sub>
                          <m:r>
                            <a:rPr lang="en-US" altLang="zh-CN" sz="2000" b="1" i="1"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m:t>𝒔</m:t>
                          </m:r>
                        </m:sub>
                        <m:sup>
                          <m:r>
                            <a:rPr lang="en-US" altLang="zh-CN" sz="2000" b="1" i="1"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m:t>𝟎</m:t>
                          </m:r>
                        </m:sup>
                      </m:sSubSup>
                    </m:oMath>
                  </a14:m>
                  <a:r>
                    <a:rPr lang="en-GB" sz="2000" b="1" dirty="0" err="1">
                      <a:latin typeface="微软雅黑" panose="020B0503020204020204" pitchFamily="34" charset="-122"/>
                      <a:ea typeface="微软雅黑" panose="020B0503020204020204" pitchFamily="34" charset="-122"/>
                      <a:cs typeface="Calibri" panose="020F0502020204030204" pitchFamily="34" charset="0"/>
                    </a:rPr>
                    <a:t>振荡</a:t>
                  </a:r>
                  <a:endParaRPr lang="en-GB" sz="2000" b="1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endParaRPr>
                </a:p>
              </p:txBody>
            </p:sp>
          </mc:Choice>
          <mc:Fallback>
            <p:sp>
              <p:nvSpPr>
                <p:cNvPr id="20" name="文本框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9714" y="2920135"/>
                  <a:ext cx="1270012" cy="305324"/>
                </a:xfrm>
                <a:prstGeom prst="rect">
                  <a:avLst/>
                </a:prstGeom>
                <a:blipFill rotWithShape="1">
                  <a:blip r:embed="rId6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3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57651" y="1107431"/>
            <a:ext cx="4651931" cy="256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椭圆 23"/>
          <p:cNvSpPr/>
          <p:nvPr/>
        </p:nvSpPr>
        <p:spPr>
          <a:xfrm>
            <a:off x="1135337" y="2008375"/>
            <a:ext cx="588572" cy="602947"/>
          </a:xfrm>
          <a:prstGeom prst="ellipse">
            <a:avLst/>
          </a:prstGeom>
          <a:noFill/>
          <a:ln w="31750">
            <a:solidFill>
              <a:srgbClr val="FF0000"/>
            </a:solidFill>
            <a:tailEnd type="stealth" w="lg" len="lg"/>
          </a:ln>
        </p:spPr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文本框 24"/>
          <p:cNvSpPr txBox="1"/>
          <p:nvPr/>
        </p:nvSpPr>
        <p:spPr>
          <a:xfrm>
            <a:off x="95874" y="1446775"/>
            <a:ext cx="1905228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en-GB" sz="24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顶点探测器</a:t>
            </a:r>
            <a:endParaRPr lang="en-GB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7532" y="1292483"/>
            <a:ext cx="2919645" cy="2065115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强子鉴别器（切伦科夫探测器）</a:t>
            </a:r>
            <a:endParaRPr kumimoji="1" lang="zh-CN" altLang="en-US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410606" y="1163174"/>
            <a:ext cx="4331479" cy="2385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椭圆 6"/>
          <p:cNvSpPr/>
          <p:nvPr/>
        </p:nvSpPr>
        <p:spPr>
          <a:xfrm>
            <a:off x="833454" y="1926843"/>
            <a:ext cx="392892" cy="793063"/>
          </a:xfrm>
          <a:prstGeom prst="ellipse">
            <a:avLst/>
          </a:prstGeom>
          <a:noFill/>
          <a:ln w="31750">
            <a:solidFill>
              <a:srgbClr val="FF0000"/>
            </a:solidFill>
            <a:tailEnd type="stealth" w="lg" len="lg"/>
          </a:ln>
        </p:spPr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椭圆 7"/>
          <p:cNvSpPr/>
          <p:nvPr/>
        </p:nvSpPr>
        <p:spPr>
          <a:xfrm>
            <a:off x="2275477" y="1539639"/>
            <a:ext cx="516907" cy="1610351"/>
          </a:xfrm>
          <a:prstGeom prst="ellipse">
            <a:avLst/>
          </a:prstGeom>
          <a:noFill/>
          <a:ln w="31750">
            <a:solidFill>
              <a:srgbClr val="FF0000"/>
            </a:solidFill>
            <a:tailEnd type="stealth" w="lg" len="lg"/>
          </a:ln>
        </p:spPr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组合 8"/>
          <p:cNvGrpSpPr>
            <a:grpSpLocks noChangeAspect="1"/>
          </p:cNvGrpSpPr>
          <p:nvPr/>
        </p:nvGrpSpPr>
        <p:grpSpPr>
          <a:xfrm>
            <a:off x="6096000" y="905437"/>
            <a:ext cx="5094311" cy="3600001"/>
            <a:chOff x="3720961" y="2349383"/>
            <a:chExt cx="4635824" cy="3276000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20961" y="2349383"/>
              <a:ext cx="4635824" cy="3276000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 rot="16200000">
              <a:off x="2976919" y="3520609"/>
              <a:ext cx="2143170" cy="36410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切伦科夫角 </a:t>
              </a: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[</a:t>
              </a:r>
              <a:r>
                <a:rPr lang="en-US" altLang="zh-CN" sz="2000" dirty="0" err="1">
                  <a:latin typeface="微软雅黑" panose="020B0503020204020204" pitchFamily="34" charset="-122"/>
                  <a:ea typeface="微软雅黑" panose="020B0503020204020204" pitchFamily="34" charset="-122"/>
                </a:rPr>
                <a:t>mrad</a:t>
              </a: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]</a:t>
              </a:r>
              <a:endPara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文本框 11"/>
                <p:cNvSpPr txBox="1"/>
                <p:nvPr/>
              </p:nvSpPr>
              <p:spPr>
                <a:xfrm>
                  <a:off x="6211518" y="5221134"/>
                  <a:ext cx="1952193" cy="36410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sz="200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粒子动量 </a:t>
                  </a:r>
                  <a:r>
                    <a:rPr lang="en-US" altLang="zh-CN" sz="200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[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000" dirty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GeV</m:t>
                      </m:r>
                      <m:r>
                        <m:rPr>
                          <m:lit/>
                        </m:rPr>
                        <a:rPr lang="en-US" altLang="zh-CN" sz="2000" i="1" dirty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/</m:t>
                      </m:r>
                      <m:r>
                        <a:rPr lang="en-US" altLang="zh-CN" sz="2000" i="1" dirty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𝑐</m:t>
                      </m:r>
                    </m:oMath>
                  </a14:m>
                  <a:r>
                    <a:rPr lang="en-US" altLang="zh-CN" sz="200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]</a:t>
                  </a:r>
                  <a:endPara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12" name="文本框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11518" y="5221134"/>
                  <a:ext cx="1952193" cy="364100"/>
                </a:xfrm>
                <a:prstGeom prst="rect">
                  <a:avLst/>
                </a:prstGeom>
                <a:blipFill rotWithShape="1">
                  <a:blip r:embed="rId3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" name="组合 12"/>
          <p:cNvGrpSpPr/>
          <p:nvPr/>
        </p:nvGrpSpPr>
        <p:grpSpPr>
          <a:xfrm>
            <a:off x="219440" y="3859953"/>
            <a:ext cx="5684363" cy="2710557"/>
            <a:chOff x="-117528" y="3930583"/>
            <a:chExt cx="5684362" cy="2710555"/>
          </a:xfrm>
        </p:grpSpPr>
        <p:sp>
          <p:nvSpPr>
            <p:cNvPr id="14" name="Content Placeholder 2"/>
            <p:cNvSpPr txBox="1"/>
            <p:nvPr/>
          </p:nvSpPr>
          <p:spPr>
            <a:xfrm>
              <a:off x="-117528" y="3930583"/>
              <a:ext cx="2884564" cy="496447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Wingdings" panose="05000000000000000000" pitchFamily="2" charset="2"/>
                <a:buChar char="Ø"/>
                <a:defRPr sz="2800" kern="12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9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2400" kern="12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2000" kern="12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ja-JP" altLang="en-US" sz="2400"/>
                <a:t>切伦科夫效应</a:t>
              </a:r>
              <a:endParaRPr lang="en-US" sz="2400" dirty="0"/>
            </a:p>
          </p:txBody>
        </p:sp>
        <p:grpSp>
          <p:nvGrpSpPr>
            <p:cNvPr id="15" name="Group 17"/>
            <p:cNvGrpSpPr/>
            <p:nvPr/>
          </p:nvGrpSpPr>
          <p:grpSpPr>
            <a:xfrm>
              <a:off x="-37800" y="4483800"/>
              <a:ext cx="3458776" cy="2157338"/>
              <a:chOff x="6211950" y="1904696"/>
              <a:chExt cx="3458776" cy="2157338"/>
            </a:xfrm>
          </p:grpSpPr>
          <p:pic>
            <p:nvPicPr>
              <p:cNvPr id="18" name="Picture 4" descr="Image result for cherenkov radiation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24851" y="1904696"/>
                <a:ext cx="2737701" cy="185957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9" name="Arc 19"/>
              <p:cNvSpPr/>
              <p:nvPr/>
            </p:nvSpPr>
            <p:spPr>
              <a:xfrm rot="299753">
                <a:off x="7639848" y="2554913"/>
                <a:ext cx="424070" cy="513813"/>
              </a:xfrm>
              <a:prstGeom prst="arc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0" name="Group 20"/>
              <p:cNvGrpSpPr/>
              <p:nvPr/>
            </p:nvGrpSpPr>
            <p:grpSpPr>
              <a:xfrm>
                <a:off x="6211950" y="2420443"/>
                <a:ext cx="3458776" cy="1641591"/>
                <a:chOff x="6211950" y="2420443"/>
                <a:chExt cx="3458776" cy="1641591"/>
              </a:xfrm>
            </p:grpSpPr>
            <p:sp>
              <p:nvSpPr>
                <p:cNvPr id="21" name="TextBox 21"/>
                <p:cNvSpPr txBox="1"/>
                <p:nvPr/>
              </p:nvSpPr>
              <p:spPr>
                <a:xfrm>
                  <a:off x="6211950" y="2656232"/>
                  <a:ext cx="1210588" cy="400110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 err="1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带电粒子</a:t>
                  </a:r>
                  <a:endParaRPr 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2" name="TextBox 22"/>
                <p:cNvSpPr txBox="1"/>
                <p:nvPr/>
              </p:nvSpPr>
              <p:spPr>
                <a:xfrm>
                  <a:off x="8716619" y="3661924"/>
                  <a:ext cx="954107" cy="400110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zh-CN" altLang="en-US" sz="200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辐射光</a:t>
                  </a:r>
                  <a:endParaRPr 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23" name="TextBox 23"/>
                    <p:cNvSpPr txBox="1"/>
                    <p:nvPr/>
                  </p:nvSpPr>
                  <p:spPr>
                    <a:xfrm>
                      <a:off x="8127968" y="2420443"/>
                      <a:ext cx="304571" cy="307777"/>
                    </a:xfrm>
                    <a:prstGeom prst="rect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 algn="l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altLang="zh-CN" sz="20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US" altLang="zh-CN" sz="20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sub>
                            </m:sSub>
                          </m:oMath>
                        </m:oMathPara>
                      </a14:m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>
                <p:sp>
                  <p:nvSpPr>
                    <p:cNvPr id="23" name="TextBox 2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127968" y="2420443"/>
                      <a:ext cx="304571" cy="307777"/>
                    </a:xfrm>
                    <a:prstGeom prst="rect">
                      <a:avLst/>
                    </a:prstGeom>
                    <a:blipFill rotWithShape="1">
                      <a:blip r:embed="rId5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24"/>
                <p:cNvSpPr txBox="1"/>
                <p:nvPr/>
              </p:nvSpPr>
              <p:spPr>
                <a:xfrm>
                  <a:off x="3364584" y="5139478"/>
                  <a:ext cx="1512337" cy="6193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zh-CN" altLang="en-US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CN" sz="20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cos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altLang="zh-CN" sz="20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US" altLang="zh-CN" sz="20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sub>
                            </m:sSub>
                          </m:e>
                        </m:func>
                        <m:r>
                          <a:rPr lang="en-US" altLang="zh-CN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zh-CN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num>
                          <m:den>
                            <m:r>
                              <a:rPr lang="en-US" altLang="zh-CN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altLang="zh-CN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𝜈</m:t>
                            </m:r>
                          </m:den>
                        </m:f>
                      </m:oMath>
                    </m:oMathPara>
                  </a14:m>
                  <a:endPara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6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64584" y="5139478"/>
                  <a:ext cx="1512337" cy="619337"/>
                </a:xfrm>
                <a:prstGeom prst="rect">
                  <a:avLst/>
                </a:prstGeom>
                <a:blipFill rotWithShape="1">
                  <a:blip r:embed="rId6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Content Placeholder 2"/>
                <p:cNvSpPr txBox="1"/>
                <p:nvPr/>
              </p:nvSpPr>
              <p:spPr>
                <a:xfrm>
                  <a:off x="3385906" y="4638511"/>
                  <a:ext cx="2180928" cy="436640"/>
                </a:xfrm>
                <a:prstGeom prst="rect">
                  <a:avLst/>
                </a:prstGeom>
              </p:spPr>
              <p:txBody>
                <a:bodyPr>
                  <a:normAutofit/>
                </a:bodyPr>
                <a:lstStyle>
                  <a:lvl1pPr marL="215900" indent="-215900" algn="l" defTabSz="864235" rtl="0" eaLnBrk="1" latinLnBrk="0" hangingPunct="1">
                    <a:lnSpc>
                      <a:spcPct val="90000"/>
                    </a:lnSpc>
                    <a:spcBef>
                      <a:spcPts val="945"/>
                    </a:spcBef>
                    <a:buFont typeface="Arial" panose="020B060402020209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lvl1pPr>
                  <a:lvl2pPr marL="864235" indent="-288290" algn="l" defTabSz="864235" rtl="0" eaLnBrk="1" latinLnBrk="0" hangingPunct="1">
                    <a:lnSpc>
                      <a:spcPct val="90000"/>
                    </a:lnSpc>
                    <a:spcBef>
                      <a:spcPts val="470"/>
                    </a:spcBef>
                    <a:buFont typeface="Wingdings" panose="05000000000000000000" pitchFamily="2" charset="2"/>
                    <a:buChar char="Ø"/>
                    <a:defRPr sz="2000" kern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lvl2pPr>
                  <a:lvl3pPr marL="1440180" indent="-288290" algn="l" defTabSz="864235" rtl="0" eaLnBrk="1" latinLnBrk="0" hangingPunct="1">
                    <a:lnSpc>
                      <a:spcPct val="90000"/>
                    </a:lnSpc>
                    <a:spcBef>
                      <a:spcPts val="470"/>
                    </a:spcBef>
                    <a:buFont typeface="Wingdings" panose="05000000000000000000" pitchFamily="2" charset="2"/>
                    <a:buChar char="§"/>
                    <a:defRPr sz="1800" kern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lvl3pPr>
                  <a:lvl4pPr marL="2016125" indent="-288290" algn="l" defTabSz="864235" rtl="0" eaLnBrk="1" latinLnBrk="0" hangingPunct="1">
                    <a:lnSpc>
                      <a:spcPct val="90000"/>
                    </a:lnSpc>
                    <a:spcBef>
                      <a:spcPts val="470"/>
                    </a:spcBef>
                    <a:buFont typeface="Courier New" panose="02070609020205090404" pitchFamily="49" charset="0"/>
                    <a:buChar char="o"/>
                    <a:defRPr sz="1600" kern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lvl4pPr>
                  <a:lvl5pPr marL="2592070" indent="-288290" algn="l" defTabSz="864235" rtl="0" eaLnBrk="1" latinLnBrk="0" hangingPunct="1">
                    <a:lnSpc>
                      <a:spcPct val="90000"/>
                    </a:lnSpc>
                    <a:spcBef>
                      <a:spcPts val="470"/>
                    </a:spcBef>
                    <a:buFont typeface="Wingdings" panose="05000000000000000000" pitchFamily="2" charset="2"/>
                    <a:buChar char="v"/>
                    <a:defRPr sz="1200" kern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lvl5pPr>
                  <a:lvl6pPr marL="2376170" indent="-215900" algn="l" defTabSz="864235" rtl="0" eaLnBrk="1" latinLnBrk="0" hangingPunct="1">
                    <a:lnSpc>
                      <a:spcPct val="90000"/>
                    </a:lnSpc>
                    <a:spcBef>
                      <a:spcPts val="470"/>
                    </a:spcBef>
                    <a:buFont typeface="Arial" panose="020B0604020202090204" pitchFamily="34" charset="0"/>
                    <a:buChar char="•"/>
                    <a:defRPr sz="17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807970" indent="-215900" algn="l" defTabSz="864235" rtl="0" eaLnBrk="1" latinLnBrk="0" hangingPunct="1">
                    <a:lnSpc>
                      <a:spcPct val="90000"/>
                    </a:lnSpc>
                    <a:spcBef>
                      <a:spcPts val="470"/>
                    </a:spcBef>
                    <a:buFont typeface="Arial" panose="020B0604020202090204" pitchFamily="34" charset="0"/>
                    <a:buChar char="•"/>
                    <a:defRPr sz="17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39770" indent="-215900" algn="l" defTabSz="864235" rtl="0" eaLnBrk="1" latinLnBrk="0" hangingPunct="1">
                    <a:lnSpc>
                      <a:spcPct val="90000"/>
                    </a:lnSpc>
                    <a:spcBef>
                      <a:spcPts val="470"/>
                    </a:spcBef>
                    <a:buFont typeface="Arial" panose="020B0604020202090204" pitchFamily="34" charset="0"/>
                    <a:buChar char="•"/>
                    <a:defRPr sz="17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72205" indent="-215900" algn="l" defTabSz="864235" rtl="0" eaLnBrk="1" latinLnBrk="0" hangingPunct="1">
                    <a:lnSpc>
                      <a:spcPct val="90000"/>
                    </a:lnSpc>
                    <a:spcBef>
                      <a:spcPts val="470"/>
                    </a:spcBef>
                    <a:buFont typeface="Arial" panose="020B0604020202090204" pitchFamily="34" charset="0"/>
                    <a:buChar char="•"/>
                    <a:defRPr sz="17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None/>
                  </a:pPr>
                  <a:r>
                    <a:rPr lang="ja-JP" altLang="en-US" sz="2000"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90204" pitchFamily="34" charset="0"/>
                    </a:rPr>
                    <a:t>切伦科夫角</a:t>
                  </a:r>
                  <a:r>
                    <a:rPr lang="zh-CN" altLang="en-US" sz="200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90204" pitchFamily="34" charset="0"/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a14:m>
                  <a:r>
                    <a:rPr lang="en-US" altLang="zh-CN" sz="2000" dirty="0"/>
                    <a:t>:</a:t>
                  </a:r>
                  <a:r>
                    <a:rPr lang="zh-CN" altLang="en-US" sz="2000" dirty="0"/>
                    <a:t>  </a:t>
                  </a:r>
                  <a:endParaRPr lang="en-US" sz="2000" dirty="0"/>
                </a:p>
              </p:txBody>
            </p:sp>
          </mc:Choice>
          <mc:Fallback>
            <p:sp>
              <p:nvSpPr>
                <p:cNvPr id="17" name="Content Placeholder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85906" y="4638511"/>
                  <a:ext cx="2180928" cy="436640"/>
                </a:xfrm>
                <a:prstGeom prst="rect">
                  <a:avLst/>
                </a:prstGeom>
                <a:blipFill rotWithShape="1">
                  <a:blip r:embed="rId7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4" name="Picture 7" descr="rich1-rings"/>
          <p:cNvPicPr>
            <a:picLocks noChangeAspect="1" noChangeArrowheads="1"/>
          </p:cNvPicPr>
          <p:nvPr/>
        </p:nvPicPr>
        <p:blipFill>
          <a:blip r:embed="rId8" cstate="print"/>
          <a:srcRect t="43280"/>
          <a:stretch>
            <a:fillRect/>
          </a:stretch>
        </p:blipFill>
        <p:spPr bwMode="auto">
          <a:xfrm>
            <a:off x="9770620" y="2091495"/>
            <a:ext cx="2531761" cy="154628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grpSp>
        <p:nvGrpSpPr>
          <p:cNvPr id="25" name="组合 24"/>
          <p:cNvGrpSpPr/>
          <p:nvPr/>
        </p:nvGrpSpPr>
        <p:grpSpPr>
          <a:xfrm>
            <a:off x="6395685" y="5116097"/>
            <a:ext cx="5374111" cy="1468595"/>
            <a:chOff x="296889" y="4771224"/>
            <a:chExt cx="5374110" cy="1468594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6" name="文本框 25"/>
                <p:cNvSpPr txBox="1"/>
                <p:nvPr/>
              </p:nvSpPr>
              <p:spPr>
                <a:xfrm>
                  <a:off x="296889" y="4771224"/>
                  <a:ext cx="3659014" cy="42486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sz="2000" b="1" dirty="0">
                      <a:solidFill>
                        <a:srgbClr val="FF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强子（</a:t>
                  </a:r>
                  <a:r>
                    <a:rPr lang="en-US" altLang="zh-CN" sz="2135" dirty="0">
                      <a:solidFill>
                        <a:srgbClr val="1008F4"/>
                      </a:solidFill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altLang="zh-CN" sz="2135" i="1">
                              <a:solidFill>
                                <a:srgbClr val="1008F4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sz="2135" i="1">
                              <a:solidFill>
                                <a:srgbClr val="1008F4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altLang="zh-CN" sz="2135" i="1">
                              <a:solidFill>
                                <a:srgbClr val="1008F4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±</m:t>
                          </m:r>
                        </m:sup>
                      </m:sSup>
                      <m:r>
                        <a:rPr lang="en-US" altLang="zh-CN" sz="2135" i="1">
                          <a:solidFill>
                            <a:srgbClr val="1008F4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US" altLang="zh-CN" sz="2135" i="1">
                              <a:solidFill>
                                <a:srgbClr val="1008F4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sz="2135" i="1">
                              <a:solidFill>
                                <a:srgbClr val="1008F4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en-US" altLang="zh-CN" sz="2135" i="1">
                              <a:solidFill>
                                <a:srgbClr val="1008F4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±</m:t>
                          </m:r>
                        </m:sup>
                      </m:sSup>
                      <m:r>
                        <a:rPr lang="en-US" altLang="zh-CN" sz="2135" i="1">
                          <a:solidFill>
                            <a:srgbClr val="1008F4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US" altLang="zh-CN" sz="2135" i="1">
                              <a:solidFill>
                                <a:srgbClr val="1008F4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sz="2135" i="1">
                              <a:solidFill>
                                <a:srgbClr val="1008F4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altLang="zh-CN" sz="2135" i="1">
                              <a:solidFill>
                                <a:srgbClr val="1008F4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±</m:t>
                          </m:r>
                        </m:sup>
                      </m:sSup>
                      <m:r>
                        <a:rPr lang="en-US" altLang="zh-CN" sz="2135" i="1">
                          <a:solidFill>
                            <a:srgbClr val="1008F4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zh-CN" altLang="en-US" sz="2000" b="1" dirty="0">
                      <a:solidFill>
                        <a:srgbClr val="FF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）鉴别效率</a:t>
                  </a:r>
                  <a:r>
                    <a:rPr lang="en-US" altLang="zh-CN" sz="2000" b="1" dirty="0">
                      <a:solidFill>
                        <a:srgbClr val="FF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:</a:t>
                  </a:r>
                  <a:endParaRPr lang="en-US" altLang="zh-CN" sz="20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26" name="文本框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6889" y="4771224"/>
                  <a:ext cx="3659014" cy="424860"/>
                </a:xfrm>
                <a:prstGeom prst="rect">
                  <a:avLst/>
                </a:prstGeom>
                <a:blipFill rotWithShape="1">
                  <a:blip r:embed="rId9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7" name="文本框 26"/>
                <p:cNvSpPr txBox="1"/>
                <p:nvPr/>
              </p:nvSpPr>
              <p:spPr>
                <a:xfrm>
                  <a:off x="434524" y="5254933"/>
                  <a:ext cx="5236475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zh-CN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𝝐</m:t>
                      </m:r>
                      <m:d>
                        <m:dPr>
                          <m:ctrlPr>
                            <a:rPr lang="en-US" altLang="zh-CN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  <m:r>
                            <a:rPr lang="en-US" altLang="zh-CN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→</m:t>
                          </m:r>
                          <m:r>
                            <a:rPr lang="en-US" altLang="zh-CN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</m:d>
                      <m:r>
                        <a:rPr lang="en-US" altLang="zh-CN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altLang="zh-CN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𝟗𝟓</m:t>
                      </m:r>
                      <m:r>
                        <a:rPr lang="en-US" altLang="zh-CN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a14:m>
                  <a:r>
                    <a:rPr lang="zh-CN" altLang="en-US" sz="2000" b="1" dirty="0">
                      <a:solidFill>
                        <a:srgbClr val="FF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，</a:t>
                  </a:r>
                  <a:r>
                    <a:rPr lang="en-US" altLang="zh-CN" sz="2000" b="1" dirty="0">
                      <a:solidFill>
                        <a:srgbClr val="FF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 </a:t>
                  </a:r>
                  <a:r>
                    <a:rPr lang="zh-CN" altLang="en-US" sz="2000" b="1" dirty="0">
                      <a:solidFill>
                        <a:srgbClr val="FF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误鉴别</a:t>
                  </a:r>
                  <a:r>
                    <a:rPr lang="en-US" altLang="zh-CN" sz="2000" b="1" dirty="0">
                      <a:solidFill>
                        <a:srgbClr val="FF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altLang="zh-CN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𝝐</m:t>
                      </m:r>
                      <m:d>
                        <m:dPr>
                          <m:ctrlPr>
                            <a:rPr lang="en-US" altLang="zh-CN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altLang="zh-CN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→</m:t>
                          </m:r>
                          <m:r>
                            <a:rPr lang="en-US" altLang="zh-CN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</m:d>
                      <m:r>
                        <a:rPr lang="en-US" altLang="zh-CN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altLang="zh-CN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CN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a14:m>
                  <a:endParaRPr lang="en-US" altLang="zh-CN" sz="20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  <a:p>
                  <a:r>
                    <a:rPr lang="zh-CN" altLang="en-US" sz="2000" b="1" dirty="0">
                      <a:solidFill>
                        <a:srgbClr val="FF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动量范围从几</a:t>
                  </a:r>
                  <a:r>
                    <a:rPr lang="en-US" altLang="zh-CN" sz="2000" b="1" dirty="0">
                      <a:solidFill>
                        <a:srgbClr val="FF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GeV</a:t>
                  </a:r>
                  <a:r>
                    <a:rPr lang="zh-CN" altLang="en-US" sz="2000" b="1" dirty="0">
                      <a:solidFill>
                        <a:srgbClr val="FF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到 </a:t>
                  </a:r>
                  <a:r>
                    <a:rPr lang="en-US" altLang="zh-CN" sz="2000" b="1" dirty="0">
                      <a:solidFill>
                        <a:srgbClr val="FF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100</a:t>
                  </a:r>
                  <a:r>
                    <a:rPr lang="zh-CN" altLang="en-US" sz="2000" b="1" dirty="0">
                      <a:solidFill>
                        <a:srgbClr val="FF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</a:t>
                  </a:r>
                  <a:r>
                    <a:rPr lang="en-US" altLang="zh-CN" sz="2000" b="1" dirty="0">
                      <a:solidFill>
                        <a:srgbClr val="FF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GeV</a:t>
                  </a:r>
                  <a:endParaRPr lang="en-US" altLang="zh-CN" sz="20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  <a:p>
                  <a:endParaRPr lang="zh-CN" altLang="en-US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27" name="文本框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4524" y="5254933"/>
                  <a:ext cx="5236475" cy="984885"/>
                </a:xfrm>
                <a:prstGeom prst="rect">
                  <a:avLst/>
                </a:prstGeom>
                <a:blipFill rotWithShape="1">
                  <a:blip r:embed="rId10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8" name="图片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98264" y="1462173"/>
            <a:ext cx="2600368" cy="1687816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/>
              <a:t>强子鉴别</a:t>
            </a:r>
            <a:r>
              <a:rPr lang="zh-CN" altLang="en-US" dirty="0"/>
              <a:t>效果</a:t>
            </a:r>
            <a:endParaRPr kumimoji="1" lang="zh-CN" altLang="en-US" dirty="0"/>
          </a:p>
        </p:txBody>
      </p:sp>
      <p:grpSp>
        <p:nvGrpSpPr>
          <p:cNvPr id="5" name="Group 3"/>
          <p:cNvGrpSpPr>
            <a:grpSpLocks noChangeAspect="1"/>
          </p:cNvGrpSpPr>
          <p:nvPr/>
        </p:nvGrpSpPr>
        <p:grpSpPr>
          <a:xfrm>
            <a:off x="625661" y="1328299"/>
            <a:ext cx="10940681" cy="5041528"/>
            <a:chOff x="983432" y="949272"/>
            <a:chExt cx="9668440" cy="4455272"/>
          </a:xfrm>
        </p:grpSpPr>
        <p:pic>
          <p:nvPicPr>
            <p:cNvPr id="6" name="Picture 3" descr="bkk_no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983432" y="1268760"/>
              <a:ext cx="4114800" cy="39885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4" descr="bkk_rich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301680" y="1268760"/>
              <a:ext cx="4350192" cy="4135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文本框 7"/>
            <p:cNvSpPr txBox="1"/>
            <p:nvPr/>
          </p:nvSpPr>
          <p:spPr>
            <a:xfrm>
              <a:off x="1961032" y="949272"/>
              <a:ext cx="2157761" cy="38078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kumimoji="1" lang="zh-CN" altLang="en-US" sz="2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无切伦科夫探测器</a:t>
              </a:r>
              <a:endParaRPr kumimoji="1"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7222821" y="991800"/>
              <a:ext cx="2216058" cy="38078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kumimoji="1" lang="zh-CN" altLang="en-US" sz="2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有切伦科夫探测器</a:t>
              </a:r>
              <a:endParaRPr kumimoji="1"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多体衰变更为重要</a:t>
            </a:r>
            <a:endParaRPr kumimoji="1" lang="zh-CN" altLang="en-US" dirty="0"/>
          </a:p>
        </p:txBody>
      </p:sp>
      <p:pic>
        <p:nvPicPr>
          <p:cNvPr id="5" name="Picture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1511" y="1648214"/>
            <a:ext cx="8454895" cy="409585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20"/>
              <p:cNvSpPr txBox="1"/>
              <p:nvPr/>
            </p:nvSpPr>
            <p:spPr>
              <a:xfrm>
                <a:off x="4874998" y="1284286"/>
                <a:ext cx="2033377" cy="41793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115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2115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CN" sz="2115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n-US" altLang="zh-CN" sz="2115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→</m:t>
                      </m:r>
                      <m:r>
                        <a:rPr lang="en-US" altLang="zh-CN" sz="2115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𝑝</m:t>
                      </m:r>
                      <m:sSubSup>
                        <m:sSubSupPr>
                          <m:ctrlPr>
                            <a:rPr lang="en-US" altLang="zh-CN" sz="2115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115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ℎ</m:t>
                          </m:r>
                        </m:e>
                        <m:sub>
                          <m:r>
                            <a:rPr lang="en-US" altLang="zh-CN" sz="2115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CN" sz="2115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</m:sup>
                      </m:sSubSup>
                      <m:sSubSup>
                        <m:sSubSupPr>
                          <m:ctrlPr>
                            <a:rPr lang="en-US" altLang="zh-CN" sz="2115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115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ℎ</m:t>
                          </m:r>
                        </m:e>
                        <m:sub>
                          <m:r>
                            <a:rPr lang="en-US" altLang="zh-CN" sz="2115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CN" sz="2115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</m:sup>
                      </m:sSubSup>
                      <m:sSubSup>
                        <m:sSubSupPr>
                          <m:ctrlPr>
                            <a:rPr lang="en-US" altLang="zh-CN" sz="2115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115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ℎ</m:t>
                          </m:r>
                        </m:e>
                        <m:sub>
                          <m:r>
                            <a:rPr lang="en-US" altLang="zh-CN" sz="2115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US" altLang="zh-CN" sz="2115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  <a:endParaRPr lang="en-US" sz="2115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4998" y="1284286"/>
                <a:ext cx="2033377" cy="417935"/>
              </a:xfrm>
              <a:prstGeom prst="rect">
                <a:avLst/>
              </a:prstGeom>
              <a:blipFill rotWithShape="1">
                <a:blip r:embed="rId2"/>
                <a:stretch>
                  <a:fillRect l="-5" t="-76" r="10" b="-32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5306" y="2044701"/>
            <a:ext cx="8519877" cy="2975266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9632286" y="3441700"/>
            <a:ext cx="1804304" cy="1563932"/>
            <a:chOff x="5213723" y="2997858"/>
            <a:chExt cx="1353228" cy="1172949"/>
          </a:xfrm>
        </p:grpSpPr>
        <p:sp>
          <p:nvSpPr>
            <p:cNvPr id="6" name="文本框 5"/>
            <p:cNvSpPr txBox="1"/>
            <p:nvPr/>
          </p:nvSpPr>
          <p:spPr>
            <a:xfrm>
              <a:off x="5213723" y="3793732"/>
              <a:ext cx="1353228" cy="37707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ffectLst>
              <a:outerShdw blurRad="50800" dist="38100" algn="l" rotWithShape="0">
                <a:prstClr val="black">
                  <a:alpha val="0"/>
                </a:prstClr>
              </a:outerShdw>
              <a:softEdge rad="12700"/>
            </a:effectLst>
          </p:spPr>
          <p:txBody>
            <a:bodyPr wrap="square" rtlCol="0">
              <a:spAutoFit/>
            </a:bodyPr>
            <a:lstStyle/>
            <a:p>
              <a:pPr algn="l"/>
              <a:r>
                <a:rPr kumimoji="1" lang="zh-CN" altLang="en-US" sz="2665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最终目标</a:t>
              </a:r>
              <a:endParaRPr kumimoji="1" lang="zh-CN" altLang="en-US" sz="2665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10" name="Picture 2" descr="Quantum Diaries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28396" y="2997858"/>
              <a:ext cx="1123881" cy="7642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文本框 13"/>
          <p:cNvSpPr txBox="1"/>
          <p:nvPr/>
        </p:nvSpPr>
        <p:spPr>
          <a:xfrm>
            <a:off x="3454400" y="379137"/>
            <a:ext cx="39934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CP</a:t>
            </a:r>
            <a:r>
              <a:rPr kumimoji="1"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破坏研究的里程碑</a:t>
            </a:r>
            <a:endParaRPr kumimoji="1"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然而</a:t>
            </a:r>
            <a:r>
              <a:rPr kumimoji="1" lang="en-US" altLang="zh-CN" dirty="0"/>
              <a:t>CKM</a:t>
            </a:r>
            <a:r>
              <a:rPr kumimoji="1" lang="zh-CN" altLang="en-US" dirty="0"/>
              <a:t>机制远远不够</a:t>
            </a:r>
            <a:endParaRPr kumimoji="1"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6266203" y="5031165"/>
            <a:ext cx="4814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3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需要新物理的</a:t>
            </a:r>
            <a:r>
              <a:rPr kumimoji="1" lang="en-US" altLang="zh-CN" sz="3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</a:t>
            </a:r>
            <a:r>
              <a:rPr kumimoji="1" lang="zh-CN" altLang="en-US" sz="3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破坏机制</a:t>
            </a:r>
            <a:endParaRPr kumimoji="1" lang="zh-CN" altLang="en-US" sz="32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555063" y="2281716"/>
            <a:ext cx="4042499" cy="2477661"/>
            <a:chOff x="165341" y="1367359"/>
            <a:chExt cx="3031874" cy="1858246"/>
          </a:xfrm>
        </p:grpSpPr>
        <p:pic>
          <p:nvPicPr>
            <p:cNvPr id="13" name="Picture 49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65341" y="1367359"/>
              <a:ext cx="3031874" cy="1858246"/>
            </a:xfrm>
            <a:prstGeom prst="rect">
              <a:avLst/>
            </a:prstGeom>
          </p:spPr>
        </p:pic>
        <p:sp>
          <p:nvSpPr>
            <p:cNvPr id="14" name="TextBox 1"/>
            <p:cNvSpPr txBox="1"/>
            <p:nvPr/>
          </p:nvSpPr>
          <p:spPr>
            <a:xfrm>
              <a:off x="487541" y="2363829"/>
              <a:ext cx="650659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2665" dirty="0" err="1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rPr>
                <a:t>物质</a:t>
              </a:r>
              <a:endParaRPr lang="en-GB" sz="2665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15" name="TextBox 2"/>
            <p:cNvSpPr txBox="1"/>
            <p:nvPr/>
          </p:nvSpPr>
          <p:spPr>
            <a:xfrm>
              <a:off x="1992497" y="2661427"/>
              <a:ext cx="906739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2665" dirty="0" err="1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rPr>
                <a:t>反物质</a:t>
              </a:r>
              <a:endParaRPr lang="en-GB" sz="2665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5668384" y="1973938"/>
            <a:ext cx="5647768" cy="1680766"/>
            <a:chOff x="4262439" y="1017514"/>
            <a:chExt cx="4235826" cy="1260574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文本框 6"/>
                <p:cNvSpPr txBox="1"/>
                <p:nvPr/>
              </p:nvSpPr>
              <p:spPr>
                <a:xfrm>
                  <a:off x="5964788" y="1674824"/>
                  <a:ext cx="2533477" cy="43858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kumimoji="1" lang="en-US" altLang="zh-CN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∼</m:t>
                          </m:r>
                          <m:r>
                            <a:rPr kumimoji="1" lang="en-US" altLang="zh-CN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10</m:t>
                          </m:r>
                        </m:e>
                        <m:sup>
                          <m:r>
                            <a:rPr kumimoji="1" lang="en-US" altLang="zh-CN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kumimoji="1" lang="en-US" altLang="zh-CN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18</m:t>
                          </m:r>
                        </m:sup>
                      </m:sSup>
                      <m:r>
                        <a:rPr kumimoji="1" lang="zh-CN" altLang="en-US" sz="32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kumimoji="1" lang="en-US" altLang="zh-CN" sz="32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≪</m:t>
                      </m:r>
                      <m:sSup>
                        <m:sSupPr>
                          <m:ctrlPr>
                            <a:rPr kumimoji="1" lang="en-US" altLang="zh-CN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10</m:t>
                          </m:r>
                        </m:e>
                        <m:sup>
                          <m:r>
                            <a:rPr kumimoji="1" lang="en-US" altLang="zh-CN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kumimoji="1" lang="en-US" altLang="zh-CN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10</m:t>
                          </m:r>
                        </m:sup>
                      </m:sSup>
                    </m:oMath>
                  </a14:m>
                  <a:r>
                    <a:rPr lang="zh-CN" altLang="en-US" sz="3200" dirty="0"/>
                    <a:t> </a:t>
                  </a:r>
                  <a:endParaRPr lang="zh-CN" altLang="en-US" sz="2400" dirty="0"/>
                </a:p>
              </p:txBody>
            </p:sp>
          </mc:Choice>
          <mc:Fallback>
            <p:sp>
              <p:nvSpPr>
                <p:cNvPr id="7" name="文本框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64788" y="1674824"/>
                  <a:ext cx="2533477" cy="438581"/>
                </a:xfrm>
                <a:prstGeom prst="rect">
                  <a:avLst/>
                </a:prstGeom>
                <a:blipFill rotWithShape="1">
                  <a:blip r:embed="rId2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矩形 16"/>
            <p:cNvSpPr/>
            <p:nvPr/>
          </p:nvSpPr>
          <p:spPr>
            <a:xfrm>
              <a:off x="5964788" y="1516817"/>
              <a:ext cx="1195290" cy="733207"/>
            </a:xfrm>
            <a:prstGeom prst="rect">
              <a:avLst/>
            </a:prstGeom>
            <a:noFill/>
            <a:ln w="254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/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6119042" y="1017515"/>
              <a:ext cx="840615" cy="4385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kumimoji="1" lang="en-US" altLang="zh-CN" sz="32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CKM</a:t>
              </a:r>
              <a:endParaRPr kumimoji="1" lang="zh-CN" altLang="en-US" sz="3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7674260" y="1017514"/>
              <a:ext cx="754052" cy="4385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kumimoji="1" lang="zh-CN" altLang="en-US" sz="32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观测</a:t>
              </a:r>
              <a:endParaRPr kumimoji="1" lang="zh-CN" altLang="en-US" sz="3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7587699" y="1507380"/>
              <a:ext cx="886780" cy="733207"/>
            </a:xfrm>
            <a:prstGeom prst="rect">
              <a:avLst/>
            </a:prstGeom>
            <a:noFill/>
            <a:ln w="254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/>
            </a:p>
          </p:txBody>
        </p:sp>
        <p:grpSp>
          <p:nvGrpSpPr>
            <p:cNvPr id="22" name="组合 21"/>
            <p:cNvGrpSpPr/>
            <p:nvPr/>
          </p:nvGrpSpPr>
          <p:grpSpPr>
            <a:xfrm>
              <a:off x="4262439" y="1531729"/>
              <a:ext cx="1588897" cy="746359"/>
              <a:chOff x="5120963" y="3423642"/>
              <a:chExt cx="1588897" cy="746359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4" name="文本框 23"/>
                  <p:cNvSpPr txBox="1"/>
                  <p:nvPr/>
                </p:nvSpPr>
                <p:spPr>
                  <a:xfrm>
                    <a:off x="5120963" y="3423642"/>
                    <a:ext cx="1464584" cy="34624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kumimoji="1" lang="zh-CN" altLang="en-US" sz="2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物质</a:t>
                    </a:r>
                    <a14:m>
                      <m:oMath xmlns:m="http://schemas.openxmlformats.org/officeDocument/2006/math"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−</m:t>
                        </m:r>
                      </m:oMath>
                    </a14:m>
                    <a:r>
                      <a:rPr kumimoji="1" lang="zh-CN" altLang="en-US" sz="2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反物质</a:t>
                    </a:r>
                    <a:endParaRPr kumimoji="1" lang="zh-CN" altLang="en-US" sz="2400" dirty="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mc:Choice>
            <mc:Fallback>
              <p:sp>
                <p:nvSpPr>
                  <p:cNvPr id="24" name="文本框 2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20963" y="3423642"/>
                    <a:ext cx="1464584" cy="346249"/>
                  </a:xfrm>
                  <a:prstGeom prst="rect">
                    <a:avLst/>
                  </a:prstGeom>
                  <a:blipFill rotWithShape="1">
                    <a:blip r:embed="rId3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5" name="文本框 24"/>
              <p:cNvSpPr txBox="1"/>
              <p:nvPr/>
            </p:nvSpPr>
            <p:spPr>
              <a:xfrm>
                <a:off x="5429062" y="3823752"/>
                <a:ext cx="830997" cy="34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光子数</a:t>
                </a:r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cxnSp>
            <p:nvCxnSpPr>
              <p:cNvPr id="26" name="直线连接符 25"/>
              <p:cNvCxnSpPr/>
              <p:nvPr/>
            </p:nvCxnSpPr>
            <p:spPr>
              <a:xfrm flipV="1">
                <a:off x="5196331" y="3792974"/>
                <a:ext cx="1513529" cy="2002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未来味物理研究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129631" y="3860402"/>
            <a:ext cx="9586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buFont typeface="Arial" panose="020B0604020202090204" pitchFamily="34" charset="0"/>
              <a:buChar char="•"/>
            </a:pPr>
            <a:r>
              <a:rPr lang="en-GB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elle2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正收集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数据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，预期工作到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2035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年，数据量提高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50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倍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(50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ab</a:t>
            </a:r>
            <a:r>
              <a:rPr lang="en-US" altLang="zh-CN" sz="2400" baseline="300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-1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)</a:t>
            </a:r>
            <a:endParaRPr lang="en-GB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4057942" y="4449909"/>
            <a:ext cx="4728172" cy="2341585"/>
            <a:chOff x="1629690" y="4263683"/>
            <a:chExt cx="4728172" cy="2341585"/>
          </a:xfrm>
        </p:grpSpPr>
        <p:pic>
          <p:nvPicPr>
            <p:cNvPr id="46082" name="Picture 2" descr="Stefano Lacaprara Home Page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9690" y="4873730"/>
              <a:ext cx="1156991" cy="9400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084" name="Picture 4" descr="KIT - ETP Research - Belle II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49821" y="4263683"/>
              <a:ext cx="3508041" cy="2341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TextBox 15"/>
          <p:cNvSpPr txBox="1"/>
          <p:nvPr/>
        </p:nvSpPr>
        <p:spPr>
          <a:xfrm>
            <a:off x="129631" y="1076931"/>
            <a:ext cx="56428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buFont typeface="Arial" panose="020B0604020202090204" pitchFamily="34" charset="0"/>
              <a:buChar char="•"/>
            </a:pPr>
            <a:r>
              <a:rPr lang="en-GB" sz="24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LHC长期的升级计划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 持续到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2035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年</a:t>
            </a:r>
            <a:endParaRPr lang="en-GB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700607" y="5219754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大有可为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！</a:t>
            </a:r>
            <a:endParaRPr lang="en-GB" sz="28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3" name="TextBox 12"/>
          <p:cNvSpPr txBox="1"/>
          <p:nvPr/>
        </p:nvSpPr>
        <p:spPr>
          <a:xfrm>
            <a:off x="129631" y="4758089"/>
            <a:ext cx="4099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90204" pitchFamily="34" charset="0"/>
              <a:buChar char="•"/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BESIII,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4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SuperTCF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等</a:t>
            </a:r>
            <a:endParaRPr lang="en-GB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3433193" y="1548518"/>
            <a:ext cx="4678658" cy="2348430"/>
            <a:chOff x="2252222" y="3603980"/>
            <a:chExt cx="5612873" cy="2686290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3"/>
            <a:srcRect t="-78"/>
            <a:stretch>
              <a:fillRect/>
            </a:stretch>
          </p:blipFill>
          <p:spPr>
            <a:xfrm>
              <a:off x="2252222" y="3603980"/>
              <a:ext cx="5612873" cy="2686290"/>
            </a:xfrm>
            <a:prstGeom prst="rect">
              <a:avLst/>
            </a:prstGeom>
          </p:spPr>
        </p:pic>
        <p:sp>
          <p:nvSpPr>
            <p:cNvPr id="31" name="矩形 30"/>
            <p:cNvSpPr/>
            <p:nvPr/>
          </p:nvSpPr>
          <p:spPr>
            <a:xfrm>
              <a:off x="7570380" y="4293607"/>
              <a:ext cx="202019" cy="15077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205" dirty="0"/>
            </a:p>
          </p:txBody>
        </p:sp>
        <p:sp>
          <p:nvSpPr>
            <p:cNvPr id="32" name="矩形 31"/>
            <p:cNvSpPr/>
            <p:nvPr/>
          </p:nvSpPr>
          <p:spPr>
            <a:xfrm>
              <a:off x="2401678" y="4729367"/>
              <a:ext cx="202019" cy="15077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205" dirty="0"/>
            </a:p>
          </p:txBody>
        </p:sp>
      </p:grp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dirty="0"/>
              <a:t>CP</a:t>
            </a:r>
            <a:r>
              <a:rPr kumimoji="1" lang="zh-CN" altLang="en-US" dirty="0"/>
              <a:t>破坏：探索新物理的手段</a:t>
            </a:r>
            <a:endParaRPr kumimoji="1" 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97965" y="1492687"/>
            <a:ext cx="2827720" cy="1245367"/>
          </a:xfrm>
        </p:spPr>
        <p:txBody>
          <a:bodyPr>
            <a:normAutofit/>
          </a:bodyPr>
          <a:lstStyle/>
          <a:p>
            <a:r>
              <a:rPr kumimoji="1" lang="zh-CN" altLang="en-US" dirty="0">
                <a:cs typeface="+mj-cs"/>
              </a:rPr>
              <a:t>电偶极矩</a:t>
            </a:r>
            <a:endParaRPr lang="en-US" altLang="zh-CN" dirty="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rcRect r="5008" b="6959"/>
          <a:stretch>
            <a:fillRect/>
          </a:stretch>
        </p:blipFill>
        <p:spPr>
          <a:xfrm>
            <a:off x="3657379" y="2686876"/>
            <a:ext cx="1497717" cy="2629699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2" y="2507112"/>
            <a:ext cx="2849621" cy="2844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内容占位符 2"/>
          <p:cNvSpPr txBox="1"/>
          <p:nvPr/>
        </p:nvSpPr>
        <p:spPr>
          <a:xfrm>
            <a:off x="259583" y="1559217"/>
            <a:ext cx="2496869" cy="1091219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9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90204" pitchFamily="34" charset="0"/>
              <a:buChar char="•"/>
              <a:defRPr sz="14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90204" pitchFamily="34" charset="0"/>
              <a:buChar char="•"/>
              <a:defRPr sz="14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9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9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9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9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zh-CN" sz="3200" dirty="0">
                <a:cs typeface="+mj-cs"/>
              </a:rPr>
              <a:t>CKM</a:t>
            </a:r>
            <a:r>
              <a:rPr kumimoji="1" lang="zh-CN" altLang="en-US" sz="3200" dirty="0">
                <a:cs typeface="+mj-cs"/>
              </a:rPr>
              <a:t>机制精确检验</a:t>
            </a:r>
            <a:endParaRPr lang="en-US" altLang="zh-CN" sz="3200" dirty="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605" y="2686877"/>
            <a:ext cx="2827720" cy="2578215"/>
          </a:xfrm>
          <a:prstGeom prst="rect">
            <a:avLst/>
          </a:prstGeom>
        </p:spPr>
      </p:pic>
      <p:sp>
        <p:nvSpPr>
          <p:cNvPr id="14" name="内容占位符 2"/>
          <p:cNvSpPr txBox="1"/>
          <p:nvPr/>
        </p:nvSpPr>
        <p:spPr>
          <a:xfrm>
            <a:off x="6053413" y="1543865"/>
            <a:ext cx="2565913" cy="1245367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9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90204" pitchFamily="34" charset="0"/>
              <a:buChar char="•"/>
              <a:defRPr sz="14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90204" pitchFamily="34" charset="0"/>
              <a:buChar char="•"/>
              <a:defRPr sz="14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9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9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9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9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CN" altLang="en-US" sz="3200" dirty="0">
                <a:cs typeface="+mj-cs"/>
              </a:rPr>
              <a:t>希格斯</a:t>
            </a:r>
            <a:r>
              <a:rPr kumimoji="1" lang="en-US" altLang="zh-CN" sz="3200" dirty="0">
                <a:cs typeface="+mj-cs"/>
              </a:rPr>
              <a:t>CP</a:t>
            </a:r>
            <a:endParaRPr lang="en-US" altLang="zh-CN" sz="3200" dirty="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5" name="内容占位符 2"/>
          <p:cNvSpPr txBox="1"/>
          <p:nvPr/>
        </p:nvSpPr>
        <p:spPr>
          <a:xfrm>
            <a:off x="9268278" y="1482143"/>
            <a:ext cx="2565913" cy="1245367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9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90204" pitchFamily="34" charset="0"/>
              <a:buChar char="•"/>
              <a:defRPr sz="14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90204" pitchFamily="34" charset="0"/>
              <a:buChar char="•"/>
              <a:defRPr sz="14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9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9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9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9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CN" altLang="en-US" sz="3200" dirty="0">
                <a:latin typeface="Times New Roman" panose="02020603050405020304" pitchFamily="18" charset="0"/>
                <a:ea typeface="微软雅黑"/>
                <a:cs typeface="+mj-cs"/>
              </a:rPr>
              <a:t>中微子</a:t>
            </a:r>
            <a:r>
              <a:rPr kumimoji="1" lang="en-US" altLang="zh-CN" sz="3200" dirty="0">
                <a:latin typeface="Times New Roman" panose="02020603050405020304" pitchFamily="18" charset="0"/>
                <a:ea typeface="微软雅黑"/>
                <a:cs typeface="+mj-cs"/>
              </a:rPr>
              <a:t>CP</a:t>
            </a:r>
            <a:endParaRPr lang="en-US" altLang="zh-CN" sz="3200" dirty="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pic>
        <p:nvPicPr>
          <p:cNvPr id="5126" name="Picture 6" descr="8 Interesting Facts About Neutrinos | Tegory%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99"/>
          <a:stretch>
            <a:fillRect/>
          </a:stretch>
        </p:blipFill>
        <p:spPr bwMode="auto">
          <a:xfrm>
            <a:off x="9057017" y="2387856"/>
            <a:ext cx="2726631" cy="225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6471" y="4664772"/>
            <a:ext cx="2827720" cy="77619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6195" y="2549649"/>
            <a:ext cx="1480515" cy="1066472"/>
          </a:xfrm>
          <a:prstGeom prst="ellipse">
            <a:avLst/>
          </a:prstGeom>
          <a:ln w="12700">
            <a:solidFill>
              <a:srgbClr val="C00000"/>
            </a:solidFill>
          </a:ln>
        </p:spPr>
      </p:pic>
      <p:pic>
        <p:nvPicPr>
          <p:cNvPr id="7" name="图片 6" descr="lhcblogo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9583" y="5301393"/>
            <a:ext cx="901612" cy="621112"/>
          </a:xfrm>
          <a:prstGeom prst="rect">
            <a:avLst/>
          </a:prstGeom>
        </p:spPr>
      </p:pic>
      <p:pic>
        <p:nvPicPr>
          <p:cNvPr id="8" name="图片 7" descr="USEFUL INFORMATION----Beijing Spectrometer(BESIII) Experiment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31369" y="5260337"/>
            <a:ext cx="1325084" cy="621112"/>
          </a:xfrm>
          <a:prstGeom prst="rect">
            <a:avLst/>
          </a:prstGeom>
        </p:spPr>
      </p:pic>
      <p:pic>
        <p:nvPicPr>
          <p:cNvPr id="9" name="图片 8" descr="Belle II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8395" y="6078957"/>
            <a:ext cx="812800" cy="6604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31369" y="6012861"/>
            <a:ext cx="1325084" cy="682865"/>
          </a:xfrm>
          <a:prstGeom prst="rect">
            <a:avLst/>
          </a:prstGeom>
        </p:spPr>
      </p:pic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134814" y="704335"/>
                <a:ext cx="11903111" cy="395910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kumimoji="1" lang="zh-CN" altLang="en-US" sz="3200" b="1" dirty="0"/>
                  <a:t>标准模型基本参数（</a:t>
                </a:r>
                <a:r>
                  <a:rPr kumimoji="1" lang="en-US" altLang="zh-CN" sz="3200" b="1" dirty="0"/>
                  <a:t>18</a:t>
                </a:r>
                <a:r>
                  <a:rPr kumimoji="1" lang="zh-CN" altLang="en-US" sz="3200" b="1" dirty="0"/>
                  <a:t>个）</a:t>
                </a:r>
                <a:endParaRPr kumimoji="1" lang="en-US" altLang="zh-CN" sz="3200" b="1" dirty="0"/>
              </a:p>
              <a:p>
                <a:pPr lvl="1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kumimoji="1" lang="zh-CN" altLang="en-US" dirty="0"/>
                  <a:t> 相互作用强度</a:t>
                </a:r>
                <a:r>
                  <a:rPr kumimoji="1" lang="en-US" altLang="zh-CN" dirty="0"/>
                  <a:t>(3)</a:t>
                </a:r>
                <a:r>
                  <a:rPr kumimoji="1" lang="zh-CN" altLang="en-US" dirty="0"/>
                  <a:t>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zh-CN" altLang="en-US" dirty="0"/>
                  <a:t>，</a:t>
                </a:r>
                <a:r>
                  <a:rPr kumimoji="1" lang="en-US" altLang="zh-CN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1" lang="zh-CN" altLang="en-US" dirty="0"/>
                  <a:t>，</a:t>
                </a:r>
                <a:r>
                  <a:rPr kumimoji="1" lang="en-US" altLang="zh-CN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1" lang="zh-CN" altLang="en-US" dirty="0"/>
                  <a:t>（强）</a:t>
                </a:r>
                <a:endParaRPr kumimoji="1" lang="en-US" altLang="zh-CN" dirty="0"/>
              </a:p>
              <a:p>
                <a:pPr lvl="1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kumimoji="1" lang="zh-CN" altLang="en-US" dirty="0"/>
                  <a:t> </a:t>
                </a:r>
                <a:r>
                  <a:rPr kumimoji="1" lang="en-US" altLang="zh-CN" dirty="0"/>
                  <a:t>Higgs</a:t>
                </a:r>
                <a:r>
                  <a:rPr kumimoji="1" lang="zh-CN" altLang="en-US" dirty="0"/>
                  <a:t>势能</a:t>
                </a:r>
                <a:r>
                  <a:rPr kumimoji="1" lang="en-US" altLang="zh-CN" dirty="0"/>
                  <a:t>(2)</a:t>
                </a:r>
                <a:r>
                  <a:rPr kumimoji="1" lang="zh-CN" altLang="en-US" dirty="0"/>
                  <a:t>：</a:t>
                </a:r>
                <a:r>
                  <a:rPr kumimoji="1" lang="en-US" altLang="zh-CN" dirty="0"/>
                  <a:t>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kumimoji="1" lang="zh-CN" altLang="en-US" dirty="0"/>
                  <a:t>，</a:t>
                </a:r>
                <a:r>
                  <a:rPr kumimoji="1" lang="en-US" altLang="zh-CN" dirty="0"/>
                  <a:t>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endParaRPr kumimoji="1" lang="en-US" altLang="zh-CN" dirty="0"/>
              </a:p>
              <a:p>
                <a:pPr lvl="1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kumimoji="1" lang="zh-CN" altLang="en-US" dirty="0"/>
                  <a:t> 夸克质量</a:t>
                </a:r>
                <a:r>
                  <a:rPr kumimoji="1" lang="en-US" altLang="zh-CN" dirty="0"/>
                  <a:t>/</a:t>
                </a:r>
                <a:r>
                  <a:rPr kumimoji="1" lang="zh-CN" altLang="en-US" dirty="0"/>
                  <a:t>汤川耦合</a:t>
                </a:r>
                <a:r>
                  <a:rPr kumimoji="1" lang="en-US" altLang="zh-CN" dirty="0"/>
                  <a:t>(6)</a:t>
                </a:r>
                <a:r>
                  <a:rPr kumimoji="1" lang="zh-CN" altLang="en-US" dirty="0"/>
                  <a:t>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kumimoji="1" lang="zh-CN" altLang="en-US" dirty="0"/>
                  <a:t>，</a:t>
                </a:r>
                <a:r>
                  <a:rPr kumimoji="1" lang="en-US" altLang="zh-CN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kumimoji="1" lang="zh-CN" altLang="en-US" dirty="0"/>
                  <a:t>，</a:t>
                </a:r>
                <a:r>
                  <a:rPr kumimoji="1" lang="en-US" altLang="zh-CN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kumimoji="1" lang="zh-CN" altLang="en-US" dirty="0"/>
                  <a:t>，</a:t>
                </a:r>
                <a:r>
                  <a:rPr kumimoji="1" lang="en-US" altLang="zh-CN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kumimoji="1" lang="zh-CN" altLang="en-US" dirty="0"/>
                  <a:t>，</a:t>
                </a:r>
                <a:r>
                  <a:rPr kumimoji="1" lang="en-US" altLang="zh-CN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zh-CN" altLang="en-US" dirty="0"/>
                  <a:t>，</a:t>
                </a:r>
                <a:r>
                  <a:rPr kumimoji="1" lang="en-US" altLang="zh-CN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endParaRPr kumimoji="1" lang="en-US" altLang="zh-CN" dirty="0"/>
              </a:p>
              <a:p>
                <a:pPr lvl="1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kumimoji="1" lang="zh-CN" altLang="en-US" dirty="0"/>
                  <a:t> 轻子质量</a:t>
                </a:r>
                <a:r>
                  <a:rPr kumimoji="1" lang="en-US" altLang="zh-CN" dirty="0"/>
                  <a:t>/</a:t>
                </a:r>
                <a:r>
                  <a:rPr kumimoji="1" lang="zh-CN" altLang="en-US" dirty="0"/>
                  <a:t>汤川耦合</a:t>
                </a:r>
                <a:r>
                  <a:rPr kumimoji="1" lang="en-US" altLang="zh-CN" dirty="0"/>
                  <a:t>(3)</a:t>
                </a:r>
                <a:r>
                  <a:rPr kumimoji="1" lang="zh-CN" altLang="en-US" dirty="0"/>
                  <a:t>：</a:t>
                </a:r>
                <a:r>
                  <a:rPr kumimoji="1" lang="en-US" altLang="zh-CN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kumimoji="1" lang="zh-CN" altLang="en-US" dirty="0"/>
                  <a:t>，</a:t>
                </a:r>
                <a:r>
                  <a:rPr kumimoji="1" lang="en-US" altLang="zh-CN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</m:oMath>
                </a14:m>
                <a:r>
                  <a:rPr kumimoji="1" lang="zh-CN" altLang="en-US" dirty="0"/>
                  <a:t>，</a:t>
                </a:r>
                <a:r>
                  <a:rPr kumimoji="1" lang="en-US" altLang="zh-CN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</m:sSub>
                  </m:oMath>
                </a14:m>
                <a:endParaRPr kumimoji="1" lang="en-US" altLang="zh-CN" dirty="0"/>
              </a:p>
              <a:p>
                <a:pPr lvl="1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kumimoji="1" lang="zh-CN" altLang="en-US" dirty="0"/>
                  <a:t> </a:t>
                </a:r>
                <a:r>
                  <a:rPr kumimoji="1" lang="en-US" altLang="zh-CN" dirty="0"/>
                  <a:t>CKM</a:t>
                </a:r>
                <a:r>
                  <a:rPr kumimoji="1" lang="zh-CN" altLang="en-US" dirty="0"/>
                  <a:t>矩阵参数</a:t>
                </a:r>
                <a:r>
                  <a:rPr kumimoji="1" lang="en-US" altLang="zh-CN" dirty="0"/>
                  <a:t>/</a:t>
                </a:r>
                <a:r>
                  <a:rPr kumimoji="1" lang="zh-CN" altLang="en-US" dirty="0"/>
                  <a:t>汤川耦合</a:t>
                </a:r>
                <a:r>
                  <a:rPr kumimoji="1" lang="en-US" altLang="zh-CN" dirty="0"/>
                  <a:t>(4)</a:t>
                </a:r>
                <a:r>
                  <a:rPr kumimoji="1" lang="zh-CN" altLang="en-US" dirty="0"/>
                  <a:t>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</m:oMath>
                </a14:m>
                <a:r>
                  <a:rPr kumimoji="1" lang="zh-CN" altLang="en-US" dirty="0"/>
                  <a:t>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23</m:t>
                        </m:r>
                      </m:sub>
                    </m:sSub>
                  </m:oMath>
                </a14:m>
                <a:r>
                  <a:rPr kumimoji="1" lang="zh-CN" altLang="en-US" dirty="0"/>
                  <a:t>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1" lang="zh-CN" altLang="en-US" dirty="0"/>
                  <a:t>，</a:t>
                </a:r>
                <a14:m>
                  <m:oMath xmlns:m="http://schemas.openxmlformats.org/officeDocument/2006/math">
                    <m:r>
                      <a:rPr kumimoji="1" lang="en-US" altLang="zh-CN" b="0" i="1" dirty="0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kumimoji="1" lang="zh-CN" altLang="en-US" dirty="0"/>
                  <a:t> 或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kumimoji="1" lang="zh-CN" altLang="en-US" dirty="0"/>
                  <a:t>，</a:t>
                </a:r>
                <a:r>
                  <a:rPr kumimoji="1" lang="en-US" altLang="zh-CN" dirty="0"/>
                  <a:t>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kumimoji="1" lang="zh-CN" altLang="en-US" dirty="0"/>
                  <a:t>，</a:t>
                </a:r>
                <a:r>
                  <a:rPr kumimoji="1" lang="en-US" altLang="zh-CN" dirty="0"/>
                  <a:t>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kumimoji="1" lang="zh-CN" altLang="en-US" dirty="0"/>
                  <a:t>，</a:t>
                </a:r>
                <a:r>
                  <a:rPr kumimoji="1" lang="en-US" altLang="zh-CN" dirty="0"/>
                  <a:t>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endParaRPr kumimoji="1" lang="zh-CN" altLang="en-US" dirty="0"/>
              </a:p>
              <a:p>
                <a:pPr marL="457200" lvl="1" indent="0">
                  <a:buNone/>
                </a:pPr>
                <a:endParaRPr kumimoji="1" lang="zh-CN" altLang="en-US" dirty="0"/>
              </a:p>
            </p:txBody>
          </p:sp>
        </mc:Choice>
        <mc:Fallback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814" y="704335"/>
                <a:ext cx="11903111" cy="3959105"/>
              </a:xfrm>
              <a:blipFill rotWithShape="1">
                <a:blip r:embed="rId1"/>
                <a:stretch>
                  <a:fillRect l="-2" t="-195" r="2" b="-115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/>
          <p:cNvSpPr/>
          <p:nvPr/>
        </p:nvSpPr>
        <p:spPr>
          <a:xfrm>
            <a:off x="963827" y="2397210"/>
            <a:ext cx="9704173" cy="1996969"/>
          </a:xfrm>
          <a:prstGeom prst="rect">
            <a:avLst/>
          </a:prstGeom>
          <a:noFill/>
          <a:ln w="15875">
            <a:solidFill>
              <a:srgbClr val="C00000"/>
            </a:solidFill>
            <a:tailEnd type="stealth" w="lg" len="lg"/>
          </a:ln>
        </p:spPr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4952507" y="4536461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味物理</a:t>
            </a:r>
            <a:endParaRPr kumimoji="1" lang="zh-CN" altLang="en-US" sz="28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6679" y="5201963"/>
            <a:ext cx="80393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8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中微子质量、中微子混合？</a:t>
            </a:r>
            <a:r>
              <a:rPr kumimoji="1" lang="en-US" altLang="zh-CN" sz="28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3+4</a:t>
            </a:r>
            <a:r>
              <a:rPr kumimoji="1" lang="zh-CN" altLang="en-US" sz="28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kumimoji="1" lang="en-US" altLang="zh-CN" sz="28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(</a:t>
            </a:r>
            <a:r>
              <a:rPr kumimoji="1" lang="zh-CN" altLang="en-US" sz="28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狄拉克型中微子</a:t>
            </a:r>
            <a:r>
              <a:rPr kumimoji="1" lang="en-US" altLang="zh-CN" sz="28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)</a:t>
            </a:r>
            <a:endParaRPr kumimoji="1" lang="zh-CN" altLang="en-US" sz="28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989021" y="6002096"/>
            <a:ext cx="86789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基本费米子质量竟然与宇宙可见物质起源有密切联系</a:t>
            </a:r>
            <a:endParaRPr kumimoji="1"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9" name="图片 8" descr="Image result for 思考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4316" y="4879394"/>
            <a:ext cx="1380879" cy="1373975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味物理</a:t>
            </a:r>
            <a:r>
              <a:rPr lang="zh-CN" altLang="en-US" dirty="0"/>
              <a:t>：研究标准模型、探索新物理</a:t>
            </a:r>
            <a:endParaRPr lang="en-GB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  <p:grpSp>
        <p:nvGrpSpPr>
          <p:cNvPr id="5" name="Group 33"/>
          <p:cNvGrpSpPr/>
          <p:nvPr/>
        </p:nvGrpSpPr>
        <p:grpSpPr>
          <a:xfrm>
            <a:off x="250593" y="1233259"/>
            <a:ext cx="11448985" cy="4198636"/>
            <a:chOff x="399100" y="1133154"/>
            <a:chExt cx="10818395" cy="3967383"/>
          </a:xfrm>
        </p:grpSpPr>
        <p:grpSp>
          <p:nvGrpSpPr>
            <p:cNvPr id="7" name="Group 27"/>
            <p:cNvGrpSpPr/>
            <p:nvPr/>
          </p:nvGrpSpPr>
          <p:grpSpPr>
            <a:xfrm>
              <a:off x="5183743" y="1724355"/>
              <a:ext cx="6033752" cy="3376182"/>
              <a:chOff x="5066599" y="2446544"/>
              <a:chExt cx="5390497" cy="3045335"/>
            </a:xfrm>
          </p:grpSpPr>
          <p:pic>
            <p:nvPicPr>
              <p:cNvPr id="10" name="Picture 28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5066599" y="2446544"/>
                <a:ext cx="5390497" cy="3045335"/>
              </a:xfrm>
              <a:prstGeom prst="rect">
                <a:avLst/>
              </a:prstGeom>
            </p:spPr>
          </p:pic>
          <p:sp>
            <p:nvSpPr>
              <p:cNvPr id="11" name="TextBox 29"/>
              <p:cNvSpPr txBox="1"/>
              <p:nvPr/>
            </p:nvSpPr>
            <p:spPr>
              <a:xfrm>
                <a:off x="8641734" y="3148842"/>
                <a:ext cx="1156254" cy="2452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7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arX</a:t>
                </a:r>
                <a:r>
                  <a:rPr lang="en-US" altLang="zh-CN" sz="127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iv:</a:t>
                </a:r>
                <a:r>
                  <a:rPr lang="en-US" sz="127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1910.11775</a:t>
                </a:r>
                <a:endParaRPr lang="en-US" sz="127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TextBox 30"/>
              <p:cNvSpPr txBox="1"/>
              <p:nvPr/>
            </p:nvSpPr>
            <p:spPr>
              <a:xfrm>
                <a:off x="6464953" y="2553101"/>
                <a:ext cx="3130291" cy="2885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可探测的新物理能标</a:t>
                </a:r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假设耦合系数为</a:t>
                </a:r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1)</a:t>
                </a:r>
                <a:endParaRPr lang="en-US" sz="16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8" name="Content Placeholder 2"/>
            <p:cNvSpPr txBox="1"/>
            <p:nvPr/>
          </p:nvSpPr>
          <p:spPr>
            <a:xfrm>
              <a:off x="399100" y="1133154"/>
              <a:ext cx="10286666" cy="557791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215900" indent="-215900" algn="l" defTabSz="864235" rtl="0" eaLnBrk="1" latinLnBrk="0" hangingPunct="1">
                <a:lnSpc>
                  <a:spcPct val="90000"/>
                </a:lnSpc>
                <a:spcBef>
                  <a:spcPts val="945"/>
                </a:spcBef>
                <a:buFont typeface="Arial" panose="020B0604020202090204" pitchFamily="34" charset="0"/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lvl1pPr>
              <a:lvl2pPr marL="864235" indent="-288290" algn="l" defTabSz="864235" rtl="0" eaLnBrk="1" latinLnBrk="0" hangingPunct="1">
                <a:lnSpc>
                  <a:spcPct val="90000"/>
                </a:lnSpc>
                <a:spcBef>
                  <a:spcPts val="470"/>
                </a:spcBef>
                <a:buFont typeface="Wingdings" panose="05000000000000000000" pitchFamily="2" charset="2"/>
                <a:buChar char="Ø"/>
                <a:defRPr sz="20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lvl2pPr>
              <a:lvl3pPr marL="1440180" indent="-288290" algn="l" defTabSz="864235" rtl="0" eaLnBrk="1" latinLnBrk="0" hangingPunct="1">
                <a:lnSpc>
                  <a:spcPct val="90000"/>
                </a:lnSpc>
                <a:spcBef>
                  <a:spcPts val="470"/>
                </a:spcBef>
                <a:buFont typeface="Wingdings" panose="05000000000000000000" pitchFamily="2" charset="2"/>
                <a:buChar char="§"/>
                <a:defRPr sz="18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lvl3pPr>
              <a:lvl4pPr marL="2016125" indent="-288290" algn="l" defTabSz="864235" rtl="0" eaLnBrk="1" latinLnBrk="0" hangingPunct="1">
                <a:lnSpc>
                  <a:spcPct val="90000"/>
                </a:lnSpc>
                <a:spcBef>
                  <a:spcPts val="470"/>
                </a:spcBef>
                <a:buFont typeface="Courier New" panose="02070609020205090404" pitchFamily="49" charset="0"/>
                <a:buChar char="o"/>
                <a:defRPr sz="16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lvl4pPr>
              <a:lvl5pPr marL="2592070" indent="-288290" algn="l" defTabSz="864235" rtl="0" eaLnBrk="1" latinLnBrk="0" hangingPunct="1">
                <a:lnSpc>
                  <a:spcPct val="90000"/>
                </a:lnSpc>
                <a:spcBef>
                  <a:spcPts val="470"/>
                </a:spcBef>
                <a:buFont typeface="Wingdings" panose="05000000000000000000" pitchFamily="2" charset="2"/>
                <a:buChar char="v"/>
                <a:defRPr sz="12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lvl5pPr>
              <a:lvl6pPr marL="2376170" indent="-215900" algn="l" defTabSz="864235" rtl="0" eaLnBrk="1" latinLnBrk="0" hangingPunct="1">
                <a:lnSpc>
                  <a:spcPct val="90000"/>
                </a:lnSpc>
                <a:spcBef>
                  <a:spcPts val="470"/>
                </a:spcBef>
                <a:buFont typeface="Arial" panose="020B0604020202090204" pitchFamily="34" charset="0"/>
                <a:buChar char="•"/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807970" indent="-215900" algn="l" defTabSz="864235" rtl="0" eaLnBrk="1" latinLnBrk="0" hangingPunct="1">
                <a:lnSpc>
                  <a:spcPct val="90000"/>
                </a:lnSpc>
                <a:spcBef>
                  <a:spcPts val="470"/>
                </a:spcBef>
                <a:buFont typeface="Arial" panose="020B0604020202090204" pitchFamily="34" charset="0"/>
                <a:buChar char="•"/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39770" indent="-215900" algn="l" defTabSz="864235" rtl="0" eaLnBrk="1" latinLnBrk="0" hangingPunct="1">
                <a:lnSpc>
                  <a:spcPct val="90000"/>
                </a:lnSpc>
                <a:spcBef>
                  <a:spcPts val="470"/>
                </a:spcBef>
                <a:buFont typeface="Arial" panose="020B0604020202090204" pitchFamily="34" charset="0"/>
                <a:buChar char="•"/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72205" indent="-215900" algn="l" defTabSz="864235" rtl="0" eaLnBrk="1" latinLnBrk="0" hangingPunct="1">
                <a:lnSpc>
                  <a:spcPct val="90000"/>
                </a:lnSpc>
                <a:spcBef>
                  <a:spcPts val="470"/>
                </a:spcBef>
                <a:buFont typeface="Arial" panose="020B0604020202090204" pitchFamily="34" charset="0"/>
                <a:buChar char="•"/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76200" lvl="1" indent="0">
                <a:buNone/>
              </a:pPr>
              <a:r>
                <a:rPr lang="zh-CN" altLang="en-US" sz="2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与直接寻找新物理方法互补，可以探测质量超出对撞机能量的新粒子</a:t>
              </a:r>
              <a:endParaRPr lang="en-US" sz="26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32"/>
                <p:cNvSpPr txBox="1"/>
                <p:nvPr/>
              </p:nvSpPr>
              <p:spPr>
                <a:xfrm>
                  <a:off x="627609" y="3572710"/>
                  <a:ext cx="1601232" cy="84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sz="254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54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Λ</m:t>
                            </m:r>
                          </m:e>
                          <m:sup>
                            <m:r>
                              <a:rPr lang="en-US" altLang="zh-CN" sz="254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altLang="zh-CN" sz="254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∼</m:t>
                        </m:r>
                        <m:f>
                          <m:fPr>
                            <m:ctrlPr>
                              <a:rPr lang="en-US" altLang="zh-CN" sz="254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CN" sz="254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54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altLang="zh-CN" sz="254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r>
                                  <a:rPr lang="en-US" altLang="zh-CN" sz="254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altLang="zh-CN" sz="254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altLang="zh-CN" sz="254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54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𝛿</m:t>
                                </m:r>
                              </m:e>
                              <m:sub>
                                <m:r>
                                  <a:rPr lang="en-US" altLang="zh-CN" sz="254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𝑆𝑀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n-GB" sz="2115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9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7609" y="3572710"/>
                  <a:ext cx="1601232" cy="843998"/>
                </a:xfrm>
                <a:prstGeom prst="rect">
                  <a:avLst/>
                </a:prstGeom>
                <a:blipFill rotWithShape="1">
                  <a:blip r:embed="rId2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4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096" y="2728359"/>
            <a:ext cx="5063534" cy="89598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/>
              <p:cNvSpPr txBox="1"/>
              <p:nvPr/>
            </p:nvSpPr>
            <p:spPr>
              <a:xfrm>
                <a:off x="1078350" y="5201062"/>
                <a:ext cx="22172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Λ</m:t>
                    </m:r>
                  </m:oMath>
                </a14:m>
                <a:r>
                  <a:rPr lang="zh-CN" altLang="en-US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：新物理能标</a:t>
                </a:r>
                <a:endParaRPr lang="en-GB" sz="2400" dirty="0" err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350" y="5201062"/>
                <a:ext cx="2217274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5" t="-89" r="-2006" b="-26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kumimoji="1" lang="zh-CN" altLang="en-US" sz="3200" dirty="0"/>
                  <a:t>参与电弱相互作用与参与汤川相互作用的夸克态不重合（</a:t>
                </a:r>
                <a:r>
                  <a:rPr kumimoji="1" lang="en-US" altLang="zh-CN" sz="3200" dirty="0"/>
                  <a:t>CKM</a:t>
                </a:r>
                <a:r>
                  <a:rPr kumimoji="1" lang="zh-CN" altLang="en-US" sz="3200" dirty="0"/>
                  <a:t>机制）使得夸克混合成为可能。</a:t>
                </a:r>
                <a:endParaRPr kumimoji="1" lang="en-US" altLang="zh-CN" sz="32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kumimoji="1" lang="en-US" altLang="zh-CN" sz="3200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kumimoji="1" lang="zh-CN" altLang="en-US" sz="3200" dirty="0"/>
                  <a:t>汤川相互作用使得粒子获得质量，中微子混合（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kumimoji="1"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kumimoji="1"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kumimoji="1" lang="zh-CN" altLang="en-US" sz="3200" dirty="0"/>
                  <a:t>）是否预示着中微子要参与汤川相互作用？</a:t>
                </a:r>
                <a:endParaRPr kumimoji="1" lang="zh-CN" altLang="en-US" sz="3200" dirty="0"/>
              </a:p>
            </p:txBody>
          </p:sp>
        </mc:Choice>
        <mc:Fallback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1"/>
                <a:stretch>
                  <a:fillRect l="-2" t="-12" r="2" b="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GB" dirty="0"/>
              <a:t>美国</a:t>
            </a:r>
            <a:r>
              <a:rPr kumimoji="1" lang="en-US" altLang="zh-CN" dirty="0"/>
              <a:t>”</a:t>
            </a:r>
            <a:r>
              <a:rPr lang="zh-CN" altLang="en-US" dirty="0"/>
              <a:t>粒子物理优先项目委员会</a:t>
            </a:r>
            <a:r>
              <a:rPr kumimoji="1" lang="en-US" altLang="zh-CN" dirty="0"/>
              <a:t>”</a:t>
            </a:r>
            <a:r>
              <a:rPr kumimoji="1" lang="zh-CN" altLang="en-US" dirty="0"/>
              <a:t>（</a:t>
            </a:r>
            <a:r>
              <a:rPr kumimoji="1" lang="en-US" altLang="zh-CN" dirty="0"/>
              <a:t>2023</a:t>
            </a:r>
            <a:r>
              <a:rPr kumimoji="1" lang="zh-CN" altLang="en-US" dirty="0"/>
              <a:t>）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  <p:grpSp>
        <p:nvGrpSpPr>
          <p:cNvPr id="11" name="组合 10"/>
          <p:cNvGrpSpPr/>
          <p:nvPr/>
        </p:nvGrpSpPr>
        <p:grpSpPr>
          <a:xfrm>
            <a:off x="1657138" y="1140519"/>
            <a:ext cx="9444238" cy="5348888"/>
            <a:chOff x="1657138" y="1140519"/>
            <a:chExt cx="9444238" cy="5348888"/>
          </a:xfrm>
        </p:grpSpPr>
        <p:pic>
          <p:nvPicPr>
            <p:cNvPr id="5" name="图片 4" descr="图片包含 日程表&#10;&#10;描述已自动生成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657138" y="1140519"/>
              <a:ext cx="7772400" cy="4122569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2067442" y="5309725"/>
              <a:ext cx="67564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90204" pitchFamily="34" charset="0"/>
                <a:buChar char="•"/>
              </a:pPr>
              <a:r>
                <a:rPr lang="zh-CN" altLang="en-US" b="1" i="0" u="none" strike="noStrike" dirty="0">
                  <a:solidFill>
                    <a:srgbClr val="AC1F79"/>
                  </a:solidFill>
                  <a:effectLst/>
                  <a:latin typeface="+mn-ea"/>
                </a:rPr>
                <a:t> </a:t>
              </a:r>
              <a:r>
                <a:rPr lang="zh-CN" altLang="en-US" b="1" i="0" u="none" strike="noStrike" dirty="0">
                  <a:solidFill>
                    <a:srgbClr val="AC1F79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解密量子领域</a:t>
              </a:r>
              <a:r>
                <a:rPr lang="en-US" altLang="zh-CN" b="1" i="0" u="none" strike="noStrike" dirty="0">
                  <a:solidFill>
                    <a:srgbClr val="AC1F79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——</a:t>
              </a:r>
              <a:r>
                <a:rPr lang="zh-CN" altLang="en-US" b="1" i="0" u="none" strike="noStrike" dirty="0">
                  <a:solidFill>
                    <a:srgbClr val="AC1F79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阐明中微子之谜，揭开希格斯玻色子的秘密</a:t>
              </a:r>
              <a:endParaRPr lang="zh-CN" altLang="en-US" b="1" dirty="0">
                <a:solidFill>
                  <a:srgbClr val="AC1F7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067442" y="6089297"/>
              <a:ext cx="903393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90204" pitchFamily="34" charset="0"/>
                <a:buChar char="•"/>
              </a:pPr>
              <a:r>
                <a:rPr lang="zh-CN" altLang="en-US" b="1" i="0" u="none" strike="noStrike" dirty="0">
                  <a:solidFill>
                    <a:srgbClr val="005493"/>
                  </a:solidFill>
                  <a:effectLst/>
                  <a:latin typeface="+mn-ea"/>
                </a:rPr>
                <a:t> </a:t>
              </a:r>
              <a:r>
                <a:rPr lang="zh-CN" altLang="en-US" sz="2000" b="1" i="0" u="none" strike="noStrike" dirty="0">
                  <a:solidFill>
                    <a:srgbClr val="005493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照亮隐藏的宇宙</a:t>
              </a:r>
              <a:r>
                <a:rPr lang="en-US" altLang="zh-CN" sz="2000" b="1" i="0" u="none" strike="noStrike" dirty="0">
                  <a:solidFill>
                    <a:srgbClr val="005493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——</a:t>
              </a:r>
              <a:r>
                <a:rPr lang="zh-CN" altLang="en-US" sz="2000" b="1" i="0" u="none" strike="noStrike" dirty="0">
                  <a:solidFill>
                    <a:srgbClr val="005493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确定暗物质的本质，理解宇宙演化的动因</a:t>
              </a:r>
              <a:endParaRPr lang="zh-CN" altLang="en-US" b="1" dirty="0">
                <a:solidFill>
                  <a:srgbClr val="005493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2067442" y="5674969"/>
              <a:ext cx="903393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90204" pitchFamily="34" charset="0"/>
                <a:buChar char="•"/>
              </a:pPr>
              <a:r>
                <a:rPr lang="zh-CN" altLang="en-US" b="1" i="0" u="none" strike="noStrike" dirty="0">
                  <a:solidFill>
                    <a:srgbClr val="333333"/>
                  </a:solidFill>
                  <a:effectLst/>
                  <a:latin typeface="+mn-ea"/>
                </a:rPr>
                <a:t> </a:t>
              </a:r>
              <a:r>
                <a:rPr lang="zh-CN" altLang="en-US" sz="2000" b="1" i="0" u="none" strike="noStrike" dirty="0">
                  <a:solidFill>
                    <a:srgbClr val="333333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探索物理学的新范式</a:t>
              </a:r>
              <a:r>
                <a:rPr lang="en-US" altLang="zh-CN" sz="2000" b="1" i="0" u="none" strike="noStrike" dirty="0">
                  <a:solidFill>
                    <a:srgbClr val="333333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——</a:t>
              </a:r>
              <a:r>
                <a:rPr lang="zh-CN" altLang="en-US" sz="2000" b="1" i="0" u="none" strike="noStrike" dirty="0">
                  <a:solidFill>
                    <a:srgbClr val="333333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寻找新粒子的直接证据，追寻新现象的量子印记</a:t>
              </a:r>
              <a:endPara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538519" y="2437615"/>
            <a:ext cx="40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/>
              <a:t>“”</a:t>
            </a:r>
            <a:endParaRPr kumimoji="1"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欧洲粒子物理未来战略</a:t>
            </a:r>
            <a:r>
              <a:rPr kumimoji="1" lang="en-US" altLang="zh-CN" dirty="0"/>
              <a:t>(2020)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1406" y="852181"/>
            <a:ext cx="11449188" cy="4880918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415097" y="5857103"/>
            <a:ext cx="3175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正负电子希格斯工厂</a:t>
            </a:r>
            <a:r>
              <a:rPr kumimoji="1"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436956" y="5856232"/>
            <a:ext cx="40991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暗物质、味道和基本对称性</a:t>
            </a:r>
            <a:r>
              <a:rPr kumimoji="1"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19262" y="2948900"/>
            <a:ext cx="12192000" cy="960199"/>
          </a:xfrm>
        </p:spPr>
        <p:txBody>
          <a:bodyPr/>
          <a:lstStyle/>
          <a:p>
            <a:r>
              <a:rPr lang="en-GB" dirty="0" err="1"/>
              <a:t>谢谢大家</a:t>
            </a:r>
            <a:endParaRPr lang="en-GB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81222"/>
            <a:ext cx="12192000" cy="960199"/>
          </a:xfrm>
        </p:spPr>
        <p:txBody>
          <a:bodyPr/>
          <a:lstStyle/>
          <a:p>
            <a:r>
              <a:rPr lang="en-US" altLang="zh-CN" dirty="0"/>
              <a:t>K-</a:t>
            </a:r>
            <a:r>
              <a:rPr lang="zh-CN" altLang="en-US" dirty="0"/>
              <a:t>物理实验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694695" y="992512"/>
                <a:ext cx="4404353" cy="53291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zh-CN" altLang="en-US" dirty="0"/>
                  <a:t>寻找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𝜈</m:t>
                    </m:r>
                    <m:acc>
                      <m:accPr>
                        <m:chr m:val="̅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</m:acc>
                  </m:oMath>
                </a14:m>
                <a:r>
                  <a:rPr lang="zh-CN" altLang="en-US" dirty="0"/>
                  <a:t>衰变</a:t>
                </a:r>
                <a:endParaRPr lang="zh-CN" altLang="en-US" dirty="0"/>
              </a:p>
            </p:txBody>
          </p:sp>
        </mc:Choice>
        <mc:Fallback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4695" y="992512"/>
                <a:ext cx="4404353" cy="532913"/>
              </a:xfrm>
              <a:blipFill rotWithShape="1">
                <a:blip r:embed="rId1"/>
                <a:stretch>
                  <a:fillRect t="-1" r="14" b="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9429538" y="6606000"/>
            <a:ext cx="2743200" cy="252000"/>
          </a:xfrm>
        </p:spPr>
        <p:txBody>
          <a:bodyPr/>
          <a:lstStyle/>
          <a:p>
            <a:fld id="{40E22BEB-CED1-3E46-86A2-CA7857D3372E}" type="slidenum">
              <a:rPr kumimoji="1"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</a:fld>
            <a:endParaRPr kumimoji="1"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9417" y="2261909"/>
            <a:ext cx="2671307" cy="1683042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700659" y="5974317"/>
            <a:ext cx="1622937" cy="390876"/>
          </a:xfrm>
          <a:prstGeom prst="rect">
            <a:avLst/>
          </a:prstGeom>
          <a:solidFill>
            <a:schemeClr val="bg1">
              <a:alpha val="53398"/>
            </a:schemeClr>
          </a:solidFill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kumimoji="1" lang="zh-CN" altLang="en-US" sz="254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信号区</a:t>
            </a:r>
            <a:endParaRPr kumimoji="1" lang="zh-CN" altLang="en-US" sz="254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026278" y="3013448"/>
            <a:ext cx="65" cy="293157"/>
          </a:xfrm>
          <a:prstGeom prst="rect">
            <a:avLst/>
          </a:prstGeom>
          <a:solidFill>
            <a:schemeClr val="bg1">
              <a:alpha val="53398"/>
            </a:schemeClr>
          </a:solidFill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none" lIns="0" tIns="0" rIns="0" bIns="0" rtlCol="0" anchor="ctr">
            <a:spAutoFit/>
          </a:bodyPr>
          <a:lstStyle/>
          <a:p>
            <a:pPr algn="l"/>
            <a:endParaRPr kumimoji="1" lang="zh-CN" altLang="en-US" sz="1905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58561" y="5681170"/>
            <a:ext cx="65" cy="293157"/>
          </a:xfrm>
          <a:prstGeom prst="rect">
            <a:avLst/>
          </a:prstGeom>
          <a:solidFill>
            <a:schemeClr val="bg1">
              <a:alpha val="53398"/>
            </a:schemeClr>
          </a:solidFill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none" lIns="0" tIns="0" rIns="0" bIns="0" rtlCol="0" anchor="ctr">
            <a:spAutoFit/>
          </a:bodyPr>
          <a:lstStyle/>
          <a:p>
            <a:pPr algn="l"/>
            <a:endParaRPr kumimoji="1" lang="en-GB" sz="1905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6683121" y="1220865"/>
                <a:ext cx="3000437" cy="390876"/>
              </a:xfrm>
              <a:prstGeom prst="rect">
                <a:avLst/>
              </a:prstGeom>
              <a:solidFill>
                <a:schemeClr val="bg1">
                  <a:alpha val="53398"/>
                </a:schemeClr>
              </a:solid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:pPr algn="l"/>
                <a:r>
                  <a:rPr kumimoji="1" lang="en-GB" sz="254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实验信号</a:t>
                </a:r>
                <a:r>
                  <a:rPr kumimoji="1" lang="zh-CN" altLang="en-US" sz="254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：单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Kaiti TC" panose="02010600040101010101" pitchFamily="2" charset="-12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kumimoji="1" lang="en-GB" sz="254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介子</a:t>
                </a:r>
                <a:endParaRPr kumimoji="1" lang="en-GB" sz="254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3121" y="1220865"/>
                <a:ext cx="3000437" cy="390876"/>
              </a:xfrm>
              <a:prstGeom prst="rect">
                <a:avLst/>
              </a:prstGeom>
              <a:blipFill rotWithShape="1">
                <a:blip r:embed="rId3"/>
                <a:stretch>
                  <a:fillRect l="-161" t="-8061" r="-4154" b="-8094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4665" y="5358296"/>
            <a:ext cx="5068956" cy="145865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0779" y="1476515"/>
            <a:ext cx="4068721" cy="381882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3721" y="1525305"/>
            <a:ext cx="5159400" cy="3584492"/>
          </a:xfrm>
          <a:prstGeom prst="rect">
            <a:avLst/>
          </a:prstGeom>
        </p:spPr>
      </p:pic>
      <p:cxnSp>
        <p:nvCxnSpPr>
          <p:cNvPr id="18" name="直接箭头连接符 13"/>
          <p:cNvCxnSpPr/>
          <p:nvPr/>
        </p:nvCxnSpPr>
        <p:spPr>
          <a:xfrm flipV="1">
            <a:off x="3150750" y="4804539"/>
            <a:ext cx="243884" cy="1083903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4"/>
          <p:cNvCxnSpPr/>
          <p:nvPr/>
        </p:nvCxnSpPr>
        <p:spPr>
          <a:xfrm flipV="1">
            <a:off x="3512128" y="4784865"/>
            <a:ext cx="1070737" cy="1103578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/>
              <p:cNvSpPr txBox="1"/>
              <p:nvPr/>
            </p:nvSpPr>
            <p:spPr>
              <a:xfrm>
                <a:off x="7309417" y="2235593"/>
                <a:ext cx="3267804" cy="63752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lIns="0" tIns="0" rIns="0" bIns="0" rtlCol="0" anchor="ctr">
                <a:no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115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kumimoji="1" lang="en-US" altLang="zh-CN" sz="2115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Sup>
                        <m:sSubSupPr>
                          <m:ctrlPr>
                            <a:rPr kumimoji="1" lang="en-US" altLang="zh-CN" sz="2115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115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zh-CN" sz="2115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miss</m:t>
                          </m:r>
                        </m:sub>
                        <m:sup>
                          <m:r>
                            <a:rPr kumimoji="1" lang="en-US" altLang="zh-CN" sz="2115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bSup>
                      <m:r>
                        <a:rPr kumimoji="1" lang="en-US" altLang="zh-CN" sz="2115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zh-CN" sz="2115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zh-CN" sz="2115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CN" sz="211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11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kumimoji="1" lang="en-US" altLang="zh-CN" sz="2115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CN" sz="2115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𝐾</m:t>
                                      </m:r>
                                    </m:e>
                                    <m:sup>
                                      <m:r>
                                        <a:rPr kumimoji="1" lang="en-US" altLang="zh-CN" sz="2115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+</m:t>
                                      </m:r>
                                    </m:sup>
                                  </m:sSup>
                                </m:sub>
                              </m:sSub>
                              <m:r>
                                <a:rPr kumimoji="1" lang="en-US" altLang="zh-CN" sz="2115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1" lang="en-US" altLang="zh-CN" sz="211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11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kumimoji="1" lang="en-US" altLang="zh-CN" sz="2115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CN" sz="2115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𝜋</m:t>
                                      </m:r>
                                    </m:e>
                                    <m:sup>
                                      <m:r>
                                        <a:rPr kumimoji="1" lang="en-US" altLang="zh-CN" sz="2115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+</m:t>
                                      </m:r>
                                    </m:sup>
                                  </m:sSup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kumimoji="1" lang="en-US" altLang="zh-CN" sz="2115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1" lang="zh-CN" altLang="en-US" sz="2115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kumimoji="1" lang="zh-CN" altLang="en-US" sz="2115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9417" y="2235593"/>
                <a:ext cx="3267804" cy="637527"/>
              </a:xfrm>
              <a:prstGeom prst="rect">
                <a:avLst/>
              </a:prstGeom>
              <a:blipFill rotWithShape="1">
                <a:blip r:embed="rId7"/>
                <a:stretch>
                  <a:fillRect l="-153" t="-62" r="1" b="60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CKM</a:t>
            </a:r>
            <a:r>
              <a:rPr lang="zh-CN" altLang="en-US" dirty="0"/>
              <a:t>矩阵参数个数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/>
              <p:cNvSpPr txBox="1"/>
              <p:nvPr/>
            </p:nvSpPr>
            <p:spPr>
              <a:xfrm>
                <a:off x="345963" y="1003832"/>
                <a:ext cx="6604437" cy="390876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𝑁</m:t>
                    </m:r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×</m:t>
                    </m:r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𝑁</m:t>
                    </m:r>
                  </m:oMath>
                </a14:m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复矩阵共有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个参数，模和相角各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个</a:t>
                </a:r>
                <a:endParaRPr kumimoji="1"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963" y="1003832"/>
                <a:ext cx="6604437" cy="390876"/>
              </a:xfrm>
              <a:prstGeom prst="rect">
                <a:avLst/>
              </a:prstGeom>
              <a:blipFill rotWithShape="1">
                <a:blip r:embed="rId1"/>
                <a:stretch>
                  <a:fillRect l="-75" t="-8096" r="-4177" b="-8059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/>
              <p:cNvSpPr txBox="1"/>
              <p:nvPr/>
            </p:nvSpPr>
            <p:spPr>
              <a:xfrm>
                <a:off x="318509" y="1612412"/>
                <a:ext cx="9581251" cy="460062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lIns="0" tIns="0" rIns="0" bIns="0" rtlCol="0" anchor="ctr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𝐶𝐾𝑀</m:t>
                        </m:r>
                      </m:sub>
                    </m:sSub>
                  </m:oMath>
                </a14:m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幺正性：</a:t>
                </a:r>
                <a:r>
                  <a:rPr kumimoji="1" lang="en-US" altLang="zh-CN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𝐶𝐾𝑀</m:t>
                        </m:r>
                      </m:sub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†</m:t>
                        </m:r>
                      </m:sup>
                    </m:sSubSup>
                    <m:sSub>
                      <m:sSub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𝐶𝐾𝑀</m:t>
                        </m:r>
                      </m:sub>
                    </m:sSub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𝐶𝐾𝑀</m:t>
                        </m:r>
                      </m:sub>
                    </m:sSub>
                    <m:sSubSup>
                      <m:sSub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𝐶𝐾𝑀</m:t>
                        </m:r>
                      </m:sub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†</m:t>
                        </m:r>
                      </m:sup>
                    </m:sSubSup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zh-CN" altLang="en-US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𝕀</m:t>
                    </m:r>
                  </m:oMath>
                </a14:m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，</a:t>
                </a:r>
                <a:r>
                  <a:rPr kumimoji="1" lang="zh-CN" altLang="en-US" sz="28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提供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p>
                        <m:r>
                          <a:rPr kumimoji="1"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1" lang="zh-CN" altLang="en-US" sz="28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个约束条件</a:t>
                </a:r>
                <a:endParaRPr kumimoji="1"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509" y="1612412"/>
                <a:ext cx="9581251" cy="460062"/>
              </a:xfrm>
              <a:prstGeom prst="rect">
                <a:avLst/>
              </a:prstGeom>
              <a:blipFill rotWithShape="1">
                <a:blip r:embed="rId2"/>
                <a:stretch>
                  <a:fillRect l="-50" t="-4311" r="1" b="-4315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/>
              <p:cNvSpPr txBox="1"/>
              <p:nvPr/>
            </p:nvSpPr>
            <p:spPr>
              <a:xfrm>
                <a:off x="1440722" y="2358232"/>
                <a:ext cx="5190588" cy="411844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:r>
                  <a:rPr kumimoji="1" lang="zh-CN" altLang="en-US" sz="2115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对角元：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𝑉</m:t>
                                </m:r>
                              </m:e>
                              <m:sup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†</m:t>
                                </m:r>
                              </m:sup>
                            </m:sSup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</m:d>
                      </m:e>
                      <m:sub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𝑖𝑖</m:t>
                        </m:r>
                      </m:sub>
                    </m:sSub>
                    <m:r>
                      <a:rPr kumimoji="1" lang="en-US" altLang="zh-CN" sz="211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en-US" altLang="zh-CN" sz="211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1</m:t>
                    </m:r>
                    <m:r>
                      <a:rPr kumimoji="1" lang="en-US" altLang="zh-CN" sz="211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  <m:sup/>
                      <m:e>
                        <m:sSubSup>
                          <m:sSubSup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𝑘𝑖</m:t>
                            </m:r>
                          </m:sub>
                          <m:sup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𝑘𝑖</m:t>
                            </m:r>
                          </m:sub>
                        </m:sSub>
                      </m:e>
                    </m:nary>
                    <m:r>
                      <a:rPr kumimoji="1" lang="en-US" altLang="zh-CN" sz="211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  <m:sup/>
                      <m:e>
                        <m:sSup>
                          <m:sSup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𝑘𝑖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endParaRPr kumimoji="1" lang="zh-CN" altLang="en-US" sz="2115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722" y="2358232"/>
                <a:ext cx="5190588" cy="411844"/>
              </a:xfrm>
              <a:prstGeom prst="rect">
                <a:avLst/>
              </a:prstGeom>
              <a:blipFill rotWithShape="1">
                <a:blip r:embed="rId3"/>
                <a:stretch>
                  <a:fillRect l="-96" t="-116" r="-1125" b="50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/>
              <p:cNvSpPr txBox="1"/>
              <p:nvPr/>
            </p:nvSpPr>
            <p:spPr>
              <a:xfrm>
                <a:off x="6950400" y="2372602"/>
                <a:ext cx="1289007" cy="325795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2115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𝑁</m:t>
                    </m:r>
                  </m:oMath>
                </a14:m>
                <a:r>
                  <a:rPr kumimoji="1" lang="zh-CN" altLang="en-US" sz="2115" dirty="0">
                    <a:solidFill>
                      <a:srgbClr val="052DD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个模约束</a:t>
                </a:r>
                <a:endParaRPr kumimoji="1" lang="zh-CN" altLang="en-US" sz="2115" dirty="0">
                  <a:solidFill>
                    <a:srgbClr val="052DD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0400" y="2372602"/>
                <a:ext cx="1289007" cy="325795"/>
              </a:xfrm>
              <a:prstGeom prst="rect">
                <a:avLst/>
              </a:prstGeom>
              <a:blipFill rotWithShape="1">
                <a:blip r:embed="rId4"/>
                <a:stretch>
                  <a:fillRect l="-370" t="-8066" r="-9584" b="-8100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/>
              <p:cNvSpPr txBox="1"/>
              <p:nvPr/>
            </p:nvSpPr>
            <p:spPr>
              <a:xfrm>
                <a:off x="1440722" y="2873165"/>
                <a:ext cx="5045420" cy="448713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:r>
                  <a:rPr kumimoji="1" lang="zh-CN" altLang="en-US" sz="2115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非对角元：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𝑉</m:t>
                                </m:r>
                              </m:e>
                              <m:sup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†</m:t>
                                </m:r>
                              </m:sup>
                            </m:sSup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</m:d>
                      </m:e>
                      <m:sub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  <m:r>
                      <a:rPr kumimoji="1" lang="en-US" altLang="zh-CN" sz="211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en-US" altLang="zh-CN" sz="211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0</m:t>
                    </m:r>
                    <m:r>
                      <a:rPr kumimoji="1" lang="en-US" altLang="zh-CN" sz="211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  <m:sup/>
                      <m:e>
                        <m:sSubSup>
                          <m:sSubSup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𝑘𝑖</m:t>
                            </m:r>
                          </m:sub>
                          <m:sup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𝑘𝑗</m:t>
                            </m:r>
                          </m:sub>
                        </m:sSub>
                      </m:e>
                    </m:nary>
                    <m:r>
                      <a:rPr kumimoji="1" lang="en-US" altLang="zh-CN" sz="2115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,   </m:t>
                    </m:r>
                    <m:r>
                      <a:rPr kumimoji="1" lang="en-US" altLang="zh-CN" sz="211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𝑖</m:t>
                    </m:r>
                    <m:r>
                      <a:rPr kumimoji="1" lang="en-US" altLang="zh-CN" sz="211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&gt;</m:t>
                    </m:r>
                    <m:r>
                      <a:rPr kumimoji="1" lang="en-US" altLang="zh-CN" sz="211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endParaRPr kumimoji="1" lang="zh-CN" altLang="en-US" sz="2115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722" y="2873165"/>
                <a:ext cx="5045420" cy="448713"/>
              </a:xfrm>
              <a:prstGeom prst="rect">
                <a:avLst/>
              </a:prstGeom>
              <a:blipFill rotWithShape="1">
                <a:blip r:embed="rId5"/>
                <a:stretch>
                  <a:fillRect l="-99" t="-95" r="-234" b="43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/>
              <p:cNvSpPr txBox="1"/>
              <p:nvPr/>
            </p:nvSpPr>
            <p:spPr>
              <a:xfrm>
                <a:off x="6950400" y="2928767"/>
                <a:ext cx="4254629" cy="325795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kumimoji="1" lang="zh-CN" altLang="en-US" sz="2115" dirty="0">
                    <a:solidFill>
                      <a:srgbClr val="052DD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模和相角各 </a:t>
                </a:r>
                <a14:m>
                  <m:oMath xmlns:m="http://schemas.openxmlformats.org/officeDocument/2006/math">
                    <m:r>
                      <a:rPr kumimoji="1" lang="en-US" altLang="zh-CN" sz="2115" dirty="0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kumimoji="1" lang="en-US" altLang="zh-CN" sz="211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kumimoji="1" lang="en-US" altLang="zh-CN" sz="2115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115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  <m:sup>
                            <m:r>
                              <a:rPr kumimoji="1" lang="en-US" altLang="zh-CN" sz="2115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1" lang="en-US" altLang="zh-CN" sz="211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1" lang="en-US" altLang="zh-CN" sz="211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</m:d>
                    <m:r>
                      <m:rPr>
                        <m:lit/>
                      </m:rPr>
                      <a:rPr kumimoji="1" lang="en-US" altLang="zh-CN" sz="2115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>
                      <a:rPr kumimoji="1" lang="en-US" altLang="zh-CN" sz="2115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kumimoji="1" lang="zh-CN" altLang="en-US" sz="2115" dirty="0">
                    <a:solidFill>
                      <a:srgbClr val="052DD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个约束</a:t>
                </a:r>
                <a:endParaRPr kumimoji="1" lang="zh-CN" altLang="en-US" sz="2115" dirty="0">
                  <a:solidFill>
                    <a:srgbClr val="052DD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0400" y="2928767"/>
                <a:ext cx="4254629" cy="325795"/>
              </a:xfrm>
              <a:prstGeom prst="rect">
                <a:avLst/>
              </a:prstGeom>
              <a:blipFill rotWithShape="1">
                <a:blip r:embed="rId6"/>
                <a:stretch>
                  <a:fillRect l="-112" t="-8036" r="11" b="-8129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/>
              <p:cNvSpPr txBox="1"/>
              <p:nvPr/>
            </p:nvSpPr>
            <p:spPr>
              <a:xfrm>
                <a:off x="345963" y="3741031"/>
                <a:ext cx="6123471" cy="430887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:r>
                  <a:rPr kumimoji="1" lang="zh-CN" altLang="en-US" sz="28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重新定义</a:t>
                </a:r>
                <a14:m>
                  <m:oMath xmlns:m="http://schemas.openxmlformats.org/officeDocument/2006/math">
                    <m:r>
                      <a:rPr kumimoji="1" lang="en-US" altLang="zh-CN" sz="28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  <m:r>
                      <a:rPr kumimoji="1" lang="en-US" altLang="zh-C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𝑁</m:t>
                    </m:r>
                    <m:r>
                      <a:rPr kumimoji="1" lang="en-US" altLang="zh-C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1" lang="en-US" altLang="zh-C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kumimoji="1" lang="zh-CN" altLang="en-US" sz="28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个夸克之间的相对相角</a:t>
                </a:r>
                <a:endParaRPr kumimoji="1" lang="zh-CN" altLang="en-US" sz="28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文本框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963" y="3741031"/>
                <a:ext cx="6123471" cy="430887"/>
              </a:xfrm>
              <a:prstGeom prst="rect">
                <a:avLst/>
              </a:prstGeom>
              <a:blipFill rotWithShape="1">
                <a:blip r:embed="rId7"/>
                <a:stretch>
                  <a:fillRect l="-81" t="-8015" r="-1907" b="-7965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本框 16"/>
              <p:cNvSpPr txBox="1"/>
              <p:nvPr/>
            </p:nvSpPr>
            <p:spPr>
              <a:xfrm>
                <a:off x="1622998" y="4438633"/>
                <a:ext cx="4680867" cy="867930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1905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ℒ</m:t>
                    </m:r>
                    <m:r>
                      <a:rPr kumimoji="1" lang="en-US" altLang="zh-CN" sz="1905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∝ </m:t>
                    </m:r>
                    <m:d>
                      <m:dPr>
                        <m:ctrlPr>
                          <a:rPr kumimoji="1" lang="en-US" altLang="zh-CN" sz="1905" i="1" smtClean="0">
                            <a:solidFill>
                              <a:srgbClr val="D3181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1905" i="1">
                                <a:solidFill>
                                  <a:srgbClr val="D3181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1905" i="1">
                                    <a:solidFill>
                                      <a:srgbClr val="D3181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1905" i="1">
                                    <a:solidFill>
                                      <a:srgbClr val="D3181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𝑈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1905" i="1">
                                <a:solidFill>
                                  <a:srgbClr val="D3181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kumimoji="1" lang="en-US" altLang="zh-CN" sz="1905" i="1">
                            <a:solidFill>
                              <a:srgbClr val="D3181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zh-CN" sz="1905" i="1">
                                <a:solidFill>
                                  <a:srgbClr val="D3181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1905" i="1">
                                    <a:solidFill>
                                      <a:srgbClr val="D3181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1905" i="1">
                                    <a:solidFill>
                                      <a:srgbClr val="D3181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𝑈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1905" i="1">
                                <a:solidFill>
                                  <a:srgbClr val="D3181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kumimoji="1" lang="en-US" altLang="zh-CN" sz="1905" i="1">
                            <a:solidFill>
                              <a:srgbClr val="D3181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⋯</m:t>
                        </m:r>
                      </m:e>
                    </m:d>
                    <m:r>
                      <a:rPr kumimoji="1" lang="en-US" altLang="zh-CN" sz="1905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kumimoji="1" lang="en-US" altLang="zh-CN" sz="1905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zh-CN" sz="1905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kumimoji="1" lang="en-US" altLang="zh-CN" sz="1905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kumimoji="1" lang="en-US" altLang="zh-CN" sz="1905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1905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zh-CN" sz="1905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905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1905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12</m:t>
                                  </m:r>
                                </m:sub>
                              </m:sSub>
                            </m:e>
                            <m:e>
                              <m:r>
                                <a:rPr kumimoji="1" lang="en-US" altLang="zh-CN" sz="1905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⋯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zh-CN" sz="1905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905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1905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zh-CN" sz="1905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905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1905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22</m:t>
                                  </m:r>
                                </m:sub>
                              </m:sSub>
                            </m:e>
                            <m:e>
                              <m:r>
                                <a:rPr kumimoji="1" lang="en-US" altLang="zh-CN" sz="1905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⋯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zh-CN" sz="1905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⋯</m:t>
                              </m:r>
                            </m:e>
                            <m:e>
                              <m:r>
                                <a:rPr kumimoji="1" lang="en-US" altLang="zh-CN" sz="1905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⋯</m:t>
                              </m:r>
                            </m:e>
                            <m:e>
                              <m:r>
                                <a:rPr kumimoji="1" lang="en-US" altLang="zh-CN" sz="1905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⋯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ctrlPr>
                          <a:rPr kumimoji="1" lang="en-US" altLang="zh-CN" sz="1905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zh-CN" sz="1905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kumimoji="1" lang="en-US" altLang="zh-CN" sz="1905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905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kumimoji="1" lang="en-US" altLang="zh-CN" sz="1905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zh-CN" sz="1905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905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kumimoji="1" lang="en-US" altLang="zh-CN" sz="1905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zh-CN" sz="1905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⋯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zh-CN" altLang="en-US" sz="1905" dirty="0">
                    <a:solidFill>
                      <a:srgbClr val="00B05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190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7" name="文本框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2998" y="4438633"/>
                <a:ext cx="4680867" cy="867930"/>
              </a:xfrm>
              <a:prstGeom prst="rect">
                <a:avLst/>
              </a:prstGeom>
              <a:blipFill rotWithShape="1">
                <a:blip r:embed="rId8"/>
                <a:stretch>
                  <a:fillRect l="-107" t="-71" r="5" b="58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文本框 17"/>
              <p:cNvSpPr txBox="1"/>
              <p:nvPr/>
            </p:nvSpPr>
            <p:spPr>
              <a:xfrm>
                <a:off x="6324235" y="4295261"/>
                <a:ext cx="3830344" cy="919291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:pPr marL="266700" indent="-3048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kumimoji="1" lang="zh-CN" altLang="en-US" sz="2115" dirty="0">
                    <a:solidFill>
                      <a:srgbClr val="052DD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重新定义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11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11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CN" sz="211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zh-CN" sz="2115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kumimoji="1" lang="en-US" altLang="zh-CN" sz="211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11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CN" sz="211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zh-CN" sz="2115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⋯</m:t>
                    </m:r>
                  </m:oMath>
                </a14:m>
                <a:r>
                  <a:rPr kumimoji="1" lang="zh-CN" altLang="en-US" sz="2115" dirty="0">
                    <a:solidFill>
                      <a:srgbClr val="052DD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消掉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11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brk m:alnAt="7"/>
                          </m:rPr>
                          <a:rPr kumimoji="1" lang="en-US" altLang="zh-CN" sz="211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11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kumimoji="1" lang="en-US" altLang="zh-CN" sz="211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kumimoji="1" lang="zh-CN" altLang="en-US" sz="2115" dirty="0">
                    <a:solidFill>
                      <a:srgbClr val="052DD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相角</a:t>
                </a:r>
                <a:endParaRPr kumimoji="1" lang="en-US" altLang="zh-CN" sz="2115" dirty="0">
                  <a:solidFill>
                    <a:srgbClr val="052DD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 marL="266700" indent="-3048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kumimoji="1" lang="zh-CN" altLang="en-US" sz="2115" dirty="0">
                    <a:solidFill>
                      <a:srgbClr val="052DD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重新定义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11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115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115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</m:acc>
                      </m:e>
                      <m:sub>
                        <m:r>
                          <a:rPr kumimoji="1" lang="en-US" altLang="zh-CN" sz="211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kumimoji="1" lang="zh-CN" altLang="en-US" sz="2115" dirty="0">
                    <a:solidFill>
                      <a:srgbClr val="052DD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消掉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11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brk m:alnAt="7"/>
                          </m:rPr>
                          <a:rPr kumimoji="1" lang="en-US" altLang="zh-CN" sz="211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11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kumimoji="1" lang="en-US" altLang="zh-CN" sz="211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zh-CN" altLang="en-US" sz="2115" dirty="0">
                    <a:solidFill>
                      <a:srgbClr val="052DD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相角</a:t>
                </a:r>
                <a:endParaRPr kumimoji="1" lang="en-US" altLang="zh-CN" sz="2115" dirty="0">
                  <a:solidFill>
                    <a:srgbClr val="052DD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文本框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4235" y="4295261"/>
                <a:ext cx="3830344" cy="919291"/>
              </a:xfrm>
              <a:prstGeom prst="rect">
                <a:avLst/>
              </a:prstGeom>
              <a:blipFill rotWithShape="1">
                <a:blip r:embed="rId9"/>
                <a:stretch>
                  <a:fillRect l="-140" t="-11756" r="-4435" b="-11750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文本框 18"/>
              <p:cNvSpPr txBox="1"/>
              <p:nvPr/>
            </p:nvSpPr>
            <p:spPr>
              <a:xfrm>
                <a:off x="698365" y="5400171"/>
                <a:ext cx="10622777" cy="1215654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lIns="0" tIns="0" rIns="0" bIns="0" rtlCol="0" anchor="ctr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kumimoji="1" lang="zh-CN" altLang="en-US" sz="28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剩余</a:t>
                </a:r>
                <a:r>
                  <a:rPr kumimoji="1" lang="en-US" altLang="zh-CN" sz="28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kumimoji="1" lang="zh-CN" altLang="en-US" sz="28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p>
                        <m:r>
                          <a:rPr kumimoji="1"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zh-C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−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zh-CN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1"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𝑁</m:t>
                        </m:r>
                        <m:r>
                          <a:rPr kumimoji="1" lang="en-US" altLang="zh-CN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kumimoji="1" lang="en-US" altLang="zh-C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kumimoji="1" lang="en-US" altLang="zh-CN" sz="28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CN" sz="28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𝑁</m:t>
                                </m:r>
                              </m:e>
                              <m:sup>
                                <m:r>
                                  <a:rPr kumimoji="1" lang="en-US" altLang="zh-CN" sz="28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kumimoji="1" lang="en-US" altLang="zh-C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kumimoji="1" lang="en-US" altLang="zh-C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</m:d>
                        <m:r>
                          <m:rPr>
                            <m:lit/>
                          </m:rPr>
                          <a:rPr kumimoji="1"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kumimoji="1"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d>
                    <m:r>
                      <a:rPr kumimoji="1" lang="en-US" altLang="zh-C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kumimoji="1"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kumimoji="1" lang="en-US" altLang="zh-C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  <m:sup>
                            <m:r>
                              <a:rPr kumimoji="1" lang="en-US" altLang="zh-C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1"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1"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</m:d>
                    <m:r>
                      <a:rPr kumimoji="1" lang="en-US" altLang="zh-C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>
                      <a:rPr kumimoji="1" lang="en-US" altLang="zh-C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kumimoji="1" lang="zh-CN" altLang="en-US" sz="28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个模参数</a:t>
                </a:r>
                <a:endParaRPr kumimoji="1" lang="en-US" altLang="zh-CN" sz="28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kumimoji="1" lang="zh-CN" altLang="en-US" sz="28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p>
                        <m:r>
                          <a:rPr kumimoji="1"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zh-C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−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zh-CN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kumimoji="1" lang="en-US" altLang="zh-C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kumimoji="1" lang="en-US" altLang="zh-CN" sz="28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CN" sz="28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𝑁</m:t>
                                </m:r>
                              </m:e>
                              <m:sup>
                                <m:r>
                                  <a:rPr kumimoji="1" lang="en-US" altLang="zh-CN" sz="28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kumimoji="1" lang="en-US" altLang="zh-C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kumimoji="1" lang="en-US" altLang="zh-C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</m:d>
                        <m:r>
                          <m:rPr>
                            <m:lit/>
                          </m:rPr>
                          <a:rPr kumimoji="1"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kumimoji="1"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kumimoji="1" lang="en-US" altLang="zh-CN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kumimoji="1" lang="en-US" altLang="zh-C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kumimoji="1" lang="en-US" altLang="zh-C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𝑁</m:t>
                            </m:r>
                            <m:r>
                              <a:rPr kumimoji="1" lang="en-US" altLang="zh-C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kumimoji="1" lang="en-US" altLang="zh-C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</m:d>
                    <m:r>
                      <a:rPr kumimoji="1" lang="en-US" altLang="zh-C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en-US" altLang="zh-C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𝑁</m:t>
                    </m:r>
                    <m:d>
                      <m:dPr>
                        <m:ctrlPr>
                          <a:rPr kumimoji="1"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1"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𝑁</m:t>
                        </m:r>
                        <m:r>
                          <a:rPr kumimoji="1"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1"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d>
                    <m:r>
                      <m:rPr>
                        <m:lit/>
                      </m:rPr>
                      <a:rPr kumimoji="1" lang="en-US" altLang="zh-C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>
                      <a:rPr kumimoji="1" lang="en-US" altLang="zh-C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  <m:r>
                      <a:rPr kumimoji="1" lang="en-US" altLang="zh-C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r>
                      <a:rPr kumimoji="1" lang="en-US" altLang="zh-C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kumimoji="1" lang="zh-CN" altLang="en-US" sz="28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个相角参数</a:t>
                </a:r>
                <a:endParaRPr kumimoji="1" lang="zh-CN" altLang="en-US" sz="2115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文本框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365" y="5400171"/>
                <a:ext cx="10622777" cy="1215654"/>
              </a:xfrm>
              <a:prstGeom prst="rect">
                <a:avLst/>
              </a:prstGeom>
              <a:blipFill rotWithShape="1">
                <a:blip r:embed="rId10"/>
                <a:stretch>
                  <a:fillRect l="-47" t="-11607" r="3" b="-11668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表格 7"/>
              <p:cNvGraphicFramePr>
                <a:graphicFrameLocks noGrp="1"/>
              </p:cNvGraphicFramePr>
              <p:nvPr/>
            </p:nvGraphicFramePr>
            <p:xfrm>
              <a:off x="7971664" y="95324"/>
              <a:ext cx="3767886" cy="194245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95401"/>
                    <a:gridCol w="893361"/>
                    <a:gridCol w="896197"/>
                    <a:gridCol w="982927"/>
                  </a:tblGrid>
                  <a:tr h="419948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sz="2400" b="1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b="1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𝑵</m:t>
                                  </m:r>
                                </m:e>
                                <m:sub>
                                  <m:r>
                                    <a:rPr lang="zh-CN" altLang="en-US" sz="2400" b="1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代</m:t>
                                  </m:r>
                                </m:sub>
                              </m:sSub>
                            </m:oMath>
                          </a14:m>
                          <a:r>
                            <a:rPr lang="zh-CN" altLang="en-US" sz="2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zh-CN" altLang="en-US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6771" marR="96771" marT="48386" marB="48386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CN" sz="2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zh-CN" altLang="en-US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6771" marR="96771" marT="48386" marB="48386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CN" sz="2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zh-CN" altLang="en-US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6771" marR="96771" marT="48386" marB="48386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CN" sz="2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zh-CN" altLang="en-US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6771" marR="96771" marT="48386" marB="48386"/>
                    </a:tc>
                  </a:tr>
                  <a:tr h="392462">
                    <a:tc>
                      <a:txBody>
                        <a:bodyPr/>
                        <a:lstStyle/>
                        <a:p>
                          <a:r>
                            <a:rPr lang="zh-CN" altLang="en-US" sz="2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模</a:t>
                          </a:r>
                          <a:endParaRPr lang="zh-CN" altLang="en-US" sz="2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96771" marR="96771" marT="48386" marB="48386"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2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zh-CN" altLang="en-US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6771" marR="96771" marT="48386" marB="48386"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2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zh-CN" altLang="en-US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6771" marR="96771" marT="48386" marB="48386"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2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zh-CN" altLang="en-US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6771" marR="96771" marT="48386" marB="48386"/>
                    </a:tc>
                  </a:tr>
                  <a:tr h="392462">
                    <a:tc>
                      <a:txBody>
                        <a:bodyPr/>
                        <a:lstStyle/>
                        <a:p>
                          <a:r>
                            <a:rPr lang="zh-CN" altLang="en-US" sz="2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相角</a:t>
                          </a:r>
                          <a:endParaRPr lang="zh-CN" altLang="en-US" sz="2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96771" marR="96771" marT="48386" marB="48386"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2400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zh-CN" altLang="en-US" sz="2400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6771" marR="96771" marT="48386" marB="48386"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2400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zh-CN" altLang="en-US" sz="2400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6771" marR="96771" marT="48386" marB="48386"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2400" dirty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zh-CN" altLang="en-US" sz="240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6771" marR="96771" marT="48386" marB="48386"/>
                    </a:tc>
                  </a:tr>
                  <a:tr h="392462">
                    <a:tc>
                      <a:txBody>
                        <a:bodyPr/>
                        <a:lstStyle/>
                        <a:p>
                          <a:r>
                            <a:rPr lang="zh-CN" altLang="en-US" sz="2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总数</a:t>
                          </a:r>
                          <a:endParaRPr lang="zh-CN" altLang="en-US" sz="2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96771" marR="96771" marT="48386" marB="48386"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2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zh-CN" altLang="en-US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6771" marR="96771" marT="48386" marB="48386"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2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zh-CN" altLang="en-US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6771" marR="96771" marT="48386" marB="48386"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2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</a:t>
                          </a:r>
                          <a:endParaRPr lang="zh-CN" altLang="en-US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6771" marR="96771" marT="48386" marB="48386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表格 7"/>
              <p:cNvGraphicFramePr>
                <a:graphicFrameLocks noGrp="1"/>
              </p:cNvGraphicFramePr>
              <p:nvPr/>
            </p:nvGraphicFramePr>
            <p:xfrm>
              <a:off x="7971664" y="95324"/>
              <a:ext cx="3767886" cy="194245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95401"/>
                    <a:gridCol w="893361"/>
                    <a:gridCol w="896197"/>
                    <a:gridCol w="982927"/>
                  </a:tblGrid>
                  <a:tr h="522605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771" marR="96771" marT="48386" marB="48386">
                        <a:blipFill>
                          <a:blip r:embed="rId1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CN" sz="2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zh-CN" altLang="en-US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6771" marR="96771" marT="48386" marB="48386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CN" sz="2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zh-CN" altLang="en-US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6771" marR="96771" marT="48386" marB="48386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CN" sz="2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zh-CN" altLang="en-US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6771" marR="96771" marT="48386" marB="48386"/>
                    </a:tc>
                  </a:tr>
                  <a:tr h="392462">
                    <a:tc>
                      <a:txBody>
                        <a:bodyPr/>
                        <a:lstStyle/>
                        <a:p>
                          <a:r>
                            <a:rPr lang="zh-CN" altLang="en-US" sz="2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模</a:t>
                          </a:r>
                          <a:endParaRPr lang="zh-CN" altLang="en-US" sz="2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96771" marR="96771" marT="48386" marB="48386"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2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zh-CN" altLang="en-US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6771" marR="96771" marT="48386" marB="48386"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2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zh-CN" altLang="en-US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6771" marR="96771" marT="48386" marB="48386"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2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zh-CN" altLang="en-US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6771" marR="96771" marT="48386" marB="48386"/>
                    </a:tc>
                  </a:tr>
                  <a:tr h="392462">
                    <a:tc>
                      <a:txBody>
                        <a:bodyPr/>
                        <a:lstStyle/>
                        <a:p>
                          <a:r>
                            <a:rPr lang="zh-CN" altLang="en-US" sz="2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相角</a:t>
                          </a:r>
                          <a:endParaRPr lang="zh-CN" altLang="en-US" sz="2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96771" marR="96771" marT="48386" marB="48386"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2400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zh-CN" altLang="en-US" sz="2400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6771" marR="96771" marT="48386" marB="48386"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2400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zh-CN" altLang="en-US" sz="2400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6771" marR="96771" marT="48386" marB="48386"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2400" dirty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zh-CN" altLang="en-US" sz="240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6771" marR="96771" marT="48386" marB="48386"/>
                    </a:tc>
                  </a:tr>
                  <a:tr h="392462">
                    <a:tc>
                      <a:txBody>
                        <a:bodyPr/>
                        <a:lstStyle/>
                        <a:p>
                          <a:r>
                            <a:rPr lang="zh-CN" altLang="en-US" sz="2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总数</a:t>
                          </a:r>
                          <a:endParaRPr lang="zh-CN" altLang="en-US" sz="2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96771" marR="96771" marT="48386" marB="48386"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2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zh-CN" altLang="en-US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6771" marR="96771" marT="48386" marB="48386"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2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zh-CN" altLang="en-US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6771" marR="96771" marT="48386" marB="48386"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2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</a:t>
                          </a:r>
                          <a:endParaRPr lang="zh-CN" altLang="en-US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6771" marR="96771" marT="48386" marB="48386"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/>
              <p:cNvSpPr txBox="1"/>
              <p:nvPr/>
            </p:nvSpPr>
            <p:spPr>
              <a:xfrm>
                <a:off x="743657" y="285592"/>
                <a:ext cx="5733716" cy="861774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kumimoji="1" lang="zh-CN" altLang="en-US" sz="28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独立模参数：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kumimoji="1" lang="en-US" altLang="zh-C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  <m:sup>
                            <m:r>
                              <a:rPr kumimoji="1" lang="en-US" altLang="zh-C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1"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1"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</m:d>
                    <m:r>
                      <m:rPr>
                        <m:lit/>
                      </m:rPr>
                      <a:rPr kumimoji="1" lang="en-US" altLang="zh-C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>
                      <a:rPr kumimoji="1" lang="en-US" altLang="zh-C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endParaRPr kumimoji="1" lang="en-US" altLang="zh-CN" sz="2800" i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r>
                  <a:rPr kumimoji="1" lang="zh-CN" altLang="en-US" sz="28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独立相位参数：</a:t>
                </a:r>
                <a:r>
                  <a:rPr kumimoji="1" lang="en-US" altLang="zh-CN" sz="28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𝑁</m:t>
                    </m:r>
                    <m:d>
                      <m:dPr>
                        <m:ctrlPr>
                          <a:rPr kumimoji="1"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1"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𝑁</m:t>
                        </m:r>
                        <m:r>
                          <a:rPr kumimoji="1"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1"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d>
                    <m:r>
                      <m:rPr>
                        <m:lit/>
                      </m:rPr>
                      <a:rPr kumimoji="1" lang="en-US" altLang="zh-C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>
                      <a:rPr kumimoji="1" lang="en-US" altLang="zh-C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  <m:r>
                      <a:rPr kumimoji="1" lang="en-US" altLang="zh-C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r>
                      <a:rPr kumimoji="1" lang="en-US" altLang="zh-C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endParaRPr kumimoji="1" lang="zh-CN" altLang="en-US" sz="28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657" y="285592"/>
                <a:ext cx="5733716" cy="861774"/>
              </a:xfrm>
              <a:prstGeom prst="rect">
                <a:avLst/>
              </a:prstGeom>
              <a:blipFill rotWithShape="1">
                <a:blip r:embed="rId2"/>
                <a:stretch>
                  <a:fillRect l="-90" t="-8013" r="7" b="-7967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/>
              <p:cNvSpPr txBox="1"/>
              <p:nvPr/>
            </p:nvSpPr>
            <p:spPr>
              <a:xfrm>
                <a:off x="743657" y="1454783"/>
                <a:ext cx="4888839" cy="543610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两代夸克：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115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kumimoji="1" lang="en-US" altLang="zh-CN" sz="2115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kumimoji="1" lang="en-US" altLang="zh-CN" sz="2115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zh-CN" sz="211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𝜃</m:t>
                                  </m:r>
                                </m:sub>
                              </m:sSub>
                            </m:e>
                            <m:e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𝜃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𝜃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𝜃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kumimoji="1" lang="en-US" altLang="zh-CN" sz="211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, </m:t>
                    </m:r>
                    <m:sSubSup>
                      <m:sSubSupPr>
                        <m:ctrlP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  <m:sup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  <m:r>
                      <a:rPr kumimoji="1" lang="en-US" altLang="zh-CN" sz="211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endParaRPr kumimoji="1"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657" y="1454783"/>
                <a:ext cx="4888839" cy="543610"/>
              </a:xfrm>
              <a:prstGeom prst="rect">
                <a:avLst/>
              </a:prstGeom>
              <a:blipFill rotWithShape="1">
                <a:blip r:embed="rId3"/>
                <a:stretch>
                  <a:fillRect l="-105" t="-116" r="-5234" b="9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/>
              <p:cNvSpPr txBox="1"/>
              <p:nvPr/>
            </p:nvSpPr>
            <p:spPr>
              <a:xfrm>
                <a:off x="393680" y="2912388"/>
                <a:ext cx="10702688" cy="781752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三代夸克混合具有不可约相位。四个参数选择有多种形式，标准参数化形式选取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12</m:t>
                            </m:r>
                          </m:sub>
                        </m:s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13</m:t>
                            </m:r>
                          </m:sub>
                        </m:s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23</m:t>
                            </m:r>
                          </m:sub>
                        </m:s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</m:d>
                  </m:oMath>
                </a14:m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，矩阵形式为</a:t>
                </a:r>
                <a:endParaRPr kumimoji="1"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680" y="2912388"/>
                <a:ext cx="10702688" cy="781752"/>
              </a:xfrm>
              <a:prstGeom prst="rect">
                <a:avLst/>
              </a:prstGeom>
              <a:blipFill rotWithShape="1">
                <a:blip r:embed="rId4"/>
                <a:stretch>
                  <a:fillRect l="-47" t="-5722" r="4" b="-3124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组合 30"/>
          <p:cNvGrpSpPr/>
          <p:nvPr/>
        </p:nvGrpSpPr>
        <p:grpSpPr>
          <a:xfrm>
            <a:off x="1442753" y="3822810"/>
            <a:ext cx="7225596" cy="2305925"/>
            <a:chOff x="460587" y="3005666"/>
            <a:chExt cx="6827519" cy="2178886"/>
          </a:xfrm>
        </p:grpSpPr>
        <p:grpSp>
          <p:nvGrpSpPr>
            <p:cNvPr id="18" name="组合 17"/>
            <p:cNvGrpSpPr/>
            <p:nvPr/>
          </p:nvGrpSpPr>
          <p:grpSpPr>
            <a:xfrm>
              <a:off x="460587" y="3005666"/>
              <a:ext cx="6696589" cy="2139025"/>
              <a:chOff x="460587" y="3005666"/>
              <a:chExt cx="6696589" cy="2139025"/>
            </a:xfrm>
          </p:grpSpPr>
          <p:pic>
            <p:nvPicPr>
              <p:cNvPr id="15" name="图片 14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0587" y="3026859"/>
                <a:ext cx="6696589" cy="2117832"/>
              </a:xfrm>
              <a:prstGeom prst="rect">
                <a:avLst/>
              </a:prstGeom>
            </p:spPr>
          </p:pic>
          <p:sp>
            <p:nvSpPr>
              <p:cNvPr id="16" name="椭圆 15"/>
              <p:cNvSpPr/>
              <p:nvPr/>
            </p:nvSpPr>
            <p:spPr>
              <a:xfrm>
                <a:off x="4795519" y="3005666"/>
                <a:ext cx="596053" cy="468843"/>
              </a:xfrm>
              <a:prstGeom prst="ellipse">
                <a:avLst/>
              </a:prstGeom>
              <a:ln>
                <a:solidFill>
                  <a:srgbClr val="2A00FF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CN" altLang="en-US" sz="1695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椭圆 16"/>
              <p:cNvSpPr/>
              <p:nvPr/>
            </p:nvSpPr>
            <p:spPr>
              <a:xfrm>
                <a:off x="3589867" y="3622027"/>
                <a:ext cx="481494" cy="468843"/>
              </a:xfrm>
              <a:prstGeom prst="ellipse">
                <a:avLst/>
              </a:prstGeom>
              <a:ln>
                <a:solidFill>
                  <a:srgbClr val="2A00FF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CN" altLang="en-US" sz="1695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1" name="椭圆 20"/>
            <p:cNvSpPr/>
            <p:nvPr/>
          </p:nvSpPr>
          <p:spPr>
            <a:xfrm>
              <a:off x="6275493" y="4063115"/>
              <a:ext cx="1012613" cy="468843"/>
            </a:xfrm>
            <a:prstGeom prst="ellipse">
              <a:avLst/>
            </a:prstGeom>
            <a:ln>
              <a:solidFill>
                <a:srgbClr val="2A00FF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 sz="1695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22" name="椭圆 21"/>
            <p:cNvSpPr/>
            <p:nvPr/>
          </p:nvSpPr>
          <p:spPr>
            <a:xfrm>
              <a:off x="3887893" y="4376420"/>
              <a:ext cx="2256670" cy="468843"/>
            </a:xfrm>
            <a:prstGeom prst="ellipse">
              <a:avLst/>
            </a:prstGeom>
            <a:ln>
              <a:solidFill>
                <a:srgbClr val="2A00FF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 sz="1695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3887893" y="4677286"/>
              <a:ext cx="2256670" cy="468843"/>
            </a:xfrm>
            <a:prstGeom prst="ellipse">
              <a:avLst/>
            </a:prstGeom>
            <a:ln>
              <a:solidFill>
                <a:srgbClr val="2A00FF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 sz="1695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1615439" y="4414843"/>
              <a:ext cx="2256670" cy="468843"/>
            </a:xfrm>
            <a:prstGeom prst="ellipse">
              <a:avLst/>
            </a:prstGeom>
            <a:ln>
              <a:solidFill>
                <a:srgbClr val="2A00FF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 sz="1695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615439" y="4715709"/>
              <a:ext cx="2256670" cy="468843"/>
            </a:xfrm>
            <a:prstGeom prst="ellipse">
              <a:avLst/>
            </a:prstGeom>
            <a:ln>
              <a:solidFill>
                <a:srgbClr val="2A00FF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 sz="1695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3803226" y="3039435"/>
              <a:ext cx="61" cy="369342"/>
            </a:xfrm>
            <a:prstGeom prst="rect">
              <a:avLst/>
            </a:prstGeom>
            <a:noFill/>
            <a:effectLst>
              <a:outerShdw blurRad="50800" dist="38100" sx="1000" sy="1000" algn="l" rotWithShape="0">
                <a:prstClr val="black"/>
              </a:outerShdw>
              <a:softEdge rad="12700"/>
            </a:effectLst>
          </p:spPr>
          <p:txBody>
            <a:bodyPr wrap="none" lIns="0" tIns="0" rIns="0" bIns="0" rtlCol="0" anchor="ctr">
              <a:spAutoFit/>
            </a:bodyPr>
            <a:lstStyle/>
            <a:p>
              <a:pPr algn="l"/>
              <a:endParaRPr kumimoji="1" lang="zh-CN" altLang="en-US" sz="254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7" name="文本框 26"/>
          <p:cNvSpPr txBox="1"/>
          <p:nvPr/>
        </p:nvSpPr>
        <p:spPr>
          <a:xfrm>
            <a:off x="9417153" y="4903078"/>
            <a:ext cx="745498" cy="390876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kumimoji="1" lang="zh-CN" altLang="en-US" sz="2540" dirty="0">
                <a:solidFill>
                  <a:srgbClr val="052DD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复数</a:t>
            </a:r>
            <a:endParaRPr kumimoji="1" lang="zh-CN" altLang="en-US" sz="2540" dirty="0">
              <a:solidFill>
                <a:srgbClr val="052DD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/>
              <p:cNvSpPr txBox="1"/>
              <p:nvPr/>
            </p:nvSpPr>
            <p:spPr>
              <a:xfrm>
                <a:off x="1205438" y="2314860"/>
                <a:ext cx="7787325" cy="390876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:pPr algn="l"/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即 </a:t>
                </a:r>
                <a:r>
                  <a:rPr kumimoji="1" lang="en-US" altLang="zh-CN" sz="2540" dirty="0" err="1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Cabbibo</a:t>
                </a:r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混合（</a:t>
                </a:r>
                <a14:m>
                  <m:oMath xmlns:m="http://schemas.openxmlformats.org/officeDocument/2006/math"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𝜃</m:t>
                    </m:r>
                  </m:oMath>
                </a14:m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角）。无复相位，正反夸克无区别</a:t>
                </a:r>
                <a:endParaRPr kumimoji="1"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5438" y="2314860"/>
                <a:ext cx="7787325" cy="390876"/>
              </a:xfrm>
              <a:prstGeom prst="rect">
                <a:avLst/>
              </a:prstGeom>
              <a:blipFill rotWithShape="1">
                <a:blip r:embed="rId6"/>
                <a:stretch>
                  <a:fillRect l="-68" t="-8033" r="-1013" b="-8123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/>
              <p:cNvSpPr txBox="1"/>
              <p:nvPr/>
            </p:nvSpPr>
            <p:spPr>
              <a:xfrm>
                <a:off x="2926008" y="6293831"/>
                <a:ext cx="5120743" cy="503590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72000" tIns="36000" rIns="72000" bIns="36000" rtlCol="0" anchor="ctr">
                <a:spAutoFit/>
              </a:bodyPr>
              <a:lstStyle/>
              <a:p>
                <a:pPr algn="l"/>
                <a:r>
                  <a:rPr kumimoji="1" lang="zh-CN" altLang="en-US" sz="280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相角</a:t>
                </a:r>
                <a14:m>
                  <m:oMath xmlns:m="http://schemas.openxmlformats.org/officeDocument/2006/math">
                    <m:r>
                      <a:rPr kumimoji="1"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𝛿</m:t>
                    </m:r>
                  </m:oMath>
                </a14:m>
                <a:r>
                  <a:rPr kumimoji="1" lang="zh-CN" altLang="en-US" sz="280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是标准模型的</a:t>
                </a:r>
                <a:r>
                  <a:rPr kumimoji="1" lang="en-US" altLang="zh-CN" sz="280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CP</a:t>
                </a:r>
                <a:r>
                  <a:rPr kumimoji="1" lang="zh-CN" altLang="en-US" sz="280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破坏来源</a:t>
                </a:r>
                <a:endParaRPr kumimoji="1" lang="zh-CN" altLang="en-US"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6008" y="6293831"/>
                <a:ext cx="5120743" cy="503590"/>
              </a:xfrm>
              <a:prstGeom prst="rect">
                <a:avLst/>
              </a:prstGeom>
              <a:blipFill rotWithShape="1">
                <a:blip r:embed="rId7"/>
                <a:stretch>
                  <a:fillRect l="-346" t="-2591" r="-1587" b="-2446"/>
                </a:stretch>
              </a:blipFill>
              <a:ln w="25400">
                <a:solidFill>
                  <a:schemeClr val="tx1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5875">
          <a:solidFill>
            <a:srgbClr val="000000"/>
          </a:solidFill>
          <a:tailEnd type="stealth" w="lg" len="lg"/>
        </a:ln>
      </a:spPr>
      <a:bodyPr rtlCol="0" anchor="ctr"/>
      <a:lstStyle>
        <a:defPPr algn="ctr">
          <a:defRPr/>
        </a:defPPr>
      </a:lstStyle>
    </a:spDef>
    <a:txDef>
      <a:spPr>
        <a:noFill/>
      </a:spPr>
      <a:bodyPr wrap="none" rtlCol="0">
        <a:spAutoFit/>
      </a:bodyPr>
      <a:lstStyle>
        <a:defPPr algn="l">
          <a:defRPr kumimoji="1" sz="2400" dirty="0" smtClean="0">
            <a:latin typeface="微软雅黑" panose="020B0503020204020204" pitchFamily="34" charset="-122"/>
            <a:ea typeface="微软雅黑" panose="020B0503020204020204" pitchFamily="34" charset="-122"/>
            <a:cs typeface="Calibri" panose="020F0502020204030204" pitchFamily="34" charset="0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10678</Words>
  <Application>WPS 表格</Application>
  <PresentationFormat>宽屏</PresentationFormat>
  <Paragraphs>1164</Paragraphs>
  <Slides>73</Slides>
  <Notes>27</Notes>
  <HiddenSlides>0</HiddenSlides>
  <MMClips>0</MMClips>
  <ScaleCrop>false</ScaleCrop>
  <HeadingPairs>
    <vt:vector size="6" baseType="variant">
      <vt:variant>
        <vt:lpstr>已用的字体</vt:lpstr>
      </vt:variant>
      <vt:variant>
        <vt:i4>34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73</vt:i4>
      </vt:variant>
    </vt:vector>
  </HeadingPairs>
  <TitlesOfParts>
    <vt:vector size="108" baseType="lpstr">
      <vt:lpstr>Arial</vt:lpstr>
      <vt:lpstr>宋体</vt:lpstr>
      <vt:lpstr>Wingdings</vt:lpstr>
      <vt:lpstr>微软雅黑</vt:lpstr>
      <vt:lpstr>汉仪旗黑</vt:lpstr>
      <vt:lpstr>Calibri</vt:lpstr>
      <vt:lpstr>Helvetica Neue</vt:lpstr>
      <vt:lpstr>Times New Roman</vt:lpstr>
      <vt:lpstr>Kaiti TC</vt:lpstr>
      <vt:lpstr>Cambria Math</vt:lpstr>
      <vt:lpstr>Kingsoft Math</vt:lpstr>
      <vt:lpstr>楷体</vt:lpstr>
      <vt:lpstr>DejaVu Math TeX Gyre</vt:lpstr>
      <vt:lpstr>宋体</vt:lpstr>
      <vt:lpstr>Arial Unicode MS</vt:lpstr>
      <vt:lpstr>Calibri Light</vt:lpstr>
      <vt:lpstr>等线</vt:lpstr>
      <vt:lpstr>汉仪中等线KW</vt:lpstr>
      <vt:lpstr>汉仪书宋二KW</vt:lpstr>
      <vt:lpstr>Courier New</vt:lpstr>
      <vt:lpstr>SimHei</vt:lpstr>
      <vt:lpstr>黑体</vt:lpstr>
      <vt:lpstr>微软雅黑</vt:lpstr>
      <vt:lpstr>Helvetica</vt:lpstr>
      <vt:lpstr>楷体_GB2312</vt:lpstr>
      <vt:lpstr>汉仪楷体简</vt:lpstr>
      <vt:lpstr>Symbol</vt:lpstr>
      <vt:lpstr>黑体</vt:lpstr>
      <vt:lpstr>MS PGothic</vt:lpstr>
      <vt:lpstr>Songti SC Black</vt:lpstr>
      <vt:lpstr>汉仪楷体KW</vt:lpstr>
      <vt:lpstr>汉仪中黑KW</vt:lpstr>
      <vt:lpstr>Kingsoft Sign</vt:lpstr>
      <vt:lpstr>苹方-简</vt:lpstr>
      <vt:lpstr>Office Theme</vt:lpstr>
      <vt:lpstr>PowerPoint 演示文稿</vt:lpstr>
      <vt:lpstr>费米子与Higgs汤川耦合</vt:lpstr>
      <vt:lpstr>质量本征态的电弱相互作用</vt:lpstr>
      <vt:lpstr>PowerPoint 演示文稿</vt:lpstr>
      <vt:lpstr>CKM矩阵与相互作用顶角</vt:lpstr>
      <vt:lpstr>CKM矩阵元应用举例</vt:lpstr>
      <vt:lpstr>PowerPoint 演示文稿</vt:lpstr>
      <vt:lpstr>CKM矩阵参数个数</vt:lpstr>
      <vt:lpstr>PowerPoint 演示文稿</vt:lpstr>
      <vt:lpstr>PowerPoint 演示文稿</vt:lpstr>
      <vt:lpstr>PowerPoint 演示文稿</vt:lpstr>
      <vt:lpstr>三代夸克(标准模型)</vt:lpstr>
      <vt:lpstr>Jarlskog 不变量</vt:lpstr>
      <vt:lpstr>CKM矩阵为实充要条件</vt:lpstr>
      <vt:lpstr>PowerPoint 演示文稿</vt:lpstr>
      <vt:lpstr>CKM矩阵元大小测量方法</vt:lpstr>
      <vt:lpstr>物质世界：强子（介子与重子）</vt:lpstr>
      <vt:lpstr>强子谱</vt:lpstr>
      <vt:lpstr>PowerPoint 演示文稿</vt:lpstr>
      <vt:lpstr>PowerPoint 演示文稿</vt:lpstr>
      <vt:lpstr>PowerPoint 演示文稿</vt:lpstr>
      <vt:lpstr>的实验测量</vt:lpstr>
      <vt:lpstr>的实验测量</vt:lpstr>
      <vt:lpstr>的实验测量</vt:lpstr>
      <vt:lpstr>的实验测量</vt:lpstr>
      <vt:lpstr>的实验测量</vt:lpstr>
      <vt:lpstr>介子振荡参数</vt:lpstr>
      <vt:lpstr>PowerPoint 演示文稿</vt:lpstr>
      <vt:lpstr>单-夸克产生截面</vt:lpstr>
      <vt:lpstr>标准模型CKM矩阵元</vt:lpstr>
      <vt:lpstr>疑难</vt:lpstr>
      <vt:lpstr>PowerPoint 演示文稿</vt:lpstr>
      <vt:lpstr>C、P与CP变换</vt:lpstr>
      <vt:lpstr>CP对称性与破坏</vt:lpstr>
      <vt:lpstr>PowerPoint 演示文稿</vt:lpstr>
      <vt:lpstr>CKM机制导致CP破坏</vt:lpstr>
      <vt:lpstr>CKM矩阵</vt:lpstr>
      <vt:lpstr>PowerPoint 演示文稿</vt:lpstr>
      <vt:lpstr>PowerPoint 演示文稿</vt:lpstr>
      <vt:lpstr>幺正三角形</vt:lpstr>
      <vt:lpstr>角</vt:lpstr>
      <vt:lpstr>角测量</vt:lpstr>
      <vt:lpstr>角联合测量</vt:lpstr>
      <vt:lpstr>角测量</vt:lpstr>
      <vt:lpstr>角测量</vt:lpstr>
      <vt:lpstr>PowerPoint 演示文稿</vt:lpstr>
      <vt:lpstr>直接CP破坏</vt:lpstr>
      <vt:lpstr> CP破坏</vt:lpstr>
      <vt:lpstr>底重子衰变</vt:lpstr>
      <vt:lpstr>CP破坏成分</vt:lpstr>
      <vt:lpstr>CP破坏扩充到粲介子</vt:lpstr>
      <vt:lpstr>稀有衰变/味反常</vt:lpstr>
      <vt:lpstr>PowerPoint 演示文稿</vt:lpstr>
      <vt:lpstr>CKM机制检验</vt:lpstr>
      <vt:lpstr>CKM机制检验</vt:lpstr>
      <vt:lpstr>PowerPoint 演示文稿</vt:lpstr>
      <vt:lpstr>大型强子对撞机底夸克(LHCb)实验</vt:lpstr>
      <vt:lpstr>LHCb目标：研究底和粲强子的CP破坏</vt:lpstr>
      <vt:lpstr>LHCb中国组</vt:lpstr>
      <vt:lpstr>顶点探测器</vt:lpstr>
      <vt:lpstr>强子鉴别器（切伦科夫探测器）</vt:lpstr>
      <vt:lpstr>强子鉴别效果</vt:lpstr>
      <vt:lpstr>多体衰变更为重要</vt:lpstr>
      <vt:lpstr>PowerPoint 演示文稿</vt:lpstr>
      <vt:lpstr>然而CKM机制远远不够</vt:lpstr>
      <vt:lpstr>未来味物理研究</vt:lpstr>
      <vt:lpstr>CP破坏：探索新物理的手段</vt:lpstr>
      <vt:lpstr>PowerPoint 演示文稿</vt:lpstr>
      <vt:lpstr>味物理：研究标准模型、探索新物理</vt:lpstr>
      <vt:lpstr>美国”粒子物理优先项目委员会”（2023）</vt:lpstr>
      <vt:lpstr>欧洲粒子物理未来战略(2020)</vt:lpstr>
      <vt:lpstr>谢谢大家</vt:lpstr>
      <vt:lpstr>K-物理实验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zhang yanxi</dc:creator>
  <cp:lastModifiedBy>WPS_440601878</cp:lastModifiedBy>
  <cp:revision>216</cp:revision>
  <cp:lastPrinted>2026-07-22T00:39:52Z</cp:lastPrinted>
  <dcterms:created xsi:type="dcterms:W3CDTF">2026-07-22T00:39:52Z</dcterms:created>
  <dcterms:modified xsi:type="dcterms:W3CDTF">2026-07-22T00:39:52Z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7B13EE45D9523A425711606A30A6C5B1_43</vt:lpwstr>
  </property>
  <property fmtid="{D5CDD505-2E9C-101B-9397-08002B2CF9AE}" pid="3" name="KSOProductBuildVer">
    <vt:lpwstr>2052-6.2.0.8299</vt:lpwstr>
  </property>
</Properties>
</file>