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5.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6.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media/image102.jpg" ContentType="image/pn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 id="2147483723" r:id="rId2"/>
    <p:sldMasterId id="2147483735" r:id="rId3"/>
    <p:sldMasterId id="2147483699" r:id="rId4"/>
    <p:sldMasterId id="2147483711" r:id="rId5"/>
    <p:sldMasterId id="2147483673" r:id="rId6"/>
    <p:sldMasterId id="2147483685" r:id="rId7"/>
  </p:sldMasterIdLst>
  <p:notesMasterIdLst>
    <p:notesMasterId r:id="rId77"/>
  </p:notesMasterIdLst>
  <p:sldIdLst>
    <p:sldId id="256" r:id="rId8"/>
    <p:sldId id="262" r:id="rId9"/>
    <p:sldId id="309" r:id="rId10"/>
    <p:sldId id="263" r:id="rId11"/>
    <p:sldId id="310" r:id="rId12"/>
    <p:sldId id="311" r:id="rId13"/>
    <p:sldId id="312" r:id="rId14"/>
    <p:sldId id="313" r:id="rId15"/>
    <p:sldId id="314" r:id="rId16"/>
    <p:sldId id="398" r:id="rId17"/>
    <p:sldId id="271" r:id="rId18"/>
    <p:sldId id="272" r:id="rId19"/>
    <p:sldId id="273" r:id="rId20"/>
    <p:sldId id="274" r:id="rId21"/>
    <p:sldId id="275" r:id="rId22"/>
    <p:sldId id="318" r:id="rId23"/>
    <p:sldId id="319" r:id="rId24"/>
    <p:sldId id="261" r:id="rId25"/>
    <p:sldId id="322" r:id="rId26"/>
    <p:sldId id="323" r:id="rId27"/>
    <p:sldId id="325" r:id="rId28"/>
    <p:sldId id="327" r:id="rId29"/>
    <p:sldId id="328" r:id="rId30"/>
    <p:sldId id="329" r:id="rId31"/>
    <p:sldId id="330" r:id="rId32"/>
    <p:sldId id="331" r:id="rId33"/>
    <p:sldId id="332" r:id="rId34"/>
    <p:sldId id="333" r:id="rId35"/>
    <p:sldId id="334" r:id="rId36"/>
    <p:sldId id="281" r:id="rId37"/>
    <p:sldId id="282" r:id="rId38"/>
    <p:sldId id="354" r:id="rId39"/>
    <p:sldId id="363" r:id="rId40"/>
    <p:sldId id="265" r:id="rId41"/>
    <p:sldId id="266" r:id="rId42"/>
    <p:sldId id="268" r:id="rId43"/>
    <p:sldId id="269" r:id="rId44"/>
    <p:sldId id="264" r:id="rId45"/>
    <p:sldId id="399" r:id="rId46"/>
    <p:sldId id="400" r:id="rId47"/>
    <p:sldId id="401" r:id="rId48"/>
    <p:sldId id="267" r:id="rId49"/>
    <p:sldId id="402" r:id="rId50"/>
    <p:sldId id="403" r:id="rId51"/>
    <p:sldId id="404" r:id="rId52"/>
    <p:sldId id="364" r:id="rId53"/>
    <p:sldId id="365" r:id="rId54"/>
    <p:sldId id="366" r:id="rId55"/>
    <p:sldId id="342" r:id="rId56"/>
    <p:sldId id="367" r:id="rId57"/>
    <p:sldId id="368" r:id="rId58"/>
    <p:sldId id="369" r:id="rId59"/>
    <p:sldId id="370" r:id="rId60"/>
    <p:sldId id="371" r:id="rId61"/>
    <p:sldId id="372" r:id="rId62"/>
    <p:sldId id="373" r:id="rId63"/>
    <p:sldId id="394" r:id="rId64"/>
    <p:sldId id="396" r:id="rId65"/>
    <p:sldId id="397" r:id="rId66"/>
    <p:sldId id="393" r:id="rId67"/>
    <p:sldId id="374" r:id="rId68"/>
    <p:sldId id="375" r:id="rId69"/>
    <p:sldId id="376" r:id="rId70"/>
    <p:sldId id="377" r:id="rId71"/>
    <p:sldId id="378" r:id="rId72"/>
    <p:sldId id="379" r:id="rId73"/>
    <p:sldId id="380" r:id="rId74"/>
    <p:sldId id="381" r:id="rId75"/>
    <p:sldId id="382" r:id="rId76"/>
  </p:sldIdLst>
  <p:sldSz cx="9144000" cy="6858000" type="screen4x3"/>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un hu"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3" autoAdjust="0"/>
    <p:restoredTop sz="93557" autoAdjust="0"/>
  </p:normalViewPr>
  <p:slideViewPr>
    <p:cSldViewPr snapToGrid="0">
      <p:cViewPr varScale="1">
        <p:scale>
          <a:sx n="87" d="100"/>
          <a:sy n="87" d="100"/>
        </p:scale>
        <p:origin x="1264" y="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19.xml"/><Relationship Id="rId21" Type="http://schemas.openxmlformats.org/officeDocument/2006/relationships/slide" Target="slides/slide14.xml"/><Relationship Id="rId42" Type="http://schemas.openxmlformats.org/officeDocument/2006/relationships/slide" Target="slides/slide35.xml"/><Relationship Id="rId47" Type="http://schemas.openxmlformats.org/officeDocument/2006/relationships/slide" Target="slides/slide40.xml"/><Relationship Id="rId63" Type="http://schemas.openxmlformats.org/officeDocument/2006/relationships/slide" Target="slides/slide56.xml"/><Relationship Id="rId68" Type="http://schemas.openxmlformats.org/officeDocument/2006/relationships/slide" Target="slides/slide61.xml"/><Relationship Id="rId16" Type="http://schemas.openxmlformats.org/officeDocument/2006/relationships/slide" Target="slides/slide9.xml"/><Relationship Id="rId11" Type="http://schemas.openxmlformats.org/officeDocument/2006/relationships/slide" Target="slides/slide4.xml"/><Relationship Id="rId32" Type="http://schemas.openxmlformats.org/officeDocument/2006/relationships/slide" Target="slides/slide25.xml"/><Relationship Id="rId37" Type="http://schemas.openxmlformats.org/officeDocument/2006/relationships/slide" Target="slides/slide30.xml"/><Relationship Id="rId53" Type="http://schemas.openxmlformats.org/officeDocument/2006/relationships/slide" Target="slides/slide46.xml"/><Relationship Id="rId58" Type="http://schemas.openxmlformats.org/officeDocument/2006/relationships/slide" Target="slides/slide51.xml"/><Relationship Id="rId74" Type="http://schemas.openxmlformats.org/officeDocument/2006/relationships/slide" Target="slides/slide67.xml"/><Relationship Id="rId79" Type="http://schemas.openxmlformats.org/officeDocument/2006/relationships/presProps" Target="presProps.xml"/><Relationship Id="rId5" Type="http://schemas.openxmlformats.org/officeDocument/2006/relationships/slideMaster" Target="slideMasters/slideMaster5.xml"/><Relationship Id="rId61" Type="http://schemas.openxmlformats.org/officeDocument/2006/relationships/slide" Target="slides/slide54.xml"/><Relationship Id="rId82" Type="http://schemas.openxmlformats.org/officeDocument/2006/relationships/tableStyles" Target="tableStyles.xml"/><Relationship Id="rId19" Type="http://schemas.openxmlformats.org/officeDocument/2006/relationships/slide" Target="slides/slide1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slide" Target="slides/slide49.xml"/><Relationship Id="rId64" Type="http://schemas.openxmlformats.org/officeDocument/2006/relationships/slide" Target="slides/slide57.xml"/><Relationship Id="rId69" Type="http://schemas.openxmlformats.org/officeDocument/2006/relationships/slide" Target="slides/slide62.xml"/><Relationship Id="rId77" Type="http://schemas.openxmlformats.org/officeDocument/2006/relationships/notesMaster" Target="notesMasters/notesMaster1.xml"/><Relationship Id="rId8" Type="http://schemas.openxmlformats.org/officeDocument/2006/relationships/slide" Target="slides/slide1.xml"/><Relationship Id="rId51" Type="http://schemas.openxmlformats.org/officeDocument/2006/relationships/slide" Target="slides/slide44.xml"/><Relationship Id="rId72" Type="http://schemas.openxmlformats.org/officeDocument/2006/relationships/slide" Target="slides/slide65.xml"/><Relationship Id="rId80"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openxmlformats.org/officeDocument/2006/relationships/slide" Target="slides/slide52.xml"/><Relationship Id="rId67" Type="http://schemas.openxmlformats.org/officeDocument/2006/relationships/slide" Target="slides/slide60.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slide" Target="slides/slide47.xml"/><Relationship Id="rId62" Type="http://schemas.openxmlformats.org/officeDocument/2006/relationships/slide" Target="slides/slide55.xml"/><Relationship Id="rId70" Type="http://schemas.openxmlformats.org/officeDocument/2006/relationships/slide" Target="slides/slide63.xml"/><Relationship Id="rId75" Type="http://schemas.openxmlformats.org/officeDocument/2006/relationships/slide" Target="slides/slide68.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slide" Target="slides/slide50.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 Id="rId60" Type="http://schemas.openxmlformats.org/officeDocument/2006/relationships/slide" Target="slides/slide53.xml"/><Relationship Id="rId65" Type="http://schemas.openxmlformats.org/officeDocument/2006/relationships/slide" Target="slides/slide58.xml"/><Relationship Id="rId73" Type="http://schemas.openxmlformats.org/officeDocument/2006/relationships/slide" Target="slides/slide66.xml"/><Relationship Id="rId78" Type="http://schemas.openxmlformats.org/officeDocument/2006/relationships/commentAuthors" Target="commentAuthors.xml"/><Relationship Id="rId8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2.xml"/><Relationship Id="rId13" Type="http://schemas.openxmlformats.org/officeDocument/2006/relationships/slide" Target="slides/slide6.xml"/><Relationship Id="rId18" Type="http://schemas.openxmlformats.org/officeDocument/2006/relationships/slide" Target="slides/slide11.xml"/><Relationship Id="rId39" Type="http://schemas.openxmlformats.org/officeDocument/2006/relationships/slide" Target="slides/slide32.xml"/><Relationship Id="rId34" Type="http://schemas.openxmlformats.org/officeDocument/2006/relationships/slide" Target="slides/slide27.xml"/><Relationship Id="rId50" Type="http://schemas.openxmlformats.org/officeDocument/2006/relationships/slide" Target="slides/slide43.xml"/><Relationship Id="rId55" Type="http://schemas.openxmlformats.org/officeDocument/2006/relationships/slide" Target="slides/slide48.xml"/><Relationship Id="rId76" Type="http://schemas.openxmlformats.org/officeDocument/2006/relationships/slide" Target="slides/slide69.xml"/><Relationship Id="rId7" Type="http://schemas.openxmlformats.org/officeDocument/2006/relationships/slideMaster" Target="slideMasters/slideMaster7.xml"/><Relationship Id="rId71" Type="http://schemas.openxmlformats.org/officeDocument/2006/relationships/slide" Target="slides/slide64.xml"/><Relationship Id="rId2" Type="http://schemas.openxmlformats.org/officeDocument/2006/relationships/slideMaster" Target="slideMasters/slideMaster2.xml"/><Relationship Id="rId29" Type="http://schemas.openxmlformats.org/officeDocument/2006/relationships/slide" Target="slides/slide22.xml"/><Relationship Id="rId24" Type="http://schemas.openxmlformats.org/officeDocument/2006/relationships/slide" Target="slides/slide17.xml"/><Relationship Id="rId40" Type="http://schemas.openxmlformats.org/officeDocument/2006/relationships/slide" Target="slides/slide33.xml"/><Relationship Id="rId45" Type="http://schemas.openxmlformats.org/officeDocument/2006/relationships/slide" Target="slides/slide38.xml"/><Relationship Id="rId66" Type="http://schemas.openxmlformats.org/officeDocument/2006/relationships/slide" Target="slides/slide5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a:extLst>
              <a:ext uri="{FF2B5EF4-FFF2-40B4-BE49-F238E27FC236}">
                <a16:creationId xmlns:a16="http://schemas.microsoft.com/office/drawing/2014/main" id="{414DCD40-825E-4F64-B45C-C1065553D4C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zh-CN" altLang="en-US"/>
          </a:p>
        </p:txBody>
      </p:sp>
      <p:sp>
        <p:nvSpPr>
          <p:cNvPr id="3" name="日期占位符 2">
            <a:extLst>
              <a:ext uri="{FF2B5EF4-FFF2-40B4-BE49-F238E27FC236}">
                <a16:creationId xmlns:a16="http://schemas.microsoft.com/office/drawing/2014/main" id="{EB817A38-5467-441A-8F26-151B5B97D904}"/>
              </a:ext>
            </a:extLst>
          </p:cNvPr>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smtClean="0">
                <a:latin typeface="+mn-lt"/>
              </a:defRPr>
            </a:lvl1pPr>
          </a:lstStyle>
          <a:p>
            <a:pPr>
              <a:defRPr/>
            </a:pPr>
            <a:fld id="{864D4744-4F1F-450A-803E-0C6DEF6DA07A}" type="datetimeFigureOut">
              <a:rPr lang="zh-CN" altLang="en-US"/>
              <a:pPr>
                <a:defRPr/>
              </a:pPr>
              <a:t>2026/7/27</a:t>
            </a:fld>
            <a:endParaRPr lang="zh-CN" altLang="en-US"/>
          </a:p>
        </p:txBody>
      </p:sp>
      <p:sp>
        <p:nvSpPr>
          <p:cNvPr id="4" name="幻灯片图像占位符 3">
            <a:extLst>
              <a:ext uri="{FF2B5EF4-FFF2-40B4-BE49-F238E27FC236}">
                <a16:creationId xmlns:a16="http://schemas.microsoft.com/office/drawing/2014/main" id="{19B9BF0C-9743-4C12-9F2D-17DB4B559530}"/>
              </a:ext>
            </a:extLst>
          </p:cNvPr>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zh-CN" altLang="en-US" noProof="0"/>
          </a:p>
        </p:txBody>
      </p:sp>
      <p:sp>
        <p:nvSpPr>
          <p:cNvPr id="5" name="备注占位符 4">
            <a:extLst>
              <a:ext uri="{FF2B5EF4-FFF2-40B4-BE49-F238E27FC236}">
                <a16:creationId xmlns:a16="http://schemas.microsoft.com/office/drawing/2014/main" id="{F6EA667F-26AF-4153-97CD-09CC18DB102A}"/>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二级</a:t>
            </a:r>
          </a:p>
          <a:p>
            <a:pPr lvl="2"/>
            <a:r>
              <a:rPr lang="zh-CN" altLang="en-US" noProof="0"/>
              <a:t>三级</a:t>
            </a:r>
          </a:p>
          <a:p>
            <a:pPr lvl="3"/>
            <a:r>
              <a:rPr lang="zh-CN" altLang="en-US" noProof="0"/>
              <a:t>四级</a:t>
            </a:r>
          </a:p>
          <a:p>
            <a:pPr lvl="4"/>
            <a:r>
              <a:rPr lang="zh-CN" altLang="en-US" noProof="0"/>
              <a:t>五级</a:t>
            </a:r>
          </a:p>
        </p:txBody>
      </p:sp>
      <p:sp>
        <p:nvSpPr>
          <p:cNvPr id="6" name="页脚占位符 5">
            <a:extLst>
              <a:ext uri="{FF2B5EF4-FFF2-40B4-BE49-F238E27FC236}">
                <a16:creationId xmlns:a16="http://schemas.microsoft.com/office/drawing/2014/main" id="{51324CA1-B1A2-4D79-B57F-F3E8719345A7}"/>
              </a:ext>
            </a:extLst>
          </p:cNvPr>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1ACBB6FE-CD85-4519-B52A-9456583B5E92}"/>
              </a:ext>
            </a:extLst>
          </p:cNvP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smtClean="0">
                <a:latin typeface="+mn-lt"/>
              </a:defRPr>
            </a:lvl1pPr>
          </a:lstStyle>
          <a:p>
            <a:pPr>
              <a:defRPr/>
            </a:pPr>
            <a:fld id="{5627996A-3072-44DA-9B13-77AC9F4EAFD4}"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a:extLst>
              <a:ext uri="{FF2B5EF4-FFF2-40B4-BE49-F238E27FC236}">
                <a16:creationId xmlns:a16="http://schemas.microsoft.com/office/drawing/2014/main" id="{EB193B83-2931-4002-AF2B-34735435B779}"/>
              </a:ext>
            </a:extLst>
          </p:cNvPr>
          <p:cNvSpPr>
            <a:spLocks noGrp="1"/>
          </p:cNvSpPr>
          <p:nvPr>
            <p:ph type="dt" sz="half" idx="10"/>
          </p:nvPr>
        </p:nvSpPr>
        <p:spPr/>
        <p:txBody>
          <a:bodyPr/>
          <a:lstStyle>
            <a:lvl1pPr>
              <a:defRPr/>
            </a:lvl1pPr>
          </a:lstStyle>
          <a:p>
            <a:pPr>
              <a:defRPr/>
            </a:pPr>
            <a:fld id="{66323E43-C2B6-43B9-92F7-256E695E3325}" type="datetime1">
              <a:rPr lang="zh-CN" altLang="en-US"/>
              <a:pPr>
                <a:defRPr/>
              </a:pPr>
              <a:t>2026/7/27</a:t>
            </a:fld>
            <a:endParaRPr lang="zh-CN" altLang="en-US"/>
          </a:p>
        </p:txBody>
      </p:sp>
      <p:sp>
        <p:nvSpPr>
          <p:cNvPr id="5" name="Footer Placeholder 4">
            <a:extLst>
              <a:ext uri="{FF2B5EF4-FFF2-40B4-BE49-F238E27FC236}">
                <a16:creationId xmlns:a16="http://schemas.microsoft.com/office/drawing/2014/main" id="{42FF08C1-4B78-4A03-A5B7-E8861E416313}"/>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2677ABCB-8E7C-4D6F-92A0-F6336AE48008}"/>
              </a:ext>
            </a:extLst>
          </p:cNvPr>
          <p:cNvSpPr>
            <a:spLocks noGrp="1"/>
          </p:cNvSpPr>
          <p:nvPr>
            <p:ph type="sldNum" sz="quarter" idx="12"/>
          </p:nvPr>
        </p:nvSpPr>
        <p:spPr/>
        <p:txBody>
          <a:bodyPr/>
          <a:lstStyle>
            <a:lvl1pPr>
              <a:defRPr/>
            </a:lvl1pPr>
          </a:lstStyle>
          <a:p>
            <a:pPr>
              <a:defRPr/>
            </a:pPr>
            <a:fld id="{CF1FD427-C910-4588-8F10-53D42C271896}" type="slidenum">
              <a:rPr lang="zh-CN" altLang="en-US"/>
              <a:pPr>
                <a:defRPr/>
              </a:pPr>
              <a:t>‹#›</a:t>
            </a:fld>
            <a:endParaRPr lang="zh-CN" altLang="en-US"/>
          </a:p>
        </p:txBody>
      </p:sp>
    </p:spTree>
    <p:extLst>
      <p:ext uri="{BB962C8B-B14F-4D97-AF65-F5344CB8AC3E}">
        <p14:creationId xmlns:p14="http://schemas.microsoft.com/office/powerpoint/2010/main" val="32554883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a:extLst>
              <a:ext uri="{FF2B5EF4-FFF2-40B4-BE49-F238E27FC236}">
                <a16:creationId xmlns:a16="http://schemas.microsoft.com/office/drawing/2014/main" id="{1AB875C2-826B-41D2-AF03-514D3DD6BAFD}"/>
              </a:ext>
            </a:extLst>
          </p:cNvPr>
          <p:cNvSpPr>
            <a:spLocks noGrp="1"/>
          </p:cNvSpPr>
          <p:nvPr>
            <p:ph type="dt" sz="half" idx="10"/>
          </p:nvPr>
        </p:nvSpPr>
        <p:spPr/>
        <p:txBody>
          <a:bodyPr/>
          <a:lstStyle>
            <a:lvl1pPr>
              <a:defRPr/>
            </a:lvl1pPr>
          </a:lstStyle>
          <a:p>
            <a:pPr>
              <a:defRPr/>
            </a:pPr>
            <a:fld id="{3F834CEA-F29C-4F59-8F87-D1387F89F2B5}" type="datetime1">
              <a:rPr lang="zh-CN" altLang="en-US"/>
              <a:pPr>
                <a:defRPr/>
              </a:pPr>
              <a:t>2026/7/27</a:t>
            </a:fld>
            <a:endParaRPr lang="zh-CN" altLang="en-US"/>
          </a:p>
        </p:txBody>
      </p:sp>
      <p:sp>
        <p:nvSpPr>
          <p:cNvPr id="5" name="Footer Placeholder 4">
            <a:extLst>
              <a:ext uri="{FF2B5EF4-FFF2-40B4-BE49-F238E27FC236}">
                <a16:creationId xmlns:a16="http://schemas.microsoft.com/office/drawing/2014/main" id="{C94DD0D3-786A-4655-9364-8F59F0A07034}"/>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35677862-4BDA-4367-A41E-CD66A1E29629}"/>
              </a:ext>
            </a:extLst>
          </p:cNvPr>
          <p:cNvSpPr>
            <a:spLocks noGrp="1"/>
          </p:cNvSpPr>
          <p:nvPr>
            <p:ph type="sldNum" sz="quarter" idx="12"/>
          </p:nvPr>
        </p:nvSpPr>
        <p:spPr/>
        <p:txBody>
          <a:bodyPr/>
          <a:lstStyle>
            <a:lvl1pPr>
              <a:defRPr/>
            </a:lvl1pPr>
          </a:lstStyle>
          <a:p>
            <a:pPr>
              <a:defRPr/>
            </a:pPr>
            <a:fld id="{7C6712AE-9E6E-4FC1-A019-4ACDCA189ACE}" type="slidenum">
              <a:rPr lang="zh-CN" altLang="en-US"/>
              <a:pPr>
                <a:defRPr/>
              </a:pPr>
              <a:t>‹#›</a:t>
            </a:fld>
            <a:endParaRPr lang="zh-CN" altLang="en-US"/>
          </a:p>
        </p:txBody>
      </p:sp>
    </p:spTree>
    <p:extLst>
      <p:ext uri="{BB962C8B-B14F-4D97-AF65-F5344CB8AC3E}">
        <p14:creationId xmlns:p14="http://schemas.microsoft.com/office/powerpoint/2010/main" val="24581210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Date Placeholder 3">
            <a:extLst>
              <a:ext uri="{FF2B5EF4-FFF2-40B4-BE49-F238E27FC236}">
                <a16:creationId xmlns:a16="http://schemas.microsoft.com/office/drawing/2014/main" id="{719369F6-2D5E-4AFB-B2F8-D4202F05D620}"/>
              </a:ext>
            </a:extLst>
          </p:cNvPr>
          <p:cNvSpPr>
            <a:spLocks noGrp="1"/>
          </p:cNvSpPr>
          <p:nvPr>
            <p:ph type="dt" sz="half" idx="10"/>
          </p:nvPr>
        </p:nvSpPr>
        <p:spPr/>
        <p:txBody>
          <a:bodyPr/>
          <a:lstStyle>
            <a:lvl1pPr>
              <a:defRPr/>
            </a:lvl1pPr>
          </a:lstStyle>
          <a:p>
            <a:pPr>
              <a:defRPr/>
            </a:pPr>
            <a:fld id="{F7D09A35-49B3-4D02-BC41-0A9CDB1784A9}" type="datetime1">
              <a:rPr lang="zh-CN" altLang="en-US"/>
              <a:pPr>
                <a:defRPr/>
              </a:pPr>
              <a:t>2026/7/27</a:t>
            </a:fld>
            <a:endParaRPr lang="zh-CN" altLang="en-US"/>
          </a:p>
        </p:txBody>
      </p:sp>
      <p:sp>
        <p:nvSpPr>
          <p:cNvPr id="5" name="Footer Placeholder 4">
            <a:extLst>
              <a:ext uri="{FF2B5EF4-FFF2-40B4-BE49-F238E27FC236}">
                <a16:creationId xmlns:a16="http://schemas.microsoft.com/office/drawing/2014/main" id="{42F848ED-1537-4764-B545-D308CA487D69}"/>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2E389C7A-34A7-400E-AFF5-2DF66FCADBFD}"/>
              </a:ext>
            </a:extLst>
          </p:cNvPr>
          <p:cNvSpPr>
            <a:spLocks noGrp="1"/>
          </p:cNvSpPr>
          <p:nvPr>
            <p:ph type="sldNum" sz="quarter" idx="12"/>
          </p:nvPr>
        </p:nvSpPr>
        <p:spPr/>
        <p:txBody>
          <a:bodyPr/>
          <a:lstStyle>
            <a:lvl1pPr>
              <a:defRPr/>
            </a:lvl1pPr>
          </a:lstStyle>
          <a:p>
            <a:pPr>
              <a:defRPr/>
            </a:pPr>
            <a:fld id="{5F4ACB78-5FF4-467F-8EF5-05C00246DED8}" type="slidenum">
              <a:rPr lang="zh-CN" altLang="en-US"/>
              <a:pPr>
                <a:defRPr/>
              </a:pPr>
              <a:t>‹#›</a:t>
            </a:fld>
            <a:endParaRPr lang="zh-CN" altLang="en-US"/>
          </a:p>
        </p:txBody>
      </p:sp>
    </p:spTree>
    <p:extLst>
      <p:ext uri="{BB962C8B-B14F-4D97-AF65-F5344CB8AC3E}">
        <p14:creationId xmlns:p14="http://schemas.microsoft.com/office/powerpoint/2010/main" val="41487121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952687FA-1B80-4376-B6D7-B550263BC53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452FD1B9-221E-453F-BE4E-88FD1CBFB95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ED074555-2B41-4A15-977A-5D363B1211D9}"/>
              </a:ext>
            </a:extLst>
          </p:cNvPr>
          <p:cNvSpPr>
            <a:spLocks noGrp="1"/>
          </p:cNvSpPr>
          <p:nvPr>
            <p:ph type="sldNum" sz="quarter" idx="12"/>
          </p:nvPr>
        </p:nvSpPr>
        <p:spPr>
          <a:xfrm>
            <a:off x="6457950" y="6356350"/>
            <a:ext cx="2057400" cy="365125"/>
          </a:xfrm>
        </p:spPr>
        <p:txBody>
          <a:bodyPr/>
          <a:lstStyle>
            <a:lvl1pPr>
              <a:defRPr smtClean="0"/>
            </a:lvl1pPr>
          </a:lstStyle>
          <a:p>
            <a:pPr>
              <a:defRPr/>
            </a:pPr>
            <a:fld id="{FA51692B-62AD-4A15-856E-6682CEE59DB6}" type="slidenum">
              <a:rPr lang="zh-CN" altLang="en-US"/>
              <a:pPr>
                <a:defRPr/>
              </a:pPr>
              <a:t>‹#›</a:t>
            </a:fld>
            <a:endParaRPr lang="zh-CN" altLang="en-US"/>
          </a:p>
        </p:txBody>
      </p:sp>
    </p:spTree>
    <p:extLst>
      <p:ext uri="{BB962C8B-B14F-4D97-AF65-F5344CB8AC3E}">
        <p14:creationId xmlns:p14="http://schemas.microsoft.com/office/powerpoint/2010/main" val="21748172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D314833-D52B-4849-837D-7C99A73E392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CC52476D-F475-4435-BA06-BD63E39FCFFE}"/>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F8E0D3C0-7CAE-4C03-A1E1-5B3DC3BEA991}"/>
              </a:ext>
            </a:extLst>
          </p:cNvPr>
          <p:cNvSpPr>
            <a:spLocks noGrp="1"/>
          </p:cNvSpPr>
          <p:nvPr>
            <p:ph type="sldNum" sz="quarter" idx="12"/>
          </p:nvPr>
        </p:nvSpPr>
        <p:spPr>
          <a:xfrm>
            <a:off x="6457950" y="6356350"/>
            <a:ext cx="2057400" cy="365125"/>
          </a:xfrm>
        </p:spPr>
        <p:txBody>
          <a:bodyPr/>
          <a:lstStyle>
            <a:lvl1pPr>
              <a:defRPr smtClean="0"/>
            </a:lvl1pPr>
          </a:lstStyle>
          <a:p>
            <a:pPr>
              <a:defRPr/>
            </a:pPr>
            <a:fld id="{C1B7D1CA-7685-4DC3-B6AE-055639267EF1}" type="slidenum">
              <a:rPr lang="zh-CN" altLang="en-US"/>
              <a:pPr>
                <a:defRPr/>
              </a:pPr>
              <a:t>‹#›</a:t>
            </a:fld>
            <a:endParaRPr lang="zh-CN" altLang="en-US"/>
          </a:p>
        </p:txBody>
      </p:sp>
    </p:spTree>
    <p:extLst>
      <p:ext uri="{BB962C8B-B14F-4D97-AF65-F5344CB8AC3E}">
        <p14:creationId xmlns:p14="http://schemas.microsoft.com/office/powerpoint/2010/main" val="112235773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460A0016-CD4E-4AD4-8837-BD517EBD761C}"/>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A2CDA8E-41BD-4E4A-9BF5-131898D1E0C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B3678EA-84E7-4B00-9397-10ED6996F026}"/>
              </a:ext>
            </a:extLst>
          </p:cNvPr>
          <p:cNvSpPr>
            <a:spLocks noGrp="1"/>
          </p:cNvSpPr>
          <p:nvPr>
            <p:ph type="sldNum" sz="quarter" idx="12"/>
          </p:nvPr>
        </p:nvSpPr>
        <p:spPr>
          <a:xfrm>
            <a:off x="6457950" y="6356350"/>
            <a:ext cx="2057400" cy="365125"/>
          </a:xfrm>
        </p:spPr>
        <p:txBody>
          <a:bodyPr/>
          <a:lstStyle>
            <a:lvl1pPr>
              <a:defRPr smtClean="0"/>
            </a:lvl1pPr>
          </a:lstStyle>
          <a:p>
            <a:pPr>
              <a:defRPr/>
            </a:pPr>
            <a:fld id="{535CC37C-83F2-4954-8982-D9FEF559E428}" type="slidenum">
              <a:rPr lang="zh-CN" altLang="en-US"/>
              <a:pPr>
                <a:defRPr/>
              </a:pPr>
              <a:t>‹#›</a:t>
            </a:fld>
            <a:endParaRPr lang="zh-CN" altLang="en-US"/>
          </a:p>
        </p:txBody>
      </p:sp>
    </p:spTree>
    <p:extLst>
      <p:ext uri="{BB962C8B-B14F-4D97-AF65-F5344CB8AC3E}">
        <p14:creationId xmlns:p14="http://schemas.microsoft.com/office/powerpoint/2010/main" val="14766102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9F1F9446-9CCA-4044-8BC7-CE79D00BD7E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ED5AB4D1-6907-4C79-B8BF-E01DE58DFDFA}"/>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CF6FBDDA-3122-459E-A8C9-E67F4C4F786B}"/>
              </a:ext>
            </a:extLst>
          </p:cNvPr>
          <p:cNvSpPr>
            <a:spLocks noGrp="1"/>
          </p:cNvSpPr>
          <p:nvPr>
            <p:ph type="sldNum" sz="quarter" idx="12"/>
          </p:nvPr>
        </p:nvSpPr>
        <p:spPr>
          <a:xfrm>
            <a:off x="6457950" y="6356350"/>
            <a:ext cx="2057400" cy="365125"/>
          </a:xfrm>
        </p:spPr>
        <p:txBody>
          <a:bodyPr/>
          <a:lstStyle>
            <a:lvl1pPr>
              <a:defRPr smtClean="0"/>
            </a:lvl1pPr>
          </a:lstStyle>
          <a:p>
            <a:pPr>
              <a:defRPr/>
            </a:pPr>
            <a:fld id="{9FF62B1C-F778-4E68-A72D-4420D99B40D2}" type="slidenum">
              <a:rPr lang="zh-CN" altLang="en-US"/>
              <a:pPr>
                <a:defRPr/>
              </a:pPr>
              <a:t>‹#›</a:t>
            </a:fld>
            <a:endParaRPr lang="zh-CN" altLang="en-US"/>
          </a:p>
        </p:txBody>
      </p:sp>
    </p:spTree>
    <p:extLst>
      <p:ext uri="{BB962C8B-B14F-4D97-AF65-F5344CB8AC3E}">
        <p14:creationId xmlns:p14="http://schemas.microsoft.com/office/powerpoint/2010/main" val="1351606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734C2100-5ABC-4430-B24D-90A5A06F589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8" name="页脚占位符 7">
            <a:extLst>
              <a:ext uri="{FF2B5EF4-FFF2-40B4-BE49-F238E27FC236}">
                <a16:creationId xmlns:a16="http://schemas.microsoft.com/office/drawing/2014/main" id="{75E245FE-E935-4D60-98CB-ED5E6E69E621}"/>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FE690AB5-1668-41CA-8C6A-2E56FF32FE4E}"/>
              </a:ext>
            </a:extLst>
          </p:cNvPr>
          <p:cNvSpPr>
            <a:spLocks noGrp="1"/>
          </p:cNvSpPr>
          <p:nvPr>
            <p:ph type="sldNum" sz="quarter" idx="12"/>
          </p:nvPr>
        </p:nvSpPr>
        <p:spPr>
          <a:xfrm>
            <a:off x="6457950" y="6356350"/>
            <a:ext cx="2057400" cy="365125"/>
          </a:xfrm>
        </p:spPr>
        <p:txBody>
          <a:bodyPr/>
          <a:lstStyle>
            <a:lvl1pPr>
              <a:defRPr smtClean="0"/>
            </a:lvl1pPr>
          </a:lstStyle>
          <a:p>
            <a:pPr>
              <a:defRPr/>
            </a:pPr>
            <a:fld id="{55A902D5-8AC7-44D8-AA13-2205AD5C1540}" type="slidenum">
              <a:rPr lang="zh-CN" altLang="en-US"/>
              <a:pPr>
                <a:defRPr/>
              </a:pPr>
              <a:t>‹#›</a:t>
            </a:fld>
            <a:endParaRPr lang="zh-CN" altLang="en-US"/>
          </a:p>
        </p:txBody>
      </p:sp>
    </p:spTree>
    <p:extLst>
      <p:ext uri="{BB962C8B-B14F-4D97-AF65-F5344CB8AC3E}">
        <p14:creationId xmlns:p14="http://schemas.microsoft.com/office/powerpoint/2010/main" val="3700039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75BE9A8C-0E99-45B8-9AC3-EE6BE5139048}"/>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4" name="页脚占位符 3">
            <a:extLst>
              <a:ext uri="{FF2B5EF4-FFF2-40B4-BE49-F238E27FC236}">
                <a16:creationId xmlns:a16="http://schemas.microsoft.com/office/drawing/2014/main" id="{8ADC994E-2BF4-4590-97A0-7FE73BE158D9}"/>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5" name="灯片编号占位符 4">
            <a:extLst>
              <a:ext uri="{FF2B5EF4-FFF2-40B4-BE49-F238E27FC236}">
                <a16:creationId xmlns:a16="http://schemas.microsoft.com/office/drawing/2014/main" id="{21B5BDF2-261B-4720-AB3F-BF30D8C82223}"/>
              </a:ext>
            </a:extLst>
          </p:cNvPr>
          <p:cNvSpPr>
            <a:spLocks noGrp="1"/>
          </p:cNvSpPr>
          <p:nvPr>
            <p:ph type="sldNum" sz="quarter" idx="12"/>
          </p:nvPr>
        </p:nvSpPr>
        <p:spPr>
          <a:xfrm>
            <a:off x="6457950" y="6356350"/>
            <a:ext cx="2057400" cy="365125"/>
          </a:xfrm>
        </p:spPr>
        <p:txBody>
          <a:bodyPr/>
          <a:lstStyle>
            <a:lvl1pPr>
              <a:defRPr smtClean="0"/>
            </a:lvl1pPr>
          </a:lstStyle>
          <a:p>
            <a:pPr>
              <a:defRPr/>
            </a:pPr>
            <a:fld id="{845374C8-093B-4862-8097-17587A489CC1}" type="slidenum">
              <a:rPr lang="zh-CN" altLang="en-US"/>
              <a:pPr>
                <a:defRPr/>
              </a:pPr>
              <a:t>‹#›</a:t>
            </a:fld>
            <a:endParaRPr lang="zh-CN" altLang="en-US"/>
          </a:p>
        </p:txBody>
      </p:sp>
    </p:spTree>
    <p:extLst>
      <p:ext uri="{BB962C8B-B14F-4D97-AF65-F5344CB8AC3E}">
        <p14:creationId xmlns:p14="http://schemas.microsoft.com/office/powerpoint/2010/main" val="4278240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pic>
        <p:nvPicPr>
          <p:cNvPr id="2" name="图片 8">
            <a:extLst>
              <a:ext uri="{FF2B5EF4-FFF2-40B4-BE49-F238E27FC236}">
                <a16:creationId xmlns:a16="http://schemas.microsoft.com/office/drawing/2014/main" id="{75E95789-57AF-48BA-A9F0-36DE54AF1C3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175"/>
            <a:ext cx="788988"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日期占位符 1">
            <a:extLst>
              <a:ext uri="{FF2B5EF4-FFF2-40B4-BE49-F238E27FC236}">
                <a16:creationId xmlns:a16="http://schemas.microsoft.com/office/drawing/2014/main" id="{B916015F-5DA2-4426-BA5A-DDB7591F9862}"/>
              </a:ext>
            </a:extLst>
          </p:cNvPr>
          <p:cNvSpPr>
            <a:spLocks noGrp="1"/>
          </p:cNvSpPr>
          <p:nvPr>
            <p:ph type="dt" sz="half" idx="10"/>
          </p:nvPr>
        </p:nvSpPr>
        <p:spPr>
          <a:xfrm>
            <a:off x="3927475" y="6365875"/>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dirty="0"/>
          </a:p>
        </p:txBody>
      </p:sp>
      <p:sp>
        <p:nvSpPr>
          <p:cNvPr id="5" name="灯片编号占位符 5">
            <a:extLst>
              <a:ext uri="{FF2B5EF4-FFF2-40B4-BE49-F238E27FC236}">
                <a16:creationId xmlns:a16="http://schemas.microsoft.com/office/drawing/2014/main" id="{82129EAE-9EB2-47E9-B2C1-740D31CF81CE}"/>
              </a:ext>
            </a:extLst>
          </p:cNvPr>
          <p:cNvSpPr>
            <a:spLocks noGrp="1"/>
          </p:cNvSpPr>
          <p:nvPr>
            <p:ph type="sldNum" sz="quarter" idx="11"/>
          </p:nvPr>
        </p:nvSpPr>
        <p:spPr>
          <a:xfrm>
            <a:off x="7381875" y="6365875"/>
            <a:ext cx="1525588" cy="365125"/>
          </a:xfrm>
        </p:spPr>
        <p:txBody>
          <a:bodyPr/>
          <a:lstStyle>
            <a:lvl1pPr algn="r" eaLnBrk="1" fontAlgn="auto" hangingPunct="1">
              <a:spcBef>
                <a:spcPts val="0"/>
              </a:spcBef>
              <a:spcAft>
                <a:spcPts val="0"/>
              </a:spcAft>
              <a:defRPr sz="1600" dirty="0">
                <a:solidFill>
                  <a:schemeClr val="tx1">
                    <a:tint val="75000"/>
                  </a:schemeClr>
                </a:solidFill>
                <a:latin typeface="隶书" panose="02010509060101010101" pitchFamily="49" charset="-122"/>
                <a:ea typeface="隶书" panose="02010509060101010101" pitchFamily="49" charset="-122"/>
              </a:defRPr>
            </a:lvl1pPr>
          </a:lstStyle>
          <a:p>
            <a:pPr>
              <a:defRPr/>
            </a:pPr>
            <a:r>
              <a:rPr lang="zh-CN" altLang="en-US"/>
              <a:t>核电子学 胡坤</a:t>
            </a:r>
          </a:p>
        </p:txBody>
      </p:sp>
      <p:pic>
        <p:nvPicPr>
          <p:cNvPr id="6" name="图片 5" descr="卡通画&#10;&#10;中度可信度描述已自动生成">
            <a:extLst>
              <a:ext uri="{FF2B5EF4-FFF2-40B4-BE49-F238E27FC236}">
                <a16:creationId xmlns:a16="http://schemas.microsoft.com/office/drawing/2014/main" id="{A08AA111-60D4-4D48-B050-16E6A519DE0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225022" y="165100"/>
            <a:ext cx="1918978" cy="486177"/>
          </a:xfrm>
          <a:prstGeom prst="rect">
            <a:avLst/>
          </a:prstGeom>
        </p:spPr>
      </p:pic>
    </p:spTree>
    <p:extLst>
      <p:ext uri="{BB962C8B-B14F-4D97-AF65-F5344CB8AC3E}">
        <p14:creationId xmlns:p14="http://schemas.microsoft.com/office/powerpoint/2010/main" val="15180521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D36F5D76-450C-4F48-BF28-3EC4E70BE4A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1073A607-DDA2-4A8A-9706-9A8AA8316662}"/>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50773262-1797-4E47-9F26-69EE14A9FB6D}"/>
              </a:ext>
            </a:extLst>
          </p:cNvPr>
          <p:cNvSpPr>
            <a:spLocks noGrp="1"/>
          </p:cNvSpPr>
          <p:nvPr>
            <p:ph type="sldNum" sz="quarter" idx="12"/>
          </p:nvPr>
        </p:nvSpPr>
        <p:spPr>
          <a:xfrm>
            <a:off x="6457950" y="6356350"/>
            <a:ext cx="2057400" cy="365125"/>
          </a:xfrm>
        </p:spPr>
        <p:txBody>
          <a:bodyPr/>
          <a:lstStyle>
            <a:lvl1pPr>
              <a:defRPr smtClean="0"/>
            </a:lvl1pPr>
          </a:lstStyle>
          <a:p>
            <a:pPr>
              <a:defRPr/>
            </a:pPr>
            <a:fld id="{36EE992A-79C2-439F-97C1-A11FF0C95EB3}" type="slidenum">
              <a:rPr lang="zh-CN" altLang="en-US"/>
              <a:pPr>
                <a:defRPr/>
              </a:pPr>
              <a:t>‹#›</a:t>
            </a:fld>
            <a:endParaRPr lang="zh-CN" altLang="en-US"/>
          </a:p>
        </p:txBody>
      </p:sp>
    </p:spTree>
    <p:extLst>
      <p:ext uri="{BB962C8B-B14F-4D97-AF65-F5344CB8AC3E}">
        <p14:creationId xmlns:p14="http://schemas.microsoft.com/office/powerpoint/2010/main" val="26304791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2" name="图片 9" descr="4.bmp">
            <a:extLst>
              <a:ext uri="{FF2B5EF4-FFF2-40B4-BE49-F238E27FC236}">
                <a16:creationId xmlns:a16="http://schemas.microsoft.com/office/drawing/2014/main" id="{57D932CD-B68F-429C-ABA5-90FEFB3028A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39075" y="214313"/>
            <a:ext cx="13049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 name="直接连接符 2">
            <a:extLst>
              <a:ext uri="{FF2B5EF4-FFF2-40B4-BE49-F238E27FC236}">
                <a16:creationId xmlns:a16="http://schemas.microsoft.com/office/drawing/2014/main" id="{0D5393D5-0155-45BC-8BB1-F1009079A61B}"/>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 name="直接连接符 3">
            <a:extLst>
              <a:ext uri="{FF2B5EF4-FFF2-40B4-BE49-F238E27FC236}">
                <a16:creationId xmlns:a16="http://schemas.microsoft.com/office/drawing/2014/main" id="{EFA5B18F-4E42-4E1F-B77A-7C45D7E567F4}"/>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5" name="矩形 4">
            <a:extLst>
              <a:ext uri="{FF2B5EF4-FFF2-40B4-BE49-F238E27FC236}">
                <a16:creationId xmlns:a16="http://schemas.microsoft.com/office/drawing/2014/main" id="{FE6CE043-55CD-4C7A-80DD-3B7C62F4BE1A}"/>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Electronics Lab</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pic>
        <p:nvPicPr>
          <p:cNvPr id="6" name="Picture 3" descr="C:\Users\Administrator\Desktop\捕获1.PNG">
            <a:extLst>
              <a:ext uri="{FF2B5EF4-FFF2-40B4-BE49-F238E27FC236}">
                <a16:creationId xmlns:a16="http://schemas.microsoft.com/office/drawing/2014/main" id="{D3EA3CD0-A938-4F88-970F-BD25D43DED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63988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灯片编号占位符 5">
            <a:extLst>
              <a:ext uri="{FF2B5EF4-FFF2-40B4-BE49-F238E27FC236}">
                <a16:creationId xmlns:a16="http://schemas.microsoft.com/office/drawing/2014/main" id="{DD3CBFE3-26A7-4FA0-BE6D-8009F93244EE}"/>
              </a:ext>
            </a:extLst>
          </p:cNvPr>
          <p:cNvSpPr>
            <a:spLocks noGrp="1"/>
          </p:cNvSpPr>
          <p:nvPr>
            <p:ph type="sldNum" sz="quarter" idx="10"/>
          </p:nvPr>
        </p:nvSpPr>
        <p:spPr>
          <a:xfrm>
            <a:off x="3505200" y="6365875"/>
            <a:ext cx="1358900" cy="492125"/>
          </a:xfrm>
        </p:spPr>
        <p:txBody>
          <a:bodyP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6D2C609A-BA47-448B-B359-E02C31A37450}" type="slidenum">
              <a:rPr lang="zh-CN" altLang="en-US"/>
              <a:pPr>
                <a:defRPr/>
              </a:pPr>
              <a:t>‹#›</a:t>
            </a:fld>
            <a:endParaRPr lang="zh-CN" altLang="en-US" dirty="0"/>
          </a:p>
        </p:txBody>
      </p:sp>
    </p:spTree>
    <p:extLst>
      <p:ext uri="{BB962C8B-B14F-4D97-AF65-F5344CB8AC3E}">
        <p14:creationId xmlns:p14="http://schemas.microsoft.com/office/powerpoint/2010/main" val="30446983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4CFB7012-418C-4D49-A2D3-E1B12759E2D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E2B5F8A4-E7BA-440E-AAA3-F749759360F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79096897-D0CE-457A-8560-55ADE604FDA3}"/>
              </a:ext>
            </a:extLst>
          </p:cNvPr>
          <p:cNvSpPr>
            <a:spLocks noGrp="1"/>
          </p:cNvSpPr>
          <p:nvPr>
            <p:ph type="sldNum" sz="quarter" idx="12"/>
          </p:nvPr>
        </p:nvSpPr>
        <p:spPr>
          <a:xfrm>
            <a:off x="6457950" y="6356350"/>
            <a:ext cx="2057400" cy="365125"/>
          </a:xfrm>
        </p:spPr>
        <p:txBody>
          <a:bodyPr/>
          <a:lstStyle>
            <a:lvl1pPr>
              <a:defRPr smtClean="0"/>
            </a:lvl1pPr>
          </a:lstStyle>
          <a:p>
            <a:pPr>
              <a:defRPr/>
            </a:pPr>
            <a:fld id="{92934165-67EA-4006-9F4D-9B2220357D09}" type="slidenum">
              <a:rPr lang="zh-CN" altLang="en-US"/>
              <a:pPr>
                <a:defRPr/>
              </a:pPr>
              <a:t>‹#›</a:t>
            </a:fld>
            <a:endParaRPr lang="zh-CN" altLang="en-US"/>
          </a:p>
        </p:txBody>
      </p:sp>
    </p:spTree>
    <p:extLst>
      <p:ext uri="{BB962C8B-B14F-4D97-AF65-F5344CB8AC3E}">
        <p14:creationId xmlns:p14="http://schemas.microsoft.com/office/powerpoint/2010/main" val="137796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038DA7A7-D943-46AF-BAE7-6AD2E51D1F4D}"/>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0D2A9515-2FB2-4054-BE15-0B19905A2D5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5CD3BB7-4D34-46F2-9800-A649ACE8497E}"/>
              </a:ext>
            </a:extLst>
          </p:cNvPr>
          <p:cNvSpPr>
            <a:spLocks noGrp="1"/>
          </p:cNvSpPr>
          <p:nvPr>
            <p:ph type="sldNum" sz="quarter" idx="12"/>
          </p:nvPr>
        </p:nvSpPr>
        <p:spPr>
          <a:xfrm>
            <a:off x="6457950" y="6356350"/>
            <a:ext cx="2057400" cy="365125"/>
          </a:xfrm>
        </p:spPr>
        <p:txBody>
          <a:bodyPr/>
          <a:lstStyle>
            <a:lvl1pPr>
              <a:defRPr smtClean="0"/>
            </a:lvl1pPr>
          </a:lstStyle>
          <a:p>
            <a:pPr>
              <a:defRPr/>
            </a:pPr>
            <a:fld id="{0561C919-5AED-452F-A38D-95945C0621F4}" type="slidenum">
              <a:rPr lang="zh-CN" altLang="en-US"/>
              <a:pPr>
                <a:defRPr/>
              </a:pPr>
              <a:t>‹#›</a:t>
            </a:fld>
            <a:endParaRPr lang="zh-CN" altLang="en-US"/>
          </a:p>
        </p:txBody>
      </p:sp>
    </p:spTree>
    <p:extLst>
      <p:ext uri="{BB962C8B-B14F-4D97-AF65-F5344CB8AC3E}">
        <p14:creationId xmlns:p14="http://schemas.microsoft.com/office/powerpoint/2010/main" val="98413611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ECF3109-B4E6-4B03-BF00-D79DF97D2360}"/>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BCFA3BB1-E98E-4277-BFE5-FDD7DB0A950A}"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23FE189-9038-4B36-A062-E63210BE596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D63A8CF9-0984-48DF-86E7-5EC0A364F976}"/>
              </a:ext>
            </a:extLst>
          </p:cNvPr>
          <p:cNvSpPr>
            <a:spLocks noGrp="1"/>
          </p:cNvSpPr>
          <p:nvPr>
            <p:ph type="sldNum" sz="quarter" idx="12"/>
          </p:nvPr>
        </p:nvSpPr>
        <p:spPr>
          <a:xfrm>
            <a:off x="6457950" y="6356350"/>
            <a:ext cx="2057400" cy="365125"/>
          </a:xfrm>
        </p:spPr>
        <p:txBody>
          <a:bodyPr/>
          <a:lstStyle>
            <a:lvl1pPr>
              <a:defRPr smtClean="0"/>
            </a:lvl1pPr>
          </a:lstStyle>
          <a:p>
            <a:pPr>
              <a:defRPr/>
            </a:pPr>
            <a:fld id="{B271E971-0416-48B3-986C-10947BEA7685}" type="slidenum">
              <a:rPr lang="zh-CN" altLang="en-US"/>
              <a:pPr>
                <a:defRPr/>
              </a:pPr>
              <a:t>‹#›</a:t>
            </a:fld>
            <a:endParaRPr lang="zh-CN" altLang="en-US"/>
          </a:p>
        </p:txBody>
      </p:sp>
    </p:spTree>
    <p:extLst>
      <p:ext uri="{BB962C8B-B14F-4D97-AF65-F5344CB8AC3E}">
        <p14:creationId xmlns:p14="http://schemas.microsoft.com/office/powerpoint/2010/main" val="180456618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pic>
        <p:nvPicPr>
          <p:cNvPr id="7" name="图片 9" descr="4.bmp">
            <a:extLst>
              <a:ext uri="{FF2B5EF4-FFF2-40B4-BE49-F238E27FC236}">
                <a16:creationId xmlns:a16="http://schemas.microsoft.com/office/drawing/2014/main" id="{DA98884A-1A6E-4DA1-8348-29B461D45FAD}"/>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839075" y="214313"/>
            <a:ext cx="1304925" cy="517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灯片编号占位符 5">
            <a:extLst>
              <a:ext uri="{FF2B5EF4-FFF2-40B4-BE49-F238E27FC236}">
                <a16:creationId xmlns:a16="http://schemas.microsoft.com/office/drawing/2014/main" id="{5B303661-4285-4ECA-A523-9AC188314116}"/>
              </a:ext>
            </a:extLst>
          </p:cNvPr>
          <p:cNvSpPr>
            <a:spLocks noGrp="1"/>
          </p:cNvSpPr>
          <p:nvPr>
            <p:ph type="sldNum" sz="quarter" idx="4"/>
          </p:nvPr>
        </p:nvSpPr>
        <p:spPr>
          <a:xfrm>
            <a:off x="3505200" y="6365896"/>
            <a:ext cx="1358900" cy="492104"/>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ea typeface="+mn-ea"/>
              </a:defRPr>
            </a:lvl1pPr>
          </a:lstStyle>
          <a:p>
            <a:pPr>
              <a:defRPr/>
            </a:pPr>
            <a:fld id="{06952DD4-2EB2-42C6-ACAF-404A39744057}" type="slidenum">
              <a:rPr lang="zh-CN" altLang="en-US"/>
              <a:pPr>
                <a:defRPr/>
              </a:pPr>
              <a:t>‹#›</a:t>
            </a:fld>
            <a:endParaRPr lang="zh-CN" altLang="en-US" dirty="0"/>
          </a:p>
        </p:txBody>
      </p:sp>
      <p:cxnSp>
        <p:nvCxnSpPr>
          <p:cNvPr id="10" name="直接连接符 9">
            <a:extLst>
              <a:ext uri="{FF2B5EF4-FFF2-40B4-BE49-F238E27FC236}">
                <a16:creationId xmlns:a16="http://schemas.microsoft.com/office/drawing/2014/main" id="{585FF6E9-C211-4D34-9031-7A797E2A12B9}"/>
              </a:ext>
            </a:extLst>
          </p:cNvPr>
          <p:cNvCxnSpPr/>
          <p:nvPr userDrawn="1"/>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A5ECB620-7B99-4A18-A1FD-4C5DAC57A712}"/>
              </a:ext>
            </a:extLst>
          </p:cNvPr>
          <p:cNvCxnSpPr/>
          <p:nvPr userDrawn="1"/>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A6413196-02FE-4EFE-8A6F-1879F33F5F5D}"/>
              </a:ext>
            </a:extLst>
          </p:cNvPr>
          <p:cNvSpPr/>
          <p:nvPr userDrawn="1"/>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ea typeface="+mn-ea"/>
                <a:cs typeface="Times New Roman" pitchFamily="18" charset="0"/>
              </a:rPr>
              <a:t>Nuclear Electronics Lab</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ea typeface="+mn-ea"/>
              <a:cs typeface="Times New Roman" pitchFamily="18" charset="0"/>
            </a:endParaRPr>
          </a:p>
        </p:txBody>
      </p:sp>
      <p:pic>
        <p:nvPicPr>
          <p:cNvPr id="13" name="Picture 3" descr="C:\Users\Administrator\Desktop\捕获1.PNG">
            <a:extLst>
              <a:ext uri="{FF2B5EF4-FFF2-40B4-BE49-F238E27FC236}">
                <a16:creationId xmlns:a16="http://schemas.microsoft.com/office/drawing/2014/main" id="{2FB06CC5-E2DA-40DF-92F7-1EBD74135C5C}"/>
              </a:ext>
            </a:extLst>
          </p:cNvPr>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0" y="0"/>
            <a:ext cx="1639888" cy="774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189855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4BE834B7-EC17-49A4-8865-5A59648E4905}"/>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07392A2-9727-4579-8425-B3AC9B8789A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E9A329B-4265-4CD5-BE10-EDDA54E0706B}"/>
              </a:ext>
            </a:extLst>
          </p:cNvPr>
          <p:cNvSpPr>
            <a:spLocks noGrp="1"/>
          </p:cNvSpPr>
          <p:nvPr>
            <p:ph type="sldNum" sz="quarter" idx="12"/>
          </p:nvPr>
        </p:nvSpPr>
        <p:spPr/>
        <p:txBody>
          <a:bodyPr/>
          <a:lstStyle>
            <a:lvl1pPr>
              <a:defRPr/>
            </a:lvl1pPr>
          </a:lstStyle>
          <a:p>
            <a:pPr>
              <a:defRPr/>
            </a:pPr>
            <a:fld id="{51A665A5-DF7F-4225-BFC6-5660335C0467}" type="slidenum">
              <a:rPr lang="zh-CN" altLang="en-US"/>
              <a:pPr>
                <a:defRPr/>
              </a:pPr>
              <a:t>‹#›</a:t>
            </a:fld>
            <a:endParaRPr lang="zh-CN" altLang="en-US"/>
          </a:p>
        </p:txBody>
      </p:sp>
    </p:spTree>
    <p:extLst>
      <p:ext uri="{BB962C8B-B14F-4D97-AF65-F5344CB8AC3E}">
        <p14:creationId xmlns:p14="http://schemas.microsoft.com/office/powerpoint/2010/main" val="140928842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A36CA98-BE8A-4BEC-826D-00A2690117A7}"/>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CB99ABC-4BF8-4A21-86A6-238CCA50B9E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8E57DF8-875E-4F56-883A-A1FBDBBB7BC4}"/>
              </a:ext>
            </a:extLst>
          </p:cNvPr>
          <p:cNvSpPr>
            <a:spLocks noGrp="1"/>
          </p:cNvSpPr>
          <p:nvPr>
            <p:ph type="sldNum" sz="quarter" idx="12"/>
          </p:nvPr>
        </p:nvSpPr>
        <p:spPr/>
        <p:txBody>
          <a:bodyPr/>
          <a:lstStyle>
            <a:lvl1pPr>
              <a:defRPr/>
            </a:lvl1pPr>
          </a:lstStyle>
          <a:p>
            <a:pPr>
              <a:defRPr/>
            </a:pPr>
            <a:fld id="{9050CE51-4260-4E48-9E34-B18B856CC125}" type="slidenum">
              <a:rPr lang="zh-CN" altLang="en-US"/>
              <a:pPr>
                <a:defRPr/>
              </a:pPr>
              <a:t>‹#›</a:t>
            </a:fld>
            <a:endParaRPr lang="zh-CN" altLang="en-US"/>
          </a:p>
        </p:txBody>
      </p:sp>
    </p:spTree>
    <p:extLst>
      <p:ext uri="{BB962C8B-B14F-4D97-AF65-F5344CB8AC3E}">
        <p14:creationId xmlns:p14="http://schemas.microsoft.com/office/powerpoint/2010/main" val="9837565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C73E08E5-B375-4F09-BBFC-D1F9E53BCA00}"/>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980BA1FF-AC12-4713-A999-BE83962B0C53}"/>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58CFED0-A797-4777-B85F-EDD8ACF276BD}"/>
              </a:ext>
            </a:extLst>
          </p:cNvPr>
          <p:cNvSpPr>
            <a:spLocks noGrp="1"/>
          </p:cNvSpPr>
          <p:nvPr>
            <p:ph type="sldNum" sz="quarter" idx="12"/>
          </p:nvPr>
        </p:nvSpPr>
        <p:spPr/>
        <p:txBody>
          <a:bodyPr/>
          <a:lstStyle>
            <a:lvl1pPr>
              <a:defRPr/>
            </a:lvl1pPr>
          </a:lstStyle>
          <a:p>
            <a:pPr>
              <a:defRPr/>
            </a:pPr>
            <a:fld id="{2DA6BA0A-39D8-46CB-948B-CDECFA85DA10}" type="slidenum">
              <a:rPr lang="zh-CN" altLang="en-US"/>
              <a:pPr>
                <a:defRPr/>
              </a:pPr>
              <a:t>‹#›</a:t>
            </a:fld>
            <a:endParaRPr lang="zh-CN" altLang="en-US"/>
          </a:p>
        </p:txBody>
      </p:sp>
    </p:spTree>
    <p:extLst>
      <p:ext uri="{BB962C8B-B14F-4D97-AF65-F5344CB8AC3E}">
        <p14:creationId xmlns:p14="http://schemas.microsoft.com/office/powerpoint/2010/main" val="36762097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5C1A0435-1807-48F0-9B32-39E37D5C510D}"/>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AB92CD29-7CA9-495D-922C-C94879227121}"/>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67F4CA4-F351-4B84-A104-A24BB4B92181}"/>
              </a:ext>
            </a:extLst>
          </p:cNvPr>
          <p:cNvSpPr>
            <a:spLocks noGrp="1"/>
          </p:cNvSpPr>
          <p:nvPr>
            <p:ph type="sldNum" sz="quarter" idx="12"/>
          </p:nvPr>
        </p:nvSpPr>
        <p:spPr/>
        <p:txBody>
          <a:bodyPr/>
          <a:lstStyle>
            <a:lvl1pPr>
              <a:defRPr/>
            </a:lvl1pPr>
          </a:lstStyle>
          <a:p>
            <a:pPr>
              <a:defRPr/>
            </a:pPr>
            <a:fld id="{951A4087-C25B-4710-A330-899DE9C4A7EB}" type="slidenum">
              <a:rPr lang="zh-CN" altLang="en-US"/>
              <a:pPr>
                <a:defRPr/>
              </a:pPr>
              <a:t>‹#›</a:t>
            </a:fld>
            <a:endParaRPr lang="zh-CN" altLang="en-US"/>
          </a:p>
        </p:txBody>
      </p:sp>
    </p:spTree>
    <p:extLst>
      <p:ext uri="{BB962C8B-B14F-4D97-AF65-F5344CB8AC3E}">
        <p14:creationId xmlns:p14="http://schemas.microsoft.com/office/powerpoint/2010/main" val="19966596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EB19A5E2-6CC5-491A-AD96-540C1A49C526}"/>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8" name="页脚占位符 4">
            <a:extLst>
              <a:ext uri="{FF2B5EF4-FFF2-40B4-BE49-F238E27FC236}">
                <a16:creationId xmlns:a16="http://schemas.microsoft.com/office/drawing/2014/main" id="{60EBD518-EFDF-4C78-AB90-A8EA45098131}"/>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CE83F05D-FC63-43FC-A916-1F4323F78EA1}"/>
              </a:ext>
            </a:extLst>
          </p:cNvPr>
          <p:cNvSpPr>
            <a:spLocks noGrp="1"/>
          </p:cNvSpPr>
          <p:nvPr>
            <p:ph type="sldNum" sz="quarter" idx="12"/>
          </p:nvPr>
        </p:nvSpPr>
        <p:spPr/>
        <p:txBody>
          <a:bodyPr/>
          <a:lstStyle>
            <a:lvl1pPr>
              <a:defRPr/>
            </a:lvl1pPr>
          </a:lstStyle>
          <a:p>
            <a:pPr>
              <a:defRPr/>
            </a:pPr>
            <a:fld id="{01AC758E-A94B-41FF-8E18-6EC3FF5FA7E9}" type="slidenum">
              <a:rPr lang="zh-CN" altLang="en-US"/>
              <a:pPr>
                <a:defRPr/>
              </a:pPr>
              <a:t>‹#›</a:t>
            </a:fld>
            <a:endParaRPr lang="zh-CN" altLang="en-US"/>
          </a:p>
        </p:txBody>
      </p:sp>
    </p:spTree>
    <p:extLst>
      <p:ext uri="{BB962C8B-B14F-4D97-AF65-F5344CB8AC3E}">
        <p14:creationId xmlns:p14="http://schemas.microsoft.com/office/powerpoint/2010/main" val="172348690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F7B5D13E-A1B1-40F4-85F8-1050F4CC504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A0A73858-085B-41C0-97F5-96BF5C55084F}"/>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80CF5A0-FEBD-4DEB-B32C-74FD112DA360}"/>
              </a:ext>
            </a:extLst>
          </p:cNvPr>
          <p:cNvSpPr>
            <a:spLocks noGrp="1"/>
          </p:cNvSpPr>
          <p:nvPr>
            <p:ph type="sldNum" sz="quarter" idx="12"/>
          </p:nvPr>
        </p:nvSpPr>
        <p:spPr/>
        <p:txBody>
          <a:bodyPr/>
          <a:lstStyle>
            <a:lvl1pPr>
              <a:defRPr/>
            </a:lvl1pPr>
          </a:lstStyle>
          <a:p>
            <a:pPr>
              <a:defRPr/>
            </a:pPr>
            <a:fld id="{CDA34101-D1B6-4B04-91F2-FA3EB3C3EE14}" type="slidenum">
              <a:rPr lang="zh-CN" altLang="en-US"/>
              <a:pPr>
                <a:defRPr/>
              </a:pPr>
              <a:t>‹#›</a:t>
            </a:fld>
            <a:endParaRPr lang="zh-CN" altLang="en-US"/>
          </a:p>
        </p:txBody>
      </p:sp>
    </p:spTree>
    <p:extLst>
      <p:ext uri="{BB962C8B-B14F-4D97-AF65-F5344CB8AC3E}">
        <p14:creationId xmlns:p14="http://schemas.microsoft.com/office/powerpoint/2010/main" val="34377753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5074942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4C90B42E-CC67-43B8-94F3-AB44B09D950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3" name="页脚占位符 4">
            <a:extLst>
              <a:ext uri="{FF2B5EF4-FFF2-40B4-BE49-F238E27FC236}">
                <a16:creationId xmlns:a16="http://schemas.microsoft.com/office/drawing/2014/main" id="{2EF4CB2E-63CF-4F9A-A20E-57B9BF756A53}"/>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9D1CCE87-9502-468A-BF55-D4C17D132B37}"/>
              </a:ext>
            </a:extLst>
          </p:cNvPr>
          <p:cNvSpPr>
            <a:spLocks noGrp="1"/>
          </p:cNvSpPr>
          <p:nvPr>
            <p:ph type="sldNum" sz="quarter" idx="12"/>
          </p:nvPr>
        </p:nvSpPr>
        <p:spPr/>
        <p:txBody>
          <a:bodyPr/>
          <a:lstStyle>
            <a:lvl1pPr>
              <a:defRPr/>
            </a:lvl1pPr>
          </a:lstStyle>
          <a:p>
            <a:pPr>
              <a:defRPr/>
            </a:pPr>
            <a:fld id="{7E39FCEB-F326-461F-B95F-4C547C9CFA49}" type="slidenum">
              <a:rPr lang="zh-CN" altLang="en-US"/>
              <a:pPr>
                <a:defRPr/>
              </a:pPr>
              <a:t>‹#›</a:t>
            </a:fld>
            <a:endParaRPr lang="zh-CN" altLang="en-US"/>
          </a:p>
        </p:txBody>
      </p:sp>
    </p:spTree>
    <p:extLst>
      <p:ext uri="{BB962C8B-B14F-4D97-AF65-F5344CB8AC3E}">
        <p14:creationId xmlns:p14="http://schemas.microsoft.com/office/powerpoint/2010/main" val="70520864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DC96F2CD-B0B6-48F3-B8FD-4049043B8CC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BEC1F28B-8340-4A90-82EB-B8E0428D725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9B7458EB-7E31-49F4-970B-28A2CEA4E9A6}"/>
              </a:ext>
            </a:extLst>
          </p:cNvPr>
          <p:cNvSpPr>
            <a:spLocks noGrp="1"/>
          </p:cNvSpPr>
          <p:nvPr>
            <p:ph type="sldNum" sz="quarter" idx="12"/>
          </p:nvPr>
        </p:nvSpPr>
        <p:spPr/>
        <p:txBody>
          <a:bodyPr/>
          <a:lstStyle>
            <a:lvl1pPr>
              <a:defRPr/>
            </a:lvl1pPr>
          </a:lstStyle>
          <a:p>
            <a:pPr>
              <a:defRPr/>
            </a:pPr>
            <a:fld id="{61BD215A-F0FE-410B-904A-4975EDFA3F70}" type="slidenum">
              <a:rPr lang="zh-CN" altLang="en-US"/>
              <a:pPr>
                <a:defRPr/>
              </a:pPr>
              <a:t>‹#›</a:t>
            </a:fld>
            <a:endParaRPr lang="zh-CN" altLang="en-US"/>
          </a:p>
        </p:txBody>
      </p:sp>
    </p:spTree>
    <p:extLst>
      <p:ext uri="{BB962C8B-B14F-4D97-AF65-F5344CB8AC3E}">
        <p14:creationId xmlns:p14="http://schemas.microsoft.com/office/powerpoint/2010/main" val="10178208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531442DA-41C6-4A80-970D-B594518D58E3}"/>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0CEC012D-2EFC-46AA-85C5-2F090E26BB0B}"/>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B69A7D83-8E56-4592-AD18-07AFE5C36DE3}"/>
              </a:ext>
            </a:extLst>
          </p:cNvPr>
          <p:cNvSpPr>
            <a:spLocks noGrp="1"/>
          </p:cNvSpPr>
          <p:nvPr>
            <p:ph type="sldNum" sz="quarter" idx="12"/>
          </p:nvPr>
        </p:nvSpPr>
        <p:spPr/>
        <p:txBody>
          <a:bodyPr/>
          <a:lstStyle>
            <a:lvl1pPr>
              <a:defRPr/>
            </a:lvl1pPr>
          </a:lstStyle>
          <a:p>
            <a:pPr>
              <a:defRPr/>
            </a:pPr>
            <a:fld id="{C7FA5477-AB43-4DF8-847A-ABC4074F0DCE}" type="slidenum">
              <a:rPr lang="zh-CN" altLang="en-US"/>
              <a:pPr>
                <a:defRPr/>
              </a:pPr>
              <a:t>‹#›</a:t>
            </a:fld>
            <a:endParaRPr lang="zh-CN" altLang="en-US"/>
          </a:p>
        </p:txBody>
      </p:sp>
    </p:spTree>
    <p:extLst>
      <p:ext uri="{BB962C8B-B14F-4D97-AF65-F5344CB8AC3E}">
        <p14:creationId xmlns:p14="http://schemas.microsoft.com/office/powerpoint/2010/main" val="105908191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263C57C-2D9C-4562-B081-0AADFDBAF3EF}"/>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F4507E4-4F9D-43C6-B9B8-E41F768C021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6606AA0-4511-4039-8938-77B04DB5A1E4}"/>
              </a:ext>
            </a:extLst>
          </p:cNvPr>
          <p:cNvSpPr>
            <a:spLocks noGrp="1"/>
          </p:cNvSpPr>
          <p:nvPr>
            <p:ph type="sldNum" sz="quarter" idx="12"/>
          </p:nvPr>
        </p:nvSpPr>
        <p:spPr/>
        <p:txBody>
          <a:bodyPr/>
          <a:lstStyle>
            <a:lvl1pPr>
              <a:defRPr/>
            </a:lvl1pPr>
          </a:lstStyle>
          <a:p>
            <a:pPr>
              <a:defRPr/>
            </a:pPr>
            <a:fld id="{4997D149-7834-45A0-BDD1-537E1F4F0005}" type="slidenum">
              <a:rPr lang="zh-CN" altLang="en-US"/>
              <a:pPr>
                <a:defRPr/>
              </a:pPr>
              <a:t>‹#›</a:t>
            </a:fld>
            <a:endParaRPr lang="zh-CN" altLang="en-US"/>
          </a:p>
        </p:txBody>
      </p:sp>
    </p:spTree>
    <p:extLst>
      <p:ext uri="{BB962C8B-B14F-4D97-AF65-F5344CB8AC3E}">
        <p14:creationId xmlns:p14="http://schemas.microsoft.com/office/powerpoint/2010/main" val="1658959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702E75B-C630-4442-8F6D-5382110E3491}"/>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1FF465A2-0F57-4DB5-A7A3-17FE6E872D9E}"/>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C751F7FB-C7BD-4086-8B6B-6F00C713BFBA}"/>
              </a:ext>
            </a:extLst>
          </p:cNvPr>
          <p:cNvSpPr>
            <a:spLocks noGrp="1"/>
          </p:cNvSpPr>
          <p:nvPr>
            <p:ph type="sldNum" sz="quarter" idx="12"/>
          </p:nvPr>
        </p:nvSpPr>
        <p:spPr/>
        <p:txBody>
          <a:bodyPr/>
          <a:lstStyle>
            <a:lvl1pPr>
              <a:defRPr/>
            </a:lvl1pPr>
          </a:lstStyle>
          <a:p>
            <a:pPr>
              <a:defRPr/>
            </a:pPr>
            <a:fld id="{8AF329EB-2883-4F24-93EC-9BEB69AD1638}" type="slidenum">
              <a:rPr lang="zh-CN" altLang="en-US"/>
              <a:pPr>
                <a:defRPr/>
              </a:pPr>
              <a:t>‹#›</a:t>
            </a:fld>
            <a:endParaRPr lang="zh-CN" altLang="en-US"/>
          </a:p>
        </p:txBody>
      </p:sp>
    </p:spTree>
    <p:extLst>
      <p:ext uri="{BB962C8B-B14F-4D97-AF65-F5344CB8AC3E}">
        <p14:creationId xmlns:p14="http://schemas.microsoft.com/office/powerpoint/2010/main" val="41501589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8226B330-28B3-4016-8228-261A43B5C01B}"/>
              </a:ext>
            </a:extLst>
          </p:cNvPr>
          <p:cNvSpPr>
            <a:spLocks noGrp="1"/>
          </p:cNvSpPr>
          <p:nvPr>
            <p:ph type="dt" sz="half" idx="10"/>
          </p:nvPr>
        </p:nvSpPr>
        <p:spPr/>
        <p:txBody>
          <a:bodyPr/>
          <a:lstStyle>
            <a:lvl1pPr>
              <a:defRPr/>
            </a:lvl1pPr>
          </a:lstStyle>
          <a:p>
            <a:pPr>
              <a:defRPr/>
            </a:pPr>
            <a:fld id="{E177191B-DAF1-40AA-8D20-C986F948F83C}"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6FBCDA39-3B52-43E6-9C00-88F41A589E73}"/>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3901BDFD-0F8D-42CC-9DCA-7587CB11E239}"/>
              </a:ext>
            </a:extLst>
          </p:cNvPr>
          <p:cNvSpPr>
            <a:spLocks noGrp="1"/>
          </p:cNvSpPr>
          <p:nvPr>
            <p:ph type="sldNum" sz="quarter" idx="12"/>
          </p:nvPr>
        </p:nvSpPr>
        <p:spPr/>
        <p:txBody>
          <a:bodyPr/>
          <a:lstStyle>
            <a:lvl1pPr>
              <a:defRPr/>
            </a:lvl1pPr>
          </a:lstStyle>
          <a:p>
            <a:pPr>
              <a:defRPr/>
            </a:pPr>
            <a:fld id="{D1023D03-FB3D-4F5F-82B1-F497A78637EA}" type="slidenum">
              <a:rPr lang="zh-CN" altLang="en-US"/>
              <a:pPr>
                <a:defRPr/>
              </a:pPr>
              <a:t>‹#›</a:t>
            </a:fld>
            <a:endParaRPr lang="zh-CN" altLang="en-US"/>
          </a:p>
        </p:txBody>
      </p:sp>
    </p:spTree>
    <p:extLst>
      <p:ext uri="{BB962C8B-B14F-4D97-AF65-F5344CB8AC3E}">
        <p14:creationId xmlns:p14="http://schemas.microsoft.com/office/powerpoint/2010/main" val="2634531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F70BEBB5-8A1E-4D94-AB6B-FB65D99AEA6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9C27C3FF-556D-4583-A454-962E4BB67674}"/>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9C0927D2-EC85-48BA-83AD-60114AC51DBD}"/>
              </a:ext>
            </a:extLst>
          </p:cNvPr>
          <p:cNvSpPr>
            <a:spLocks noGrp="1"/>
          </p:cNvSpPr>
          <p:nvPr>
            <p:ph type="sldNum" sz="quarter" idx="12"/>
          </p:nvPr>
        </p:nvSpPr>
        <p:spPr>
          <a:xfrm>
            <a:off x="6457950" y="6356350"/>
            <a:ext cx="2057400" cy="365125"/>
          </a:xfrm>
        </p:spPr>
        <p:txBody>
          <a:bodyPr/>
          <a:lstStyle>
            <a:lvl1pPr>
              <a:defRPr smtClean="0"/>
            </a:lvl1pPr>
          </a:lstStyle>
          <a:p>
            <a:pPr>
              <a:defRPr/>
            </a:pPr>
            <a:fld id="{4412242D-15F6-4326-B0BB-C196536742EA}" type="slidenum">
              <a:rPr lang="zh-CN" altLang="en-US"/>
              <a:pPr>
                <a:defRPr/>
              </a:pPr>
              <a:t>‹#›</a:t>
            </a:fld>
            <a:endParaRPr lang="zh-CN" altLang="en-US"/>
          </a:p>
        </p:txBody>
      </p:sp>
    </p:spTree>
    <p:extLst>
      <p:ext uri="{BB962C8B-B14F-4D97-AF65-F5344CB8AC3E}">
        <p14:creationId xmlns:p14="http://schemas.microsoft.com/office/powerpoint/2010/main" val="313219812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E749CA9-3D9E-47AD-9B08-3E9A350B40A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A25F3282-D59F-47B7-9A13-55E901500466}"/>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4E91344E-F916-4FEB-A939-668B449C24EB}"/>
              </a:ext>
            </a:extLst>
          </p:cNvPr>
          <p:cNvSpPr>
            <a:spLocks noGrp="1"/>
          </p:cNvSpPr>
          <p:nvPr>
            <p:ph type="sldNum" sz="quarter" idx="12"/>
          </p:nvPr>
        </p:nvSpPr>
        <p:spPr>
          <a:xfrm>
            <a:off x="6457950" y="6356350"/>
            <a:ext cx="2057400" cy="365125"/>
          </a:xfrm>
        </p:spPr>
        <p:txBody>
          <a:bodyPr/>
          <a:lstStyle>
            <a:lvl1pPr>
              <a:defRPr smtClean="0"/>
            </a:lvl1pPr>
          </a:lstStyle>
          <a:p>
            <a:pPr>
              <a:defRPr/>
            </a:pPr>
            <a:fld id="{3BB6F70B-2620-4C02-A821-F4CB5D94E376}" type="slidenum">
              <a:rPr lang="zh-CN" altLang="en-US"/>
              <a:pPr>
                <a:defRPr/>
              </a:pPr>
              <a:t>‹#›</a:t>
            </a:fld>
            <a:endParaRPr lang="zh-CN" altLang="en-US"/>
          </a:p>
        </p:txBody>
      </p:sp>
    </p:spTree>
    <p:extLst>
      <p:ext uri="{BB962C8B-B14F-4D97-AF65-F5344CB8AC3E}">
        <p14:creationId xmlns:p14="http://schemas.microsoft.com/office/powerpoint/2010/main" val="1024534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88A5418B-4A09-4668-8C96-29D8454C75C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940AC5F-2549-407A-A7E1-C82E6B2843F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72629351-6072-4F8A-9241-9818D7320CCF}"/>
              </a:ext>
            </a:extLst>
          </p:cNvPr>
          <p:cNvSpPr>
            <a:spLocks noGrp="1"/>
          </p:cNvSpPr>
          <p:nvPr>
            <p:ph type="sldNum" sz="quarter" idx="12"/>
          </p:nvPr>
        </p:nvSpPr>
        <p:spPr>
          <a:xfrm>
            <a:off x="6457950" y="6356350"/>
            <a:ext cx="2057400" cy="365125"/>
          </a:xfrm>
        </p:spPr>
        <p:txBody>
          <a:bodyPr/>
          <a:lstStyle>
            <a:lvl1pPr>
              <a:defRPr smtClean="0"/>
            </a:lvl1pPr>
          </a:lstStyle>
          <a:p>
            <a:pPr>
              <a:defRPr/>
            </a:pPr>
            <a:fld id="{B92FFE76-CCDB-4338-A5EF-BC3946DCC7E5}" type="slidenum">
              <a:rPr lang="zh-CN" altLang="en-US"/>
              <a:pPr>
                <a:defRPr/>
              </a:pPr>
              <a:t>‹#›</a:t>
            </a:fld>
            <a:endParaRPr lang="zh-CN" altLang="en-US"/>
          </a:p>
        </p:txBody>
      </p:sp>
    </p:spTree>
    <p:extLst>
      <p:ext uri="{BB962C8B-B14F-4D97-AF65-F5344CB8AC3E}">
        <p14:creationId xmlns:p14="http://schemas.microsoft.com/office/powerpoint/2010/main" val="86405700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AAABA4F5-45F6-4B7F-897D-483B90B79B6A}"/>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BC795EA7-FA63-4562-9599-AD6F7CBD1F5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B4AFB9B2-BF5C-4C2D-AF78-FADFAAFC1C4F}"/>
              </a:ext>
            </a:extLst>
          </p:cNvPr>
          <p:cNvSpPr>
            <a:spLocks noGrp="1"/>
          </p:cNvSpPr>
          <p:nvPr>
            <p:ph type="sldNum" sz="quarter" idx="12"/>
          </p:nvPr>
        </p:nvSpPr>
        <p:spPr>
          <a:xfrm>
            <a:off x="6457950" y="6356350"/>
            <a:ext cx="2057400" cy="365125"/>
          </a:xfrm>
        </p:spPr>
        <p:txBody>
          <a:bodyPr/>
          <a:lstStyle>
            <a:lvl1pPr>
              <a:defRPr smtClean="0"/>
            </a:lvl1pPr>
          </a:lstStyle>
          <a:p>
            <a:pPr>
              <a:defRPr/>
            </a:pPr>
            <a:fld id="{767DB45F-E83C-4931-A9DA-B6E1E4B50DA7}" type="slidenum">
              <a:rPr lang="zh-CN" altLang="en-US"/>
              <a:pPr>
                <a:defRPr/>
              </a:pPr>
              <a:t>‹#›</a:t>
            </a:fld>
            <a:endParaRPr lang="zh-CN" altLang="en-US"/>
          </a:p>
        </p:txBody>
      </p:sp>
    </p:spTree>
    <p:extLst>
      <p:ext uri="{BB962C8B-B14F-4D97-AF65-F5344CB8AC3E}">
        <p14:creationId xmlns:p14="http://schemas.microsoft.com/office/powerpoint/2010/main" val="2499560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Date Placeholder 3">
            <a:extLst>
              <a:ext uri="{FF2B5EF4-FFF2-40B4-BE49-F238E27FC236}">
                <a16:creationId xmlns:a16="http://schemas.microsoft.com/office/drawing/2014/main" id="{D5D5D1D3-BB9A-4A89-8FFB-7A7FE05AF822}"/>
              </a:ext>
            </a:extLst>
          </p:cNvPr>
          <p:cNvSpPr>
            <a:spLocks noGrp="1"/>
          </p:cNvSpPr>
          <p:nvPr>
            <p:ph type="dt" sz="half" idx="10"/>
          </p:nvPr>
        </p:nvSpPr>
        <p:spPr/>
        <p:txBody>
          <a:bodyPr/>
          <a:lstStyle>
            <a:lvl1pPr>
              <a:defRPr/>
            </a:lvl1pPr>
          </a:lstStyle>
          <a:p>
            <a:pPr>
              <a:defRPr/>
            </a:pPr>
            <a:fld id="{BDC51E5C-BD91-4F8B-939F-54A26C1CFCEB}" type="datetime1">
              <a:rPr lang="zh-CN" altLang="en-US"/>
              <a:pPr>
                <a:defRPr/>
              </a:pPr>
              <a:t>2026/7/27</a:t>
            </a:fld>
            <a:endParaRPr lang="zh-CN" altLang="en-US"/>
          </a:p>
        </p:txBody>
      </p:sp>
      <p:sp>
        <p:nvSpPr>
          <p:cNvPr id="6" name="Footer Placeholder 4">
            <a:extLst>
              <a:ext uri="{FF2B5EF4-FFF2-40B4-BE49-F238E27FC236}">
                <a16:creationId xmlns:a16="http://schemas.microsoft.com/office/drawing/2014/main" id="{084A3B70-9611-4239-B0D8-DCED60799F21}"/>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7A763EB6-08F7-4671-A066-72BEB2F4D25C}"/>
              </a:ext>
            </a:extLst>
          </p:cNvPr>
          <p:cNvSpPr>
            <a:spLocks noGrp="1"/>
          </p:cNvSpPr>
          <p:nvPr>
            <p:ph type="sldNum" sz="quarter" idx="12"/>
          </p:nvPr>
        </p:nvSpPr>
        <p:spPr/>
        <p:txBody>
          <a:bodyPr/>
          <a:lstStyle>
            <a:lvl1pPr>
              <a:defRPr/>
            </a:lvl1pPr>
          </a:lstStyle>
          <a:p>
            <a:pPr>
              <a:defRPr/>
            </a:pPr>
            <a:fld id="{524A6FF1-3ECB-4DF7-AB12-3ACFF3D881CD}" type="slidenum">
              <a:rPr lang="zh-CN" altLang="en-US"/>
              <a:pPr>
                <a:defRPr/>
              </a:pPr>
              <a:t>‹#›</a:t>
            </a:fld>
            <a:endParaRPr lang="zh-CN" altLang="en-US"/>
          </a:p>
        </p:txBody>
      </p:sp>
    </p:spTree>
    <p:extLst>
      <p:ext uri="{BB962C8B-B14F-4D97-AF65-F5344CB8AC3E}">
        <p14:creationId xmlns:p14="http://schemas.microsoft.com/office/powerpoint/2010/main" val="385600936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BE840256-1B3C-40AE-B9AE-E656D06ECD88}"/>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8" name="页脚占位符 7">
            <a:extLst>
              <a:ext uri="{FF2B5EF4-FFF2-40B4-BE49-F238E27FC236}">
                <a16:creationId xmlns:a16="http://schemas.microsoft.com/office/drawing/2014/main" id="{F85F3D18-4CB5-4329-86F4-66CBEF39F93D}"/>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DFEC9908-B4C2-4728-9AF0-611538650D52}"/>
              </a:ext>
            </a:extLst>
          </p:cNvPr>
          <p:cNvSpPr>
            <a:spLocks noGrp="1"/>
          </p:cNvSpPr>
          <p:nvPr>
            <p:ph type="sldNum" sz="quarter" idx="12"/>
          </p:nvPr>
        </p:nvSpPr>
        <p:spPr>
          <a:xfrm>
            <a:off x="6457950" y="6356350"/>
            <a:ext cx="2057400" cy="365125"/>
          </a:xfrm>
        </p:spPr>
        <p:txBody>
          <a:bodyPr/>
          <a:lstStyle>
            <a:lvl1pPr>
              <a:defRPr smtClean="0"/>
            </a:lvl1pPr>
          </a:lstStyle>
          <a:p>
            <a:pPr>
              <a:defRPr/>
            </a:pPr>
            <a:fld id="{75EC8628-1085-478D-9D8F-9E461CB6E9CC}" type="slidenum">
              <a:rPr lang="zh-CN" altLang="en-US"/>
              <a:pPr>
                <a:defRPr/>
              </a:pPr>
              <a:t>‹#›</a:t>
            </a:fld>
            <a:endParaRPr lang="zh-CN" altLang="en-US"/>
          </a:p>
        </p:txBody>
      </p:sp>
    </p:spTree>
    <p:extLst>
      <p:ext uri="{BB962C8B-B14F-4D97-AF65-F5344CB8AC3E}">
        <p14:creationId xmlns:p14="http://schemas.microsoft.com/office/powerpoint/2010/main" val="182381067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灯片编号占位符 5">
            <a:extLst>
              <a:ext uri="{FF2B5EF4-FFF2-40B4-BE49-F238E27FC236}">
                <a16:creationId xmlns:a16="http://schemas.microsoft.com/office/drawing/2014/main" id="{A7A1879B-221A-47BC-99B7-547FB73B8F58}"/>
              </a:ext>
            </a:extLst>
          </p:cNvPr>
          <p:cNvSpPr>
            <a:spLocks noGrp="1"/>
          </p:cNvSpPr>
          <p:nvPr>
            <p:ph type="sldNum" sz="quarter" idx="10"/>
          </p:nvPr>
        </p:nvSpPr>
        <p:spPr/>
        <p:txBody>
          <a:bodyPr/>
          <a:lstStyle>
            <a:lvl1pPr>
              <a:defRPr/>
            </a:lvl1pPr>
          </a:lstStyle>
          <a:p>
            <a:pPr>
              <a:defRPr/>
            </a:pPr>
            <a:fld id="{98706002-21E2-43C9-82E8-44ABF75D18E3}" type="slidenum">
              <a:rPr lang="zh-CN" altLang="en-US"/>
              <a:pPr>
                <a:defRPr/>
              </a:pPr>
              <a:t>‹#›</a:t>
            </a:fld>
            <a:endParaRPr lang="zh-CN" altLang="en-US" dirty="0"/>
          </a:p>
        </p:txBody>
      </p:sp>
    </p:spTree>
    <p:extLst>
      <p:ext uri="{BB962C8B-B14F-4D97-AF65-F5344CB8AC3E}">
        <p14:creationId xmlns:p14="http://schemas.microsoft.com/office/powerpoint/2010/main" val="32282664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49FA52F7-1FEE-43B1-B8B4-5B215F9899D6}"/>
              </a:ext>
            </a:extLst>
          </p:cNvPr>
          <p:cNvSpPr>
            <a:spLocks noGrp="1"/>
          </p:cNvSpPr>
          <p:nvPr>
            <p:ph type="sldNum" sz="quarter" idx="10"/>
          </p:nvPr>
        </p:nvSpPr>
        <p:spPr/>
        <p:txBody>
          <a:bodyPr/>
          <a:lstStyle>
            <a:lvl1pPr>
              <a:defRPr/>
            </a:lvl1pPr>
          </a:lstStyle>
          <a:p>
            <a:pPr>
              <a:defRPr/>
            </a:pPr>
            <a:fld id="{B646FFA0-AA55-4C8E-9E4F-9B618404F7AD}" type="slidenum">
              <a:rPr lang="zh-CN" altLang="en-US"/>
              <a:pPr>
                <a:defRPr/>
              </a:pPr>
              <a:t>‹#›</a:t>
            </a:fld>
            <a:endParaRPr lang="zh-CN" altLang="en-US" dirty="0"/>
          </a:p>
        </p:txBody>
      </p:sp>
    </p:spTree>
    <p:extLst>
      <p:ext uri="{BB962C8B-B14F-4D97-AF65-F5344CB8AC3E}">
        <p14:creationId xmlns:p14="http://schemas.microsoft.com/office/powerpoint/2010/main" val="10833653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9B8AC5FE-BD99-4429-AC90-9BC6CD20292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9A2118A3-AD48-414D-B2F2-5CC3C2A7F7B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32974E81-F28C-4BB2-92E6-E27E44D1E872}"/>
              </a:ext>
            </a:extLst>
          </p:cNvPr>
          <p:cNvSpPr>
            <a:spLocks noGrp="1"/>
          </p:cNvSpPr>
          <p:nvPr>
            <p:ph type="sldNum" sz="quarter" idx="12"/>
          </p:nvPr>
        </p:nvSpPr>
        <p:spPr>
          <a:xfrm>
            <a:off x="6457950" y="6356350"/>
            <a:ext cx="2057400" cy="365125"/>
          </a:xfrm>
        </p:spPr>
        <p:txBody>
          <a:bodyPr/>
          <a:lstStyle>
            <a:lvl1pPr>
              <a:defRPr smtClean="0"/>
            </a:lvl1pPr>
          </a:lstStyle>
          <a:p>
            <a:pPr>
              <a:defRPr/>
            </a:pPr>
            <a:fld id="{310682DF-E833-47C5-96AB-4CA830796AC6}" type="slidenum">
              <a:rPr lang="zh-CN" altLang="en-US"/>
              <a:pPr>
                <a:defRPr/>
              </a:pPr>
              <a:t>‹#›</a:t>
            </a:fld>
            <a:endParaRPr lang="zh-CN" altLang="en-US"/>
          </a:p>
        </p:txBody>
      </p:sp>
    </p:spTree>
    <p:extLst>
      <p:ext uri="{BB962C8B-B14F-4D97-AF65-F5344CB8AC3E}">
        <p14:creationId xmlns:p14="http://schemas.microsoft.com/office/powerpoint/2010/main" val="106542297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A9480785-41A5-4C62-9273-CD39AA9B19E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0DE7612F-BA91-440E-A753-B27A254B457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055FEE81-0B99-4794-8E36-9E12C9790AFA}"/>
              </a:ext>
            </a:extLst>
          </p:cNvPr>
          <p:cNvSpPr>
            <a:spLocks noGrp="1"/>
          </p:cNvSpPr>
          <p:nvPr>
            <p:ph type="sldNum" sz="quarter" idx="12"/>
          </p:nvPr>
        </p:nvSpPr>
        <p:spPr>
          <a:xfrm>
            <a:off x="6457950" y="6356350"/>
            <a:ext cx="2057400" cy="365125"/>
          </a:xfrm>
        </p:spPr>
        <p:txBody>
          <a:bodyPr/>
          <a:lstStyle>
            <a:lvl1pPr>
              <a:defRPr smtClean="0"/>
            </a:lvl1pPr>
          </a:lstStyle>
          <a:p>
            <a:pPr>
              <a:defRPr/>
            </a:pPr>
            <a:fld id="{2C8EC024-00B7-4989-99C2-10539F270368}" type="slidenum">
              <a:rPr lang="zh-CN" altLang="en-US"/>
              <a:pPr>
                <a:defRPr/>
              </a:pPr>
              <a:t>‹#›</a:t>
            </a:fld>
            <a:endParaRPr lang="zh-CN" altLang="en-US"/>
          </a:p>
        </p:txBody>
      </p:sp>
    </p:spTree>
    <p:extLst>
      <p:ext uri="{BB962C8B-B14F-4D97-AF65-F5344CB8AC3E}">
        <p14:creationId xmlns:p14="http://schemas.microsoft.com/office/powerpoint/2010/main" val="151195665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BD73D70E-A470-4A6F-A671-9C8A627D1F7B}"/>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D75FD455-12F9-4112-B013-B7C6DCB1611E}"/>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A2FB77D-BC2E-404C-8EFC-6F2897764234}"/>
              </a:ext>
            </a:extLst>
          </p:cNvPr>
          <p:cNvSpPr>
            <a:spLocks noGrp="1"/>
          </p:cNvSpPr>
          <p:nvPr>
            <p:ph type="sldNum" sz="quarter" idx="12"/>
          </p:nvPr>
        </p:nvSpPr>
        <p:spPr>
          <a:xfrm>
            <a:off x="6457950" y="6356350"/>
            <a:ext cx="2057400" cy="365125"/>
          </a:xfrm>
        </p:spPr>
        <p:txBody>
          <a:bodyPr/>
          <a:lstStyle>
            <a:lvl1pPr>
              <a:defRPr smtClean="0"/>
            </a:lvl1pPr>
          </a:lstStyle>
          <a:p>
            <a:pPr>
              <a:defRPr/>
            </a:pPr>
            <a:fld id="{1B81DCFE-B8DB-43F8-BDF0-94813207B6F3}" type="slidenum">
              <a:rPr lang="zh-CN" altLang="en-US"/>
              <a:pPr>
                <a:defRPr/>
              </a:pPr>
              <a:t>‹#›</a:t>
            </a:fld>
            <a:endParaRPr lang="zh-CN" altLang="en-US"/>
          </a:p>
        </p:txBody>
      </p:sp>
    </p:spTree>
    <p:extLst>
      <p:ext uri="{BB962C8B-B14F-4D97-AF65-F5344CB8AC3E}">
        <p14:creationId xmlns:p14="http://schemas.microsoft.com/office/powerpoint/2010/main" val="396208335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B0587E2-1B35-49D9-AD0E-12FC358E86F6}"/>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3BF2EA5B-6BA3-48D4-B166-F2C1A3FB8422}"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38A240A-3EB2-4321-A0F1-BB5D2D87821F}"/>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B66A790A-E5FF-4290-BC2F-836BB1954B68}"/>
              </a:ext>
            </a:extLst>
          </p:cNvPr>
          <p:cNvSpPr>
            <a:spLocks noGrp="1"/>
          </p:cNvSpPr>
          <p:nvPr>
            <p:ph type="sldNum" sz="quarter" idx="12"/>
          </p:nvPr>
        </p:nvSpPr>
        <p:spPr>
          <a:xfrm>
            <a:off x="6457950" y="6356350"/>
            <a:ext cx="2057400" cy="365125"/>
          </a:xfrm>
        </p:spPr>
        <p:txBody>
          <a:bodyPr/>
          <a:lstStyle>
            <a:lvl1pPr>
              <a:defRPr smtClean="0"/>
            </a:lvl1pPr>
          </a:lstStyle>
          <a:p>
            <a:pPr>
              <a:defRPr/>
            </a:pPr>
            <a:fld id="{F5F9EB65-6DBD-4D5A-BA0F-5F60D27F9046}" type="slidenum">
              <a:rPr lang="zh-CN" altLang="en-US"/>
              <a:pPr>
                <a:defRPr/>
              </a:pPr>
              <a:t>‹#›</a:t>
            </a:fld>
            <a:endParaRPr lang="zh-CN" altLang="en-US"/>
          </a:p>
        </p:txBody>
      </p:sp>
    </p:spTree>
    <p:extLst>
      <p:ext uri="{BB962C8B-B14F-4D97-AF65-F5344CB8AC3E}">
        <p14:creationId xmlns:p14="http://schemas.microsoft.com/office/powerpoint/2010/main" val="6575582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C18F652-E11B-47B2-B4CC-F5488EB4F82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044B1E7-8066-46B5-B967-B7FECAFA8CC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9C5AA50-188B-4D32-B0B9-D84437CA1442}"/>
              </a:ext>
            </a:extLst>
          </p:cNvPr>
          <p:cNvSpPr>
            <a:spLocks noGrp="1"/>
          </p:cNvSpPr>
          <p:nvPr>
            <p:ph type="sldNum" sz="quarter" idx="12"/>
          </p:nvPr>
        </p:nvSpPr>
        <p:spPr>
          <a:xfrm>
            <a:off x="6457950" y="6356350"/>
            <a:ext cx="2057400" cy="365125"/>
          </a:xfrm>
        </p:spPr>
        <p:txBody>
          <a:bodyPr/>
          <a:lstStyle>
            <a:lvl1pPr>
              <a:defRPr smtClean="0"/>
            </a:lvl1pPr>
          </a:lstStyle>
          <a:p>
            <a:pPr>
              <a:defRPr/>
            </a:pPr>
            <a:fld id="{935604FB-8EE0-421F-A262-91EE68F33FDC}" type="slidenum">
              <a:rPr lang="zh-CN" altLang="en-US"/>
              <a:pPr>
                <a:defRPr/>
              </a:pPr>
              <a:t>‹#›</a:t>
            </a:fld>
            <a:endParaRPr lang="zh-CN" altLang="en-US"/>
          </a:p>
        </p:txBody>
      </p:sp>
    </p:spTree>
    <p:extLst>
      <p:ext uri="{BB962C8B-B14F-4D97-AF65-F5344CB8AC3E}">
        <p14:creationId xmlns:p14="http://schemas.microsoft.com/office/powerpoint/2010/main" val="39223470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idx="1"/>
          </p:nvPr>
        </p:nvSpPr>
        <p:spPr>
          <a:xfrm>
            <a:off x="628650" y="1825625"/>
            <a:ext cx="78867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F987064-4C72-41A4-9240-E307714C175B}"/>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C2201533-2DD8-4958-9AD6-71D992FD2AB1}"/>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38D764AD-793A-4005-9F9F-6D8348ECBBC1}"/>
              </a:ext>
            </a:extLst>
          </p:cNvPr>
          <p:cNvSpPr>
            <a:spLocks noGrp="1"/>
          </p:cNvSpPr>
          <p:nvPr>
            <p:ph type="sldNum" sz="quarter" idx="12"/>
          </p:nvPr>
        </p:nvSpPr>
        <p:spPr>
          <a:xfrm>
            <a:off x="6457950" y="6356350"/>
            <a:ext cx="2057400" cy="365125"/>
          </a:xfrm>
        </p:spPr>
        <p:txBody>
          <a:bodyPr/>
          <a:lstStyle>
            <a:lvl1pPr>
              <a:defRPr smtClean="0"/>
            </a:lvl1pPr>
          </a:lstStyle>
          <a:p>
            <a:pPr>
              <a:defRPr/>
            </a:pPr>
            <a:fld id="{CE777C2B-01BC-466E-800F-67C6BF1C449E}" type="slidenum">
              <a:rPr lang="zh-CN" altLang="en-US"/>
              <a:pPr>
                <a:defRPr/>
              </a:pPr>
              <a:t>‹#›</a:t>
            </a:fld>
            <a:endParaRPr lang="zh-CN" altLang="en-US"/>
          </a:p>
        </p:txBody>
      </p:sp>
    </p:spTree>
    <p:extLst>
      <p:ext uri="{BB962C8B-B14F-4D97-AF65-F5344CB8AC3E}">
        <p14:creationId xmlns:p14="http://schemas.microsoft.com/office/powerpoint/2010/main" val="414345981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a:prstGeom prst="rect">
            <a:avLst/>
          </a:prstGeo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64DFC1C6-7A4D-4508-8B35-DAA7AA92369E}"/>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C808611-443D-4592-847D-BE4D5A859E47}"/>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2DDABB50-A249-4505-A9E8-890191662EF5}"/>
              </a:ext>
            </a:extLst>
          </p:cNvPr>
          <p:cNvSpPr>
            <a:spLocks noGrp="1"/>
          </p:cNvSpPr>
          <p:nvPr>
            <p:ph type="sldNum" sz="quarter" idx="12"/>
          </p:nvPr>
        </p:nvSpPr>
        <p:spPr>
          <a:xfrm>
            <a:off x="6457950" y="6356350"/>
            <a:ext cx="2057400" cy="365125"/>
          </a:xfrm>
        </p:spPr>
        <p:txBody>
          <a:bodyPr/>
          <a:lstStyle>
            <a:lvl1pPr>
              <a:defRPr smtClean="0"/>
            </a:lvl1pPr>
          </a:lstStyle>
          <a:p>
            <a:pPr>
              <a:defRPr/>
            </a:pPr>
            <a:fld id="{15FB4D03-F5DE-479C-AF99-4EC9D296AD00}" type="slidenum">
              <a:rPr lang="zh-CN" altLang="en-US"/>
              <a:pPr>
                <a:defRPr/>
              </a:pPr>
              <a:t>‹#›</a:t>
            </a:fld>
            <a:endParaRPr lang="zh-CN" altLang="en-US"/>
          </a:p>
        </p:txBody>
      </p:sp>
    </p:spTree>
    <p:extLst>
      <p:ext uri="{BB962C8B-B14F-4D97-AF65-F5344CB8AC3E}">
        <p14:creationId xmlns:p14="http://schemas.microsoft.com/office/powerpoint/2010/main" val="36259508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Content Placeholder 3"/>
          <p:cNvSpPr>
            <a:spLocks noGrp="1"/>
          </p:cNvSpPr>
          <p:nvPr>
            <p:ph sz="half" idx="2"/>
          </p:nvPr>
        </p:nvSpPr>
        <p:spPr>
          <a:xfrm>
            <a:off x="629842" y="2505075"/>
            <a:ext cx="3868340"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Content Placeholder 5"/>
          <p:cNvSpPr>
            <a:spLocks noGrp="1"/>
          </p:cNvSpPr>
          <p:nvPr>
            <p:ph sz="quarter" idx="4"/>
          </p:nvPr>
        </p:nvSpPr>
        <p:spPr>
          <a:xfrm>
            <a:off x="4629150" y="2505075"/>
            <a:ext cx="3887391"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7" name="Date Placeholder 3">
            <a:extLst>
              <a:ext uri="{FF2B5EF4-FFF2-40B4-BE49-F238E27FC236}">
                <a16:creationId xmlns:a16="http://schemas.microsoft.com/office/drawing/2014/main" id="{992366DF-B85B-4812-BF8C-AE9D332CF572}"/>
              </a:ext>
            </a:extLst>
          </p:cNvPr>
          <p:cNvSpPr>
            <a:spLocks noGrp="1"/>
          </p:cNvSpPr>
          <p:nvPr>
            <p:ph type="dt" sz="half" idx="10"/>
          </p:nvPr>
        </p:nvSpPr>
        <p:spPr/>
        <p:txBody>
          <a:bodyPr/>
          <a:lstStyle>
            <a:lvl1pPr>
              <a:defRPr/>
            </a:lvl1pPr>
          </a:lstStyle>
          <a:p>
            <a:pPr>
              <a:defRPr/>
            </a:pPr>
            <a:fld id="{BD11D229-66FE-43CD-B316-FBE1B5890961}" type="datetime1">
              <a:rPr lang="zh-CN" altLang="en-US"/>
              <a:pPr>
                <a:defRPr/>
              </a:pPr>
              <a:t>2026/7/27</a:t>
            </a:fld>
            <a:endParaRPr lang="zh-CN" altLang="en-US"/>
          </a:p>
        </p:txBody>
      </p:sp>
      <p:sp>
        <p:nvSpPr>
          <p:cNvPr id="8" name="Footer Placeholder 4">
            <a:extLst>
              <a:ext uri="{FF2B5EF4-FFF2-40B4-BE49-F238E27FC236}">
                <a16:creationId xmlns:a16="http://schemas.microsoft.com/office/drawing/2014/main" id="{E84812A9-76C9-4218-97D3-D3B8C9399328}"/>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9" name="Slide Number Placeholder 5">
            <a:extLst>
              <a:ext uri="{FF2B5EF4-FFF2-40B4-BE49-F238E27FC236}">
                <a16:creationId xmlns:a16="http://schemas.microsoft.com/office/drawing/2014/main" id="{1787E19D-AA68-40E5-B024-2D8378BD0FA7}"/>
              </a:ext>
            </a:extLst>
          </p:cNvPr>
          <p:cNvSpPr>
            <a:spLocks noGrp="1"/>
          </p:cNvSpPr>
          <p:nvPr>
            <p:ph type="sldNum" sz="quarter" idx="12"/>
          </p:nvPr>
        </p:nvSpPr>
        <p:spPr/>
        <p:txBody>
          <a:bodyPr/>
          <a:lstStyle>
            <a:lvl1pPr>
              <a:defRPr/>
            </a:lvl1pPr>
          </a:lstStyle>
          <a:p>
            <a:pPr>
              <a:defRPr/>
            </a:pPr>
            <a:fld id="{0825EC1C-FFCC-478A-9FEF-C36D6CE1C156}" type="slidenum">
              <a:rPr lang="zh-CN" altLang="en-US"/>
              <a:pPr>
                <a:defRPr/>
              </a:pPr>
              <a:t>‹#›</a:t>
            </a:fld>
            <a:endParaRPr lang="zh-CN" altLang="en-US"/>
          </a:p>
        </p:txBody>
      </p:sp>
    </p:spTree>
    <p:extLst>
      <p:ext uri="{BB962C8B-B14F-4D97-AF65-F5344CB8AC3E}">
        <p14:creationId xmlns:p14="http://schemas.microsoft.com/office/powerpoint/2010/main" val="32504030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D13B0DF-2FAF-4686-90DA-E16FFE529667}"/>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EA547603-D490-4F18-BE96-891C131FB7C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0A709A74-9836-4AB2-A3A9-E9677B12DC85}"/>
              </a:ext>
            </a:extLst>
          </p:cNvPr>
          <p:cNvSpPr>
            <a:spLocks noGrp="1"/>
          </p:cNvSpPr>
          <p:nvPr>
            <p:ph type="sldNum" sz="quarter" idx="12"/>
          </p:nvPr>
        </p:nvSpPr>
        <p:spPr>
          <a:xfrm>
            <a:off x="6457950" y="6356350"/>
            <a:ext cx="2057400" cy="365125"/>
          </a:xfrm>
        </p:spPr>
        <p:txBody>
          <a:bodyPr/>
          <a:lstStyle>
            <a:lvl1pPr>
              <a:defRPr smtClean="0"/>
            </a:lvl1pPr>
          </a:lstStyle>
          <a:p>
            <a:pPr>
              <a:defRPr/>
            </a:pPr>
            <a:fld id="{095EE3A9-392C-4B8A-BF67-320247410D8F}" type="slidenum">
              <a:rPr lang="zh-CN" altLang="en-US"/>
              <a:pPr>
                <a:defRPr/>
              </a:pPr>
              <a:t>‹#›</a:t>
            </a:fld>
            <a:endParaRPr lang="zh-CN" altLang="en-US"/>
          </a:p>
        </p:txBody>
      </p:sp>
    </p:spTree>
    <p:extLst>
      <p:ext uri="{BB962C8B-B14F-4D97-AF65-F5344CB8AC3E}">
        <p14:creationId xmlns:p14="http://schemas.microsoft.com/office/powerpoint/2010/main" val="164347604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A19CC616-EAAE-409A-9914-20B147B4FE91}"/>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8" name="页脚占位符 7">
            <a:extLst>
              <a:ext uri="{FF2B5EF4-FFF2-40B4-BE49-F238E27FC236}">
                <a16:creationId xmlns:a16="http://schemas.microsoft.com/office/drawing/2014/main" id="{3FE5F426-151A-4161-8509-A0C09953BD2C}"/>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9" name="灯片编号占位符 8">
            <a:extLst>
              <a:ext uri="{FF2B5EF4-FFF2-40B4-BE49-F238E27FC236}">
                <a16:creationId xmlns:a16="http://schemas.microsoft.com/office/drawing/2014/main" id="{803148A3-F2E6-4CEA-BD00-D6086C5611FB}"/>
              </a:ext>
            </a:extLst>
          </p:cNvPr>
          <p:cNvSpPr>
            <a:spLocks noGrp="1"/>
          </p:cNvSpPr>
          <p:nvPr>
            <p:ph type="sldNum" sz="quarter" idx="12"/>
          </p:nvPr>
        </p:nvSpPr>
        <p:spPr>
          <a:xfrm>
            <a:off x="6457950" y="6356350"/>
            <a:ext cx="2057400" cy="365125"/>
          </a:xfrm>
        </p:spPr>
        <p:txBody>
          <a:bodyPr/>
          <a:lstStyle>
            <a:lvl1pPr>
              <a:defRPr smtClean="0"/>
            </a:lvl1pPr>
          </a:lstStyle>
          <a:p>
            <a:pPr>
              <a:defRPr/>
            </a:pPr>
            <a:fld id="{FD1EE9EA-E9A4-440F-99B7-437E659F6956}" type="slidenum">
              <a:rPr lang="zh-CN" altLang="en-US"/>
              <a:pPr>
                <a:defRPr/>
              </a:pPr>
              <a:t>‹#›</a:t>
            </a:fld>
            <a:endParaRPr lang="zh-CN" altLang="en-US"/>
          </a:p>
        </p:txBody>
      </p:sp>
    </p:spTree>
    <p:extLst>
      <p:ext uri="{BB962C8B-B14F-4D97-AF65-F5344CB8AC3E}">
        <p14:creationId xmlns:p14="http://schemas.microsoft.com/office/powerpoint/2010/main" val="402767079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4EFF77D-DF8F-46D6-BD59-43C843CE1D1F}"/>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4" name="页脚占位符 3">
            <a:extLst>
              <a:ext uri="{FF2B5EF4-FFF2-40B4-BE49-F238E27FC236}">
                <a16:creationId xmlns:a16="http://schemas.microsoft.com/office/drawing/2014/main" id="{F15ACBB5-DFAF-4D8F-91C6-9BC65C7E6250}"/>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5" name="灯片编号占位符 4">
            <a:extLst>
              <a:ext uri="{FF2B5EF4-FFF2-40B4-BE49-F238E27FC236}">
                <a16:creationId xmlns:a16="http://schemas.microsoft.com/office/drawing/2014/main" id="{E641BD58-6774-410D-ADF1-09912617C974}"/>
              </a:ext>
            </a:extLst>
          </p:cNvPr>
          <p:cNvSpPr>
            <a:spLocks noGrp="1"/>
          </p:cNvSpPr>
          <p:nvPr>
            <p:ph type="sldNum" sz="quarter" idx="12"/>
          </p:nvPr>
        </p:nvSpPr>
        <p:spPr>
          <a:xfrm>
            <a:off x="6457950" y="6356350"/>
            <a:ext cx="2057400" cy="365125"/>
          </a:xfrm>
        </p:spPr>
        <p:txBody>
          <a:bodyPr/>
          <a:lstStyle>
            <a:lvl1pPr>
              <a:defRPr smtClean="0"/>
            </a:lvl1pPr>
          </a:lstStyle>
          <a:p>
            <a:pPr>
              <a:defRPr/>
            </a:pPr>
            <a:fld id="{B2D6BAE2-B6E7-4F6C-85EF-74FD5B0D47E9}" type="slidenum">
              <a:rPr lang="zh-CN" altLang="en-US"/>
              <a:pPr>
                <a:defRPr/>
              </a:pPr>
              <a:t>‹#›</a:t>
            </a:fld>
            <a:endParaRPr lang="zh-CN" altLang="en-US"/>
          </a:p>
        </p:txBody>
      </p:sp>
    </p:spTree>
    <p:extLst>
      <p:ext uri="{BB962C8B-B14F-4D97-AF65-F5344CB8AC3E}">
        <p14:creationId xmlns:p14="http://schemas.microsoft.com/office/powerpoint/2010/main" val="36980683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灯片编号占位符 5">
            <a:extLst>
              <a:ext uri="{FF2B5EF4-FFF2-40B4-BE49-F238E27FC236}">
                <a16:creationId xmlns:a16="http://schemas.microsoft.com/office/drawing/2014/main" id="{232E317D-0A29-4038-BF5D-2CC1F8679744}"/>
              </a:ext>
            </a:extLst>
          </p:cNvPr>
          <p:cNvSpPr>
            <a:spLocks noGrp="1"/>
          </p:cNvSpPr>
          <p:nvPr>
            <p:ph type="sldNum" sz="quarter" idx="10"/>
          </p:nvPr>
        </p:nvSpPr>
        <p:spPr/>
        <p:txBody>
          <a:bodyPr/>
          <a:lstStyle>
            <a:lvl1pPr>
              <a:defRPr/>
            </a:lvl1pPr>
          </a:lstStyle>
          <a:p>
            <a:pPr>
              <a:defRPr/>
            </a:pPr>
            <a:fld id="{EBCF4664-09F9-4084-9748-205D10311CBE}" type="slidenum">
              <a:rPr lang="zh-CN" altLang="en-US"/>
              <a:pPr>
                <a:defRPr/>
              </a:pPr>
              <a:t>‹#›</a:t>
            </a:fld>
            <a:endParaRPr lang="zh-CN" altLang="en-US" dirty="0"/>
          </a:p>
        </p:txBody>
      </p:sp>
    </p:spTree>
    <p:extLst>
      <p:ext uri="{BB962C8B-B14F-4D97-AF65-F5344CB8AC3E}">
        <p14:creationId xmlns:p14="http://schemas.microsoft.com/office/powerpoint/2010/main" val="29528535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0584CE41-9122-4D00-8FD4-B28AEA3F17C3}"/>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CF840660-F64B-4E0E-871B-371F33236006}"/>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9C121A3E-53F8-430F-81D1-3FF3B4E78E3E}"/>
              </a:ext>
            </a:extLst>
          </p:cNvPr>
          <p:cNvSpPr>
            <a:spLocks noGrp="1"/>
          </p:cNvSpPr>
          <p:nvPr>
            <p:ph type="sldNum" sz="quarter" idx="12"/>
          </p:nvPr>
        </p:nvSpPr>
        <p:spPr>
          <a:xfrm>
            <a:off x="6457950" y="6356350"/>
            <a:ext cx="2057400" cy="365125"/>
          </a:xfrm>
        </p:spPr>
        <p:txBody>
          <a:bodyPr/>
          <a:lstStyle>
            <a:lvl1pPr>
              <a:defRPr smtClean="0"/>
            </a:lvl1pPr>
          </a:lstStyle>
          <a:p>
            <a:pPr>
              <a:defRPr/>
            </a:pPr>
            <a:fld id="{01165E29-4D65-4F96-AF3E-85095D945958}" type="slidenum">
              <a:rPr lang="zh-CN" altLang="en-US"/>
              <a:pPr>
                <a:defRPr/>
              </a:pPr>
              <a:t>‹#›</a:t>
            </a:fld>
            <a:endParaRPr lang="zh-CN" altLang="en-US"/>
          </a:p>
        </p:txBody>
      </p:sp>
    </p:spTree>
    <p:extLst>
      <p:ext uri="{BB962C8B-B14F-4D97-AF65-F5344CB8AC3E}">
        <p14:creationId xmlns:p14="http://schemas.microsoft.com/office/powerpoint/2010/main" val="383087198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a:prstGeom prst="rect">
            <a:avLst/>
          </a:prstGeo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15C73B4A-8A1E-4684-B102-F16F87CF2124}"/>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6" name="页脚占位符 5">
            <a:extLst>
              <a:ext uri="{FF2B5EF4-FFF2-40B4-BE49-F238E27FC236}">
                <a16:creationId xmlns:a16="http://schemas.microsoft.com/office/drawing/2014/main" id="{748170FF-869F-4D90-8254-EC32BED5522B}"/>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7" name="灯片编号占位符 6">
            <a:extLst>
              <a:ext uri="{FF2B5EF4-FFF2-40B4-BE49-F238E27FC236}">
                <a16:creationId xmlns:a16="http://schemas.microsoft.com/office/drawing/2014/main" id="{7FEE2ED2-5EB2-4A28-A34C-F6B9AEBF5266}"/>
              </a:ext>
            </a:extLst>
          </p:cNvPr>
          <p:cNvSpPr>
            <a:spLocks noGrp="1"/>
          </p:cNvSpPr>
          <p:nvPr>
            <p:ph type="sldNum" sz="quarter" idx="12"/>
          </p:nvPr>
        </p:nvSpPr>
        <p:spPr>
          <a:xfrm>
            <a:off x="6457950" y="6356350"/>
            <a:ext cx="2057400" cy="365125"/>
          </a:xfrm>
        </p:spPr>
        <p:txBody>
          <a:bodyPr/>
          <a:lstStyle>
            <a:lvl1pPr>
              <a:defRPr smtClean="0"/>
            </a:lvl1pPr>
          </a:lstStyle>
          <a:p>
            <a:pPr>
              <a:defRPr/>
            </a:pPr>
            <a:fld id="{447143AD-C89F-42BA-9658-99406CA67B51}" type="slidenum">
              <a:rPr lang="zh-CN" altLang="en-US"/>
              <a:pPr>
                <a:defRPr/>
              </a:pPr>
              <a:t>‹#›</a:t>
            </a:fld>
            <a:endParaRPr lang="zh-CN" altLang="en-US"/>
          </a:p>
        </p:txBody>
      </p:sp>
    </p:spTree>
    <p:extLst>
      <p:ext uri="{BB962C8B-B14F-4D97-AF65-F5344CB8AC3E}">
        <p14:creationId xmlns:p14="http://schemas.microsoft.com/office/powerpoint/2010/main" val="270933212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28650" y="365125"/>
            <a:ext cx="7886700" cy="1325563"/>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28650" y="1825625"/>
            <a:ext cx="78867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BD128E9-8D38-4DEB-B705-2F0784254E0C}"/>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C81BA576-04B3-4111-9F01-44B5874E4659}"/>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47FD747D-F7CF-432A-94AE-2F77A46CCA17}"/>
              </a:ext>
            </a:extLst>
          </p:cNvPr>
          <p:cNvSpPr>
            <a:spLocks noGrp="1"/>
          </p:cNvSpPr>
          <p:nvPr>
            <p:ph type="sldNum" sz="quarter" idx="12"/>
          </p:nvPr>
        </p:nvSpPr>
        <p:spPr>
          <a:xfrm>
            <a:off x="6457950" y="6356350"/>
            <a:ext cx="2057400" cy="365125"/>
          </a:xfrm>
        </p:spPr>
        <p:txBody>
          <a:bodyPr/>
          <a:lstStyle>
            <a:lvl1pPr>
              <a:defRPr smtClean="0"/>
            </a:lvl1pPr>
          </a:lstStyle>
          <a:p>
            <a:pPr>
              <a:defRPr/>
            </a:pPr>
            <a:fld id="{5430D0DB-4E03-41D2-8047-8CD5BD08510F}" type="slidenum">
              <a:rPr lang="zh-CN" altLang="en-US"/>
              <a:pPr>
                <a:defRPr/>
              </a:pPr>
              <a:t>‹#›</a:t>
            </a:fld>
            <a:endParaRPr lang="zh-CN" altLang="en-US"/>
          </a:p>
        </p:txBody>
      </p:sp>
    </p:spTree>
    <p:extLst>
      <p:ext uri="{BB962C8B-B14F-4D97-AF65-F5344CB8AC3E}">
        <p14:creationId xmlns:p14="http://schemas.microsoft.com/office/powerpoint/2010/main" val="195078752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552E9386-4421-4F5B-AA6C-9715D231FA99}"/>
              </a:ext>
            </a:extLst>
          </p:cNvPr>
          <p:cNvSpPr>
            <a:spLocks noGrp="1"/>
          </p:cNvSpPr>
          <p:nvPr>
            <p:ph type="dt" sz="half" idx="10"/>
          </p:nvPr>
        </p:nvSpPr>
        <p:spPr>
          <a:xfrm>
            <a:off x="628650" y="6356350"/>
            <a:ext cx="2057400" cy="365125"/>
          </a:xfrm>
          <a:prstGeom prst="rect">
            <a:avLst/>
          </a:prstGeom>
        </p:spPr>
        <p:txBody>
          <a:bodyPr/>
          <a:lstStyle>
            <a:lvl1pPr eaLnBrk="1" fontAlgn="auto" hangingPunct="1">
              <a:spcBef>
                <a:spcPts val="0"/>
              </a:spcBef>
              <a:spcAft>
                <a:spcPts val="0"/>
              </a:spcAft>
              <a:defRPr>
                <a:latin typeface="+mn-lt"/>
              </a:defRPr>
            </a:lvl1pPr>
          </a:lstStyle>
          <a:p>
            <a:pPr>
              <a:defRPr/>
            </a:pPr>
            <a:fld id="{15E1473B-FC82-46B1-BC62-426A0F7F1E10}" type="datetimeFigureOut">
              <a:rPr lang="zh-CN" altLang="en-US"/>
              <a:pPr>
                <a:defRPr/>
              </a:pPr>
              <a:t>2026/7/27</a:t>
            </a:fld>
            <a:endParaRPr lang="zh-CN" altLang="en-US" dirty="0"/>
          </a:p>
        </p:txBody>
      </p:sp>
      <p:sp>
        <p:nvSpPr>
          <p:cNvPr id="5" name="页脚占位符 4">
            <a:extLst>
              <a:ext uri="{FF2B5EF4-FFF2-40B4-BE49-F238E27FC236}">
                <a16:creationId xmlns:a16="http://schemas.microsoft.com/office/drawing/2014/main" id="{70DB38AD-6B20-429B-88F4-966E0A490D98}"/>
              </a:ext>
            </a:extLst>
          </p:cNvPr>
          <p:cNvSpPr>
            <a:spLocks noGrp="1"/>
          </p:cNvSpPr>
          <p:nvPr>
            <p:ph type="ftr" sz="quarter" idx="11"/>
          </p:nvPr>
        </p:nvSpPr>
        <p:spPr>
          <a:xfrm>
            <a:off x="3028950" y="6356350"/>
            <a:ext cx="3086100" cy="365125"/>
          </a:xfrm>
          <a:prstGeom prst="rect">
            <a:avLst/>
          </a:prstGeom>
        </p:spPr>
        <p:txBody>
          <a:bodyPr/>
          <a:lstStyle>
            <a:lvl1pPr eaLnBrk="1" fontAlgn="auto" hangingPunct="1">
              <a:spcBef>
                <a:spcPts val="0"/>
              </a:spcBef>
              <a:spcAft>
                <a:spcPts val="0"/>
              </a:spcAft>
              <a:defRPr>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076F7B3-038D-4638-919F-3448892EA107}"/>
              </a:ext>
            </a:extLst>
          </p:cNvPr>
          <p:cNvSpPr>
            <a:spLocks noGrp="1"/>
          </p:cNvSpPr>
          <p:nvPr>
            <p:ph type="sldNum" sz="quarter" idx="12"/>
          </p:nvPr>
        </p:nvSpPr>
        <p:spPr>
          <a:xfrm>
            <a:off x="6457950" y="6356350"/>
            <a:ext cx="2057400" cy="365125"/>
          </a:xfrm>
        </p:spPr>
        <p:txBody>
          <a:bodyPr/>
          <a:lstStyle>
            <a:lvl1pPr>
              <a:defRPr smtClean="0"/>
            </a:lvl1pPr>
          </a:lstStyle>
          <a:p>
            <a:pPr>
              <a:defRPr/>
            </a:pPr>
            <a:fld id="{A17D4ADA-9F17-49C5-99DA-E2BD2432AD14}" type="slidenum">
              <a:rPr lang="zh-CN" altLang="en-US"/>
              <a:pPr>
                <a:defRPr/>
              </a:pPr>
              <a:t>‹#›</a:t>
            </a:fld>
            <a:endParaRPr lang="zh-CN" altLang="en-US"/>
          </a:p>
        </p:txBody>
      </p:sp>
    </p:spTree>
    <p:extLst>
      <p:ext uri="{BB962C8B-B14F-4D97-AF65-F5344CB8AC3E}">
        <p14:creationId xmlns:p14="http://schemas.microsoft.com/office/powerpoint/2010/main" val="381238269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DFD75936-AE43-416D-8AD4-F7EA799DC7B0}"/>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55682882-4EF4-4D95-988D-FFEF1794D4A4}"/>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2E1A4978-C084-47A2-8839-1D29E305085A}"/>
              </a:ext>
            </a:extLst>
          </p:cNvPr>
          <p:cNvSpPr>
            <a:spLocks noGrp="1"/>
          </p:cNvSpPr>
          <p:nvPr>
            <p:ph type="sldNum" sz="quarter" idx="12"/>
          </p:nvPr>
        </p:nvSpPr>
        <p:spPr/>
        <p:txBody>
          <a:bodyPr/>
          <a:lstStyle>
            <a:lvl1pPr>
              <a:defRPr/>
            </a:lvl1pPr>
          </a:lstStyle>
          <a:p>
            <a:pPr>
              <a:defRPr/>
            </a:pPr>
            <a:fld id="{24D2B388-FB65-40F7-AB07-1353C5B37E1B}" type="slidenum">
              <a:rPr lang="zh-CN" altLang="en-US"/>
              <a:pPr>
                <a:defRPr/>
              </a:pPr>
              <a:t>‹#›</a:t>
            </a:fld>
            <a:endParaRPr lang="zh-CN" altLang="en-US"/>
          </a:p>
        </p:txBody>
      </p:sp>
    </p:spTree>
    <p:extLst>
      <p:ext uri="{BB962C8B-B14F-4D97-AF65-F5344CB8AC3E}">
        <p14:creationId xmlns:p14="http://schemas.microsoft.com/office/powerpoint/2010/main" val="213307524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8D4CC88-240F-4DB5-B8B8-30DB0BCCCFED}"/>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AF024306-725E-4CE4-BA38-42EC38E249EC}"/>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B541F7A-7070-4F45-9BBB-8E0C8E859019}"/>
              </a:ext>
            </a:extLst>
          </p:cNvPr>
          <p:cNvSpPr>
            <a:spLocks noGrp="1"/>
          </p:cNvSpPr>
          <p:nvPr>
            <p:ph type="sldNum" sz="quarter" idx="12"/>
          </p:nvPr>
        </p:nvSpPr>
        <p:spPr/>
        <p:txBody>
          <a:bodyPr/>
          <a:lstStyle>
            <a:lvl1pPr>
              <a:defRPr/>
            </a:lvl1pPr>
          </a:lstStyle>
          <a:p>
            <a:pPr>
              <a:defRPr/>
            </a:pPr>
            <a:fld id="{38737DD8-FDC0-4E2D-9578-0A45ADCEFFE4}" type="slidenum">
              <a:rPr lang="zh-CN" altLang="en-US"/>
              <a:pPr>
                <a:defRPr/>
              </a:pPr>
              <a:t>‹#›</a:t>
            </a:fld>
            <a:endParaRPr lang="zh-CN" altLang="en-US"/>
          </a:p>
        </p:txBody>
      </p:sp>
    </p:spTree>
    <p:extLst>
      <p:ext uri="{BB962C8B-B14F-4D97-AF65-F5344CB8AC3E}">
        <p14:creationId xmlns:p14="http://schemas.microsoft.com/office/powerpoint/2010/main" val="40122268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a:extLst>
              <a:ext uri="{FF2B5EF4-FFF2-40B4-BE49-F238E27FC236}">
                <a16:creationId xmlns:a16="http://schemas.microsoft.com/office/drawing/2014/main" id="{02405525-771E-4EDF-9B45-AD3D3B72E9C1}"/>
              </a:ext>
            </a:extLst>
          </p:cNvPr>
          <p:cNvSpPr>
            <a:spLocks noGrp="1"/>
          </p:cNvSpPr>
          <p:nvPr>
            <p:ph type="dt" sz="half" idx="10"/>
          </p:nvPr>
        </p:nvSpPr>
        <p:spPr/>
        <p:txBody>
          <a:bodyPr/>
          <a:lstStyle>
            <a:lvl1pPr>
              <a:defRPr/>
            </a:lvl1pPr>
          </a:lstStyle>
          <a:p>
            <a:pPr>
              <a:defRPr/>
            </a:pPr>
            <a:fld id="{7A9218BC-FDF0-411F-9FD1-94FB8235FD4E}" type="datetime1">
              <a:rPr lang="zh-CN" altLang="en-US"/>
              <a:pPr>
                <a:defRPr/>
              </a:pPr>
              <a:t>2026/7/27</a:t>
            </a:fld>
            <a:endParaRPr lang="zh-CN" altLang="en-US"/>
          </a:p>
        </p:txBody>
      </p:sp>
      <p:sp>
        <p:nvSpPr>
          <p:cNvPr id="4" name="Footer Placeholder 4">
            <a:extLst>
              <a:ext uri="{FF2B5EF4-FFF2-40B4-BE49-F238E27FC236}">
                <a16:creationId xmlns:a16="http://schemas.microsoft.com/office/drawing/2014/main" id="{5B652CB1-750B-4E6A-8B4F-4933CF846EE2}"/>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5" name="Slide Number Placeholder 5">
            <a:extLst>
              <a:ext uri="{FF2B5EF4-FFF2-40B4-BE49-F238E27FC236}">
                <a16:creationId xmlns:a16="http://schemas.microsoft.com/office/drawing/2014/main" id="{B6173FAB-346B-494A-B9BB-33662DE55ACD}"/>
              </a:ext>
            </a:extLst>
          </p:cNvPr>
          <p:cNvSpPr>
            <a:spLocks noGrp="1"/>
          </p:cNvSpPr>
          <p:nvPr>
            <p:ph type="sldNum" sz="quarter" idx="12"/>
          </p:nvPr>
        </p:nvSpPr>
        <p:spPr/>
        <p:txBody>
          <a:bodyPr/>
          <a:lstStyle>
            <a:lvl1pPr>
              <a:defRPr/>
            </a:lvl1pPr>
          </a:lstStyle>
          <a:p>
            <a:pPr>
              <a:defRPr/>
            </a:pPr>
            <a:fld id="{F5E8E6A7-C5F2-41F0-9D38-536C7536F69F}" type="slidenum">
              <a:rPr lang="zh-CN" altLang="en-US"/>
              <a:pPr>
                <a:defRPr/>
              </a:pPr>
              <a:t>‹#›</a:t>
            </a:fld>
            <a:endParaRPr lang="zh-CN" altLang="en-US"/>
          </a:p>
        </p:txBody>
      </p:sp>
    </p:spTree>
    <p:extLst>
      <p:ext uri="{BB962C8B-B14F-4D97-AF65-F5344CB8AC3E}">
        <p14:creationId xmlns:p14="http://schemas.microsoft.com/office/powerpoint/2010/main" val="3376452353"/>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7BA1D8DA-3CEC-4F89-9498-880C0CAB15FE}"/>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7D0627F7-F53F-4583-B729-C9127914CD7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ED6FC23A-A5A5-4488-8DD6-AB1BCC1BB389}"/>
              </a:ext>
            </a:extLst>
          </p:cNvPr>
          <p:cNvSpPr>
            <a:spLocks noGrp="1"/>
          </p:cNvSpPr>
          <p:nvPr>
            <p:ph type="sldNum" sz="quarter" idx="12"/>
          </p:nvPr>
        </p:nvSpPr>
        <p:spPr/>
        <p:txBody>
          <a:bodyPr/>
          <a:lstStyle>
            <a:lvl1pPr>
              <a:defRPr/>
            </a:lvl1pPr>
          </a:lstStyle>
          <a:p>
            <a:pPr>
              <a:defRPr/>
            </a:pPr>
            <a:fld id="{3A2B8010-F246-4970-9528-0204208D42CB}" type="slidenum">
              <a:rPr lang="zh-CN" altLang="en-US"/>
              <a:pPr>
                <a:defRPr/>
              </a:pPr>
              <a:t>‹#›</a:t>
            </a:fld>
            <a:endParaRPr lang="zh-CN" altLang="en-US"/>
          </a:p>
        </p:txBody>
      </p:sp>
    </p:spTree>
    <p:extLst>
      <p:ext uri="{BB962C8B-B14F-4D97-AF65-F5344CB8AC3E}">
        <p14:creationId xmlns:p14="http://schemas.microsoft.com/office/powerpoint/2010/main" val="213056800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31A13EBD-AEF5-445B-A15A-EC24E88D4E26}"/>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57127733-CB51-4239-A455-9289CFA6052A}"/>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C4B8566-6C06-470A-9C76-91E5EB59F46F}"/>
              </a:ext>
            </a:extLst>
          </p:cNvPr>
          <p:cNvSpPr>
            <a:spLocks noGrp="1"/>
          </p:cNvSpPr>
          <p:nvPr>
            <p:ph type="sldNum" sz="quarter" idx="12"/>
          </p:nvPr>
        </p:nvSpPr>
        <p:spPr/>
        <p:txBody>
          <a:bodyPr/>
          <a:lstStyle>
            <a:lvl1pPr>
              <a:defRPr/>
            </a:lvl1pPr>
          </a:lstStyle>
          <a:p>
            <a:pPr>
              <a:defRPr/>
            </a:pPr>
            <a:fld id="{88685378-F93F-4309-B7BE-B9D1FC2D9903}" type="slidenum">
              <a:rPr lang="zh-CN" altLang="en-US"/>
              <a:pPr>
                <a:defRPr/>
              </a:pPr>
              <a:t>‹#›</a:t>
            </a:fld>
            <a:endParaRPr lang="zh-CN" altLang="en-US"/>
          </a:p>
        </p:txBody>
      </p:sp>
    </p:spTree>
    <p:extLst>
      <p:ext uri="{BB962C8B-B14F-4D97-AF65-F5344CB8AC3E}">
        <p14:creationId xmlns:p14="http://schemas.microsoft.com/office/powerpoint/2010/main" val="375158004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77B8A629-A9DD-4CFE-9283-A324691D04FE}"/>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8" name="页脚占位符 4">
            <a:extLst>
              <a:ext uri="{FF2B5EF4-FFF2-40B4-BE49-F238E27FC236}">
                <a16:creationId xmlns:a16="http://schemas.microsoft.com/office/drawing/2014/main" id="{70AFB96D-CD38-4B14-BB80-723626CFB8F8}"/>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C938E51F-99A6-4A14-A338-EA2AD85DAA5C}"/>
              </a:ext>
            </a:extLst>
          </p:cNvPr>
          <p:cNvSpPr>
            <a:spLocks noGrp="1"/>
          </p:cNvSpPr>
          <p:nvPr>
            <p:ph type="sldNum" sz="quarter" idx="12"/>
          </p:nvPr>
        </p:nvSpPr>
        <p:spPr/>
        <p:txBody>
          <a:bodyPr/>
          <a:lstStyle>
            <a:lvl1pPr>
              <a:defRPr/>
            </a:lvl1pPr>
          </a:lstStyle>
          <a:p>
            <a:pPr>
              <a:defRPr/>
            </a:pPr>
            <a:fld id="{5F9C4B28-FB87-4DEA-9835-64504BA7B24F}" type="slidenum">
              <a:rPr lang="zh-CN" altLang="en-US"/>
              <a:pPr>
                <a:defRPr/>
              </a:pPr>
              <a:t>‹#›</a:t>
            </a:fld>
            <a:endParaRPr lang="zh-CN" altLang="en-US"/>
          </a:p>
        </p:txBody>
      </p:sp>
    </p:spTree>
    <p:extLst>
      <p:ext uri="{BB962C8B-B14F-4D97-AF65-F5344CB8AC3E}">
        <p14:creationId xmlns:p14="http://schemas.microsoft.com/office/powerpoint/2010/main" val="2354234990"/>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D24D05FC-2880-43E2-B74E-5A397891155F}"/>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971EC8B4-CCDF-488E-9D1A-C4406F7784C3}"/>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2630B8A7-7070-43B4-A574-54DE489390D7}"/>
              </a:ext>
            </a:extLst>
          </p:cNvPr>
          <p:cNvSpPr>
            <a:spLocks noGrp="1"/>
          </p:cNvSpPr>
          <p:nvPr>
            <p:ph type="sldNum" sz="quarter" idx="12"/>
          </p:nvPr>
        </p:nvSpPr>
        <p:spPr/>
        <p:txBody>
          <a:bodyPr/>
          <a:lstStyle>
            <a:lvl1pPr>
              <a:defRPr/>
            </a:lvl1pPr>
          </a:lstStyle>
          <a:p>
            <a:pPr>
              <a:defRPr/>
            </a:pPr>
            <a:fld id="{5E7AE0C6-D743-4A2B-9289-492D236FE380}" type="slidenum">
              <a:rPr lang="zh-CN" altLang="en-US"/>
              <a:pPr>
                <a:defRPr/>
              </a:pPr>
              <a:t>‹#›</a:t>
            </a:fld>
            <a:endParaRPr lang="zh-CN" altLang="en-US"/>
          </a:p>
        </p:txBody>
      </p:sp>
    </p:spTree>
    <p:extLst>
      <p:ext uri="{BB962C8B-B14F-4D97-AF65-F5344CB8AC3E}">
        <p14:creationId xmlns:p14="http://schemas.microsoft.com/office/powerpoint/2010/main" val="1996296462"/>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E024C077-B7A4-4087-B162-0861B0130DE1}"/>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3" name="页脚占位符 4">
            <a:extLst>
              <a:ext uri="{FF2B5EF4-FFF2-40B4-BE49-F238E27FC236}">
                <a16:creationId xmlns:a16="http://schemas.microsoft.com/office/drawing/2014/main" id="{E6E6B857-AC4A-450E-9249-DFB5652F6980}"/>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2BCB7C3C-6476-4AFD-AB57-C1385C0F8859}"/>
              </a:ext>
            </a:extLst>
          </p:cNvPr>
          <p:cNvSpPr>
            <a:spLocks noGrp="1"/>
          </p:cNvSpPr>
          <p:nvPr>
            <p:ph type="sldNum" sz="quarter" idx="12"/>
          </p:nvPr>
        </p:nvSpPr>
        <p:spPr/>
        <p:txBody>
          <a:bodyPr/>
          <a:lstStyle>
            <a:lvl1pPr>
              <a:defRPr/>
            </a:lvl1pPr>
          </a:lstStyle>
          <a:p>
            <a:pPr>
              <a:defRPr/>
            </a:pPr>
            <a:fld id="{5F28256D-ACD5-4A3F-A391-790DA0A1F3B8}" type="slidenum">
              <a:rPr lang="zh-CN" altLang="en-US"/>
              <a:pPr>
                <a:defRPr/>
              </a:pPr>
              <a:t>‹#›</a:t>
            </a:fld>
            <a:endParaRPr lang="zh-CN" altLang="en-US"/>
          </a:p>
        </p:txBody>
      </p:sp>
    </p:spTree>
    <p:extLst>
      <p:ext uri="{BB962C8B-B14F-4D97-AF65-F5344CB8AC3E}">
        <p14:creationId xmlns:p14="http://schemas.microsoft.com/office/powerpoint/2010/main" val="278396850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1AD7CA27-6D77-445A-8C3D-FD9E52A5E93C}"/>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1A6AAED9-C875-48F0-B0E4-031CDD086AA6}"/>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86AB9030-D5F6-457B-93B5-0116E102FF41}"/>
              </a:ext>
            </a:extLst>
          </p:cNvPr>
          <p:cNvSpPr>
            <a:spLocks noGrp="1"/>
          </p:cNvSpPr>
          <p:nvPr>
            <p:ph type="sldNum" sz="quarter" idx="12"/>
          </p:nvPr>
        </p:nvSpPr>
        <p:spPr/>
        <p:txBody>
          <a:bodyPr/>
          <a:lstStyle>
            <a:lvl1pPr>
              <a:defRPr/>
            </a:lvl1pPr>
          </a:lstStyle>
          <a:p>
            <a:pPr>
              <a:defRPr/>
            </a:pPr>
            <a:fld id="{95AB712F-4669-4443-88E2-0AE9AA0C59FE}" type="slidenum">
              <a:rPr lang="zh-CN" altLang="en-US"/>
              <a:pPr>
                <a:defRPr/>
              </a:pPr>
              <a:t>‹#›</a:t>
            </a:fld>
            <a:endParaRPr lang="zh-CN" altLang="en-US"/>
          </a:p>
        </p:txBody>
      </p:sp>
    </p:spTree>
    <p:extLst>
      <p:ext uri="{BB962C8B-B14F-4D97-AF65-F5344CB8AC3E}">
        <p14:creationId xmlns:p14="http://schemas.microsoft.com/office/powerpoint/2010/main" val="401082892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784636AF-DBD4-4E17-B370-3A15FD61BA5B}"/>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66162662-0F8F-4200-B75E-DAD8F4AB0D4C}"/>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3796CAF3-ED5E-4E81-AA06-83EB24E0931A}"/>
              </a:ext>
            </a:extLst>
          </p:cNvPr>
          <p:cNvSpPr>
            <a:spLocks noGrp="1"/>
          </p:cNvSpPr>
          <p:nvPr>
            <p:ph type="sldNum" sz="quarter" idx="12"/>
          </p:nvPr>
        </p:nvSpPr>
        <p:spPr/>
        <p:txBody>
          <a:bodyPr/>
          <a:lstStyle>
            <a:lvl1pPr>
              <a:defRPr/>
            </a:lvl1pPr>
          </a:lstStyle>
          <a:p>
            <a:pPr>
              <a:defRPr/>
            </a:pPr>
            <a:fld id="{E1C880E6-ED8C-4C0D-9D50-1A020D3A28D3}" type="slidenum">
              <a:rPr lang="zh-CN" altLang="en-US"/>
              <a:pPr>
                <a:defRPr/>
              </a:pPr>
              <a:t>‹#›</a:t>
            </a:fld>
            <a:endParaRPr lang="zh-CN" altLang="en-US"/>
          </a:p>
        </p:txBody>
      </p:sp>
    </p:spTree>
    <p:extLst>
      <p:ext uri="{BB962C8B-B14F-4D97-AF65-F5344CB8AC3E}">
        <p14:creationId xmlns:p14="http://schemas.microsoft.com/office/powerpoint/2010/main" val="327765373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4CF1A8E1-7FCB-4729-BD94-ECD4F6E832F8}"/>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7D5A3A9A-FA56-45F6-AEA4-263546F55F29}"/>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BB996D61-4E2D-4DDA-9801-EF5E4AF7729D}"/>
              </a:ext>
            </a:extLst>
          </p:cNvPr>
          <p:cNvSpPr>
            <a:spLocks noGrp="1"/>
          </p:cNvSpPr>
          <p:nvPr>
            <p:ph type="sldNum" sz="quarter" idx="12"/>
          </p:nvPr>
        </p:nvSpPr>
        <p:spPr/>
        <p:txBody>
          <a:bodyPr/>
          <a:lstStyle>
            <a:lvl1pPr>
              <a:defRPr/>
            </a:lvl1pPr>
          </a:lstStyle>
          <a:p>
            <a:pPr>
              <a:defRPr/>
            </a:pPr>
            <a:fld id="{7DA1A41E-93CC-4A36-A481-3B3C12EFB5BC}" type="slidenum">
              <a:rPr lang="zh-CN" altLang="en-US"/>
              <a:pPr>
                <a:defRPr/>
              </a:pPr>
              <a:t>‹#›</a:t>
            </a:fld>
            <a:endParaRPr lang="zh-CN" altLang="en-US"/>
          </a:p>
        </p:txBody>
      </p:sp>
    </p:spTree>
    <p:extLst>
      <p:ext uri="{BB962C8B-B14F-4D97-AF65-F5344CB8AC3E}">
        <p14:creationId xmlns:p14="http://schemas.microsoft.com/office/powerpoint/2010/main" val="3934965764"/>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A4A138AB-080E-4079-83B1-B4B08DC0660C}"/>
              </a:ext>
            </a:extLst>
          </p:cNvPr>
          <p:cNvSpPr>
            <a:spLocks noGrp="1"/>
          </p:cNvSpPr>
          <p:nvPr>
            <p:ph type="dt" sz="half" idx="10"/>
          </p:nvPr>
        </p:nvSpPr>
        <p:spPr/>
        <p:txBody>
          <a:bodyPr/>
          <a:lstStyle>
            <a:lvl1pPr>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774AD2B-3D54-4A71-9BE8-6F02A3CCF1D2}"/>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60B608E1-3BB1-497F-9160-50A53F9A1D20}"/>
              </a:ext>
            </a:extLst>
          </p:cNvPr>
          <p:cNvSpPr>
            <a:spLocks noGrp="1"/>
          </p:cNvSpPr>
          <p:nvPr>
            <p:ph type="sldNum" sz="quarter" idx="12"/>
          </p:nvPr>
        </p:nvSpPr>
        <p:spPr/>
        <p:txBody>
          <a:bodyPr/>
          <a:lstStyle>
            <a:lvl1pPr>
              <a:defRPr/>
            </a:lvl1pPr>
          </a:lstStyle>
          <a:p>
            <a:pPr>
              <a:defRPr/>
            </a:pPr>
            <a:fld id="{F16D1BAF-AEC1-4BAB-8228-163EEC55E776}" type="slidenum">
              <a:rPr lang="zh-CN" altLang="en-US"/>
              <a:pPr>
                <a:defRPr/>
              </a:pPr>
              <a:t>‹#›</a:t>
            </a:fld>
            <a:endParaRPr lang="zh-CN" altLang="en-US"/>
          </a:p>
        </p:txBody>
      </p:sp>
    </p:spTree>
    <p:extLst>
      <p:ext uri="{BB962C8B-B14F-4D97-AF65-F5344CB8AC3E}">
        <p14:creationId xmlns:p14="http://schemas.microsoft.com/office/powerpoint/2010/main" val="224561992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143000" y="1122363"/>
            <a:ext cx="6858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383C91-E818-4600-97A2-9D01847953C3}"/>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27B05C88-536F-4287-A782-0CA1E77D18B5}"/>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D09F304E-AC3C-4FA0-8E9D-FAEFB7009960}"/>
              </a:ext>
            </a:extLst>
          </p:cNvPr>
          <p:cNvSpPr>
            <a:spLocks noGrp="1"/>
          </p:cNvSpPr>
          <p:nvPr>
            <p:ph type="sldNum" sz="quarter" idx="12"/>
          </p:nvPr>
        </p:nvSpPr>
        <p:spPr/>
        <p:txBody>
          <a:bodyPr/>
          <a:lstStyle>
            <a:lvl1pPr>
              <a:defRPr/>
            </a:lvl1pPr>
          </a:lstStyle>
          <a:p>
            <a:pPr>
              <a:defRPr/>
            </a:pPr>
            <a:fld id="{A827BF92-8989-4897-92CB-F5635442F955}" type="slidenum">
              <a:rPr lang="zh-CN" altLang="en-US"/>
              <a:pPr>
                <a:defRPr/>
              </a:pPr>
              <a:t>‹#›</a:t>
            </a:fld>
            <a:endParaRPr lang="zh-CN" altLang="en-US"/>
          </a:p>
        </p:txBody>
      </p:sp>
    </p:spTree>
    <p:extLst>
      <p:ext uri="{BB962C8B-B14F-4D97-AF65-F5344CB8AC3E}">
        <p14:creationId xmlns:p14="http://schemas.microsoft.com/office/powerpoint/2010/main" val="16954894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B6DF9C56-9A5D-4EC7-8F3C-819A60260B5B}"/>
              </a:ext>
            </a:extLst>
          </p:cNvPr>
          <p:cNvSpPr>
            <a:spLocks noGrp="1"/>
          </p:cNvSpPr>
          <p:nvPr>
            <p:ph type="dt" sz="half" idx="10"/>
          </p:nvPr>
        </p:nvSpPr>
        <p:spPr/>
        <p:txBody>
          <a:bodyPr/>
          <a:lstStyle>
            <a:lvl1pPr>
              <a:defRPr/>
            </a:lvl1pPr>
          </a:lstStyle>
          <a:p>
            <a:pPr>
              <a:defRPr/>
            </a:pPr>
            <a:fld id="{26C744D3-3118-424E-A4FE-D2A2856F4298}" type="datetime1">
              <a:rPr lang="zh-CN" altLang="en-US"/>
              <a:pPr>
                <a:defRPr/>
              </a:pPr>
              <a:t>2026/7/27</a:t>
            </a:fld>
            <a:endParaRPr lang="zh-CN" altLang="en-US"/>
          </a:p>
        </p:txBody>
      </p:sp>
      <p:sp>
        <p:nvSpPr>
          <p:cNvPr id="3" name="Footer Placeholder 4">
            <a:extLst>
              <a:ext uri="{FF2B5EF4-FFF2-40B4-BE49-F238E27FC236}">
                <a16:creationId xmlns:a16="http://schemas.microsoft.com/office/drawing/2014/main" id="{BEB36214-F353-495B-B382-85DB2F06FB7A}"/>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4" name="Slide Number Placeholder 5">
            <a:extLst>
              <a:ext uri="{FF2B5EF4-FFF2-40B4-BE49-F238E27FC236}">
                <a16:creationId xmlns:a16="http://schemas.microsoft.com/office/drawing/2014/main" id="{0E6202FC-4DCA-4C9F-BFC1-5A4725A687DE}"/>
              </a:ext>
            </a:extLst>
          </p:cNvPr>
          <p:cNvSpPr>
            <a:spLocks noGrp="1"/>
          </p:cNvSpPr>
          <p:nvPr>
            <p:ph type="sldNum" sz="quarter" idx="12"/>
          </p:nvPr>
        </p:nvSpPr>
        <p:spPr/>
        <p:txBody>
          <a:bodyPr/>
          <a:lstStyle>
            <a:lvl1pPr>
              <a:defRPr/>
            </a:lvl1pPr>
          </a:lstStyle>
          <a:p>
            <a:pPr>
              <a:defRPr/>
            </a:pPr>
            <a:fld id="{AB86FD0C-8599-4475-8FA8-4E6A4ABDA951}" type="slidenum">
              <a:rPr lang="zh-CN" altLang="en-US"/>
              <a:pPr>
                <a:defRPr/>
              </a:pPr>
              <a:t>‹#›</a:t>
            </a:fld>
            <a:endParaRPr lang="zh-CN" altLang="en-US"/>
          </a:p>
        </p:txBody>
      </p:sp>
    </p:spTree>
    <p:extLst>
      <p:ext uri="{BB962C8B-B14F-4D97-AF65-F5344CB8AC3E}">
        <p14:creationId xmlns:p14="http://schemas.microsoft.com/office/powerpoint/2010/main" val="310963484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E3948E42-038F-4868-90A0-AE9D448C18B3}"/>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8595F0ED-05A2-4E82-8C33-326A36B7714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0677AC9E-309B-4900-A448-78DBE4659C3C}"/>
              </a:ext>
            </a:extLst>
          </p:cNvPr>
          <p:cNvSpPr>
            <a:spLocks noGrp="1"/>
          </p:cNvSpPr>
          <p:nvPr>
            <p:ph type="sldNum" sz="quarter" idx="12"/>
          </p:nvPr>
        </p:nvSpPr>
        <p:spPr/>
        <p:txBody>
          <a:bodyPr/>
          <a:lstStyle>
            <a:lvl1pPr>
              <a:defRPr/>
            </a:lvl1pPr>
          </a:lstStyle>
          <a:p>
            <a:pPr>
              <a:defRPr/>
            </a:pPr>
            <a:fld id="{45CC1AC3-391C-4245-8FB4-96F8B5A8635D}" type="slidenum">
              <a:rPr lang="zh-CN" altLang="en-US"/>
              <a:pPr>
                <a:defRPr/>
              </a:pPr>
              <a:t>‹#›</a:t>
            </a:fld>
            <a:endParaRPr lang="zh-CN" altLang="en-US"/>
          </a:p>
        </p:txBody>
      </p:sp>
    </p:spTree>
    <p:extLst>
      <p:ext uri="{BB962C8B-B14F-4D97-AF65-F5344CB8AC3E}">
        <p14:creationId xmlns:p14="http://schemas.microsoft.com/office/powerpoint/2010/main" val="16787114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623888" y="1709738"/>
            <a:ext cx="78867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a:extLst>
              <a:ext uri="{FF2B5EF4-FFF2-40B4-BE49-F238E27FC236}">
                <a16:creationId xmlns:a16="http://schemas.microsoft.com/office/drawing/2014/main" id="{19B97FF6-EA7E-4B29-8656-752E8E10446E}"/>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2E3F3142-687D-406E-B2BB-E8CADA31C33F}"/>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75AA2CEF-0CDC-404C-98C8-DCC613882812}"/>
              </a:ext>
            </a:extLst>
          </p:cNvPr>
          <p:cNvSpPr>
            <a:spLocks noGrp="1"/>
          </p:cNvSpPr>
          <p:nvPr>
            <p:ph type="sldNum" sz="quarter" idx="12"/>
          </p:nvPr>
        </p:nvSpPr>
        <p:spPr/>
        <p:txBody>
          <a:bodyPr/>
          <a:lstStyle>
            <a:lvl1pPr>
              <a:defRPr/>
            </a:lvl1pPr>
          </a:lstStyle>
          <a:p>
            <a:pPr>
              <a:defRPr/>
            </a:pPr>
            <a:fld id="{ADED7B4D-95B8-4C35-B88E-089DFAC14135}" type="slidenum">
              <a:rPr lang="zh-CN" altLang="en-US"/>
              <a:pPr>
                <a:defRPr/>
              </a:pPr>
              <a:t>‹#›</a:t>
            </a:fld>
            <a:endParaRPr lang="zh-CN" altLang="en-US"/>
          </a:p>
        </p:txBody>
      </p:sp>
    </p:spTree>
    <p:extLst>
      <p:ext uri="{BB962C8B-B14F-4D97-AF65-F5344CB8AC3E}">
        <p14:creationId xmlns:p14="http://schemas.microsoft.com/office/powerpoint/2010/main" val="154528577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07A9F2E1-F014-47F2-8247-C0CA703D913D}"/>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4A24C88A-AD69-4BD3-90AA-4F6A1FB138F2}"/>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19476A77-16E1-4211-B42F-AB326FE101B8}"/>
              </a:ext>
            </a:extLst>
          </p:cNvPr>
          <p:cNvSpPr>
            <a:spLocks noGrp="1"/>
          </p:cNvSpPr>
          <p:nvPr>
            <p:ph type="sldNum" sz="quarter" idx="12"/>
          </p:nvPr>
        </p:nvSpPr>
        <p:spPr/>
        <p:txBody>
          <a:bodyPr/>
          <a:lstStyle>
            <a:lvl1pPr>
              <a:defRPr/>
            </a:lvl1pPr>
          </a:lstStyle>
          <a:p>
            <a:pPr>
              <a:defRPr/>
            </a:pPr>
            <a:fld id="{804CB436-4BB5-4AF6-8C7E-F4477040ED36}" type="slidenum">
              <a:rPr lang="zh-CN" altLang="en-US"/>
              <a:pPr>
                <a:defRPr/>
              </a:pPr>
              <a:t>‹#›</a:t>
            </a:fld>
            <a:endParaRPr lang="zh-CN" altLang="en-US"/>
          </a:p>
        </p:txBody>
      </p:sp>
    </p:spTree>
    <p:extLst>
      <p:ext uri="{BB962C8B-B14F-4D97-AF65-F5344CB8AC3E}">
        <p14:creationId xmlns:p14="http://schemas.microsoft.com/office/powerpoint/2010/main" val="216661139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62865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4648200" y="1825625"/>
            <a:ext cx="386715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3">
            <a:extLst>
              <a:ext uri="{FF2B5EF4-FFF2-40B4-BE49-F238E27FC236}">
                <a16:creationId xmlns:a16="http://schemas.microsoft.com/office/drawing/2014/main" id="{7DFFBEDB-1EFE-4837-A8AA-6A6AC07627DF}"/>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58EAF874-B180-4580-9147-1670D819A7E9}"/>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1BE76DC4-D68E-4144-8A07-037E17228E5D}"/>
              </a:ext>
            </a:extLst>
          </p:cNvPr>
          <p:cNvSpPr>
            <a:spLocks noGrp="1"/>
          </p:cNvSpPr>
          <p:nvPr>
            <p:ph type="sldNum" sz="quarter" idx="12"/>
          </p:nvPr>
        </p:nvSpPr>
        <p:spPr/>
        <p:txBody>
          <a:bodyPr/>
          <a:lstStyle>
            <a:lvl1pPr>
              <a:defRPr/>
            </a:lvl1pPr>
          </a:lstStyle>
          <a:p>
            <a:pPr>
              <a:defRPr/>
            </a:pPr>
            <a:fld id="{65335051-7A13-4C8E-A172-73B9941EE249}" type="slidenum">
              <a:rPr lang="zh-CN" altLang="en-US"/>
              <a:pPr>
                <a:defRPr/>
              </a:pPr>
              <a:t>‹#›</a:t>
            </a:fld>
            <a:endParaRPr lang="zh-CN" altLang="en-US"/>
          </a:p>
        </p:txBody>
      </p:sp>
    </p:spTree>
    <p:extLst>
      <p:ext uri="{BB962C8B-B14F-4D97-AF65-F5344CB8AC3E}">
        <p14:creationId xmlns:p14="http://schemas.microsoft.com/office/powerpoint/2010/main" val="343138719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30238" y="365125"/>
            <a:ext cx="7886700" cy="1325563"/>
          </a:xfrm>
        </p:spPr>
        <p:txBody>
          <a:bodyPr/>
          <a:lstStyle/>
          <a:p>
            <a:r>
              <a:rPr lang="zh-CN" altLang="en-US"/>
              <a:t>单击此处编辑母版标题样式</a:t>
            </a:r>
          </a:p>
        </p:txBody>
      </p:sp>
      <p:sp>
        <p:nvSpPr>
          <p:cNvPr id="3" name="文本占位符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630238" y="2505075"/>
            <a:ext cx="386873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4629150" y="2505075"/>
            <a:ext cx="38877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3">
            <a:extLst>
              <a:ext uri="{FF2B5EF4-FFF2-40B4-BE49-F238E27FC236}">
                <a16:creationId xmlns:a16="http://schemas.microsoft.com/office/drawing/2014/main" id="{AE809EBB-CF6B-4CFF-A67B-0165C04A37DA}"/>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8" name="页脚占位符 4">
            <a:extLst>
              <a:ext uri="{FF2B5EF4-FFF2-40B4-BE49-F238E27FC236}">
                <a16:creationId xmlns:a16="http://schemas.microsoft.com/office/drawing/2014/main" id="{EA584395-7476-4A52-B37B-A9FBF6AD80C7}"/>
              </a:ext>
            </a:extLst>
          </p:cNvPr>
          <p:cNvSpPr>
            <a:spLocks noGrp="1"/>
          </p:cNvSpPr>
          <p:nvPr>
            <p:ph type="ftr" sz="quarter" idx="11"/>
          </p:nvPr>
        </p:nvSpPr>
        <p:spPr/>
        <p:txBody>
          <a:bodyPr/>
          <a:lstStyle>
            <a:lvl1pPr>
              <a:defRPr/>
            </a:lvl1pPr>
          </a:lstStyle>
          <a:p>
            <a:pPr>
              <a:defRPr/>
            </a:pPr>
            <a:endParaRPr lang="zh-CN" altLang="en-US"/>
          </a:p>
        </p:txBody>
      </p:sp>
      <p:sp>
        <p:nvSpPr>
          <p:cNvPr id="9" name="灯片编号占位符 5">
            <a:extLst>
              <a:ext uri="{FF2B5EF4-FFF2-40B4-BE49-F238E27FC236}">
                <a16:creationId xmlns:a16="http://schemas.microsoft.com/office/drawing/2014/main" id="{6A7AEAC5-8519-4CE4-8C1E-A8F3562179AC}"/>
              </a:ext>
            </a:extLst>
          </p:cNvPr>
          <p:cNvSpPr>
            <a:spLocks noGrp="1"/>
          </p:cNvSpPr>
          <p:nvPr>
            <p:ph type="sldNum" sz="quarter" idx="12"/>
          </p:nvPr>
        </p:nvSpPr>
        <p:spPr/>
        <p:txBody>
          <a:bodyPr/>
          <a:lstStyle>
            <a:lvl1pPr>
              <a:defRPr/>
            </a:lvl1pPr>
          </a:lstStyle>
          <a:p>
            <a:pPr>
              <a:defRPr/>
            </a:pPr>
            <a:fld id="{EC48EE52-6659-4EFD-8493-05283C6FA2B7}" type="slidenum">
              <a:rPr lang="zh-CN" altLang="en-US"/>
              <a:pPr>
                <a:defRPr/>
              </a:pPr>
              <a:t>‹#›</a:t>
            </a:fld>
            <a:endParaRPr lang="zh-CN" altLang="en-US"/>
          </a:p>
        </p:txBody>
      </p:sp>
    </p:spTree>
    <p:extLst>
      <p:ext uri="{BB962C8B-B14F-4D97-AF65-F5344CB8AC3E}">
        <p14:creationId xmlns:p14="http://schemas.microsoft.com/office/powerpoint/2010/main" val="185821925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04E8DD84-0629-447F-8BFD-CA9CFF1586D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0625FD41-1425-482C-9E31-28DC8F60D817}"/>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E3AACC71-9C59-41A0-8E93-C456E7574524}"/>
              </a:ext>
            </a:extLst>
          </p:cNvPr>
          <p:cNvSpPr>
            <a:spLocks noGrp="1"/>
          </p:cNvSpPr>
          <p:nvPr>
            <p:ph type="sldNum" sz="quarter" idx="12"/>
          </p:nvPr>
        </p:nvSpPr>
        <p:spPr/>
        <p:txBody>
          <a:bodyPr/>
          <a:lstStyle>
            <a:lvl1pPr>
              <a:defRPr/>
            </a:lvl1pPr>
          </a:lstStyle>
          <a:p>
            <a:pPr>
              <a:defRPr/>
            </a:pPr>
            <a:fld id="{269CED87-260F-4253-94F9-0A3DF76E0CB7}" type="slidenum">
              <a:rPr lang="zh-CN" altLang="en-US"/>
              <a:pPr>
                <a:defRPr/>
              </a:pPr>
              <a:t>‹#›</a:t>
            </a:fld>
            <a:endParaRPr lang="zh-CN" altLang="en-US"/>
          </a:p>
        </p:txBody>
      </p:sp>
    </p:spTree>
    <p:extLst>
      <p:ext uri="{BB962C8B-B14F-4D97-AF65-F5344CB8AC3E}">
        <p14:creationId xmlns:p14="http://schemas.microsoft.com/office/powerpoint/2010/main" val="753028651"/>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3">
            <a:extLst>
              <a:ext uri="{FF2B5EF4-FFF2-40B4-BE49-F238E27FC236}">
                <a16:creationId xmlns:a16="http://schemas.microsoft.com/office/drawing/2014/main" id="{6EE74FB7-AD86-4F13-9DE9-B8B338DEC7DE}"/>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3" name="页脚占位符 4">
            <a:extLst>
              <a:ext uri="{FF2B5EF4-FFF2-40B4-BE49-F238E27FC236}">
                <a16:creationId xmlns:a16="http://schemas.microsoft.com/office/drawing/2014/main" id="{50D8A107-65E9-4EED-B720-7C40D2401726}"/>
              </a:ext>
            </a:extLst>
          </p:cNvPr>
          <p:cNvSpPr>
            <a:spLocks noGrp="1"/>
          </p:cNvSpPr>
          <p:nvPr>
            <p:ph type="ftr" sz="quarter" idx="11"/>
          </p:nvPr>
        </p:nvSpPr>
        <p:spPr/>
        <p:txBody>
          <a:bodyPr/>
          <a:lstStyle>
            <a:lvl1pPr>
              <a:defRPr/>
            </a:lvl1pPr>
          </a:lstStyle>
          <a:p>
            <a:pPr>
              <a:defRPr/>
            </a:pPr>
            <a:endParaRPr lang="zh-CN" altLang="en-US"/>
          </a:p>
        </p:txBody>
      </p:sp>
      <p:sp>
        <p:nvSpPr>
          <p:cNvPr id="4" name="灯片编号占位符 5">
            <a:extLst>
              <a:ext uri="{FF2B5EF4-FFF2-40B4-BE49-F238E27FC236}">
                <a16:creationId xmlns:a16="http://schemas.microsoft.com/office/drawing/2014/main" id="{63E0E33E-5846-409A-8945-91B835CA1F28}"/>
              </a:ext>
            </a:extLst>
          </p:cNvPr>
          <p:cNvSpPr>
            <a:spLocks noGrp="1"/>
          </p:cNvSpPr>
          <p:nvPr>
            <p:ph type="sldNum" sz="quarter" idx="12"/>
          </p:nvPr>
        </p:nvSpPr>
        <p:spPr/>
        <p:txBody>
          <a:bodyPr/>
          <a:lstStyle>
            <a:lvl1pPr>
              <a:defRPr/>
            </a:lvl1pPr>
          </a:lstStyle>
          <a:p>
            <a:pPr>
              <a:defRPr/>
            </a:pPr>
            <a:fld id="{AFB939BC-052A-46CA-A21E-058A4D77C39E}" type="slidenum">
              <a:rPr lang="zh-CN" altLang="en-US"/>
              <a:pPr>
                <a:defRPr/>
              </a:pPr>
              <a:t>‹#›</a:t>
            </a:fld>
            <a:endParaRPr lang="zh-CN" altLang="en-US"/>
          </a:p>
        </p:txBody>
      </p:sp>
    </p:spTree>
    <p:extLst>
      <p:ext uri="{BB962C8B-B14F-4D97-AF65-F5344CB8AC3E}">
        <p14:creationId xmlns:p14="http://schemas.microsoft.com/office/powerpoint/2010/main" val="389380280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B4C25141-4519-485C-A512-E51227D4BA3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CE6FE8DA-7483-4840-95E0-C4C5C8279053}"/>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09DFD0C7-840F-4828-8B68-79D744932E91}"/>
              </a:ext>
            </a:extLst>
          </p:cNvPr>
          <p:cNvSpPr>
            <a:spLocks noGrp="1"/>
          </p:cNvSpPr>
          <p:nvPr>
            <p:ph type="sldNum" sz="quarter" idx="12"/>
          </p:nvPr>
        </p:nvSpPr>
        <p:spPr/>
        <p:txBody>
          <a:bodyPr/>
          <a:lstStyle>
            <a:lvl1pPr>
              <a:defRPr/>
            </a:lvl1pPr>
          </a:lstStyle>
          <a:p>
            <a:pPr>
              <a:defRPr/>
            </a:pPr>
            <a:fld id="{8817003F-0882-4A97-BC82-0F2F99D9E4A6}" type="slidenum">
              <a:rPr lang="zh-CN" altLang="en-US"/>
              <a:pPr>
                <a:defRPr/>
              </a:pPr>
              <a:t>‹#›</a:t>
            </a:fld>
            <a:endParaRPr lang="zh-CN" altLang="en-US"/>
          </a:p>
        </p:txBody>
      </p:sp>
    </p:spTree>
    <p:extLst>
      <p:ext uri="{BB962C8B-B14F-4D97-AF65-F5344CB8AC3E}">
        <p14:creationId xmlns:p14="http://schemas.microsoft.com/office/powerpoint/2010/main" val="422042047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30238" y="457200"/>
            <a:ext cx="2949575"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3887788" y="987425"/>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CN" altLang="en-US" noProof="0"/>
          </a:p>
        </p:txBody>
      </p:sp>
      <p:sp>
        <p:nvSpPr>
          <p:cNvPr id="4" name="文本占位符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3">
            <a:extLst>
              <a:ext uri="{FF2B5EF4-FFF2-40B4-BE49-F238E27FC236}">
                <a16:creationId xmlns:a16="http://schemas.microsoft.com/office/drawing/2014/main" id="{0EC6A88C-B481-4184-BDC7-962D71D1A55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6" name="页脚占位符 4">
            <a:extLst>
              <a:ext uri="{FF2B5EF4-FFF2-40B4-BE49-F238E27FC236}">
                <a16:creationId xmlns:a16="http://schemas.microsoft.com/office/drawing/2014/main" id="{477D6EB8-9F71-4B9D-9789-EB74DC489A5E}"/>
              </a:ext>
            </a:extLst>
          </p:cNvPr>
          <p:cNvSpPr>
            <a:spLocks noGrp="1"/>
          </p:cNvSpPr>
          <p:nvPr>
            <p:ph type="ftr" sz="quarter" idx="11"/>
          </p:nvPr>
        </p:nvSpPr>
        <p:spPr/>
        <p:txBody>
          <a:bodyPr/>
          <a:lstStyle>
            <a:lvl1pPr>
              <a:defRPr/>
            </a:lvl1pPr>
          </a:lstStyle>
          <a:p>
            <a:pPr>
              <a:defRPr/>
            </a:pPr>
            <a:endParaRPr lang="zh-CN" altLang="en-US"/>
          </a:p>
        </p:txBody>
      </p:sp>
      <p:sp>
        <p:nvSpPr>
          <p:cNvPr id="7" name="灯片编号占位符 5">
            <a:extLst>
              <a:ext uri="{FF2B5EF4-FFF2-40B4-BE49-F238E27FC236}">
                <a16:creationId xmlns:a16="http://schemas.microsoft.com/office/drawing/2014/main" id="{FD41E467-375D-4816-8FC6-47644C4699AF}"/>
              </a:ext>
            </a:extLst>
          </p:cNvPr>
          <p:cNvSpPr>
            <a:spLocks noGrp="1"/>
          </p:cNvSpPr>
          <p:nvPr>
            <p:ph type="sldNum" sz="quarter" idx="12"/>
          </p:nvPr>
        </p:nvSpPr>
        <p:spPr/>
        <p:txBody>
          <a:bodyPr/>
          <a:lstStyle>
            <a:lvl1pPr>
              <a:defRPr/>
            </a:lvl1pPr>
          </a:lstStyle>
          <a:p>
            <a:pPr>
              <a:defRPr/>
            </a:pPr>
            <a:fld id="{F95B76F7-B5C6-43F2-80DF-900D45267E2D}" type="slidenum">
              <a:rPr lang="zh-CN" altLang="en-US"/>
              <a:pPr>
                <a:defRPr/>
              </a:pPr>
              <a:t>‹#›</a:t>
            </a:fld>
            <a:endParaRPr lang="zh-CN" altLang="en-US"/>
          </a:p>
        </p:txBody>
      </p:sp>
    </p:spTree>
    <p:extLst>
      <p:ext uri="{BB962C8B-B14F-4D97-AF65-F5344CB8AC3E}">
        <p14:creationId xmlns:p14="http://schemas.microsoft.com/office/powerpoint/2010/main" val="249156319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20743A67-7B84-41D8-ACE4-B07460F6C135}"/>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3565B0DF-6FF4-4B8E-8962-38EC70342A51}"/>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38047A56-0F48-4492-A1F4-648C1D682B53}"/>
              </a:ext>
            </a:extLst>
          </p:cNvPr>
          <p:cNvSpPr>
            <a:spLocks noGrp="1"/>
          </p:cNvSpPr>
          <p:nvPr>
            <p:ph type="sldNum" sz="quarter" idx="12"/>
          </p:nvPr>
        </p:nvSpPr>
        <p:spPr/>
        <p:txBody>
          <a:bodyPr/>
          <a:lstStyle>
            <a:lvl1pPr>
              <a:defRPr/>
            </a:lvl1pPr>
          </a:lstStyle>
          <a:p>
            <a:pPr>
              <a:defRPr/>
            </a:pPr>
            <a:fld id="{9F65B4AC-78E2-43EE-A516-9E760232E4A6}" type="slidenum">
              <a:rPr lang="zh-CN" altLang="en-US"/>
              <a:pPr>
                <a:defRPr/>
              </a:pPr>
              <a:t>‹#›</a:t>
            </a:fld>
            <a:endParaRPr lang="zh-CN" altLang="en-US"/>
          </a:p>
        </p:txBody>
      </p:sp>
    </p:spTree>
    <p:extLst>
      <p:ext uri="{BB962C8B-B14F-4D97-AF65-F5344CB8AC3E}">
        <p14:creationId xmlns:p14="http://schemas.microsoft.com/office/powerpoint/2010/main" val="483056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913D2933-D83A-4865-B13F-EA2A07EE5A6C}"/>
              </a:ext>
            </a:extLst>
          </p:cNvPr>
          <p:cNvSpPr>
            <a:spLocks noGrp="1"/>
          </p:cNvSpPr>
          <p:nvPr>
            <p:ph type="dt" sz="half" idx="10"/>
          </p:nvPr>
        </p:nvSpPr>
        <p:spPr/>
        <p:txBody>
          <a:bodyPr/>
          <a:lstStyle>
            <a:lvl1pPr>
              <a:defRPr/>
            </a:lvl1pPr>
          </a:lstStyle>
          <a:p>
            <a:pPr>
              <a:defRPr/>
            </a:pPr>
            <a:fld id="{E832120C-4108-4E05-8696-1558203EDEC9}" type="datetime1">
              <a:rPr lang="zh-CN" altLang="en-US"/>
              <a:pPr>
                <a:defRPr/>
              </a:pPr>
              <a:t>2026/7/27</a:t>
            </a:fld>
            <a:endParaRPr lang="zh-CN" altLang="en-US"/>
          </a:p>
        </p:txBody>
      </p:sp>
      <p:sp>
        <p:nvSpPr>
          <p:cNvPr id="6" name="Footer Placeholder 4">
            <a:extLst>
              <a:ext uri="{FF2B5EF4-FFF2-40B4-BE49-F238E27FC236}">
                <a16:creationId xmlns:a16="http://schemas.microsoft.com/office/drawing/2014/main" id="{0955A4D4-0814-45F2-9474-0578D132BD77}"/>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DBF90627-E11D-4336-B381-DED98FF3538B}"/>
              </a:ext>
            </a:extLst>
          </p:cNvPr>
          <p:cNvSpPr>
            <a:spLocks noGrp="1"/>
          </p:cNvSpPr>
          <p:nvPr>
            <p:ph type="sldNum" sz="quarter" idx="12"/>
          </p:nvPr>
        </p:nvSpPr>
        <p:spPr/>
        <p:txBody>
          <a:bodyPr/>
          <a:lstStyle>
            <a:lvl1pPr>
              <a:defRPr/>
            </a:lvl1pPr>
          </a:lstStyle>
          <a:p>
            <a:pPr>
              <a:defRPr/>
            </a:pPr>
            <a:fld id="{473ED79F-2091-4A5E-B2B2-EFB214748C0E}" type="slidenum">
              <a:rPr lang="zh-CN" altLang="en-US"/>
              <a:pPr>
                <a:defRPr/>
              </a:pPr>
              <a:t>‹#›</a:t>
            </a:fld>
            <a:endParaRPr lang="zh-CN" altLang="en-US"/>
          </a:p>
        </p:txBody>
      </p:sp>
    </p:spTree>
    <p:extLst>
      <p:ext uri="{BB962C8B-B14F-4D97-AF65-F5344CB8AC3E}">
        <p14:creationId xmlns:p14="http://schemas.microsoft.com/office/powerpoint/2010/main" val="1657269253"/>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543675" y="365125"/>
            <a:ext cx="1971675"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28650" y="365125"/>
            <a:ext cx="5762625"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9E227022-46DB-4DF9-A4C9-40F116D38589}"/>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41C77EDE-2347-4D82-A09D-8C626EA35AAA}"/>
              </a:ext>
            </a:extLst>
          </p:cNvPr>
          <p:cNvSpPr>
            <a:spLocks noGrp="1"/>
          </p:cNvSpPr>
          <p:nvPr>
            <p:ph type="ftr" sz="quarter" idx="11"/>
          </p:nvPr>
        </p:nvSpPr>
        <p:spPr/>
        <p:txBody>
          <a:bodyPr/>
          <a:lstStyle>
            <a:lvl1pPr>
              <a:defRPr/>
            </a:lvl1pPr>
          </a:lstStyle>
          <a:p>
            <a:pPr>
              <a:defRPr/>
            </a:pPr>
            <a:endParaRPr lang="zh-CN" altLang="en-US"/>
          </a:p>
        </p:txBody>
      </p:sp>
      <p:sp>
        <p:nvSpPr>
          <p:cNvPr id="6" name="灯片编号占位符 5">
            <a:extLst>
              <a:ext uri="{FF2B5EF4-FFF2-40B4-BE49-F238E27FC236}">
                <a16:creationId xmlns:a16="http://schemas.microsoft.com/office/drawing/2014/main" id="{569E5FEC-1448-4498-95B6-6FFC4FCCF849}"/>
              </a:ext>
            </a:extLst>
          </p:cNvPr>
          <p:cNvSpPr>
            <a:spLocks noGrp="1"/>
          </p:cNvSpPr>
          <p:nvPr>
            <p:ph type="sldNum" sz="quarter" idx="12"/>
          </p:nvPr>
        </p:nvSpPr>
        <p:spPr/>
        <p:txBody>
          <a:bodyPr/>
          <a:lstStyle>
            <a:lvl1pPr>
              <a:defRPr/>
            </a:lvl1pPr>
          </a:lstStyle>
          <a:p>
            <a:pPr>
              <a:defRPr/>
            </a:pPr>
            <a:fld id="{FBA9C02B-DDD9-49F7-B00E-91FD971229F5}" type="slidenum">
              <a:rPr lang="zh-CN" altLang="en-US"/>
              <a:pPr>
                <a:defRPr/>
              </a:pPr>
              <a:t>‹#›</a:t>
            </a:fld>
            <a:endParaRPr lang="zh-CN" altLang="en-US"/>
          </a:p>
        </p:txBody>
      </p:sp>
    </p:spTree>
    <p:extLst>
      <p:ext uri="{BB962C8B-B14F-4D97-AF65-F5344CB8AC3E}">
        <p14:creationId xmlns:p14="http://schemas.microsoft.com/office/powerpoint/2010/main" val="1281667388"/>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3">
            <a:extLst>
              <a:ext uri="{FF2B5EF4-FFF2-40B4-BE49-F238E27FC236}">
                <a16:creationId xmlns:a16="http://schemas.microsoft.com/office/drawing/2014/main" id="{68EB2170-0A6E-4C06-A35A-AA1E0DBDB8D8}"/>
              </a:ext>
            </a:extLst>
          </p:cNvPr>
          <p:cNvSpPr>
            <a:spLocks noGrp="1"/>
          </p:cNvSpPr>
          <p:nvPr>
            <p:ph type="dt" sz="half" idx="10"/>
          </p:nvPr>
        </p:nvSpPr>
        <p:spPr/>
        <p:txBody>
          <a:bodyPr/>
          <a:lstStyle>
            <a:lvl1pPr>
              <a:defRPr/>
            </a:lvl1pPr>
          </a:lstStyle>
          <a:p>
            <a:pPr>
              <a:defRPr/>
            </a:pPr>
            <a:fld id="{B6D132DB-016B-4685-9CC5-070BFDE7AA93}" type="datetimeFigureOut">
              <a:rPr lang="zh-CN" altLang="en-US"/>
              <a:pPr>
                <a:defRPr/>
              </a:pPr>
              <a:t>2026/7/27</a:t>
            </a:fld>
            <a:endParaRPr lang="zh-CN" altLang="en-US"/>
          </a:p>
        </p:txBody>
      </p:sp>
      <p:sp>
        <p:nvSpPr>
          <p:cNvPr id="4" name="页脚占位符 4">
            <a:extLst>
              <a:ext uri="{FF2B5EF4-FFF2-40B4-BE49-F238E27FC236}">
                <a16:creationId xmlns:a16="http://schemas.microsoft.com/office/drawing/2014/main" id="{C2AAF82E-4876-4A66-AFD3-0F23CA0EDF2D}"/>
              </a:ext>
            </a:extLst>
          </p:cNvPr>
          <p:cNvSpPr>
            <a:spLocks noGrp="1"/>
          </p:cNvSpPr>
          <p:nvPr>
            <p:ph type="ftr" sz="quarter" idx="11"/>
          </p:nvPr>
        </p:nvSpPr>
        <p:spPr/>
        <p:txBody>
          <a:bodyPr/>
          <a:lstStyle>
            <a:lvl1pPr>
              <a:defRPr/>
            </a:lvl1pPr>
          </a:lstStyle>
          <a:p>
            <a:pPr>
              <a:defRPr/>
            </a:pPr>
            <a:endParaRPr lang="zh-CN" altLang="en-US"/>
          </a:p>
        </p:txBody>
      </p:sp>
      <p:sp>
        <p:nvSpPr>
          <p:cNvPr id="5" name="灯片编号占位符 5">
            <a:extLst>
              <a:ext uri="{FF2B5EF4-FFF2-40B4-BE49-F238E27FC236}">
                <a16:creationId xmlns:a16="http://schemas.microsoft.com/office/drawing/2014/main" id="{C4280144-F782-4C28-840B-3ADC6A4F5F1D}"/>
              </a:ext>
            </a:extLst>
          </p:cNvPr>
          <p:cNvSpPr>
            <a:spLocks noGrp="1"/>
          </p:cNvSpPr>
          <p:nvPr>
            <p:ph type="sldNum" sz="quarter" idx="12"/>
          </p:nvPr>
        </p:nvSpPr>
        <p:spPr/>
        <p:txBody>
          <a:bodyPr/>
          <a:lstStyle>
            <a:lvl1pPr>
              <a:defRPr/>
            </a:lvl1pPr>
          </a:lstStyle>
          <a:p>
            <a:pPr>
              <a:defRPr/>
            </a:pPr>
            <a:fld id="{9433743C-597B-45E8-9B25-1CDE8B1785F9}" type="slidenum">
              <a:rPr lang="zh-CN" altLang="en-US"/>
              <a:pPr>
                <a:defRPr/>
              </a:pPr>
              <a:t>‹#›</a:t>
            </a:fld>
            <a:endParaRPr lang="zh-CN" altLang="en-US"/>
          </a:p>
        </p:txBody>
      </p:sp>
    </p:spTree>
    <p:extLst>
      <p:ext uri="{BB962C8B-B14F-4D97-AF65-F5344CB8AC3E}">
        <p14:creationId xmlns:p14="http://schemas.microsoft.com/office/powerpoint/2010/main" val="39071706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3887391" y="987426"/>
            <a:ext cx="462915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Date Placeholder 3">
            <a:extLst>
              <a:ext uri="{FF2B5EF4-FFF2-40B4-BE49-F238E27FC236}">
                <a16:creationId xmlns:a16="http://schemas.microsoft.com/office/drawing/2014/main" id="{2DD39B22-6CF5-4528-8030-9BCCBA0A9A22}"/>
              </a:ext>
            </a:extLst>
          </p:cNvPr>
          <p:cNvSpPr>
            <a:spLocks noGrp="1"/>
          </p:cNvSpPr>
          <p:nvPr>
            <p:ph type="dt" sz="half" idx="10"/>
          </p:nvPr>
        </p:nvSpPr>
        <p:spPr/>
        <p:txBody>
          <a:bodyPr/>
          <a:lstStyle>
            <a:lvl1pPr>
              <a:defRPr/>
            </a:lvl1pPr>
          </a:lstStyle>
          <a:p>
            <a:pPr>
              <a:defRPr/>
            </a:pPr>
            <a:fld id="{67BF8FCC-2C22-47E1-9101-76BD19CA2481}" type="datetime1">
              <a:rPr lang="zh-CN" altLang="en-US"/>
              <a:pPr>
                <a:defRPr/>
              </a:pPr>
              <a:t>2026/7/27</a:t>
            </a:fld>
            <a:endParaRPr lang="zh-CN" altLang="en-US"/>
          </a:p>
        </p:txBody>
      </p:sp>
      <p:sp>
        <p:nvSpPr>
          <p:cNvPr id="6" name="Footer Placeholder 4">
            <a:extLst>
              <a:ext uri="{FF2B5EF4-FFF2-40B4-BE49-F238E27FC236}">
                <a16:creationId xmlns:a16="http://schemas.microsoft.com/office/drawing/2014/main" id="{3CEE5CCC-1DBF-4977-A5E2-26A10D77F968}"/>
              </a:ext>
            </a:extLst>
          </p:cNvPr>
          <p:cNvSpPr>
            <a:spLocks noGrp="1"/>
          </p:cNvSpPr>
          <p:nvPr>
            <p:ph type="ftr" sz="quarter" idx="11"/>
          </p:nvPr>
        </p:nvSpPr>
        <p:spPr/>
        <p:txBody>
          <a:bodyPr/>
          <a:lstStyle>
            <a:lvl1pPr>
              <a:defRPr/>
            </a:lvl1pPr>
          </a:lstStyle>
          <a:p>
            <a:pPr>
              <a:defRPr/>
            </a:pPr>
            <a:r>
              <a:rPr lang="zh-CN" altLang="en-US"/>
              <a:t>粒子探测器前端读出电子学系统的研发   胡坤</a:t>
            </a:r>
          </a:p>
        </p:txBody>
      </p:sp>
      <p:sp>
        <p:nvSpPr>
          <p:cNvPr id="7" name="Slide Number Placeholder 5">
            <a:extLst>
              <a:ext uri="{FF2B5EF4-FFF2-40B4-BE49-F238E27FC236}">
                <a16:creationId xmlns:a16="http://schemas.microsoft.com/office/drawing/2014/main" id="{99E33432-8724-422F-89F2-5DBCD6A8533F}"/>
              </a:ext>
            </a:extLst>
          </p:cNvPr>
          <p:cNvSpPr>
            <a:spLocks noGrp="1"/>
          </p:cNvSpPr>
          <p:nvPr>
            <p:ph type="sldNum" sz="quarter" idx="12"/>
          </p:nvPr>
        </p:nvSpPr>
        <p:spPr/>
        <p:txBody>
          <a:bodyPr/>
          <a:lstStyle>
            <a:lvl1pPr>
              <a:defRPr/>
            </a:lvl1pPr>
          </a:lstStyle>
          <a:p>
            <a:pPr>
              <a:defRPr/>
            </a:pPr>
            <a:fld id="{C35A0462-12C4-41E9-BB92-E939EEDE5F81}" type="slidenum">
              <a:rPr lang="zh-CN" altLang="en-US"/>
              <a:pPr>
                <a:defRPr/>
              </a:pPr>
              <a:t>‹#›</a:t>
            </a:fld>
            <a:endParaRPr lang="zh-CN" altLang="en-US"/>
          </a:p>
        </p:txBody>
      </p:sp>
    </p:spTree>
    <p:extLst>
      <p:ext uri="{BB962C8B-B14F-4D97-AF65-F5344CB8AC3E}">
        <p14:creationId xmlns:p14="http://schemas.microsoft.com/office/powerpoint/2010/main" val="13512762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pn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3.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5.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6.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4.xml"/><Relationship Id="rId13" Type="http://schemas.openxmlformats.org/officeDocument/2006/relationships/image" Target="../media/image7.png"/><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5.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5.xml"/><Relationship Id="rId3" Type="http://schemas.openxmlformats.org/officeDocument/2006/relationships/slideLayout" Target="../slideLayouts/slideLayout60.xml"/><Relationship Id="rId7" Type="http://schemas.openxmlformats.org/officeDocument/2006/relationships/slideLayout" Target="../slideLayouts/slideLayout64.xml"/><Relationship Id="rId12" Type="http://schemas.openxmlformats.org/officeDocument/2006/relationships/theme" Target="../theme/theme6.xml"/><Relationship Id="rId2" Type="http://schemas.openxmlformats.org/officeDocument/2006/relationships/slideLayout" Target="../slideLayouts/slideLayout59.xml"/><Relationship Id="rId1" Type="http://schemas.openxmlformats.org/officeDocument/2006/relationships/slideLayout" Target="../slideLayouts/slideLayout58.xml"/><Relationship Id="rId6" Type="http://schemas.openxmlformats.org/officeDocument/2006/relationships/slideLayout" Target="../slideLayouts/slideLayout63.xml"/><Relationship Id="rId11" Type="http://schemas.openxmlformats.org/officeDocument/2006/relationships/slideLayout" Target="../slideLayouts/slideLayout68.xml"/><Relationship Id="rId5" Type="http://schemas.openxmlformats.org/officeDocument/2006/relationships/slideLayout" Target="../slideLayouts/slideLayout62.xml"/><Relationship Id="rId10" Type="http://schemas.openxmlformats.org/officeDocument/2006/relationships/slideLayout" Target="../slideLayouts/slideLayout67.xml"/><Relationship Id="rId4" Type="http://schemas.openxmlformats.org/officeDocument/2006/relationships/slideLayout" Target="../slideLayouts/slideLayout61.xml"/><Relationship Id="rId9" Type="http://schemas.openxmlformats.org/officeDocument/2006/relationships/slideLayout" Target="../slideLayouts/slideLayout6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3" Type="http://schemas.openxmlformats.org/officeDocument/2006/relationships/slideLayout" Target="../slideLayouts/slideLayout71.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2" Type="http://schemas.openxmlformats.org/officeDocument/2006/relationships/slideLayout" Target="../slideLayouts/slideLayout70.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0" Type="http://schemas.openxmlformats.org/officeDocument/2006/relationships/slideLayout" Target="../slideLayouts/slideLayout78.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theme" Target="../theme/theme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2DDD941D-7EA4-4336-BECB-6006F18B167D}"/>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1027" name="Text Placeholder 2">
            <a:extLst>
              <a:ext uri="{FF2B5EF4-FFF2-40B4-BE49-F238E27FC236}">
                <a16:creationId xmlns:a16="http://schemas.microsoft.com/office/drawing/2014/main" id="{6C79ECE0-AEC4-4ED8-92B3-E4F0B84FC579}"/>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Date Placeholder 3">
            <a:extLst>
              <a:ext uri="{FF2B5EF4-FFF2-40B4-BE49-F238E27FC236}">
                <a16:creationId xmlns:a16="http://schemas.microsoft.com/office/drawing/2014/main" id="{EB19A3AD-D094-46FB-B573-F1CA24A1A812}"/>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49C62B35-5D10-4413-B3FB-A42C10AB88D4}" type="datetime1">
              <a:rPr lang="zh-CN" altLang="en-US"/>
              <a:pPr>
                <a:defRPr/>
              </a:pPr>
              <a:t>2026/7/27</a:t>
            </a:fld>
            <a:endParaRPr lang="zh-CN" altLang="en-US"/>
          </a:p>
        </p:txBody>
      </p:sp>
      <p:sp>
        <p:nvSpPr>
          <p:cNvPr id="5" name="Footer Placeholder 4">
            <a:extLst>
              <a:ext uri="{FF2B5EF4-FFF2-40B4-BE49-F238E27FC236}">
                <a16:creationId xmlns:a16="http://schemas.microsoft.com/office/drawing/2014/main" id="{C7FD83FA-7FE4-4ED0-A972-DB22E28850CF}"/>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r>
              <a:rPr lang="zh-CN" altLang="en-US"/>
              <a:t>粒子探测器前端读出电子学系统的研发   胡坤</a:t>
            </a:r>
          </a:p>
        </p:txBody>
      </p:sp>
      <p:sp>
        <p:nvSpPr>
          <p:cNvPr id="6" name="Slide Number Placeholder 5">
            <a:extLst>
              <a:ext uri="{FF2B5EF4-FFF2-40B4-BE49-F238E27FC236}">
                <a16:creationId xmlns:a16="http://schemas.microsoft.com/office/drawing/2014/main" id="{A67348D6-1C14-4805-9CA8-46BB31B2BBB3}"/>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D6FDFFF-D2E2-4DB0-AC14-3C93E4D147B0}"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80" r:id="rId1"/>
    <p:sldLayoutId id="2147483828" r:id="rId2"/>
    <p:sldLayoutId id="2147483829"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hdr="0" ftr="0" dt="0"/>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10" name="直接连接符 9">
            <a:extLst>
              <a:ext uri="{FF2B5EF4-FFF2-40B4-BE49-F238E27FC236}">
                <a16:creationId xmlns:a16="http://schemas.microsoft.com/office/drawing/2014/main" id="{7822850C-8A34-46A7-A08C-B38C070798CB}"/>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888FFCE3-0E52-4D47-AD3E-FC3452436640}"/>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8153A07A-E9BF-47D1-99C4-F6939E2806C6}"/>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Electronics Lab</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sp>
        <p:nvSpPr>
          <p:cNvPr id="15" name="灯片编号占位符 5">
            <a:extLst>
              <a:ext uri="{FF2B5EF4-FFF2-40B4-BE49-F238E27FC236}">
                <a16:creationId xmlns:a16="http://schemas.microsoft.com/office/drawing/2014/main" id="{93F7A2C3-8B32-4022-BC13-84EB9E961C4A}"/>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6200CFCD-D17C-46D6-93EF-48FA43D4E68B}" type="slidenum">
              <a:rPr lang="zh-CN" altLang="en-US"/>
              <a:pPr>
                <a:defRPr/>
              </a:pPr>
              <a:t>‹#›</a:t>
            </a:fld>
            <a:endParaRPr lang="zh-CN" altLang="en-US" dirty="0"/>
          </a:p>
        </p:txBody>
      </p:sp>
      <p:pic>
        <p:nvPicPr>
          <p:cNvPr id="2054" name="图片 5">
            <a:extLst>
              <a:ext uri="{FF2B5EF4-FFF2-40B4-BE49-F238E27FC236}">
                <a16:creationId xmlns:a16="http://schemas.microsoft.com/office/drawing/2014/main" id="{AC46A841-C5EB-4DD9-8ED6-1201440A1C81}"/>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3175"/>
            <a:ext cx="788988" cy="78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图片 9" descr="4.bmp">
            <a:extLst>
              <a:ext uri="{FF2B5EF4-FFF2-40B4-BE49-F238E27FC236}">
                <a16:creationId xmlns:a16="http://schemas.microsoft.com/office/drawing/2014/main" id="{AFBAA4AA-1A45-4DC7-9A86-FAFDAAB644A2}"/>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645400" y="138113"/>
            <a:ext cx="1498600" cy="59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灯片编号占位符 5">
            <a:extLst>
              <a:ext uri="{FF2B5EF4-FFF2-40B4-BE49-F238E27FC236}">
                <a16:creationId xmlns:a16="http://schemas.microsoft.com/office/drawing/2014/main" id="{A88208FD-BACE-4965-BFF9-868A55596982}"/>
              </a:ext>
            </a:extLst>
          </p:cNvPr>
          <p:cNvSpPr txBox="1">
            <a:spLocks/>
          </p:cNvSpPr>
          <p:nvPr/>
        </p:nvSpPr>
        <p:spPr>
          <a:xfrm>
            <a:off x="7427913" y="6291263"/>
            <a:ext cx="1573212" cy="492125"/>
          </a:xfrm>
          <a:prstGeom prst="rect">
            <a:avLst/>
          </a:prstGeom>
        </p:spPr>
        <p:txBody>
          <a:bodyPr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defRPr/>
            </a:pPr>
            <a:r>
              <a:rPr lang="zh-CN" altLang="en-US" sz="1600" dirty="0">
                <a:latin typeface="隶书" panose="02010509060101010101" pitchFamily="49" charset="-122"/>
                <a:ea typeface="隶书" panose="02010509060101010101" pitchFamily="49" charset="-122"/>
              </a:rPr>
              <a:t>核电子学 胡坤</a:t>
            </a:r>
          </a:p>
        </p:txBody>
      </p:sp>
    </p:spTree>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 id="2147483835" r:id="rId6"/>
    <p:sldLayoutId id="2147483836" r:id="rId7"/>
    <p:sldLayoutId id="2147483837" r:id="rId8"/>
    <p:sldLayoutId id="2147483838" r:id="rId9"/>
    <p:sldLayoutId id="2147483839" r:id="rId10"/>
    <p:sldLayoutId id="2147483840" r:id="rId11"/>
    <p:sldLayoutId id="21474838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标题占位符 1">
            <a:extLst>
              <a:ext uri="{FF2B5EF4-FFF2-40B4-BE49-F238E27FC236}">
                <a16:creationId xmlns:a16="http://schemas.microsoft.com/office/drawing/2014/main" id="{60145B8F-190D-4673-8393-5499942DBB0B}"/>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3075" name="文本占位符 2">
            <a:extLst>
              <a:ext uri="{FF2B5EF4-FFF2-40B4-BE49-F238E27FC236}">
                <a16:creationId xmlns:a16="http://schemas.microsoft.com/office/drawing/2014/main" id="{D2E1652F-A2EC-4F87-AC1E-1E786B4C79D3}"/>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3E7FA4D6-6FD8-45CD-840E-409DEA28096A}"/>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E177191B-DAF1-40AA-8D20-C986F948F83C}"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723A710C-463B-4AA2-80CF-3E198E62C618}"/>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6C746F94-43AC-42FC-8B50-EBE27C1C37FE}"/>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6911F6A5-6045-46D7-AA3B-6868C8D4839E}"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0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 name="Rectangle 15">
            <a:extLst>
              <a:ext uri="{FF2B5EF4-FFF2-40B4-BE49-F238E27FC236}">
                <a16:creationId xmlns:a16="http://schemas.microsoft.com/office/drawing/2014/main" id="{D778A5AC-15C5-403C-9C24-A514DABBB9CE}"/>
              </a:ext>
            </a:extLst>
          </p:cNvPr>
          <p:cNvSpPr>
            <a:spLocks noChangeArrowheads="1"/>
          </p:cNvSpPr>
          <p:nvPr/>
        </p:nvSpPr>
        <p:spPr bwMode="auto">
          <a:xfrm>
            <a:off x="4763" y="6286500"/>
            <a:ext cx="9144000" cy="571500"/>
          </a:xfrm>
          <a:prstGeom prst="rect">
            <a:avLst/>
          </a:prstGeom>
          <a:solidFill>
            <a:srgbClr val="1E5194"/>
          </a:solidFill>
          <a:ln w="1905">
            <a:noFill/>
            <a:miter lim="800000"/>
            <a:headEnd/>
            <a:tailEnd/>
          </a:ln>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fontAlgn="auto" hangingPunct="1">
              <a:spcBef>
                <a:spcPts val="0"/>
              </a:spcBef>
              <a:spcAft>
                <a:spcPts val="0"/>
              </a:spcAft>
              <a:defRPr/>
            </a:pPr>
            <a:endParaRPr lang="en-US" altLang="zh-CN" sz="7000">
              <a:solidFill>
                <a:srgbClr val="000000"/>
              </a:solidFill>
              <a:ea typeface="宋体" panose="02010600030101010101" pitchFamily="2" charset="-122"/>
            </a:endParaRPr>
          </a:p>
        </p:txBody>
      </p:sp>
      <p:sp>
        <p:nvSpPr>
          <p:cNvPr id="8" name="Rectangle 2">
            <a:extLst>
              <a:ext uri="{FF2B5EF4-FFF2-40B4-BE49-F238E27FC236}">
                <a16:creationId xmlns:a16="http://schemas.microsoft.com/office/drawing/2014/main" id="{0AFCF403-3F8B-4031-B4DD-7805C3E1DB3A}"/>
              </a:ext>
            </a:extLst>
          </p:cNvPr>
          <p:cNvSpPr>
            <a:spLocks noChangeArrowheads="1"/>
          </p:cNvSpPr>
          <p:nvPr/>
        </p:nvSpPr>
        <p:spPr bwMode="auto">
          <a:xfrm>
            <a:off x="-152400" y="5835650"/>
            <a:ext cx="3502025" cy="1041400"/>
          </a:xfrm>
          <a:prstGeom prst="rect">
            <a:avLst/>
          </a:prstGeom>
          <a:noFill/>
          <a:ln>
            <a:noFill/>
          </a:ln>
        </p:spPr>
        <p:txBody>
          <a:bodyPr lIns="327019" tIns="163509" rIns="327019" bIns="163509">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defTabSz="457200" fontAlgn="base">
              <a:spcBef>
                <a:spcPct val="0"/>
              </a:spcBef>
              <a:spcAft>
                <a:spcPct val="0"/>
              </a:spcAft>
              <a:defRPr>
                <a:solidFill>
                  <a:schemeClr val="tx1"/>
                </a:solidFill>
                <a:latin typeface="Calibri" panose="020F0502020204030204" pitchFamily="34" charset="0"/>
              </a:defRPr>
            </a:lvl6pPr>
            <a:lvl7pPr marL="2971800" indent="-228600" defTabSz="457200" fontAlgn="base">
              <a:spcBef>
                <a:spcPct val="0"/>
              </a:spcBef>
              <a:spcAft>
                <a:spcPct val="0"/>
              </a:spcAft>
              <a:defRPr>
                <a:solidFill>
                  <a:schemeClr val="tx1"/>
                </a:solidFill>
                <a:latin typeface="Calibri" panose="020F0502020204030204" pitchFamily="34" charset="0"/>
              </a:defRPr>
            </a:lvl7pPr>
            <a:lvl8pPr marL="3429000" indent="-228600" defTabSz="457200" fontAlgn="base">
              <a:spcBef>
                <a:spcPct val="0"/>
              </a:spcBef>
              <a:spcAft>
                <a:spcPct val="0"/>
              </a:spcAft>
              <a:defRPr>
                <a:solidFill>
                  <a:schemeClr val="tx1"/>
                </a:solidFill>
                <a:latin typeface="Calibri" panose="020F0502020204030204" pitchFamily="34" charset="0"/>
              </a:defRPr>
            </a:lvl8pPr>
            <a:lvl9pPr marL="3886200" indent="-228600" defTabSz="457200" fontAlgn="base">
              <a:spcBef>
                <a:spcPct val="0"/>
              </a:spcBef>
              <a:spcAft>
                <a:spcPct val="0"/>
              </a:spcAft>
              <a:defRPr>
                <a:solidFill>
                  <a:schemeClr val="tx1"/>
                </a:solidFill>
                <a:latin typeface="Calibri" panose="020F0502020204030204" pitchFamily="34" charset="0"/>
              </a:defRPr>
            </a:lvl9pPr>
          </a:lstStyle>
          <a:p>
            <a:pPr eaLnBrk="1" fontAlgn="auto" hangingPunct="1">
              <a:lnSpc>
                <a:spcPts val="6800"/>
              </a:lnSpc>
              <a:spcBef>
                <a:spcPts val="0"/>
              </a:spcBef>
              <a:spcAft>
                <a:spcPts val="0"/>
              </a:spcAft>
              <a:defRPr/>
            </a:pPr>
            <a:r>
              <a:rPr lang="en-US" altLang="zh-CN" sz="2000" b="1" dirty="0">
                <a:solidFill>
                  <a:schemeClr val="bg1"/>
                </a:solidFill>
                <a:latin typeface="Helvetica" panose="020B0604020202020204" pitchFamily="34" charset="0"/>
                <a:ea typeface="宋体" panose="02010600030101010101" pitchFamily="2" charset="-122"/>
                <a:cs typeface="Helvetica" panose="020B0604020202020204" pitchFamily="34" charset="0"/>
              </a:rPr>
              <a:t>Radiation Oncology</a:t>
            </a:r>
          </a:p>
        </p:txBody>
      </p:sp>
      <p:pic>
        <p:nvPicPr>
          <p:cNvPr id="4100" name="Picture 3">
            <a:extLst>
              <a:ext uri="{FF2B5EF4-FFF2-40B4-BE49-F238E27FC236}">
                <a16:creationId xmlns:a16="http://schemas.microsoft.com/office/drawing/2014/main" id="{A0CC9DDB-B80F-4037-B835-3FB0A4FFE9F2}"/>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7315200" y="6172200"/>
            <a:ext cx="1824038"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直接连接符 9">
            <a:extLst>
              <a:ext uri="{FF2B5EF4-FFF2-40B4-BE49-F238E27FC236}">
                <a16:creationId xmlns:a16="http://schemas.microsoft.com/office/drawing/2014/main" id="{C1B8E03C-6C47-4F82-80A7-530523D85ADA}"/>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pic>
        <p:nvPicPr>
          <p:cNvPr id="4102" name="图片 15">
            <a:extLst>
              <a:ext uri="{FF2B5EF4-FFF2-40B4-BE49-F238E27FC236}">
                <a16:creationId xmlns:a16="http://schemas.microsoft.com/office/drawing/2014/main" id="{CE71BA6B-B321-473F-98D7-3365A007E6E2}"/>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0" y="12700"/>
            <a:ext cx="752475" cy="742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灯片编号占位符 5">
            <a:extLst>
              <a:ext uri="{FF2B5EF4-FFF2-40B4-BE49-F238E27FC236}">
                <a16:creationId xmlns:a16="http://schemas.microsoft.com/office/drawing/2014/main" id="{0126FD22-CDA2-4EE6-ACF5-48259106C364}"/>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2D492389-DEB4-4DCE-95AC-0BC2DBD5B36D}" type="slidenum">
              <a:rPr lang="zh-CN" altLang="en-US"/>
              <a:pPr>
                <a:defRPr/>
              </a:pPr>
              <a:t>‹#›</a:t>
            </a:fld>
            <a:endParaRPr lang="zh-CN" alt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01" r:id="rId6"/>
    <p:sldLayoutId id="2147483802" r:id="rId7"/>
    <p:sldLayoutId id="2147483846" r:id="rId8"/>
    <p:sldLayoutId id="2147483847" r:id="rId9"/>
    <p:sldLayoutId id="2147483848" r:id="rId10"/>
    <p:sldLayoutId id="214748384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id="{50312958-EBB0-43C0-9665-844AB51426B8}"/>
              </a:ext>
            </a:extLst>
          </p:cNvPr>
          <p:cNvCxnSpPr/>
          <p:nvPr/>
        </p:nvCxnSpPr>
        <p:spPr>
          <a:xfrm>
            <a:off x="0" y="785813"/>
            <a:ext cx="9144000" cy="1587"/>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8F7C29EE-DAF7-436A-890B-FE8169B971C4}"/>
              </a:ext>
            </a:extLst>
          </p:cNvPr>
          <p:cNvCxnSpPr/>
          <p:nvPr/>
        </p:nvCxnSpPr>
        <p:spPr>
          <a:xfrm>
            <a:off x="0" y="6286500"/>
            <a:ext cx="9144000" cy="1588"/>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矩形 8">
            <a:extLst>
              <a:ext uri="{FF2B5EF4-FFF2-40B4-BE49-F238E27FC236}">
                <a16:creationId xmlns:a16="http://schemas.microsoft.com/office/drawing/2014/main" id="{B3FAA29A-474C-4133-8506-D6C10C73641F}"/>
              </a:ext>
            </a:extLst>
          </p:cNvPr>
          <p:cNvSpPr/>
          <p:nvPr/>
        </p:nvSpPr>
        <p:spPr>
          <a:xfrm>
            <a:off x="142844" y="6429396"/>
            <a:ext cx="2500330" cy="338554"/>
          </a:xfrm>
          <a:prstGeom prst="rect">
            <a:avLst/>
          </a:prstGeom>
          <a:noFill/>
        </p:spPr>
        <p:txBody>
          <a:bodyPr>
            <a:spAutoFit/>
          </a:bodyPr>
          <a:lstStyle/>
          <a:p>
            <a:pPr algn="ctr" eaLnBrk="1" fontAlgn="auto" hangingPunct="1">
              <a:spcBef>
                <a:spcPts val="0"/>
              </a:spcBef>
              <a:spcAft>
                <a:spcPts val="0"/>
              </a:spcAft>
              <a:defRPr/>
            </a:pPr>
            <a:r>
              <a:rPr lang="en-US" altLang="zh-CN"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rPr>
              <a:t>Nuclear Medical Imaging</a:t>
            </a:r>
            <a:endParaRPr lang="zh-CN" altLang="en-US" sz="1600" b="1" dirty="0">
              <a:ln w="10541" cmpd="sng">
                <a:solidFill>
                  <a:srgbClr val="7D7D7D">
                    <a:tint val="100000"/>
                    <a:shade val="100000"/>
                    <a:satMod val="110000"/>
                  </a:srgbClr>
                </a:solidFill>
                <a:prstDash val="solid"/>
              </a:ln>
              <a:gradFill>
                <a:gsLst>
                  <a:gs pos="0">
                    <a:srgbClr val="FFFFFF">
                      <a:tint val="40000"/>
                      <a:satMod val="250000"/>
                    </a:srgbClr>
                  </a:gs>
                  <a:gs pos="9000">
                    <a:srgbClr val="FFFFFF">
                      <a:tint val="52000"/>
                      <a:satMod val="300000"/>
                    </a:srgbClr>
                  </a:gs>
                  <a:gs pos="50000">
                    <a:srgbClr val="FFFFFF">
                      <a:shade val="20000"/>
                      <a:satMod val="300000"/>
                    </a:srgbClr>
                  </a:gs>
                  <a:gs pos="79000">
                    <a:srgbClr val="FFFFFF">
                      <a:tint val="52000"/>
                      <a:satMod val="300000"/>
                    </a:srgbClr>
                  </a:gs>
                  <a:gs pos="100000">
                    <a:srgbClr val="FFFFFF">
                      <a:tint val="40000"/>
                      <a:satMod val="250000"/>
                    </a:srgbClr>
                  </a:gs>
                </a:gsLst>
                <a:lin ang="5400000"/>
              </a:gradFill>
              <a:latin typeface="Times New Roman" pitchFamily="18" charset="0"/>
              <a:cs typeface="Times New Roman" pitchFamily="18" charset="0"/>
            </a:endParaRPr>
          </a:p>
        </p:txBody>
      </p:sp>
      <p:pic>
        <p:nvPicPr>
          <p:cNvPr id="5125" name="图片 1">
            <a:extLst>
              <a:ext uri="{FF2B5EF4-FFF2-40B4-BE49-F238E27FC236}">
                <a16:creationId xmlns:a16="http://schemas.microsoft.com/office/drawing/2014/main" id="{1A17DD2D-B942-4B91-843A-7B03E2815936}"/>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9538" y="55563"/>
            <a:ext cx="1211262"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灯片编号占位符 5">
            <a:extLst>
              <a:ext uri="{FF2B5EF4-FFF2-40B4-BE49-F238E27FC236}">
                <a16:creationId xmlns:a16="http://schemas.microsoft.com/office/drawing/2014/main" id="{FB041BEC-0CCD-477B-AEDB-931E0E70CC29}"/>
              </a:ext>
            </a:extLst>
          </p:cNvPr>
          <p:cNvSpPr>
            <a:spLocks noGrp="1"/>
          </p:cNvSpPr>
          <p:nvPr>
            <p:ph type="sldNum" sz="quarter" idx="4"/>
          </p:nvPr>
        </p:nvSpPr>
        <p:spPr>
          <a:xfrm>
            <a:off x="3505200" y="6365875"/>
            <a:ext cx="1358900" cy="492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ea typeface="+mn-ea"/>
              </a:defRPr>
            </a:lvl1pPr>
          </a:lstStyle>
          <a:p>
            <a:pPr>
              <a:defRPr/>
            </a:pPr>
            <a:fld id="{A89564E6-21A0-4D5A-986A-72B1E5F79ACE}" type="slidenum">
              <a:rPr lang="zh-CN" altLang="en-US"/>
              <a:pPr>
                <a:defRPr/>
              </a:pPr>
              <a:t>‹#›</a:t>
            </a:fld>
            <a:endParaRPr lang="zh-CN" altLang="en-US" dirty="0"/>
          </a:p>
        </p:txBody>
      </p:sp>
    </p:spTree>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03" r:id="rId7"/>
    <p:sldLayoutId id="2147483856" r:id="rId8"/>
    <p:sldLayoutId id="2147483857" r:id="rId9"/>
    <p:sldLayoutId id="2147483858" r:id="rId10"/>
    <p:sldLayoutId id="2147483859"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标题占位符 1">
            <a:extLst>
              <a:ext uri="{FF2B5EF4-FFF2-40B4-BE49-F238E27FC236}">
                <a16:creationId xmlns:a16="http://schemas.microsoft.com/office/drawing/2014/main" id="{8665F3DA-614D-4BA1-B594-DD1DE973DA58}"/>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6147" name="文本占位符 2">
            <a:extLst>
              <a:ext uri="{FF2B5EF4-FFF2-40B4-BE49-F238E27FC236}">
                <a16:creationId xmlns:a16="http://schemas.microsoft.com/office/drawing/2014/main" id="{7D26AE5F-CC11-422B-95B8-F1C99B226F7F}"/>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D289D81E-D74C-42C9-93C7-DBDE48E14498}"/>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7627F6F1-B140-40ED-A15C-7C7702E6A3EF}"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F5C93F57-BE27-421D-88A0-68A74539D876}"/>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A46E15D9-3375-40BF-9BCD-57819DB155A0}"/>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F28A2002-3691-4088-AD10-C40F771D888F}"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170" name="标题占位符 1">
            <a:extLst>
              <a:ext uri="{FF2B5EF4-FFF2-40B4-BE49-F238E27FC236}">
                <a16:creationId xmlns:a16="http://schemas.microsoft.com/office/drawing/2014/main" id="{AC40750E-CC79-438B-AD31-3DA4A5DBB14E}"/>
              </a:ext>
            </a:extLst>
          </p:cNvPr>
          <p:cNvSpPr>
            <a:spLocks noGrp="1" noChangeArrowheads="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zh-CN" altLang="en-US"/>
              <a:t>单击此处编辑母版标题样式</a:t>
            </a:r>
          </a:p>
        </p:txBody>
      </p:sp>
      <p:sp>
        <p:nvSpPr>
          <p:cNvPr id="7171" name="文本占位符 2">
            <a:extLst>
              <a:ext uri="{FF2B5EF4-FFF2-40B4-BE49-F238E27FC236}">
                <a16:creationId xmlns:a16="http://schemas.microsoft.com/office/drawing/2014/main" id="{3250F139-DA53-4CCE-95F1-6F45990BAE63}"/>
              </a:ext>
            </a:extLst>
          </p:cNvPr>
          <p:cNvSpPr>
            <a:spLocks noGrp="1" noChangeArrowheads="1"/>
          </p:cNvSpPr>
          <p:nvPr>
            <p:ph type="body" idx="1"/>
          </p:nvPr>
        </p:nvSpPr>
        <p:spPr bwMode="auto">
          <a:xfrm>
            <a:off x="628650" y="1825625"/>
            <a:ext cx="78867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C1F7352D-8227-4CE4-9824-47A17128F0DD}"/>
              </a:ext>
            </a:extLst>
          </p:cNvPr>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fontAlgn="auto" hangingPunct="1">
              <a:spcBef>
                <a:spcPts val="0"/>
              </a:spcBef>
              <a:spcAft>
                <a:spcPts val="0"/>
              </a:spcAft>
              <a:defRPr sz="1200" smtClean="0">
                <a:solidFill>
                  <a:schemeClr val="tx1">
                    <a:tint val="75000"/>
                  </a:schemeClr>
                </a:solidFill>
                <a:latin typeface="+mn-lt"/>
              </a:defRPr>
            </a:lvl1pPr>
          </a:lstStyle>
          <a:p>
            <a:pPr>
              <a:defRPr/>
            </a:pPr>
            <a:fld id="{B6D132DB-016B-4685-9CC5-070BFDE7AA93}" type="datetimeFigureOut">
              <a:rPr lang="zh-CN" altLang="en-US"/>
              <a:pPr>
                <a:defRPr/>
              </a:pPr>
              <a:t>2026/7/27</a:t>
            </a:fld>
            <a:endParaRPr lang="zh-CN" altLang="en-US"/>
          </a:p>
        </p:txBody>
      </p:sp>
      <p:sp>
        <p:nvSpPr>
          <p:cNvPr id="5" name="页脚占位符 4">
            <a:extLst>
              <a:ext uri="{FF2B5EF4-FFF2-40B4-BE49-F238E27FC236}">
                <a16:creationId xmlns:a16="http://schemas.microsoft.com/office/drawing/2014/main" id="{1C74F40A-FDD3-4641-A539-3FEEB5037B61}"/>
              </a:ext>
            </a:extLst>
          </p:cNvPr>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zh-CN" altLang="en-US"/>
          </a:p>
        </p:txBody>
      </p:sp>
      <p:sp>
        <p:nvSpPr>
          <p:cNvPr id="6" name="灯片编号占位符 5">
            <a:extLst>
              <a:ext uri="{FF2B5EF4-FFF2-40B4-BE49-F238E27FC236}">
                <a16:creationId xmlns:a16="http://schemas.microsoft.com/office/drawing/2014/main" id="{044D5847-39B0-42D0-ABA5-DAD3A37CFCDB}"/>
              </a:ext>
            </a:extLst>
          </p:cNvPr>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fontAlgn="auto" hangingPunct="1">
              <a:spcBef>
                <a:spcPts val="0"/>
              </a:spcBef>
              <a:spcAft>
                <a:spcPts val="0"/>
              </a:spcAft>
              <a:defRPr sz="1200" smtClean="0">
                <a:solidFill>
                  <a:schemeClr val="tx1">
                    <a:tint val="75000"/>
                  </a:schemeClr>
                </a:solidFill>
                <a:latin typeface="+mn-lt"/>
              </a:defRPr>
            </a:lvl1pPr>
          </a:lstStyle>
          <a:p>
            <a:pPr>
              <a:defRPr/>
            </a:pPr>
            <a:fld id="{9992C138-4AAB-4C64-8756-A2FA574DCCD8}" type="slidenum">
              <a:rPr lang="zh-CN" altLang="en-US"/>
              <a:pPr>
                <a:defRPr/>
              </a:pPr>
              <a:t>‹#›</a:t>
            </a:fld>
            <a:endParaRPr lang="zh-CN" altLang="en-US"/>
          </a:p>
        </p:txBody>
      </p:sp>
    </p:spTree>
  </p:cSld>
  <p:clrMap bg1="lt1" tx1="dk1" bg2="lt2" tx2="dk2" accent1="accent1" accent2="accent2" accent3="accent3" accent4="accent4" accent5="accent5" accent6="accent6" hlink="hlink" folHlink="folHlink"/>
  <p:sldLayoutIdLst>
    <p:sldLayoutId id="2147483815" r:id="rId1"/>
    <p:sldLayoutId id="2147483816" r:id="rId2"/>
    <p:sldLayoutId id="2147483817" r:id="rId3"/>
    <p:sldLayoutId id="2147483818" r:id="rId4"/>
    <p:sldLayoutId id="2147483819" r:id="rId5"/>
    <p:sldLayoutId id="2147483820" r:id="rId6"/>
    <p:sldLayoutId id="2147483821" r:id="rId7"/>
    <p:sldLayoutId id="2147483822" r:id="rId8"/>
    <p:sldLayoutId id="2147483823" r:id="rId9"/>
    <p:sldLayoutId id="2147483824" r:id="rId10"/>
    <p:sldLayoutId id="2147483825" r:id="rId11"/>
    <p:sldLayoutId id="2147483826" r:id="rId12"/>
    <p:sldLayoutId id="2147483827" r:id="rId13"/>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eg"/><Relationship Id="rId1" Type="http://schemas.openxmlformats.org/officeDocument/2006/relationships/slideLayout" Target="../slideLayouts/slideLayout18.xml"/><Relationship Id="rId4" Type="http://schemas.openxmlformats.org/officeDocument/2006/relationships/image" Target="../media/image25.JPG"/></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image" Target="../media/image33.png"/><Relationship Id="rId1" Type="http://schemas.openxmlformats.org/officeDocument/2006/relationships/slideLayout" Target="../slideLayouts/slideLayout18.xml"/><Relationship Id="rId4" Type="http://schemas.openxmlformats.org/officeDocument/2006/relationships/image" Target="../media/image34.emf"/></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oleObject" Target="../embeddings/oleObject2.bin"/><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27.xml.rels><?xml version="1.0" encoding="UTF-8" standalone="yes"?>
<Relationships xmlns="http://schemas.openxmlformats.org/package/2006/relationships"><Relationship Id="rId3" Type="http://schemas.openxmlformats.org/officeDocument/2006/relationships/image" Target="../media/image43.emf"/><Relationship Id="rId2" Type="http://schemas.openxmlformats.org/officeDocument/2006/relationships/oleObject" Target="../embeddings/oleObject3.bin"/><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oleObject" Target="../embeddings/oleObject4.bin"/><Relationship Id="rId1" Type="http://schemas.openxmlformats.org/officeDocument/2006/relationships/slideLayout" Target="../slideLayouts/slideLayout18.xml"/><Relationship Id="rId4" Type="http://schemas.openxmlformats.org/officeDocument/2006/relationships/image" Target="../media/image45.wmf"/></Relationships>
</file>

<file path=ppt/slides/_rels/slide2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18.xml"/><Relationship Id="rId4" Type="http://schemas.openxmlformats.org/officeDocument/2006/relationships/image" Target="../media/image48.pn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18.xml"/><Relationship Id="rId5" Type="http://schemas.openxmlformats.org/officeDocument/2006/relationships/image" Target="../media/image13.png"/><Relationship Id="rId4" Type="http://schemas.openxmlformats.org/officeDocument/2006/relationships/image" Target="../media/image12.jpeg"/></Relationships>
</file>

<file path=ppt/slides/_rels/slide30.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18.xml"/></Relationships>
</file>

<file path=ppt/slides/_rels/slide31.xml.rels><?xml version="1.0" encoding="UTF-8" standalone="yes"?>
<Relationships xmlns="http://schemas.openxmlformats.org/package/2006/relationships"><Relationship Id="rId2" Type="http://schemas.openxmlformats.org/officeDocument/2006/relationships/image" Target="../media/image50.JP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oleObject" Target="../embeddings/oleObject5.bin"/><Relationship Id="rId1" Type="http://schemas.openxmlformats.org/officeDocument/2006/relationships/slideLayout" Target="../slideLayouts/slideLayout18.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8.xml"/></Relationships>
</file>

<file path=ppt/slides/_rels/slide34.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18.xml"/></Relationships>
</file>

<file path=ppt/slides/_rels/slide35.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18.xml"/></Relationships>
</file>

<file path=ppt/slides/_rels/slide36.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18.xml"/><Relationship Id="rId5" Type="http://schemas.openxmlformats.org/officeDocument/2006/relationships/image" Target="../media/image59.JPG"/><Relationship Id="rId4" Type="http://schemas.openxmlformats.org/officeDocument/2006/relationships/image" Target="../media/image58.JPG"/></Relationships>
</file>

<file path=ppt/slides/_rels/slide37.xml.rels><?xml version="1.0" encoding="UTF-8" standalone="yes"?>
<Relationships xmlns="http://schemas.openxmlformats.org/package/2006/relationships"><Relationship Id="rId3" Type="http://schemas.openxmlformats.org/officeDocument/2006/relationships/image" Target="../media/image60.JPG"/><Relationship Id="rId2" Type="http://schemas.openxmlformats.org/officeDocument/2006/relationships/image" Target="../media/image23.png"/><Relationship Id="rId1" Type="http://schemas.openxmlformats.org/officeDocument/2006/relationships/slideLayout" Target="../slideLayouts/slideLayout18.xml"/><Relationship Id="rId4" Type="http://schemas.openxmlformats.org/officeDocument/2006/relationships/image" Target="../media/image61.JP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2" Type="http://schemas.openxmlformats.org/officeDocument/2006/relationships/image" Target="../media/image62.JP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G"/><Relationship Id="rId1" Type="http://schemas.openxmlformats.org/officeDocument/2006/relationships/slideLayout" Target="../slideLayouts/slideLayout18.xml"/><Relationship Id="rId4" Type="http://schemas.openxmlformats.org/officeDocument/2006/relationships/image" Target="../media/image65.jpeg"/></Relationships>
</file>

<file path=ppt/slides/_rels/slide41.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G"/><Relationship Id="rId1" Type="http://schemas.openxmlformats.org/officeDocument/2006/relationships/slideLayout" Target="../slideLayouts/slideLayout18.xml"/><Relationship Id="rId5" Type="http://schemas.openxmlformats.org/officeDocument/2006/relationships/image" Target="../media/image69.JPG"/><Relationship Id="rId4" Type="http://schemas.openxmlformats.org/officeDocument/2006/relationships/image" Target="../media/image68.JPG"/></Relationships>
</file>

<file path=ppt/slides/_rels/slide42.xml.rels><?xml version="1.0" encoding="UTF-8" standalone="yes"?>
<Relationships xmlns="http://schemas.openxmlformats.org/package/2006/relationships"><Relationship Id="rId3" Type="http://schemas.openxmlformats.org/officeDocument/2006/relationships/image" Target="../media/image71.JPG"/><Relationship Id="rId2" Type="http://schemas.openxmlformats.org/officeDocument/2006/relationships/image" Target="../media/image70.JPG"/><Relationship Id="rId1" Type="http://schemas.openxmlformats.org/officeDocument/2006/relationships/slideLayout" Target="../slideLayouts/slideLayout18.xml"/></Relationships>
</file>

<file path=ppt/slides/_rels/slide43.xml.rels><?xml version="1.0" encoding="UTF-8" standalone="yes"?>
<Relationships xmlns="http://schemas.openxmlformats.org/package/2006/relationships"><Relationship Id="rId8" Type="http://schemas.openxmlformats.org/officeDocument/2006/relationships/image" Target="../media/image78.png"/><Relationship Id="rId3" Type="http://schemas.openxmlformats.org/officeDocument/2006/relationships/image" Target="../media/image73.png"/><Relationship Id="rId7" Type="http://schemas.openxmlformats.org/officeDocument/2006/relationships/image" Target="../media/image77.png"/><Relationship Id="rId2" Type="http://schemas.openxmlformats.org/officeDocument/2006/relationships/image" Target="../media/image72.png"/><Relationship Id="rId1" Type="http://schemas.openxmlformats.org/officeDocument/2006/relationships/slideLayout" Target="../slideLayouts/slideLayout1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44.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18.xml"/></Relationships>
</file>

<file path=ppt/slides/_rels/slide45.xml.rels><?xml version="1.0" encoding="UTF-8" standalone="yes"?>
<Relationships xmlns="http://schemas.openxmlformats.org/package/2006/relationships"><Relationship Id="rId3" Type="http://schemas.openxmlformats.org/officeDocument/2006/relationships/image" Target="../media/image81.JPG"/><Relationship Id="rId2" Type="http://schemas.openxmlformats.org/officeDocument/2006/relationships/image" Target="../media/image80.JP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7.xml.rels><?xml version="1.0" encoding="UTF-8" standalone="yes"?>
<Relationships xmlns="http://schemas.openxmlformats.org/package/2006/relationships"><Relationship Id="rId3" Type="http://schemas.openxmlformats.org/officeDocument/2006/relationships/image" Target="../media/image83.JPG"/><Relationship Id="rId2" Type="http://schemas.openxmlformats.org/officeDocument/2006/relationships/image" Target="../media/image82.jpe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18.xml"/><Relationship Id="rId4" Type="http://schemas.openxmlformats.org/officeDocument/2006/relationships/image" Target="../media/image89.jpeg"/></Relationships>
</file>

<file path=ppt/slides/_rels/slide51.xml.rels><?xml version="1.0" encoding="UTF-8" standalone="yes"?>
<Relationships xmlns="http://schemas.openxmlformats.org/package/2006/relationships"><Relationship Id="rId3" Type="http://schemas.openxmlformats.org/officeDocument/2006/relationships/image" Target="../media/image91.jpeg"/><Relationship Id="rId2" Type="http://schemas.openxmlformats.org/officeDocument/2006/relationships/image" Target="../media/image90.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18.xml"/><Relationship Id="rId4" Type="http://schemas.openxmlformats.org/officeDocument/2006/relationships/image" Target="../media/image94.PNG"/></Relationships>
</file>

<file path=ppt/slides/_rels/slide53.xml.rels><?xml version="1.0" encoding="UTF-8" standalone="yes"?>
<Relationships xmlns="http://schemas.openxmlformats.org/package/2006/relationships"><Relationship Id="rId2" Type="http://schemas.openxmlformats.org/officeDocument/2006/relationships/image" Target="../media/image95.PNG"/><Relationship Id="rId1" Type="http://schemas.openxmlformats.org/officeDocument/2006/relationships/slideLayout" Target="../slideLayouts/slideLayout18.xml"/></Relationships>
</file>

<file path=ppt/slides/_rels/slide54.xml.rels><?xml version="1.0" encoding="UTF-8" standalone="yes"?>
<Relationships xmlns="http://schemas.openxmlformats.org/package/2006/relationships"><Relationship Id="rId3" Type="http://schemas.openxmlformats.org/officeDocument/2006/relationships/image" Target="../media/image97.JPG"/><Relationship Id="rId2" Type="http://schemas.openxmlformats.org/officeDocument/2006/relationships/image" Target="../media/image96.png"/><Relationship Id="rId1" Type="http://schemas.openxmlformats.org/officeDocument/2006/relationships/slideLayout" Target="../slideLayouts/slideLayout18.xml"/><Relationship Id="rId4" Type="http://schemas.openxmlformats.org/officeDocument/2006/relationships/image" Target="../media/image98.jpeg"/></Relationships>
</file>

<file path=ppt/slides/_rels/slide55.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7.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18.xml"/></Relationships>
</file>

<file path=ppt/slides/_rels/slide58.xml.rels><?xml version="1.0" encoding="UTF-8" standalone="yes"?>
<Relationships xmlns="http://schemas.openxmlformats.org/package/2006/relationships"><Relationship Id="rId3" Type="http://schemas.openxmlformats.org/officeDocument/2006/relationships/image" Target="../media/image103.tif"/><Relationship Id="rId2" Type="http://schemas.openxmlformats.org/officeDocument/2006/relationships/image" Target="../media/image102.jpg"/><Relationship Id="rId1" Type="http://schemas.openxmlformats.org/officeDocument/2006/relationships/slideLayout" Target="../slideLayouts/slideLayout18.xml"/><Relationship Id="rId4" Type="http://schemas.openxmlformats.org/officeDocument/2006/relationships/image" Target="../media/image104.JPG"/></Relationships>
</file>

<file path=ppt/slides/_rels/slide59.xml.rels><?xml version="1.0" encoding="UTF-8" standalone="yes"?>
<Relationships xmlns="http://schemas.openxmlformats.org/package/2006/relationships"><Relationship Id="rId3" Type="http://schemas.openxmlformats.org/officeDocument/2006/relationships/image" Target="../media/image106.jpg"/><Relationship Id="rId2" Type="http://schemas.openxmlformats.org/officeDocument/2006/relationships/image" Target="../media/image105.jpg"/><Relationship Id="rId1" Type="http://schemas.openxmlformats.org/officeDocument/2006/relationships/slideLayout" Target="../slideLayouts/slideLayout18.xml"/><Relationship Id="rId4" Type="http://schemas.openxmlformats.org/officeDocument/2006/relationships/image" Target="../media/image107.JPG"/></Relationships>
</file>

<file path=ppt/slides/_rels/slide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18.xml"/><Relationship Id="rId4" Type="http://schemas.openxmlformats.org/officeDocument/2006/relationships/image" Target="../media/image19.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108.GIF"/><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110.png"/><Relationship Id="rId2" Type="http://schemas.openxmlformats.org/officeDocument/2006/relationships/image" Target="../media/image109.png"/><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image" Target="../media/image111.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8.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6.xml.rels><?xml version="1.0" encoding="UTF-8" standalone="yes"?>
<Relationships xmlns="http://schemas.openxmlformats.org/package/2006/relationships"><Relationship Id="rId3" Type="http://schemas.openxmlformats.org/officeDocument/2006/relationships/image" Target="../media/image115.wmf"/><Relationship Id="rId2" Type="http://schemas.openxmlformats.org/officeDocument/2006/relationships/oleObject" Target="../embeddings/oleObject6.bin"/><Relationship Id="rId1" Type="http://schemas.openxmlformats.org/officeDocument/2006/relationships/slideLayout" Target="../slideLayouts/slideLayout18.xml"/><Relationship Id="rId6" Type="http://schemas.openxmlformats.org/officeDocument/2006/relationships/image" Target="../media/image117.jpeg"/><Relationship Id="rId5" Type="http://schemas.openxmlformats.org/officeDocument/2006/relationships/image" Target="../media/image116.wmf"/><Relationship Id="rId4" Type="http://schemas.openxmlformats.org/officeDocument/2006/relationships/oleObject" Target="../embeddings/oleObject7.bin"/></Relationships>
</file>

<file path=ppt/slides/_rels/slide67.xml.rels><?xml version="1.0" encoding="UTF-8" standalone="yes"?>
<Relationships xmlns="http://schemas.openxmlformats.org/package/2006/relationships"><Relationship Id="rId3" Type="http://schemas.openxmlformats.org/officeDocument/2006/relationships/image" Target="../media/image119.jpg"/><Relationship Id="rId2" Type="http://schemas.openxmlformats.org/officeDocument/2006/relationships/image" Target="../media/image118.JPG"/><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3" Type="http://schemas.openxmlformats.org/officeDocument/2006/relationships/image" Target="../media/image120.emf"/><Relationship Id="rId2" Type="http://schemas.openxmlformats.org/officeDocument/2006/relationships/oleObject" Target="../embeddings/oleObject8.bin"/><Relationship Id="rId1" Type="http://schemas.openxmlformats.org/officeDocument/2006/relationships/slideLayout" Target="../slideLayouts/slideLayout18.xml"/><Relationship Id="rId4" Type="http://schemas.openxmlformats.org/officeDocument/2006/relationships/image" Target="../media/image121.jpeg"/></Relationships>
</file>

<file path=ppt/slides/_rels/slide69.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image" Target="../media/image122.PNG"/><Relationship Id="rId1" Type="http://schemas.openxmlformats.org/officeDocument/2006/relationships/slideLayout" Target="../slideLayouts/slideLayout18.xml"/><Relationship Id="rId4" Type="http://schemas.openxmlformats.org/officeDocument/2006/relationships/image" Target="../media/image124.PNG"/></Relationships>
</file>

<file path=ppt/slides/_rels/slide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标题 1">
            <a:extLst>
              <a:ext uri="{FF2B5EF4-FFF2-40B4-BE49-F238E27FC236}">
                <a16:creationId xmlns:a16="http://schemas.microsoft.com/office/drawing/2014/main" id="{DA92E14D-6FC3-45C4-A52B-61DA4F4C0FDE}"/>
              </a:ext>
            </a:extLst>
          </p:cNvPr>
          <p:cNvSpPr>
            <a:spLocks noGrp="1" noChangeArrowheads="1"/>
          </p:cNvSpPr>
          <p:nvPr>
            <p:ph type="ctrTitle"/>
          </p:nvPr>
        </p:nvSpPr>
        <p:spPr>
          <a:xfrm>
            <a:off x="1543050" y="2133600"/>
            <a:ext cx="6257925" cy="923925"/>
          </a:xfrm>
          <a:solidFill>
            <a:srgbClr val="00B0F0"/>
          </a:solidFill>
        </p:spPr>
        <p:txBody>
          <a:bodyPr/>
          <a:lstStyle/>
          <a:p>
            <a:r>
              <a:rPr lang="zh-CN" altLang="en-US" sz="5400" dirty="0">
                <a:latin typeface="楷体" panose="02010609060101010101" pitchFamily="49" charset="-122"/>
                <a:ea typeface="楷体" panose="02010609060101010101" pitchFamily="49" charset="-122"/>
              </a:rPr>
              <a:t>核电子学方法</a:t>
            </a:r>
          </a:p>
        </p:txBody>
      </p:sp>
      <p:sp>
        <p:nvSpPr>
          <p:cNvPr id="41987" name="副标题 5">
            <a:extLst>
              <a:ext uri="{FF2B5EF4-FFF2-40B4-BE49-F238E27FC236}">
                <a16:creationId xmlns:a16="http://schemas.microsoft.com/office/drawing/2014/main" id="{AD61F614-AAFD-49F4-B837-A6038DC516CE}"/>
              </a:ext>
            </a:extLst>
          </p:cNvPr>
          <p:cNvSpPr>
            <a:spLocks noGrp="1" noChangeArrowheads="1"/>
          </p:cNvSpPr>
          <p:nvPr>
            <p:ph type="subTitle" idx="1"/>
          </p:nvPr>
        </p:nvSpPr>
        <p:spPr>
          <a:xfrm>
            <a:off x="1981200" y="3563938"/>
            <a:ext cx="4368800" cy="1655762"/>
          </a:xfrm>
        </p:spPr>
        <p:txBody>
          <a:bodyPr/>
          <a:lstStyle/>
          <a:p>
            <a:pPr algn="just"/>
            <a:r>
              <a:rPr lang="zh-CN" altLang="en-US" dirty="0"/>
              <a:t>主讲：胡坤</a:t>
            </a:r>
            <a:endParaRPr lang="en-US" altLang="zh-CN" dirty="0"/>
          </a:p>
          <a:p>
            <a:pPr algn="just"/>
            <a:r>
              <a:rPr lang="zh-CN" altLang="en-US" dirty="0"/>
              <a:t>联系邮箱：</a:t>
            </a:r>
            <a:r>
              <a:rPr lang="en-US" altLang="zh-CN" dirty="0"/>
              <a:t>kun.hu@sdu.edu.cn</a:t>
            </a:r>
            <a:endParaRPr lang="zh-CN" altLang="en-US" dirty="0"/>
          </a:p>
        </p:txBody>
      </p:sp>
      <p:pic>
        <p:nvPicPr>
          <p:cNvPr id="41988" name="图片 9">
            <a:extLst>
              <a:ext uri="{FF2B5EF4-FFF2-40B4-BE49-F238E27FC236}">
                <a16:creationId xmlns:a16="http://schemas.microsoft.com/office/drawing/2014/main" id="{59A36403-BC8D-4634-A20F-5D71286E8D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85062" y="5572125"/>
            <a:ext cx="1658938"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2" descr="卡通人物&#10;&#10;描述已自动生成">
            <a:extLst>
              <a:ext uri="{FF2B5EF4-FFF2-40B4-BE49-F238E27FC236}">
                <a16:creationId xmlns:a16="http://schemas.microsoft.com/office/drawing/2014/main" id="{CBCA22A2-3D7C-549A-76A5-FE590CD2B4E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520" y="5747862"/>
            <a:ext cx="3157819" cy="1042344"/>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4294967295"/>
          </p:nvPr>
        </p:nvSpPr>
        <p:spPr>
          <a:xfrm>
            <a:off x="3505200" y="6365875"/>
            <a:ext cx="1358900" cy="492125"/>
          </a:xfrm>
        </p:spPr>
        <p:txBody>
          <a:bodyPr/>
          <a:lstStyle/>
          <a:p>
            <a:pPr>
              <a:defRPr/>
            </a:pPr>
            <a:fld id="{1811AE44-1DD3-47C1-8753-DAB8B62553FE}" type="slidenum">
              <a:rPr lang="zh-CN" altLang="en-US" smtClean="0"/>
              <a:pPr>
                <a:defRPr/>
              </a:pPr>
              <a:t>10</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62300" y="0"/>
            <a:ext cx="4305299" cy="707886"/>
          </a:xfrm>
          <a:prstGeom prst="rect">
            <a:avLst/>
          </a:prstGeom>
          <a:noFill/>
        </p:spPr>
        <p:txBody>
          <a:bodyPr wrap="square">
            <a:spAutoFit/>
          </a:bodyPr>
          <a:lstStyle/>
          <a:p>
            <a:r>
              <a:rPr lang="zh-CN" altLang="en-US" sz="4000" dirty="0"/>
              <a:t>恒比定时</a:t>
            </a:r>
          </a:p>
        </p:txBody>
      </p:sp>
      <p:sp>
        <p:nvSpPr>
          <p:cNvPr id="10" name="Rectangle 3">
            <a:extLst>
              <a:ext uri="{FF2B5EF4-FFF2-40B4-BE49-F238E27FC236}">
                <a16:creationId xmlns:a16="http://schemas.microsoft.com/office/drawing/2014/main" id="{57C3A2EE-1F78-425E-9B24-33D69F830130}"/>
              </a:ext>
            </a:extLst>
          </p:cNvPr>
          <p:cNvSpPr txBox="1">
            <a:spLocks noChangeArrowheads="1"/>
          </p:cNvSpPr>
          <p:nvPr/>
        </p:nvSpPr>
        <p:spPr bwMode="auto">
          <a:xfrm>
            <a:off x="204445" y="926237"/>
            <a:ext cx="8537575" cy="1662112"/>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b="1" kern="0" dirty="0"/>
              <a:t>触发比</a:t>
            </a:r>
            <a:r>
              <a:rPr lang="zh-CN" altLang="en-US" sz="2400" kern="0" dirty="0"/>
              <a:t>：触发比</a:t>
            </a:r>
            <a:r>
              <a:rPr lang="en-US" altLang="zh-CN" sz="2400" kern="0" dirty="0"/>
              <a:t>p</a:t>
            </a:r>
            <a:r>
              <a:rPr lang="zh-CN" altLang="en-US" sz="2400" kern="0" dirty="0"/>
              <a:t>为探测器输出电流脉冲使时检电路触发时的输出电荷</a:t>
            </a:r>
            <a:r>
              <a:rPr lang="en-US" altLang="zh-CN" sz="2400" kern="0" dirty="0"/>
              <a:t>Q</a:t>
            </a:r>
            <a:r>
              <a:rPr lang="en-US" altLang="zh-CN" sz="2400" kern="0" baseline="-25000" dirty="0"/>
              <a:t>T</a:t>
            </a:r>
            <a:r>
              <a:rPr lang="zh-CN" altLang="en-US" sz="2400" kern="0" dirty="0"/>
              <a:t>与电流脉冲总电荷量</a:t>
            </a:r>
            <a:r>
              <a:rPr lang="en-US" altLang="zh-CN" sz="2400" kern="0" dirty="0"/>
              <a:t>Q</a:t>
            </a:r>
            <a:r>
              <a:rPr lang="zh-CN" altLang="en-US" sz="2400" kern="0" dirty="0"/>
              <a:t>之比；</a:t>
            </a:r>
            <a:endParaRPr lang="en-US" altLang="zh-CN" sz="2400" kern="0" dirty="0"/>
          </a:p>
          <a:p>
            <a:pPr eaLnBrk="1" hangingPunct="1">
              <a:defRPr/>
            </a:pPr>
            <a:r>
              <a:rPr lang="zh-CN" altLang="en-US" sz="2400" kern="0" dirty="0"/>
              <a:t>电流信号被积分为电压信号</a:t>
            </a:r>
            <a:r>
              <a:rPr lang="en-US" altLang="zh-CN" sz="2400" kern="0" dirty="0"/>
              <a:t>,</a:t>
            </a:r>
            <a:r>
              <a:rPr lang="zh-CN" altLang="en-US" sz="2400" kern="0" dirty="0"/>
              <a:t>对于前沿定时电路</a:t>
            </a:r>
            <a:r>
              <a:rPr lang="en-US" altLang="zh-CN" sz="2400" kern="0" dirty="0"/>
              <a:t>,</a:t>
            </a:r>
            <a:r>
              <a:rPr lang="zh-CN" altLang="en-US" sz="2400" kern="0" dirty="0"/>
              <a:t>触发比为触发电平与输入信号最大幅度之比；</a:t>
            </a:r>
            <a:endParaRPr lang="en-US" altLang="zh-CN" sz="2400" kern="0" dirty="0"/>
          </a:p>
          <a:p>
            <a:pPr eaLnBrk="1" hangingPunct="1">
              <a:defRPr/>
            </a:pPr>
            <a:endParaRPr lang="en-US" altLang="zh-CN" sz="2400" kern="0" dirty="0"/>
          </a:p>
        </p:txBody>
      </p:sp>
      <p:pic>
        <p:nvPicPr>
          <p:cNvPr id="12" name="图片 2">
            <a:extLst>
              <a:ext uri="{FF2B5EF4-FFF2-40B4-BE49-F238E27FC236}">
                <a16:creationId xmlns:a16="http://schemas.microsoft.com/office/drawing/2014/main" id="{D86242D6-4F1C-4F3B-A49C-9451ED90E44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8006" y="2522020"/>
            <a:ext cx="2947988" cy="81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tangle 3">
            <a:extLst>
              <a:ext uri="{FF2B5EF4-FFF2-40B4-BE49-F238E27FC236}">
                <a16:creationId xmlns:a16="http://schemas.microsoft.com/office/drawing/2014/main" id="{D5F00C35-2F90-613B-76B4-7E9F9AC937A2}"/>
              </a:ext>
            </a:extLst>
          </p:cNvPr>
          <p:cNvSpPr txBox="1">
            <a:spLocks noChangeArrowheads="1"/>
          </p:cNvSpPr>
          <p:nvPr/>
        </p:nvSpPr>
        <p:spPr bwMode="auto">
          <a:xfrm>
            <a:off x="204443" y="3349107"/>
            <a:ext cx="8537575" cy="1662112"/>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kern="0" dirty="0"/>
              <a:t>假设输入信号为</a:t>
            </a:r>
            <a:r>
              <a:rPr lang="en-US" altLang="zh-CN" sz="2400" kern="0" dirty="0"/>
              <a:t>:V</a:t>
            </a:r>
            <a:r>
              <a:rPr lang="en-US" altLang="zh-CN" sz="2400" kern="0" baseline="-25000" dirty="0"/>
              <a:t>i</a:t>
            </a:r>
            <a:r>
              <a:rPr lang="en-US" altLang="zh-CN" sz="2400" kern="0" dirty="0"/>
              <a:t>(t)=</a:t>
            </a:r>
            <a:r>
              <a:rPr lang="en-US" altLang="zh-CN" sz="2400" kern="0" dirty="0" err="1"/>
              <a:t>V</a:t>
            </a:r>
            <a:r>
              <a:rPr lang="en-US" altLang="zh-CN" sz="2400" kern="0" baseline="-25000" dirty="0" err="1"/>
              <a:t>im</a:t>
            </a:r>
            <a:r>
              <a:rPr lang="en-US" altLang="zh-CN" sz="2400" kern="0" dirty="0" err="1"/>
              <a:t>f</a:t>
            </a:r>
            <a:r>
              <a:rPr lang="en-US" altLang="zh-CN" sz="2400" kern="0" dirty="0"/>
              <a:t>(t),</a:t>
            </a:r>
            <a:r>
              <a:rPr lang="zh-CN" altLang="en-US" sz="2400" kern="0" dirty="0"/>
              <a:t>其中</a:t>
            </a:r>
            <a:r>
              <a:rPr lang="en-US" altLang="zh-CN" sz="2400" kern="0" dirty="0"/>
              <a:t>V</a:t>
            </a:r>
            <a:r>
              <a:rPr lang="en-US" altLang="zh-CN" sz="2400" kern="0" baseline="-25000" dirty="0"/>
              <a:t>im</a:t>
            </a:r>
            <a:r>
              <a:rPr lang="zh-CN" altLang="en-US" sz="2400" kern="0" dirty="0"/>
              <a:t>为信号的幅度</a:t>
            </a:r>
            <a:r>
              <a:rPr lang="en-US" altLang="zh-CN" sz="2400" kern="0" dirty="0"/>
              <a:t>,f(t)</a:t>
            </a:r>
            <a:r>
              <a:rPr lang="zh-CN" altLang="en-US" sz="2400" kern="0" dirty="0"/>
              <a:t>为信号的形状函数</a:t>
            </a:r>
            <a:r>
              <a:rPr lang="en-US" altLang="zh-CN" sz="2400" kern="0" dirty="0"/>
              <a:t>, </a:t>
            </a:r>
            <a:r>
              <a:rPr lang="zh-CN" altLang="en-US" sz="2400" kern="0" dirty="0"/>
              <a:t>一般过阈时间</a:t>
            </a:r>
            <a:r>
              <a:rPr lang="en-US" altLang="zh-CN" sz="2400" kern="0" dirty="0" err="1"/>
              <a:t>t</a:t>
            </a:r>
            <a:r>
              <a:rPr lang="en-US" altLang="zh-CN" sz="2400" kern="0" baseline="-25000" dirty="0" err="1"/>
              <a:t>T</a:t>
            </a:r>
            <a:r>
              <a:rPr lang="zh-CN" altLang="en-US" sz="2400" kern="0" dirty="0"/>
              <a:t>由下式决定</a:t>
            </a:r>
            <a:r>
              <a:rPr lang="en-US" altLang="zh-CN" sz="2400" kern="0" dirty="0"/>
              <a:t>:</a:t>
            </a:r>
          </a:p>
        </p:txBody>
      </p:sp>
      <p:pic>
        <p:nvPicPr>
          <p:cNvPr id="8" name="图片 7">
            <a:extLst>
              <a:ext uri="{FF2B5EF4-FFF2-40B4-BE49-F238E27FC236}">
                <a16:creationId xmlns:a16="http://schemas.microsoft.com/office/drawing/2014/main" id="{8B529761-EDE1-BA24-5374-602B86CB53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62300" y="4250461"/>
            <a:ext cx="2330450" cy="400050"/>
          </a:xfrm>
          <a:prstGeom prst="rect">
            <a:avLst/>
          </a:prstGeom>
        </p:spPr>
      </p:pic>
      <p:sp>
        <p:nvSpPr>
          <p:cNvPr id="14" name="Rectangle 3">
            <a:extLst>
              <a:ext uri="{FF2B5EF4-FFF2-40B4-BE49-F238E27FC236}">
                <a16:creationId xmlns:a16="http://schemas.microsoft.com/office/drawing/2014/main" id="{22D6C2EE-F62C-7888-FDB7-423D15A951AD}"/>
              </a:ext>
            </a:extLst>
          </p:cNvPr>
          <p:cNvSpPr txBox="1">
            <a:spLocks noChangeArrowheads="1"/>
          </p:cNvSpPr>
          <p:nvPr/>
        </p:nvSpPr>
        <p:spPr bwMode="auto">
          <a:xfrm>
            <a:off x="204444" y="4664798"/>
            <a:ext cx="8537575" cy="869950"/>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kern="0" dirty="0"/>
              <a:t>如果不采用固定不变的甄别阈</a:t>
            </a:r>
            <a:r>
              <a:rPr lang="en-US" altLang="zh-CN" sz="2400" kern="0" dirty="0"/>
              <a:t>V</a:t>
            </a:r>
            <a:r>
              <a:rPr lang="en-US" altLang="zh-CN" sz="2400" kern="0" baseline="-25000" dirty="0"/>
              <a:t>T</a:t>
            </a:r>
            <a:r>
              <a:rPr lang="en-US" altLang="zh-CN" sz="2400" kern="0" dirty="0"/>
              <a:t>,</a:t>
            </a:r>
            <a:r>
              <a:rPr lang="zh-CN" altLang="en-US" sz="2400" kern="0" dirty="0"/>
              <a:t>而使</a:t>
            </a:r>
            <a:r>
              <a:rPr lang="en-US" altLang="zh-CN" sz="2400" kern="0" dirty="0"/>
              <a:t>V</a:t>
            </a:r>
            <a:r>
              <a:rPr lang="en-US" altLang="zh-CN" sz="2400" kern="0" baseline="-25000" dirty="0"/>
              <a:t>T</a:t>
            </a:r>
            <a:r>
              <a:rPr lang="zh-CN" altLang="en-US" sz="2400" kern="0" dirty="0"/>
              <a:t>和信号幅度</a:t>
            </a:r>
            <a:r>
              <a:rPr lang="en-US" altLang="zh-CN" sz="2400" kern="0" dirty="0"/>
              <a:t>V</a:t>
            </a:r>
            <a:r>
              <a:rPr lang="en-US" altLang="zh-CN" sz="2400" kern="0" baseline="-25000" dirty="0"/>
              <a:t>im</a:t>
            </a:r>
            <a:r>
              <a:rPr lang="zh-CN" altLang="en-US" sz="2400" kern="0" dirty="0"/>
              <a:t>成正比</a:t>
            </a:r>
            <a:r>
              <a:rPr lang="en-US" altLang="zh-CN" sz="2400" kern="0" dirty="0"/>
              <a:t>,</a:t>
            </a:r>
            <a:r>
              <a:rPr lang="zh-CN" altLang="en-US" sz="2400" kern="0" dirty="0"/>
              <a:t>设</a:t>
            </a:r>
            <a:r>
              <a:rPr lang="en-US" altLang="zh-CN" sz="2400" kern="0" dirty="0"/>
              <a:t>V</a:t>
            </a:r>
            <a:r>
              <a:rPr lang="en-US" altLang="zh-CN" sz="2400" kern="0" baseline="-25000" dirty="0"/>
              <a:t>T</a:t>
            </a:r>
            <a:r>
              <a:rPr lang="en-US" altLang="zh-CN" sz="2400" kern="0" dirty="0"/>
              <a:t>=</a:t>
            </a:r>
            <a:r>
              <a:rPr lang="en-US" altLang="zh-CN" sz="2400" kern="0" dirty="0" err="1"/>
              <a:t>pV</a:t>
            </a:r>
            <a:r>
              <a:rPr lang="en-US" altLang="zh-CN" sz="2400" kern="0" baseline="-25000" dirty="0" err="1"/>
              <a:t>im</a:t>
            </a:r>
            <a:r>
              <a:rPr lang="en-US" altLang="zh-CN" sz="2400" kern="0" dirty="0"/>
              <a:t>,</a:t>
            </a:r>
            <a:r>
              <a:rPr lang="zh-CN" altLang="en-US" sz="2400" kern="0" dirty="0"/>
              <a:t>则 ，</a:t>
            </a:r>
            <a:endParaRPr lang="en-US" altLang="zh-CN" sz="2400" kern="0" dirty="0"/>
          </a:p>
        </p:txBody>
      </p:sp>
      <p:pic>
        <p:nvPicPr>
          <p:cNvPr id="16" name="图片 15">
            <a:extLst>
              <a:ext uri="{FF2B5EF4-FFF2-40B4-BE49-F238E27FC236}">
                <a16:creationId xmlns:a16="http://schemas.microsoft.com/office/drawing/2014/main" id="{9632989E-627F-932C-6869-516283C04F9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7831" y="5250688"/>
            <a:ext cx="2590800" cy="965200"/>
          </a:xfrm>
          <a:prstGeom prst="rect">
            <a:avLst/>
          </a:prstGeom>
        </p:spPr>
      </p:pic>
    </p:spTree>
    <p:extLst>
      <p:ext uri="{BB962C8B-B14F-4D97-AF65-F5344CB8AC3E}">
        <p14:creationId xmlns:p14="http://schemas.microsoft.com/office/powerpoint/2010/main" val="38099735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randombar(horizontal)">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childTnLst>
                                </p:cTn>
                              </p:par>
                              <p:par>
                                <p:cTn id="16" presetID="10" presetClass="entr" presetSubtype="0" fill="hold" nodeType="withEffect">
                                  <p:stCondLst>
                                    <p:cond delay="0"/>
                                  </p:stCondLst>
                                  <p:childTnLst>
                                    <p:set>
                                      <p:cBhvr>
                                        <p:cTn id="17" dur="1" fill="hold">
                                          <p:stCondLst>
                                            <p:cond delay="0"/>
                                          </p:stCondLst>
                                        </p:cTn>
                                        <p:tgtEl>
                                          <p:spTgt spid="16"/>
                                        </p:tgtEl>
                                        <p:attrNameLst>
                                          <p:attrName>style.visibility</p:attrName>
                                        </p:attrNameLst>
                                      </p:cBhvr>
                                      <p:to>
                                        <p:strVal val="visible"/>
                                      </p:to>
                                    </p:set>
                                    <p:animEffect transition="in" filter="fade">
                                      <p:cBhvr>
                                        <p:cTn id="18"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4294967295"/>
          </p:nvPr>
        </p:nvSpPr>
        <p:spPr>
          <a:xfrm>
            <a:off x="3505200" y="6365875"/>
            <a:ext cx="1358900" cy="492125"/>
          </a:xfrm>
        </p:spPr>
        <p:txBody>
          <a:bodyPr/>
          <a:lstStyle/>
          <a:p>
            <a:pPr>
              <a:defRPr/>
            </a:pPr>
            <a:fld id="{1811AE44-1DD3-47C1-8753-DAB8B62553FE}" type="slidenum">
              <a:rPr lang="zh-CN" altLang="en-US" smtClean="0"/>
              <a:pPr>
                <a:defRPr/>
              </a:pPr>
              <a:t>11</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62300" y="0"/>
            <a:ext cx="4305299" cy="707886"/>
          </a:xfrm>
          <a:prstGeom prst="rect">
            <a:avLst/>
          </a:prstGeom>
          <a:noFill/>
        </p:spPr>
        <p:txBody>
          <a:bodyPr wrap="square">
            <a:spAutoFit/>
          </a:bodyPr>
          <a:lstStyle/>
          <a:p>
            <a:r>
              <a:rPr lang="zh-CN" altLang="en-US" sz="4000" dirty="0"/>
              <a:t>恒比定时</a:t>
            </a:r>
          </a:p>
        </p:txBody>
      </p:sp>
      <p:sp>
        <p:nvSpPr>
          <p:cNvPr id="21" name="矩形 20">
            <a:extLst>
              <a:ext uri="{FF2B5EF4-FFF2-40B4-BE49-F238E27FC236}">
                <a16:creationId xmlns:a16="http://schemas.microsoft.com/office/drawing/2014/main" id="{BE412379-086E-4E39-9E0F-37499EED8D64}"/>
              </a:ext>
            </a:extLst>
          </p:cNvPr>
          <p:cNvSpPr>
            <a:spLocks noRot="1" noChangeAspect="1" noMove="1" noResize="1" noEditPoints="1" noAdjustHandles="1" noChangeArrowheads="1" noChangeShapeType="1" noTextEdit="1"/>
          </p:cNvSpPr>
          <p:nvPr/>
        </p:nvSpPr>
        <p:spPr>
          <a:xfrm>
            <a:off x="3696286" y="4512752"/>
            <a:ext cx="1565237" cy="461665"/>
          </a:xfrm>
          <a:prstGeom prst="rect">
            <a:avLst/>
          </a:prstGeom>
          <a:blipFill>
            <a:blip r:embed="rId2"/>
            <a:stretch>
              <a:fillRect b="-19737"/>
            </a:stretch>
          </a:blipFill>
        </p:spPr>
        <p:txBody>
          <a:bodyPr/>
          <a:lstStyle/>
          <a:p>
            <a:pPr>
              <a:defRPr/>
            </a:pPr>
            <a:r>
              <a:rPr lang="zh-CN" altLang="en-US">
                <a:noFill/>
              </a:rPr>
              <a:t> </a:t>
            </a:r>
          </a:p>
        </p:txBody>
      </p:sp>
      <p:sp>
        <p:nvSpPr>
          <p:cNvPr id="22" name="Rectangle 3">
            <a:extLst>
              <a:ext uri="{FF2B5EF4-FFF2-40B4-BE49-F238E27FC236}">
                <a16:creationId xmlns:a16="http://schemas.microsoft.com/office/drawing/2014/main" id="{274DDABE-3520-41BA-8625-D8E6696DE16C}"/>
              </a:ext>
            </a:extLst>
          </p:cNvPr>
          <p:cNvSpPr txBox="1">
            <a:spLocks noChangeArrowheads="1"/>
          </p:cNvSpPr>
          <p:nvPr/>
        </p:nvSpPr>
        <p:spPr bwMode="auto">
          <a:xfrm>
            <a:off x="211138" y="5102225"/>
            <a:ext cx="8537575" cy="871538"/>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kern="0" dirty="0"/>
              <a:t>调节</a:t>
            </a:r>
            <a:r>
              <a:rPr lang="en-US" altLang="zh-CN" sz="2400" kern="0" dirty="0"/>
              <a:t>p</a:t>
            </a:r>
            <a:r>
              <a:rPr lang="zh-CN" altLang="en-US" sz="2400" kern="0" dirty="0"/>
              <a:t>可以很方便的调节触发比。</a:t>
            </a:r>
            <a:endParaRPr lang="en-US" altLang="zh-CN" sz="2400" kern="0" dirty="0"/>
          </a:p>
        </p:txBody>
      </p:sp>
      <p:cxnSp>
        <p:nvCxnSpPr>
          <p:cNvPr id="3" name="直接连接符 2">
            <a:extLst>
              <a:ext uri="{FF2B5EF4-FFF2-40B4-BE49-F238E27FC236}">
                <a16:creationId xmlns:a16="http://schemas.microsoft.com/office/drawing/2014/main" id="{991157BE-A939-C03E-C39F-CD734A97C391}"/>
              </a:ext>
            </a:extLst>
          </p:cNvPr>
          <p:cNvCxnSpPr>
            <a:cxnSpLocks/>
          </p:cNvCxnSpPr>
          <p:nvPr/>
        </p:nvCxnSpPr>
        <p:spPr>
          <a:xfrm>
            <a:off x="431597" y="4111142"/>
            <a:ext cx="512064"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直接连接符 3">
            <a:extLst>
              <a:ext uri="{FF2B5EF4-FFF2-40B4-BE49-F238E27FC236}">
                <a16:creationId xmlns:a16="http://schemas.microsoft.com/office/drawing/2014/main" id="{31E400FF-EEC8-82B6-18E6-F7BF3CCE868B}"/>
              </a:ext>
            </a:extLst>
          </p:cNvPr>
          <p:cNvCxnSpPr>
            <a:cxnSpLocks/>
          </p:cNvCxnSpPr>
          <p:nvPr/>
        </p:nvCxnSpPr>
        <p:spPr>
          <a:xfrm flipV="1">
            <a:off x="943661" y="1806854"/>
            <a:ext cx="2070201" cy="2295753"/>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直接连接符 5">
            <a:extLst>
              <a:ext uri="{FF2B5EF4-FFF2-40B4-BE49-F238E27FC236}">
                <a16:creationId xmlns:a16="http://schemas.microsoft.com/office/drawing/2014/main" id="{1F097231-3D94-97F8-6328-B7AFCE0A1386}"/>
              </a:ext>
            </a:extLst>
          </p:cNvPr>
          <p:cNvCxnSpPr>
            <a:cxnSpLocks/>
          </p:cNvCxnSpPr>
          <p:nvPr/>
        </p:nvCxnSpPr>
        <p:spPr>
          <a:xfrm flipV="1">
            <a:off x="3013862" y="1806854"/>
            <a:ext cx="0" cy="2295753"/>
          </a:xfrm>
          <a:prstGeom prst="line">
            <a:avLst/>
          </a:prstGeom>
          <a:ln w="2222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1" name="直接连接符 10">
            <a:extLst>
              <a:ext uri="{FF2B5EF4-FFF2-40B4-BE49-F238E27FC236}">
                <a16:creationId xmlns:a16="http://schemas.microsoft.com/office/drawing/2014/main" id="{B63D200E-18EA-3491-4652-0C02E3418E57}"/>
              </a:ext>
            </a:extLst>
          </p:cNvPr>
          <p:cNvCxnSpPr>
            <a:cxnSpLocks/>
          </p:cNvCxnSpPr>
          <p:nvPr/>
        </p:nvCxnSpPr>
        <p:spPr>
          <a:xfrm flipV="1">
            <a:off x="943661" y="2479853"/>
            <a:ext cx="2070201" cy="1631289"/>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14" name="直接连接符 13">
            <a:extLst>
              <a:ext uri="{FF2B5EF4-FFF2-40B4-BE49-F238E27FC236}">
                <a16:creationId xmlns:a16="http://schemas.microsoft.com/office/drawing/2014/main" id="{4D93840A-D3FD-6A4F-9A0D-E3925888F5FA}"/>
              </a:ext>
            </a:extLst>
          </p:cNvPr>
          <p:cNvCxnSpPr>
            <a:cxnSpLocks/>
          </p:cNvCxnSpPr>
          <p:nvPr/>
        </p:nvCxnSpPr>
        <p:spPr>
          <a:xfrm flipV="1">
            <a:off x="943661" y="3094330"/>
            <a:ext cx="2070201" cy="1016812"/>
          </a:xfrm>
          <a:prstGeom prst="line">
            <a:avLst/>
          </a:prstGeom>
          <a:ln w="2222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7" name="直接连接符 16">
            <a:extLst>
              <a:ext uri="{FF2B5EF4-FFF2-40B4-BE49-F238E27FC236}">
                <a16:creationId xmlns:a16="http://schemas.microsoft.com/office/drawing/2014/main" id="{ACB9F0F6-5688-10A2-8C55-20660CE95216}"/>
              </a:ext>
            </a:extLst>
          </p:cNvPr>
          <p:cNvCxnSpPr>
            <a:cxnSpLocks/>
          </p:cNvCxnSpPr>
          <p:nvPr/>
        </p:nvCxnSpPr>
        <p:spPr>
          <a:xfrm flipV="1">
            <a:off x="943661" y="3540557"/>
            <a:ext cx="2070201" cy="570585"/>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26" name="直接连接符 25">
            <a:extLst>
              <a:ext uri="{FF2B5EF4-FFF2-40B4-BE49-F238E27FC236}">
                <a16:creationId xmlns:a16="http://schemas.microsoft.com/office/drawing/2014/main" id="{8679C50C-503A-311C-A41E-CC4207DE3790}"/>
              </a:ext>
            </a:extLst>
          </p:cNvPr>
          <p:cNvCxnSpPr>
            <a:cxnSpLocks/>
          </p:cNvCxnSpPr>
          <p:nvPr/>
        </p:nvCxnSpPr>
        <p:spPr>
          <a:xfrm flipH="1">
            <a:off x="3013862" y="1806854"/>
            <a:ext cx="1068020" cy="0"/>
          </a:xfrm>
          <a:prstGeom prst="line">
            <a:avLst/>
          </a:prstGeom>
          <a:ln w="222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接连接符 29">
            <a:extLst>
              <a:ext uri="{FF2B5EF4-FFF2-40B4-BE49-F238E27FC236}">
                <a16:creationId xmlns:a16="http://schemas.microsoft.com/office/drawing/2014/main" id="{E74027A9-5693-313E-063A-068DECF23204}"/>
              </a:ext>
            </a:extLst>
          </p:cNvPr>
          <p:cNvCxnSpPr>
            <a:cxnSpLocks/>
          </p:cNvCxnSpPr>
          <p:nvPr/>
        </p:nvCxnSpPr>
        <p:spPr>
          <a:xfrm flipH="1">
            <a:off x="3013862" y="2479853"/>
            <a:ext cx="1068020" cy="0"/>
          </a:xfrm>
          <a:prstGeom prst="line">
            <a:avLst/>
          </a:prstGeom>
          <a:ln w="22225">
            <a:solidFill>
              <a:srgbClr val="00B0F0"/>
            </a:solidFill>
          </a:ln>
        </p:spPr>
        <p:style>
          <a:lnRef idx="1">
            <a:schemeClr val="accent1"/>
          </a:lnRef>
          <a:fillRef idx="0">
            <a:schemeClr val="accent1"/>
          </a:fillRef>
          <a:effectRef idx="0">
            <a:schemeClr val="accent1"/>
          </a:effectRef>
          <a:fontRef idx="minor">
            <a:schemeClr val="tx1"/>
          </a:fontRef>
        </p:style>
      </p:cxnSp>
      <p:cxnSp>
        <p:nvCxnSpPr>
          <p:cNvPr id="31" name="直接连接符 30">
            <a:extLst>
              <a:ext uri="{FF2B5EF4-FFF2-40B4-BE49-F238E27FC236}">
                <a16:creationId xmlns:a16="http://schemas.microsoft.com/office/drawing/2014/main" id="{45E965C3-A142-346F-2D0A-77ED661D1374}"/>
              </a:ext>
            </a:extLst>
          </p:cNvPr>
          <p:cNvCxnSpPr>
            <a:cxnSpLocks/>
          </p:cNvCxnSpPr>
          <p:nvPr/>
        </p:nvCxnSpPr>
        <p:spPr>
          <a:xfrm flipH="1">
            <a:off x="3013862" y="3100426"/>
            <a:ext cx="1068020" cy="0"/>
          </a:xfrm>
          <a:prstGeom prst="line">
            <a:avLst/>
          </a:prstGeom>
          <a:ln w="2222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32" name="直接连接符 31">
            <a:extLst>
              <a:ext uri="{FF2B5EF4-FFF2-40B4-BE49-F238E27FC236}">
                <a16:creationId xmlns:a16="http://schemas.microsoft.com/office/drawing/2014/main" id="{D61AC0CE-4B41-401E-A169-C52DA8EB04E1}"/>
              </a:ext>
            </a:extLst>
          </p:cNvPr>
          <p:cNvCxnSpPr>
            <a:cxnSpLocks/>
          </p:cNvCxnSpPr>
          <p:nvPr/>
        </p:nvCxnSpPr>
        <p:spPr>
          <a:xfrm flipH="1">
            <a:off x="3013862" y="3540557"/>
            <a:ext cx="1068020" cy="0"/>
          </a:xfrm>
          <a:prstGeom prst="line">
            <a:avLst/>
          </a:prstGeom>
          <a:ln w="22225">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33" name="直接连接符 32">
            <a:extLst>
              <a:ext uri="{FF2B5EF4-FFF2-40B4-BE49-F238E27FC236}">
                <a16:creationId xmlns:a16="http://schemas.microsoft.com/office/drawing/2014/main" id="{5E88655E-492A-32D8-6A5D-3F2E0183501A}"/>
              </a:ext>
            </a:extLst>
          </p:cNvPr>
          <p:cNvCxnSpPr>
            <a:cxnSpLocks/>
          </p:cNvCxnSpPr>
          <p:nvPr/>
        </p:nvCxnSpPr>
        <p:spPr>
          <a:xfrm flipV="1">
            <a:off x="1922678" y="3013862"/>
            <a:ext cx="0" cy="1097280"/>
          </a:xfrm>
          <a:prstGeom prst="line">
            <a:avLst/>
          </a:prstGeom>
          <a:ln w="22225">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37" name="文本框 36">
            <a:extLst>
              <a:ext uri="{FF2B5EF4-FFF2-40B4-BE49-F238E27FC236}">
                <a16:creationId xmlns:a16="http://schemas.microsoft.com/office/drawing/2014/main" id="{BEACB95F-A653-AF72-B933-D6DF86F8DFDD}"/>
              </a:ext>
            </a:extLst>
          </p:cNvPr>
          <p:cNvSpPr txBox="1"/>
          <p:nvPr/>
        </p:nvSpPr>
        <p:spPr>
          <a:xfrm>
            <a:off x="2927299" y="1379966"/>
            <a:ext cx="577901" cy="461665"/>
          </a:xfrm>
          <a:prstGeom prst="rect">
            <a:avLst/>
          </a:prstGeom>
          <a:noFill/>
        </p:spPr>
        <p:txBody>
          <a:bodyPr wrap="square">
            <a:spAutoFit/>
          </a:bodyPr>
          <a:lstStyle/>
          <a:p>
            <a:r>
              <a:rPr lang="en-US" altLang="zh-CN" sz="2400" kern="0" dirty="0"/>
              <a:t>V</a:t>
            </a:r>
            <a:r>
              <a:rPr lang="en-US" altLang="zh-CN" sz="2400" kern="0" baseline="-25000" dirty="0"/>
              <a:t>1</a:t>
            </a:r>
            <a:endParaRPr lang="zh-CN" altLang="en-US" baseline="-25000" dirty="0"/>
          </a:p>
        </p:txBody>
      </p:sp>
      <p:sp>
        <p:nvSpPr>
          <p:cNvPr id="39" name="文本框 38">
            <a:extLst>
              <a:ext uri="{FF2B5EF4-FFF2-40B4-BE49-F238E27FC236}">
                <a16:creationId xmlns:a16="http://schemas.microsoft.com/office/drawing/2014/main" id="{6D3B8739-84E2-B269-3223-FBD2ADFE9FB2}"/>
              </a:ext>
            </a:extLst>
          </p:cNvPr>
          <p:cNvSpPr txBox="1"/>
          <p:nvPr/>
        </p:nvSpPr>
        <p:spPr>
          <a:xfrm>
            <a:off x="2969971" y="2075349"/>
            <a:ext cx="577901" cy="461665"/>
          </a:xfrm>
          <a:prstGeom prst="rect">
            <a:avLst/>
          </a:prstGeom>
          <a:noFill/>
        </p:spPr>
        <p:txBody>
          <a:bodyPr wrap="square">
            <a:spAutoFit/>
          </a:bodyPr>
          <a:lstStyle/>
          <a:p>
            <a:r>
              <a:rPr lang="en-US" altLang="zh-CN" sz="2400" kern="0" dirty="0">
                <a:solidFill>
                  <a:srgbClr val="00B0F0"/>
                </a:solidFill>
              </a:rPr>
              <a:t>V</a:t>
            </a:r>
            <a:r>
              <a:rPr lang="en-US" altLang="zh-CN" sz="2400" kern="0" baseline="-25000" dirty="0">
                <a:solidFill>
                  <a:srgbClr val="00B0F0"/>
                </a:solidFill>
              </a:rPr>
              <a:t>2</a:t>
            </a:r>
            <a:endParaRPr lang="zh-CN" altLang="en-US" baseline="-25000" dirty="0">
              <a:solidFill>
                <a:srgbClr val="00B0F0"/>
              </a:solidFill>
            </a:endParaRPr>
          </a:p>
        </p:txBody>
      </p:sp>
      <p:sp>
        <p:nvSpPr>
          <p:cNvPr id="41" name="文本框 40">
            <a:extLst>
              <a:ext uri="{FF2B5EF4-FFF2-40B4-BE49-F238E27FC236}">
                <a16:creationId xmlns:a16="http://schemas.microsoft.com/office/drawing/2014/main" id="{1A5CA87A-27EE-49CF-BD16-118895500DC8}"/>
              </a:ext>
            </a:extLst>
          </p:cNvPr>
          <p:cNvSpPr txBox="1"/>
          <p:nvPr/>
        </p:nvSpPr>
        <p:spPr>
          <a:xfrm>
            <a:off x="2981552" y="2697141"/>
            <a:ext cx="577901" cy="461665"/>
          </a:xfrm>
          <a:prstGeom prst="rect">
            <a:avLst/>
          </a:prstGeom>
          <a:noFill/>
        </p:spPr>
        <p:txBody>
          <a:bodyPr wrap="square">
            <a:spAutoFit/>
          </a:bodyPr>
          <a:lstStyle/>
          <a:p>
            <a:r>
              <a:rPr lang="en-US" altLang="zh-CN" sz="2400" kern="0" dirty="0">
                <a:solidFill>
                  <a:srgbClr val="0070C0"/>
                </a:solidFill>
              </a:rPr>
              <a:t>V</a:t>
            </a:r>
            <a:r>
              <a:rPr lang="en-US" altLang="zh-CN" sz="2400" kern="0" baseline="-25000" dirty="0">
                <a:solidFill>
                  <a:srgbClr val="0070C0"/>
                </a:solidFill>
              </a:rPr>
              <a:t>3</a:t>
            </a:r>
            <a:endParaRPr lang="zh-CN" altLang="en-US" baseline="-25000" dirty="0">
              <a:solidFill>
                <a:srgbClr val="0070C0"/>
              </a:solidFill>
            </a:endParaRPr>
          </a:p>
        </p:txBody>
      </p:sp>
      <p:sp>
        <p:nvSpPr>
          <p:cNvPr id="43" name="文本框 42">
            <a:extLst>
              <a:ext uri="{FF2B5EF4-FFF2-40B4-BE49-F238E27FC236}">
                <a16:creationId xmlns:a16="http://schemas.microsoft.com/office/drawing/2014/main" id="{B35CE227-7959-61B2-BDDB-74B21F9A54D0}"/>
              </a:ext>
            </a:extLst>
          </p:cNvPr>
          <p:cNvSpPr txBox="1"/>
          <p:nvPr/>
        </p:nvSpPr>
        <p:spPr>
          <a:xfrm>
            <a:off x="2974236" y="3124030"/>
            <a:ext cx="577901" cy="461665"/>
          </a:xfrm>
          <a:prstGeom prst="rect">
            <a:avLst/>
          </a:prstGeom>
          <a:noFill/>
        </p:spPr>
        <p:txBody>
          <a:bodyPr wrap="square">
            <a:spAutoFit/>
          </a:bodyPr>
          <a:lstStyle/>
          <a:p>
            <a:r>
              <a:rPr lang="en-US" altLang="zh-CN" sz="2400" kern="0" dirty="0">
                <a:solidFill>
                  <a:srgbClr val="7030A0"/>
                </a:solidFill>
              </a:rPr>
              <a:t>V</a:t>
            </a:r>
            <a:r>
              <a:rPr lang="en-US" altLang="zh-CN" sz="2400" kern="0" baseline="-25000" dirty="0">
                <a:solidFill>
                  <a:srgbClr val="7030A0"/>
                </a:solidFill>
              </a:rPr>
              <a:t>4</a:t>
            </a:r>
            <a:endParaRPr lang="zh-CN" altLang="en-US" baseline="-25000" dirty="0">
              <a:solidFill>
                <a:srgbClr val="7030A0"/>
              </a:solidFill>
            </a:endParaRPr>
          </a:p>
        </p:txBody>
      </p:sp>
      <p:sp>
        <p:nvSpPr>
          <p:cNvPr id="45" name="文本框 44">
            <a:extLst>
              <a:ext uri="{FF2B5EF4-FFF2-40B4-BE49-F238E27FC236}">
                <a16:creationId xmlns:a16="http://schemas.microsoft.com/office/drawing/2014/main" id="{9D08A7E9-CB83-591E-335D-53A52378ACCC}"/>
              </a:ext>
            </a:extLst>
          </p:cNvPr>
          <p:cNvSpPr txBox="1"/>
          <p:nvPr/>
        </p:nvSpPr>
        <p:spPr>
          <a:xfrm>
            <a:off x="1564386" y="2392602"/>
            <a:ext cx="672389" cy="461665"/>
          </a:xfrm>
          <a:prstGeom prst="rect">
            <a:avLst/>
          </a:prstGeom>
          <a:noFill/>
        </p:spPr>
        <p:txBody>
          <a:bodyPr wrap="square">
            <a:spAutoFit/>
          </a:bodyPr>
          <a:lstStyle/>
          <a:p>
            <a:r>
              <a:rPr lang="en-US" altLang="zh-CN" sz="2400" kern="0" dirty="0"/>
              <a:t>pV</a:t>
            </a:r>
            <a:r>
              <a:rPr lang="en-US" altLang="zh-CN" sz="2400" kern="0" baseline="-25000" dirty="0"/>
              <a:t>1</a:t>
            </a:r>
            <a:endParaRPr lang="zh-CN" altLang="en-US" baseline="-25000" dirty="0"/>
          </a:p>
        </p:txBody>
      </p:sp>
      <p:sp>
        <p:nvSpPr>
          <p:cNvPr id="47" name="文本框 46">
            <a:extLst>
              <a:ext uri="{FF2B5EF4-FFF2-40B4-BE49-F238E27FC236}">
                <a16:creationId xmlns:a16="http://schemas.microsoft.com/office/drawing/2014/main" id="{54409D2E-A712-1295-04FE-04FBF4AC9CEC}"/>
              </a:ext>
            </a:extLst>
          </p:cNvPr>
          <p:cNvSpPr txBox="1"/>
          <p:nvPr/>
        </p:nvSpPr>
        <p:spPr>
          <a:xfrm>
            <a:off x="1097418" y="2931935"/>
            <a:ext cx="725422" cy="461665"/>
          </a:xfrm>
          <a:prstGeom prst="rect">
            <a:avLst/>
          </a:prstGeom>
          <a:noFill/>
        </p:spPr>
        <p:txBody>
          <a:bodyPr wrap="square">
            <a:spAutoFit/>
          </a:bodyPr>
          <a:lstStyle/>
          <a:p>
            <a:r>
              <a:rPr lang="en-US" altLang="zh-CN" sz="2400" kern="0" dirty="0">
                <a:solidFill>
                  <a:srgbClr val="00B0F0"/>
                </a:solidFill>
              </a:rPr>
              <a:t>pV</a:t>
            </a:r>
            <a:r>
              <a:rPr lang="en-US" altLang="zh-CN" sz="2400" kern="0" baseline="-25000" dirty="0">
                <a:solidFill>
                  <a:srgbClr val="00B0F0"/>
                </a:solidFill>
              </a:rPr>
              <a:t>2</a:t>
            </a:r>
            <a:endParaRPr lang="zh-CN" altLang="en-US" baseline="-25000" dirty="0">
              <a:solidFill>
                <a:srgbClr val="00B0F0"/>
              </a:solidFill>
            </a:endParaRPr>
          </a:p>
        </p:txBody>
      </p:sp>
      <p:sp>
        <p:nvSpPr>
          <p:cNvPr id="50" name="文本框 49">
            <a:extLst>
              <a:ext uri="{FF2B5EF4-FFF2-40B4-BE49-F238E27FC236}">
                <a16:creationId xmlns:a16="http://schemas.microsoft.com/office/drawing/2014/main" id="{ED377548-F708-204F-AD7B-71CB5BAC7E9B}"/>
              </a:ext>
            </a:extLst>
          </p:cNvPr>
          <p:cNvSpPr txBox="1"/>
          <p:nvPr/>
        </p:nvSpPr>
        <p:spPr>
          <a:xfrm>
            <a:off x="2024177" y="3344845"/>
            <a:ext cx="747671" cy="461665"/>
          </a:xfrm>
          <a:prstGeom prst="rect">
            <a:avLst/>
          </a:prstGeom>
          <a:noFill/>
        </p:spPr>
        <p:txBody>
          <a:bodyPr wrap="square">
            <a:spAutoFit/>
          </a:bodyPr>
          <a:lstStyle/>
          <a:p>
            <a:r>
              <a:rPr lang="en-US" altLang="zh-CN" sz="2400" kern="0" dirty="0">
                <a:solidFill>
                  <a:srgbClr val="0070C0"/>
                </a:solidFill>
              </a:rPr>
              <a:t>pV</a:t>
            </a:r>
            <a:r>
              <a:rPr lang="en-US" altLang="zh-CN" sz="2400" kern="0" baseline="-25000" dirty="0">
                <a:solidFill>
                  <a:srgbClr val="0070C0"/>
                </a:solidFill>
              </a:rPr>
              <a:t>3</a:t>
            </a:r>
            <a:endParaRPr lang="zh-CN" altLang="en-US" baseline="-25000" dirty="0">
              <a:solidFill>
                <a:srgbClr val="0070C0"/>
              </a:solidFill>
            </a:endParaRPr>
          </a:p>
        </p:txBody>
      </p:sp>
      <p:sp>
        <p:nvSpPr>
          <p:cNvPr id="52" name="文本框 51">
            <a:extLst>
              <a:ext uri="{FF2B5EF4-FFF2-40B4-BE49-F238E27FC236}">
                <a16:creationId xmlns:a16="http://schemas.microsoft.com/office/drawing/2014/main" id="{537F84D6-CF7E-7FF2-C1F5-A405A947112A}"/>
              </a:ext>
            </a:extLst>
          </p:cNvPr>
          <p:cNvSpPr txBox="1"/>
          <p:nvPr/>
        </p:nvSpPr>
        <p:spPr>
          <a:xfrm>
            <a:off x="1384407" y="3859171"/>
            <a:ext cx="747669" cy="461665"/>
          </a:xfrm>
          <a:prstGeom prst="rect">
            <a:avLst/>
          </a:prstGeom>
          <a:noFill/>
        </p:spPr>
        <p:txBody>
          <a:bodyPr wrap="square">
            <a:spAutoFit/>
          </a:bodyPr>
          <a:lstStyle/>
          <a:p>
            <a:r>
              <a:rPr lang="en-US" altLang="zh-CN" sz="2400" kern="0" dirty="0">
                <a:solidFill>
                  <a:srgbClr val="7030A0"/>
                </a:solidFill>
              </a:rPr>
              <a:t>pV</a:t>
            </a:r>
            <a:r>
              <a:rPr lang="en-US" altLang="zh-CN" sz="2400" kern="0" baseline="-25000" dirty="0">
                <a:solidFill>
                  <a:srgbClr val="7030A0"/>
                </a:solidFill>
              </a:rPr>
              <a:t>4</a:t>
            </a:r>
            <a:endParaRPr lang="zh-CN" altLang="en-US" baseline="-25000" dirty="0">
              <a:solidFill>
                <a:srgbClr val="7030A0"/>
              </a:solidFill>
            </a:endParaRPr>
          </a:p>
        </p:txBody>
      </p:sp>
      <p:sp>
        <p:nvSpPr>
          <p:cNvPr id="53" name="椭圆 52">
            <a:extLst>
              <a:ext uri="{FF2B5EF4-FFF2-40B4-BE49-F238E27FC236}">
                <a16:creationId xmlns:a16="http://schemas.microsoft.com/office/drawing/2014/main" id="{D25F5DB3-58B4-1416-967E-139F2313BC61}"/>
              </a:ext>
            </a:extLst>
          </p:cNvPr>
          <p:cNvSpPr/>
          <p:nvPr/>
        </p:nvSpPr>
        <p:spPr>
          <a:xfrm>
            <a:off x="1875926" y="3575677"/>
            <a:ext cx="96485" cy="101575"/>
          </a:xfrm>
          <a:prstGeom prst="ellipse">
            <a:avLst/>
          </a:prstGeom>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5" name="椭圆 54">
            <a:extLst>
              <a:ext uri="{FF2B5EF4-FFF2-40B4-BE49-F238E27FC236}">
                <a16:creationId xmlns:a16="http://schemas.microsoft.com/office/drawing/2014/main" id="{129E5C81-E387-FE6E-A2EE-21364A753003}"/>
              </a:ext>
            </a:extLst>
          </p:cNvPr>
          <p:cNvSpPr/>
          <p:nvPr/>
        </p:nvSpPr>
        <p:spPr>
          <a:xfrm>
            <a:off x="1873810" y="3284192"/>
            <a:ext cx="96485" cy="101575"/>
          </a:xfrm>
          <a:prstGeom prst="ellipse">
            <a:avLst/>
          </a:prstGeom>
          <a:solidFill>
            <a:srgbClr val="00B0F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7" name="椭圆 56">
            <a:extLst>
              <a:ext uri="{FF2B5EF4-FFF2-40B4-BE49-F238E27FC236}">
                <a16:creationId xmlns:a16="http://schemas.microsoft.com/office/drawing/2014/main" id="{F207DF48-C7D2-AD98-1358-5D9C71B6CFC2}"/>
              </a:ext>
            </a:extLst>
          </p:cNvPr>
          <p:cNvSpPr/>
          <p:nvPr/>
        </p:nvSpPr>
        <p:spPr>
          <a:xfrm>
            <a:off x="1866121" y="2974293"/>
            <a:ext cx="96485" cy="101575"/>
          </a:xfrm>
          <a:prstGeom prst="ellipse">
            <a:avLst/>
          </a:prstGeom>
          <a:solidFill>
            <a:schemeClr val="tx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椭圆 58">
            <a:extLst>
              <a:ext uri="{FF2B5EF4-FFF2-40B4-BE49-F238E27FC236}">
                <a16:creationId xmlns:a16="http://schemas.microsoft.com/office/drawing/2014/main" id="{17C107E2-924E-5FA9-61CF-25F6FAF1F811}"/>
              </a:ext>
            </a:extLst>
          </p:cNvPr>
          <p:cNvSpPr/>
          <p:nvPr/>
        </p:nvSpPr>
        <p:spPr>
          <a:xfrm>
            <a:off x="1880616" y="3793617"/>
            <a:ext cx="96485" cy="101575"/>
          </a:xfrm>
          <a:prstGeom prst="ellipse">
            <a:avLst/>
          </a:prstGeom>
          <a:solidFill>
            <a:srgbClr val="7030A0"/>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2" name="文本框 61">
            <a:extLst>
              <a:ext uri="{FF2B5EF4-FFF2-40B4-BE49-F238E27FC236}">
                <a16:creationId xmlns:a16="http://schemas.microsoft.com/office/drawing/2014/main" id="{FB1D4ADE-8DA6-7E15-F9CB-B2EA7265225C}"/>
              </a:ext>
            </a:extLst>
          </p:cNvPr>
          <p:cNvSpPr txBox="1"/>
          <p:nvPr/>
        </p:nvSpPr>
        <p:spPr>
          <a:xfrm>
            <a:off x="4663912" y="1496812"/>
            <a:ext cx="4382718" cy="1938992"/>
          </a:xfrm>
          <a:prstGeom prst="rect">
            <a:avLst/>
          </a:prstGeom>
          <a:noFill/>
        </p:spPr>
        <p:txBody>
          <a:bodyPr wrap="square">
            <a:spAutoFit/>
          </a:bodyPr>
          <a:lstStyle/>
          <a:p>
            <a:r>
              <a:rPr lang="zh-CN" altLang="en-US" sz="2400" kern="0" dirty="0"/>
              <a:t>恒比定时</a:t>
            </a:r>
            <a:r>
              <a:rPr lang="en-US" altLang="zh-CN" sz="2400" kern="0" dirty="0"/>
              <a:t>(CFD,</a:t>
            </a:r>
            <a:r>
              <a:rPr lang="zh-CN" altLang="en-US" sz="2400" kern="0" dirty="0"/>
              <a:t> </a:t>
            </a:r>
            <a:r>
              <a:rPr lang="en-US" altLang="zh-CN" sz="2400" kern="0" dirty="0"/>
              <a:t>constant fraction discriminator)</a:t>
            </a:r>
            <a:r>
              <a:rPr lang="zh-CN" altLang="en-US" sz="2400" kern="0" dirty="0"/>
              <a:t>在软件上较容易实现，但是硬件实现，电路比较复杂，需要很多放大器和比较器等。</a:t>
            </a:r>
            <a:endParaRPr lang="zh-CN" altLang="en-US" dirty="0"/>
          </a:p>
        </p:txBody>
      </p:sp>
    </p:spTree>
    <p:extLst>
      <p:ext uri="{BB962C8B-B14F-4D97-AF65-F5344CB8AC3E}">
        <p14:creationId xmlns:p14="http://schemas.microsoft.com/office/powerpoint/2010/main" val="3075015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randombar(horizontal)">
                                      <p:cBhvr>
                                        <p:cTn id="10" dur="500"/>
                                        <p:tgtEl>
                                          <p:spTgt spid="4"/>
                                        </p:tgtEl>
                                      </p:cBhvr>
                                    </p:animEffect>
                                  </p:childTnLst>
                                </p:cTn>
                              </p:par>
                              <p:par>
                                <p:cTn id="11" presetID="14" presetClass="entr" presetSubtype="10" fill="hold" nodeType="with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randombar(horizontal)">
                                      <p:cBhvr>
                                        <p:cTn id="13" dur="500"/>
                                        <p:tgtEl>
                                          <p:spTgt spid="26"/>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37"/>
                                        </p:tgtEl>
                                        <p:attrNameLst>
                                          <p:attrName>style.visibility</p:attrName>
                                        </p:attrNameLst>
                                      </p:cBhvr>
                                      <p:to>
                                        <p:strVal val="visible"/>
                                      </p:to>
                                    </p:set>
                                    <p:animEffect transition="in" filter="randombar(horizontal)">
                                      <p:cBhvr>
                                        <p:cTn id="16" dur="500"/>
                                        <p:tgtEl>
                                          <p:spTgt spid="37"/>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14"/>
                                        </p:tgtEl>
                                        <p:attrNameLst>
                                          <p:attrName>style.visibility</p:attrName>
                                        </p:attrNameLst>
                                      </p:cBhvr>
                                      <p:to>
                                        <p:strVal val="visible"/>
                                      </p:to>
                                    </p:set>
                                    <p:animEffect transition="in" filter="fade">
                                      <p:cBhvr>
                                        <p:cTn id="29" dur="500"/>
                                        <p:tgtEl>
                                          <p:spTgt spid="14"/>
                                        </p:tgtEl>
                                      </p:cBhvr>
                                    </p:animEffect>
                                  </p:childTnLst>
                                </p:cTn>
                              </p:par>
                              <p:par>
                                <p:cTn id="30" presetID="10" presetClass="entr" presetSubtype="0" fill="hold" nodeType="withEffect">
                                  <p:stCondLst>
                                    <p:cond delay="0"/>
                                  </p:stCondLst>
                                  <p:childTnLst>
                                    <p:set>
                                      <p:cBhvr>
                                        <p:cTn id="31" dur="1" fill="hold">
                                          <p:stCondLst>
                                            <p:cond delay="0"/>
                                          </p:stCondLst>
                                        </p:cTn>
                                        <p:tgtEl>
                                          <p:spTgt spid="31"/>
                                        </p:tgtEl>
                                        <p:attrNameLst>
                                          <p:attrName>style.visibility</p:attrName>
                                        </p:attrNameLst>
                                      </p:cBhvr>
                                      <p:to>
                                        <p:strVal val="visible"/>
                                      </p:to>
                                    </p:set>
                                    <p:animEffect transition="in" filter="fade">
                                      <p:cBhvr>
                                        <p:cTn id="32" dur="500"/>
                                        <p:tgtEl>
                                          <p:spTgt spid="31"/>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childTnLst>
                    </p:cTn>
                  </p:par>
                  <p:par>
                    <p:cTn id="36" fill="hold">
                      <p:stCondLst>
                        <p:cond delay="indefinite"/>
                      </p:stCondLst>
                      <p:childTnLst>
                        <p:par>
                          <p:cTn id="37" fill="hold">
                            <p:stCondLst>
                              <p:cond delay="0"/>
                            </p:stCondLst>
                            <p:childTnLst>
                              <p:par>
                                <p:cTn id="38" presetID="22" presetClass="entr" presetSubtype="4" fill="hold" nodeType="clickEffect">
                                  <p:stCondLst>
                                    <p:cond delay="0"/>
                                  </p:stCondLst>
                                  <p:childTnLst>
                                    <p:set>
                                      <p:cBhvr>
                                        <p:cTn id="39" dur="1" fill="hold">
                                          <p:stCondLst>
                                            <p:cond delay="0"/>
                                          </p:stCondLst>
                                        </p:cTn>
                                        <p:tgtEl>
                                          <p:spTgt spid="17"/>
                                        </p:tgtEl>
                                        <p:attrNameLst>
                                          <p:attrName>style.visibility</p:attrName>
                                        </p:attrNameLst>
                                      </p:cBhvr>
                                      <p:to>
                                        <p:strVal val="visible"/>
                                      </p:to>
                                    </p:set>
                                    <p:animEffect transition="in" filter="wipe(down)">
                                      <p:cBhvr>
                                        <p:cTn id="40" dur="500"/>
                                        <p:tgtEl>
                                          <p:spTgt spid="17"/>
                                        </p:tgtEl>
                                      </p:cBhvr>
                                    </p:animEffect>
                                  </p:childTnLst>
                                </p:cTn>
                              </p:par>
                              <p:par>
                                <p:cTn id="41" presetID="22" presetClass="entr" presetSubtype="4" fill="hold"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wipe(down)">
                                      <p:cBhvr>
                                        <p:cTn id="43" dur="500"/>
                                        <p:tgtEl>
                                          <p:spTgt spid="32"/>
                                        </p:tgtEl>
                                      </p:cBhvr>
                                    </p:animEffect>
                                  </p:childTnLst>
                                </p:cTn>
                              </p:par>
                              <p:par>
                                <p:cTn id="44" presetID="22" presetClass="entr" presetSubtype="4" fill="hold" grpId="0" nodeType="withEffect">
                                  <p:stCondLst>
                                    <p:cond delay="0"/>
                                  </p:stCondLst>
                                  <p:childTnLst>
                                    <p:set>
                                      <p:cBhvr>
                                        <p:cTn id="45" dur="1" fill="hold">
                                          <p:stCondLst>
                                            <p:cond delay="0"/>
                                          </p:stCondLst>
                                        </p:cTn>
                                        <p:tgtEl>
                                          <p:spTgt spid="43"/>
                                        </p:tgtEl>
                                        <p:attrNameLst>
                                          <p:attrName>style.visibility</p:attrName>
                                        </p:attrNameLst>
                                      </p:cBhvr>
                                      <p:to>
                                        <p:strVal val="visible"/>
                                      </p:to>
                                    </p:set>
                                    <p:animEffect transition="in" filter="wipe(down)">
                                      <p:cBhvr>
                                        <p:cTn id="46" dur="500"/>
                                        <p:tgtEl>
                                          <p:spTgt spid="43"/>
                                        </p:tgtEl>
                                      </p:cBhvr>
                                    </p:animEffect>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nodeType="clickEffect">
                                  <p:stCondLst>
                                    <p:cond delay="0"/>
                                  </p:stCondLst>
                                  <p:childTnLst>
                                    <p:set>
                                      <p:cBhvr>
                                        <p:cTn id="50" dur="1" fill="hold">
                                          <p:stCondLst>
                                            <p:cond delay="0"/>
                                          </p:stCondLst>
                                        </p:cTn>
                                        <p:tgtEl>
                                          <p:spTgt spid="6"/>
                                        </p:tgtEl>
                                        <p:attrNameLst>
                                          <p:attrName>style.visibility</p:attrName>
                                        </p:attrNameLst>
                                      </p:cBhvr>
                                      <p:to>
                                        <p:strVal val="visible"/>
                                      </p:to>
                                    </p:set>
                                    <p:animEffect transition="in" filter="fade">
                                      <p:cBhvr>
                                        <p:cTn id="51" dur="1000"/>
                                        <p:tgtEl>
                                          <p:spTgt spid="6"/>
                                        </p:tgtEl>
                                      </p:cBhvr>
                                    </p:animEffect>
                                    <p:anim calcmode="lin" valueType="num">
                                      <p:cBhvr>
                                        <p:cTn id="52" dur="1000" fill="hold"/>
                                        <p:tgtEl>
                                          <p:spTgt spid="6"/>
                                        </p:tgtEl>
                                        <p:attrNameLst>
                                          <p:attrName>ppt_x</p:attrName>
                                        </p:attrNameLst>
                                      </p:cBhvr>
                                      <p:tavLst>
                                        <p:tav tm="0">
                                          <p:val>
                                            <p:strVal val="#ppt_x"/>
                                          </p:val>
                                        </p:tav>
                                        <p:tav tm="100000">
                                          <p:val>
                                            <p:strVal val="#ppt_x"/>
                                          </p:val>
                                        </p:tav>
                                      </p:tavLst>
                                    </p:anim>
                                    <p:anim calcmode="lin" valueType="num">
                                      <p:cBhvr>
                                        <p:cTn id="5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14" presetClass="entr" presetSubtype="10" fill="hold" nodeType="clickEffect">
                                  <p:stCondLst>
                                    <p:cond delay="0"/>
                                  </p:stCondLst>
                                  <p:childTnLst>
                                    <p:set>
                                      <p:cBhvr>
                                        <p:cTn id="57" dur="1" fill="hold">
                                          <p:stCondLst>
                                            <p:cond delay="0"/>
                                          </p:stCondLst>
                                        </p:cTn>
                                        <p:tgtEl>
                                          <p:spTgt spid="33"/>
                                        </p:tgtEl>
                                        <p:attrNameLst>
                                          <p:attrName>style.visibility</p:attrName>
                                        </p:attrNameLst>
                                      </p:cBhvr>
                                      <p:to>
                                        <p:strVal val="visible"/>
                                      </p:to>
                                    </p:set>
                                    <p:animEffect transition="in" filter="randombar(horizontal)">
                                      <p:cBhvr>
                                        <p:cTn id="58" dur="500"/>
                                        <p:tgtEl>
                                          <p:spTgt spid="33"/>
                                        </p:tgtEl>
                                      </p:cBhvr>
                                    </p:animEffec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57"/>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5"/>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16" presetClass="entr" presetSubtype="21" fill="hold" grpId="0" nodeType="clickEffect">
                                  <p:stCondLst>
                                    <p:cond delay="0"/>
                                  </p:stCondLst>
                                  <p:childTnLst>
                                    <p:set>
                                      <p:cBhvr>
                                        <p:cTn id="68" dur="1" fill="hold">
                                          <p:stCondLst>
                                            <p:cond delay="0"/>
                                          </p:stCondLst>
                                        </p:cTn>
                                        <p:tgtEl>
                                          <p:spTgt spid="47"/>
                                        </p:tgtEl>
                                        <p:attrNameLst>
                                          <p:attrName>style.visibility</p:attrName>
                                        </p:attrNameLst>
                                      </p:cBhvr>
                                      <p:to>
                                        <p:strVal val="visible"/>
                                      </p:to>
                                    </p:set>
                                    <p:animEffect transition="in" filter="barn(inVertical)">
                                      <p:cBhvr>
                                        <p:cTn id="69" dur="500"/>
                                        <p:tgtEl>
                                          <p:spTgt spid="47"/>
                                        </p:tgtEl>
                                      </p:cBhvr>
                                    </p:animEffect>
                                  </p:childTnLst>
                                </p:cTn>
                              </p:par>
                              <p:par>
                                <p:cTn id="70" presetID="16" presetClass="entr" presetSubtype="21" fill="hold" grpId="0" nodeType="withEffect">
                                  <p:stCondLst>
                                    <p:cond delay="0"/>
                                  </p:stCondLst>
                                  <p:childTnLst>
                                    <p:set>
                                      <p:cBhvr>
                                        <p:cTn id="71" dur="1" fill="hold">
                                          <p:stCondLst>
                                            <p:cond delay="0"/>
                                          </p:stCondLst>
                                        </p:cTn>
                                        <p:tgtEl>
                                          <p:spTgt spid="55"/>
                                        </p:tgtEl>
                                        <p:attrNameLst>
                                          <p:attrName>style.visibility</p:attrName>
                                        </p:attrNameLst>
                                      </p:cBhvr>
                                      <p:to>
                                        <p:strVal val="visible"/>
                                      </p:to>
                                    </p:set>
                                    <p:animEffect transition="in" filter="barn(inVertical)">
                                      <p:cBhvr>
                                        <p:cTn id="72" dur="500"/>
                                        <p:tgtEl>
                                          <p:spTgt spid="55"/>
                                        </p:tgtEl>
                                      </p:cBhvr>
                                    </p:animEffect>
                                  </p:childTnLst>
                                </p:cTn>
                              </p:par>
                            </p:childTnLst>
                          </p:cTn>
                        </p:par>
                      </p:childTnLst>
                    </p:cTn>
                  </p:par>
                  <p:par>
                    <p:cTn id="73" fill="hold">
                      <p:stCondLst>
                        <p:cond delay="indefinite"/>
                      </p:stCondLst>
                      <p:childTnLst>
                        <p:par>
                          <p:cTn id="74" fill="hold">
                            <p:stCondLst>
                              <p:cond delay="0"/>
                            </p:stCondLst>
                            <p:childTnLst>
                              <p:par>
                                <p:cTn id="75" presetID="22" presetClass="entr" presetSubtype="4" fill="hold" grpId="0" nodeType="clickEffect">
                                  <p:stCondLst>
                                    <p:cond delay="0"/>
                                  </p:stCondLst>
                                  <p:childTnLst>
                                    <p:set>
                                      <p:cBhvr>
                                        <p:cTn id="76" dur="1" fill="hold">
                                          <p:stCondLst>
                                            <p:cond delay="0"/>
                                          </p:stCondLst>
                                        </p:cTn>
                                        <p:tgtEl>
                                          <p:spTgt spid="53"/>
                                        </p:tgtEl>
                                        <p:attrNameLst>
                                          <p:attrName>style.visibility</p:attrName>
                                        </p:attrNameLst>
                                      </p:cBhvr>
                                      <p:to>
                                        <p:strVal val="visible"/>
                                      </p:to>
                                    </p:set>
                                    <p:animEffect transition="in" filter="wipe(down)">
                                      <p:cBhvr>
                                        <p:cTn id="77" dur="500"/>
                                        <p:tgtEl>
                                          <p:spTgt spid="53"/>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50"/>
                                        </p:tgtEl>
                                        <p:attrNameLst>
                                          <p:attrName>style.visibility</p:attrName>
                                        </p:attrNameLst>
                                      </p:cBhvr>
                                      <p:to>
                                        <p:strVal val="visible"/>
                                      </p:to>
                                    </p:set>
                                    <p:animEffect transition="in" filter="wipe(down)">
                                      <p:cBhvr>
                                        <p:cTn id="80" dur="500"/>
                                        <p:tgtEl>
                                          <p:spTgt spid="50"/>
                                        </p:tgtEl>
                                      </p:cBhvr>
                                    </p:animEffect>
                                  </p:childTnLst>
                                </p:cTn>
                              </p:par>
                            </p:childTnLst>
                          </p:cTn>
                        </p:par>
                      </p:childTnLst>
                    </p:cTn>
                  </p:par>
                  <p:par>
                    <p:cTn id="81" fill="hold">
                      <p:stCondLst>
                        <p:cond delay="indefinite"/>
                      </p:stCondLst>
                      <p:childTnLst>
                        <p:par>
                          <p:cTn id="82" fill="hold">
                            <p:stCondLst>
                              <p:cond delay="0"/>
                            </p:stCondLst>
                            <p:childTnLst>
                              <p:par>
                                <p:cTn id="83" presetID="14" presetClass="entr" presetSubtype="10" fill="hold" grpId="0" nodeType="clickEffect">
                                  <p:stCondLst>
                                    <p:cond delay="0"/>
                                  </p:stCondLst>
                                  <p:childTnLst>
                                    <p:set>
                                      <p:cBhvr>
                                        <p:cTn id="84" dur="1" fill="hold">
                                          <p:stCondLst>
                                            <p:cond delay="0"/>
                                          </p:stCondLst>
                                        </p:cTn>
                                        <p:tgtEl>
                                          <p:spTgt spid="59"/>
                                        </p:tgtEl>
                                        <p:attrNameLst>
                                          <p:attrName>style.visibility</p:attrName>
                                        </p:attrNameLst>
                                      </p:cBhvr>
                                      <p:to>
                                        <p:strVal val="visible"/>
                                      </p:to>
                                    </p:set>
                                    <p:animEffect transition="in" filter="randombar(horizontal)">
                                      <p:cBhvr>
                                        <p:cTn id="85" dur="500"/>
                                        <p:tgtEl>
                                          <p:spTgt spid="59"/>
                                        </p:tgtEl>
                                      </p:cBhvr>
                                    </p:animEffect>
                                  </p:childTnLst>
                                </p:cTn>
                              </p:par>
                              <p:par>
                                <p:cTn id="86" presetID="14" presetClass="entr" presetSubtype="10" fill="hold" grpId="0" nodeType="withEffect">
                                  <p:stCondLst>
                                    <p:cond delay="0"/>
                                  </p:stCondLst>
                                  <p:childTnLst>
                                    <p:set>
                                      <p:cBhvr>
                                        <p:cTn id="87" dur="1" fill="hold">
                                          <p:stCondLst>
                                            <p:cond delay="0"/>
                                          </p:stCondLst>
                                        </p:cTn>
                                        <p:tgtEl>
                                          <p:spTgt spid="52"/>
                                        </p:tgtEl>
                                        <p:attrNameLst>
                                          <p:attrName>style.visibility</p:attrName>
                                        </p:attrNameLst>
                                      </p:cBhvr>
                                      <p:to>
                                        <p:strVal val="visible"/>
                                      </p:to>
                                    </p:set>
                                    <p:animEffect transition="in" filter="randombar(horizontal)">
                                      <p:cBhvr>
                                        <p:cTn id="88" dur="500"/>
                                        <p:tgtEl>
                                          <p:spTgt spid="52"/>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ntr" presetSubtype="4" fill="hold" nodeType="clickEffect">
                                  <p:stCondLst>
                                    <p:cond delay="0"/>
                                  </p:stCondLst>
                                  <p:childTnLst>
                                    <p:set>
                                      <p:cBhvr>
                                        <p:cTn id="92" dur="1" fill="hold">
                                          <p:stCondLst>
                                            <p:cond delay="0"/>
                                          </p:stCondLst>
                                        </p:cTn>
                                        <p:tgtEl>
                                          <p:spTgt spid="62">
                                            <p:txEl>
                                              <p:pRg st="0" end="0"/>
                                            </p:txEl>
                                          </p:spTgt>
                                        </p:tgtEl>
                                        <p:attrNameLst>
                                          <p:attrName>style.visibility</p:attrName>
                                        </p:attrNameLst>
                                      </p:cBhvr>
                                      <p:to>
                                        <p:strVal val="visible"/>
                                      </p:to>
                                    </p:set>
                                    <p:anim calcmode="lin" valueType="num">
                                      <p:cBhvr additive="base">
                                        <p:cTn id="93" dur="500" fill="hold"/>
                                        <p:tgtEl>
                                          <p:spTgt spid="62">
                                            <p:txEl>
                                              <p:pRg st="0" end="0"/>
                                            </p:txEl>
                                          </p:spTgt>
                                        </p:tgtEl>
                                        <p:attrNameLst>
                                          <p:attrName>ppt_x</p:attrName>
                                        </p:attrNameLst>
                                      </p:cBhvr>
                                      <p:tavLst>
                                        <p:tav tm="0">
                                          <p:val>
                                            <p:strVal val="#ppt_x"/>
                                          </p:val>
                                        </p:tav>
                                        <p:tav tm="100000">
                                          <p:val>
                                            <p:strVal val="#ppt_x"/>
                                          </p:val>
                                        </p:tav>
                                      </p:tavLst>
                                    </p:anim>
                                    <p:anim calcmode="lin" valueType="num">
                                      <p:cBhvr additive="base">
                                        <p:cTn id="94" dur="500" fill="hold"/>
                                        <p:tgtEl>
                                          <p:spTgt spid="6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 grpId="0"/>
      <p:bldP spid="39" grpId="0"/>
      <p:bldP spid="41" grpId="0"/>
      <p:bldP spid="43" grpId="0"/>
      <p:bldP spid="45" grpId="0"/>
      <p:bldP spid="47" grpId="0"/>
      <p:bldP spid="50" grpId="0"/>
      <p:bldP spid="52" grpId="0"/>
      <p:bldP spid="53" grpId="0" animBg="1"/>
      <p:bldP spid="55" grpId="0" animBg="1"/>
      <p:bldP spid="57" grpId="0" animBg="1"/>
      <p:bldP spid="5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12</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238250" y="0"/>
            <a:ext cx="6229349" cy="707886"/>
          </a:xfrm>
          <a:prstGeom prst="rect">
            <a:avLst/>
          </a:prstGeom>
          <a:noFill/>
        </p:spPr>
        <p:txBody>
          <a:bodyPr wrap="square">
            <a:spAutoFit/>
          </a:bodyPr>
          <a:lstStyle/>
          <a:p>
            <a:r>
              <a:rPr lang="zh-CN" altLang="en-US" sz="4000" dirty="0"/>
              <a:t>恒比定时甄别器原理框图</a:t>
            </a:r>
          </a:p>
        </p:txBody>
      </p:sp>
      <p:pic>
        <p:nvPicPr>
          <p:cNvPr id="10" name="图片 9">
            <a:extLst>
              <a:ext uri="{FF2B5EF4-FFF2-40B4-BE49-F238E27FC236}">
                <a16:creationId xmlns:a16="http://schemas.microsoft.com/office/drawing/2014/main" id="{5F4CBBC3-602F-42AF-93EC-EEA651723C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976313"/>
            <a:ext cx="7200900" cy="4905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49577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13</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019300" y="0"/>
            <a:ext cx="5448299" cy="707886"/>
          </a:xfrm>
          <a:prstGeom prst="rect">
            <a:avLst/>
          </a:prstGeom>
          <a:noFill/>
        </p:spPr>
        <p:txBody>
          <a:bodyPr wrap="square">
            <a:spAutoFit/>
          </a:bodyPr>
          <a:lstStyle/>
          <a:p>
            <a:r>
              <a:rPr lang="zh-CN" altLang="en-US" sz="4000" dirty="0"/>
              <a:t>恒比定时原理分析</a:t>
            </a:r>
          </a:p>
        </p:txBody>
      </p:sp>
      <p:pic>
        <p:nvPicPr>
          <p:cNvPr id="5" name="图片 2">
            <a:extLst>
              <a:ext uri="{FF2B5EF4-FFF2-40B4-BE49-F238E27FC236}">
                <a16:creationId xmlns:a16="http://schemas.microsoft.com/office/drawing/2014/main" id="{F51DD49F-91DC-46E0-B50B-FD18FB0C4D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5275" y="1081088"/>
            <a:ext cx="8553450" cy="3311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01654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14</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019300" y="0"/>
            <a:ext cx="5448299" cy="707886"/>
          </a:xfrm>
          <a:prstGeom prst="rect">
            <a:avLst/>
          </a:prstGeom>
          <a:noFill/>
        </p:spPr>
        <p:txBody>
          <a:bodyPr wrap="square">
            <a:spAutoFit/>
          </a:bodyPr>
          <a:lstStyle/>
          <a:p>
            <a:r>
              <a:rPr lang="zh-CN" altLang="en-US" sz="4000" dirty="0"/>
              <a:t>恒比定时原理分析</a:t>
            </a:r>
          </a:p>
        </p:txBody>
      </p:sp>
      <p:pic>
        <p:nvPicPr>
          <p:cNvPr id="6" name="图片 3">
            <a:extLst>
              <a:ext uri="{FF2B5EF4-FFF2-40B4-BE49-F238E27FC236}">
                <a16:creationId xmlns:a16="http://schemas.microsoft.com/office/drawing/2014/main" id="{ACBFFF8B-E8C3-4BAD-B7CA-5B831C721F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450" y="1125538"/>
            <a:ext cx="8142288" cy="4535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2764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15</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019300" y="0"/>
            <a:ext cx="5448299" cy="707886"/>
          </a:xfrm>
          <a:prstGeom prst="rect">
            <a:avLst/>
          </a:prstGeom>
          <a:noFill/>
        </p:spPr>
        <p:txBody>
          <a:bodyPr wrap="square">
            <a:spAutoFit/>
          </a:bodyPr>
          <a:lstStyle/>
          <a:p>
            <a:r>
              <a:rPr lang="zh-CN" altLang="en-US" sz="4000" dirty="0"/>
              <a:t>恒比定时原理分析</a:t>
            </a:r>
          </a:p>
        </p:txBody>
      </p:sp>
      <p:pic>
        <p:nvPicPr>
          <p:cNvPr id="5" name="图片 3">
            <a:extLst>
              <a:ext uri="{FF2B5EF4-FFF2-40B4-BE49-F238E27FC236}">
                <a16:creationId xmlns:a16="http://schemas.microsoft.com/office/drawing/2014/main" id="{729CBE40-6040-4A39-8BD7-DA4AB12E79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2413" y="1196975"/>
            <a:ext cx="86391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012609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16</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395664" y="0"/>
            <a:ext cx="5678904" cy="707886"/>
          </a:xfrm>
          <a:prstGeom prst="rect">
            <a:avLst/>
          </a:prstGeom>
          <a:noFill/>
        </p:spPr>
        <p:txBody>
          <a:bodyPr wrap="square">
            <a:spAutoFit/>
          </a:bodyPr>
          <a:lstStyle/>
          <a:p>
            <a:r>
              <a:rPr lang="zh-CN" altLang="en-US" sz="4000" dirty="0"/>
              <a:t>时间数字转换器</a:t>
            </a:r>
            <a:r>
              <a:rPr lang="en-US" altLang="zh-CN" sz="4000" dirty="0"/>
              <a:t>TDC</a:t>
            </a:r>
            <a:endParaRPr lang="zh-CN" altLang="en-US" sz="4000" dirty="0"/>
          </a:p>
        </p:txBody>
      </p:sp>
      <p:sp>
        <p:nvSpPr>
          <p:cNvPr id="8" name="文本框 7">
            <a:extLst>
              <a:ext uri="{FF2B5EF4-FFF2-40B4-BE49-F238E27FC236}">
                <a16:creationId xmlns:a16="http://schemas.microsoft.com/office/drawing/2014/main" id="{FB8739AF-CA5A-4213-B68C-9DC578A653F3}"/>
              </a:ext>
            </a:extLst>
          </p:cNvPr>
          <p:cNvSpPr txBox="1"/>
          <p:nvPr/>
        </p:nvSpPr>
        <p:spPr>
          <a:xfrm>
            <a:off x="583405" y="1032599"/>
            <a:ext cx="8179595" cy="2431435"/>
          </a:xfrm>
          <a:prstGeom prst="rect">
            <a:avLst/>
          </a:prstGeom>
          <a:noFill/>
        </p:spPr>
        <p:txBody>
          <a:bodyPr wrap="square">
            <a:spAutoFit/>
          </a:bodyPr>
          <a:lstStyle/>
          <a:p>
            <a:pPr marL="457200" indent="-457200">
              <a:buFont typeface="Wingdings" panose="05000000000000000000" pitchFamily="2" charset="2"/>
              <a:buChar char="Ø"/>
            </a:pPr>
            <a:r>
              <a:rPr lang="zh-CN" altLang="en-US" sz="2800" dirty="0"/>
              <a:t>专用的时间测量芯片(ASIC TDC) </a:t>
            </a:r>
            <a:endParaRPr lang="en-US" altLang="zh-CN" sz="2800" dirty="0"/>
          </a:p>
          <a:p>
            <a:pPr marL="800100" lvl="1" indent="-342900">
              <a:buFont typeface="Wingdings" panose="05000000000000000000" pitchFamily="2" charset="2"/>
              <a:buChar char="l"/>
            </a:pPr>
            <a:r>
              <a:rPr lang="zh-CN" altLang="en-US" sz="2400" dirty="0"/>
              <a:t> 缺点：开发周期长、设计难度大、投片成本高 </a:t>
            </a:r>
            <a:endParaRPr lang="en-US" altLang="zh-CN" sz="2400" dirty="0"/>
          </a:p>
          <a:p>
            <a:pPr marL="800100" lvl="1" indent="-342900">
              <a:buFont typeface="Wingdings" panose="05000000000000000000" pitchFamily="2" charset="2"/>
              <a:buChar char="l"/>
            </a:pPr>
            <a:r>
              <a:rPr lang="zh-CN" altLang="en-US" sz="2400" dirty="0"/>
              <a:t> 全部依赖进口，受国外垄断甚至禁运限制  </a:t>
            </a:r>
            <a:endParaRPr lang="en-US" altLang="zh-CN" sz="2400" dirty="0"/>
          </a:p>
          <a:p>
            <a:pPr marL="457200" indent="-457200">
              <a:buFont typeface="Wingdings" panose="05000000000000000000" pitchFamily="2" charset="2"/>
              <a:buChar char="Ø"/>
            </a:pPr>
            <a:r>
              <a:rPr lang="zh-CN" altLang="en-US" sz="2800" dirty="0"/>
              <a:t>基于FPGA的TDC </a:t>
            </a:r>
            <a:endParaRPr lang="en-US" altLang="zh-CN" sz="2800" dirty="0"/>
          </a:p>
          <a:p>
            <a:pPr marL="800100" lvl="1" indent="-342900">
              <a:buFont typeface="Wingdings" panose="05000000000000000000" pitchFamily="2" charset="2"/>
              <a:buChar char="n"/>
            </a:pPr>
            <a:r>
              <a:rPr lang="zh-CN" altLang="en-US" sz="2400" dirty="0"/>
              <a:t>优点：研制周期短、设计灵活、成本低、精度高  </a:t>
            </a:r>
            <a:endParaRPr lang="en-US" altLang="zh-CN" sz="2400" dirty="0"/>
          </a:p>
          <a:p>
            <a:pPr marL="800100" lvl="1" indent="-342900">
              <a:buFont typeface="Wingdings" panose="05000000000000000000" pitchFamily="2" charset="2"/>
              <a:buChar char="n"/>
            </a:pPr>
            <a:r>
              <a:rPr lang="zh-CN" altLang="en-US" sz="2400" dirty="0"/>
              <a:t>具自主知识产权，可打破国外垄断和禁运</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17</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655219" y="38238"/>
            <a:ext cx="1574006" cy="707886"/>
          </a:xfrm>
          <a:prstGeom prst="rect">
            <a:avLst/>
          </a:prstGeom>
          <a:noFill/>
        </p:spPr>
        <p:txBody>
          <a:bodyPr wrap="square">
            <a:spAutoFit/>
          </a:bodyPr>
          <a:lstStyle/>
          <a:p>
            <a:r>
              <a:rPr lang="en-US" altLang="zh-CN" sz="4000" dirty="0"/>
              <a:t>FPGA</a:t>
            </a:r>
            <a:endParaRPr lang="zh-CN" altLang="en-US" sz="4000" dirty="0"/>
          </a:p>
        </p:txBody>
      </p:sp>
      <p:pic>
        <p:nvPicPr>
          <p:cNvPr id="3" name="图片 2">
            <a:extLst>
              <a:ext uri="{FF2B5EF4-FFF2-40B4-BE49-F238E27FC236}">
                <a16:creationId xmlns:a16="http://schemas.microsoft.com/office/drawing/2014/main" id="{727BBFC2-FC88-40F2-AFCF-07E7E7B09331}"/>
              </a:ext>
            </a:extLst>
          </p:cNvPr>
          <p:cNvPicPr>
            <a:picLocks noChangeAspect="1"/>
          </p:cNvPicPr>
          <p:nvPr/>
        </p:nvPicPr>
        <p:blipFill>
          <a:blip r:embed="rId2"/>
          <a:stretch>
            <a:fillRect/>
          </a:stretch>
        </p:blipFill>
        <p:spPr>
          <a:xfrm>
            <a:off x="449371" y="1257299"/>
            <a:ext cx="8156673" cy="4086225"/>
          </a:xfrm>
          <a:prstGeom prst="rect">
            <a:avLst/>
          </a:prstGeom>
        </p:spPr>
      </p:pic>
    </p:spTree>
    <p:extLst>
      <p:ext uri="{BB962C8B-B14F-4D97-AF65-F5344CB8AC3E}">
        <p14:creationId xmlns:p14="http://schemas.microsoft.com/office/powerpoint/2010/main" val="231621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18</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531394" y="0"/>
            <a:ext cx="1469231" cy="707886"/>
          </a:xfrm>
          <a:prstGeom prst="rect">
            <a:avLst/>
          </a:prstGeom>
          <a:noFill/>
        </p:spPr>
        <p:txBody>
          <a:bodyPr wrap="square">
            <a:spAutoFit/>
          </a:bodyPr>
          <a:lstStyle/>
          <a:p>
            <a:r>
              <a:rPr lang="en-US" altLang="zh-CN" sz="4000" dirty="0"/>
              <a:t>FPGA</a:t>
            </a:r>
            <a:endParaRPr lang="zh-CN" altLang="en-US" sz="4000" dirty="0"/>
          </a:p>
        </p:txBody>
      </p:sp>
      <p:pic>
        <p:nvPicPr>
          <p:cNvPr id="5" name="Picture 2">
            <a:extLst>
              <a:ext uri="{FF2B5EF4-FFF2-40B4-BE49-F238E27FC236}">
                <a16:creationId xmlns:a16="http://schemas.microsoft.com/office/drawing/2014/main" id="{67C93654-838F-42B4-9597-CBFA44DD70F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76985" y="882976"/>
            <a:ext cx="6790030" cy="53082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376835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19</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88494" y="0"/>
            <a:ext cx="2431256" cy="707886"/>
          </a:xfrm>
          <a:prstGeom prst="rect">
            <a:avLst/>
          </a:prstGeom>
          <a:noFill/>
        </p:spPr>
        <p:txBody>
          <a:bodyPr wrap="square">
            <a:spAutoFit/>
          </a:bodyPr>
          <a:lstStyle/>
          <a:p>
            <a:r>
              <a:rPr lang="en-US" altLang="zh-CN" sz="4000" dirty="0"/>
              <a:t>TDC</a:t>
            </a:r>
            <a:r>
              <a:rPr lang="zh-CN" altLang="en-US" sz="4000" dirty="0"/>
              <a:t>分类</a:t>
            </a:r>
          </a:p>
        </p:txBody>
      </p:sp>
      <p:sp>
        <p:nvSpPr>
          <p:cNvPr id="5" name="Rectangle 3">
            <a:extLst>
              <a:ext uri="{FF2B5EF4-FFF2-40B4-BE49-F238E27FC236}">
                <a16:creationId xmlns:a16="http://schemas.microsoft.com/office/drawing/2014/main" id="{DF0AE002-3609-4723-A815-D4BD80E9F4E9}"/>
              </a:ext>
            </a:extLst>
          </p:cNvPr>
          <p:cNvSpPr txBox="1">
            <a:spLocks noChangeArrowheads="1"/>
          </p:cNvSpPr>
          <p:nvPr/>
        </p:nvSpPr>
        <p:spPr>
          <a:xfrm>
            <a:off x="457200" y="1076325"/>
            <a:ext cx="8229600" cy="4530725"/>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dirty="0"/>
              <a:t>按实现手段分类</a:t>
            </a:r>
          </a:p>
          <a:p>
            <a:pPr lvl="1" defTabSz="914400" eaLnBrk="1" hangingPunct="1"/>
            <a:r>
              <a:rPr lang="zh-CN" altLang="en-US" dirty="0"/>
              <a:t>模拟式（</a:t>
            </a:r>
            <a:r>
              <a:rPr lang="en-US" altLang="zh-CN" dirty="0"/>
              <a:t>TAC+ADC……</a:t>
            </a:r>
            <a:r>
              <a:rPr lang="zh-CN" altLang="en-US" dirty="0"/>
              <a:t>）</a:t>
            </a:r>
          </a:p>
          <a:p>
            <a:pPr lvl="1" defTabSz="914400" eaLnBrk="1" hangingPunct="1"/>
            <a:r>
              <a:rPr lang="zh-CN" altLang="en-US" dirty="0"/>
              <a:t>数字式（计数器型</a:t>
            </a:r>
            <a:r>
              <a:rPr lang="en-US" altLang="zh-CN" dirty="0"/>
              <a:t>……</a:t>
            </a:r>
            <a:r>
              <a:rPr lang="zh-CN" altLang="en-US" dirty="0"/>
              <a:t>）</a:t>
            </a:r>
          </a:p>
          <a:p>
            <a:pPr defTabSz="914400" eaLnBrk="1" hangingPunct="1"/>
            <a:r>
              <a:rPr lang="zh-CN" altLang="en-US" dirty="0"/>
              <a:t>按测量对象分类</a:t>
            </a:r>
          </a:p>
          <a:p>
            <a:pPr lvl="1" defTabSz="914400" eaLnBrk="1" hangingPunct="1"/>
            <a:r>
              <a:rPr lang="zh-CN" altLang="en-US" dirty="0"/>
              <a:t>起停型（</a:t>
            </a:r>
            <a:r>
              <a:rPr lang="en-US" altLang="zh-CN" dirty="0"/>
              <a:t>Start-Stop Type</a:t>
            </a:r>
            <a:r>
              <a:rPr lang="zh-CN" altLang="en-US" dirty="0"/>
              <a:t>）</a:t>
            </a:r>
            <a:r>
              <a:rPr lang="en-US" altLang="zh-CN" dirty="0"/>
              <a:t>TDC</a:t>
            </a:r>
          </a:p>
          <a:p>
            <a:pPr lvl="1" defTabSz="914400" eaLnBrk="1" hangingPunct="1"/>
            <a:r>
              <a:rPr lang="zh-CN" altLang="en-US" dirty="0"/>
              <a:t>时间戳型（</a:t>
            </a:r>
            <a:r>
              <a:rPr lang="en-US" altLang="zh-CN" dirty="0"/>
              <a:t>Time Stamp Type</a:t>
            </a:r>
            <a:r>
              <a:rPr lang="zh-CN" altLang="en-US" dirty="0"/>
              <a:t>）</a:t>
            </a:r>
            <a:r>
              <a:rPr lang="en-US" altLang="zh-CN" dirty="0"/>
              <a:t>TDC</a:t>
            </a:r>
          </a:p>
        </p:txBody>
      </p:sp>
    </p:spTree>
    <p:extLst>
      <p:ext uri="{BB962C8B-B14F-4D97-AF65-F5344CB8AC3E}">
        <p14:creationId xmlns:p14="http://schemas.microsoft.com/office/powerpoint/2010/main" val="15688763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676400" y="0"/>
            <a:ext cx="4981575" cy="707886"/>
          </a:xfrm>
          <a:prstGeom prst="rect">
            <a:avLst/>
          </a:prstGeom>
          <a:noFill/>
        </p:spPr>
        <p:txBody>
          <a:bodyPr wrap="square">
            <a:spAutoFit/>
          </a:bodyPr>
          <a:lstStyle/>
          <a:p>
            <a:r>
              <a:rPr lang="zh-CN" altLang="en-US" sz="4000" dirty="0"/>
              <a:t>基本的时间测量方法</a:t>
            </a:r>
          </a:p>
        </p:txBody>
      </p:sp>
      <p:sp>
        <p:nvSpPr>
          <p:cNvPr id="20" name="Rectangle 3">
            <a:extLst>
              <a:ext uri="{FF2B5EF4-FFF2-40B4-BE49-F238E27FC236}">
                <a16:creationId xmlns:a16="http://schemas.microsoft.com/office/drawing/2014/main" id="{9A96F445-1B8C-42E8-84DD-2606D9BAAEBF}"/>
              </a:ext>
            </a:extLst>
          </p:cNvPr>
          <p:cNvSpPr txBox="1">
            <a:spLocks noChangeArrowheads="1"/>
          </p:cNvSpPr>
          <p:nvPr/>
        </p:nvSpPr>
        <p:spPr>
          <a:xfrm>
            <a:off x="457200" y="1209675"/>
            <a:ext cx="8229600" cy="2828925"/>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dirty="0"/>
              <a:t>甄别与数字变换</a:t>
            </a:r>
          </a:p>
          <a:p>
            <a:pPr lvl="1" defTabSz="914400" eaLnBrk="1" hangingPunct="1"/>
            <a:r>
              <a:rPr lang="zh-CN" altLang="en-US" dirty="0"/>
              <a:t>定时甄别：将一个物理事例的模拟信号转换为一个具有时间信息的数字逻辑信号</a:t>
            </a:r>
          </a:p>
          <a:p>
            <a:pPr lvl="2" defTabSz="914400" eaLnBrk="1" hangingPunct="1"/>
            <a:r>
              <a:rPr lang="zh-CN" altLang="en-US" dirty="0"/>
              <a:t>前沿定时</a:t>
            </a:r>
          </a:p>
          <a:p>
            <a:pPr lvl="2" defTabSz="914400" eaLnBrk="1" hangingPunct="1"/>
            <a:r>
              <a:rPr lang="zh-CN" altLang="en-US" dirty="0"/>
              <a:t>过零定时</a:t>
            </a:r>
          </a:p>
          <a:p>
            <a:pPr lvl="2" defTabSz="914400" eaLnBrk="1" hangingPunct="1"/>
            <a:r>
              <a:rPr lang="zh-CN" altLang="en-US" dirty="0"/>
              <a:t>恒比定时</a:t>
            </a:r>
            <a:endParaRPr lang="en-US" altLang="zh-CN" dirty="0"/>
          </a:p>
          <a:p>
            <a:pPr lvl="1" defTabSz="914400" eaLnBrk="1" hangingPunct="1"/>
            <a:r>
              <a:rPr lang="zh-CN" altLang="en-US" dirty="0"/>
              <a:t>时间数字变换（</a:t>
            </a:r>
            <a:r>
              <a:rPr lang="en-US" altLang="zh-CN" dirty="0"/>
              <a:t>TDC</a:t>
            </a:r>
            <a:r>
              <a:rPr lang="zh-CN" altLang="en-US" dirty="0"/>
              <a:t>）</a:t>
            </a:r>
          </a:p>
        </p:txBody>
      </p:sp>
    </p:spTree>
    <p:extLst>
      <p:ext uri="{BB962C8B-B14F-4D97-AF65-F5344CB8AC3E}">
        <p14:creationId xmlns:p14="http://schemas.microsoft.com/office/powerpoint/2010/main" val="19877980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20</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666874" y="0"/>
            <a:ext cx="5895975" cy="707886"/>
          </a:xfrm>
          <a:prstGeom prst="rect">
            <a:avLst/>
          </a:prstGeom>
          <a:noFill/>
        </p:spPr>
        <p:txBody>
          <a:bodyPr wrap="square">
            <a:spAutoFit/>
          </a:bodyPr>
          <a:lstStyle/>
          <a:p>
            <a:r>
              <a:rPr lang="en-US" altLang="zh-CN" sz="4000" dirty="0"/>
              <a:t>TAC</a:t>
            </a:r>
            <a:r>
              <a:rPr lang="zh-CN" altLang="en-US" sz="4000" dirty="0"/>
              <a:t>时间测量（起停型） </a:t>
            </a:r>
          </a:p>
        </p:txBody>
      </p:sp>
      <p:pic>
        <p:nvPicPr>
          <p:cNvPr id="6" name="Picture 2">
            <a:extLst>
              <a:ext uri="{FF2B5EF4-FFF2-40B4-BE49-F238E27FC236}">
                <a16:creationId xmlns:a16="http://schemas.microsoft.com/office/drawing/2014/main" id="{73BCFFFC-22A5-413D-8831-3920C3A574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2771775" y="1966913"/>
            <a:ext cx="5910263" cy="2430462"/>
          </a:xfrm>
          <a:prstGeom prst="rect">
            <a:avLst/>
          </a:prstGeom>
        </p:spPr>
      </p:pic>
      <p:graphicFrame>
        <p:nvGraphicFramePr>
          <p:cNvPr id="8" name="Object 4">
            <a:extLst>
              <a:ext uri="{FF2B5EF4-FFF2-40B4-BE49-F238E27FC236}">
                <a16:creationId xmlns:a16="http://schemas.microsoft.com/office/drawing/2014/main" id="{84A97163-60C8-4EEA-A04F-B15D92FD990A}"/>
              </a:ext>
            </a:extLst>
          </p:cNvPr>
          <p:cNvGraphicFramePr>
            <a:graphicFrameLocks noChangeAspect="1"/>
          </p:cNvGraphicFramePr>
          <p:nvPr/>
        </p:nvGraphicFramePr>
        <p:xfrm>
          <a:off x="395288" y="887413"/>
          <a:ext cx="4681537" cy="1079500"/>
        </p:xfrm>
        <a:graphic>
          <a:graphicData uri="http://schemas.openxmlformats.org/presentationml/2006/ole">
            <mc:AlternateContent xmlns:mc="http://schemas.openxmlformats.org/markup-compatibility/2006">
              <mc:Choice xmlns:v="urn:schemas-microsoft-com:vml" Requires="v">
                <p:oleObj name="Visio" r:id="rId3" imgW="2879588" imgH="664093" progId="Visio.Drawing.6">
                  <p:embed/>
                </p:oleObj>
              </mc:Choice>
              <mc:Fallback>
                <p:oleObj name="Visio" r:id="rId3" imgW="2879588" imgH="664093" progId="Visio.Drawing.6">
                  <p:embed/>
                  <p:pic>
                    <p:nvPicPr>
                      <p:cNvPr id="8" name="Object 4">
                        <a:extLst>
                          <a:ext uri="{FF2B5EF4-FFF2-40B4-BE49-F238E27FC236}">
                            <a16:creationId xmlns:a16="http://schemas.microsoft.com/office/drawing/2014/main" id="{84A97163-60C8-4EEA-A04F-B15D92FD99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887413"/>
                        <a:ext cx="4681537" cy="1079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Rectangle 5">
            <a:extLst>
              <a:ext uri="{FF2B5EF4-FFF2-40B4-BE49-F238E27FC236}">
                <a16:creationId xmlns:a16="http://schemas.microsoft.com/office/drawing/2014/main" id="{E3EAE0E7-C671-4CC1-9648-434AD2CCE31D}"/>
              </a:ext>
            </a:extLst>
          </p:cNvPr>
          <p:cNvSpPr txBox="1">
            <a:spLocks noChangeArrowheads="1"/>
          </p:cNvSpPr>
          <p:nvPr/>
        </p:nvSpPr>
        <p:spPr>
          <a:xfrm>
            <a:off x="457200" y="3983038"/>
            <a:ext cx="8229600" cy="1909762"/>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lnSpc>
                <a:spcPct val="80000"/>
              </a:lnSpc>
            </a:pPr>
            <a:r>
              <a:rPr lang="zh-CN" altLang="en-US" sz="1800">
                <a:sym typeface="Wingdings" panose="05000000000000000000" pitchFamily="2" charset="2"/>
              </a:rPr>
              <a:t>较小的死时间</a:t>
            </a:r>
          </a:p>
          <a:p>
            <a:pPr lvl="1" defTabSz="914400" eaLnBrk="1" hangingPunct="1">
              <a:lnSpc>
                <a:spcPct val="80000"/>
              </a:lnSpc>
            </a:pPr>
            <a:r>
              <a:rPr lang="zh-CN" altLang="en-US" sz="1600">
                <a:sym typeface="Wingdings" panose="05000000000000000000" pitchFamily="2" charset="2"/>
              </a:rPr>
              <a:t>取决于</a:t>
            </a:r>
            <a:r>
              <a:rPr lang="en-US" altLang="zh-CN" sz="1600">
                <a:sym typeface="Wingdings" panose="05000000000000000000" pitchFamily="2" charset="2"/>
              </a:rPr>
              <a:t>ADC</a:t>
            </a:r>
            <a:r>
              <a:rPr lang="zh-CN" altLang="en-US" sz="1600">
                <a:sym typeface="Wingdings" panose="05000000000000000000" pitchFamily="2" charset="2"/>
              </a:rPr>
              <a:t>转换时间</a:t>
            </a:r>
          </a:p>
          <a:p>
            <a:pPr defTabSz="914400" eaLnBrk="1" hangingPunct="1">
              <a:lnSpc>
                <a:spcPct val="80000"/>
              </a:lnSpc>
            </a:pPr>
            <a:r>
              <a:rPr lang="zh-CN" altLang="en-US" sz="1800">
                <a:sym typeface="Wingdings" panose="05000000000000000000" pitchFamily="2" charset="2"/>
              </a:rPr>
              <a:t>可达到较高分辨率</a:t>
            </a:r>
          </a:p>
          <a:p>
            <a:pPr lvl="1" defTabSz="914400" eaLnBrk="1" hangingPunct="1">
              <a:lnSpc>
                <a:spcPct val="80000"/>
              </a:lnSpc>
            </a:pPr>
            <a:r>
              <a:rPr lang="zh-CN" altLang="en-US" sz="1600">
                <a:sym typeface="Wingdings" panose="05000000000000000000" pitchFamily="2" charset="2"/>
              </a:rPr>
              <a:t>目前</a:t>
            </a:r>
            <a:r>
              <a:rPr lang="en-US" altLang="zh-CN" sz="1600">
                <a:sym typeface="Wingdings" panose="05000000000000000000" pitchFamily="2" charset="2"/>
              </a:rPr>
              <a:t>LSB</a:t>
            </a:r>
            <a:r>
              <a:rPr lang="zh-CN" altLang="en-US" sz="1600">
                <a:sym typeface="Wingdings" panose="05000000000000000000" pitchFamily="2" charset="2"/>
              </a:rPr>
              <a:t>：</a:t>
            </a:r>
            <a:r>
              <a:rPr lang="en-US" altLang="zh-CN" sz="1600">
                <a:sym typeface="Wingdings" panose="05000000000000000000" pitchFamily="2" charset="2"/>
              </a:rPr>
              <a:t>1ps~20ps</a:t>
            </a:r>
          </a:p>
          <a:p>
            <a:pPr defTabSz="914400" eaLnBrk="1" hangingPunct="1">
              <a:lnSpc>
                <a:spcPct val="80000"/>
              </a:lnSpc>
            </a:pPr>
            <a:r>
              <a:rPr lang="zh-CN" altLang="en-US" sz="1800">
                <a:sym typeface="Wingdings" panose="05000000000000000000" pitchFamily="2" charset="2"/>
              </a:rPr>
              <a:t>容易受环境温度和外界干扰影响</a:t>
            </a:r>
          </a:p>
          <a:p>
            <a:pPr lvl="1" defTabSz="914400" eaLnBrk="1" hangingPunct="1">
              <a:lnSpc>
                <a:spcPct val="80000"/>
              </a:lnSpc>
            </a:pPr>
            <a:r>
              <a:rPr lang="zh-CN" altLang="en-US" sz="2000"/>
              <a:t>影响时间测量精度的主要因素：恒流源的稳定性、充电电容的线性、电路噪声（特别是积分环节上的噪声），及后续</a:t>
            </a:r>
            <a:r>
              <a:rPr lang="en-US" altLang="zh-CN" sz="2000"/>
              <a:t>ADC</a:t>
            </a:r>
            <a:r>
              <a:rPr lang="zh-CN" altLang="en-US" sz="2000"/>
              <a:t>电路的特性</a:t>
            </a:r>
          </a:p>
        </p:txBody>
      </p:sp>
    </p:spTree>
    <p:extLst>
      <p:ext uri="{BB962C8B-B14F-4D97-AF65-F5344CB8AC3E}">
        <p14:creationId xmlns:p14="http://schemas.microsoft.com/office/powerpoint/2010/main" val="20804965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21</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752476" y="0"/>
            <a:ext cx="7305674" cy="707886"/>
          </a:xfrm>
          <a:prstGeom prst="rect">
            <a:avLst/>
          </a:prstGeom>
          <a:noFill/>
        </p:spPr>
        <p:txBody>
          <a:bodyPr wrap="square">
            <a:spAutoFit/>
          </a:bodyPr>
          <a:lstStyle/>
          <a:p>
            <a:r>
              <a:rPr lang="zh-CN" altLang="en-US" sz="4000" dirty="0"/>
              <a:t>直接时间数字变换（计数器型）</a:t>
            </a:r>
          </a:p>
        </p:txBody>
      </p:sp>
      <p:pic>
        <p:nvPicPr>
          <p:cNvPr id="8" name="Picture 16">
            <a:extLst>
              <a:ext uri="{FF2B5EF4-FFF2-40B4-BE49-F238E27FC236}">
                <a16:creationId xmlns:a16="http://schemas.microsoft.com/office/drawing/2014/main" id="{087FF5F5-1A5B-467D-9C0A-0B0AD5303F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419100" y="1058863"/>
            <a:ext cx="4038600" cy="1689100"/>
          </a:xfrm>
          <a:prstGeom prst="rect">
            <a:avLst/>
          </a:prstGeom>
          <a:noFill/>
        </p:spPr>
      </p:pic>
      <p:pic>
        <p:nvPicPr>
          <p:cNvPr id="10" name="Picture 15">
            <a:extLst>
              <a:ext uri="{FF2B5EF4-FFF2-40B4-BE49-F238E27FC236}">
                <a16:creationId xmlns:a16="http://schemas.microsoft.com/office/drawing/2014/main" id="{0375679A-1884-401E-B973-92273E16537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610100" y="954088"/>
            <a:ext cx="4038600" cy="1898650"/>
          </a:xfrm>
          <a:prstGeom prst="rect">
            <a:avLst/>
          </a:prstGeom>
        </p:spPr>
      </p:pic>
      <p:sp>
        <p:nvSpPr>
          <p:cNvPr id="15" name="Rectangle 17">
            <a:extLst>
              <a:ext uri="{FF2B5EF4-FFF2-40B4-BE49-F238E27FC236}">
                <a16:creationId xmlns:a16="http://schemas.microsoft.com/office/drawing/2014/main" id="{323ECA52-57A2-47E7-8E6D-0ACA6EADA90C}"/>
              </a:ext>
            </a:extLst>
          </p:cNvPr>
          <p:cNvSpPr txBox="1">
            <a:spLocks noChangeArrowheads="1"/>
          </p:cNvSpPr>
          <p:nvPr/>
        </p:nvSpPr>
        <p:spPr>
          <a:xfrm>
            <a:off x="419100" y="2998788"/>
            <a:ext cx="8229600" cy="2341562"/>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lnSpc>
                <a:spcPct val="80000"/>
              </a:lnSpc>
            </a:pPr>
            <a:r>
              <a:rPr lang="zh-CN" altLang="en-US" sz="2000"/>
              <a:t>易于实现</a:t>
            </a:r>
          </a:p>
          <a:p>
            <a:pPr lvl="1" defTabSz="914400" eaLnBrk="1" hangingPunct="1">
              <a:lnSpc>
                <a:spcPct val="80000"/>
              </a:lnSpc>
            </a:pPr>
            <a:r>
              <a:rPr lang="zh-CN" altLang="en-US" sz="1800"/>
              <a:t>异步计数器</a:t>
            </a:r>
            <a:r>
              <a:rPr lang="zh-CN" altLang="en-US" sz="1800">
                <a:sym typeface="Wingdings" panose="05000000000000000000" pitchFamily="2" charset="2"/>
              </a:rPr>
              <a:t>同步计数器格雷码计数器</a:t>
            </a:r>
            <a:endParaRPr lang="zh-CN" altLang="zh-CN" sz="1800">
              <a:sym typeface="Wingdings" panose="05000000000000000000" pitchFamily="2" charset="2"/>
            </a:endParaRPr>
          </a:p>
          <a:p>
            <a:pPr defTabSz="914400" eaLnBrk="1" hangingPunct="1">
              <a:lnSpc>
                <a:spcPct val="80000"/>
              </a:lnSpc>
            </a:pPr>
            <a:r>
              <a:rPr lang="zh-CN" altLang="en-US" sz="2000"/>
              <a:t>容易得到大的动态范围</a:t>
            </a:r>
          </a:p>
          <a:p>
            <a:pPr lvl="1" defTabSz="914400" eaLnBrk="1" hangingPunct="1">
              <a:lnSpc>
                <a:spcPct val="80000"/>
              </a:lnSpc>
            </a:pPr>
            <a:r>
              <a:rPr lang="zh-CN" altLang="en-US" sz="1800"/>
              <a:t>增加一个触发器即扩大一倍动态范围</a:t>
            </a:r>
          </a:p>
          <a:p>
            <a:pPr defTabSz="914400" eaLnBrk="1" hangingPunct="1">
              <a:lnSpc>
                <a:spcPct val="80000"/>
              </a:lnSpc>
            </a:pPr>
            <a:r>
              <a:rPr lang="zh-CN" altLang="en-US" sz="2000"/>
              <a:t>精度不易提高</a:t>
            </a:r>
          </a:p>
          <a:p>
            <a:pPr lvl="1" defTabSz="914400" eaLnBrk="1" hangingPunct="1">
              <a:lnSpc>
                <a:spcPct val="80000"/>
              </a:lnSpc>
            </a:pPr>
            <a:r>
              <a:rPr lang="en-US" altLang="zh-CN" sz="1800"/>
              <a:t>1GHz</a:t>
            </a:r>
            <a:r>
              <a:rPr lang="zh-CN" altLang="en-US" sz="1800"/>
              <a:t>时钟频率</a:t>
            </a:r>
            <a:r>
              <a:rPr lang="zh-CN" altLang="en-US" sz="1800">
                <a:sym typeface="Wingdings" panose="05000000000000000000" pitchFamily="2" charset="2"/>
              </a:rPr>
              <a:t></a:t>
            </a:r>
            <a:r>
              <a:rPr lang="en-US" altLang="zh-CN" sz="1800">
                <a:sym typeface="Wingdings" panose="05000000000000000000" pitchFamily="2" charset="2"/>
              </a:rPr>
              <a:t>LSB=1ns</a:t>
            </a:r>
          </a:p>
          <a:p>
            <a:pPr lvl="1" defTabSz="914400" eaLnBrk="1" hangingPunct="1">
              <a:lnSpc>
                <a:spcPct val="80000"/>
              </a:lnSpc>
            </a:pPr>
            <a:r>
              <a:rPr lang="zh-CN" altLang="en-US" sz="1800">
                <a:sym typeface="Wingdings" panose="05000000000000000000" pitchFamily="2" charset="2"/>
              </a:rPr>
              <a:t>与信号异步，最大误差</a:t>
            </a:r>
            <a:r>
              <a:rPr lang="en-US" altLang="zh-CN" sz="1800">
                <a:sym typeface="Wingdings" panose="05000000000000000000" pitchFamily="2" charset="2"/>
              </a:rPr>
              <a:t>±LSB</a:t>
            </a:r>
          </a:p>
          <a:p>
            <a:pPr lvl="1" defTabSz="914400" eaLnBrk="1" hangingPunct="1">
              <a:lnSpc>
                <a:spcPct val="80000"/>
              </a:lnSpc>
            </a:pPr>
            <a:r>
              <a:rPr lang="zh-CN" altLang="en-US" sz="1800">
                <a:sym typeface="Wingdings" panose="05000000000000000000" pitchFamily="2" charset="2"/>
              </a:rPr>
              <a:t>可通过多次测量求平均提高精度</a:t>
            </a:r>
          </a:p>
        </p:txBody>
      </p:sp>
    </p:spTree>
    <p:extLst>
      <p:ext uri="{BB962C8B-B14F-4D97-AF65-F5344CB8AC3E}">
        <p14:creationId xmlns:p14="http://schemas.microsoft.com/office/powerpoint/2010/main" val="633767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0-#ppt_w/2"/>
                                          </p:val>
                                        </p:tav>
                                        <p:tav tm="100000">
                                          <p:val>
                                            <p:strVal val="#ppt_x"/>
                                          </p:val>
                                        </p:tav>
                                      </p:tavLst>
                                    </p:anim>
                                    <p:anim calcmode="lin" valueType="num">
                                      <p:cBhvr additive="base">
                                        <p:cTn id="8"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22</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705100" y="19050"/>
            <a:ext cx="3371850" cy="707886"/>
          </a:xfrm>
          <a:prstGeom prst="rect">
            <a:avLst/>
          </a:prstGeom>
          <a:noFill/>
        </p:spPr>
        <p:txBody>
          <a:bodyPr wrap="square">
            <a:spAutoFit/>
          </a:bodyPr>
          <a:lstStyle/>
          <a:p>
            <a:r>
              <a:rPr lang="zh-CN" altLang="en-US" sz="4000" dirty="0"/>
              <a:t>起停计波形图</a:t>
            </a:r>
          </a:p>
        </p:txBody>
      </p:sp>
      <p:pic>
        <p:nvPicPr>
          <p:cNvPr id="5" name="图片 4">
            <a:extLst>
              <a:ext uri="{FF2B5EF4-FFF2-40B4-BE49-F238E27FC236}">
                <a16:creationId xmlns:a16="http://schemas.microsoft.com/office/drawing/2014/main" id="{36AB79DF-039C-4C3D-887D-EF71D937C4E1}"/>
              </a:ext>
            </a:extLst>
          </p:cNvPr>
          <p:cNvPicPr>
            <a:picLocks noChangeAspect="1"/>
          </p:cNvPicPr>
          <p:nvPr/>
        </p:nvPicPr>
        <p:blipFill>
          <a:blip r:embed="rId2"/>
          <a:stretch>
            <a:fillRect/>
          </a:stretch>
        </p:blipFill>
        <p:spPr>
          <a:xfrm>
            <a:off x="509587" y="1719262"/>
            <a:ext cx="8124825" cy="3419475"/>
          </a:xfrm>
          <a:prstGeom prst="rect">
            <a:avLst/>
          </a:prstGeom>
        </p:spPr>
      </p:pic>
    </p:spTree>
    <p:extLst>
      <p:ext uri="{BB962C8B-B14F-4D97-AF65-F5344CB8AC3E}">
        <p14:creationId xmlns:p14="http://schemas.microsoft.com/office/powerpoint/2010/main" val="20536972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23</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019300" y="19050"/>
            <a:ext cx="4629150" cy="707886"/>
          </a:xfrm>
          <a:prstGeom prst="rect">
            <a:avLst/>
          </a:prstGeom>
          <a:noFill/>
        </p:spPr>
        <p:txBody>
          <a:bodyPr wrap="square">
            <a:spAutoFit/>
          </a:bodyPr>
          <a:lstStyle/>
          <a:p>
            <a:r>
              <a:rPr lang="zh-CN" altLang="en-US" sz="4000" dirty="0"/>
              <a:t>提高分辨率的措施</a:t>
            </a:r>
          </a:p>
        </p:txBody>
      </p:sp>
      <p:sp>
        <p:nvSpPr>
          <p:cNvPr id="5" name="Rectangle 3">
            <a:extLst>
              <a:ext uri="{FF2B5EF4-FFF2-40B4-BE49-F238E27FC236}">
                <a16:creationId xmlns:a16="http://schemas.microsoft.com/office/drawing/2014/main" id="{695E147A-51CC-43DC-8288-9DC16815A654}"/>
              </a:ext>
            </a:extLst>
          </p:cNvPr>
          <p:cNvSpPr>
            <a:spLocks noGrp="1" noChangeArrowheads="1"/>
          </p:cNvSpPr>
          <p:nvPr/>
        </p:nvSpPr>
        <p:spPr bwMode="auto">
          <a:xfrm>
            <a:off x="457200" y="1163638"/>
            <a:ext cx="8229600" cy="4530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lnSpc>
                <a:spcPct val="90000"/>
              </a:lnSpc>
            </a:pPr>
            <a:r>
              <a:rPr lang="zh-CN" altLang="en-US" dirty="0"/>
              <a:t>锁相环技术提高时钟频率</a:t>
            </a:r>
          </a:p>
          <a:p>
            <a:pPr eaLnBrk="1" hangingPunct="1">
              <a:lnSpc>
                <a:spcPct val="90000"/>
              </a:lnSpc>
            </a:pPr>
            <a:r>
              <a:rPr lang="zh-CN" altLang="en-US" dirty="0"/>
              <a:t>时间内插技术</a:t>
            </a:r>
          </a:p>
          <a:p>
            <a:pPr lvl="1" eaLnBrk="1" hangingPunct="1">
              <a:lnSpc>
                <a:spcPct val="90000"/>
              </a:lnSpc>
            </a:pPr>
            <a:r>
              <a:rPr lang="zh-CN" altLang="en-US" dirty="0"/>
              <a:t>游标尺型时间内插</a:t>
            </a:r>
            <a:endParaRPr lang="en-US" altLang="zh-CN" dirty="0"/>
          </a:p>
          <a:p>
            <a:pPr lvl="1" eaLnBrk="1" hangingPunct="1">
              <a:lnSpc>
                <a:spcPct val="90000"/>
              </a:lnSpc>
            </a:pPr>
            <a:r>
              <a:rPr lang="zh-CN" altLang="en-US" dirty="0"/>
              <a:t>延迟线抽头内插</a:t>
            </a:r>
          </a:p>
          <a:p>
            <a:pPr lvl="2" eaLnBrk="1" hangingPunct="1">
              <a:lnSpc>
                <a:spcPct val="90000"/>
              </a:lnSpc>
            </a:pPr>
            <a:r>
              <a:rPr lang="zh-CN" altLang="en-US" dirty="0"/>
              <a:t>时钟相位延迟内插</a:t>
            </a:r>
          </a:p>
          <a:p>
            <a:pPr lvl="2" eaLnBrk="1" hangingPunct="1">
              <a:lnSpc>
                <a:spcPct val="90000"/>
              </a:lnSpc>
            </a:pPr>
            <a:r>
              <a:rPr lang="zh-CN" altLang="en-US" dirty="0"/>
              <a:t>输入信号延迟内</a:t>
            </a:r>
          </a:p>
        </p:txBody>
      </p:sp>
      <p:pic>
        <p:nvPicPr>
          <p:cNvPr id="6" name="Picture 12">
            <a:extLst>
              <a:ext uri="{FF2B5EF4-FFF2-40B4-BE49-F238E27FC236}">
                <a16:creationId xmlns:a16="http://schemas.microsoft.com/office/drawing/2014/main" id="{B888A76A-CA71-4010-A1F1-BD7EEF0348E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89400" y="2447924"/>
            <a:ext cx="4521200" cy="3354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6417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4)">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24</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锁相环技术提高时钟频率</a:t>
            </a:r>
          </a:p>
        </p:txBody>
      </p:sp>
      <p:graphicFrame>
        <p:nvGraphicFramePr>
          <p:cNvPr id="8" name="Object 9">
            <a:extLst>
              <a:ext uri="{FF2B5EF4-FFF2-40B4-BE49-F238E27FC236}">
                <a16:creationId xmlns:a16="http://schemas.microsoft.com/office/drawing/2014/main" id="{0E310B6E-A614-414E-93B3-D512CC2AD6D9}"/>
              </a:ext>
            </a:extLst>
          </p:cNvPr>
          <p:cNvGraphicFramePr>
            <a:graphicFrameLocks noChangeAspect="1"/>
          </p:cNvGraphicFramePr>
          <p:nvPr/>
        </p:nvGraphicFramePr>
        <p:xfrm>
          <a:off x="900113" y="827088"/>
          <a:ext cx="7416800" cy="3055937"/>
        </p:xfrm>
        <a:graphic>
          <a:graphicData uri="http://schemas.openxmlformats.org/presentationml/2006/ole">
            <mc:AlternateContent xmlns:mc="http://schemas.openxmlformats.org/markup-compatibility/2006">
              <mc:Choice xmlns:v="urn:schemas-microsoft-com:vml" Requires="v">
                <p:oleObj name="Visio" r:id="rId2" imgW="5292533" imgH="2181624" progId="Visio.Drawing.11">
                  <p:embed/>
                </p:oleObj>
              </mc:Choice>
              <mc:Fallback>
                <p:oleObj name="Visio" r:id="rId2" imgW="5292533" imgH="2181624" progId="Visio.Drawing.11">
                  <p:embed/>
                  <p:pic>
                    <p:nvPicPr>
                      <p:cNvPr id="8" name="Object 9">
                        <a:extLst>
                          <a:ext uri="{FF2B5EF4-FFF2-40B4-BE49-F238E27FC236}">
                            <a16:creationId xmlns:a16="http://schemas.microsoft.com/office/drawing/2014/main" id="{0E310B6E-A614-414E-93B3-D512CC2AD6D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0113" y="827088"/>
                        <a:ext cx="7416800" cy="3055937"/>
                      </a:xfrm>
                      <a:prstGeom prst="rect">
                        <a:avLst/>
                      </a:prstGeom>
                    </p:spPr>
                  </p:pic>
                </p:oleObj>
              </mc:Fallback>
            </mc:AlternateContent>
          </a:graphicData>
        </a:graphic>
      </p:graphicFrame>
      <p:sp>
        <p:nvSpPr>
          <p:cNvPr id="10" name="Rectangle 3">
            <a:extLst>
              <a:ext uri="{FF2B5EF4-FFF2-40B4-BE49-F238E27FC236}">
                <a16:creationId xmlns:a16="http://schemas.microsoft.com/office/drawing/2014/main" id="{10CE97A3-7B11-4559-99BC-83A4CC71AADD}"/>
              </a:ext>
            </a:extLst>
          </p:cNvPr>
          <p:cNvSpPr txBox="1">
            <a:spLocks noChangeArrowheads="1"/>
          </p:cNvSpPr>
          <p:nvPr/>
        </p:nvSpPr>
        <p:spPr>
          <a:xfrm>
            <a:off x="457200" y="3922713"/>
            <a:ext cx="8229600" cy="2189162"/>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en-US" altLang="zh-CN" sz="2600" dirty="0"/>
              <a:t>PD</a:t>
            </a:r>
            <a:r>
              <a:rPr lang="zh-CN" altLang="en-US" sz="2600" dirty="0"/>
              <a:t>：鉴相器（模拟乘法器）</a:t>
            </a:r>
          </a:p>
          <a:p>
            <a:pPr defTabSz="914400" eaLnBrk="1" hangingPunct="1"/>
            <a:r>
              <a:rPr lang="en-US" altLang="zh-CN" sz="2600" dirty="0"/>
              <a:t>LPF</a:t>
            </a:r>
            <a:r>
              <a:rPr lang="zh-CN" altLang="en-US" sz="2600" dirty="0"/>
              <a:t>：环路低通滤波器</a:t>
            </a:r>
          </a:p>
          <a:p>
            <a:pPr defTabSz="914400" eaLnBrk="1" hangingPunct="1"/>
            <a:r>
              <a:rPr lang="en-US" altLang="zh-CN" sz="2600" dirty="0"/>
              <a:t>VCO</a:t>
            </a:r>
            <a:r>
              <a:rPr lang="zh-CN" altLang="en-US" sz="2600" dirty="0"/>
              <a:t>：压控振荡器</a:t>
            </a:r>
          </a:p>
        </p:txBody>
      </p:sp>
      <p:sp>
        <p:nvSpPr>
          <p:cNvPr id="11" name="Rectangle 5">
            <a:extLst>
              <a:ext uri="{FF2B5EF4-FFF2-40B4-BE49-F238E27FC236}">
                <a16:creationId xmlns:a16="http://schemas.microsoft.com/office/drawing/2014/main" id="{E4832960-92F8-4130-A872-BB974A976BE1}"/>
              </a:ext>
            </a:extLst>
          </p:cNvPr>
          <p:cNvSpPr>
            <a:spLocks noChangeArrowheads="1"/>
          </p:cNvSpPr>
          <p:nvPr/>
        </p:nvSpPr>
        <p:spPr bwMode="auto">
          <a:xfrm>
            <a:off x="4141788" y="3057526"/>
            <a:ext cx="865188" cy="8651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2" name="Line 6">
            <a:extLst>
              <a:ext uri="{FF2B5EF4-FFF2-40B4-BE49-F238E27FC236}">
                <a16:creationId xmlns:a16="http://schemas.microsoft.com/office/drawing/2014/main" id="{67E58A1D-CF8A-49FA-800F-07A6197BEF8B}"/>
              </a:ext>
            </a:extLst>
          </p:cNvPr>
          <p:cNvSpPr>
            <a:spLocks noChangeShapeType="1"/>
          </p:cNvSpPr>
          <p:nvPr/>
        </p:nvSpPr>
        <p:spPr bwMode="auto">
          <a:xfrm>
            <a:off x="4139406" y="3517900"/>
            <a:ext cx="865187" cy="1588"/>
          </a:xfrm>
          <a:prstGeom prst="line">
            <a:avLst/>
          </a:prstGeom>
          <a:noFill/>
          <a:ln w="19050">
            <a:solidFill>
              <a:schemeClr val="tx1"/>
            </a:solidFill>
            <a:round/>
            <a:headEnd/>
            <a:tailEnd/>
          </a:ln>
          <a:extLst>
            <a:ext uri="{909E8E84-426E-40DD-AFC4-6F175D3DCCD1}">
              <a14:hiddenFill xmlns:a14="http://schemas.microsoft.com/office/drawing/2010/main">
                <a:noFill/>
              </a14:hiddenFill>
            </a:ext>
          </a:extLst>
        </p:spPr>
        <p:txBody>
          <a:bodyPr/>
          <a:lstStyle/>
          <a:p>
            <a:endParaRPr lang="zh-CN" altLang="en-US"/>
          </a:p>
        </p:txBody>
      </p:sp>
    </p:spTree>
    <p:extLst>
      <p:ext uri="{BB962C8B-B14F-4D97-AF65-F5344CB8AC3E}">
        <p14:creationId xmlns:p14="http://schemas.microsoft.com/office/powerpoint/2010/main" val="33601024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25</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锁相环技术提高时钟频率</a:t>
            </a:r>
          </a:p>
        </p:txBody>
      </p:sp>
      <p:sp>
        <p:nvSpPr>
          <p:cNvPr id="13" name="Rectangle 6">
            <a:extLst>
              <a:ext uri="{FF2B5EF4-FFF2-40B4-BE49-F238E27FC236}">
                <a16:creationId xmlns:a16="http://schemas.microsoft.com/office/drawing/2014/main" id="{1E7888A2-F377-4D5D-A711-0F06EB996CCA}"/>
              </a:ext>
            </a:extLst>
          </p:cNvPr>
          <p:cNvSpPr txBox="1">
            <a:spLocks noChangeArrowheads="1"/>
          </p:cNvSpPr>
          <p:nvPr/>
        </p:nvSpPr>
        <p:spPr>
          <a:xfrm>
            <a:off x="457200" y="3727450"/>
            <a:ext cx="8229600" cy="1765300"/>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en-US" altLang="zh-CN" sz="2600" dirty="0"/>
              <a:t>VCO</a:t>
            </a:r>
            <a:r>
              <a:rPr lang="zh-CN" altLang="en-US" sz="2600" dirty="0"/>
              <a:t>的主要组成： </a:t>
            </a:r>
            <a:r>
              <a:rPr lang="en-US" altLang="zh-CN" sz="2600" dirty="0"/>
              <a:t>Ring Oscillator</a:t>
            </a:r>
          </a:p>
          <a:p>
            <a:pPr defTabSz="914400" eaLnBrk="1" hangingPunct="1"/>
            <a:r>
              <a:rPr lang="zh-CN" altLang="en-US" sz="2600" dirty="0"/>
              <a:t>由奇数个反相器组成的延迟线反馈成环</a:t>
            </a:r>
          </a:p>
          <a:p>
            <a:pPr defTabSz="914400" eaLnBrk="1" hangingPunct="1"/>
            <a:r>
              <a:rPr lang="zh-CN" altLang="en-US" sz="2600" dirty="0"/>
              <a:t>延迟时间受外部电压控制</a:t>
            </a:r>
          </a:p>
        </p:txBody>
      </p:sp>
      <p:pic>
        <p:nvPicPr>
          <p:cNvPr id="14" name="Picture 7">
            <a:extLst>
              <a:ext uri="{FF2B5EF4-FFF2-40B4-BE49-F238E27FC236}">
                <a16:creationId xmlns:a16="http://schemas.microsoft.com/office/drawing/2014/main" id="{3FB339AC-5AE3-4086-B8AA-5231FD6E2E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623888" y="1562100"/>
            <a:ext cx="3705225" cy="1552575"/>
          </a:xfrm>
          <a:prstGeom prst="rect">
            <a:avLst/>
          </a:prstGeom>
        </p:spPr>
      </p:pic>
      <p:pic>
        <p:nvPicPr>
          <p:cNvPr id="15" name="Picture 8">
            <a:extLst>
              <a:ext uri="{FF2B5EF4-FFF2-40B4-BE49-F238E27FC236}">
                <a16:creationId xmlns:a16="http://schemas.microsoft.com/office/drawing/2014/main" id="{8264C76B-58F0-4E7E-9128-AFFEC05E75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4648200" y="1763713"/>
            <a:ext cx="4038600" cy="1150937"/>
          </a:xfrm>
          <a:prstGeom prst="rect">
            <a:avLst/>
          </a:prstGeom>
        </p:spPr>
      </p:pic>
      <p:sp>
        <p:nvSpPr>
          <p:cNvPr id="16" name="Rectangle 9">
            <a:extLst>
              <a:ext uri="{FF2B5EF4-FFF2-40B4-BE49-F238E27FC236}">
                <a16:creationId xmlns:a16="http://schemas.microsoft.com/office/drawing/2014/main" id="{160DF793-8EEE-4337-8DFA-95C5C0B2FAF3}"/>
              </a:ext>
            </a:extLst>
          </p:cNvPr>
          <p:cNvSpPr>
            <a:spLocks noChangeArrowheads="1"/>
          </p:cNvSpPr>
          <p:nvPr/>
        </p:nvSpPr>
        <p:spPr bwMode="auto">
          <a:xfrm>
            <a:off x="3708400" y="1128713"/>
            <a:ext cx="16700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Ring Oscillator</a:t>
            </a:r>
          </a:p>
        </p:txBody>
      </p:sp>
      <p:sp>
        <p:nvSpPr>
          <p:cNvPr id="17" name="Rectangle 10">
            <a:extLst>
              <a:ext uri="{FF2B5EF4-FFF2-40B4-BE49-F238E27FC236}">
                <a16:creationId xmlns:a16="http://schemas.microsoft.com/office/drawing/2014/main" id="{E9F11C35-C211-40B7-B5E7-BB3094DF73CB}"/>
              </a:ext>
            </a:extLst>
          </p:cNvPr>
          <p:cNvSpPr>
            <a:spLocks noChangeArrowheads="1"/>
          </p:cNvSpPr>
          <p:nvPr/>
        </p:nvSpPr>
        <p:spPr bwMode="auto">
          <a:xfrm>
            <a:off x="1403350" y="3144838"/>
            <a:ext cx="19288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T</a:t>
            </a:r>
            <a:r>
              <a:rPr lang="en-US" altLang="zh-CN" baseline="-25000"/>
              <a:t>0</a:t>
            </a:r>
            <a:r>
              <a:rPr lang="en-US" altLang="zh-CN"/>
              <a:t> = N(t</a:t>
            </a:r>
            <a:r>
              <a:rPr lang="en-US" altLang="zh-CN" baseline="-25000"/>
              <a:t>pLH</a:t>
            </a:r>
            <a:r>
              <a:rPr lang="en-US" altLang="zh-CN"/>
              <a:t> + t</a:t>
            </a:r>
            <a:r>
              <a:rPr lang="en-US" altLang="zh-CN" baseline="-25000"/>
              <a:t>pHL</a:t>
            </a:r>
            <a:r>
              <a:rPr lang="en-US" altLang="zh-CN"/>
              <a:t>)</a:t>
            </a:r>
          </a:p>
        </p:txBody>
      </p:sp>
      <p:sp>
        <p:nvSpPr>
          <p:cNvPr id="18" name="Rectangle 11">
            <a:extLst>
              <a:ext uri="{FF2B5EF4-FFF2-40B4-BE49-F238E27FC236}">
                <a16:creationId xmlns:a16="http://schemas.microsoft.com/office/drawing/2014/main" id="{1EC498F0-1FAD-4785-9751-9EEB9E430916}"/>
              </a:ext>
            </a:extLst>
          </p:cNvPr>
          <p:cNvSpPr>
            <a:spLocks noChangeArrowheads="1"/>
          </p:cNvSpPr>
          <p:nvPr/>
        </p:nvSpPr>
        <p:spPr bwMode="auto">
          <a:xfrm>
            <a:off x="5580063" y="3138488"/>
            <a:ext cx="1954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en-US" altLang="zh-CN"/>
              <a:t>T</a:t>
            </a:r>
            <a:r>
              <a:rPr lang="en-US" altLang="zh-CN" baseline="-25000"/>
              <a:t>0</a:t>
            </a:r>
            <a:r>
              <a:rPr lang="en-US" altLang="zh-CN"/>
              <a:t> = M(t</a:t>
            </a:r>
            <a:r>
              <a:rPr lang="en-US" altLang="zh-CN" baseline="-25000"/>
              <a:t>pLH</a:t>
            </a:r>
            <a:r>
              <a:rPr lang="en-US" altLang="zh-CN"/>
              <a:t> + t</a:t>
            </a:r>
            <a:r>
              <a:rPr lang="en-US" altLang="zh-CN" baseline="-25000"/>
              <a:t>pHL</a:t>
            </a:r>
            <a:r>
              <a:rPr lang="en-US" altLang="zh-CN"/>
              <a:t>)</a:t>
            </a:r>
          </a:p>
        </p:txBody>
      </p:sp>
    </p:spTree>
    <p:extLst>
      <p:ext uri="{BB962C8B-B14F-4D97-AF65-F5344CB8AC3E}">
        <p14:creationId xmlns:p14="http://schemas.microsoft.com/office/powerpoint/2010/main" val="19564204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26</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游标卡尺型时间内插</a:t>
            </a:r>
          </a:p>
        </p:txBody>
      </p:sp>
      <p:pic>
        <p:nvPicPr>
          <p:cNvPr id="10" name="Picture 3">
            <a:extLst>
              <a:ext uri="{FF2B5EF4-FFF2-40B4-BE49-F238E27FC236}">
                <a16:creationId xmlns:a16="http://schemas.microsoft.com/office/drawing/2014/main" id="{DE1D0521-F27C-47E6-877C-F4DED2041E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2216150"/>
            <a:ext cx="6264275" cy="195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109953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27</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游标卡尺型时间内插</a:t>
            </a:r>
            <a:r>
              <a:rPr lang="en-US" altLang="zh-CN" sz="4000" dirty="0"/>
              <a:t>TDC</a:t>
            </a:r>
            <a:endParaRPr lang="zh-CN" altLang="en-US" sz="4000" dirty="0"/>
          </a:p>
        </p:txBody>
      </p:sp>
      <p:graphicFrame>
        <p:nvGraphicFramePr>
          <p:cNvPr id="5" name="Object 2">
            <a:extLst>
              <a:ext uri="{FF2B5EF4-FFF2-40B4-BE49-F238E27FC236}">
                <a16:creationId xmlns:a16="http://schemas.microsoft.com/office/drawing/2014/main" id="{8A4F150A-5A06-4F13-8C71-91EC18EDDBF7}"/>
              </a:ext>
            </a:extLst>
          </p:cNvPr>
          <p:cNvGraphicFramePr>
            <a:graphicFrameLocks noChangeAspect="1"/>
          </p:cNvGraphicFramePr>
          <p:nvPr/>
        </p:nvGraphicFramePr>
        <p:xfrm>
          <a:off x="107950" y="1992313"/>
          <a:ext cx="4643438" cy="3165475"/>
        </p:xfrm>
        <a:graphic>
          <a:graphicData uri="http://schemas.openxmlformats.org/presentationml/2006/ole">
            <mc:AlternateContent xmlns:mc="http://schemas.openxmlformats.org/markup-compatibility/2006">
              <mc:Choice xmlns:v="urn:schemas-microsoft-com:vml" Requires="v">
                <p:oleObj name="Visio" r:id="rId2" imgW="4594555" imgH="3130296" progId="Visio.Drawing.11">
                  <p:embed/>
                </p:oleObj>
              </mc:Choice>
              <mc:Fallback>
                <p:oleObj name="Visio" r:id="rId2" imgW="4594555" imgH="3130296" progId="Visio.Drawing.11">
                  <p:embed/>
                  <p:pic>
                    <p:nvPicPr>
                      <p:cNvPr id="5" name="Object 2">
                        <a:extLst>
                          <a:ext uri="{FF2B5EF4-FFF2-40B4-BE49-F238E27FC236}">
                            <a16:creationId xmlns:a16="http://schemas.microsoft.com/office/drawing/2014/main" id="{8A4F150A-5A06-4F13-8C71-91EC18EDDBF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950" y="1992313"/>
                        <a:ext cx="4643438" cy="3165475"/>
                      </a:xfrm>
                      <a:prstGeom prst="rect">
                        <a:avLst/>
                      </a:prstGeom>
                    </p:spPr>
                  </p:pic>
                </p:oleObj>
              </mc:Fallback>
            </mc:AlternateContent>
          </a:graphicData>
        </a:graphic>
      </p:graphicFrame>
      <p:sp>
        <p:nvSpPr>
          <p:cNvPr id="6" name="Rectangle 4">
            <a:extLst>
              <a:ext uri="{FF2B5EF4-FFF2-40B4-BE49-F238E27FC236}">
                <a16:creationId xmlns:a16="http://schemas.microsoft.com/office/drawing/2014/main" id="{8B1C62EC-4E07-43E3-9A2E-5327F252F7E1}"/>
              </a:ext>
            </a:extLst>
          </p:cNvPr>
          <p:cNvSpPr txBox="1">
            <a:spLocks noChangeArrowheads="1"/>
          </p:cNvSpPr>
          <p:nvPr/>
        </p:nvSpPr>
        <p:spPr>
          <a:xfrm>
            <a:off x="4572000" y="1600200"/>
            <a:ext cx="4500563" cy="4530725"/>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r>
              <a:rPr lang="zh-CN" altLang="en-US" sz="2200"/>
              <a:t>两个门控振荡器产生频率略微不同的两个时钟信号，</a:t>
            </a:r>
            <a:r>
              <a:rPr lang="en-US" altLang="zh-CN" sz="2200"/>
              <a:t>T</a:t>
            </a:r>
            <a:r>
              <a:rPr lang="en-US" altLang="zh-CN" sz="2200" baseline="-25000"/>
              <a:t>1</a:t>
            </a:r>
            <a:r>
              <a:rPr lang="zh-CN" altLang="en-US" sz="2200"/>
              <a:t>略大于</a:t>
            </a:r>
            <a:r>
              <a:rPr lang="en-US" altLang="zh-CN" sz="2200"/>
              <a:t>T</a:t>
            </a:r>
            <a:r>
              <a:rPr lang="en-US" altLang="zh-CN" sz="2200" baseline="-25000"/>
              <a:t>2</a:t>
            </a:r>
            <a:r>
              <a:rPr lang="zh-CN" altLang="en-US" sz="2200"/>
              <a:t>， </a:t>
            </a:r>
            <a:r>
              <a:rPr lang="en-US" altLang="zh-CN" sz="2200">
                <a:latin typeface="Times New Roman" panose="02020603050405020304" pitchFamily="18" charset="0"/>
              </a:rPr>
              <a:t>T</a:t>
            </a:r>
            <a:r>
              <a:rPr lang="en-US" altLang="zh-CN" sz="2200" baseline="-25000">
                <a:latin typeface="Times New Roman" panose="02020603050405020304" pitchFamily="18" charset="0"/>
              </a:rPr>
              <a:t>1</a:t>
            </a:r>
            <a:r>
              <a:rPr lang="zh-CN" altLang="en-US" sz="2200">
                <a:latin typeface="Times New Roman" panose="02020603050405020304" pitchFamily="18" charset="0"/>
              </a:rPr>
              <a:t>－</a:t>
            </a:r>
            <a:r>
              <a:rPr lang="en-US" altLang="zh-CN" sz="2200">
                <a:latin typeface="Times New Roman" panose="02020603050405020304" pitchFamily="18" charset="0"/>
              </a:rPr>
              <a:t>T</a:t>
            </a:r>
            <a:r>
              <a:rPr lang="en-US" altLang="zh-CN" sz="2200" baseline="-25000">
                <a:latin typeface="Times New Roman" panose="02020603050405020304" pitchFamily="18" charset="0"/>
              </a:rPr>
              <a:t>2</a:t>
            </a:r>
            <a:r>
              <a:rPr lang="zh-CN" altLang="en-US" sz="2200">
                <a:latin typeface="Times New Roman" panose="02020603050405020304" pitchFamily="18" charset="0"/>
              </a:rPr>
              <a:t>＝</a:t>
            </a:r>
            <a:r>
              <a:rPr lang="en-US" altLang="zh-CN" sz="2200">
                <a:latin typeface="Times New Roman" panose="02020603050405020304" pitchFamily="18" charset="0"/>
              </a:rPr>
              <a:t>τ</a:t>
            </a:r>
          </a:p>
          <a:p>
            <a:pPr defTabSz="914400" eaLnBrk="1" hangingPunct="1"/>
            <a:r>
              <a:rPr lang="zh-CN" altLang="en-US" sz="2200"/>
              <a:t>代表待测时间间隔的</a:t>
            </a:r>
            <a:r>
              <a:rPr lang="en-US" altLang="zh-CN" sz="2200"/>
              <a:t>Start </a:t>
            </a:r>
            <a:r>
              <a:rPr lang="zh-CN" altLang="en-US" sz="2200"/>
              <a:t>和</a:t>
            </a:r>
            <a:r>
              <a:rPr lang="en-US" altLang="zh-CN" sz="2200"/>
              <a:t>Stop </a:t>
            </a:r>
            <a:r>
              <a:rPr lang="zh-CN" altLang="en-US" sz="2200"/>
              <a:t>信号通过启动两个门控振荡器，使两个计数器开始计数</a:t>
            </a:r>
          </a:p>
          <a:p>
            <a:pPr defTabSz="914400" eaLnBrk="1" hangingPunct="1"/>
            <a:r>
              <a:rPr lang="zh-CN" altLang="en-US" sz="2200"/>
              <a:t>当门控振荡器产生的两个时钟信号的前沿重合时，符合电路输出关闭门控振荡器，使计数停止</a:t>
            </a:r>
          </a:p>
          <a:p>
            <a:pPr defTabSz="914400" eaLnBrk="1" hangingPunct="1"/>
            <a:r>
              <a:rPr lang="zh-CN" altLang="en-US" sz="2200"/>
              <a:t>计数器此时的计数分别为</a:t>
            </a:r>
            <a:r>
              <a:rPr lang="en-US" altLang="zh-CN" sz="2200"/>
              <a:t>n</a:t>
            </a:r>
            <a:r>
              <a:rPr lang="en-US" altLang="zh-CN" sz="2200" baseline="-25000"/>
              <a:t>1</a:t>
            </a:r>
            <a:r>
              <a:rPr lang="zh-CN" altLang="en-US" sz="2200"/>
              <a:t>和</a:t>
            </a:r>
            <a:r>
              <a:rPr lang="en-US" altLang="zh-CN" sz="2200"/>
              <a:t>n</a:t>
            </a:r>
            <a:r>
              <a:rPr lang="en-US" altLang="zh-CN" sz="2200" baseline="-25000"/>
              <a:t>2</a:t>
            </a:r>
            <a:endParaRPr lang="en-US" altLang="zh-CN" sz="2200" baseline="-25000" dirty="0"/>
          </a:p>
        </p:txBody>
      </p:sp>
      <p:sp>
        <p:nvSpPr>
          <p:cNvPr id="8" name="Rectangle 5">
            <a:extLst>
              <a:ext uri="{FF2B5EF4-FFF2-40B4-BE49-F238E27FC236}">
                <a16:creationId xmlns:a16="http://schemas.microsoft.com/office/drawing/2014/main" id="{8AFB1A26-B683-49D0-96A0-CCC26D1D4F4C}"/>
              </a:ext>
            </a:extLst>
          </p:cNvPr>
          <p:cNvSpPr>
            <a:spLocks noChangeArrowheads="1"/>
          </p:cNvSpPr>
          <p:nvPr/>
        </p:nvSpPr>
        <p:spPr bwMode="auto">
          <a:xfrm>
            <a:off x="395288" y="1196975"/>
            <a:ext cx="82296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spcBef>
                <a:spcPct val="20000"/>
              </a:spcBef>
              <a:buClr>
                <a:schemeClr val="accent1"/>
              </a:buClr>
              <a:buSzPct val="65000"/>
              <a:buFont typeface="Wingdings" panose="05000000000000000000" pitchFamily="2" charset="2"/>
              <a:buChar char="n"/>
            </a:pPr>
            <a:r>
              <a:rPr lang="zh-CN" altLang="en-US"/>
              <a:t>第一种数字式提高时间测量精度的方法</a:t>
            </a:r>
          </a:p>
          <a:p>
            <a:pPr eaLnBrk="1" hangingPunct="1">
              <a:spcBef>
                <a:spcPct val="20000"/>
              </a:spcBef>
              <a:buClr>
                <a:schemeClr val="accent1"/>
              </a:buClr>
              <a:buSzPct val="65000"/>
              <a:buFont typeface="Wingdings" panose="05000000000000000000" pitchFamily="2" charset="2"/>
              <a:buChar char="n"/>
            </a:pPr>
            <a:r>
              <a:rPr lang="zh-CN" altLang="en-US"/>
              <a:t>可算做数字的时间放大</a:t>
            </a:r>
          </a:p>
        </p:txBody>
      </p:sp>
    </p:spTree>
    <p:extLst>
      <p:ext uri="{BB962C8B-B14F-4D97-AF65-F5344CB8AC3E}">
        <p14:creationId xmlns:p14="http://schemas.microsoft.com/office/powerpoint/2010/main" val="166963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28</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游标卡尺型时间内插</a:t>
            </a:r>
            <a:r>
              <a:rPr lang="en-US" altLang="zh-CN" sz="4000" dirty="0"/>
              <a:t>TDC</a:t>
            </a:r>
            <a:endParaRPr lang="zh-CN" altLang="en-US" sz="4000" dirty="0"/>
          </a:p>
        </p:txBody>
      </p:sp>
      <p:graphicFrame>
        <p:nvGraphicFramePr>
          <p:cNvPr id="10" name="Object 2">
            <a:extLst>
              <a:ext uri="{FF2B5EF4-FFF2-40B4-BE49-F238E27FC236}">
                <a16:creationId xmlns:a16="http://schemas.microsoft.com/office/drawing/2014/main" id="{348E765B-0ACF-4ADB-815A-4A986BE92E6B}"/>
              </a:ext>
            </a:extLst>
          </p:cNvPr>
          <p:cNvGraphicFramePr>
            <a:graphicFrameLocks noChangeAspect="1"/>
          </p:cNvGraphicFramePr>
          <p:nvPr/>
        </p:nvGraphicFramePr>
        <p:xfrm>
          <a:off x="5346700" y="2645464"/>
          <a:ext cx="3311525" cy="2028825"/>
        </p:xfrm>
        <a:graphic>
          <a:graphicData uri="http://schemas.openxmlformats.org/presentationml/2006/ole">
            <mc:AlternateContent xmlns:mc="http://schemas.openxmlformats.org/markup-compatibility/2006">
              <mc:Choice xmlns:v="urn:schemas-microsoft-com:vml" Requires="v">
                <p:oleObj name="公式" r:id="rId2" imgW="1866600" imgH="1143000" progId="Equation.3">
                  <p:embed/>
                </p:oleObj>
              </mc:Choice>
              <mc:Fallback>
                <p:oleObj name="公式" r:id="rId2" imgW="1866600" imgH="1143000" progId="Equation.3">
                  <p:embed/>
                  <p:pic>
                    <p:nvPicPr>
                      <p:cNvPr id="10" name="Object 2">
                        <a:extLst>
                          <a:ext uri="{FF2B5EF4-FFF2-40B4-BE49-F238E27FC236}">
                            <a16:creationId xmlns:a16="http://schemas.microsoft.com/office/drawing/2014/main" id="{348E765B-0ACF-4ADB-815A-4A986BE92E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46700" y="2645464"/>
                        <a:ext cx="3311525" cy="20288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pic>
        <p:nvPicPr>
          <p:cNvPr id="12" name="Picture 5">
            <a:extLst>
              <a:ext uri="{FF2B5EF4-FFF2-40B4-BE49-F238E27FC236}">
                <a16:creationId xmlns:a16="http://schemas.microsoft.com/office/drawing/2014/main" id="{420D8221-C159-4471-A24E-3974E98FC72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295275" y="1207189"/>
            <a:ext cx="5051425" cy="2752725"/>
          </a:xfrm>
          <a:prstGeom prst="rect">
            <a:avLst/>
          </a:prstGeom>
          <a:noFill/>
        </p:spPr>
      </p:pic>
    </p:spTree>
    <p:extLst>
      <p:ext uri="{BB962C8B-B14F-4D97-AF65-F5344CB8AC3E}">
        <p14:creationId xmlns:p14="http://schemas.microsoft.com/office/powerpoint/2010/main" val="2884240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slide(fromLeft)">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29</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内插基础</a:t>
            </a:r>
            <a:r>
              <a:rPr lang="en-US" altLang="zh-CN" sz="4000" dirty="0">
                <a:latin typeface="Arial" panose="020B0604020202020204" pitchFamily="34" charset="0"/>
              </a:rPr>
              <a:t>——</a:t>
            </a:r>
            <a:r>
              <a:rPr lang="zh-CN" altLang="en-US" sz="4000" dirty="0"/>
              <a:t>延迟线技术</a:t>
            </a:r>
          </a:p>
        </p:txBody>
      </p:sp>
      <p:pic>
        <p:nvPicPr>
          <p:cNvPr id="8" name="Picture 3">
            <a:extLst>
              <a:ext uri="{FF2B5EF4-FFF2-40B4-BE49-F238E27FC236}">
                <a16:creationId xmlns:a16="http://schemas.microsoft.com/office/drawing/2014/main" id="{874C3C94-602A-4B79-A935-A4C5B0597C3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395288" y="3995738"/>
            <a:ext cx="8280400" cy="1881187"/>
          </a:xfrm>
          <a:prstGeom prst="rect">
            <a:avLst/>
          </a:prstGeom>
        </p:spPr>
      </p:pic>
      <p:pic>
        <p:nvPicPr>
          <p:cNvPr id="13" name="Picture 4">
            <a:extLst>
              <a:ext uri="{FF2B5EF4-FFF2-40B4-BE49-F238E27FC236}">
                <a16:creationId xmlns:a16="http://schemas.microsoft.com/office/drawing/2014/main" id="{8D037E37-EA68-4262-9963-995E884B235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2708275"/>
            <a:ext cx="1944687" cy="601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5">
            <a:extLst>
              <a:ext uri="{FF2B5EF4-FFF2-40B4-BE49-F238E27FC236}">
                <a16:creationId xmlns:a16="http://schemas.microsoft.com/office/drawing/2014/main" id="{D6AEE79F-9D7D-4A73-BD38-7E2060E3E9A1}"/>
              </a:ext>
            </a:extLst>
          </p:cNvPr>
          <p:cNvGrpSpPr>
            <a:grpSpLocks/>
          </p:cNvGrpSpPr>
          <p:nvPr/>
        </p:nvGrpSpPr>
        <p:grpSpPr bwMode="auto">
          <a:xfrm>
            <a:off x="4356100" y="2492375"/>
            <a:ext cx="2592388" cy="1800225"/>
            <a:chOff x="2744" y="890"/>
            <a:chExt cx="1633" cy="1134"/>
          </a:xfrm>
        </p:grpSpPr>
        <p:sp>
          <p:nvSpPr>
            <p:cNvPr id="15" name="Oval 6">
              <a:extLst>
                <a:ext uri="{FF2B5EF4-FFF2-40B4-BE49-F238E27FC236}">
                  <a16:creationId xmlns:a16="http://schemas.microsoft.com/office/drawing/2014/main" id="{EAE523A6-D310-406F-AD33-F2FE891AD453}"/>
                </a:ext>
              </a:extLst>
            </p:cNvPr>
            <p:cNvSpPr>
              <a:spLocks noChangeArrowheads="1"/>
            </p:cNvSpPr>
            <p:nvPr/>
          </p:nvSpPr>
          <p:spPr bwMode="auto">
            <a:xfrm>
              <a:off x="2744" y="890"/>
              <a:ext cx="1633" cy="635"/>
            </a:xfrm>
            <a:prstGeom prst="ellipse">
              <a:avLst/>
            </a:prstGeom>
            <a:noFill/>
            <a:ln w="28575">
              <a:solidFill>
                <a:schemeClr val="accent2"/>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endParaRPr lang="zh-CN" altLang="en-US"/>
            </a:p>
          </p:txBody>
        </p:sp>
        <p:sp>
          <p:nvSpPr>
            <p:cNvPr id="16" name="Line 7">
              <a:extLst>
                <a:ext uri="{FF2B5EF4-FFF2-40B4-BE49-F238E27FC236}">
                  <a16:creationId xmlns:a16="http://schemas.microsoft.com/office/drawing/2014/main" id="{D7F7928D-A50B-4F1E-B941-CBF12961E62C}"/>
                </a:ext>
              </a:extLst>
            </p:cNvPr>
            <p:cNvSpPr>
              <a:spLocks noChangeShapeType="1"/>
            </p:cNvSpPr>
            <p:nvPr/>
          </p:nvSpPr>
          <p:spPr bwMode="auto">
            <a:xfrm>
              <a:off x="2789" y="1298"/>
              <a:ext cx="635" cy="726"/>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sp>
          <p:nvSpPr>
            <p:cNvPr id="17" name="Line 8">
              <a:extLst>
                <a:ext uri="{FF2B5EF4-FFF2-40B4-BE49-F238E27FC236}">
                  <a16:creationId xmlns:a16="http://schemas.microsoft.com/office/drawing/2014/main" id="{5B03C9EC-647A-4486-9C04-B84E69E93C03}"/>
                </a:ext>
              </a:extLst>
            </p:cNvPr>
            <p:cNvSpPr>
              <a:spLocks noChangeShapeType="1"/>
            </p:cNvSpPr>
            <p:nvPr/>
          </p:nvSpPr>
          <p:spPr bwMode="auto">
            <a:xfrm flipH="1">
              <a:off x="3424" y="1344"/>
              <a:ext cx="908" cy="680"/>
            </a:xfrm>
            <a:prstGeom prst="line">
              <a:avLst/>
            </a:prstGeom>
            <a:noFill/>
            <a:ln w="28575">
              <a:solidFill>
                <a:schemeClr val="accent2"/>
              </a:solidFill>
              <a:round/>
              <a:headEnd/>
              <a:tailEnd/>
            </a:ln>
            <a:extLst>
              <a:ext uri="{909E8E84-426E-40DD-AFC4-6F175D3DCCD1}">
                <a14:hiddenFill xmlns:a14="http://schemas.microsoft.com/office/drawing/2010/main">
                  <a:noFill/>
                </a14:hiddenFill>
              </a:ext>
            </a:extLst>
          </p:spPr>
          <p:txBody>
            <a:bodyPr/>
            <a:lstStyle/>
            <a:p>
              <a:endParaRPr lang="zh-CN" altLang="en-US"/>
            </a:p>
          </p:txBody>
        </p:sp>
      </p:grpSp>
      <p:pic>
        <p:nvPicPr>
          <p:cNvPr id="18" name="Picture 9">
            <a:extLst>
              <a:ext uri="{FF2B5EF4-FFF2-40B4-BE49-F238E27FC236}">
                <a16:creationId xmlns:a16="http://schemas.microsoft.com/office/drawing/2014/main" id="{C4210FE8-CA28-485B-9276-E99BAD0951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0825" y="1125538"/>
            <a:ext cx="3960813" cy="2487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tangle 10">
            <a:extLst>
              <a:ext uri="{FF2B5EF4-FFF2-40B4-BE49-F238E27FC236}">
                <a16:creationId xmlns:a16="http://schemas.microsoft.com/office/drawing/2014/main" id="{0C516411-3BE4-4E1E-BB37-AB734C3EF854}"/>
              </a:ext>
            </a:extLst>
          </p:cNvPr>
          <p:cNvSpPr>
            <a:spLocks noChangeArrowheads="1"/>
          </p:cNvSpPr>
          <p:nvPr/>
        </p:nvSpPr>
        <p:spPr bwMode="auto">
          <a:xfrm>
            <a:off x="4356100" y="1217613"/>
            <a:ext cx="4102100" cy="915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eaLnBrk="1" hangingPunct="1"/>
            <a:r>
              <a:rPr lang="zh-CN" altLang="en-US"/>
              <a:t>压控延迟单元利用了场效用管漏极输出上升时间受栅极电压控制的特性来实现压控延迟</a:t>
            </a:r>
          </a:p>
        </p:txBody>
      </p:sp>
    </p:spTree>
    <p:extLst>
      <p:ext uri="{BB962C8B-B14F-4D97-AF65-F5344CB8AC3E}">
        <p14:creationId xmlns:p14="http://schemas.microsoft.com/office/powerpoint/2010/main" val="4018108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2" presetClass="entr" presetSubtype="2"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slide(fromRight)">
                                      <p:cBhvr>
                                        <p:cTn id="17" dur="500"/>
                                        <p:tgtEl>
                                          <p:spTgt spid="18"/>
                                        </p:tgtEl>
                                      </p:cBhvr>
                                    </p:animEffect>
                                  </p:childTnLst>
                                </p:cTn>
                              </p:par>
                              <p:par>
                                <p:cTn id="18" presetID="18" presetClass="entr" presetSubtype="3"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strips(upRight)">
                                      <p:cBhvr>
                                        <p:cTn id="20"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304924" y="0"/>
            <a:ext cx="6162675" cy="707886"/>
          </a:xfrm>
          <a:prstGeom prst="rect">
            <a:avLst/>
          </a:prstGeom>
          <a:noFill/>
        </p:spPr>
        <p:txBody>
          <a:bodyPr wrap="square">
            <a:spAutoFit/>
          </a:bodyPr>
          <a:lstStyle/>
          <a:p>
            <a:r>
              <a:rPr lang="zh-CN" altLang="en-US" sz="4000" dirty="0"/>
              <a:t>产生时间晃动的几个因素</a:t>
            </a:r>
          </a:p>
        </p:txBody>
      </p:sp>
      <p:sp>
        <p:nvSpPr>
          <p:cNvPr id="5" name="Rectangle 3">
            <a:extLst>
              <a:ext uri="{FF2B5EF4-FFF2-40B4-BE49-F238E27FC236}">
                <a16:creationId xmlns:a16="http://schemas.microsoft.com/office/drawing/2014/main" id="{7F37790F-98CF-47E4-9D02-7383C02E9A57}"/>
              </a:ext>
            </a:extLst>
          </p:cNvPr>
          <p:cNvSpPr txBox="1">
            <a:spLocks noChangeArrowheads="1"/>
          </p:cNvSpPr>
          <p:nvPr/>
        </p:nvSpPr>
        <p:spPr bwMode="auto">
          <a:xfrm>
            <a:off x="303213" y="1157288"/>
            <a:ext cx="8229600" cy="2476500"/>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kern="0" dirty="0"/>
              <a:t>输入到时间信息分析系统的信号出现时间晃动主要有以下几个因素：</a:t>
            </a:r>
            <a:endParaRPr lang="en-US" altLang="zh-CN" kern="0" dirty="0"/>
          </a:p>
          <a:p>
            <a:pPr lvl="2" eaLnBrk="1" hangingPunct="1">
              <a:defRPr/>
            </a:pPr>
            <a:r>
              <a:rPr lang="zh-CN" altLang="en-US" kern="0" dirty="0"/>
              <a:t>探测器的固有晃动；</a:t>
            </a:r>
            <a:endParaRPr lang="en-US" altLang="zh-CN" kern="0" dirty="0"/>
          </a:p>
          <a:p>
            <a:pPr lvl="2" eaLnBrk="1" hangingPunct="1">
              <a:defRPr/>
            </a:pPr>
            <a:r>
              <a:rPr lang="zh-CN" altLang="en-US" kern="0" dirty="0"/>
              <a:t>噪声引起时检电路输出的时间晃动</a:t>
            </a:r>
            <a:r>
              <a:rPr lang="en-US" altLang="zh-CN" kern="0" dirty="0"/>
              <a:t>(time jitter)</a:t>
            </a:r>
            <a:r>
              <a:rPr lang="zh-CN" altLang="en-US" kern="0" dirty="0"/>
              <a:t>；</a:t>
            </a:r>
            <a:endParaRPr lang="en-US" altLang="zh-CN" kern="0" dirty="0"/>
          </a:p>
          <a:p>
            <a:pPr lvl="2" eaLnBrk="1" hangingPunct="1">
              <a:defRPr/>
            </a:pPr>
            <a:r>
              <a:rPr lang="zh-CN" altLang="en-US" kern="0" dirty="0"/>
              <a:t>幅度时间游动</a:t>
            </a:r>
            <a:r>
              <a:rPr lang="en-US" altLang="zh-CN" kern="0" dirty="0"/>
              <a:t>(time walk)</a:t>
            </a:r>
            <a:r>
              <a:rPr lang="zh-CN" altLang="en-US" kern="0" dirty="0"/>
              <a:t>效应。</a:t>
            </a:r>
            <a:endParaRPr lang="en-US" altLang="zh-CN" kern="0" dirty="0"/>
          </a:p>
        </p:txBody>
      </p:sp>
      <p:pic>
        <p:nvPicPr>
          <p:cNvPr id="6" name="图片 2">
            <a:extLst>
              <a:ext uri="{FF2B5EF4-FFF2-40B4-BE49-F238E27FC236}">
                <a16:creationId xmlns:a16="http://schemas.microsoft.com/office/drawing/2014/main" id="{4D012F97-C86A-4334-9BD3-7E48AB9B3E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975" y="1700213"/>
            <a:ext cx="3600450" cy="91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图片 9">
            <a:extLst>
              <a:ext uri="{FF2B5EF4-FFF2-40B4-BE49-F238E27FC236}">
                <a16:creationId xmlns:a16="http://schemas.microsoft.com/office/drawing/2014/main" id="{EEF41D89-97E8-41AE-ABB9-4D484CB5FF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613" y="3459163"/>
            <a:ext cx="2895600" cy="2622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1">
            <a:extLst>
              <a:ext uri="{FF2B5EF4-FFF2-40B4-BE49-F238E27FC236}">
                <a16:creationId xmlns:a16="http://schemas.microsoft.com/office/drawing/2014/main" id="{DB3B3682-41A5-46DD-A800-B862DCFF75B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13263" y="3598863"/>
            <a:ext cx="4602162" cy="246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矩形 10">
            <a:extLst>
              <a:ext uri="{FF2B5EF4-FFF2-40B4-BE49-F238E27FC236}">
                <a16:creationId xmlns:a16="http://schemas.microsoft.com/office/drawing/2014/main" id="{80819482-EB24-4A4B-9E00-E10B9C17DA11}"/>
              </a:ext>
            </a:extLst>
          </p:cNvPr>
          <p:cNvSpPr>
            <a:spLocks noRot="1" noChangeAspect="1" noMove="1" noResize="1" noEditPoints="1" noAdjustHandles="1" noChangeArrowheads="1" noChangeShapeType="1" noTextEdit="1"/>
          </p:cNvSpPr>
          <p:nvPr/>
        </p:nvSpPr>
        <p:spPr>
          <a:xfrm>
            <a:off x="1835696" y="4176174"/>
            <a:ext cx="2129686" cy="760208"/>
          </a:xfrm>
          <a:prstGeom prst="rect">
            <a:avLst/>
          </a:prstGeom>
          <a:blipFill>
            <a:blip r:embed="rId5"/>
            <a:stretch>
              <a:fillRect/>
            </a:stretch>
          </a:blipFill>
        </p:spPr>
        <p:txBody>
          <a:bodyPr/>
          <a:lstStyle/>
          <a:p>
            <a:pPr>
              <a:defRPr/>
            </a:pPr>
            <a:r>
              <a:rPr lang="zh-CN" altLang="en-US">
                <a:noFill/>
              </a:rPr>
              <a:t> </a:t>
            </a:r>
          </a:p>
        </p:txBody>
      </p:sp>
    </p:spTree>
    <p:extLst>
      <p:ext uri="{BB962C8B-B14F-4D97-AF65-F5344CB8AC3E}">
        <p14:creationId xmlns:p14="http://schemas.microsoft.com/office/powerpoint/2010/main" val="2086029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5">
                                            <p:txEl>
                                              <p:pRg st="2" end="2"/>
                                            </p:txEl>
                                          </p:spTgt>
                                        </p:tgtEl>
                                        <p:attrNameLst>
                                          <p:attrName>style.visibility</p:attrName>
                                        </p:attrNameLst>
                                      </p:cBhvr>
                                      <p:to>
                                        <p:strVal val="visible"/>
                                      </p:to>
                                    </p:set>
                                    <p:animEffect transition="in" filter="randombar(horizontal)">
                                      <p:cBhvr>
                                        <p:cTn id="7" dur="500"/>
                                        <p:tgtEl>
                                          <p:spTgt spid="5">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par>
                                <p:cTn id="13" presetID="16" presetClass="entr" presetSubtype="21"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barn(inVertical)">
                                      <p:cBhvr>
                                        <p:cTn id="15" dur="500"/>
                                        <p:tgtEl>
                                          <p:spTgt spid="1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5">
                                            <p:txEl>
                                              <p:pRg st="3" end="3"/>
                                            </p:txEl>
                                          </p:spTgt>
                                        </p:tgtEl>
                                        <p:attrNameLst>
                                          <p:attrName>style.visibility</p:attrName>
                                        </p:attrNameLst>
                                      </p:cBhvr>
                                      <p:to>
                                        <p:strVal val="visible"/>
                                      </p:to>
                                    </p:set>
                                    <p:animEffect transition="in" filter="fade">
                                      <p:cBhvr>
                                        <p:cTn id="20" dur="500"/>
                                        <p:tgtEl>
                                          <p:spTgt spid="5">
                                            <p:txEl>
                                              <p:pRg st="3" end="3"/>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nodeType="clickEffect">
                                  <p:stCondLst>
                                    <p:cond delay="0"/>
                                  </p:stCondLst>
                                  <p:childTnLst>
                                    <p:set>
                                      <p:cBhvr>
                                        <p:cTn id="24" dur="1" fill="hold">
                                          <p:stCondLst>
                                            <p:cond delay="0"/>
                                          </p:stCondLst>
                                        </p:cTn>
                                        <p:tgtEl>
                                          <p:spTgt spid="10"/>
                                        </p:tgtEl>
                                        <p:attrNameLst>
                                          <p:attrName>style.visibility</p:attrName>
                                        </p:attrNameLst>
                                      </p:cBhvr>
                                      <p:to>
                                        <p:strVal val="visible"/>
                                      </p:to>
                                    </p:set>
                                    <p:animEffect transition="in" filter="wipe(down)">
                                      <p:cBhvr>
                                        <p:cTn id="25"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30</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内插基础</a:t>
            </a:r>
            <a:r>
              <a:rPr lang="en-US" altLang="zh-CN" sz="4000" dirty="0">
                <a:latin typeface="Arial" panose="020B0604020202020204" pitchFamily="34" charset="0"/>
              </a:rPr>
              <a:t>——</a:t>
            </a:r>
            <a:r>
              <a:rPr lang="zh-CN" altLang="en-US" sz="4000" dirty="0"/>
              <a:t>延迟线技术</a:t>
            </a:r>
          </a:p>
        </p:txBody>
      </p:sp>
      <p:pic>
        <p:nvPicPr>
          <p:cNvPr id="3" name="图片 2">
            <a:extLst>
              <a:ext uri="{FF2B5EF4-FFF2-40B4-BE49-F238E27FC236}">
                <a16:creationId xmlns:a16="http://schemas.microsoft.com/office/drawing/2014/main" id="{96664291-14A3-49E3-BF52-BD9B124CAEE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238" y="2298700"/>
            <a:ext cx="8229600" cy="1898650"/>
          </a:xfrm>
          <a:prstGeom prst="rect">
            <a:avLst/>
          </a:prstGeom>
        </p:spPr>
      </p:pic>
    </p:spTree>
    <p:extLst>
      <p:ext uri="{BB962C8B-B14F-4D97-AF65-F5344CB8AC3E}">
        <p14:creationId xmlns:p14="http://schemas.microsoft.com/office/powerpoint/2010/main" val="13225553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31</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524001" y="19050"/>
            <a:ext cx="5934074" cy="707886"/>
          </a:xfrm>
          <a:prstGeom prst="rect">
            <a:avLst/>
          </a:prstGeom>
          <a:noFill/>
        </p:spPr>
        <p:txBody>
          <a:bodyPr wrap="square">
            <a:spAutoFit/>
          </a:bodyPr>
          <a:lstStyle/>
          <a:p>
            <a:r>
              <a:rPr lang="zh-CN" altLang="en-US" sz="4000" dirty="0"/>
              <a:t>基于</a:t>
            </a:r>
            <a:r>
              <a:rPr lang="en-US" altLang="zh-CN" sz="4000" dirty="0"/>
              <a:t>FPGA</a:t>
            </a:r>
            <a:r>
              <a:rPr lang="zh-CN" altLang="en-US" sz="4000" dirty="0"/>
              <a:t>的内插</a:t>
            </a:r>
            <a:r>
              <a:rPr lang="en-US" altLang="zh-CN" sz="4000" dirty="0"/>
              <a:t>TDC</a:t>
            </a:r>
            <a:endParaRPr lang="zh-CN" altLang="en-US" sz="4000" dirty="0"/>
          </a:p>
        </p:txBody>
      </p:sp>
      <p:pic>
        <p:nvPicPr>
          <p:cNvPr id="4" name="图片 3">
            <a:extLst>
              <a:ext uri="{FF2B5EF4-FFF2-40B4-BE49-F238E27FC236}">
                <a16:creationId xmlns:a16="http://schemas.microsoft.com/office/drawing/2014/main" id="{C1F03A72-B121-437F-8087-133065D4F0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74824" y="933450"/>
            <a:ext cx="5273675" cy="5308370"/>
          </a:xfrm>
          <a:prstGeom prst="rect">
            <a:avLst/>
          </a:prstGeom>
        </p:spPr>
      </p:pic>
      <p:cxnSp>
        <p:nvCxnSpPr>
          <p:cNvPr id="3" name="直接连接符 2">
            <a:extLst>
              <a:ext uri="{FF2B5EF4-FFF2-40B4-BE49-F238E27FC236}">
                <a16:creationId xmlns:a16="http://schemas.microsoft.com/office/drawing/2014/main" id="{9C0744CD-2929-46CB-9E27-C649C3720DCF}"/>
              </a:ext>
            </a:extLst>
          </p:cNvPr>
          <p:cNvCxnSpPr>
            <a:cxnSpLocks/>
          </p:cNvCxnSpPr>
          <p:nvPr/>
        </p:nvCxnSpPr>
        <p:spPr>
          <a:xfrm>
            <a:off x="1421296" y="1172817"/>
            <a:ext cx="0" cy="2879419"/>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8" name="直接连接符 7">
            <a:extLst>
              <a:ext uri="{FF2B5EF4-FFF2-40B4-BE49-F238E27FC236}">
                <a16:creationId xmlns:a16="http://schemas.microsoft.com/office/drawing/2014/main" id="{9DCFC417-BF55-46D6-A658-0F76629C6ED0}"/>
              </a:ext>
            </a:extLst>
          </p:cNvPr>
          <p:cNvCxnSpPr>
            <a:cxnSpLocks/>
          </p:cNvCxnSpPr>
          <p:nvPr/>
        </p:nvCxnSpPr>
        <p:spPr>
          <a:xfrm>
            <a:off x="1774824" y="4052236"/>
            <a:ext cx="0" cy="1888017"/>
          </a:xfrm>
          <a:prstGeom prst="line">
            <a:avLst/>
          </a:prstGeom>
          <a:ln w="28575"/>
        </p:spPr>
        <p:style>
          <a:lnRef idx="1">
            <a:schemeClr val="accent2"/>
          </a:lnRef>
          <a:fillRef idx="0">
            <a:schemeClr val="accent2"/>
          </a:fillRef>
          <a:effectRef idx="0">
            <a:schemeClr val="accent2"/>
          </a:effectRef>
          <a:fontRef idx="minor">
            <a:schemeClr val="tx1"/>
          </a:fontRef>
        </p:style>
      </p:cxnSp>
      <p:cxnSp>
        <p:nvCxnSpPr>
          <p:cNvPr id="10" name="直接连接符 9">
            <a:extLst>
              <a:ext uri="{FF2B5EF4-FFF2-40B4-BE49-F238E27FC236}">
                <a16:creationId xmlns:a16="http://schemas.microsoft.com/office/drawing/2014/main" id="{ADE5EF0C-9A29-4B1C-BB39-CFE5A4DCC118}"/>
              </a:ext>
            </a:extLst>
          </p:cNvPr>
          <p:cNvCxnSpPr>
            <a:cxnSpLocks/>
          </p:cNvCxnSpPr>
          <p:nvPr/>
        </p:nvCxnSpPr>
        <p:spPr>
          <a:xfrm>
            <a:off x="1421296" y="4052236"/>
            <a:ext cx="353528" cy="0"/>
          </a:xfrm>
          <a:prstGeom prst="line">
            <a:avLst/>
          </a:prstGeom>
          <a:ln w="28575">
            <a:headEnd type="triangle" w="med" len="med"/>
            <a:tailEnd type="none" w="med" len="med"/>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5865089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32</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365513" y="19050"/>
            <a:ext cx="5092562" cy="707886"/>
          </a:xfrm>
          <a:prstGeom prst="rect">
            <a:avLst/>
          </a:prstGeom>
          <a:noFill/>
        </p:spPr>
        <p:txBody>
          <a:bodyPr wrap="square">
            <a:spAutoFit/>
          </a:bodyPr>
          <a:lstStyle/>
          <a:p>
            <a:r>
              <a:rPr lang="zh-CN" altLang="en-US" sz="4000" dirty="0"/>
              <a:t>线延迟测试法</a:t>
            </a:r>
          </a:p>
        </p:txBody>
      </p:sp>
      <p:graphicFrame>
        <p:nvGraphicFramePr>
          <p:cNvPr id="4" name="Object 3">
            <a:extLst>
              <a:ext uri="{FF2B5EF4-FFF2-40B4-BE49-F238E27FC236}">
                <a16:creationId xmlns:a16="http://schemas.microsoft.com/office/drawing/2014/main" id="{E10E2CE5-A96E-4D5B-8499-2224BCEA85AF}"/>
              </a:ext>
            </a:extLst>
          </p:cNvPr>
          <p:cNvGraphicFramePr>
            <a:graphicFrameLocks noChangeAspect="1"/>
          </p:cNvGraphicFramePr>
          <p:nvPr/>
        </p:nvGraphicFramePr>
        <p:xfrm>
          <a:off x="1406525" y="1362603"/>
          <a:ext cx="6330950" cy="2024062"/>
        </p:xfrm>
        <a:graphic>
          <a:graphicData uri="http://schemas.openxmlformats.org/presentationml/2006/ole">
            <mc:AlternateContent xmlns:mc="http://schemas.openxmlformats.org/markup-compatibility/2006">
              <mc:Choice xmlns:v="urn:schemas-microsoft-com:vml" Requires="v">
                <p:oleObj name="Visio" r:id="rId2" imgW="6331660" imgH="2023766" progId="Visio.Drawing.11">
                  <p:embed/>
                </p:oleObj>
              </mc:Choice>
              <mc:Fallback>
                <p:oleObj name="Visio" r:id="rId2" imgW="6331660" imgH="2023766" progId="Visio.Drawing.11">
                  <p:embed/>
                  <p:pic>
                    <p:nvPicPr>
                      <p:cNvPr id="4" name="Object 3">
                        <a:extLst>
                          <a:ext uri="{FF2B5EF4-FFF2-40B4-BE49-F238E27FC236}">
                            <a16:creationId xmlns:a16="http://schemas.microsoft.com/office/drawing/2014/main" id="{E10E2CE5-A96E-4D5B-8499-2224BCEA85A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06525" y="1362603"/>
                        <a:ext cx="6330950" cy="20240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5" name="Rectangle 4">
            <a:extLst>
              <a:ext uri="{FF2B5EF4-FFF2-40B4-BE49-F238E27FC236}">
                <a16:creationId xmlns:a16="http://schemas.microsoft.com/office/drawing/2014/main" id="{38D6294C-B781-4449-A58D-49E1841B43E9}"/>
              </a:ext>
            </a:extLst>
          </p:cNvPr>
          <p:cNvSpPr txBox="1">
            <a:spLocks noChangeArrowheads="1"/>
          </p:cNvSpPr>
          <p:nvPr/>
        </p:nvSpPr>
        <p:spPr>
          <a:xfrm>
            <a:off x="457200" y="3467628"/>
            <a:ext cx="8229600" cy="2189162"/>
          </a:xfrm>
          <a:prstGeom prst="rect">
            <a:avLst/>
          </a:prstGeom>
        </p:spPr>
        <p:txBody>
          <a:bodyPr/>
          <a:lst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914400" eaLnBrk="1" hangingPunct="1">
              <a:lnSpc>
                <a:spcPct val="80000"/>
              </a:lnSpc>
            </a:pPr>
            <a:r>
              <a:rPr lang="zh-CN" altLang="en-US" sz="2000" dirty="0"/>
              <a:t>独立信号源给出“随机”信号，经三通分配为两路</a:t>
            </a:r>
          </a:p>
          <a:p>
            <a:pPr lvl="1" defTabSz="914400" eaLnBrk="1" hangingPunct="1">
              <a:lnSpc>
                <a:spcPct val="80000"/>
              </a:lnSpc>
            </a:pPr>
            <a:r>
              <a:rPr lang="zh-CN" altLang="en-US" sz="1800" dirty="0"/>
              <a:t>一路直接送入</a:t>
            </a:r>
            <a:r>
              <a:rPr lang="en-US" altLang="zh-CN" sz="1800" dirty="0"/>
              <a:t>TDC</a:t>
            </a:r>
            <a:r>
              <a:rPr lang="zh-CN" altLang="en-US" sz="1800" dirty="0"/>
              <a:t>通道</a:t>
            </a:r>
          </a:p>
          <a:p>
            <a:pPr lvl="1" defTabSz="914400" eaLnBrk="1" hangingPunct="1">
              <a:lnSpc>
                <a:spcPct val="80000"/>
              </a:lnSpc>
            </a:pPr>
            <a:r>
              <a:rPr lang="zh-CN" altLang="en-US" sz="1800" dirty="0"/>
              <a:t>另一路经延迟后送入</a:t>
            </a:r>
            <a:r>
              <a:rPr lang="en-US" altLang="zh-CN" sz="1800" dirty="0"/>
              <a:t>TDC</a:t>
            </a:r>
            <a:r>
              <a:rPr lang="zh-CN" altLang="en-US" sz="1800" dirty="0"/>
              <a:t>的另外通道</a:t>
            </a:r>
          </a:p>
          <a:p>
            <a:pPr defTabSz="914400" eaLnBrk="1" hangingPunct="1">
              <a:lnSpc>
                <a:spcPct val="80000"/>
              </a:lnSpc>
            </a:pPr>
            <a:r>
              <a:rPr lang="zh-CN" altLang="en-US" sz="2000" dirty="0"/>
              <a:t>调节延迟线长度，产生不同延迟时间，以免出现特例情况</a:t>
            </a:r>
          </a:p>
          <a:p>
            <a:pPr defTabSz="914400" eaLnBrk="1" hangingPunct="1">
              <a:lnSpc>
                <a:spcPct val="80000"/>
              </a:lnSpc>
            </a:pPr>
            <a:r>
              <a:rPr lang="zh-CN" altLang="en-US" sz="2000" dirty="0"/>
              <a:t>两个通道所测时间差值的分布即为两通道测量的时间精度</a:t>
            </a:r>
          </a:p>
          <a:p>
            <a:pPr lvl="1" defTabSz="914400" eaLnBrk="1" hangingPunct="1">
              <a:lnSpc>
                <a:spcPct val="80000"/>
              </a:lnSpc>
            </a:pPr>
            <a:r>
              <a:rPr lang="zh-CN" altLang="en-US" sz="1800" dirty="0"/>
              <a:t>由于两个通道独立测试，且分辨率相同，可认为单通道的时间精度为上述值的</a:t>
            </a:r>
            <a:r>
              <a:rPr lang="en-US" altLang="zh-CN" sz="1800" dirty="0"/>
              <a:t>2</a:t>
            </a:r>
            <a:r>
              <a:rPr lang="en-US" altLang="zh-CN" sz="1800" baseline="30000" dirty="0"/>
              <a:t>-1/2</a:t>
            </a:r>
          </a:p>
        </p:txBody>
      </p:sp>
    </p:spTree>
    <p:extLst>
      <p:ext uri="{BB962C8B-B14F-4D97-AF65-F5344CB8AC3E}">
        <p14:creationId xmlns:p14="http://schemas.microsoft.com/office/powerpoint/2010/main" val="22608911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33</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365513" y="19050"/>
            <a:ext cx="5092562" cy="707886"/>
          </a:xfrm>
          <a:prstGeom prst="rect">
            <a:avLst/>
          </a:prstGeom>
          <a:noFill/>
        </p:spPr>
        <p:txBody>
          <a:bodyPr wrap="square">
            <a:spAutoFit/>
          </a:bodyPr>
          <a:lstStyle/>
          <a:p>
            <a:r>
              <a:rPr lang="en-US" altLang="zh-CN" sz="4000" dirty="0"/>
              <a:t>TDC</a:t>
            </a:r>
            <a:r>
              <a:rPr lang="zh-CN" altLang="en-US" sz="4000" dirty="0"/>
              <a:t>中的</a:t>
            </a:r>
            <a:r>
              <a:rPr lang="en-US" altLang="zh-CN" sz="4000" dirty="0"/>
              <a:t>Bubble</a:t>
            </a:r>
            <a:endParaRPr lang="zh-CN" altLang="en-US" sz="4000" dirty="0"/>
          </a:p>
        </p:txBody>
      </p:sp>
      <p:pic>
        <p:nvPicPr>
          <p:cNvPr id="3" name="图片 2" descr="图示, 日程表&#10;&#10;描述已自动生成">
            <a:extLst>
              <a:ext uri="{FF2B5EF4-FFF2-40B4-BE49-F238E27FC236}">
                <a16:creationId xmlns:a16="http://schemas.microsoft.com/office/drawing/2014/main" id="{FB4646A8-F2AC-43F1-9432-B2DC8F0D547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42" y="1501978"/>
            <a:ext cx="5125603" cy="3477525"/>
          </a:xfrm>
          <a:prstGeom prst="rect">
            <a:avLst/>
          </a:prstGeom>
        </p:spPr>
      </p:pic>
      <p:pic>
        <p:nvPicPr>
          <p:cNvPr id="5" name="图片 4" descr="图表, 日程表, 箱线图&#10;&#10;描述已自动生成">
            <a:extLst>
              <a:ext uri="{FF2B5EF4-FFF2-40B4-BE49-F238E27FC236}">
                <a16:creationId xmlns:a16="http://schemas.microsoft.com/office/drawing/2014/main" id="{70BA192F-B66C-45F1-9C22-FE72DDF2B53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25358" y="1075278"/>
            <a:ext cx="3639738" cy="4829380"/>
          </a:xfrm>
          <a:prstGeom prst="rect">
            <a:avLst/>
          </a:prstGeom>
        </p:spPr>
      </p:pic>
    </p:spTree>
    <p:extLst>
      <p:ext uri="{BB962C8B-B14F-4D97-AF65-F5344CB8AC3E}">
        <p14:creationId xmlns:p14="http://schemas.microsoft.com/office/powerpoint/2010/main" val="76276784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34</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230879" y="0"/>
            <a:ext cx="2651761" cy="707886"/>
          </a:xfrm>
          <a:prstGeom prst="rect">
            <a:avLst/>
          </a:prstGeom>
          <a:noFill/>
        </p:spPr>
        <p:txBody>
          <a:bodyPr wrap="square">
            <a:spAutoFit/>
          </a:bodyPr>
          <a:lstStyle/>
          <a:p>
            <a:r>
              <a:rPr lang="zh-CN" altLang="en-US" sz="4000" dirty="0"/>
              <a:t>计数系统</a:t>
            </a:r>
          </a:p>
        </p:txBody>
      </p:sp>
      <p:pic>
        <p:nvPicPr>
          <p:cNvPr id="3" name="图片 2">
            <a:extLst>
              <a:ext uri="{FF2B5EF4-FFF2-40B4-BE49-F238E27FC236}">
                <a16:creationId xmlns:a16="http://schemas.microsoft.com/office/drawing/2014/main" id="{521D9161-F8EF-40B4-A085-2C22FFC312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505" y="908684"/>
            <a:ext cx="7654321" cy="3439796"/>
          </a:xfrm>
          <a:prstGeom prst="rect">
            <a:avLst/>
          </a:prstGeom>
        </p:spPr>
      </p:pic>
      <p:sp>
        <p:nvSpPr>
          <p:cNvPr id="10" name="文本框 9">
            <a:extLst>
              <a:ext uri="{FF2B5EF4-FFF2-40B4-BE49-F238E27FC236}">
                <a16:creationId xmlns:a16="http://schemas.microsoft.com/office/drawing/2014/main" id="{1E358DD5-E4BC-42C5-B7CD-A0A8FD84EA77}"/>
              </a:ext>
            </a:extLst>
          </p:cNvPr>
          <p:cNvSpPr txBox="1"/>
          <p:nvPr/>
        </p:nvSpPr>
        <p:spPr>
          <a:xfrm>
            <a:off x="398780" y="4628495"/>
            <a:ext cx="8399780" cy="954107"/>
          </a:xfrm>
          <a:prstGeom prst="rect">
            <a:avLst/>
          </a:prstGeom>
          <a:noFill/>
        </p:spPr>
        <p:txBody>
          <a:bodyPr wrap="square">
            <a:spAutoFit/>
          </a:bodyPr>
          <a:lstStyle/>
          <a:p>
            <a:r>
              <a:rPr lang="zh-CN" altLang="en-US" sz="2800" dirty="0"/>
              <a:t>在数据获取中，最简单而且用得最普遍的是计数设备，它用来量单位时间内（符合）脉冲的数目。</a:t>
            </a:r>
          </a:p>
        </p:txBody>
      </p:sp>
    </p:spTree>
    <p:extLst>
      <p:ext uri="{BB962C8B-B14F-4D97-AF65-F5344CB8AC3E}">
        <p14:creationId xmlns:p14="http://schemas.microsoft.com/office/powerpoint/2010/main" val="33092061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35</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230879" y="0"/>
            <a:ext cx="2651761" cy="707886"/>
          </a:xfrm>
          <a:prstGeom prst="rect">
            <a:avLst/>
          </a:prstGeom>
          <a:noFill/>
        </p:spPr>
        <p:txBody>
          <a:bodyPr wrap="square">
            <a:spAutoFit/>
          </a:bodyPr>
          <a:lstStyle/>
          <a:p>
            <a:r>
              <a:rPr lang="zh-CN" altLang="en-US" sz="4000" dirty="0"/>
              <a:t>计数设备</a:t>
            </a:r>
          </a:p>
        </p:txBody>
      </p:sp>
      <p:sp>
        <p:nvSpPr>
          <p:cNvPr id="8" name="文本框 7">
            <a:extLst>
              <a:ext uri="{FF2B5EF4-FFF2-40B4-BE49-F238E27FC236}">
                <a16:creationId xmlns:a16="http://schemas.microsoft.com/office/drawing/2014/main" id="{0A5CEEFA-8B54-4A40-AD89-9710A7520E74}"/>
              </a:ext>
            </a:extLst>
          </p:cNvPr>
          <p:cNvSpPr txBox="1"/>
          <p:nvPr/>
        </p:nvSpPr>
        <p:spPr>
          <a:xfrm>
            <a:off x="163830" y="1208316"/>
            <a:ext cx="4020820" cy="4031873"/>
          </a:xfrm>
          <a:prstGeom prst="rect">
            <a:avLst/>
          </a:prstGeom>
          <a:noFill/>
        </p:spPr>
        <p:txBody>
          <a:bodyPr wrap="square">
            <a:spAutoFit/>
          </a:bodyPr>
          <a:lstStyle/>
          <a:p>
            <a:pPr algn="l"/>
            <a:r>
              <a:rPr lang="zh-CN" altLang="en-US" sz="3200" b="0" i="0" u="none" strike="noStrike" baseline="0" dirty="0">
                <a:solidFill>
                  <a:srgbClr val="000000"/>
                </a:solidFill>
                <a:latin typeface="宋体" panose="02010600030101010101" pitchFamily="2" charset="-122"/>
                <a:ea typeface="宋体" panose="02010600030101010101" pitchFamily="2" charset="-122"/>
              </a:rPr>
              <a:t>常用的计数设备：</a:t>
            </a:r>
            <a:endParaRPr lang="en-US" altLang="zh-CN" sz="32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3200" b="0" i="0" u="none" strike="noStrike" baseline="0" dirty="0">
                <a:solidFill>
                  <a:srgbClr val="6E3BFF"/>
                </a:solidFill>
                <a:latin typeface="Times New Roman" panose="02020603050405020304" pitchFamily="18" charset="0"/>
                <a:ea typeface="宋体" panose="02010600030101010101" pitchFamily="2" charset="-122"/>
              </a:rPr>
              <a:t>•</a:t>
            </a:r>
            <a:r>
              <a:rPr lang="zh-CN" altLang="en-US" sz="3200" b="0" i="0" u="none" strike="noStrike" baseline="0" dirty="0">
                <a:solidFill>
                  <a:srgbClr val="6E3BFF"/>
                </a:solidFill>
                <a:latin typeface="宋体" panose="02010600030101010101" pitchFamily="2" charset="-122"/>
                <a:ea typeface="宋体" panose="02010600030101010101" pitchFamily="2" charset="-122"/>
              </a:rPr>
              <a:t>定标器</a:t>
            </a:r>
            <a:r>
              <a:rPr lang="zh-CN" altLang="en-US" sz="3200" b="0" i="0" u="none" strike="noStrike" baseline="0" dirty="0">
                <a:solidFill>
                  <a:srgbClr val="000000"/>
                </a:solidFill>
                <a:latin typeface="宋体" panose="02010600030101010101" pitchFamily="2" charset="-122"/>
                <a:ea typeface="宋体" panose="02010600030101010101" pitchFamily="2" charset="-122"/>
              </a:rPr>
              <a:t>：是用来测量一定时间间隔内的输入脉冲数；</a:t>
            </a:r>
            <a:endParaRPr lang="en-US" altLang="zh-CN" sz="3200" b="0" i="0" u="none" strike="noStrike" baseline="0" dirty="0">
              <a:solidFill>
                <a:srgbClr val="000000"/>
              </a:solidFill>
              <a:latin typeface="宋体" panose="02010600030101010101" pitchFamily="2" charset="-122"/>
              <a:ea typeface="宋体" panose="02010600030101010101" pitchFamily="2" charset="-122"/>
            </a:endParaRPr>
          </a:p>
          <a:p>
            <a:pPr algn="l"/>
            <a:r>
              <a:rPr lang="en-US" altLang="zh-CN" sz="3200" b="0" i="0" u="none" strike="noStrike" baseline="0" dirty="0">
                <a:solidFill>
                  <a:srgbClr val="6E3BFF"/>
                </a:solidFill>
                <a:latin typeface="Times New Roman" panose="02020603050405020304" pitchFamily="18" charset="0"/>
                <a:ea typeface="宋体" panose="02010600030101010101" pitchFamily="2" charset="-122"/>
              </a:rPr>
              <a:t>•</a:t>
            </a:r>
            <a:r>
              <a:rPr lang="zh-CN" altLang="en-US" sz="3200" b="0" i="0" u="none" strike="noStrike" baseline="0" dirty="0">
                <a:solidFill>
                  <a:srgbClr val="6E3BFF"/>
                </a:solidFill>
                <a:latin typeface="宋体" panose="02010600030101010101" pitchFamily="2" charset="-122"/>
                <a:ea typeface="宋体" panose="02010600030101010101" pitchFamily="2" charset="-122"/>
              </a:rPr>
              <a:t>计数率计</a:t>
            </a:r>
            <a:r>
              <a:rPr lang="zh-CN" altLang="en-US" sz="3200" b="0" i="0" u="none" strike="noStrike" baseline="0" dirty="0">
                <a:solidFill>
                  <a:srgbClr val="000000"/>
                </a:solidFill>
                <a:latin typeface="宋体" panose="02010600030101010101" pitchFamily="2" charset="-122"/>
                <a:ea typeface="宋体" panose="02010600030101010101" pitchFamily="2" charset="-122"/>
              </a:rPr>
              <a:t>：则是用电表直接指示出信号的计数率</a:t>
            </a:r>
            <a:r>
              <a:rPr lang="en-US" altLang="zh-CN" sz="3200" b="1" i="0" u="none" strike="noStrike" baseline="0" dirty="0">
                <a:solidFill>
                  <a:srgbClr val="000000"/>
                </a:solidFill>
                <a:latin typeface="Times New Roman" panose="02020603050405020304" pitchFamily="18" charset="0"/>
                <a:ea typeface="宋体" panose="02010600030101010101" pitchFamily="2" charset="-122"/>
              </a:rPr>
              <a:t>——</a:t>
            </a:r>
            <a:r>
              <a:rPr lang="zh-CN" altLang="en-US" sz="3200" b="0" i="0" u="none" strike="noStrike" baseline="0" dirty="0">
                <a:solidFill>
                  <a:srgbClr val="000000"/>
                </a:solidFill>
                <a:latin typeface="宋体" panose="02010600030101010101" pitchFamily="2" charset="-122"/>
                <a:ea typeface="宋体" panose="02010600030101010101" pitchFamily="2" charset="-122"/>
              </a:rPr>
              <a:t>单位时间内平均脉冲数。</a:t>
            </a:r>
          </a:p>
        </p:txBody>
      </p:sp>
      <p:pic>
        <p:nvPicPr>
          <p:cNvPr id="5" name="图片 4">
            <a:extLst>
              <a:ext uri="{FF2B5EF4-FFF2-40B4-BE49-F238E27FC236}">
                <a16:creationId xmlns:a16="http://schemas.microsoft.com/office/drawing/2014/main" id="{3D320C52-4D0B-4CD3-B3D9-AACB7505AB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00879" y="1208315"/>
            <a:ext cx="4268437" cy="4031873"/>
          </a:xfrm>
          <a:prstGeom prst="rect">
            <a:avLst/>
          </a:prstGeom>
        </p:spPr>
      </p:pic>
    </p:spTree>
    <p:extLst>
      <p:ext uri="{BB962C8B-B14F-4D97-AF65-F5344CB8AC3E}">
        <p14:creationId xmlns:p14="http://schemas.microsoft.com/office/powerpoint/2010/main" val="323484266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36</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230879" y="0"/>
            <a:ext cx="2651761" cy="707886"/>
          </a:xfrm>
          <a:prstGeom prst="rect">
            <a:avLst/>
          </a:prstGeom>
          <a:noFill/>
        </p:spPr>
        <p:txBody>
          <a:bodyPr wrap="square">
            <a:spAutoFit/>
          </a:bodyPr>
          <a:lstStyle/>
          <a:p>
            <a:r>
              <a:rPr lang="zh-CN" altLang="en-US" sz="4000" dirty="0"/>
              <a:t>定标器</a:t>
            </a:r>
          </a:p>
        </p:txBody>
      </p:sp>
      <p:sp>
        <p:nvSpPr>
          <p:cNvPr id="5" name="文本框 4">
            <a:extLst>
              <a:ext uri="{FF2B5EF4-FFF2-40B4-BE49-F238E27FC236}">
                <a16:creationId xmlns:a16="http://schemas.microsoft.com/office/drawing/2014/main" id="{EBE15D7D-7E31-4CF0-83F6-ED72F81DB037}"/>
              </a:ext>
            </a:extLst>
          </p:cNvPr>
          <p:cNvSpPr txBox="1"/>
          <p:nvPr/>
        </p:nvSpPr>
        <p:spPr>
          <a:xfrm>
            <a:off x="314959" y="914573"/>
            <a:ext cx="8483600" cy="954107"/>
          </a:xfrm>
          <a:prstGeom prst="rect">
            <a:avLst/>
          </a:prstGeom>
          <a:noFill/>
        </p:spPr>
        <p:txBody>
          <a:bodyPr wrap="square">
            <a:spAutoFit/>
          </a:bodyPr>
          <a:lstStyle/>
          <a:p>
            <a:pPr marR="109900" algn="l"/>
            <a:r>
              <a:rPr lang="zh-CN" altLang="en-US" sz="2000" b="1" i="1" u="none" strike="noStrike" baseline="0" dirty="0">
                <a:solidFill>
                  <a:srgbClr val="000000"/>
                </a:solidFill>
                <a:latin typeface="宋体" panose="02010600030101010101" pitchFamily="2" charset="-122"/>
                <a:ea typeface="宋体" panose="02010600030101010101" pitchFamily="2" charset="-122"/>
              </a:rPr>
              <a:t>最大计数容量：</a:t>
            </a:r>
          </a:p>
          <a:p>
            <a:pPr marR="14470" algn="just"/>
            <a:r>
              <a:rPr lang="zh-CN" altLang="en-US" sz="1800" b="0" i="0" u="none" strike="noStrike" baseline="0" dirty="0">
                <a:solidFill>
                  <a:srgbClr val="000000"/>
                </a:solidFill>
                <a:latin typeface="宋体" panose="02010600030101010101" pitchFamily="2" charset="-122"/>
                <a:ea typeface="宋体" panose="02010600030101010101" pitchFamily="2" charset="-122"/>
              </a:rPr>
              <a:t>从统计涨落误差考虑：在（</a:t>
            </a:r>
            <a:r>
              <a:rPr lang="en-US" altLang="zh-CN" sz="1800" b="0" i="0" u="none" strike="noStrike" baseline="0" dirty="0">
                <a:solidFill>
                  <a:srgbClr val="000000"/>
                </a:solidFill>
                <a:latin typeface="宋体" panose="02010600030101010101" pitchFamily="2" charset="-122"/>
                <a:ea typeface="宋体" panose="02010600030101010101" pitchFamily="2" charset="-122"/>
              </a:rPr>
              <a:t>0,t)</a:t>
            </a:r>
            <a:r>
              <a:rPr lang="zh-CN" altLang="en-US" sz="1800" b="0" i="0" u="none" strike="noStrike" baseline="0" dirty="0">
                <a:solidFill>
                  <a:srgbClr val="000000"/>
                </a:solidFill>
                <a:latin typeface="宋体" panose="02010600030101010101" pitchFamily="2" charset="-122"/>
                <a:ea typeface="宋体" panose="02010600030101010101" pitchFamily="2" charset="-122"/>
              </a:rPr>
              <a:t>时间内，出现的脉冲数目具有随机性，出现</a:t>
            </a:r>
            <a:r>
              <a:rPr lang="en-US" altLang="zh-CN" sz="1800" b="0" i="0" u="none" strike="noStrike" baseline="0" dirty="0">
                <a:solidFill>
                  <a:srgbClr val="000000"/>
                </a:solidFill>
                <a:latin typeface="宋体" panose="02010600030101010101" pitchFamily="2" charset="-122"/>
                <a:ea typeface="宋体" panose="02010600030101010101" pitchFamily="2" charset="-122"/>
              </a:rPr>
              <a:t>N</a:t>
            </a:r>
            <a:r>
              <a:rPr lang="zh-CN" altLang="en-US" sz="1800" b="0" i="0" u="none" strike="noStrike" baseline="0" dirty="0">
                <a:solidFill>
                  <a:srgbClr val="000000"/>
                </a:solidFill>
                <a:latin typeface="宋体" panose="02010600030101010101" pitchFamily="2" charset="-122"/>
                <a:ea typeface="宋体" panose="02010600030101010101" pitchFamily="2" charset="-122"/>
              </a:rPr>
              <a:t>个脉冲的概率为</a:t>
            </a:r>
            <a:r>
              <a:rPr lang="en-US" altLang="zh-CN" sz="1800" b="0" i="0" u="none" strike="noStrike" baseline="0" dirty="0">
                <a:solidFill>
                  <a:srgbClr val="000000"/>
                </a:solidFill>
                <a:latin typeface="宋体" panose="02010600030101010101" pitchFamily="2" charset="-122"/>
                <a:ea typeface="宋体" panose="02010600030101010101" pitchFamily="2" charset="-122"/>
              </a:rPr>
              <a:t>(</a:t>
            </a:r>
            <a:r>
              <a:rPr lang="zh-CN" altLang="en-US" sz="1800" b="0" i="0" u="none" strike="noStrike" baseline="0" dirty="0">
                <a:solidFill>
                  <a:srgbClr val="000000"/>
                </a:solidFill>
                <a:latin typeface="宋体" panose="02010600030101010101" pitchFamily="2" charset="-122"/>
                <a:ea typeface="宋体" panose="02010600030101010101" pitchFamily="2" charset="-122"/>
              </a:rPr>
              <a:t>信号服从泊松分布</a:t>
            </a:r>
            <a:r>
              <a:rPr lang="en-US" altLang="zh-CN" sz="1800" b="0" i="0" u="none" strike="noStrike" baseline="0" dirty="0">
                <a:solidFill>
                  <a:srgbClr val="000000"/>
                </a:solidFill>
                <a:latin typeface="宋体" panose="02010600030101010101" pitchFamily="2" charset="-122"/>
                <a:ea typeface="宋体" panose="02010600030101010101" pitchFamily="2" charset="-122"/>
              </a:rPr>
              <a:t>)</a:t>
            </a:r>
            <a:r>
              <a:rPr lang="zh-CN" altLang="en-US" sz="1800" b="0" i="0" u="none" strike="noStrike" baseline="0" dirty="0">
                <a:solidFill>
                  <a:srgbClr val="000000"/>
                </a:solidFill>
                <a:latin typeface="宋体" panose="02010600030101010101" pitchFamily="2" charset="-122"/>
                <a:ea typeface="宋体" panose="02010600030101010101" pitchFamily="2" charset="-122"/>
              </a:rPr>
              <a:t>：</a:t>
            </a:r>
            <a:endParaRPr lang="zh-CN" altLang="en-US" dirty="0"/>
          </a:p>
        </p:txBody>
      </p:sp>
      <p:pic>
        <p:nvPicPr>
          <p:cNvPr id="4" name="图片 3">
            <a:extLst>
              <a:ext uri="{FF2B5EF4-FFF2-40B4-BE49-F238E27FC236}">
                <a16:creationId xmlns:a16="http://schemas.microsoft.com/office/drawing/2014/main" id="{1E003182-1B35-49CE-86E0-B543A096B48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0878" y="1868679"/>
            <a:ext cx="2306321" cy="773419"/>
          </a:xfrm>
          <a:prstGeom prst="rect">
            <a:avLst/>
          </a:prstGeom>
        </p:spPr>
      </p:pic>
      <p:sp>
        <p:nvSpPr>
          <p:cNvPr id="10" name="文本框 9">
            <a:extLst>
              <a:ext uri="{FF2B5EF4-FFF2-40B4-BE49-F238E27FC236}">
                <a16:creationId xmlns:a16="http://schemas.microsoft.com/office/drawing/2014/main" id="{D0801A92-7B11-4E0A-908D-E681488366F9}"/>
              </a:ext>
            </a:extLst>
          </p:cNvPr>
          <p:cNvSpPr txBox="1"/>
          <p:nvPr/>
        </p:nvSpPr>
        <p:spPr>
          <a:xfrm>
            <a:off x="314959" y="2997015"/>
            <a:ext cx="1958340" cy="369332"/>
          </a:xfrm>
          <a:prstGeom prst="rect">
            <a:avLst/>
          </a:prstGeom>
          <a:noFill/>
        </p:spPr>
        <p:txBody>
          <a:bodyPr wrap="square">
            <a:spAutoFit/>
          </a:bodyPr>
          <a:lstStyle/>
          <a:p>
            <a:pPr marR="0" algn="just"/>
            <a:r>
              <a:rPr lang="zh-CN" altLang="en-US" sz="1800" b="0" i="0" u="none" strike="noStrike" baseline="0" dirty="0">
                <a:solidFill>
                  <a:srgbClr val="000000"/>
                </a:solidFill>
                <a:latin typeface="宋体" panose="02010600030101010101" pitchFamily="2" charset="-122"/>
                <a:ea typeface="宋体" panose="02010600030101010101" pitchFamily="2" charset="-122"/>
              </a:rPr>
              <a:t>平均脉冲数目：</a:t>
            </a:r>
            <a:endParaRPr lang="zh-CN" altLang="en-US" dirty="0"/>
          </a:p>
        </p:txBody>
      </p:sp>
      <p:pic>
        <p:nvPicPr>
          <p:cNvPr id="11" name="图片 10">
            <a:extLst>
              <a:ext uri="{FF2B5EF4-FFF2-40B4-BE49-F238E27FC236}">
                <a16:creationId xmlns:a16="http://schemas.microsoft.com/office/drawing/2014/main" id="{8E2AB661-E563-4886-8595-D3D2212A0FF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45334" y="2822787"/>
            <a:ext cx="6567175" cy="764514"/>
          </a:xfrm>
          <a:prstGeom prst="rect">
            <a:avLst/>
          </a:prstGeom>
        </p:spPr>
      </p:pic>
      <p:sp>
        <p:nvSpPr>
          <p:cNvPr id="13" name="文本框 12">
            <a:extLst>
              <a:ext uri="{FF2B5EF4-FFF2-40B4-BE49-F238E27FC236}">
                <a16:creationId xmlns:a16="http://schemas.microsoft.com/office/drawing/2014/main" id="{AED68C69-20F5-4F6F-AFCB-6FC437077167}"/>
              </a:ext>
            </a:extLst>
          </p:cNvPr>
          <p:cNvSpPr txBox="1"/>
          <p:nvPr/>
        </p:nvSpPr>
        <p:spPr>
          <a:xfrm>
            <a:off x="314959" y="3846719"/>
            <a:ext cx="1026161" cy="369332"/>
          </a:xfrm>
          <a:prstGeom prst="rect">
            <a:avLst/>
          </a:prstGeom>
          <a:noFill/>
        </p:spPr>
        <p:txBody>
          <a:bodyPr wrap="square">
            <a:spAutoFit/>
          </a:bodyPr>
          <a:lstStyle/>
          <a:p>
            <a:pPr marR="0" algn="just"/>
            <a:r>
              <a:rPr lang="zh-CN" altLang="en-US" sz="1800" b="0" i="0" u="none" strike="noStrike" baseline="0" dirty="0">
                <a:solidFill>
                  <a:srgbClr val="000000"/>
                </a:solidFill>
                <a:latin typeface="宋体" panose="02010600030101010101" pitchFamily="2" charset="-122"/>
                <a:ea typeface="宋体" panose="02010600030101010101" pitchFamily="2" charset="-122"/>
              </a:rPr>
              <a:t>方差</a:t>
            </a:r>
            <a:r>
              <a:rPr lang="en-US" altLang="zh-CN" sz="1800" b="0" i="0" u="none" strike="noStrike" baseline="0" dirty="0">
                <a:solidFill>
                  <a:srgbClr val="000000"/>
                </a:solidFill>
                <a:latin typeface="宋体" panose="02010600030101010101" pitchFamily="2" charset="-122"/>
                <a:ea typeface="宋体" panose="02010600030101010101" pitchFamily="2" charset="-122"/>
              </a:rPr>
              <a:t>:</a:t>
            </a:r>
            <a:endParaRPr lang="zh-CN" altLang="en-US" dirty="0"/>
          </a:p>
        </p:txBody>
      </p:sp>
      <p:pic>
        <p:nvPicPr>
          <p:cNvPr id="15" name="图片 14">
            <a:extLst>
              <a:ext uri="{FF2B5EF4-FFF2-40B4-BE49-F238E27FC236}">
                <a16:creationId xmlns:a16="http://schemas.microsoft.com/office/drawing/2014/main" id="{D1F6B1B2-AD03-4488-9D2F-C5813B288C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49891" y="3846719"/>
            <a:ext cx="5244218" cy="1479339"/>
          </a:xfrm>
          <a:prstGeom prst="rect">
            <a:avLst/>
          </a:prstGeom>
        </p:spPr>
      </p:pic>
      <p:sp>
        <p:nvSpPr>
          <p:cNvPr id="17" name="文本框 16">
            <a:extLst>
              <a:ext uri="{FF2B5EF4-FFF2-40B4-BE49-F238E27FC236}">
                <a16:creationId xmlns:a16="http://schemas.microsoft.com/office/drawing/2014/main" id="{0C6D1F35-BD7F-415D-BFFA-5A2B43C64129}"/>
              </a:ext>
            </a:extLst>
          </p:cNvPr>
          <p:cNvSpPr txBox="1"/>
          <p:nvPr/>
        </p:nvSpPr>
        <p:spPr>
          <a:xfrm>
            <a:off x="1811020" y="5326058"/>
            <a:ext cx="1419858" cy="369332"/>
          </a:xfrm>
          <a:prstGeom prst="rect">
            <a:avLst/>
          </a:prstGeom>
          <a:noFill/>
        </p:spPr>
        <p:txBody>
          <a:bodyPr wrap="square">
            <a:spAutoFit/>
          </a:bodyPr>
          <a:lstStyle/>
          <a:p>
            <a:pPr algn="l"/>
            <a:r>
              <a:rPr lang="zh-CN" altLang="en-US" sz="1800" b="0" i="0" u="none" strike="noStrike" baseline="0" dirty="0">
                <a:solidFill>
                  <a:srgbClr val="000000"/>
                </a:solidFill>
                <a:latin typeface="宋体" panose="02010600030101010101" pitchFamily="2" charset="-122"/>
                <a:ea typeface="宋体" panose="02010600030101010101" pitchFamily="2" charset="-122"/>
              </a:rPr>
              <a:t>相对误差：</a:t>
            </a:r>
          </a:p>
        </p:txBody>
      </p:sp>
      <p:pic>
        <p:nvPicPr>
          <p:cNvPr id="19" name="图片 18">
            <a:extLst>
              <a:ext uri="{FF2B5EF4-FFF2-40B4-BE49-F238E27FC236}">
                <a16:creationId xmlns:a16="http://schemas.microsoft.com/office/drawing/2014/main" id="{51D33432-0159-4092-82A1-77466D4D11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096259" y="5373196"/>
            <a:ext cx="1814491" cy="661843"/>
          </a:xfrm>
          <a:prstGeom prst="rect">
            <a:avLst/>
          </a:prstGeom>
        </p:spPr>
      </p:pic>
      <p:sp>
        <p:nvSpPr>
          <p:cNvPr id="21" name="文本框 20">
            <a:extLst>
              <a:ext uri="{FF2B5EF4-FFF2-40B4-BE49-F238E27FC236}">
                <a16:creationId xmlns:a16="http://schemas.microsoft.com/office/drawing/2014/main" id="{77D9DE3B-4B56-4F90-A8E6-4E32AAE3873C}"/>
              </a:ext>
            </a:extLst>
          </p:cNvPr>
          <p:cNvSpPr txBox="1"/>
          <p:nvPr/>
        </p:nvSpPr>
        <p:spPr>
          <a:xfrm>
            <a:off x="5671820" y="5143700"/>
            <a:ext cx="2807528" cy="646331"/>
          </a:xfrm>
          <a:prstGeom prst="rect">
            <a:avLst/>
          </a:prstGeom>
          <a:noFill/>
        </p:spPr>
        <p:txBody>
          <a:bodyPr wrap="square">
            <a:spAutoFit/>
          </a:bodyPr>
          <a:lstStyle/>
          <a:p>
            <a:pPr algn="l"/>
            <a:r>
              <a:rPr lang="zh-CN" altLang="en-US" sz="1800" b="0" i="0" u="none" strike="noStrike" baseline="0" dirty="0">
                <a:solidFill>
                  <a:srgbClr val="000000"/>
                </a:solidFill>
                <a:latin typeface="宋体" panose="02010600030101010101" pitchFamily="2" charset="-122"/>
                <a:ea typeface="宋体" panose="02010600030101010101" pitchFamily="2" charset="-122"/>
              </a:rPr>
              <a:t>如果要求测量相对误差小于</a:t>
            </a:r>
            <a:r>
              <a:rPr lang="en-US" altLang="zh-CN" sz="1800" b="1" i="0" u="none" strike="noStrike" baseline="0" dirty="0">
                <a:solidFill>
                  <a:srgbClr val="000000"/>
                </a:solidFill>
                <a:latin typeface="Comic Sans MS" panose="030F0702030302020204" pitchFamily="66" charset="0"/>
                <a:ea typeface="宋体" panose="02010600030101010101" pitchFamily="2" charset="-122"/>
              </a:rPr>
              <a:t>0.1%, </a:t>
            </a:r>
            <a:r>
              <a:rPr lang="zh-CN" altLang="en-US" sz="1800" b="0" i="0" u="none" strike="noStrike" baseline="0" dirty="0">
                <a:solidFill>
                  <a:srgbClr val="000000"/>
                </a:solidFill>
                <a:latin typeface="宋体" panose="02010600030101010101" pitchFamily="2" charset="-122"/>
                <a:ea typeface="宋体" panose="02010600030101010101" pitchFamily="2" charset="-122"/>
              </a:rPr>
              <a:t>要求</a:t>
            </a:r>
            <a:r>
              <a:rPr lang="en-US" altLang="zh-CN" sz="1800" b="1" i="0" u="none" strike="noStrike" baseline="0" dirty="0">
                <a:solidFill>
                  <a:srgbClr val="000000"/>
                </a:solidFill>
                <a:latin typeface="Comic Sans MS" panose="030F0702030302020204" pitchFamily="66" charset="0"/>
                <a:ea typeface="宋体" panose="02010600030101010101" pitchFamily="2" charset="-122"/>
              </a:rPr>
              <a:t>N &gt; 10</a:t>
            </a:r>
            <a:r>
              <a:rPr lang="en-US" altLang="zh-CN" sz="1800" b="1" i="0" u="none" strike="noStrike" baseline="30000" dirty="0">
                <a:solidFill>
                  <a:srgbClr val="000000"/>
                </a:solidFill>
                <a:latin typeface="Comic Sans MS" panose="030F0702030302020204" pitchFamily="66" charset="0"/>
                <a:ea typeface="宋体" panose="02010600030101010101" pitchFamily="2" charset="-122"/>
              </a:rPr>
              <a:t>6</a:t>
            </a:r>
            <a:endParaRPr lang="zh-CN" altLang="en-US" sz="1100" b="0" i="0" u="none" strike="noStrike" baseline="30000" dirty="0">
              <a:solidFill>
                <a:srgbClr val="000000"/>
              </a:solidFill>
              <a:latin typeface="Comic Sans MS" panose="030F0702030302020204" pitchFamily="66" charset="0"/>
              <a:ea typeface="宋体" panose="02010600030101010101" pitchFamily="2" charset="-122"/>
            </a:endParaRPr>
          </a:p>
        </p:txBody>
      </p:sp>
    </p:spTree>
    <p:extLst>
      <p:ext uri="{BB962C8B-B14F-4D97-AF65-F5344CB8AC3E}">
        <p14:creationId xmlns:p14="http://schemas.microsoft.com/office/powerpoint/2010/main" val="25572644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heel(1)">
                                      <p:cBhvr>
                                        <p:cTn id="7" dur="2000"/>
                                        <p:tgtEl>
                                          <p:spTgt spid="10"/>
                                        </p:tgtEl>
                                      </p:cBhvr>
                                    </p:animEffect>
                                  </p:childTnLst>
                                </p:cTn>
                              </p:par>
                              <p:par>
                                <p:cTn id="8" presetID="21" presetClass="entr" presetSubtype="1"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randombar(horizontal)">
                                      <p:cBhvr>
                                        <p:cTn id="15" dur="500"/>
                                        <p:tgtEl>
                                          <p:spTgt spid="13"/>
                                        </p:tgtEl>
                                      </p:cBhvr>
                                    </p:animEffect>
                                  </p:childTnLst>
                                </p:cTn>
                              </p:par>
                              <p:par>
                                <p:cTn id="16" presetID="14" presetClass="entr" presetSubtype="10" fill="hold"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randombar(horizontal)">
                                      <p:cBhvr>
                                        <p:cTn id="18" dur="500"/>
                                        <p:tgtEl>
                                          <p:spTgt spid="15"/>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Effect transition="in" filter="fade">
                                      <p:cBhvr>
                                        <p:cTn id="23" dur="500"/>
                                        <p:tgtEl>
                                          <p:spTgt spid="17"/>
                                        </p:tgtEl>
                                      </p:cBhvr>
                                    </p:animEffect>
                                  </p:childTnLst>
                                </p:cTn>
                              </p:par>
                              <p:par>
                                <p:cTn id="24" presetID="10" presetClass="entr" presetSubtype="0" fill="hold" nodeType="with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500"/>
                                        <p:tgtEl>
                                          <p:spTgt spid="19"/>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randombar(horizontal)">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P spid="17" grpId="0"/>
      <p:bldP spid="21"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37</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230879" y="0"/>
            <a:ext cx="2651761" cy="707886"/>
          </a:xfrm>
          <a:prstGeom prst="rect">
            <a:avLst/>
          </a:prstGeom>
          <a:noFill/>
        </p:spPr>
        <p:txBody>
          <a:bodyPr wrap="square">
            <a:spAutoFit/>
          </a:bodyPr>
          <a:lstStyle/>
          <a:p>
            <a:r>
              <a:rPr lang="zh-CN" altLang="en-US" sz="4000" dirty="0"/>
              <a:t>定标器</a:t>
            </a:r>
          </a:p>
        </p:txBody>
      </p:sp>
      <mc:AlternateContent xmlns:mc="http://schemas.openxmlformats.org/markup-compatibility/2006" xmlns:a14="http://schemas.microsoft.com/office/drawing/2010/main">
        <mc:Choice Requires="a14">
          <p:sp>
            <p:nvSpPr>
              <p:cNvPr id="8" name="文本框 7">
                <a:extLst>
                  <a:ext uri="{FF2B5EF4-FFF2-40B4-BE49-F238E27FC236}">
                    <a16:creationId xmlns:a16="http://schemas.microsoft.com/office/drawing/2014/main" id="{1B902E43-2A31-41E7-B8ED-18E87FA21A27}"/>
                  </a:ext>
                </a:extLst>
              </p:cNvPr>
              <p:cNvSpPr txBox="1"/>
              <p:nvPr/>
            </p:nvSpPr>
            <p:spPr>
              <a:xfrm>
                <a:off x="179070" y="881663"/>
                <a:ext cx="8785860" cy="2581797"/>
              </a:xfrm>
              <a:prstGeom prst="rect">
                <a:avLst/>
              </a:prstGeom>
              <a:noFill/>
            </p:spPr>
            <p:txBody>
              <a:bodyPr wrap="square">
                <a:spAutoFit/>
              </a:bodyPr>
              <a:lstStyle/>
              <a:p>
                <a:pPr marR="0" algn="l"/>
                <a:r>
                  <a:rPr lang="zh-CN" altLang="en-US" sz="2000" b="1" i="1" u="none" strike="noStrike" baseline="0" dirty="0">
                    <a:solidFill>
                      <a:srgbClr val="000000"/>
                    </a:solidFill>
                    <a:latin typeface="宋体" panose="02010600030101010101" pitchFamily="2" charset="-122"/>
                    <a:ea typeface="宋体" panose="02010600030101010101" pitchFamily="2" charset="-122"/>
                  </a:rPr>
                  <a:t>计数损失</a:t>
                </a:r>
                <a:r>
                  <a:rPr lang="en-US" altLang="zh-CN" sz="2000" b="1" i="1" u="none" strike="noStrike" baseline="0" dirty="0">
                    <a:solidFill>
                      <a:srgbClr val="000000"/>
                    </a:solidFill>
                    <a:latin typeface="宋体" panose="02010600030101010101" pitchFamily="2" charset="-122"/>
                    <a:ea typeface="宋体" panose="02010600030101010101" pitchFamily="2" charset="-122"/>
                  </a:rPr>
                  <a:t>:</a:t>
                </a:r>
              </a:p>
              <a:p>
                <a:pPr marR="0" algn="l"/>
                <a:r>
                  <a:rPr lang="zh-CN" altLang="en-US" sz="2000" b="0" i="0" u="none" strike="noStrike" baseline="0" dirty="0">
                    <a:solidFill>
                      <a:srgbClr val="6E3BFF"/>
                    </a:solidFill>
                    <a:latin typeface="宋体" panose="02010600030101010101" pitchFamily="2" charset="-122"/>
                    <a:ea typeface="宋体" panose="02010600030101010101" pitchFamily="2" charset="-122"/>
                  </a:rPr>
                  <a:t>对随机信号的测量都不可避免存在着测量误差</a:t>
                </a:r>
                <a:r>
                  <a:rPr lang="zh-CN" altLang="en-US" sz="2000" b="0" i="0" u="none" strike="noStrike" baseline="0" dirty="0">
                    <a:solidFill>
                      <a:srgbClr val="000000"/>
                    </a:solidFill>
                    <a:latin typeface="宋体" panose="02010600030101010101" pitchFamily="2" charset="-122"/>
                    <a:ea typeface="宋体" panose="02010600030101010101" pitchFamily="2" charset="-122"/>
                  </a:rPr>
                  <a:t>。在我们制定的测量时间内，有一定概率发生两个输入脉冲相距很近的情况，以至于计数设备不能正确记录，把两个脉冲当成一个脉冲来计数了。这样就产生了计数损失。</a:t>
                </a:r>
                <a:endParaRPr lang="en-US" altLang="zh-CN" sz="2000" b="0" i="0" u="none" strike="noStrike" baseline="0" dirty="0">
                  <a:solidFill>
                    <a:srgbClr val="000000"/>
                  </a:solidFill>
                  <a:latin typeface="宋体" panose="02010600030101010101" pitchFamily="2" charset="-122"/>
                  <a:ea typeface="宋体" panose="02010600030101010101" pitchFamily="2" charset="-122"/>
                </a:endParaRPr>
              </a:p>
              <a:p>
                <a:pPr marR="0" algn="l"/>
                <a:r>
                  <a:rPr lang="zh-CN" altLang="en-US" sz="2000" b="0" i="0" u="none" strike="noStrike" baseline="0" dirty="0">
                    <a:solidFill>
                      <a:srgbClr val="000000"/>
                    </a:solidFill>
                    <a:latin typeface="宋体" panose="02010600030101010101" pitchFamily="2" charset="-122"/>
                    <a:ea typeface="宋体" panose="02010600030101010101" pitchFamily="2" charset="-122"/>
                  </a:rPr>
                  <a:t>通常，计数设备的最高工作频率</a:t>
                </a:r>
                <a:r>
                  <a:rPr lang="en-US" altLang="zh-CN" sz="2000" b="0" i="0" u="none" strike="noStrike" baseline="0" dirty="0">
                    <a:solidFill>
                      <a:srgbClr val="000000"/>
                    </a:solidFill>
                    <a:latin typeface="宋体" panose="02010600030101010101" pitchFamily="2" charset="-122"/>
                    <a:ea typeface="宋体" panose="02010600030101010101" pitchFamily="2" charset="-122"/>
                  </a:rPr>
                  <a:t>f</a:t>
                </a:r>
                <a:r>
                  <a:rPr lang="en-US" altLang="zh-CN" sz="2000" b="0" i="0" u="none" strike="noStrike" baseline="-25000" dirty="0">
                    <a:solidFill>
                      <a:srgbClr val="000000"/>
                    </a:solidFill>
                    <a:latin typeface="宋体" panose="02010600030101010101" pitchFamily="2" charset="-122"/>
                    <a:ea typeface="宋体" panose="02010600030101010101" pitchFamily="2" charset="-122"/>
                  </a:rPr>
                  <a:t>max</a:t>
                </a:r>
                <a:r>
                  <a:rPr lang="zh-CN" altLang="en-US" sz="2000" b="0" i="0" u="none" strike="noStrike" baseline="0" dirty="0">
                    <a:solidFill>
                      <a:srgbClr val="000000"/>
                    </a:solidFill>
                    <a:latin typeface="宋体" panose="02010600030101010101" pitchFamily="2" charset="-122"/>
                    <a:ea typeface="宋体" panose="02010600030101010101" pitchFamily="2" charset="-122"/>
                  </a:rPr>
                  <a:t>对应的周期</a:t>
                </a:r>
                <a:r>
                  <a:rPr lang="en-US" altLang="zh-CN" sz="2000" b="0" i="0" u="none" strike="noStrike" baseline="0" dirty="0" err="1">
                    <a:solidFill>
                      <a:srgbClr val="000000"/>
                    </a:solidFill>
                    <a:latin typeface="宋体" panose="02010600030101010101" pitchFamily="2" charset="-122"/>
                    <a:ea typeface="宋体" panose="02010600030101010101" pitchFamily="2" charset="-122"/>
                  </a:rPr>
                  <a:t>T</a:t>
                </a:r>
                <a:r>
                  <a:rPr lang="en-US" altLang="zh-CN" sz="2000" b="0" i="0" u="none" strike="noStrike" baseline="-25000" dirty="0" err="1">
                    <a:solidFill>
                      <a:srgbClr val="000000"/>
                    </a:solidFill>
                    <a:latin typeface="宋体" panose="02010600030101010101" pitchFamily="2" charset="-122"/>
                    <a:ea typeface="宋体" panose="02010600030101010101" pitchFamily="2" charset="-122"/>
                  </a:rPr>
                  <a:t>min</a:t>
                </a:r>
                <a:r>
                  <a:rPr lang="en-US" altLang="zh-CN" sz="2000" b="0" i="0" u="none" strike="noStrike" baseline="0" dirty="0">
                    <a:solidFill>
                      <a:srgbClr val="000000"/>
                    </a:solidFill>
                    <a:latin typeface="宋体" panose="02010600030101010101" pitchFamily="2" charset="-122"/>
                    <a:ea typeface="宋体" panose="02010600030101010101" pitchFamily="2" charset="-122"/>
                  </a:rPr>
                  <a:t>= 1/f</a:t>
                </a:r>
                <a:r>
                  <a:rPr lang="en-US" altLang="zh-CN" sz="2000" b="0" i="0" u="none" strike="noStrike" baseline="-25000" dirty="0">
                    <a:solidFill>
                      <a:srgbClr val="000000"/>
                    </a:solidFill>
                    <a:latin typeface="宋体" panose="02010600030101010101" pitchFamily="2" charset="-122"/>
                    <a:ea typeface="宋体" panose="02010600030101010101" pitchFamily="2" charset="-122"/>
                  </a:rPr>
                  <a:t>max</a:t>
                </a:r>
                <a:r>
                  <a:rPr lang="en-US" altLang="zh-CN" sz="2000" b="0" i="0" u="none" strike="noStrike" baseline="0" dirty="0">
                    <a:solidFill>
                      <a:srgbClr val="000000"/>
                    </a:solidFill>
                    <a:latin typeface="宋体" panose="02010600030101010101" pitchFamily="2" charset="-122"/>
                    <a:ea typeface="宋体" panose="02010600030101010101" pitchFamily="2" charset="-122"/>
                  </a:rPr>
                  <a:t>, </a:t>
                </a:r>
                <a:r>
                  <a:rPr lang="zh-CN" altLang="en-US" sz="2000" b="0" i="0" u="none" strike="noStrike" baseline="0" dirty="0">
                    <a:solidFill>
                      <a:srgbClr val="000000"/>
                    </a:solidFill>
                    <a:latin typeface="宋体" panose="02010600030101010101" pitchFamily="2" charset="-122"/>
                    <a:ea typeface="宋体" panose="02010600030101010101" pitchFamily="2" charset="-122"/>
                  </a:rPr>
                  <a:t>就是计数设备的分辨时间（死时间）</a:t>
                </a:r>
                <a:r>
                  <a:rPr lang="en-US" altLang="zh-CN" sz="2000" b="0" i="1" u="none" strike="noStrike" baseline="0" dirty="0">
                    <a:solidFill>
                      <a:srgbClr val="000000"/>
                    </a:solidFill>
                    <a:latin typeface="宋体" panose="02010600030101010101" pitchFamily="2" charset="-122"/>
                    <a:ea typeface="宋体" panose="02010600030101010101" pitchFamily="2" charset="-122"/>
                  </a:rPr>
                  <a:t>τ</a:t>
                </a:r>
                <a:r>
                  <a:rPr lang="zh-CN" altLang="en-US" sz="2000" b="0" i="0" u="none" strike="noStrike" baseline="0" dirty="0">
                    <a:solidFill>
                      <a:srgbClr val="000000"/>
                    </a:solidFill>
                    <a:latin typeface="宋体" panose="02010600030101010101" pitchFamily="2" charset="-122"/>
                    <a:ea typeface="宋体" panose="02010600030101010101" pitchFamily="2" charset="-122"/>
                  </a:rPr>
                  <a:t>。</a:t>
                </a:r>
                <a:endParaRPr lang="en-US" altLang="zh-CN" sz="2000" b="0" i="0" u="none" strike="noStrike" baseline="0" dirty="0">
                  <a:solidFill>
                    <a:srgbClr val="000000"/>
                  </a:solidFill>
                  <a:latin typeface="宋体" panose="02010600030101010101" pitchFamily="2" charset="-122"/>
                  <a:ea typeface="宋体" panose="02010600030101010101" pitchFamily="2" charset="-122"/>
                </a:endParaRPr>
              </a:p>
              <a:p>
                <a:pPr marR="0" algn="l"/>
                <a:r>
                  <a:rPr lang="zh-CN" altLang="en-US" sz="2000" b="0" i="0" u="none" strike="noStrike" baseline="0" dirty="0">
                    <a:solidFill>
                      <a:srgbClr val="000000"/>
                    </a:solidFill>
                    <a:latin typeface="宋体" panose="02010600030101010101" pitchFamily="2" charset="-122"/>
                    <a:ea typeface="宋体" panose="02010600030101010101" pitchFamily="2" charset="-122"/>
                  </a:rPr>
                  <a:t>设脉冲的平均计数率为</a:t>
                </a:r>
                <a14:m>
                  <m:oMath xmlns:m="http://schemas.openxmlformats.org/officeDocument/2006/math">
                    <m:acc>
                      <m:accPr>
                        <m:chr m:val="̅"/>
                        <m:ctrlPr>
                          <a:rPr lang="en-US" altLang="zh-CN" sz="2000" b="0" i="1" u="none" strike="noStrike" baseline="0" smtClean="0">
                            <a:solidFill>
                              <a:srgbClr val="000000"/>
                            </a:solidFill>
                            <a:latin typeface="Cambria Math" panose="02040503050406030204" pitchFamily="18" charset="0"/>
                            <a:ea typeface="宋体" panose="02010600030101010101" pitchFamily="2" charset="-122"/>
                          </a:rPr>
                        </m:ctrlPr>
                      </m:accPr>
                      <m:e>
                        <m:r>
                          <a:rPr lang="en-US" altLang="zh-CN" sz="2000" i="1">
                            <a:solidFill>
                              <a:srgbClr val="000000"/>
                            </a:solidFill>
                            <a:latin typeface="Cambria Math" panose="02040503050406030204" pitchFamily="18" charset="0"/>
                            <a:ea typeface="宋体" panose="02010600030101010101" pitchFamily="2" charset="-122"/>
                          </a:rPr>
                          <m:t>𝑛</m:t>
                        </m:r>
                      </m:e>
                    </m:acc>
                  </m:oMath>
                </a14:m>
                <a:r>
                  <a:rPr lang="zh-CN" altLang="en-US" sz="2000" b="0" i="0" u="none" strike="noStrike" baseline="0" dirty="0">
                    <a:solidFill>
                      <a:srgbClr val="000000"/>
                    </a:solidFill>
                    <a:latin typeface="宋体" panose="02010600030101010101" pitchFamily="2" charset="-122"/>
                    <a:ea typeface="宋体" panose="02010600030101010101" pitchFamily="2" charset="-122"/>
                  </a:rPr>
                  <a:t>，每记录一个脉冲，在其后的死时间</a:t>
                </a:r>
                <a:r>
                  <a:rPr lang="en-US" altLang="zh-CN" sz="2000" b="0" i="1" u="none" strike="noStrike" baseline="0" dirty="0">
                    <a:solidFill>
                      <a:srgbClr val="000000"/>
                    </a:solidFill>
                    <a:latin typeface="宋体" panose="02010600030101010101" pitchFamily="2" charset="-122"/>
                    <a:ea typeface="宋体" panose="02010600030101010101" pitchFamily="2" charset="-122"/>
                  </a:rPr>
                  <a:t>τ</a:t>
                </a:r>
                <a:r>
                  <a:rPr lang="zh-CN" altLang="en-US" sz="2000" b="0" i="0" u="none" strike="noStrike" baseline="0" dirty="0">
                    <a:solidFill>
                      <a:srgbClr val="000000"/>
                    </a:solidFill>
                    <a:latin typeface="宋体" panose="02010600030101010101" pitchFamily="2" charset="-122"/>
                    <a:ea typeface="宋体" panose="02010600030101010101" pitchFamily="2" charset="-122"/>
                  </a:rPr>
                  <a:t>内的计数都会被损失掉。</a:t>
                </a:r>
                <a:endParaRPr lang="zh-CN" altLang="en-US" sz="2000" dirty="0"/>
              </a:p>
            </p:txBody>
          </p:sp>
        </mc:Choice>
        <mc:Fallback xmlns="">
          <p:sp>
            <p:nvSpPr>
              <p:cNvPr id="8" name="文本框 7">
                <a:extLst>
                  <a:ext uri="{FF2B5EF4-FFF2-40B4-BE49-F238E27FC236}">
                    <a16:creationId xmlns:a16="http://schemas.microsoft.com/office/drawing/2014/main" id="{1B902E43-2A31-41E7-B8ED-18E87FA21A27}"/>
                  </a:ext>
                </a:extLst>
              </p:cNvPr>
              <p:cNvSpPr txBox="1">
                <a:spLocks noRot="1" noChangeAspect="1" noMove="1" noResize="1" noEditPoints="1" noAdjustHandles="1" noChangeArrowheads="1" noChangeShapeType="1" noTextEdit="1"/>
              </p:cNvSpPr>
              <p:nvPr/>
            </p:nvSpPr>
            <p:spPr>
              <a:xfrm>
                <a:off x="179070" y="881663"/>
                <a:ext cx="8785860" cy="2581797"/>
              </a:xfrm>
              <a:prstGeom prst="rect">
                <a:avLst/>
              </a:prstGeom>
              <a:blipFill>
                <a:blip r:embed="rId2"/>
                <a:stretch>
                  <a:fillRect l="-693" t="-1418" r="-139" b="-1655"/>
                </a:stretch>
              </a:blipFill>
            </p:spPr>
            <p:txBody>
              <a:bodyPr/>
              <a:lstStyle/>
              <a:p>
                <a:r>
                  <a:rPr lang="zh-CN" altLang="en-US">
                    <a:noFill/>
                  </a:rPr>
                  <a:t> </a:t>
                </a:r>
              </a:p>
            </p:txBody>
          </p:sp>
        </mc:Fallback>
      </mc:AlternateContent>
      <p:sp>
        <p:nvSpPr>
          <p:cNvPr id="10" name="文本框 9">
            <a:extLst>
              <a:ext uri="{FF2B5EF4-FFF2-40B4-BE49-F238E27FC236}">
                <a16:creationId xmlns:a16="http://schemas.microsoft.com/office/drawing/2014/main" id="{17389943-66A2-46FF-825D-3C8A56554874}"/>
              </a:ext>
            </a:extLst>
          </p:cNvPr>
          <p:cNvSpPr txBox="1"/>
          <p:nvPr/>
        </p:nvSpPr>
        <p:spPr>
          <a:xfrm>
            <a:off x="179070" y="3463460"/>
            <a:ext cx="4577080" cy="369332"/>
          </a:xfrm>
          <a:prstGeom prst="rect">
            <a:avLst/>
          </a:prstGeom>
          <a:noFill/>
        </p:spPr>
        <p:txBody>
          <a:bodyPr wrap="square">
            <a:spAutoFit/>
          </a:bodyPr>
          <a:lstStyle/>
          <a:p>
            <a:pPr algn="l"/>
            <a:r>
              <a:rPr lang="zh-CN" altLang="en-US" sz="1800" b="0" i="0" u="none" strike="noStrike" baseline="0" dirty="0">
                <a:solidFill>
                  <a:srgbClr val="000000"/>
                </a:solidFill>
                <a:latin typeface="宋体" panose="02010600030101010101" pitchFamily="2" charset="-122"/>
                <a:ea typeface="宋体" panose="02010600030101010101" pitchFamily="2" charset="-122"/>
              </a:rPr>
              <a:t>每记录一个脉冲，平均损失脉冲数目：</a:t>
            </a:r>
          </a:p>
        </p:txBody>
      </p:sp>
      <p:pic>
        <p:nvPicPr>
          <p:cNvPr id="11" name="图片 10">
            <a:extLst>
              <a:ext uri="{FF2B5EF4-FFF2-40B4-BE49-F238E27FC236}">
                <a16:creationId xmlns:a16="http://schemas.microsoft.com/office/drawing/2014/main" id="{3F833AE5-FB4E-474B-B0FA-F224FFDBF7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44359" y="3832792"/>
            <a:ext cx="3471962" cy="990714"/>
          </a:xfrm>
          <a:prstGeom prst="rect">
            <a:avLst/>
          </a:prstGeom>
        </p:spPr>
      </p:pic>
      <p:sp>
        <p:nvSpPr>
          <p:cNvPr id="13" name="文本框 12">
            <a:extLst>
              <a:ext uri="{FF2B5EF4-FFF2-40B4-BE49-F238E27FC236}">
                <a16:creationId xmlns:a16="http://schemas.microsoft.com/office/drawing/2014/main" id="{CFD75F6C-CDDE-45D4-A22A-6D5EBDD105CF}"/>
              </a:ext>
            </a:extLst>
          </p:cNvPr>
          <p:cNvSpPr txBox="1"/>
          <p:nvPr/>
        </p:nvSpPr>
        <p:spPr>
          <a:xfrm>
            <a:off x="179070" y="4823506"/>
            <a:ext cx="4577080" cy="369332"/>
          </a:xfrm>
          <a:prstGeom prst="rect">
            <a:avLst/>
          </a:prstGeom>
          <a:noFill/>
        </p:spPr>
        <p:txBody>
          <a:bodyPr wrap="square">
            <a:spAutoFit/>
          </a:bodyPr>
          <a:lstStyle/>
          <a:p>
            <a:pPr algn="l"/>
            <a:r>
              <a:rPr lang="zh-CN" altLang="en-US" sz="1800" b="0" i="0" u="none" strike="noStrike" baseline="0" dirty="0">
                <a:solidFill>
                  <a:srgbClr val="000000"/>
                </a:solidFill>
                <a:latin typeface="宋体" panose="02010600030101010101" pitchFamily="2" charset="-122"/>
                <a:ea typeface="宋体" panose="02010600030101010101" pitchFamily="2" charset="-122"/>
              </a:rPr>
              <a:t>这样相对计数损失（漏计误差）</a:t>
            </a:r>
            <a:r>
              <a:rPr lang="en-US" altLang="zh-CN" sz="1800" b="0" i="0" u="none" strike="noStrike" baseline="0" dirty="0">
                <a:solidFill>
                  <a:srgbClr val="000000"/>
                </a:solidFill>
                <a:latin typeface="宋体" panose="02010600030101010101" pitchFamily="2" charset="-122"/>
                <a:ea typeface="宋体" panose="02010600030101010101" pitchFamily="2" charset="-122"/>
              </a:rPr>
              <a:t>:</a:t>
            </a:r>
          </a:p>
        </p:txBody>
      </p:sp>
      <p:pic>
        <p:nvPicPr>
          <p:cNvPr id="15" name="图片 14">
            <a:extLst>
              <a:ext uri="{FF2B5EF4-FFF2-40B4-BE49-F238E27FC236}">
                <a16:creationId xmlns:a16="http://schemas.microsoft.com/office/drawing/2014/main" id="{0FBEBD9C-975D-4607-8DEA-73DBB3794E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44359" y="5243240"/>
            <a:ext cx="4388118" cy="940311"/>
          </a:xfrm>
          <a:prstGeom prst="rect">
            <a:avLst/>
          </a:prstGeom>
        </p:spPr>
      </p:pic>
    </p:spTree>
    <p:extLst>
      <p:ext uri="{BB962C8B-B14F-4D97-AF65-F5344CB8AC3E}">
        <p14:creationId xmlns:p14="http://schemas.microsoft.com/office/powerpoint/2010/main" val="878584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par>
                                <p:cTn id="8" presetID="14" presetClass="entr" presetSubtype="1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fade">
                                      <p:cBhvr>
                                        <p:cTn id="15" dur="1000"/>
                                        <p:tgtEl>
                                          <p:spTgt spid="13"/>
                                        </p:tgtEl>
                                      </p:cBhvr>
                                    </p:animEffect>
                                    <p:anim calcmode="lin" valueType="num">
                                      <p:cBhvr>
                                        <p:cTn id="16" dur="1000" fill="hold"/>
                                        <p:tgtEl>
                                          <p:spTgt spid="13"/>
                                        </p:tgtEl>
                                        <p:attrNameLst>
                                          <p:attrName>ppt_x</p:attrName>
                                        </p:attrNameLst>
                                      </p:cBhvr>
                                      <p:tavLst>
                                        <p:tav tm="0">
                                          <p:val>
                                            <p:strVal val="#ppt_x"/>
                                          </p:val>
                                        </p:tav>
                                        <p:tav tm="100000">
                                          <p:val>
                                            <p:strVal val="#ppt_x"/>
                                          </p:val>
                                        </p:tav>
                                      </p:tavLst>
                                    </p:anim>
                                    <p:anim calcmode="lin" valueType="num">
                                      <p:cBhvr>
                                        <p:cTn id="17" dur="1000" fill="hold"/>
                                        <p:tgtEl>
                                          <p:spTgt spid="13"/>
                                        </p:tgtEl>
                                        <p:attrNameLst>
                                          <p:attrName>ppt_y</p:attrName>
                                        </p:attrNameLst>
                                      </p:cBhvr>
                                      <p:tavLst>
                                        <p:tav tm="0">
                                          <p:val>
                                            <p:strVal val="#ppt_y+.1"/>
                                          </p:val>
                                        </p:tav>
                                        <p:tav tm="100000">
                                          <p:val>
                                            <p:strVal val="#ppt_y"/>
                                          </p:val>
                                        </p:tav>
                                      </p:tavLst>
                                    </p:anim>
                                  </p:childTnLst>
                                </p:cTn>
                              </p:par>
                              <p:par>
                                <p:cTn id="18" presetID="42" presetClass="entr" presetSubtype="0" fill="hold" nodeType="with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3"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idx="4294967295"/>
          </p:nvPr>
        </p:nvSpPr>
        <p:spPr>
          <a:xfrm>
            <a:off x="1190625" y="95250"/>
            <a:ext cx="6496050" cy="635000"/>
          </a:xfrm>
          <a:prstGeom prst="rect">
            <a:avLst/>
          </a:prstGeom>
        </p:spPr>
        <p:txBody>
          <a:bodyPr>
            <a:normAutofit fontScale="90000"/>
          </a:bodyPr>
          <a:lstStyle/>
          <a:p>
            <a:r>
              <a:rPr lang="zh-CN" altLang="en-US" sz="4000" b="1" dirty="0"/>
              <a:t>实验室常见几种数据接口标准</a:t>
            </a:r>
          </a:p>
        </p:txBody>
      </p:sp>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38</a:t>
            </a:fld>
            <a:endParaRPr lang="zh-CN" altLang="en-US"/>
          </a:p>
        </p:txBody>
      </p:sp>
      <p:sp>
        <p:nvSpPr>
          <p:cNvPr id="13" name="文本框 12">
            <a:extLst>
              <a:ext uri="{FF2B5EF4-FFF2-40B4-BE49-F238E27FC236}">
                <a16:creationId xmlns:a16="http://schemas.microsoft.com/office/drawing/2014/main" id="{A9704A57-72A6-4B08-B81C-DE5B3232E82B}"/>
              </a:ext>
            </a:extLst>
          </p:cNvPr>
          <p:cNvSpPr txBox="1"/>
          <p:nvPr/>
        </p:nvSpPr>
        <p:spPr>
          <a:xfrm>
            <a:off x="600074" y="1036500"/>
            <a:ext cx="8010525" cy="4401205"/>
          </a:xfrm>
          <a:prstGeom prst="rect">
            <a:avLst/>
          </a:prstGeom>
          <a:noFill/>
        </p:spPr>
        <p:txBody>
          <a:bodyPr wrap="square">
            <a:spAutoFit/>
          </a:bodyPr>
          <a:lstStyle/>
          <a:p>
            <a:pPr marL="457200" indent="-457200">
              <a:buFont typeface="Wingdings" panose="05000000000000000000" pitchFamily="2" charset="2"/>
              <a:buChar char="n"/>
            </a:pPr>
            <a:r>
              <a:rPr lang="zh-CN" altLang="en-US" sz="2800" dirty="0">
                <a:latin typeface="楷体" panose="02010609060101010101" pitchFamily="49" charset="-122"/>
                <a:ea typeface="楷体" panose="02010609060101010101" pitchFamily="49" charset="-122"/>
              </a:rPr>
              <a:t>串口</a:t>
            </a:r>
            <a:r>
              <a:rPr lang="en-US" altLang="zh-CN" sz="2800" dirty="0">
                <a:latin typeface="楷体" panose="02010609060101010101" pitchFamily="49" charset="-122"/>
                <a:ea typeface="楷体" panose="02010609060101010101" pitchFamily="49" charset="-122"/>
              </a:rPr>
              <a:t>(</a:t>
            </a:r>
            <a:r>
              <a:rPr lang="en-US" altLang="zh-CN" sz="2800" b="0" i="0" dirty="0">
                <a:solidFill>
                  <a:srgbClr val="333333"/>
                </a:solidFill>
                <a:effectLst/>
                <a:latin typeface="楷体" panose="02010609060101010101" pitchFamily="49" charset="-122"/>
                <a:ea typeface="楷体" panose="02010609060101010101" pitchFamily="49" charset="-122"/>
              </a:rPr>
              <a:t>Universal Asynchronous Receiver/Transmitter</a:t>
            </a:r>
            <a:r>
              <a:rPr lang="zh-CN" altLang="en-US" sz="2800" b="0" i="0" dirty="0">
                <a:solidFill>
                  <a:srgbClr val="333333"/>
                </a:solidFill>
                <a:effectLst/>
                <a:latin typeface="楷体" panose="02010609060101010101" pitchFamily="49" charset="-122"/>
                <a:ea typeface="楷体" panose="02010609060101010101" pitchFamily="49" charset="-122"/>
              </a:rPr>
              <a:t>，</a:t>
            </a:r>
            <a:r>
              <a:rPr lang="en-US" altLang="zh-CN" sz="2800" b="0" i="0" dirty="0">
                <a:solidFill>
                  <a:srgbClr val="333333"/>
                </a:solidFill>
                <a:effectLst/>
                <a:latin typeface="楷体" panose="02010609060101010101" pitchFamily="49" charset="-122"/>
                <a:ea typeface="楷体" panose="02010609060101010101" pitchFamily="49" charset="-122"/>
              </a:rPr>
              <a:t>UART): RS232</a:t>
            </a:r>
            <a:r>
              <a:rPr lang="zh-CN" altLang="en-US" sz="2800" b="0" i="0" dirty="0">
                <a:solidFill>
                  <a:srgbClr val="333333"/>
                </a:solidFill>
                <a:effectLst/>
                <a:latin typeface="楷体" panose="02010609060101010101" pitchFamily="49" charset="-122"/>
                <a:ea typeface="楷体" panose="02010609060101010101" pitchFamily="49" charset="-122"/>
              </a:rPr>
              <a:t>、</a:t>
            </a:r>
            <a:r>
              <a:rPr lang="en-US" altLang="zh-CN" sz="2800" b="0" i="0" dirty="0">
                <a:solidFill>
                  <a:srgbClr val="333333"/>
                </a:solidFill>
                <a:effectLst/>
                <a:latin typeface="楷体" panose="02010609060101010101" pitchFamily="49" charset="-122"/>
                <a:ea typeface="楷体" panose="02010609060101010101" pitchFamily="49" charset="-122"/>
              </a:rPr>
              <a:t>RS422</a:t>
            </a:r>
            <a:r>
              <a:rPr lang="zh-CN" altLang="en-US" sz="2800" b="0" i="0" dirty="0">
                <a:solidFill>
                  <a:srgbClr val="333333"/>
                </a:solidFill>
                <a:effectLst/>
                <a:latin typeface="楷体" panose="02010609060101010101" pitchFamily="49" charset="-122"/>
                <a:ea typeface="楷体" panose="02010609060101010101" pitchFamily="49" charset="-122"/>
              </a:rPr>
              <a:t>、</a:t>
            </a:r>
            <a:r>
              <a:rPr lang="en-US" altLang="zh-CN" sz="2800" b="0" i="0" dirty="0">
                <a:solidFill>
                  <a:srgbClr val="333333"/>
                </a:solidFill>
                <a:effectLst/>
                <a:latin typeface="楷体" panose="02010609060101010101" pitchFamily="49" charset="-122"/>
                <a:ea typeface="楷体" panose="02010609060101010101" pitchFamily="49" charset="-122"/>
              </a:rPr>
              <a:t>RS485</a:t>
            </a:r>
            <a:r>
              <a:rPr lang="zh-CN" altLang="en-US" sz="2800" b="0" i="0" dirty="0">
                <a:solidFill>
                  <a:srgbClr val="333333"/>
                </a:solidFill>
                <a:effectLst/>
                <a:latin typeface="楷体" panose="02010609060101010101" pitchFamily="49" charset="-122"/>
                <a:ea typeface="楷体" panose="02010609060101010101" pitchFamily="49" charset="-122"/>
              </a:rPr>
              <a:t>标准</a:t>
            </a:r>
            <a:r>
              <a:rPr lang="zh-CN" altLang="en-US" sz="2800" dirty="0">
                <a:latin typeface="楷体" panose="02010609060101010101" pitchFamily="49" charset="-122"/>
                <a:ea typeface="楷体" panose="02010609060101010101" pitchFamily="49" charset="-122"/>
              </a:rPr>
              <a:t>；</a:t>
            </a:r>
            <a:endParaRPr lang="en-US" altLang="zh-CN" sz="2800" dirty="0">
              <a:latin typeface="楷体" panose="02010609060101010101" pitchFamily="49" charset="-122"/>
              <a:ea typeface="楷体" panose="02010609060101010101" pitchFamily="49" charset="-122"/>
            </a:endParaRPr>
          </a:p>
          <a:p>
            <a:pPr marL="457200" indent="-457200">
              <a:buFont typeface="Wingdings" panose="05000000000000000000" pitchFamily="2" charset="2"/>
              <a:buChar char="n"/>
            </a:pPr>
            <a:r>
              <a:rPr lang="zh-CN" altLang="en-US" sz="2800" dirty="0">
                <a:latin typeface="楷体" panose="02010609060101010101" pitchFamily="49" charset="-122"/>
                <a:ea typeface="楷体" panose="02010609060101010101" pitchFamily="49" charset="-122"/>
              </a:rPr>
              <a:t>通用串行总线接口（</a:t>
            </a:r>
            <a:r>
              <a:rPr lang="en-US" altLang="zh-CN" sz="2800" dirty="0">
                <a:solidFill>
                  <a:srgbClr val="333333"/>
                </a:solidFill>
                <a:latin typeface="楷体" panose="02010609060101010101" pitchFamily="49" charset="-122"/>
                <a:ea typeface="楷体" panose="02010609060101010101" pitchFamily="49" charset="-122"/>
              </a:rPr>
              <a:t>Universal Serial Bus, </a:t>
            </a:r>
            <a:r>
              <a:rPr lang="en-US" altLang="zh-CN" sz="2800" dirty="0">
                <a:latin typeface="楷体" panose="02010609060101010101" pitchFamily="49" charset="-122"/>
                <a:ea typeface="楷体" panose="02010609060101010101" pitchFamily="49" charset="-122"/>
              </a:rPr>
              <a:t>USB</a:t>
            </a:r>
            <a:r>
              <a:rPr lang="zh-CN" altLang="en-US" sz="2800" dirty="0">
                <a:latin typeface="楷体" panose="02010609060101010101" pitchFamily="49" charset="-122"/>
                <a:ea typeface="楷体" panose="02010609060101010101" pitchFamily="49" charset="-122"/>
              </a:rPr>
              <a:t>）；</a:t>
            </a:r>
            <a:endParaRPr lang="en-US" altLang="zh-CN" sz="2800" dirty="0">
              <a:latin typeface="楷体" panose="02010609060101010101" pitchFamily="49" charset="-122"/>
              <a:ea typeface="楷体" panose="02010609060101010101" pitchFamily="49" charset="-122"/>
            </a:endParaRPr>
          </a:p>
          <a:p>
            <a:pPr marL="457200" indent="-457200">
              <a:buFont typeface="Wingdings" panose="05000000000000000000" pitchFamily="2" charset="2"/>
              <a:buChar char="n"/>
            </a:pPr>
            <a:r>
              <a:rPr lang="zh-CN" altLang="en-US" sz="2800" dirty="0">
                <a:latin typeface="楷体" panose="02010609060101010101" pitchFamily="49" charset="-122"/>
                <a:ea typeface="楷体" panose="02010609060101010101" pitchFamily="49" charset="-122"/>
              </a:rPr>
              <a:t>网口</a:t>
            </a:r>
            <a:r>
              <a:rPr lang="en-US" altLang="zh-CN" sz="2800" dirty="0">
                <a:latin typeface="楷体" panose="02010609060101010101" pitchFamily="49" charset="-122"/>
                <a:ea typeface="楷体" panose="02010609060101010101" pitchFamily="49" charset="-122"/>
              </a:rPr>
              <a:t>Ethernet;</a:t>
            </a:r>
          </a:p>
          <a:p>
            <a:pPr marL="457200" indent="-457200">
              <a:buFont typeface="Wingdings" panose="05000000000000000000" pitchFamily="2" charset="2"/>
              <a:buChar char="n"/>
            </a:pPr>
            <a:r>
              <a:rPr lang="zh-CN" altLang="en-US" sz="2800" dirty="0">
                <a:latin typeface="楷体" panose="02010609060101010101" pitchFamily="49" charset="-122"/>
                <a:ea typeface="楷体" panose="02010609060101010101" pitchFamily="49" charset="-122"/>
              </a:rPr>
              <a:t>核仪器标准接口</a:t>
            </a:r>
            <a:r>
              <a:rPr lang="en-US" altLang="zh-CN" sz="2800" dirty="0">
                <a:latin typeface="楷体" panose="02010609060101010101" pitchFamily="49" charset="-122"/>
                <a:ea typeface="楷体" panose="02010609060101010101" pitchFamily="49" charset="-122"/>
              </a:rPr>
              <a:t>(Nuclear Instrument Module, NIM)</a:t>
            </a:r>
            <a:r>
              <a:rPr lang="zh-CN" altLang="en-US" sz="2800" dirty="0">
                <a:latin typeface="楷体" panose="02010609060101010101" pitchFamily="49" charset="-122"/>
                <a:ea typeface="楷体" panose="02010609060101010101" pitchFamily="49" charset="-122"/>
              </a:rPr>
              <a:t>。</a:t>
            </a:r>
            <a:endParaRPr lang="en-US" altLang="zh-CN" sz="2000" dirty="0">
              <a:latin typeface="+mn-ea"/>
            </a:endParaRPr>
          </a:p>
          <a:p>
            <a:pPr marL="457200" indent="-457200">
              <a:buFont typeface="Wingdings" panose="05000000000000000000" pitchFamily="2" charset="2"/>
              <a:buChar char="n"/>
            </a:pPr>
            <a:endParaRPr lang="en-US" altLang="zh-CN" sz="2800" dirty="0">
              <a:latin typeface="楷体" panose="02010609060101010101" pitchFamily="49" charset="-122"/>
              <a:ea typeface="楷体" panose="02010609060101010101" pitchFamily="49" charset="-122"/>
            </a:endParaRPr>
          </a:p>
          <a:p>
            <a:pPr marL="457200" indent="-457200">
              <a:buFont typeface="Wingdings" panose="05000000000000000000" pitchFamily="2" charset="2"/>
              <a:buChar char="n"/>
            </a:pPr>
            <a:endParaRPr lang="en-US" altLang="zh-CN" sz="2800"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24510963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39</a:t>
            </a:fld>
            <a:endParaRPr lang="zh-CN" altLang="en-US" dirty="0"/>
          </a:p>
        </p:txBody>
      </p:sp>
      <p:sp>
        <p:nvSpPr>
          <p:cNvPr id="5" name="灯片编号占位符 8">
            <a:extLst>
              <a:ext uri="{FF2B5EF4-FFF2-40B4-BE49-F238E27FC236}">
                <a16:creationId xmlns:a16="http://schemas.microsoft.com/office/drawing/2014/main" id="{BFEA66C6-67A7-40E1-BD7F-2A629E7D0DB3}"/>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39</a:t>
            </a:fld>
            <a:endParaRPr lang="zh-CN" altLang="en-US"/>
          </a:p>
        </p:txBody>
      </p:sp>
      <p:sp>
        <p:nvSpPr>
          <p:cNvPr id="8" name="文本框 7">
            <a:extLst>
              <a:ext uri="{FF2B5EF4-FFF2-40B4-BE49-F238E27FC236}">
                <a16:creationId xmlns:a16="http://schemas.microsoft.com/office/drawing/2014/main" id="{F005DB02-BEA9-4CB1-9A2D-054D2254EB6C}"/>
              </a:ext>
            </a:extLst>
          </p:cNvPr>
          <p:cNvSpPr txBox="1"/>
          <p:nvPr/>
        </p:nvSpPr>
        <p:spPr>
          <a:xfrm>
            <a:off x="427037" y="3061850"/>
            <a:ext cx="7096125" cy="3416320"/>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串口标准：</a:t>
            </a:r>
            <a:endParaRPr lang="en-US" altLang="zh-CN" b="1"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1.RS232: RX,TX,GND(</a:t>
            </a:r>
            <a:r>
              <a:rPr lang="zh-CN" altLang="en-US" dirty="0">
                <a:latin typeface="宋体" panose="02010600030101010101" pitchFamily="2" charset="-122"/>
                <a:ea typeface="宋体" panose="02010600030101010101" pitchFamily="2" charset="-122"/>
              </a:rPr>
              <a:t>传输长度受限，抗噪声能力差</a:t>
            </a:r>
            <a:r>
              <a:rPr lang="en-US" altLang="zh-CN" dirty="0">
                <a:latin typeface="宋体" panose="02010600030101010101" pitchFamily="2" charset="-122"/>
                <a:ea typeface="宋体" panose="02010600030101010101" pitchFamily="2" charset="-122"/>
              </a:rPr>
              <a:t>)</a:t>
            </a:r>
          </a:p>
          <a:p>
            <a:r>
              <a:rPr lang="en-US" altLang="zh-CN" dirty="0">
                <a:latin typeface="宋体" panose="02010600030101010101" pitchFamily="2" charset="-122"/>
                <a:ea typeface="宋体" panose="02010600030101010101" pitchFamily="2" charset="-122"/>
              </a:rPr>
              <a:t>       </a:t>
            </a:r>
            <a:r>
              <a:rPr lang="zh-CN" altLang="en-US" dirty="0">
                <a:latin typeface="宋体" panose="02010600030101010101" pitchFamily="2" charset="-122"/>
                <a:ea typeface="宋体" panose="02010600030101010101" pitchFamily="2" charset="-122"/>
              </a:rPr>
              <a:t>电平标准：采用负逻辑：</a:t>
            </a:r>
          </a:p>
          <a:p>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15v ~ </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3v</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1</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3v ~ </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15v</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0</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2.RS485:</a:t>
            </a:r>
            <a:r>
              <a:rPr lang="zh-CN" altLang="en-US" dirty="0">
                <a:latin typeface="宋体" panose="02010600030101010101" pitchFamily="2" charset="-122"/>
                <a:ea typeface="宋体" panose="02010600030101010101" pitchFamily="2" charset="-122"/>
              </a:rPr>
              <a:t>差分传输（平衡传输）的方式 </a:t>
            </a:r>
            <a:r>
              <a:rPr lang="en-US" altLang="zh-CN" dirty="0">
                <a:latin typeface="宋体" panose="02010600030101010101" pitchFamily="2" charset="-122"/>
                <a:ea typeface="宋体" panose="02010600030101010101" pitchFamily="2" charset="-122"/>
              </a:rPr>
              <a:t>(Modbus RTU)</a:t>
            </a:r>
          </a:p>
          <a:p>
            <a:r>
              <a:rPr lang="zh-CN" altLang="en-US" dirty="0">
                <a:latin typeface="宋体" panose="02010600030101010101" pitchFamily="2" charset="-122"/>
                <a:ea typeface="宋体" panose="02010600030101010101" pitchFamily="2" charset="-122"/>
              </a:rPr>
              <a:t>       电平标准</a:t>
            </a:r>
            <a:r>
              <a:rPr lang="en-US" altLang="zh-CN" dirty="0">
                <a:latin typeface="宋体" panose="02010600030101010101" pitchFamily="2" charset="-122"/>
                <a:ea typeface="宋体" panose="02010600030101010101" pitchFamily="2" charset="-122"/>
              </a:rPr>
              <a:t>A+</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A-</a:t>
            </a:r>
            <a:r>
              <a:rPr lang="zh-CN" altLang="en-US" dirty="0">
                <a:latin typeface="宋体" panose="02010600030101010101" pitchFamily="2" charset="-122"/>
                <a:ea typeface="宋体" panose="02010600030101010101" pitchFamily="2" charset="-122"/>
              </a:rPr>
              <a:t>间的电压差在：</a:t>
            </a:r>
          </a:p>
          <a:p>
            <a:r>
              <a:rPr lang="zh-CN" altLang="en-US" dirty="0">
                <a:latin typeface="宋体" panose="02010600030101010101" pitchFamily="2" charset="-122"/>
                <a:ea typeface="宋体" panose="02010600030101010101" pitchFamily="2" charset="-122"/>
              </a:rPr>
              <a:t>       发送端：＋</a:t>
            </a:r>
            <a:r>
              <a:rPr lang="en-US" altLang="zh-CN" dirty="0">
                <a:latin typeface="宋体" panose="02010600030101010101" pitchFamily="2" charset="-122"/>
                <a:ea typeface="宋体" panose="02010600030101010101" pitchFamily="2" charset="-122"/>
              </a:rPr>
              <a:t>2 </a:t>
            </a:r>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6v</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1,</a:t>
            </a:r>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2 </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6v </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0</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zh-CN" altLang="en-US" dirty="0">
                <a:latin typeface="宋体" panose="02010600030101010101" pitchFamily="2" charset="-122"/>
                <a:ea typeface="宋体" panose="02010600030101010101" pitchFamily="2" charset="-122"/>
              </a:rPr>
              <a:t>       接收端：大于＋</a:t>
            </a:r>
            <a:r>
              <a:rPr lang="en-US" altLang="zh-CN" dirty="0">
                <a:latin typeface="宋体" panose="02010600030101010101" pitchFamily="2" charset="-122"/>
                <a:ea typeface="宋体" panose="02010600030101010101" pitchFamily="2" charset="-122"/>
              </a:rPr>
              <a:t>200mv</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1</a:t>
            </a:r>
            <a:r>
              <a:rPr lang="zh-CN" altLang="en-US" dirty="0">
                <a:latin typeface="宋体" panose="02010600030101010101" pitchFamily="2" charset="-122"/>
                <a:ea typeface="宋体" panose="02010600030101010101" pitchFamily="2" charset="-122"/>
              </a:rPr>
              <a:t>，小于－</a:t>
            </a:r>
            <a:r>
              <a:rPr lang="en-US" altLang="zh-CN" dirty="0">
                <a:latin typeface="宋体" panose="02010600030101010101" pitchFamily="2" charset="-122"/>
                <a:ea typeface="宋体" panose="02010600030101010101" pitchFamily="2" charset="-122"/>
              </a:rPr>
              <a:t>200mv</a:t>
            </a:r>
            <a:r>
              <a:rPr lang="zh-CN" altLang="en-US" dirty="0">
                <a:latin typeface="宋体" panose="02010600030101010101" pitchFamily="2" charset="-122"/>
                <a:ea typeface="宋体" panose="02010600030101010101" pitchFamily="2" charset="-122"/>
              </a:rPr>
              <a:t>：逻辑</a:t>
            </a:r>
            <a:r>
              <a:rPr lang="en-US" altLang="zh-CN" dirty="0">
                <a:latin typeface="宋体" panose="02010600030101010101" pitchFamily="2" charset="-122"/>
                <a:ea typeface="宋体" panose="02010600030101010101" pitchFamily="2" charset="-122"/>
              </a:rPr>
              <a:t>0</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3.RS422:</a:t>
            </a:r>
            <a:r>
              <a:rPr lang="zh-CN" altLang="en-US" dirty="0">
                <a:latin typeface="宋体" panose="02010600030101010101" pitchFamily="2" charset="-122"/>
                <a:ea typeface="宋体" panose="02010600030101010101" pitchFamily="2" charset="-122"/>
              </a:rPr>
              <a:t>差分传输（平衡传输）的方式</a:t>
            </a:r>
            <a:endParaRPr lang="en-US" altLang="zh-CN"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a:t>
            </a:r>
            <a:r>
              <a:rPr lang="zh-CN" altLang="en-US" dirty="0">
                <a:latin typeface="宋体" panose="02010600030101010101" pitchFamily="2" charset="-122"/>
                <a:ea typeface="宋体" panose="02010600030101010101" pitchFamily="2" charset="-122"/>
              </a:rPr>
              <a:t>信号：</a:t>
            </a:r>
            <a:r>
              <a:rPr lang="en-US" altLang="zh-CN" dirty="0">
                <a:latin typeface="宋体" panose="02010600030101010101" pitchFamily="2" charset="-122"/>
                <a:ea typeface="宋体" panose="02010600030101010101" pitchFamily="2" charset="-122"/>
              </a:rPr>
              <a:t>A+,A-,B+,B-</a:t>
            </a:r>
          </a:p>
          <a:p>
            <a:r>
              <a:rPr lang="en-US" altLang="zh-CN" dirty="0">
                <a:latin typeface="宋体" panose="02010600030101010101" pitchFamily="2" charset="-122"/>
                <a:ea typeface="宋体" panose="02010600030101010101" pitchFamily="2" charset="-122"/>
              </a:rPr>
              <a:t>        </a:t>
            </a:r>
          </a:p>
        </p:txBody>
      </p:sp>
      <p:sp>
        <p:nvSpPr>
          <p:cNvPr id="9" name="标题 1">
            <a:extLst>
              <a:ext uri="{FF2B5EF4-FFF2-40B4-BE49-F238E27FC236}">
                <a16:creationId xmlns:a16="http://schemas.microsoft.com/office/drawing/2014/main" id="{08B497FD-AED6-4448-9923-F9C5B3B28AC6}"/>
              </a:ext>
            </a:extLst>
          </p:cNvPr>
          <p:cNvSpPr txBox="1">
            <a:spLocks/>
          </p:cNvSpPr>
          <p:nvPr/>
        </p:nvSpPr>
        <p:spPr>
          <a:xfrm>
            <a:off x="3162300" y="0"/>
            <a:ext cx="2466975"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宋体" panose="02010600030101010101" pitchFamily="2" charset="-122"/>
                <a:ea typeface="宋体" panose="02010600030101010101" pitchFamily="2" charset="-122"/>
                <a:cs typeface="Times New Roman" panose="02020703060505090304" pitchFamily="18" charset="0"/>
              </a:rPr>
              <a:t>串口标准</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sp>
        <p:nvSpPr>
          <p:cNvPr id="10" name="文本框 9">
            <a:extLst>
              <a:ext uri="{FF2B5EF4-FFF2-40B4-BE49-F238E27FC236}">
                <a16:creationId xmlns:a16="http://schemas.microsoft.com/office/drawing/2014/main" id="{C717311C-4539-4E97-A833-BC6AAC2B119D}"/>
              </a:ext>
            </a:extLst>
          </p:cNvPr>
          <p:cNvSpPr txBox="1"/>
          <p:nvPr/>
        </p:nvSpPr>
        <p:spPr>
          <a:xfrm>
            <a:off x="427037" y="1131927"/>
            <a:ext cx="7716838" cy="646331"/>
          </a:xfrm>
          <a:prstGeom prst="rect">
            <a:avLst/>
          </a:prstGeom>
          <a:noFill/>
        </p:spPr>
        <p:txBody>
          <a:bodyPr wrap="square" rtlCol="0">
            <a:spAutoFit/>
          </a:bodyPr>
          <a:lstStyle/>
          <a:p>
            <a:r>
              <a:rPr lang="zh-CN" altLang="en-US" b="1" dirty="0">
                <a:latin typeface="宋体" panose="02010600030101010101" pitchFamily="2" charset="-122"/>
                <a:ea typeface="宋体" panose="02010600030101010101" pitchFamily="2" charset="-122"/>
              </a:rPr>
              <a:t>串口通讯协议</a:t>
            </a:r>
            <a:r>
              <a:rPr lang="en-US" altLang="zh-CN" dirty="0">
                <a:latin typeface="宋体" panose="02010600030101010101" pitchFamily="2" charset="-122"/>
                <a:ea typeface="宋体" panose="02010600030101010101" pitchFamily="2" charset="-122"/>
              </a:rPr>
              <a:t>(</a:t>
            </a:r>
            <a:r>
              <a:rPr lang="en-US" altLang="zh-CN" dirty="0" err="1">
                <a:latin typeface="宋体" panose="02010600030101010101" pitchFamily="2" charset="-122"/>
                <a:ea typeface="宋体" panose="02010600030101010101" pitchFamily="2" charset="-122"/>
              </a:rPr>
              <a:t>RxD</a:t>
            </a:r>
            <a:r>
              <a:rPr lang="zh-CN" altLang="en-US" dirty="0">
                <a:latin typeface="宋体" panose="02010600030101010101" pitchFamily="2" charset="-122"/>
                <a:ea typeface="宋体" panose="02010600030101010101" pitchFamily="2" charset="-122"/>
              </a:rPr>
              <a:t>、</a:t>
            </a:r>
            <a:r>
              <a:rPr lang="en-US" altLang="zh-CN" dirty="0" err="1">
                <a:latin typeface="宋体" panose="02010600030101010101" pitchFamily="2" charset="-122"/>
                <a:ea typeface="宋体" panose="02010600030101010101" pitchFamily="2" charset="-122"/>
              </a:rPr>
              <a:t>TxD</a:t>
            </a:r>
            <a:r>
              <a:rPr lang="en-US" altLang="zh-CN" dirty="0">
                <a:latin typeface="宋体" panose="02010600030101010101" pitchFamily="2" charset="-122"/>
                <a:ea typeface="宋体" panose="02010600030101010101" pitchFamily="2" charset="-122"/>
              </a:rPr>
              <a:t>)</a:t>
            </a:r>
            <a:r>
              <a:rPr lang="zh-CN" altLang="en-US" dirty="0">
                <a:latin typeface="宋体" panose="02010600030101010101" pitchFamily="2" charset="-122"/>
                <a:ea typeface="宋体" panose="02010600030101010101" pitchFamily="2" charset="-122"/>
              </a:rPr>
              <a:t>：起始位（</a:t>
            </a:r>
            <a:r>
              <a:rPr lang="en-US" altLang="zh-CN" b="1" dirty="0">
                <a:latin typeface="宋体" panose="02010600030101010101" pitchFamily="2" charset="-122"/>
                <a:ea typeface="宋体" panose="02010600030101010101" pitchFamily="2" charset="-122"/>
              </a:rPr>
              <a:t>1bit</a:t>
            </a:r>
            <a:r>
              <a:rPr lang="zh-CN" altLang="en-US" dirty="0">
                <a:latin typeface="宋体" panose="02010600030101010101" pitchFamily="2" charset="-122"/>
                <a:ea typeface="宋体" panose="02010600030101010101" pitchFamily="2" charset="-122"/>
              </a:rPr>
              <a:t>）、数据位（</a:t>
            </a:r>
            <a:r>
              <a:rPr lang="en-US" altLang="zh-CN" dirty="0">
                <a:latin typeface="宋体" panose="02010600030101010101" pitchFamily="2" charset="-122"/>
                <a:ea typeface="宋体" panose="02010600030101010101" pitchFamily="2" charset="-122"/>
              </a:rPr>
              <a:t>6bit</a:t>
            </a:r>
            <a:r>
              <a:rPr lang="zh-CN" altLang="en-US" dirty="0">
                <a:latin typeface="宋体" panose="02010600030101010101" pitchFamily="2" charset="-122"/>
                <a:ea typeface="宋体" panose="02010600030101010101" pitchFamily="2" charset="-122"/>
              </a:rPr>
              <a:t>、</a:t>
            </a:r>
            <a:r>
              <a:rPr lang="en-US" altLang="zh-CN" b="1" dirty="0">
                <a:latin typeface="宋体" panose="02010600030101010101" pitchFamily="2" charset="-122"/>
                <a:ea typeface="宋体" panose="02010600030101010101" pitchFamily="2" charset="-122"/>
              </a:rPr>
              <a:t>8bit</a:t>
            </a:r>
            <a:r>
              <a:rPr lang="zh-CN" altLang="en-US" dirty="0">
                <a:latin typeface="宋体" panose="02010600030101010101" pitchFamily="2" charset="-122"/>
                <a:ea typeface="宋体" panose="02010600030101010101" pitchFamily="2" charset="-122"/>
              </a:rPr>
              <a:t>）、奇偶校验位（</a:t>
            </a:r>
            <a:r>
              <a:rPr lang="en-US" altLang="zh-CN" dirty="0">
                <a:latin typeface="宋体" panose="02010600030101010101" pitchFamily="2" charset="-122"/>
                <a:ea typeface="宋体" panose="02010600030101010101" pitchFamily="2" charset="-122"/>
              </a:rPr>
              <a:t>1bit</a:t>
            </a:r>
            <a:r>
              <a:rPr lang="zh-CN" altLang="en-US" dirty="0">
                <a:latin typeface="宋体" panose="02010600030101010101" pitchFamily="2" charset="-122"/>
                <a:ea typeface="宋体" panose="02010600030101010101" pitchFamily="2" charset="-122"/>
              </a:rPr>
              <a:t>）、停止位（</a:t>
            </a:r>
            <a:r>
              <a:rPr lang="en-US" altLang="zh-CN" b="1" dirty="0">
                <a:latin typeface="宋体" panose="02010600030101010101" pitchFamily="2" charset="-122"/>
                <a:ea typeface="宋体" panose="02010600030101010101" pitchFamily="2" charset="-122"/>
              </a:rPr>
              <a:t>1bit</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p:txBody>
      </p:sp>
      <p:cxnSp>
        <p:nvCxnSpPr>
          <p:cNvPr id="11" name="连接符: 肘形 7">
            <a:extLst>
              <a:ext uri="{FF2B5EF4-FFF2-40B4-BE49-F238E27FC236}">
                <a16:creationId xmlns:a16="http://schemas.microsoft.com/office/drawing/2014/main" id="{B8544A58-CBE5-48E1-8F9B-057F44590063}"/>
              </a:ext>
            </a:extLst>
          </p:cNvPr>
          <p:cNvCxnSpPr>
            <a:cxnSpLocks/>
          </p:cNvCxnSpPr>
          <p:nvPr/>
        </p:nvCxnSpPr>
        <p:spPr>
          <a:xfrm>
            <a:off x="560387" y="2149283"/>
            <a:ext cx="969897" cy="0"/>
          </a:xfrm>
          <a:prstGeom prst="straightConnector1">
            <a:avLst/>
          </a:prstGeom>
          <a:ln w="57150">
            <a:tailEnd type="none"/>
          </a:ln>
        </p:spPr>
        <p:style>
          <a:lnRef idx="1">
            <a:schemeClr val="dk1"/>
          </a:lnRef>
          <a:fillRef idx="0">
            <a:schemeClr val="dk1"/>
          </a:fillRef>
          <a:effectRef idx="0">
            <a:schemeClr val="dk1"/>
          </a:effectRef>
          <a:fontRef idx="minor">
            <a:schemeClr val="tx1"/>
          </a:fontRef>
        </p:style>
      </p:cxnSp>
      <p:cxnSp>
        <p:nvCxnSpPr>
          <p:cNvPr id="12" name="连接符: 肘形 7">
            <a:extLst>
              <a:ext uri="{FF2B5EF4-FFF2-40B4-BE49-F238E27FC236}">
                <a16:creationId xmlns:a16="http://schemas.microsoft.com/office/drawing/2014/main" id="{C6BBF812-33A1-4C4A-B88E-1E0084727648}"/>
              </a:ext>
            </a:extLst>
          </p:cNvPr>
          <p:cNvCxnSpPr>
            <a:cxnSpLocks/>
          </p:cNvCxnSpPr>
          <p:nvPr/>
        </p:nvCxnSpPr>
        <p:spPr>
          <a:xfrm>
            <a:off x="1530284" y="2513350"/>
            <a:ext cx="464080" cy="0"/>
          </a:xfrm>
          <a:prstGeom prst="straightConnector1">
            <a:avLst/>
          </a:prstGeom>
          <a:ln w="5715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4" name="连接符: 肘形 7">
            <a:extLst>
              <a:ext uri="{FF2B5EF4-FFF2-40B4-BE49-F238E27FC236}">
                <a16:creationId xmlns:a16="http://schemas.microsoft.com/office/drawing/2014/main" id="{9BC7D489-6F93-471E-B395-A71A5923CCCC}"/>
              </a:ext>
            </a:extLst>
          </p:cNvPr>
          <p:cNvCxnSpPr>
            <a:cxnSpLocks/>
          </p:cNvCxnSpPr>
          <p:nvPr/>
        </p:nvCxnSpPr>
        <p:spPr>
          <a:xfrm>
            <a:off x="1530284" y="2124075"/>
            <a:ext cx="0" cy="412750"/>
          </a:xfrm>
          <a:prstGeom prst="straightConnector1">
            <a:avLst/>
          </a:prstGeom>
          <a:ln w="57150">
            <a:solidFill>
              <a:srgbClr val="FF0000"/>
            </a:solidFill>
            <a:tailEnd type="none"/>
          </a:ln>
        </p:spPr>
        <p:style>
          <a:lnRef idx="1">
            <a:schemeClr val="accent1"/>
          </a:lnRef>
          <a:fillRef idx="0">
            <a:schemeClr val="accent1"/>
          </a:fillRef>
          <a:effectRef idx="0">
            <a:schemeClr val="accent1"/>
          </a:effectRef>
          <a:fontRef idx="minor">
            <a:schemeClr val="tx1"/>
          </a:fontRef>
        </p:style>
      </p:cxnSp>
      <p:cxnSp>
        <p:nvCxnSpPr>
          <p:cNvPr id="15" name="连接符: 肘形 7">
            <a:extLst>
              <a:ext uri="{FF2B5EF4-FFF2-40B4-BE49-F238E27FC236}">
                <a16:creationId xmlns:a16="http://schemas.microsoft.com/office/drawing/2014/main" id="{8F725400-FAA0-40F1-85A5-A054E12F8D4B}"/>
              </a:ext>
            </a:extLst>
          </p:cNvPr>
          <p:cNvCxnSpPr>
            <a:cxnSpLocks/>
          </p:cNvCxnSpPr>
          <p:nvPr/>
        </p:nvCxnSpPr>
        <p:spPr>
          <a:xfrm>
            <a:off x="1966318" y="2124075"/>
            <a:ext cx="0" cy="41275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6" name="连接符: 肘形 7">
            <a:extLst>
              <a:ext uri="{FF2B5EF4-FFF2-40B4-BE49-F238E27FC236}">
                <a16:creationId xmlns:a16="http://schemas.microsoft.com/office/drawing/2014/main" id="{1DC5F3DF-C7B2-41A8-AE09-4D4D758D9AB3}"/>
              </a:ext>
            </a:extLst>
          </p:cNvPr>
          <p:cNvCxnSpPr>
            <a:cxnSpLocks/>
          </p:cNvCxnSpPr>
          <p:nvPr/>
        </p:nvCxnSpPr>
        <p:spPr>
          <a:xfrm>
            <a:off x="1945151" y="2149283"/>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7" name="连接符: 肘形 7">
            <a:extLst>
              <a:ext uri="{FF2B5EF4-FFF2-40B4-BE49-F238E27FC236}">
                <a16:creationId xmlns:a16="http://schemas.microsoft.com/office/drawing/2014/main" id="{0AFC55CA-630B-4258-8946-56403585E365}"/>
              </a:ext>
            </a:extLst>
          </p:cNvPr>
          <p:cNvCxnSpPr>
            <a:cxnSpLocks/>
          </p:cNvCxnSpPr>
          <p:nvPr/>
        </p:nvCxnSpPr>
        <p:spPr>
          <a:xfrm>
            <a:off x="2383766" y="2124075"/>
            <a:ext cx="0" cy="41275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8" name="连接符: 肘形 7">
            <a:extLst>
              <a:ext uri="{FF2B5EF4-FFF2-40B4-BE49-F238E27FC236}">
                <a16:creationId xmlns:a16="http://schemas.microsoft.com/office/drawing/2014/main" id="{903669FA-1ABF-4C6A-B300-A12AA8F0EE7E}"/>
              </a:ext>
            </a:extLst>
          </p:cNvPr>
          <p:cNvCxnSpPr>
            <a:cxnSpLocks/>
          </p:cNvCxnSpPr>
          <p:nvPr/>
        </p:nvCxnSpPr>
        <p:spPr>
          <a:xfrm>
            <a:off x="2366897" y="2513350"/>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19" name="连接符: 肘形 7">
            <a:extLst>
              <a:ext uri="{FF2B5EF4-FFF2-40B4-BE49-F238E27FC236}">
                <a16:creationId xmlns:a16="http://schemas.microsoft.com/office/drawing/2014/main" id="{180B9E10-F505-42B9-A332-D0FA7C8E8472}"/>
              </a:ext>
            </a:extLst>
          </p:cNvPr>
          <p:cNvCxnSpPr>
            <a:cxnSpLocks/>
          </p:cNvCxnSpPr>
          <p:nvPr/>
        </p:nvCxnSpPr>
        <p:spPr>
          <a:xfrm>
            <a:off x="2814572" y="2513350"/>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0" name="连接符: 肘形 7">
            <a:extLst>
              <a:ext uri="{FF2B5EF4-FFF2-40B4-BE49-F238E27FC236}">
                <a16:creationId xmlns:a16="http://schemas.microsoft.com/office/drawing/2014/main" id="{C15F947D-89E0-489C-BCB5-51BF5EE0CB36}"/>
              </a:ext>
            </a:extLst>
          </p:cNvPr>
          <p:cNvCxnSpPr>
            <a:cxnSpLocks/>
          </p:cNvCxnSpPr>
          <p:nvPr/>
        </p:nvCxnSpPr>
        <p:spPr>
          <a:xfrm>
            <a:off x="3252722" y="2513350"/>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1" name="连接符: 肘形 7">
            <a:extLst>
              <a:ext uri="{FF2B5EF4-FFF2-40B4-BE49-F238E27FC236}">
                <a16:creationId xmlns:a16="http://schemas.microsoft.com/office/drawing/2014/main" id="{BA243C93-9322-4519-B125-9C8FC3E1ACC7}"/>
              </a:ext>
            </a:extLst>
          </p:cNvPr>
          <p:cNvCxnSpPr>
            <a:cxnSpLocks/>
          </p:cNvCxnSpPr>
          <p:nvPr/>
        </p:nvCxnSpPr>
        <p:spPr>
          <a:xfrm>
            <a:off x="3689749" y="2124075"/>
            <a:ext cx="0" cy="41275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2" name="连接符: 肘形 7">
            <a:extLst>
              <a:ext uri="{FF2B5EF4-FFF2-40B4-BE49-F238E27FC236}">
                <a16:creationId xmlns:a16="http://schemas.microsoft.com/office/drawing/2014/main" id="{64870F64-5AFB-42FA-A718-06811121FCF4}"/>
              </a:ext>
            </a:extLst>
          </p:cNvPr>
          <p:cNvCxnSpPr>
            <a:cxnSpLocks/>
          </p:cNvCxnSpPr>
          <p:nvPr/>
        </p:nvCxnSpPr>
        <p:spPr>
          <a:xfrm>
            <a:off x="3670633" y="2149283"/>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3" name="连接符: 肘形 7">
            <a:extLst>
              <a:ext uri="{FF2B5EF4-FFF2-40B4-BE49-F238E27FC236}">
                <a16:creationId xmlns:a16="http://schemas.microsoft.com/office/drawing/2014/main" id="{97FF44F2-7941-4941-9E99-E4D5569BDFAB}"/>
              </a:ext>
            </a:extLst>
          </p:cNvPr>
          <p:cNvCxnSpPr>
            <a:cxnSpLocks/>
          </p:cNvCxnSpPr>
          <p:nvPr/>
        </p:nvCxnSpPr>
        <p:spPr>
          <a:xfrm>
            <a:off x="4107920" y="2149283"/>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4" name="连接符: 肘形 7">
            <a:extLst>
              <a:ext uri="{FF2B5EF4-FFF2-40B4-BE49-F238E27FC236}">
                <a16:creationId xmlns:a16="http://schemas.microsoft.com/office/drawing/2014/main" id="{2921A5FE-574A-4C9C-B499-670721831CA4}"/>
              </a:ext>
            </a:extLst>
          </p:cNvPr>
          <p:cNvCxnSpPr>
            <a:cxnSpLocks/>
          </p:cNvCxnSpPr>
          <p:nvPr/>
        </p:nvCxnSpPr>
        <p:spPr>
          <a:xfrm>
            <a:off x="4572000" y="2124075"/>
            <a:ext cx="0" cy="41275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5" name="连接符: 肘形 7">
            <a:extLst>
              <a:ext uri="{FF2B5EF4-FFF2-40B4-BE49-F238E27FC236}">
                <a16:creationId xmlns:a16="http://schemas.microsoft.com/office/drawing/2014/main" id="{6B05859A-9DE7-4B64-8F13-4881A332876F}"/>
              </a:ext>
            </a:extLst>
          </p:cNvPr>
          <p:cNvCxnSpPr>
            <a:cxnSpLocks/>
          </p:cNvCxnSpPr>
          <p:nvPr/>
        </p:nvCxnSpPr>
        <p:spPr>
          <a:xfrm>
            <a:off x="4572000" y="2513350"/>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6" name="连接符: 肘形 7">
            <a:extLst>
              <a:ext uri="{FF2B5EF4-FFF2-40B4-BE49-F238E27FC236}">
                <a16:creationId xmlns:a16="http://schemas.microsoft.com/office/drawing/2014/main" id="{AEEDF754-A0F2-4680-AFA6-C8D247D919E1}"/>
              </a:ext>
            </a:extLst>
          </p:cNvPr>
          <p:cNvCxnSpPr>
            <a:cxnSpLocks/>
          </p:cNvCxnSpPr>
          <p:nvPr/>
        </p:nvCxnSpPr>
        <p:spPr>
          <a:xfrm>
            <a:off x="5036080" y="2513350"/>
            <a:ext cx="464080" cy="0"/>
          </a:xfrm>
          <a:prstGeom prst="straightConnector1">
            <a:avLst/>
          </a:prstGeom>
          <a:ln w="57150">
            <a:solidFill>
              <a:schemeClr val="accent1"/>
            </a:solidFill>
            <a:tailEnd type="none"/>
          </a:ln>
        </p:spPr>
        <p:style>
          <a:lnRef idx="1">
            <a:schemeClr val="accent1"/>
          </a:lnRef>
          <a:fillRef idx="0">
            <a:schemeClr val="accent1"/>
          </a:fillRef>
          <a:effectRef idx="0">
            <a:schemeClr val="accent1"/>
          </a:effectRef>
          <a:fontRef idx="minor">
            <a:schemeClr val="tx1"/>
          </a:fontRef>
        </p:style>
      </p:cxnSp>
      <p:cxnSp>
        <p:nvCxnSpPr>
          <p:cNvPr id="27" name="连接符: 肘形 7">
            <a:extLst>
              <a:ext uri="{FF2B5EF4-FFF2-40B4-BE49-F238E27FC236}">
                <a16:creationId xmlns:a16="http://schemas.microsoft.com/office/drawing/2014/main" id="{96169913-28B8-47B5-B808-4B382035773A}"/>
              </a:ext>
            </a:extLst>
          </p:cNvPr>
          <p:cNvCxnSpPr>
            <a:cxnSpLocks/>
          </p:cNvCxnSpPr>
          <p:nvPr/>
        </p:nvCxnSpPr>
        <p:spPr>
          <a:xfrm>
            <a:off x="5470525" y="2124075"/>
            <a:ext cx="0" cy="412750"/>
          </a:xfrm>
          <a:prstGeom prst="straightConnector1">
            <a:avLst/>
          </a:prstGeom>
          <a:ln w="57150">
            <a:solidFill>
              <a:srgbClr val="7030A0"/>
            </a:solidFill>
            <a:tailEnd type="none"/>
          </a:ln>
        </p:spPr>
        <p:style>
          <a:lnRef idx="1">
            <a:schemeClr val="accent1"/>
          </a:lnRef>
          <a:fillRef idx="0">
            <a:schemeClr val="accent1"/>
          </a:fillRef>
          <a:effectRef idx="0">
            <a:schemeClr val="accent1"/>
          </a:effectRef>
          <a:fontRef idx="minor">
            <a:schemeClr val="tx1"/>
          </a:fontRef>
        </p:style>
      </p:cxnSp>
      <p:cxnSp>
        <p:nvCxnSpPr>
          <p:cNvPr id="28" name="连接符: 肘形 7">
            <a:extLst>
              <a:ext uri="{FF2B5EF4-FFF2-40B4-BE49-F238E27FC236}">
                <a16:creationId xmlns:a16="http://schemas.microsoft.com/office/drawing/2014/main" id="{C8F85AA3-63A1-473C-9B4B-29CE672CFF23}"/>
              </a:ext>
            </a:extLst>
          </p:cNvPr>
          <p:cNvCxnSpPr>
            <a:cxnSpLocks/>
          </p:cNvCxnSpPr>
          <p:nvPr/>
        </p:nvCxnSpPr>
        <p:spPr>
          <a:xfrm>
            <a:off x="5934605" y="2149283"/>
            <a:ext cx="969897" cy="0"/>
          </a:xfrm>
          <a:prstGeom prst="straightConnector1">
            <a:avLst/>
          </a:prstGeom>
          <a:ln w="57150">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29" name="文本框 28">
            <a:extLst>
              <a:ext uri="{FF2B5EF4-FFF2-40B4-BE49-F238E27FC236}">
                <a16:creationId xmlns:a16="http://schemas.microsoft.com/office/drawing/2014/main" id="{167A82D5-BD11-4199-A7DB-861AD72ECA19}"/>
              </a:ext>
            </a:extLst>
          </p:cNvPr>
          <p:cNvSpPr txBox="1"/>
          <p:nvPr/>
        </p:nvSpPr>
        <p:spPr>
          <a:xfrm>
            <a:off x="1417737" y="2649101"/>
            <a:ext cx="689173" cy="276999"/>
          </a:xfrm>
          <a:prstGeom prst="rect">
            <a:avLst/>
          </a:prstGeom>
          <a:noFill/>
        </p:spPr>
        <p:txBody>
          <a:bodyPr wrap="square" rtlCol="0">
            <a:spAutoFit/>
          </a:bodyPr>
          <a:lstStyle/>
          <a:p>
            <a:r>
              <a:rPr lang="zh-CN" altLang="en-US" sz="1200" dirty="0">
                <a:solidFill>
                  <a:srgbClr val="FF0000"/>
                </a:solidFill>
                <a:latin typeface="宋体" panose="02010600030101010101" pitchFamily="2" charset="-122"/>
                <a:ea typeface="宋体" panose="02010600030101010101" pitchFamily="2" charset="-122"/>
              </a:rPr>
              <a:t>起始位</a:t>
            </a:r>
            <a:endParaRPr lang="en-US" altLang="zh-CN" sz="1200" dirty="0">
              <a:solidFill>
                <a:srgbClr val="FF0000"/>
              </a:solidFill>
              <a:latin typeface="宋体" panose="02010600030101010101" pitchFamily="2" charset="-122"/>
              <a:ea typeface="宋体" panose="02010600030101010101" pitchFamily="2" charset="-122"/>
            </a:endParaRPr>
          </a:p>
        </p:txBody>
      </p:sp>
      <p:sp>
        <p:nvSpPr>
          <p:cNvPr id="30" name="文本框 29">
            <a:extLst>
              <a:ext uri="{FF2B5EF4-FFF2-40B4-BE49-F238E27FC236}">
                <a16:creationId xmlns:a16="http://schemas.microsoft.com/office/drawing/2014/main" id="{958DED06-5FC7-43C3-A68E-B96CEF4921A5}"/>
              </a:ext>
            </a:extLst>
          </p:cNvPr>
          <p:cNvSpPr txBox="1"/>
          <p:nvPr/>
        </p:nvSpPr>
        <p:spPr>
          <a:xfrm>
            <a:off x="2934762" y="2637552"/>
            <a:ext cx="1147758" cy="276999"/>
          </a:xfrm>
          <a:prstGeom prst="rect">
            <a:avLst/>
          </a:prstGeom>
          <a:noFill/>
        </p:spPr>
        <p:txBody>
          <a:bodyPr wrap="square" rtlCol="0">
            <a:spAutoFit/>
          </a:bodyPr>
          <a:lstStyle/>
          <a:p>
            <a:r>
              <a:rPr lang="en-US" altLang="zh-CN" sz="1200" dirty="0">
                <a:solidFill>
                  <a:schemeClr val="accent1"/>
                </a:solidFill>
                <a:latin typeface="宋体" panose="02010600030101010101" pitchFamily="2" charset="-122"/>
                <a:ea typeface="宋体" panose="02010600030101010101" pitchFamily="2" charset="-122"/>
              </a:rPr>
              <a:t>8bit</a:t>
            </a:r>
            <a:r>
              <a:rPr lang="zh-CN" altLang="en-US" sz="1200" dirty="0">
                <a:solidFill>
                  <a:schemeClr val="accent1"/>
                </a:solidFill>
                <a:latin typeface="宋体" panose="02010600030101010101" pitchFamily="2" charset="-122"/>
                <a:ea typeface="宋体" panose="02010600030101010101" pitchFamily="2" charset="-122"/>
              </a:rPr>
              <a:t>数据</a:t>
            </a:r>
            <a:endParaRPr lang="en-US" altLang="zh-CN" sz="1200" dirty="0">
              <a:solidFill>
                <a:schemeClr val="accent1"/>
              </a:solidFill>
              <a:latin typeface="宋体" panose="02010600030101010101" pitchFamily="2" charset="-122"/>
              <a:ea typeface="宋体" panose="02010600030101010101" pitchFamily="2" charset="-122"/>
            </a:endParaRPr>
          </a:p>
        </p:txBody>
      </p:sp>
      <p:cxnSp>
        <p:nvCxnSpPr>
          <p:cNvPr id="31" name="连接符: 肘形 7">
            <a:extLst>
              <a:ext uri="{FF2B5EF4-FFF2-40B4-BE49-F238E27FC236}">
                <a16:creationId xmlns:a16="http://schemas.microsoft.com/office/drawing/2014/main" id="{38AD096D-50CA-4E4A-B3F7-96B09EFBD88E}"/>
              </a:ext>
            </a:extLst>
          </p:cNvPr>
          <p:cNvCxnSpPr>
            <a:cxnSpLocks/>
          </p:cNvCxnSpPr>
          <p:nvPr/>
        </p:nvCxnSpPr>
        <p:spPr>
          <a:xfrm>
            <a:off x="5470525" y="2149283"/>
            <a:ext cx="464080" cy="0"/>
          </a:xfrm>
          <a:prstGeom prst="straightConnector1">
            <a:avLst/>
          </a:prstGeom>
          <a:ln w="57150">
            <a:solidFill>
              <a:srgbClr val="7030A0"/>
            </a:solidFill>
            <a:tailEnd type="none"/>
          </a:ln>
        </p:spPr>
        <p:style>
          <a:lnRef idx="1">
            <a:schemeClr val="accent1"/>
          </a:lnRef>
          <a:fillRef idx="0">
            <a:schemeClr val="accent1"/>
          </a:fillRef>
          <a:effectRef idx="0">
            <a:schemeClr val="accent1"/>
          </a:effectRef>
          <a:fontRef idx="minor">
            <a:schemeClr val="tx1"/>
          </a:fontRef>
        </p:style>
      </p:cxnSp>
      <p:sp>
        <p:nvSpPr>
          <p:cNvPr id="32" name="文本框 31">
            <a:extLst>
              <a:ext uri="{FF2B5EF4-FFF2-40B4-BE49-F238E27FC236}">
                <a16:creationId xmlns:a16="http://schemas.microsoft.com/office/drawing/2014/main" id="{DD5A646F-4462-43B3-B0FE-396EC816A9CF}"/>
              </a:ext>
            </a:extLst>
          </p:cNvPr>
          <p:cNvSpPr txBox="1"/>
          <p:nvPr/>
        </p:nvSpPr>
        <p:spPr>
          <a:xfrm>
            <a:off x="5360726" y="2649101"/>
            <a:ext cx="1147758" cy="276999"/>
          </a:xfrm>
          <a:prstGeom prst="rect">
            <a:avLst/>
          </a:prstGeom>
          <a:noFill/>
          <a:ln>
            <a:noFill/>
          </a:ln>
        </p:spPr>
        <p:txBody>
          <a:bodyPr wrap="square" rtlCol="0">
            <a:spAutoFit/>
          </a:bodyPr>
          <a:lstStyle/>
          <a:p>
            <a:r>
              <a:rPr lang="zh-CN" altLang="en-US" sz="1200" dirty="0">
                <a:solidFill>
                  <a:srgbClr val="7030A0"/>
                </a:solidFill>
                <a:latin typeface="宋体" panose="02010600030101010101" pitchFamily="2" charset="-122"/>
                <a:ea typeface="宋体" panose="02010600030101010101" pitchFamily="2" charset="-122"/>
              </a:rPr>
              <a:t>停止位</a:t>
            </a:r>
            <a:endParaRPr lang="en-US" altLang="zh-CN" sz="1200" dirty="0">
              <a:solidFill>
                <a:srgbClr val="7030A0"/>
              </a:solidFill>
              <a:latin typeface="宋体" panose="02010600030101010101" pitchFamily="2" charset="-122"/>
              <a:ea typeface="宋体" panose="02010600030101010101" pitchFamily="2" charset="-122"/>
            </a:endParaRPr>
          </a:p>
        </p:txBody>
      </p:sp>
      <p:sp>
        <p:nvSpPr>
          <p:cNvPr id="33" name="文本框 32">
            <a:extLst>
              <a:ext uri="{FF2B5EF4-FFF2-40B4-BE49-F238E27FC236}">
                <a16:creationId xmlns:a16="http://schemas.microsoft.com/office/drawing/2014/main" id="{1E05B6D1-C4E3-4C35-8F23-7CE496DF2348}"/>
              </a:ext>
            </a:extLst>
          </p:cNvPr>
          <p:cNvSpPr txBox="1"/>
          <p:nvPr/>
        </p:nvSpPr>
        <p:spPr>
          <a:xfrm>
            <a:off x="560387" y="2633504"/>
            <a:ext cx="689173" cy="276999"/>
          </a:xfrm>
          <a:prstGeom prst="rect">
            <a:avLst/>
          </a:prstGeom>
          <a:noFill/>
        </p:spPr>
        <p:txBody>
          <a:bodyPr wrap="square" rtlCol="0">
            <a:spAutoFit/>
          </a:bodyPr>
          <a:lstStyle/>
          <a:p>
            <a:r>
              <a:rPr lang="zh-CN" altLang="en-US" sz="1200" dirty="0">
                <a:latin typeface="宋体" panose="02010600030101010101" pitchFamily="2" charset="-122"/>
                <a:ea typeface="宋体" panose="02010600030101010101" pitchFamily="2" charset="-122"/>
              </a:rPr>
              <a:t>空闲</a:t>
            </a:r>
            <a:endParaRPr lang="en-US" altLang="zh-CN" sz="1200" dirty="0">
              <a:latin typeface="宋体" panose="02010600030101010101" pitchFamily="2" charset="-122"/>
              <a:ea typeface="宋体" panose="02010600030101010101" pitchFamily="2" charset="-122"/>
            </a:endParaRPr>
          </a:p>
        </p:txBody>
      </p:sp>
      <p:sp>
        <p:nvSpPr>
          <p:cNvPr id="34" name="文本框 33">
            <a:extLst>
              <a:ext uri="{FF2B5EF4-FFF2-40B4-BE49-F238E27FC236}">
                <a16:creationId xmlns:a16="http://schemas.microsoft.com/office/drawing/2014/main" id="{834DD015-556F-49FE-8EDE-A26771BF3F10}"/>
              </a:ext>
            </a:extLst>
          </p:cNvPr>
          <p:cNvSpPr txBox="1"/>
          <p:nvPr/>
        </p:nvSpPr>
        <p:spPr>
          <a:xfrm>
            <a:off x="6250749" y="2649101"/>
            <a:ext cx="689173" cy="276999"/>
          </a:xfrm>
          <a:prstGeom prst="rect">
            <a:avLst/>
          </a:prstGeom>
          <a:noFill/>
        </p:spPr>
        <p:txBody>
          <a:bodyPr wrap="square" rtlCol="0">
            <a:spAutoFit/>
          </a:bodyPr>
          <a:lstStyle/>
          <a:p>
            <a:r>
              <a:rPr lang="zh-CN" altLang="en-US" sz="1200" dirty="0">
                <a:latin typeface="宋体" panose="02010600030101010101" pitchFamily="2" charset="-122"/>
                <a:ea typeface="宋体" panose="02010600030101010101" pitchFamily="2" charset="-122"/>
              </a:rPr>
              <a:t>空闲</a:t>
            </a:r>
            <a:endParaRPr lang="en-US" altLang="zh-CN" sz="1200" dirty="0">
              <a:latin typeface="宋体" panose="02010600030101010101" pitchFamily="2" charset="-122"/>
              <a:ea typeface="宋体" panose="02010600030101010101" pitchFamily="2" charset="-122"/>
            </a:endParaRPr>
          </a:p>
        </p:txBody>
      </p:sp>
      <p:pic>
        <p:nvPicPr>
          <p:cNvPr id="4" name="图片 3">
            <a:extLst>
              <a:ext uri="{FF2B5EF4-FFF2-40B4-BE49-F238E27FC236}">
                <a16:creationId xmlns:a16="http://schemas.microsoft.com/office/drawing/2014/main" id="{C2CB4D0C-A3CE-4D19-84DE-CDDE6E066B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0614" y="3020127"/>
            <a:ext cx="2443952" cy="1866198"/>
          </a:xfrm>
          <a:prstGeom prst="rect">
            <a:avLst/>
          </a:prstGeom>
        </p:spPr>
      </p:pic>
    </p:spTree>
    <p:extLst>
      <p:ext uri="{BB962C8B-B14F-4D97-AF65-F5344CB8AC3E}">
        <p14:creationId xmlns:p14="http://schemas.microsoft.com/office/powerpoint/2010/main" val="19723611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2867025" y="0"/>
            <a:ext cx="4600574" cy="707886"/>
          </a:xfrm>
          <a:prstGeom prst="rect">
            <a:avLst/>
          </a:prstGeom>
          <a:noFill/>
        </p:spPr>
        <p:txBody>
          <a:bodyPr wrap="square">
            <a:spAutoFit/>
          </a:bodyPr>
          <a:lstStyle/>
          <a:p>
            <a:r>
              <a:rPr lang="zh-CN" altLang="en-US" sz="4000" dirty="0"/>
              <a:t>前沿定时</a:t>
            </a:r>
          </a:p>
        </p:txBody>
      </p:sp>
      <p:sp>
        <p:nvSpPr>
          <p:cNvPr id="12" name="Rectangle 3">
            <a:extLst>
              <a:ext uri="{FF2B5EF4-FFF2-40B4-BE49-F238E27FC236}">
                <a16:creationId xmlns:a16="http://schemas.microsoft.com/office/drawing/2014/main" id="{92976DE6-D87D-4C04-BF3A-8B3633DA2157}"/>
              </a:ext>
            </a:extLst>
          </p:cNvPr>
          <p:cNvSpPr txBox="1">
            <a:spLocks noChangeArrowheads="1"/>
          </p:cNvSpPr>
          <p:nvPr/>
        </p:nvSpPr>
        <p:spPr bwMode="auto">
          <a:xfrm>
            <a:off x="303213" y="1023938"/>
            <a:ext cx="8229600" cy="2476500"/>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kern="0" dirty="0"/>
              <a:t>前沿定时是检出定时信号的最简单方法</a:t>
            </a:r>
            <a:r>
              <a:rPr lang="en-US" altLang="zh-CN" sz="2400" kern="0" dirty="0"/>
              <a:t>,</a:t>
            </a:r>
            <a:r>
              <a:rPr lang="zh-CN" altLang="en-US" sz="2400" kern="0" dirty="0"/>
              <a:t>来自探测器或经过放大器的脉冲直接触发一个阈值固定的触发电路</a:t>
            </a:r>
            <a:r>
              <a:rPr lang="en-US" altLang="zh-CN" sz="2400" kern="0" dirty="0"/>
              <a:t>,</a:t>
            </a:r>
            <a:r>
              <a:rPr lang="zh-CN" altLang="en-US" sz="2400" kern="0" dirty="0"/>
              <a:t>在脉冲的前沿上升到超过阈值的时刻产生输出脉冲作为定时信号；</a:t>
            </a:r>
            <a:endParaRPr lang="en-US" altLang="zh-CN" sz="2400" kern="0" dirty="0"/>
          </a:p>
          <a:p>
            <a:pPr eaLnBrk="1" hangingPunct="1">
              <a:defRPr/>
            </a:pPr>
            <a:r>
              <a:rPr lang="zh-CN" altLang="en-US" sz="2400" kern="0" dirty="0">
                <a:solidFill>
                  <a:srgbClr val="FF0000"/>
                </a:solidFill>
              </a:rPr>
              <a:t>高速电压比较器</a:t>
            </a:r>
            <a:r>
              <a:rPr lang="zh-CN" altLang="en-US" sz="2400" kern="0" dirty="0"/>
              <a:t>组成前沿定时电路。</a:t>
            </a:r>
            <a:endParaRPr lang="en-US" altLang="zh-CN" sz="2400" kern="0" dirty="0"/>
          </a:p>
        </p:txBody>
      </p:sp>
      <p:pic>
        <p:nvPicPr>
          <p:cNvPr id="13" name="图片 8">
            <a:extLst>
              <a:ext uri="{FF2B5EF4-FFF2-40B4-BE49-F238E27FC236}">
                <a16:creationId xmlns:a16="http://schemas.microsoft.com/office/drawing/2014/main" id="{7B475F5C-9423-41C7-BD92-4286144050D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2262188"/>
            <a:ext cx="3529013" cy="3697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图片 10">
            <a:extLst>
              <a:ext uri="{FF2B5EF4-FFF2-40B4-BE49-F238E27FC236}">
                <a16:creationId xmlns:a16="http://schemas.microsoft.com/office/drawing/2014/main" id="{4DDF6FDB-5482-4E0A-82C3-9DB5FEA05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9113" y="3333750"/>
            <a:ext cx="4484687" cy="2371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a:extLst>
              <a:ext uri="{FF2B5EF4-FFF2-40B4-BE49-F238E27FC236}">
                <a16:creationId xmlns:a16="http://schemas.microsoft.com/office/drawing/2014/main" id="{D12E1802-8419-46E6-8758-72F4FA1874DA}"/>
              </a:ext>
            </a:extLst>
          </p:cNvPr>
          <p:cNvSpPr/>
          <p:nvPr/>
        </p:nvSpPr>
        <p:spPr>
          <a:xfrm>
            <a:off x="2246313" y="5662613"/>
            <a:ext cx="877887" cy="369887"/>
          </a:xfrm>
          <a:prstGeom prst="rect">
            <a:avLst/>
          </a:prstGeom>
        </p:spPr>
        <p:txBody>
          <a:bodyPr wrap="none">
            <a:spAutoFit/>
          </a:bodyPr>
          <a:lstStyle/>
          <a:p>
            <a:pPr eaLnBrk="1" hangingPunct="1">
              <a:defRPr/>
            </a:pPr>
            <a:r>
              <a:rPr lang="zh-CN" altLang="en-US" kern="0" dirty="0"/>
              <a:t>时间谱</a:t>
            </a:r>
            <a:endParaRPr lang="zh-CN" altLang="en-US" dirty="0"/>
          </a:p>
        </p:txBody>
      </p:sp>
    </p:spTree>
    <p:extLst>
      <p:ext uri="{BB962C8B-B14F-4D97-AF65-F5344CB8AC3E}">
        <p14:creationId xmlns:p14="http://schemas.microsoft.com/office/powerpoint/2010/main" val="349905732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40</a:t>
            </a:fld>
            <a:endParaRPr lang="zh-CN" altLang="en-US" dirty="0"/>
          </a:p>
        </p:txBody>
      </p:sp>
      <p:sp>
        <p:nvSpPr>
          <p:cNvPr id="5" name="灯片编号占位符 8">
            <a:extLst>
              <a:ext uri="{FF2B5EF4-FFF2-40B4-BE49-F238E27FC236}">
                <a16:creationId xmlns:a16="http://schemas.microsoft.com/office/drawing/2014/main" id="{BFEA66C6-67A7-40E1-BD7F-2A629E7D0DB3}"/>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40</a:t>
            </a:fld>
            <a:endParaRPr lang="zh-CN" altLang="en-US"/>
          </a:p>
        </p:txBody>
      </p:sp>
      <p:sp>
        <p:nvSpPr>
          <p:cNvPr id="8" name="文本框 7">
            <a:extLst>
              <a:ext uri="{FF2B5EF4-FFF2-40B4-BE49-F238E27FC236}">
                <a16:creationId xmlns:a16="http://schemas.microsoft.com/office/drawing/2014/main" id="{F005DB02-BEA9-4CB1-9A2D-054D2254EB6C}"/>
              </a:ext>
            </a:extLst>
          </p:cNvPr>
          <p:cNvSpPr txBox="1"/>
          <p:nvPr/>
        </p:nvSpPr>
        <p:spPr>
          <a:xfrm>
            <a:off x="285751" y="813950"/>
            <a:ext cx="8534400" cy="5447645"/>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较快的传输速度： </a:t>
            </a:r>
            <a:endParaRPr lang="en-US" altLang="zh-CN" sz="2800" dirty="0">
              <a:latin typeface="楷体" panose="02010609060101010101" pitchFamily="49" charset="-122"/>
              <a:ea typeface="楷体" panose="02010609060101010101" pitchFamily="49" charset="-122"/>
            </a:endParaRPr>
          </a:p>
          <a:p>
            <a:r>
              <a:rPr lang="en-US" altLang="zh-CN" sz="2000" dirty="0"/>
              <a:t>– USB1.0</a:t>
            </a:r>
            <a:r>
              <a:rPr lang="zh-CN" altLang="en-US" sz="2000" dirty="0"/>
              <a:t>：</a:t>
            </a:r>
            <a:r>
              <a:rPr lang="en-US" altLang="zh-CN" sz="2000" dirty="0"/>
              <a:t>USB</a:t>
            </a:r>
            <a:r>
              <a:rPr lang="zh-CN" altLang="en-US" sz="2000" dirty="0"/>
              <a:t>低速</a:t>
            </a:r>
            <a:r>
              <a:rPr lang="en-US" altLang="zh-CN" sz="2000" dirty="0"/>
              <a:t>1.5MB/s</a:t>
            </a:r>
            <a:r>
              <a:rPr lang="zh-CN" altLang="en-US" sz="2000" dirty="0"/>
              <a:t>，</a:t>
            </a:r>
            <a:r>
              <a:rPr lang="en-US" altLang="zh-CN" sz="2000" dirty="0"/>
              <a:t>USB</a:t>
            </a:r>
            <a:r>
              <a:rPr lang="zh-CN" altLang="en-US" sz="2000" dirty="0"/>
              <a:t>全速</a:t>
            </a:r>
            <a:r>
              <a:rPr lang="en-US" altLang="zh-CN" sz="2000" dirty="0"/>
              <a:t>12MB/s </a:t>
            </a:r>
            <a:r>
              <a:rPr lang="zh-CN" altLang="en-US" sz="2000" dirty="0"/>
              <a:t>；</a:t>
            </a:r>
            <a:endParaRPr lang="en-US" altLang="zh-CN" sz="2000" dirty="0"/>
          </a:p>
          <a:p>
            <a:r>
              <a:rPr lang="en-US" altLang="zh-CN" sz="2000" dirty="0"/>
              <a:t>– USB2.0</a:t>
            </a:r>
            <a:r>
              <a:rPr lang="zh-CN" altLang="en-US" sz="2000" dirty="0"/>
              <a:t>：增加</a:t>
            </a:r>
            <a:r>
              <a:rPr lang="en-US" altLang="zh-CN" sz="2000" dirty="0"/>
              <a:t>USB</a:t>
            </a:r>
            <a:r>
              <a:rPr lang="zh-CN" altLang="en-US" sz="2000" dirty="0"/>
              <a:t>高速－</a:t>
            </a:r>
            <a:r>
              <a:rPr lang="en-US" altLang="zh-CN" sz="2000" dirty="0"/>
              <a:t>480MB/s </a:t>
            </a:r>
            <a:r>
              <a:rPr lang="zh-CN" altLang="en-US" sz="2000" dirty="0"/>
              <a:t>；</a:t>
            </a:r>
            <a:endParaRPr lang="en-US" altLang="zh-CN" sz="2000" dirty="0"/>
          </a:p>
          <a:p>
            <a:r>
              <a:rPr lang="en-US" altLang="zh-CN" sz="2000" dirty="0"/>
              <a:t>– USB3.0</a:t>
            </a:r>
            <a:r>
              <a:rPr lang="zh-CN" altLang="en-US" sz="2000" dirty="0"/>
              <a:t>：</a:t>
            </a:r>
            <a:r>
              <a:rPr lang="zh-CN" altLang="en-US" sz="2000" i="0" dirty="0">
                <a:solidFill>
                  <a:srgbClr val="333333"/>
                </a:solidFill>
                <a:effectLst/>
                <a:latin typeface="arial" panose="020B0604020202020204" pitchFamily="34" charset="0"/>
              </a:rPr>
              <a:t>传输带宽</a:t>
            </a:r>
            <a:r>
              <a:rPr lang="en-US" altLang="zh-CN" sz="2000" i="0" dirty="0">
                <a:solidFill>
                  <a:srgbClr val="333333"/>
                </a:solidFill>
                <a:effectLst/>
                <a:latin typeface="arial" panose="020B0604020202020204" pitchFamily="34" charset="0"/>
              </a:rPr>
              <a:t>5.0Gbps</a:t>
            </a:r>
            <a:r>
              <a:rPr lang="zh-CN" altLang="en-US" sz="2000" i="0" dirty="0">
                <a:solidFill>
                  <a:srgbClr val="333333"/>
                </a:solidFill>
                <a:effectLst/>
                <a:latin typeface="arial" panose="020B0604020202020204" pitchFamily="34" charset="0"/>
              </a:rPr>
              <a:t>（</a:t>
            </a:r>
            <a:r>
              <a:rPr lang="en-US" altLang="zh-CN" sz="2000" dirty="0">
                <a:solidFill>
                  <a:srgbClr val="333333"/>
                </a:solidFill>
                <a:latin typeface="arial" panose="020B0604020202020204" pitchFamily="34" charset="0"/>
              </a:rPr>
              <a:t>8B/10B</a:t>
            </a:r>
            <a:r>
              <a:rPr lang="zh-CN" altLang="en-US" sz="2000" i="0" dirty="0">
                <a:solidFill>
                  <a:srgbClr val="333333"/>
                </a:solidFill>
                <a:effectLst/>
                <a:latin typeface="arial" panose="020B0604020202020204" pitchFamily="34" charset="0"/>
              </a:rPr>
              <a:t>），全速只有</a:t>
            </a:r>
            <a:r>
              <a:rPr lang="en-US" altLang="zh-CN" sz="2000" i="0" dirty="0">
                <a:solidFill>
                  <a:srgbClr val="333333"/>
                </a:solidFill>
                <a:effectLst/>
                <a:latin typeface="arial" panose="020B0604020202020204" pitchFamily="34" charset="0"/>
              </a:rPr>
              <a:t>4Gbps</a:t>
            </a:r>
            <a:r>
              <a:rPr lang="zh-CN" altLang="en-US" sz="2000" i="0" dirty="0">
                <a:solidFill>
                  <a:srgbClr val="333333"/>
                </a:solidFill>
                <a:effectLst/>
                <a:latin typeface="arial" panose="020B0604020202020204" pitchFamily="34" charset="0"/>
              </a:rPr>
              <a:t>，即</a:t>
            </a:r>
            <a:r>
              <a:rPr lang="en-US" altLang="zh-CN" sz="2000" i="0" dirty="0">
                <a:solidFill>
                  <a:srgbClr val="333333"/>
                </a:solidFill>
                <a:effectLst/>
                <a:latin typeface="arial" panose="020B0604020202020204" pitchFamily="34" charset="0"/>
              </a:rPr>
              <a:t>500MB/s </a:t>
            </a:r>
            <a:r>
              <a:rPr lang="zh-CN" altLang="en-US" sz="2000" i="0" dirty="0">
                <a:solidFill>
                  <a:srgbClr val="333333"/>
                </a:solidFill>
                <a:effectLst/>
                <a:latin typeface="arial" panose="020B0604020202020204" pitchFamily="34" charset="0"/>
              </a:rPr>
              <a:t>。</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通用连接器：</a:t>
            </a:r>
            <a:r>
              <a:rPr lang="zh-CN" altLang="en-US" sz="2000" dirty="0"/>
              <a:t>其统一外形的</a:t>
            </a:r>
            <a:r>
              <a:rPr lang="en-US" altLang="zh-CN" sz="2000" dirty="0"/>
              <a:t>4</a:t>
            </a:r>
            <a:r>
              <a:rPr lang="zh-CN" altLang="en-US" sz="2000" dirty="0"/>
              <a:t>针插头，实现了将计算机同常规</a:t>
            </a:r>
            <a:r>
              <a:rPr lang="en-US" altLang="zh-CN" sz="2000" dirty="0"/>
              <a:t>I/O</a:t>
            </a:r>
            <a:r>
              <a:rPr lang="zh-CN" altLang="en-US" sz="2000" dirty="0"/>
              <a:t>设备、多媒体设备、通信设备以及家 用电器统一为一种接口的愿望 ；</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连接简单快速：</a:t>
            </a:r>
            <a:r>
              <a:rPr lang="zh-CN" altLang="en-US" sz="2000" dirty="0"/>
              <a:t>支持热拔插连接和即插即用 ；</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总线提供电源：</a:t>
            </a:r>
            <a:r>
              <a:rPr lang="en-US" altLang="zh-CN" sz="2000" dirty="0"/>
              <a:t>USB</a:t>
            </a:r>
            <a:r>
              <a:rPr lang="zh-CN" altLang="en-US" sz="2000" dirty="0"/>
              <a:t>提供＋</a:t>
            </a:r>
            <a:r>
              <a:rPr lang="en-US" altLang="zh-CN" sz="2000" dirty="0"/>
              <a:t>5V</a:t>
            </a:r>
            <a:r>
              <a:rPr lang="zh-CN" altLang="en-US" sz="2000" dirty="0"/>
              <a:t>，</a:t>
            </a:r>
            <a:r>
              <a:rPr lang="en-US" altLang="zh-CN" sz="2000" dirty="0"/>
              <a:t>500mA</a:t>
            </a:r>
            <a:r>
              <a:rPr lang="zh-CN" altLang="en-US" sz="2000" dirty="0"/>
              <a:t>的电源，供低功耗使用 ；</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传输距离：</a:t>
            </a:r>
            <a:endParaRPr lang="en-US" altLang="zh-CN" sz="2800" dirty="0">
              <a:latin typeface="楷体" panose="02010609060101010101" pitchFamily="49" charset="-122"/>
              <a:ea typeface="楷体" panose="02010609060101010101" pitchFamily="49" charset="-122"/>
            </a:endParaRPr>
          </a:p>
          <a:p>
            <a:r>
              <a:rPr lang="en-US" altLang="zh-CN" sz="2000" dirty="0"/>
              <a:t>– USB2.0</a:t>
            </a:r>
            <a:r>
              <a:rPr lang="zh-CN" altLang="en-US" sz="2000" dirty="0"/>
              <a:t>距离最长可达</a:t>
            </a:r>
            <a:r>
              <a:rPr lang="en-US" altLang="zh-CN" sz="2000" dirty="0"/>
              <a:t>10m</a:t>
            </a:r>
            <a:r>
              <a:rPr lang="zh-CN" altLang="en-US" sz="2000" dirty="0"/>
              <a:t>，而</a:t>
            </a:r>
            <a:r>
              <a:rPr lang="en-US" altLang="zh-CN" sz="2000" dirty="0"/>
              <a:t>USB3.0</a:t>
            </a:r>
            <a:r>
              <a:rPr lang="zh-CN" altLang="en-US" sz="2000" dirty="0"/>
              <a:t>距离最长可达</a:t>
            </a:r>
            <a:r>
              <a:rPr lang="en-US" altLang="zh-CN" sz="2000" dirty="0"/>
              <a:t>300m</a:t>
            </a:r>
            <a:r>
              <a:rPr lang="zh-CN" altLang="en-US" sz="2000" dirty="0"/>
              <a:t>；</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接口信号线：</a:t>
            </a:r>
            <a:endParaRPr lang="en-US" altLang="zh-CN" sz="2800" dirty="0">
              <a:latin typeface="楷体" panose="02010609060101010101" pitchFamily="49" charset="-122"/>
              <a:ea typeface="楷体" panose="02010609060101010101" pitchFamily="49" charset="-122"/>
            </a:endParaRPr>
          </a:p>
          <a:p>
            <a:r>
              <a:rPr lang="en-US" altLang="zh-CN" sz="2000" dirty="0"/>
              <a:t>–  USB1.0</a:t>
            </a:r>
            <a:r>
              <a:rPr lang="zh-CN" altLang="en-US" sz="2000" dirty="0"/>
              <a:t>、</a:t>
            </a:r>
            <a:r>
              <a:rPr lang="en-US" altLang="zh-CN" sz="2000" dirty="0"/>
              <a:t>USB2.0: 4</a:t>
            </a:r>
            <a:r>
              <a:rPr lang="zh-CN" altLang="en-US" sz="2000" dirty="0"/>
              <a:t>根信号线，用以传送信号</a:t>
            </a:r>
            <a:r>
              <a:rPr lang="en-US" altLang="zh-CN" sz="2000" dirty="0"/>
              <a:t>(D</a:t>
            </a:r>
            <a:r>
              <a:rPr lang="zh-CN" altLang="en-US" sz="2000" dirty="0"/>
              <a:t>＋，</a:t>
            </a:r>
            <a:r>
              <a:rPr lang="en-US" altLang="zh-CN" sz="2000" dirty="0"/>
              <a:t>D</a:t>
            </a:r>
            <a:r>
              <a:rPr lang="zh-CN" altLang="en-US" sz="2000" dirty="0"/>
              <a:t>－为一对双绞线</a:t>
            </a:r>
            <a:r>
              <a:rPr lang="en-US" altLang="zh-CN" sz="2000" dirty="0"/>
              <a:t>)</a:t>
            </a:r>
            <a:r>
              <a:rPr lang="zh-CN" altLang="en-US" sz="2000" dirty="0"/>
              <a:t>和提供电源</a:t>
            </a:r>
            <a:r>
              <a:rPr lang="en-US" altLang="zh-CN" sz="2000" dirty="0"/>
              <a:t>(</a:t>
            </a:r>
            <a:r>
              <a:rPr lang="en-US" altLang="zh-CN" sz="2000" dirty="0" err="1"/>
              <a:t>VBus</a:t>
            </a:r>
            <a:r>
              <a:rPr lang="zh-CN" altLang="en-US" sz="2000" dirty="0"/>
              <a:t>和</a:t>
            </a:r>
            <a:r>
              <a:rPr lang="en-US" altLang="zh-CN" sz="2000" dirty="0"/>
              <a:t>GND);</a:t>
            </a:r>
          </a:p>
          <a:p>
            <a:r>
              <a:rPr lang="en-US" altLang="zh-CN" sz="2000" dirty="0"/>
              <a:t>–  USB3.0: 10</a:t>
            </a:r>
            <a:r>
              <a:rPr lang="zh-CN" altLang="en-US" sz="2000" dirty="0"/>
              <a:t>根信号线，在</a:t>
            </a:r>
            <a:r>
              <a:rPr lang="en-US" altLang="zh-CN" sz="2000" dirty="0"/>
              <a:t>USB2.0</a:t>
            </a:r>
            <a:r>
              <a:rPr lang="zh-CN" altLang="en-US" sz="2000" dirty="0"/>
              <a:t>接线的基础上，增加了两对双绞线（</a:t>
            </a:r>
            <a:r>
              <a:rPr lang="en-US" altLang="zh-CN" sz="2000" dirty="0"/>
              <a:t>SSTXP, SSTXM, SSRXP, SSRXM</a:t>
            </a:r>
            <a:r>
              <a:rPr lang="zh-CN" altLang="en-US" sz="2000" dirty="0"/>
              <a:t>）和</a:t>
            </a:r>
            <a:r>
              <a:rPr lang="en-US" altLang="zh-CN" sz="2000" dirty="0"/>
              <a:t>2</a:t>
            </a:r>
            <a:r>
              <a:rPr lang="zh-CN" altLang="en-US" sz="2000" dirty="0"/>
              <a:t>个地线（</a:t>
            </a:r>
            <a:r>
              <a:rPr lang="en-US" altLang="zh-CN" sz="2000" dirty="0"/>
              <a:t>GND</a:t>
            </a:r>
            <a:r>
              <a:rPr lang="zh-CN" altLang="en-US" sz="2000" dirty="0"/>
              <a:t>）。</a:t>
            </a:r>
            <a:endParaRPr lang="en-US" altLang="zh-CN" sz="2000" dirty="0"/>
          </a:p>
        </p:txBody>
      </p:sp>
      <p:sp>
        <p:nvSpPr>
          <p:cNvPr id="9" name="标题 1">
            <a:extLst>
              <a:ext uri="{FF2B5EF4-FFF2-40B4-BE49-F238E27FC236}">
                <a16:creationId xmlns:a16="http://schemas.microsoft.com/office/drawing/2014/main" id="{08B497FD-AED6-4448-9923-F9C5B3B28AC6}"/>
              </a:ext>
            </a:extLst>
          </p:cNvPr>
          <p:cNvSpPr txBox="1">
            <a:spLocks/>
          </p:cNvSpPr>
          <p:nvPr/>
        </p:nvSpPr>
        <p:spPr>
          <a:xfrm>
            <a:off x="3162300" y="0"/>
            <a:ext cx="2466975"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4000" dirty="0">
                <a:latin typeface="宋体" panose="02010600030101010101" pitchFamily="2" charset="-122"/>
                <a:ea typeface="宋体" panose="02010600030101010101" pitchFamily="2" charset="-122"/>
                <a:cs typeface="Times New Roman" panose="02020703060505090304" pitchFamily="18" charset="0"/>
              </a:rPr>
              <a:t>USB</a:t>
            </a:r>
            <a:r>
              <a:rPr lang="zh-CN" altLang="en-US" sz="4000" dirty="0">
                <a:latin typeface="宋体" panose="02010600030101010101" pitchFamily="2" charset="-122"/>
                <a:ea typeface="宋体" panose="02010600030101010101" pitchFamily="2" charset="-122"/>
                <a:cs typeface="Times New Roman" panose="02020703060505090304" pitchFamily="18" charset="0"/>
              </a:rPr>
              <a:t>标准</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pic>
        <p:nvPicPr>
          <p:cNvPr id="3" name="图片 2">
            <a:extLst>
              <a:ext uri="{FF2B5EF4-FFF2-40B4-BE49-F238E27FC236}">
                <a16:creationId xmlns:a16="http://schemas.microsoft.com/office/drawing/2014/main" id="{698F56A8-51A7-4101-A24D-0F3BC3D671F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320588" y="975875"/>
            <a:ext cx="1823412" cy="919600"/>
          </a:xfrm>
          <a:prstGeom prst="rect">
            <a:avLst/>
          </a:prstGeom>
        </p:spPr>
      </p:pic>
      <p:pic>
        <p:nvPicPr>
          <p:cNvPr id="13" name="图片 12">
            <a:extLst>
              <a:ext uri="{FF2B5EF4-FFF2-40B4-BE49-F238E27FC236}">
                <a16:creationId xmlns:a16="http://schemas.microsoft.com/office/drawing/2014/main" id="{73E24FD7-DE99-4BDC-8255-1D63F0C9E1D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29275" y="1241067"/>
            <a:ext cx="1323490" cy="654408"/>
          </a:xfrm>
          <a:prstGeom prst="rect">
            <a:avLst/>
          </a:prstGeom>
        </p:spPr>
      </p:pic>
      <p:pic>
        <p:nvPicPr>
          <p:cNvPr id="36" name="图片 35">
            <a:extLst>
              <a:ext uri="{FF2B5EF4-FFF2-40B4-BE49-F238E27FC236}">
                <a16:creationId xmlns:a16="http://schemas.microsoft.com/office/drawing/2014/main" id="{ABA30552-17EB-427C-A9D3-012DEF36CAF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10399" y="3820200"/>
            <a:ext cx="2009775" cy="1100697"/>
          </a:xfrm>
          <a:prstGeom prst="rect">
            <a:avLst/>
          </a:prstGeom>
        </p:spPr>
      </p:pic>
    </p:spTree>
    <p:extLst>
      <p:ext uri="{BB962C8B-B14F-4D97-AF65-F5344CB8AC3E}">
        <p14:creationId xmlns:p14="http://schemas.microsoft.com/office/powerpoint/2010/main" val="310526037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41</a:t>
            </a:fld>
            <a:endParaRPr lang="zh-CN" altLang="en-US" dirty="0"/>
          </a:p>
        </p:txBody>
      </p:sp>
      <p:sp>
        <p:nvSpPr>
          <p:cNvPr id="5" name="灯片编号占位符 8">
            <a:extLst>
              <a:ext uri="{FF2B5EF4-FFF2-40B4-BE49-F238E27FC236}">
                <a16:creationId xmlns:a16="http://schemas.microsoft.com/office/drawing/2014/main" id="{BFEA66C6-67A7-40E1-BD7F-2A629E7D0DB3}"/>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41</a:t>
            </a:fld>
            <a:endParaRPr lang="zh-CN" altLang="en-US"/>
          </a:p>
        </p:txBody>
      </p:sp>
      <p:sp>
        <p:nvSpPr>
          <p:cNvPr id="8" name="文本框 7">
            <a:extLst>
              <a:ext uri="{FF2B5EF4-FFF2-40B4-BE49-F238E27FC236}">
                <a16:creationId xmlns:a16="http://schemas.microsoft.com/office/drawing/2014/main" id="{F005DB02-BEA9-4CB1-9A2D-054D2254EB6C}"/>
              </a:ext>
            </a:extLst>
          </p:cNvPr>
          <p:cNvSpPr txBox="1"/>
          <p:nvPr/>
        </p:nvSpPr>
        <p:spPr>
          <a:xfrm>
            <a:off x="285751" y="813950"/>
            <a:ext cx="8534400" cy="3231654"/>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用计算机的</a:t>
            </a:r>
            <a:r>
              <a:rPr lang="en-US" altLang="zh-CN" sz="2800" dirty="0">
                <a:latin typeface="楷体" panose="02010609060101010101" pitchFamily="49" charset="-122"/>
                <a:ea typeface="楷体" panose="02010609060101010101" pitchFamily="49" charset="-122"/>
              </a:rPr>
              <a:t>USB</a:t>
            </a:r>
            <a:r>
              <a:rPr lang="zh-CN" altLang="en-US" sz="2800" dirty="0">
                <a:latin typeface="楷体" panose="02010609060101010101" pitchFamily="49" charset="-122"/>
                <a:ea typeface="楷体" panose="02010609060101010101" pitchFamily="49" charset="-122"/>
              </a:rPr>
              <a:t>口虚拟出串口</a:t>
            </a:r>
            <a:r>
              <a:rPr lang="en-US" altLang="zh-CN" sz="2800" dirty="0">
                <a:latin typeface="楷体" panose="02010609060101010101" pitchFamily="49" charset="-122"/>
                <a:ea typeface="楷体" panose="02010609060101010101" pitchFamily="49" charset="-122"/>
              </a:rPr>
              <a:t>COM</a:t>
            </a:r>
            <a:r>
              <a:rPr lang="zh-CN" altLang="en-US" sz="2800" dirty="0">
                <a:latin typeface="楷体" panose="02010609060101010101" pitchFamily="49" charset="-122"/>
                <a:ea typeface="楷体" panose="02010609060101010101" pitchFamily="49" charset="-122"/>
              </a:rPr>
              <a:t>（内置串口协议芯片</a:t>
            </a:r>
            <a:r>
              <a:rPr lang="en-US" altLang="zh-CN" sz="2800" dirty="0">
                <a:latin typeface="楷体" panose="02010609060101010101" pitchFamily="49" charset="-122"/>
                <a:ea typeface="楷体" panose="02010609060101010101" pitchFamily="49" charset="-122"/>
              </a:rPr>
              <a:t>CP2103</a:t>
            </a:r>
            <a:r>
              <a:rPr lang="zh-CN" altLang="en-US" sz="2800" dirty="0">
                <a:latin typeface="楷体" panose="02010609060101010101" pitchFamily="49" charset="-122"/>
                <a:ea typeface="楷体" panose="02010609060101010101" pitchFamily="49" charset="-122"/>
              </a:rPr>
              <a:t>、</a:t>
            </a:r>
            <a:r>
              <a:rPr lang="en-US" altLang="zh-CN" sz="2800" dirty="0">
                <a:latin typeface="楷体" panose="02010609060101010101" pitchFamily="49" charset="-122"/>
                <a:ea typeface="楷体" panose="02010609060101010101" pitchFamily="49" charset="-122"/>
              </a:rPr>
              <a:t> CH340G</a:t>
            </a:r>
            <a:r>
              <a:rPr lang="zh-CN" altLang="en-US" sz="2800" dirty="0">
                <a:latin typeface="楷体" panose="02010609060101010101" pitchFamily="49" charset="-122"/>
                <a:ea typeface="楷体" panose="02010609060101010101" pitchFamily="49" charset="-122"/>
              </a:rPr>
              <a:t>等）</a:t>
            </a:r>
            <a:endParaRPr lang="en-US" altLang="zh-CN" sz="2800" dirty="0">
              <a:latin typeface="楷体" panose="02010609060101010101" pitchFamily="49" charset="-122"/>
              <a:ea typeface="楷体" panose="02010609060101010101" pitchFamily="49" charset="-122"/>
            </a:endParaRPr>
          </a:p>
          <a:p>
            <a:r>
              <a:rPr lang="en-US" altLang="zh-CN" sz="2000" dirty="0"/>
              <a:t>– </a:t>
            </a:r>
            <a:r>
              <a:rPr lang="zh-CN" altLang="en-US" sz="2000" dirty="0"/>
              <a:t>波特率</a:t>
            </a:r>
            <a:endParaRPr lang="en-US" altLang="zh-CN" sz="2000" dirty="0"/>
          </a:p>
          <a:p>
            <a:r>
              <a:rPr lang="en-US" altLang="zh-CN" sz="2000" dirty="0"/>
              <a:t>– </a:t>
            </a:r>
            <a:r>
              <a:rPr lang="zh-CN" altLang="en-US" sz="2000" dirty="0"/>
              <a:t>奇偶校验</a:t>
            </a:r>
            <a:endParaRPr lang="en-US" altLang="zh-CN" sz="2000" dirty="0"/>
          </a:p>
          <a:p>
            <a:r>
              <a:rPr lang="en-US" altLang="zh-CN" sz="2000" dirty="0"/>
              <a:t>– COM</a:t>
            </a:r>
            <a:r>
              <a:rPr lang="zh-CN" altLang="en-US" sz="2000" dirty="0"/>
              <a:t>号</a:t>
            </a:r>
            <a:endParaRPr lang="en-US" altLang="zh-CN" sz="2000" dirty="0"/>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输出</a:t>
            </a:r>
            <a:r>
              <a:rPr lang="en-US" altLang="zh-CN" sz="2800" dirty="0">
                <a:latin typeface="楷体" panose="02010609060101010101" pitchFamily="49" charset="-122"/>
                <a:ea typeface="楷体" panose="02010609060101010101" pitchFamily="49" charset="-122"/>
              </a:rPr>
              <a:t>TTL</a:t>
            </a:r>
            <a:r>
              <a:rPr lang="zh-CN" altLang="en-US" sz="2800" dirty="0">
                <a:latin typeface="楷体" panose="02010609060101010101" pitchFamily="49" charset="-122"/>
                <a:ea typeface="楷体" panose="02010609060101010101" pitchFamily="49" charset="-122"/>
              </a:rPr>
              <a:t>电平</a:t>
            </a:r>
            <a:endParaRPr lang="en-US" altLang="zh-CN" sz="2800" dirty="0">
              <a:latin typeface="楷体" panose="02010609060101010101" pitchFamily="49" charset="-122"/>
              <a:ea typeface="楷体" panose="02010609060101010101" pitchFamily="49" charset="-122"/>
            </a:endParaRPr>
          </a:p>
          <a:p>
            <a:r>
              <a:rPr lang="en-US" altLang="zh-CN" sz="2000" dirty="0"/>
              <a:t>– </a:t>
            </a:r>
            <a:r>
              <a:rPr lang="zh-CN" altLang="en-US" sz="2000" dirty="0"/>
              <a:t>逻辑‘</a:t>
            </a:r>
            <a:r>
              <a:rPr lang="en-US" altLang="zh-CN" sz="2000" dirty="0"/>
              <a:t>1</a:t>
            </a:r>
            <a:r>
              <a:rPr lang="zh-CN" altLang="en-US" sz="2000" dirty="0"/>
              <a:t>’：</a:t>
            </a:r>
            <a:r>
              <a:rPr lang="en-US" altLang="zh-CN" sz="2000" dirty="0"/>
              <a:t>3.3V</a:t>
            </a:r>
          </a:p>
          <a:p>
            <a:r>
              <a:rPr lang="en-US" altLang="zh-CN" sz="2000" dirty="0"/>
              <a:t>– </a:t>
            </a:r>
            <a:r>
              <a:rPr lang="zh-CN" altLang="en-US" sz="2000" dirty="0"/>
              <a:t>逻辑‘</a:t>
            </a:r>
            <a:r>
              <a:rPr lang="en-US" altLang="zh-CN" sz="2000" dirty="0"/>
              <a:t>0</a:t>
            </a:r>
            <a:r>
              <a:rPr lang="zh-CN" altLang="en-US" sz="2000" dirty="0"/>
              <a:t>’：</a:t>
            </a:r>
            <a:r>
              <a:rPr lang="en-US" altLang="zh-CN" sz="2000" dirty="0"/>
              <a:t>0V</a:t>
            </a:r>
            <a:endParaRPr lang="en-US" altLang="zh-CN" sz="2000" dirty="0">
              <a:latin typeface="楷体" panose="02010609060101010101" pitchFamily="49" charset="-122"/>
              <a:ea typeface="楷体" panose="02010609060101010101" pitchFamily="49" charset="-122"/>
            </a:endParaRPr>
          </a:p>
          <a:p>
            <a:endParaRPr lang="en-US" altLang="zh-CN" sz="2000" dirty="0"/>
          </a:p>
        </p:txBody>
      </p:sp>
      <p:sp>
        <p:nvSpPr>
          <p:cNvPr id="9" name="标题 1">
            <a:extLst>
              <a:ext uri="{FF2B5EF4-FFF2-40B4-BE49-F238E27FC236}">
                <a16:creationId xmlns:a16="http://schemas.microsoft.com/office/drawing/2014/main" id="{08B497FD-AED6-4448-9923-F9C5B3B28AC6}"/>
              </a:ext>
            </a:extLst>
          </p:cNvPr>
          <p:cNvSpPr txBox="1">
            <a:spLocks/>
          </p:cNvSpPr>
          <p:nvPr/>
        </p:nvSpPr>
        <p:spPr>
          <a:xfrm>
            <a:off x="2914650" y="0"/>
            <a:ext cx="2714625"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4000" dirty="0">
                <a:latin typeface="宋体" panose="02010600030101010101" pitchFamily="2" charset="-122"/>
                <a:ea typeface="宋体" panose="02010600030101010101" pitchFamily="2" charset="-122"/>
                <a:cs typeface="Times New Roman" panose="02020703060505090304" pitchFamily="18" charset="0"/>
              </a:rPr>
              <a:t>USB</a:t>
            </a:r>
            <a:r>
              <a:rPr lang="zh-CN" altLang="en-US" sz="4000" dirty="0">
                <a:latin typeface="宋体" panose="02010600030101010101" pitchFamily="2" charset="-122"/>
                <a:ea typeface="宋体" panose="02010600030101010101" pitchFamily="2" charset="-122"/>
                <a:cs typeface="Times New Roman" panose="02020703060505090304" pitchFamily="18" charset="0"/>
              </a:rPr>
              <a:t>转串口</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pic>
        <p:nvPicPr>
          <p:cNvPr id="4" name="图片 3">
            <a:extLst>
              <a:ext uri="{FF2B5EF4-FFF2-40B4-BE49-F238E27FC236}">
                <a16:creationId xmlns:a16="http://schemas.microsoft.com/office/drawing/2014/main" id="{A57C23ED-7199-410F-8D1A-0629396F78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98483" y="1982903"/>
            <a:ext cx="2310870" cy="1268713"/>
          </a:xfrm>
          <a:prstGeom prst="rect">
            <a:avLst/>
          </a:prstGeom>
        </p:spPr>
      </p:pic>
      <p:pic>
        <p:nvPicPr>
          <p:cNvPr id="10" name="图片 9">
            <a:extLst>
              <a:ext uri="{FF2B5EF4-FFF2-40B4-BE49-F238E27FC236}">
                <a16:creationId xmlns:a16="http://schemas.microsoft.com/office/drawing/2014/main" id="{60B8A0EB-42FE-4B16-A159-F9F00DECB8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3203" y="1233650"/>
            <a:ext cx="3340632" cy="2614408"/>
          </a:xfrm>
          <a:prstGeom prst="rect">
            <a:avLst/>
          </a:prstGeom>
        </p:spPr>
      </p:pic>
      <p:sp>
        <p:nvSpPr>
          <p:cNvPr id="14" name="文本框 13">
            <a:extLst>
              <a:ext uri="{FF2B5EF4-FFF2-40B4-BE49-F238E27FC236}">
                <a16:creationId xmlns:a16="http://schemas.microsoft.com/office/drawing/2014/main" id="{939EFC47-2598-4CD2-9DD3-B055A101F386}"/>
              </a:ext>
            </a:extLst>
          </p:cNvPr>
          <p:cNvSpPr txBox="1"/>
          <p:nvPr/>
        </p:nvSpPr>
        <p:spPr>
          <a:xfrm>
            <a:off x="285751" y="3826358"/>
            <a:ext cx="8534400" cy="523220"/>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 USB</a:t>
            </a:r>
            <a:r>
              <a:rPr lang="zh-CN" altLang="en-US" sz="2800" dirty="0">
                <a:latin typeface="楷体" panose="02010609060101010101" pitchFamily="49" charset="-122"/>
                <a:ea typeface="楷体" panose="02010609060101010101" pitchFamily="49" charset="-122"/>
              </a:rPr>
              <a:t>转</a:t>
            </a:r>
            <a:r>
              <a:rPr lang="en-US" altLang="zh-CN" sz="2800" dirty="0">
                <a:latin typeface="楷体" panose="02010609060101010101" pitchFamily="49" charset="-122"/>
                <a:ea typeface="楷体" panose="02010609060101010101" pitchFamily="49" charset="-122"/>
              </a:rPr>
              <a:t>RS232</a:t>
            </a:r>
            <a:r>
              <a:rPr lang="zh-CN" altLang="en-US" sz="2800" dirty="0">
                <a:latin typeface="楷体" panose="02010609060101010101" pitchFamily="49" charset="-122"/>
                <a:ea typeface="楷体" panose="02010609060101010101" pitchFamily="49" charset="-122"/>
              </a:rPr>
              <a:t>线（内置升压电路：</a:t>
            </a:r>
            <a:r>
              <a:rPr lang="en-US" altLang="zh-CN" sz="2800" dirty="0">
                <a:latin typeface="楷体" panose="02010609060101010101" pitchFamily="49" charset="-122"/>
                <a:ea typeface="楷体" panose="02010609060101010101" pitchFamily="49" charset="-122"/>
              </a:rPr>
              <a:t>MAX232</a:t>
            </a:r>
            <a:r>
              <a:rPr lang="zh-CN" altLang="en-US" sz="2800" dirty="0">
                <a:latin typeface="楷体" panose="02010609060101010101" pitchFamily="49" charset="-122"/>
                <a:ea typeface="楷体" panose="02010609060101010101" pitchFamily="49" charset="-122"/>
              </a:rPr>
              <a:t>）</a:t>
            </a:r>
            <a:endParaRPr lang="en-US" altLang="zh-CN" sz="2800" dirty="0">
              <a:latin typeface="楷体" panose="02010609060101010101" pitchFamily="49" charset="-122"/>
              <a:ea typeface="楷体" panose="02010609060101010101" pitchFamily="49" charset="-122"/>
            </a:endParaRPr>
          </a:p>
        </p:txBody>
      </p:sp>
      <p:pic>
        <p:nvPicPr>
          <p:cNvPr id="12" name="图片 11">
            <a:extLst>
              <a:ext uri="{FF2B5EF4-FFF2-40B4-BE49-F238E27FC236}">
                <a16:creationId xmlns:a16="http://schemas.microsoft.com/office/drawing/2014/main" id="{9294D4F4-478E-47B9-85C7-7F5EBE3FE0D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64100" y="4233930"/>
            <a:ext cx="3485885" cy="2036787"/>
          </a:xfrm>
          <a:prstGeom prst="rect">
            <a:avLst/>
          </a:prstGeom>
        </p:spPr>
      </p:pic>
      <p:pic>
        <p:nvPicPr>
          <p:cNvPr id="16" name="图片 15">
            <a:extLst>
              <a:ext uri="{FF2B5EF4-FFF2-40B4-BE49-F238E27FC236}">
                <a16:creationId xmlns:a16="http://schemas.microsoft.com/office/drawing/2014/main" id="{AEB7A57B-F5E1-43F6-945C-6E1B7C9747F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20825" y="4308642"/>
            <a:ext cx="1984375" cy="1887361"/>
          </a:xfrm>
          <a:prstGeom prst="rect">
            <a:avLst/>
          </a:prstGeom>
        </p:spPr>
      </p:pic>
    </p:spTree>
    <p:extLst>
      <p:ext uri="{BB962C8B-B14F-4D97-AF65-F5344CB8AC3E}">
        <p14:creationId xmlns:p14="http://schemas.microsoft.com/office/powerpoint/2010/main" val="2811661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42</a:t>
            </a:fld>
            <a:endParaRPr lang="zh-CN" altLang="en-US" dirty="0"/>
          </a:p>
        </p:txBody>
      </p:sp>
      <p:sp>
        <p:nvSpPr>
          <p:cNvPr id="5" name="灯片编号占位符 8">
            <a:extLst>
              <a:ext uri="{FF2B5EF4-FFF2-40B4-BE49-F238E27FC236}">
                <a16:creationId xmlns:a16="http://schemas.microsoft.com/office/drawing/2014/main" id="{BFEA66C6-67A7-40E1-BD7F-2A629E7D0DB3}"/>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42</a:t>
            </a:fld>
            <a:endParaRPr lang="zh-CN" altLang="en-US"/>
          </a:p>
        </p:txBody>
      </p:sp>
      <p:sp>
        <p:nvSpPr>
          <p:cNvPr id="8" name="文本框 7">
            <a:extLst>
              <a:ext uri="{FF2B5EF4-FFF2-40B4-BE49-F238E27FC236}">
                <a16:creationId xmlns:a16="http://schemas.microsoft.com/office/drawing/2014/main" id="{F005DB02-BEA9-4CB1-9A2D-054D2254EB6C}"/>
              </a:ext>
            </a:extLst>
          </p:cNvPr>
          <p:cNvSpPr txBox="1"/>
          <p:nvPr/>
        </p:nvSpPr>
        <p:spPr>
          <a:xfrm>
            <a:off x="219456" y="813950"/>
            <a:ext cx="8763609" cy="4462760"/>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网络协议“开放系统互联参考模型”，</a:t>
            </a:r>
            <a:r>
              <a:rPr lang="en-US" altLang="zh-CN" sz="2800" dirty="0">
                <a:latin typeface="楷体" panose="02010609060101010101" pitchFamily="49" charset="-122"/>
                <a:ea typeface="楷体" panose="02010609060101010101" pitchFamily="49" charset="-122"/>
              </a:rPr>
              <a:t>OSI/RM</a:t>
            </a:r>
            <a:r>
              <a:rPr lang="zh-CN" altLang="en-US" sz="2800" dirty="0">
                <a:latin typeface="楷体" panose="02010609060101010101" pitchFamily="49" charset="-122"/>
                <a:ea typeface="楷体" panose="02010609060101010101" pitchFamily="49" charset="-122"/>
              </a:rPr>
              <a:t>模型：</a:t>
            </a:r>
            <a:endParaRPr lang="en-US" altLang="zh-CN" sz="2800" dirty="0">
              <a:latin typeface="楷体" panose="02010609060101010101" pitchFamily="49" charset="-122"/>
              <a:ea typeface="楷体" panose="02010609060101010101" pitchFamily="49" charset="-122"/>
            </a:endParaRPr>
          </a:p>
          <a:p>
            <a:r>
              <a:rPr lang="en-US" altLang="zh-CN" sz="2000" dirty="0"/>
              <a:t>– </a:t>
            </a:r>
            <a:r>
              <a:rPr lang="zh-CN" altLang="en-US" sz="2000" dirty="0"/>
              <a:t>物理层（</a:t>
            </a:r>
            <a:r>
              <a:rPr lang="en-US" altLang="zh-CN" sz="2000" dirty="0"/>
              <a:t>Physics Layer</a:t>
            </a:r>
            <a:r>
              <a:rPr lang="zh-CN" altLang="en-US" sz="2000" dirty="0"/>
              <a:t>）</a:t>
            </a:r>
            <a:endParaRPr lang="en-US" altLang="zh-CN" sz="2000" dirty="0"/>
          </a:p>
          <a:p>
            <a:r>
              <a:rPr lang="en-US" altLang="zh-CN" sz="2000" dirty="0"/>
              <a:t>– </a:t>
            </a:r>
            <a:r>
              <a:rPr lang="zh-CN" altLang="en-US" sz="2000" dirty="0"/>
              <a:t>数据链路层（</a:t>
            </a:r>
            <a:r>
              <a:rPr lang="en-US" altLang="zh-CN" sz="2000" dirty="0"/>
              <a:t>Data Link Layer</a:t>
            </a:r>
            <a:r>
              <a:rPr lang="zh-CN" altLang="en-US" sz="2000" dirty="0"/>
              <a:t>）</a:t>
            </a:r>
            <a:endParaRPr lang="en-US" altLang="zh-CN" sz="2000" dirty="0"/>
          </a:p>
          <a:p>
            <a:r>
              <a:rPr lang="en-US" altLang="zh-CN" sz="2000" dirty="0"/>
              <a:t>– </a:t>
            </a:r>
            <a:r>
              <a:rPr lang="zh-CN" altLang="en-US" sz="2000" dirty="0"/>
              <a:t>网络层（</a:t>
            </a:r>
            <a:r>
              <a:rPr lang="en-US" altLang="zh-CN" sz="2000" dirty="0"/>
              <a:t>Network Layer</a:t>
            </a:r>
            <a:r>
              <a:rPr lang="zh-CN" altLang="en-US" sz="2000" dirty="0"/>
              <a:t>）</a:t>
            </a:r>
            <a:endParaRPr lang="en-US" altLang="zh-CN" sz="2000" dirty="0"/>
          </a:p>
          <a:p>
            <a:r>
              <a:rPr lang="en-US" altLang="zh-CN" sz="2000" dirty="0"/>
              <a:t>– </a:t>
            </a:r>
            <a:r>
              <a:rPr lang="zh-CN" altLang="en-US" sz="2000" dirty="0"/>
              <a:t>传输层（</a:t>
            </a:r>
            <a:r>
              <a:rPr lang="en-US" altLang="zh-CN" sz="2000" dirty="0"/>
              <a:t>Transport Layer</a:t>
            </a:r>
            <a:r>
              <a:rPr lang="zh-CN" altLang="en-US" sz="2000" dirty="0"/>
              <a:t>）</a:t>
            </a:r>
            <a:endParaRPr lang="en-US" altLang="zh-CN" sz="2000" dirty="0"/>
          </a:p>
          <a:p>
            <a:r>
              <a:rPr lang="en-US" altLang="zh-CN" sz="2000" dirty="0"/>
              <a:t>– </a:t>
            </a:r>
            <a:r>
              <a:rPr lang="zh-CN" altLang="en-US" sz="2000" dirty="0"/>
              <a:t>会话层（</a:t>
            </a:r>
            <a:r>
              <a:rPr lang="en-US" altLang="zh-CN" sz="2000" dirty="0"/>
              <a:t>Session Layer</a:t>
            </a:r>
            <a:r>
              <a:rPr lang="zh-CN" altLang="en-US" sz="2000" dirty="0"/>
              <a:t>）</a:t>
            </a:r>
            <a:endParaRPr lang="en-US" altLang="zh-CN" sz="2000" dirty="0"/>
          </a:p>
          <a:p>
            <a:r>
              <a:rPr lang="en-US" altLang="zh-CN" sz="2000" dirty="0"/>
              <a:t>– </a:t>
            </a:r>
            <a:r>
              <a:rPr lang="zh-CN" altLang="en-US" sz="2000" dirty="0"/>
              <a:t>表示层（</a:t>
            </a:r>
            <a:r>
              <a:rPr lang="en-US" altLang="zh-CN" sz="2000" dirty="0"/>
              <a:t>Presentation Layer</a:t>
            </a:r>
            <a:r>
              <a:rPr lang="zh-CN" altLang="en-US" sz="2000" dirty="0"/>
              <a:t>）</a:t>
            </a:r>
            <a:endParaRPr lang="en-US" altLang="zh-CN" sz="2000" dirty="0"/>
          </a:p>
          <a:p>
            <a:r>
              <a:rPr lang="en-US" altLang="zh-CN" sz="2000" dirty="0"/>
              <a:t>– </a:t>
            </a:r>
            <a:r>
              <a:rPr lang="zh-CN" altLang="en-US" sz="2000" dirty="0"/>
              <a:t>应用层（</a:t>
            </a:r>
            <a:r>
              <a:rPr lang="en-US" altLang="zh-CN" sz="2000" dirty="0"/>
              <a:t>Application Layer</a:t>
            </a:r>
            <a:r>
              <a:rPr lang="zh-CN" altLang="en-US" sz="2000" dirty="0"/>
              <a:t>）</a:t>
            </a:r>
            <a:endParaRPr lang="en-US" altLang="zh-CN" sz="2000" dirty="0"/>
          </a:p>
          <a:p>
            <a:pPr algn="l"/>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网络速度：</a:t>
            </a:r>
            <a:r>
              <a:rPr lang="en-US" altLang="zh-CN" sz="2000" b="1" dirty="0">
                <a:solidFill>
                  <a:srgbClr val="333333"/>
                </a:solidFill>
                <a:effectLst/>
                <a:latin typeface="Microsoft YaHei" panose="020B0503020204020204" pitchFamily="34" charset="-122"/>
                <a:ea typeface="Microsoft YaHei" panose="020B0503020204020204" pitchFamily="34" charset="-122"/>
              </a:rPr>
              <a:t> </a:t>
            </a:r>
            <a:r>
              <a:rPr lang="en-US" altLang="zh-CN" sz="2000" dirty="0">
                <a:solidFill>
                  <a:srgbClr val="333333"/>
                </a:solidFill>
                <a:effectLst/>
                <a:latin typeface="+mn-ea"/>
              </a:rPr>
              <a:t>10/100/1000Mbps</a:t>
            </a:r>
            <a:r>
              <a:rPr lang="zh-CN" altLang="en-US" sz="2000" dirty="0">
                <a:solidFill>
                  <a:srgbClr val="333333"/>
                </a:solidFill>
                <a:effectLst/>
                <a:latin typeface="+mn-ea"/>
              </a:rPr>
              <a:t>；</a:t>
            </a:r>
            <a:endParaRPr lang="en-US" altLang="zh-CN" sz="2000" dirty="0">
              <a:solidFill>
                <a:srgbClr val="333333"/>
              </a:solidFill>
              <a:effectLst/>
              <a:latin typeface="+mn-ea"/>
            </a:endParaRPr>
          </a:p>
          <a:p>
            <a:pPr algn="l"/>
            <a:endParaRPr lang="en-US" altLang="zh-CN" sz="2000" dirty="0">
              <a:solidFill>
                <a:srgbClr val="333333"/>
              </a:solidFill>
              <a:latin typeface="+mn-ea"/>
            </a:endParaRPr>
          </a:p>
          <a:p>
            <a:pPr algn="l"/>
            <a:endParaRPr lang="en-US" altLang="zh-CN" sz="2000" dirty="0">
              <a:solidFill>
                <a:srgbClr val="333333"/>
              </a:solidFill>
              <a:effectLst/>
              <a:latin typeface="+mn-ea"/>
            </a:endParaRPr>
          </a:p>
          <a:p>
            <a:r>
              <a:rPr lang="en-US" altLang="zh-CN" sz="2800" dirty="0">
                <a:latin typeface="楷体" panose="02010609060101010101" pitchFamily="49" charset="-122"/>
                <a:ea typeface="楷体" panose="02010609060101010101" pitchFamily="49" charset="-122"/>
              </a:rPr>
              <a:t>• </a:t>
            </a:r>
            <a:r>
              <a:rPr lang="zh-CN" altLang="en-US" sz="2800" dirty="0">
                <a:latin typeface="楷体" panose="02010609060101010101" pitchFamily="49" charset="-122"/>
                <a:ea typeface="楷体" panose="02010609060101010101" pitchFamily="49" charset="-122"/>
              </a:rPr>
              <a:t>网口连接器</a:t>
            </a:r>
            <a:r>
              <a:rPr lang="en-US" altLang="zh-CN" sz="2800" dirty="0">
                <a:latin typeface="楷体" panose="02010609060101010101" pitchFamily="49" charset="-122"/>
                <a:ea typeface="楷体" panose="02010609060101010101" pitchFamily="49" charset="-122"/>
              </a:rPr>
              <a:t>(RJ45)</a:t>
            </a:r>
            <a:r>
              <a:rPr lang="zh-CN" altLang="en-US" sz="2800" dirty="0">
                <a:latin typeface="楷体" panose="02010609060101010101" pitchFamily="49" charset="-122"/>
                <a:ea typeface="楷体" panose="02010609060101010101" pitchFamily="49" charset="-122"/>
              </a:rPr>
              <a:t>：</a:t>
            </a:r>
            <a:endParaRPr lang="en-US" altLang="zh-CN" sz="2800" dirty="0">
              <a:latin typeface="楷体" panose="02010609060101010101" pitchFamily="49" charset="-122"/>
              <a:ea typeface="楷体" panose="02010609060101010101" pitchFamily="49" charset="-122"/>
            </a:endParaRPr>
          </a:p>
          <a:p>
            <a:r>
              <a:rPr lang="en-US" altLang="zh-CN" sz="2000" dirty="0"/>
              <a:t>– </a:t>
            </a:r>
            <a:r>
              <a:rPr lang="zh-CN" altLang="en-US" sz="2000" dirty="0"/>
              <a:t>支持热拔插连接和即插即用 </a:t>
            </a:r>
            <a:endParaRPr lang="en-US" altLang="zh-CN" sz="2000" dirty="0"/>
          </a:p>
        </p:txBody>
      </p:sp>
      <p:sp>
        <p:nvSpPr>
          <p:cNvPr id="9" name="标题 1">
            <a:extLst>
              <a:ext uri="{FF2B5EF4-FFF2-40B4-BE49-F238E27FC236}">
                <a16:creationId xmlns:a16="http://schemas.microsoft.com/office/drawing/2014/main" id="{08B497FD-AED6-4448-9923-F9C5B3B28AC6}"/>
              </a:ext>
            </a:extLst>
          </p:cNvPr>
          <p:cNvSpPr txBox="1">
            <a:spLocks/>
          </p:cNvSpPr>
          <p:nvPr/>
        </p:nvSpPr>
        <p:spPr>
          <a:xfrm>
            <a:off x="3810000" y="0"/>
            <a:ext cx="1228725"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宋体" panose="02010600030101010101" pitchFamily="2" charset="-122"/>
                <a:ea typeface="宋体" panose="02010600030101010101" pitchFamily="2" charset="-122"/>
                <a:cs typeface="Times New Roman" panose="02020703060505090304" pitchFamily="18" charset="0"/>
              </a:rPr>
              <a:t>网络</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pic>
        <p:nvPicPr>
          <p:cNvPr id="4" name="图片 3">
            <a:extLst>
              <a:ext uri="{FF2B5EF4-FFF2-40B4-BE49-F238E27FC236}">
                <a16:creationId xmlns:a16="http://schemas.microsoft.com/office/drawing/2014/main" id="{F46113B3-49C0-48C6-835B-D59BFA7BAF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38725" y="4664888"/>
            <a:ext cx="2733675" cy="1496498"/>
          </a:xfrm>
          <a:prstGeom prst="rect">
            <a:avLst/>
          </a:prstGeom>
        </p:spPr>
      </p:pic>
      <p:pic>
        <p:nvPicPr>
          <p:cNvPr id="10" name="图片 9">
            <a:extLst>
              <a:ext uri="{FF2B5EF4-FFF2-40B4-BE49-F238E27FC236}">
                <a16:creationId xmlns:a16="http://schemas.microsoft.com/office/drawing/2014/main" id="{958EB001-0582-4995-AE45-2EE6830F91C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4100" y="1444863"/>
            <a:ext cx="4184650" cy="2832100"/>
          </a:xfrm>
          <a:prstGeom prst="rect">
            <a:avLst/>
          </a:prstGeom>
        </p:spPr>
      </p:pic>
    </p:spTree>
    <p:extLst>
      <p:ext uri="{BB962C8B-B14F-4D97-AF65-F5344CB8AC3E}">
        <p14:creationId xmlns:p14="http://schemas.microsoft.com/office/powerpoint/2010/main" val="30092549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6EB40C-60F6-AD28-22DB-6F9096458407}"/>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3B2D8E8D-62F3-4A00-943D-6C1CB9412AA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43</a:t>
            </a:fld>
            <a:endParaRPr lang="zh-CN" altLang="en-US" dirty="0"/>
          </a:p>
        </p:txBody>
      </p:sp>
      <p:sp>
        <p:nvSpPr>
          <p:cNvPr id="5" name="灯片编号占位符 8">
            <a:extLst>
              <a:ext uri="{FF2B5EF4-FFF2-40B4-BE49-F238E27FC236}">
                <a16:creationId xmlns:a16="http://schemas.microsoft.com/office/drawing/2014/main" id="{19BDA6DC-6A02-37EF-DE6F-AE2FF7A0D22F}"/>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43</a:t>
            </a:fld>
            <a:endParaRPr lang="zh-CN" altLang="en-US"/>
          </a:p>
        </p:txBody>
      </p:sp>
      <p:sp>
        <p:nvSpPr>
          <p:cNvPr id="9" name="标题 1">
            <a:extLst>
              <a:ext uri="{FF2B5EF4-FFF2-40B4-BE49-F238E27FC236}">
                <a16:creationId xmlns:a16="http://schemas.microsoft.com/office/drawing/2014/main" id="{3E1A7E57-34B0-B7D7-2F70-D0D07C03BA65}"/>
              </a:ext>
            </a:extLst>
          </p:cNvPr>
          <p:cNvSpPr txBox="1">
            <a:spLocks/>
          </p:cNvSpPr>
          <p:nvPr/>
        </p:nvSpPr>
        <p:spPr>
          <a:xfrm>
            <a:off x="1182122" y="35094"/>
            <a:ext cx="3085078"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宋体" panose="02010600030101010101" pitchFamily="2" charset="-122"/>
                <a:ea typeface="宋体" panose="02010600030101010101" pitchFamily="2" charset="-122"/>
                <a:cs typeface="Times New Roman" panose="02020703060505090304" pitchFamily="18" charset="0"/>
              </a:rPr>
              <a:t>高速网络</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sp>
        <p:nvSpPr>
          <p:cNvPr id="3" name="文本框 2">
            <a:extLst>
              <a:ext uri="{FF2B5EF4-FFF2-40B4-BE49-F238E27FC236}">
                <a16:creationId xmlns:a16="http://schemas.microsoft.com/office/drawing/2014/main" id="{D06F1C21-81E9-3995-7868-4D0E95FA8027}"/>
              </a:ext>
            </a:extLst>
          </p:cNvPr>
          <p:cNvSpPr txBox="1"/>
          <p:nvPr/>
        </p:nvSpPr>
        <p:spPr>
          <a:xfrm>
            <a:off x="285174" y="952017"/>
            <a:ext cx="4578926" cy="375039"/>
          </a:xfrm>
          <a:prstGeom prst="rect">
            <a:avLst/>
          </a:prstGeom>
          <a:noFill/>
        </p:spPr>
        <p:txBody>
          <a:bodyPr wrap="square">
            <a:spAutoFit/>
          </a:bodyPr>
          <a:lstStyle/>
          <a:p>
            <a:pPr algn="l">
              <a:lnSpc>
                <a:spcPts val="2250"/>
              </a:lnSpc>
            </a:pPr>
            <a:r>
              <a:rPr lang="zh-CN" altLang="en-US" b="1" i="0" dirty="0">
                <a:solidFill>
                  <a:srgbClr val="11192D"/>
                </a:solidFill>
                <a:effectLst/>
                <a:latin typeface="PingFangSC-Semibold"/>
              </a:rPr>
              <a:t>千兆</a:t>
            </a:r>
            <a:r>
              <a:rPr lang="en-US" altLang="zh-CN" b="1" i="0" dirty="0">
                <a:solidFill>
                  <a:srgbClr val="11192D"/>
                </a:solidFill>
                <a:effectLst/>
                <a:latin typeface="PingFangSC-Semibold"/>
              </a:rPr>
              <a:t>:SFP</a:t>
            </a:r>
            <a:r>
              <a:rPr lang="zh-CN" altLang="en-US" b="1" i="0" dirty="0">
                <a:solidFill>
                  <a:srgbClr val="11192D"/>
                </a:solidFill>
                <a:effectLst/>
                <a:latin typeface="PingFangSC-Semibold"/>
              </a:rPr>
              <a:t>口转</a:t>
            </a:r>
            <a:r>
              <a:rPr lang="en-US" altLang="zh-CN" b="1" i="0" dirty="0">
                <a:solidFill>
                  <a:srgbClr val="11192D"/>
                </a:solidFill>
                <a:effectLst/>
                <a:latin typeface="PingFangSC-Semibold"/>
              </a:rPr>
              <a:t>RJ45</a:t>
            </a:r>
            <a:r>
              <a:rPr lang="zh-CN" altLang="en-US" b="1" i="0" dirty="0">
                <a:solidFill>
                  <a:srgbClr val="11192D"/>
                </a:solidFill>
                <a:effectLst/>
                <a:latin typeface="PingFangSC-Semibold"/>
              </a:rPr>
              <a:t>网口接口扩展</a:t>
            </a:r>
            <a:r>
              <a:rPr lang="en-US" altLang="zh-CN" b="1" i="0" dirty="0">
                <a:solidFill>
                  <a:srgbClr val="11192D"/>
                </a:solidFill>
                <a:effectLst/>
                <a:latin typeface="PingFangSC-Semibold"/>
              </a:rPr>
              <a:t>:</a:t>
            </a:r>
            <a:endParaRPr lang="zh-CN" altLang="en-US" b="1" i="0" dirty="0">
              <a:solidFill>
                <a:srgbClr val="11192D"/>
              </a:solidFill>
              <a:effectLst/>
              <a:latin typeface="PingFangSC-Semibold"/>
            </a:endParaRPr>
          </a:p>
        </p:txBody>
      </p:sp>
      <p:sp>
        <p:nvSpPr>
          <p:cNvPr id="6" name="文本框 5">
            <a:extLst>
              <a:ext uri="{FF2B5EF4-FFF2-40B4-BE49-F238E27FC236}">
                <a16:creationId xmlns:a16="http://schemas.microsoft.com/office/drawing/2014/main" id="{92CA0DD4-B396-BEE8-D383-85D490F65016}"/>
              </a:ext>
            </a:extLst>
          </p:cNvPr>
          <p:cNvSpPr txBox="1"/>
          <p:nvPr/>
        </p:nvSpPr>
        <p:spPr>
          <a:xfrm>
            <a:off x="257389" y="2182316"/>
            <a:ext cx="3899476" cy="375039"/>
          </a:xfrm>
          <a:prstGeom prst="rect">
            <a:avLst/>
          </a:prstGeom>
          <a:noFill/>
        </p:spPr>
        <p:txBody>
          <a:bodyPr wrap="square">
            <a:spAutoFit/>
          </a:bodyPr>
          <a:lstStyle/>
          <a:p>
            <a:pPr>
              <a:lnSpc>
                <a:spcPts val="2250"/>
              </a:lnSpc>
            </a:pPr>
            <a:r>
              <a:rPr lang="zh-CN" altLang="en-US" b="1" i="0" dirty="0">
                <a:solidFill>
                  <a:srgbClr val="11192D"/>
                </a:solidFill>
                <a:effectLst/>
                <a:latin typeface="PingFangSC-Semibold"/>
              </a:rPr>
              <a:t>万兆</a:t>
            </a:r>
            <a:r>
              <a:rPr lang="en-US" altLang="zh-CN" b="1" i="0" dirty="0">
                <a:solidFill>
                  <a:srgbClr val="11192D"/>
                </a:solidFill>
                <a:effectLst/>
                <a:latin typeface="PingFangSC-Semibold"/>
              </a:rPr>
              <a:t>:</a:t>
            </a:r>
            <a:r>
              <a:rPr lang="zh-CN" altLang="en-US" b="1" i="0" dirty="0">
                <a:solidFill>
                  <a:srgbClr val="11192D"/>
                </a:solidFill>
                <a:effectLst/>
                <a:latin typeface="PingFangSC-Semibold"/>
              </a:rPr>
              <a:t>光模块</a:t>
            </a:r>
            <a:r>
              <a:rPr lang="en-US" altLang="zh-CN" b="1" i="0" dirty="0">
                <a:solidFill>
                  <a:srgbClr val="11192D"/>
                </a:solidFill>
                <a:effectLst/>
                <a:latin typeface="PingFangSC-Semibold"/>
              </a:rPr>
              <a:t>-</a:t>
            </a:r>
            <a:r>
              <a:rPr lang="zh-CN" altLang="en-US" b="1" i="0" dirty="0">
                <a:solidFill>
                  <a:srgbClr val="11192D"/>
                </a:solidFill>
                <a:effectLst/>
                <a:latin typeface="PingFangSC-Semibold"/>
              </a:rPr>
              <a:t>单模双纤</a:t>
            </a:r>
            <a:r>
              <a:rPr lang="en-US" altLang="zh-CN" b="1" i="0" dirty="0">
                <a:solidFill>
                  <a:srgbClr val="11192D"/>
                </a:solidFill>
                <a:effectLst/>
                <a:latin typeface="PingFangSC-Semibold"/>
              </a:rPr>
              <a:t>SFP-10G:</a:t>
            </a:r>
            <a:endParaRPr lang="zh-CN" altLang="en-US" b="1" i="0" dirty="0">
              <a:solidFill>
                <a:srgbClr val="11192D"/>
              </a:solidFill>
              <a:effectLst/>
              <a:latin typeface="PingFangSC-Semibold"/>
            </a:endParaRPr>
          </a:p>
        </p:txBody>
      </p:sp>
      <p:pic>
        <p:nvPicPr>
          <p:cNvPr id="12" name="图片 11" descr="白色的游戏机&#10;&#10;AI 生成的内容可能不正确。">
            <a:extLst>
              <a:ext uri="{FF2B5EF4-FFF2-40B4-BE49-F238E27FC236}">
                <a16:creationId xmlns:a16="http://schemas.microsoft.com/office/drawing/2014/main" id="{16C8AFC1-DDB7-C8B6-722C-168D8774609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flipH="1">
            <a:off x="4323170" y="1090093"/>
            <a:ext cx="1431109" cy="1357581"/>
          </a:xfrm>
          <a:prstGeom prst="rect">
            <a:avLst/>
          </a:prstGeom>
        </p:spPr>
      </p:pic>
      <p:pic>
        <p:nvPicPr>
          <p:cNvPr id="14" name="图片 13" descr="图片包含 游戏机&#10;&#10;AI 生成的内容可能不正确。">
            <a:extLst>
              <a:ext uri="{FF2B5EF4-FFF2-40B4-BE49-F238E27FC236}">
                <a16:creationId xmlns:a16="http://schemas.microsoft.com/office/drawing/2014/main" id="{CFFF8B56-CAC6-A5DD-850B-65E9001E32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086890" y="868687"/>
            <a:ext cx="1712329" cy="1451949"/>
          </a:xfrm>
          <a:prstGeom prst="rect">
            <a:avLst/>
          </a:prstGeom>
        </p:spPr>
      </p:pic>
      <p:pic>
        <p:nvPicPr>
          <p:cNvPr id="16" name="图片 15" descr="文本&#10;&#10;AI 生成的内容可能不正确。">
            <a:extLst>
              <a:ext uri="{FF2B5EF4-FFF2-40B4-BE49-F238E27FC236}">
                <a16:creationId xmlns:a16="http://schemas.microsoft.com/office/drawing/2014/main" id="{7C72C881-D916-BB1B-4641-44AA9D29F7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85174" y="2604387"/>
            <a:ext cx="2224063" cy="1638783"/>
          </a:xfrm>
          <a:prstGeom prst="rect">
            <a:avLst/>
          </a:prstGeom>
        </p:spPr>
      </p:pic>
      <p:pic>
        <p:nvPicPr>
          <p:cNvPr id="18" name="图片 17" descr="图片包含 游戏机, 电缆, 器具&#10;&#10;AI 生成的内容可能不正确。">
            <a:extLst>
              <a:ext uri="{FF2B5EF4-FFF2-40B4-BE49-F238E27FC236}">
                <a16:creationId xmlns:a16="http://schemas.microsoft.com/office/drawing/2014/main" id="{A8E3A825-EEB6-7EDF-C66F-57E6280C664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863862" y="2619585"/>
            <a:ext cx="2240129" cy="1463366"/>
          </a:xfrm>
          <a:prstGeom prst="rect">
            <a:avLst/>
          </a:prstGeom>
        </p:spPr>
      </p:pic>
      <p:pic>
        <p:nvPicPr>
          <p:cNvPr id="20" name="图片 19" descr="图片包含 游戏机, 电路&#10;&#10;AI 生成的内容可能不正确。">
            <a:extLst>
              <a:ext uri="{FF2B5EF4-FFF2-40B4-BE49-F238E27FC236}">
                <a16:creationId xmlns:a16="http://schemas.microsoft.com/office/drawing/2014/main" id="{3384C950-AF90-74E4-9BB3-D2D256CB9F7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508819" y="3679158"/>
            <a:ext cx="2514749" cy="1967016"/>
          </a:xfrm>
          <a:prstGeom prst="rect">
            <a:avLst/>
          </a:prstGeom>
        </p:spPr>
      </p:pic>
      <p:sp>
        <p:nvSpPr>
          <p:cNvPr id="22" name="文本框 21">
            <a:extLst>
              <a:ext uri="{FF2B5EF4-FFF2-40B4-BE49-F238E27FC236}">
                <a16:creationId xmlns:a16="http://schemas.microsoft.com/office/drawing/2014/main" id="{3F744A2F-0A49-733F-FC3B-9AA405DF3750}"/>
              </a:ext>
            </a:extLst>
          </p:cNvPr>
          <p:cNvSpPr txBox="1"/>
          <p:nvPr/>
        </p:nvSpPr>
        <p:spPr>
          <a:xfrm>
            <a:off x="6634763" y="3239112"/>
            <a:ext cx="2224063" cy="369332"/>
          </a:xfrm>
          <a:prstGeom prst="rect">
            <a:avLst/>
          </a:prstGeom>
          <a:noFill/>
        </p:spPr>
        <p:txBody>
          <a:bodyPr wrap="square">
            <a:spAutoFit/>
          </a:bodyPr>
          <a:lstStyle/>
          <a:p>
            <a:r>
              <a:rPr lang="zh-CN" altLang="en-US" b="1" i="0" dirty="0">
                <a:solidFill>
                  <a:srgbClr val="11192D"/>
                </a:solidFill>
                <a:effectLst/>
                <a:latin typeface="PingFangSC-Semibold"/>
              </a:rPr>
              <a:t>万兆网卡：</a:t>
            </a:r>
            <a:endParaRPr lang="zh-CN" altLang="en-US" dirty="0"/>
          </a:p>
        </p:txBody>
      </p:sp>
      <p:sp>
        <p:nvSpPr>
          <p:cNvPr id="24" name="文本框 23">
            <a:extLst>
              <a:ext uri="{FF2B5EF4-FFF2-40B4-BE49-F238E27FC236}">
                <a16:creationId xmlns:a16="http://schemas.microsoft.com/office/drawing/2014/main" id="{2B4BA282-B955-43EF-5C37-8AABAD49C60A}"/>
              </a:ext>
            </a:extLst>
          </p:cNvPr>
          <p:cNvSpPr txBox="1"/>
          <p:nvPr/>
        </p:nvSpPr>
        <p:spPr>
          <a:xfrm>
            <a:off x="53135" y="4263274"/>
            <a:ext cx="3646029" cy="954107"/>
          </a:xfrm>
          <a:prstGeom prst="rect">
            <a:avLst/>
          </a:prstGeom>
          <a:noFill/>
        </p:spPr>
        <p:txBody>
          <a:bodyPr wrap="square">
            <a:spAutoFit/>
          </a:bodyPr>
          <a:lstStyle/>
          <a:p>
            <a:r>
              <a:rPr lang="zh-CN" altLang="en-US" sz="1400" b="0" i="0" dirty="0">
                <a:solidFill>
                  <a:srgbClr val="222222"/>
                </a:solidFill>
                <a:effectLst/>
                <a:latin typeface="arial" panose="020B0604020202020204" pitchFamily="34" charset="0"/>
              </a:rPr>
              <a:t>单模光纤：模式单一，其带宽极宽，能够支持高达 </a:t>
            </a:r>
            <a:r>
              <a:rPr lang="en-US" altLang="zh-CN" sz="1400" b="0" i="0" dirty="0">
                <a:solidFill>
                  <a:srgbClr val="222222"/>
                </a:solidFill>
                <a:effectLst/>
                <a:latin typeface="arial" panose="020B0604020202020204" pitchFamily="34" charset="0"/>
              </a:rPr>
              <a:t>100Gbps </a:t>
            </a:r>
            <a:r>
              <a:rPr lang="zh-CN" altLang="en-US" sz="1400" b="0" i="0" dirty="0">
                <a:solidFill>
                  <a:srgbClr val="222222"/>
                </a:solidFill>
                <a:effectLst/>
                <a:latin typeface="arial" panose="020B0604020202020204" pitchFamily="34" charset="0"/>
              </a:rPr>
              <a:t>甚至更高的传输速率，可实现长距离、低损耗的光信号传输，传输距离可达几十公里甚至上百公里；</a:t>
            </a:r>
            <a:endParaRPr lang="zh-CN" altLang="en-US" sz="1400" dirty="0"/>
          </a:p>
        </p:txBody>
      </p:sp>
      <p:sp>
        <p:nvSpPr>
          <p:cNvPr id="25" name="文本框 24">
            <a:extLst>
              <a:ext uri="{FF2B5EF4-FFF2-40B4-BE49-F238E27FC236}">
                <a16:creationId xmlns:a16="http://schemas.microsoft.com/office/drawing/2014/main" id="{1D4DD55D-6E60-10CB-8B5D-C8EBB9DBD869}"/>
              </a:ext>
            </a:extLst>
          </p:cNvPr>
          <p:cNvSpPr txBox="1"/>
          <p:nvPr/>
        </p:nvSpPr>
        <p:spPr>
          <a:xfrm>
            <a:off x="87771" y="5231466"/>
            <a:ext cx="3417429" cy="954107"/>
          </a:xfrm>
          <a:prstGeom prst="rect">
            <a:avLst/>
          </a:prstGeom>
          <a:noFill/>
        </p:spPr>
        <p:txBody>
          <a:bodyPr wrap="square">
            <a:spAutoFit/>
          </a:bodyPr>
          <a:lstStyle/>
          <a:p>
            <a:r>
              <a:rPr lang="zh-CN" altLang="en-US" sz="1400" dirty="0">
                <a:solidFill>
                  <a:srgbClr val="222222"/>
                </a:solidFill>
                <a:latin typeface="arial" panose="020B0604020202020204" pitchFamily="34" charset="0"/>
              </a:rPr>
              <a:t>多模</a:t>
            </a:r>
            <a:r>
              <a:rPr lang="zh-CN" altLang="en-US" sz="1400" b="0" i="0" dirty="0">
                <a:solidFill>
                  <a:srgbClr val="222222"/>
                </a:solidFill>
                <a:effectLst/>
                <a:latin typeface="arial" panose="020B0604020202020204" pitchFamily="34" charset="0"/>
              </a:rPr>
              <a:t>光纤：色散较大，带宽相对较低。不同规格的多模光纤带宽有所不同。多模光纤在 </a:t>
            </a:r>
            <a:r>
              <a:rPr lang="en-US" altLang="zh-CN" sz="1400" b="0" i="0" dirty="0">
                <a:solidFill>
                  <a:srgbClr val="222222"/>
                </a:solidFill>
                <a:effectLst/>
                <a:latin typeface="arial" panose="020B0604020202020204" pitchFamily="34" charset="0"/>
              </a:rPr>
              <a:t>850nm </a:t>
            </a:r>
            <a:r>
              <a:rPr lang="zh-CN" altLang="en-US" sz="1400" b="0" i="0" dirty="0">
                <a:solidFill>
                  <a:srgbClr val="222222"/>
                </a:solidFill>
                <a:effectLst/>
                <a:latin typeface="arial" panose="020B0604020202020204" pitchFamily="34" charset="0"/>
              </a:rPr>
              <a:t>波长下支持 </a:t>
            </a:r>
            <a:r>
              <a:rPr lang="en-US" altLang="zh-CN" sz="1400" b="0" i="0" dirty="0">
                <a:solidFill>
                  <a:srgbClr val="222222"/>
                </a:solidFill>
                <a:effectLst/>
                <a:latin typeface="arial" panose="020B0604020202020204" pitchFamily="34" charset="0"/>
              </a:rPr>
              <a:t>10Gbps </a:t>
            </a:r>
            <a:r>
              <a:rPr lang="zh-CN" altLang="en-US" sz="1400" b="0" i="0" dirty="0">
                <a:solidFill>
                  <a:srgbClr val="222222"/>
                </a:solidFill>
                <a:effectLst/>
                <a:latin typeface="arial" panose="020B0604020202020204" pitchFamily="34" charset="0"/>
              </a:rPr>
              <a:t>速率传输距离可达 </a:t>
            </a:r>
            <a:r>
              <a:rPr lang="en-US" altLang="zh-CN" sz="1400" b="0" i="0" dirty="0">
                <a:solidFill>
                  <a:srgbClr val="222222"/>
                </a:solidFill>
                <a:effectLst/>
                <a:latin typeface="arial" panose="020B0604020202020204" pitchFamily="34" charset="0"/>
              </a:rPr>
              <a:t>300 </a:t>
            </a:r>
            <a:r>
              <a:rPr lang="zh-CN" altLang="en-US" sz="1400" b="0" i="0" dirty="0">
                <a:solidFill>
                  <a:srgbClr val="222222"/>
                </a:solidFill>
                <a:effectLst/>
                <a:latin typeface="arial" panose="020B0604020202020204" pitchFamily="34" charset="0"/>
              </a:rPr>
              <a:t>米左右；</a:t>
            </a:r>
            <a:endParaRPr lang="zh-CN" altLang="en-US" sz="1400" dirty="0"/>
          </a:p>
        </p:txBody>
      </p:sp>
      <p:pic>
        <p:nvPicPr>
          <p:cNvPr id="27" name="图片 26" descr="图示, 示意图&#10;&#10;AI 生成的内容可能不正确。">
            <a:extLst>
              <a:ext uri="{FF2B5EF4-FFF2-40B4-BE49-F238E27FC236}">
                <a16:creationId xmlns:a16="http://schemas.microsoft.com/office/drawing/2014/main" id="{C1A64D62-4BCD-C51C-D965-B9DE03E55BA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566353" y="4306351"/>
            <a:ext cx="1416641" cy="1733063"/>
          </a:xfrm>
          <a:prstGeom prst="rect">
            <a:avLst/>
          </a:prstGeom>
        </p:spPr>
      </p:pic>
      <p:pic>
        <p:nvPicPr>
          <p:cNvPr id="29" name="图片 28" descr="图示, 示意图&#10;&#10;AI 生成的内容可能不正确。">
            <a:extLst>
              <a:ext uri="{FF2B5EF4-FFF2-40B4-BE49-F238E27FC236}">
                <a16:creationId xmlns:a16="http://schemas.microsoft.com/office/drawing/2014/main" id="{06F3A8F7-9CF6-8977-C994-407FE69C6A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927265" y="4303644"/>
            <a:ext cx="1487390" cy="1681138"/>
          </a:xfrm>
          <a:prstGeom prst="rect">
            <a:avLst/>
          </a:prstGeom>
        </p:spPr>
      </p:pic>
    </p:spTree>
    <p:extLst>
      <p:ext uri="{BB962C8B-B14F-4D97-AF65-F5344CB8AC3E}">
        <p14:creationId xmlns:p14="http://schemas.microsoft.com/office/powerpoint/2010/main" val="60231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16" presetClass="entr" presetSubtype="2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arn(inVertic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1000"/>
                                        <p:tgtEl>
                                          <p:spTgt spid="18"/>
                                        </p:tgtEl>
                                      </p:cBhvr>
                                    </p:animEffect>
                                    <p:anim calcmode="lin" valueType="num">
                                      <p:cBhvr>
                                        <p:cTn id="16" dur="1000" fill="hold"/>
                                        <p:tgtEl>
                                          <p:spTgt spid="18"/>
                                        </p:tgtEl>
                                        <p:attrNameLst>
                                          <p:attrName>ppt_x</p:attrName>
                                        </p:attrNameLst>
                                      </p:cBhvr>
                                      <p:tavLst>
                                        <p:tav tm="0">
                                          <p:val>
                                            <p:strVal val="#ppt_x"/>
                                          </p:val>
                                        </p:tav>
                                        <p:tav tm="100000">
                                          <p:val>
                                            <p:strVal val="#ppt_x"/>
                                          </p:val>
                                        </p:tav>
                                      </p:tavLst>
                                    </p:anim>
                                    <p:anim calcmode="lin" valueType="num">
                                      <p:cBhvr>
                                        <p:cTn id="17"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1000"/>
                                        <p:tgtEl>
                                          <p:spTgt spid="24"/>
                                        </p:tgtEl>
                                      </p:cBhvr>
                                    </p:animEffect>
                                    <p:anim calcmode="lin" valueType="num">
                                      <p:cBhvr>
                                        <p:cTn id="23" dur="1000" fill="hold"/>
                                        <p:tgtEl>
                                          <p:spTgt spid="24"/>
                                        </p:tgtEl>
                                        <p:attrNameLst>
                                          <p:attrName>ppt_x</p:attrName>
                                        </p:attrNameLst>
                                      </p:cBhvr>
                                      <p:tavLst>
                                        <p:tav tm="0">
                                          <p:val>
                                            <p:strVal val="#ppt_x"/>
                                          </p:val>
                                        </p:tav>
                                        <p:tav tm="100000">
                                          <p:val>
                                            <p:strVal val="#ppt_x"/>
                                          </p:val>
                                        </p:tav>
                                      </p:tavLst>
                                    </p:anim>
                                    <p:anim calcmode="lin" valueType="num">
                                      <p:cBhvr>
                                        <p:cTn id="24" dur="10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1000"/>
                                        <p:tgtEl>
                                          <p:spTgt spid="27"/>
                                        </p:tgtEl>
                                      </p:cBhvr>
                                    </p:animEffect>
                                    <p:anim calcmode="lin" valueType="num">
                                      <p:cBhvr>
                                        <p:cTn id="28" dur="1000" fill="hold"/>
                                        <p:tgtEl>
                                          <p:spTgt spid="27"/>
                                        </p:tgtEl>
                                        <p:attrNameLst>
                                          <p:attrName>ppt_x</p:attrName>
                                        </p:attrNameLst>
                                      </p:cBhvr>
                                      <p:tavLst>
                                        <p:tav tm="0">
                                          <p:val>
                                            <p:strVal val="#ppt_x"/>
                                          </p:val>
                                        </p:tav>
                                        <p:tav tm="100000">
                                          <p:val>
                                            <p:strVal val="#ppt_x"/>
                                          </p:val>
                                        </p:tav>
                                      </p:tavLst>
                                    </p:anim>
                                    <p:anim calcmode="lin" valueType="num">
                                      <p:cBhvr>
                                        <p:cTn id="29"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grpId="0" nodeType="clickEffect">
                                  <p:stCondLst>
                                    <p:cond delay="0"/>
                                  </p:stCondLst>
                                  <p:childTnLst>
                                    <p:set>
                                      <p:cBhvr>
                                        <p:cTn id="33" dur="1" fill="hold">
                                          <p:stCondLst>
                                            <p:cond delay="0"/>
                                          </p:stCondLst>
                                        </p:cTn>
                                        <p:tgtEl>
                                          <p:spTgt spid="25"/>
                                        </p:tgtEl>
                                        <p:attrNameLst>
                                          <p:attrName>style.visibility</p:attrName>
                                        </p:attrNameLst>
                                      </p:cBhvr>
                                      <p:to>
                                        <p:strVal val="visible"/>
                                      </p:to>
                                    </p:set>
                                    <p:animEffect transition="in" filter="wipe(down)">
                                      <p:cBhvr>
                                        <p:cTn id="34" dur="500"/>
                                        <p:tgtEl>
                                          <p:spTgt spid="25"/>
                                        </p:tgtEl>
                                      </p:cBhvr>
                                    </p:animEffect>
                                  </p:childTnLst>
                                </p:cTn>
                              </p:par>
                              <p:par>
                                <p:cTn id="35" presetID="22" presetClass="entr" presetSubtype="4" fill="hold" nodeType="withEffect">
                                  <p:stCondLst>
                                    <p:cond delay="0"/>
                                  </p:stCondLst>
                                  <p:childTnLst>
                                    <p:set>
                                      <p:cBhvr>
                                        <p:cTn id="36" dur="1" fill="hold">
                                          <p:stCondLst>
                                            <p:cond delay="0"/>
                                          </p:stCondLst>
                                        </p:cTn>
                                        <p:tgtEl>
                                          <p:spTgt spid="29"/>
                                        </p:tgtEl>
                                        <p:attrNameLst>
                                          <p:attrName>style.visibility</p:attrName>
                                        </p:attrNameLst>
                                      </p:cBhvr>
                                      <p:to>
                                        <p:strVal val="visible"/>
                                      </p:to>
                                    </p:set>
                                    <p:animEffect transition="in" filter="wipe(down)">
                                      <p:cBhvr>
                                        <p:cTn id="37" dur="500"/>
                                        <p:tgtEl>
                                          <p:spTgt spid="29"/>
                                        </p:tgtEl>
                                      </p:cBhvr>
                                    </p:animEffect>
                                  </p:childTnLst>
                                </p:cTn>
                              </p:par>
                            </p:childTnLst>
                          </p:cTn>
                        </p:par>
                      </p:childTnLst>
                    </p:cTn>
                  </p:par>
                  <p:par>
                    <p:cTn id="38" fill="hold">
                      <p:stCondLst>
                        <p:cond delay="indefinite"/>
                      </p:stCondLst>
                      <p:childTnLst>
                        <p:par>
                          <p:cTn id="39" fill="hold">
                            <p:stCondLst>
                              <p:cond delay="0"/>
                            </p:stCondLst>
                            <p:childTnLst>
                              <p:par>
                                <p:cTn id="40" presetID="21" presetClass="entr" presetSubtype="1" fill="hold" grpId="0" nodeType="click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wheel(1)">
                                      <p:cBhvr>
                                        <p:cTn id="42" dur="2000"/>
                                        <p:tgtEl>
                                          <p:spTgt spid="22"/>
                                        </p:tgtEl>
                                      </p:cBhvr>
                                    </p:animEffect>
                                  </p:childTnLst>
                                </p:cTn>
                              </p:par>
                              <p:par>
                                <p:cTn id="43" presetID="21" presetClass="entr" presetSubtype="1" fill="hold" nodeType="withEffect">
                                  <p:stCondLst>
                                    <p:cond delay="0"/>
                                  </p:stCondLst>
                                  <p:childTnLst>
                                    <p:set>
                                      <p:cBhvr>
                                        <p:cTn id="44" dur="1" fill="hold">
                                          <p:stCondLst>
                                            <p:cond delay="0"/>
                                          </p:stCondLst>
                                        </p:cTn>
                                        <p:tgtEl>
                                          <p:spTgt spid="20"/>
                                        </p:tgtEl>
                                        <p:attrNameLst>
                                          <p:attrName>style.visibility</p:attrName>
                                        </p:attrNameLst>
                                      </p:cBhvr>
                                      <p:to>
                                        <p:strVal val="visible"/>
                                      </p:to>
                                    </p:set>
                                    <p:animEffect transition="in" filter="wheel(1)">
                                      <p:cBhvr>
                                        <p:cTn id="45"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2" grpId="0"/>
      <p:bldP spid="24" grpId="0"/>
      <p:bldP spid="25"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130EA-503C-EE0D-3869-4DC1571BB62D}"/>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05CDB04F-422C-3D21-A581-D2F3AFDE3313}"/>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44</a:t>
            </a:fld>
            <a:endParaRPr lang="zh-CN" altLang="en-US" dirty="0"/>
          </a:p>
        </p:txBody>
      </p:sp>
      <p:sp>
        <p:nvSpPr>
          <p:cNvPr id="5" name="灯片编号占位符 8">
            <a:extLst>
              <a:ext uri="{FF2B5EF4-FFF2-40B4-BE49-F238E27FC236}">
                <a16:creationId xmlns:a16="http://schemas.microsoft.com/office/drawing/2014/main" id="{A782AF36-B905-18B2-95C0-EE5F0DB3F99B}"/>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44</a:t>
            </a:fld>
            <a:endParaRPr lang="zh-CN" altLang="en-US"/>
          </a:p>
        </p:txBody>
      </p:sp>
      <p:sp>
        <p:nvSpPr>
          <p:cNvPr id="2" name="标题 4">
            <a:extLst>
              <a:ext uri="{FF2B5EF4-FFF2-40B4-BE49-F238E27FC236}">
                <a16:creationId xmlns:a16="http://schemas.microsoft.com/office/drawing/2014/main" id="{EE943225-89FF-5C0D-6139-16E11A353AF1}"/>
              </a:ext>
            </a:extLst>
          </p:cNvPr>
          <p:cNvSpPr txBox="1">
            <a:spLocks/>
          </p:cNvSpPr>
          <p:nvPr/>
        </p:nvSpPr>
        <p:spPr>
          <a:xfrm>
            <a:off x="990600" y="152400"/>
            <a:ext cx="5167745" cy="533400"/>
          </a:xfrm>
          <a:prstGeom prst="rect">
            <a:avLst/>
          </a:prstGeom>
        </p:spPr>
        <p:txBody>
          <a:bodyPr>
            <a:normAutofit fontScale="825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b="1" dirty="0">
                <a:solidFill>
                  <a:srgbClr val="002060"/>
                </a:solidFill>
              </a:rPr>
              <a:t>高速光通信系统</a:t>
            </a:r>
          </a:p>
        </p:txBody>
      </p:sp>
      <p:pic>
        <p:nvPicPr>
          <p:cNvPr id="3" name="图片 2">
            <a:extLst>
              <a:ext uri="{FF2B5EF4-FFF2-40B4-BE49-F238E27FC236}">
                <a16:creationId xmlns:a16="http://schemas.microsoft.com/office/drawing/2014/main" id="{ECC37763-C7C3-AAE5-35EF-B925036BEA0C}"/>
              </a:ext>
            </a:extLst>
          </p:cNvPr>
          <p:cNvPicPr>
            <a:picLocks noChangeAspect="1"/>
          </p:cNvPicPr>
          <p:nvPr/>
        </p:nvPicPr>
        <p:blipFill>
          <a:blip r:embed="rId2"/>
          <a:stretch>
            <a:fillRect/>
          </a:stretch>
        </p:blipFill>
        <p:spPr>
          <a:xfrm>
            <a:off x="182044" y="1064726"/>
            <a:ext cx="8956876" cy="2417836"/>
          </a:xfrm>
          <a:prstGeom prst="rect">
            <a:avLst/>
          </a:prstGeom>
        </p:spPr>
      </p:pic>
      <p:sp>
        <p:nvSpPr>
          <p:cNvPr id="11" name="内容占位符 8">
            <a:extLst>
              <a:ext uri="{FF2B5EF4-FFF2-40B4-BE49-F238E27FC236}">
                <a16:creationId xmlns:a16="http://schemas.microsoft.com/office/drawing/2014/main" id="{4EC0BE5A-691B-608F-FEDA-441F3E9DDCE4}"/>
              </a:ext>
            </a:extLst>
          </p:cNvPr>
          <p:cNvSpPr txBox="1">
            <a:spLocks/>
          </p:cNvSpPr>
          <p:nvPr/>
        </p:nvSpPr>
        <p:spPr>
          <a:xfrm>
            <a:off x="55418" y="3484114"/>
            <a:ext cx="9005455" cy="3294460"/>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sz="1800" dirty="0"/>
              <a:t>CERN</a:t>
            </a:r>
            <a:r>
              <a:rPr lang="zh-CN" altLang="en-US" sz="1800" dirty="0"/>
              <a:t>研发的</a:t>
            </a:r>
            <a:r>
              <a:rPr lang="en-US" altLang="zh-CN" sz="1800" dirty="0"/>
              <a:t>GBT</a:t>
            </a:r>
            <a:r>
              <a:rPr lang="zh-CN" altLang="en-US" sz="1800" dirty="0"/>
              <a:t>系列芯片构建起一套通用的双向光纤数据传输系统</a:t>
            </a:r>
            <a:endParaRPr lang="en-US" altLang="zh-CN" sz="1800" dirty="0"/>
          </a:p>
          <a:p>
            <a:r>
              <a:rPr lang="en-US" altLang="zh-CN" sz="2000" dirty="0" err="1"/>
              <a:t>GBTx</a:t>
            </a:r>
            <a:r>
              <a:rPr lang="zh-CN" altLang="en-US" sz="2000" dirty="0"/>
              <a:t>：</a:t>
            </a:r>
            <a:r>
              <a:rPr lang="zh-CN" altLang="en-US" sz="2000" b="1" dirty="0">
                <a:solidFill>
                  <a:srgbClr val="FF0000"/>
                </a:solidFill>
              </a:rPr>
              <a:t>双向数据接口芯片</a:t>
            </a:r>
            <a:endParaRPr lang="en-US" altLang="zh-CN" sz="2000" b="1" dirty="0">
              <a:solidFill>
                <a:srgbClr val="FF0000"/>
              </a:solidFill>
            </a:endParaRPr>
          </a:p>
          <a:p>
            <a:pPr lvl="1"/>
            <a:r>
              <a:rPr lang="en-US" altLang="zh-CN" sz="1800" dirty="0"/>
              <a:t>Uplink</a:t>
            </a:r>
            <a:r>
              <a:rPr lang="zh-CN" altLang="en-US" sz="1800" dirty="0"/>
              <a:t>方向：     多通道数据接收、对齐、编码、并串转换 </a:t>
            </a:r>
            <a:endParaRPr lang="en-US" altLang="zh-CN" sz="1800" dirty="0"/>
          </a:p>
          <a:p>
            <a:pPr lvl="1"/>
            <a:r>
              <a:rPr lang="en-US" altLang="zh-CN" sz="1800" dirty="0"/>
              <a:t>Downlink</a:t>
            </a:r>
            <a:r>
              <a:rPr lang="zh-CN" altLang="en-US" sz="1800" dirty="0"/>
              <a:t>方向：高速串行数据接收、</a:t>
            </a:r>
            <a:r>
              <a:rPr lang="en-US" altLang="zh-CN" sz="1800" dirty="0"/>
              <a:t>CDR</a:t>
            </a:r>
            <a:r>
              <a:rPr lang="zh-CN" altLang="en-US" sz="1800" dirty="0"/>
              <a:t>时钟恢复、串并转换，分发至前端</a:t>
            </a:r>
            <a:endParaRPr lang="en-US" altLang="zh-CN" sz="1800" dirty="0"/>
          </a:p>
          <a:p>
            <a:r>
              <a:rPr lang="en-US" altLang="zh-CN" sz="2000" dirty="0"/>
              <a:t>GBLD</a:t>
            </a:r>
            <a:r>
              <a:rPr lang="zh-CN" altLang="en-US" sz="2000" dirty="0"/>
              <a:t>：</a:t>
            </a:r>
            <a:r>
              <a:rPr lang="zh-CN" altLang="en-US" sz="2000" b="1" dirty="0">
                <a:solidFill>
                  <a:srgbClr val="FF0000"/>
                </a:solidFill>
              </a:rPr>
              <a:t>激光器驱动芯片 （</a:t>
            </a:r>
            <a:r>
              <a:rPr lang="en-US" altLang="zh-CN" sz="2000" b="1" dirty="0">
                <a:solidFill>
                  <a:srgbClr val="FF0000"/>
                </a:solidFill>
              </a:rPr>
              <a:t>LD: Laser Driver</a:t>
            </a:r>
            <a:r>
              <a:rPr lang="zh-CN" altLang="en-US" sz="2000" b="1" dirty="0">
                <a:solidFill>
                  <a:srgbClr val="FF0000"/>
                </a:solidFill>
              </a:rPr>
              <a:t>）</a:t>
            </a:r>
            <a:endParaRPr lang="en-US" altLang="zh-CN" sz="2000" b="1" dirty="0">
              <a:solidFill>
                <a:srgbClr val="FF0000"/>
              </a:solidFill>
            </a:endParaRPr>
          </a:p>
          <a:p>
            <a:pPr lvl="1"/>
            <a:r>
              <a:rPr lang="zh-CN" altLang="en-US" sz="1800" dirty="0"/>
              <a:t>放大高速串行数据，驱动激光器发光（进入光纤）</a:t>
            </a:r>
            <a:endParaRPr lang="en-US" altLang="zh-CN" sz="1800" dirty="0"/>
          </a:p>
          <a:p>
            <a:r>
              <a:rPr lang="en-US" altLang="zh-CN" sz="1800" dirty="0"/>
              <a:t>GBTIA</a:t>
            </a:r>
            <a:r>
              <a:rPr lang="zh-CN" altLang="en-US" sz="1800" dirty="0"/>
              <a:t>：</a:t>
            </a:r>
            <a:r>
              <a:rPr lang="zh-CN" altLang="en-US" sz="1800" b="1" dirty="0">
                <a:solidFill>
                  <a:srgbClr val="FF0000"/>
                </a:solidFill>
              </a:rPr>
              <a:t>跨阻放大芯片     （</a:t>
            </a:r>
            <a:r>
              <a:rPr lang="en-US" altLang="zh-CN" sz="1800" b="1" dirty="0">
                <a:solidFill>
                  <a:srgbClr val="FF0000"/>
                </a:solidFill>
              </a:rPr>
              <a:t>TIA: Transimpedance Amplifier</a:t>
            </a:r>
            <a:r>
              <a:rPr lang="zh-CN" altLang="en-US" sz="1800" b="1" dirty="0">
                <a:solidFill>
                  <a:srgbClr val="FF0000"/>
                </a:solidFill>
              </a:rPr>
              <a:t>）</a:t>
            </a:r>
            <a:endParaRPr lang="en-US" altLang="zh-CN" sz="1800" b="1" dirty="0">
              <a:solidFill>
                <a:srgbClr val="FF0000"/>
              </a:solidFill>
            </a:endParaRPr>
          </a:p>
          <a:p>
            <a:pPr lvl="1"/>
            <a:r>
              <a:rPr lang="zh-CN" altLang="en-US" sz="1600" dirty="0"/>
              <a:t>接收</a:t>
            </a:r>
            <a:r>
              <a:rPr lang="en-US" altLang="zh-CN" sz="1600" dirty="0"/>
              <a:t>PD</a:t>
            </a:r>
            <a:r>
              <a:rPr lang="zh-CN" altLang="en-US" sz="1600" dirty="0"/>
              <a:t>光电二极管的高速、微弱电流信号，放大恢复成常见的（例如</a:t>
            </a:r>
            <a:r>
              <a:rPr lang="en-US" altLang="zh-CN" sz="1600" dirty="0"/>
              <a:t>CML</a:t>
            </a:r>
            <a:r>
              <a:rPr lang="zh-CN" altLang="en-US" sz="1600" dirty="0"/>
              <a:t>）的高速差分电压电信号</a:t>
            </a:r>
            <a:br>
              <a:rPr lang="en-US" altLang="zh-CN" sz="1800" dirty="0"/>
            </a:br>
            <a:endParaRPr lang="en-US" altLang="zh-CN" sz="1800" dirty="0"/>
          </a:p>
        </p:txBody>
      </p:sp>
      <p:sp>
        <p:nvSpPr>
          <p:cNvPr id="12" name="文本框 11">
            <a:extLst>
              <a:ext uri="{FF2B5EF4-FFF2-40B4-BE49-F238E27FC236}">
                <a16:creationId xmlns:a16="http://schemas.microsoft.com/office/drawing/2014/main" id="{3FF8D2E8-D441-7E04-94CC-FE3D0EBF93BE}"/>
              </a:ext>
            </a:extLst>
          </p:cNvPr>
          <p:cNvSpPr txBox="1"/>
          <p:nvPr/>
        </p:nvSpPr>
        <p:spPr>
          <a:xfrm>
            <a:off x="4932218" y="2244197"/>
            <a:ext cx="1257300" cy="400110"/>
          </a:xfrm>
          <a:prstGeom prst="rect">
            <a:avLst/>
          </a:prstGeom>
          <a:noFill/>
        </p:spPr>
        <p:txBody>
          <a:bodyPr wrap="square" rtlCol="0">
            <a:spAutoFit/>
          </a:bodyPr>
          <a:lstStyle/>
          <a:p>
            <a:r>
              <a:rPr lang="zh-CN" altLang="en-US" sz="2000" b="1" dirty="0">
                <a:solidFill>
                  <a:schemeClr val="accent6">
                    <a:lumMod val="75000"/>
                  </a:schemeClr>
                </a:solidFill>
              </a:rPr>
              <a:t>光纤</a:t>
            </a:r>
          </a:p>
        </p:txBody>
      </p:sp>
      <p:sp>
        <p:nvSpPr>
          <p:cNvPr id="13" name="文本框 12">
            <a:extLst>
              <a:ext uri="{FF2B5EF4-FFF2-40B4-BE49-F238E27FC236}">
                <a16:creationId xmlns:a16="http://schemas.microsoft.com/office/drawing/2014/main" id="{2CA8FBDC-A5C6-4EAB-6F8C-0F36D2F578AE}"/>
              </a:ext>
            </a:extLst>
          </p:cNvPr>
          <p:cNvSpPr txBox="1"/>
          <p:nvPr/>
        </p:nvSpPr>
        <p:spPr>
          <a:xfrm>
            <a:off x="3870938" y="2600803"/>
            <a:ext cx="877163" cy="369332"/>
          </a:xfrm>
          <a:prstGeom prst="rect">
            <a:avLst/>
          </a:prstGeom>
          <a:noFill/>
        </p:spPr>
        <p:txBody>
          <a:bodyPr wrap="none" rtlCol="0">
            <a:spAutoFit/>
          </a:bodyPr>
          <a:lstStyle/>
          <a:p>
            <a:r>
              <a:rPr lang="zh-CN" altLang="en-US" dirty="0">
                <a:solidFill>
                  <a:srgbClr val="002060"/>
                </a:solidFill>
              </a:rPr>
              <a:t>激光器</a:t>
            </a:r>
          </a:p>
        </p:txBody>
      </p:sp>
      <p:sp>
        <p:nvSpPr>
          <p:cNvPr id="14" name="文本框 13">
            <a:extLst>
              <a:ext uri="{FF2B5EF4-FFF2-40B4-BE49-F238E27FC236}">
                <a16:creationId xmlns:a16="http://schemas.microsoft.com/office/drawing/2014/main" id="{544C385A-AADA-9051-3B14-F58DF566EB72}"/>
              </a:ext>
            </a:extLst>
          </p:cNvPr>
          <p:cNvSpPr txBox="1"/>
          <p:nvPr/>
        </p:nvSpPr>
        <p:spPr>
          <a:xfrm>
            <a:off x="3848725" y="961926"/>
            <a:ext cx="723275" cy="523220"/>
          </a:xfrm>
          <a:prstGeom prst="rect">
            <a:avLst/>
          </a:prstGeom>
          <a:noFill/>
        </p:spPr>
        <p:txBody>
          <a:bodyPr wrap="none" rtlCol="0">
            <a:spAutoFit/>
          </a:bodyPr>
          <a:lstStyle/>
          <a:p>
            <a:r>
              <a:rPr lang="zh-CN" altLang="en-US" sz="1400" dirty="0">
                <a:solidFill>
                  <a:srgbClr val="002060"/>
                </a:solidFill>
              </a:rPr>
              <a:t>光电</a:t>
            </a:r>
            <a:endParaRPr lang="en-US" altLang="zh-CN" sz="1400" dirty="0">
              <a:solidFill>
                <a:srgbClr val="002060"/>
              </a:solidFill>
            </a:endParaRPr>
          </a:p>
          <a:p>
            <a:r>
              <a:rPr lang="zh-CN" altLang="en-US" sz="1400" dirty="0">
                <a:solidFill>
                  <a:srgbClr val="002060"/>
                </a:solidFill>
              </a:rPr>
              <a:t>二极管</a:t>
            </a:r>
          </a:p>
        </p:txBody>
      </p:sp>
      <p:sp>
        <p:nvSpPr>
          <p:cNvPr id="15" name="文本框 14">
            <a:extLst>
              <a:ext uri="{FF2B5EF4-FFF2-40B4-BE49-F238E27FC236}">
                <a16:creationId xmlns:a16="http://schemas.microsoft.com/office/drawing/2014/main" id="{29D66D02-6B80-B368-FE98-AB008C543092}"/>
              </a:ext>
            </a:extLst>
          </p:cNvPr>
          <p:cNvSpPr txBox="1"/>
          <p:nvPr/>
        </p:nvSpPr>
        <p:spPr>
          <a:xfrm>
            <a:off x="6726728" y="812040"/>
            <a:ext cx="803425" cy="461665"/>
          </a:xfrm>
          <a:prstGeom prst="rect">
            <a:avLst/>
          </a:prstGeom>
          <a:noFill/>
        </p:spPr>
        <p:txBody>
          <a:bodyPr wrap="none" rtlCol="0">
            <a:spAutoFit/>
          </a:bodyPr>
          <a:lstStyle/>
          <a:p>
            <a:r>
              <a:rPr lang="zh-CN" altLang="en-US" sz="2400" b="1" dirty="0">
                <a:solidFill>
                  <a:srgbClr val="002060"/>
                </a:solidFill>
              </a:rPr>
              <a:t>后端</a:t>
            </a:r>
          </a:p>
        </p:txBody>
      </p:sp>
      <p:sp>
        <p:nvSpPr>
          <p:cNvPr id="16" name="文本框 15">
            <a:extLst>
              <a:ext uri="{FF2B5EF4-FFF2-40B4-BE49-F238E27FC236}">
                <a16:creationId xmlns:a16="http://schemas.microsoft.com/office/drawing/2014/main" id="{F89F568A-8969-B864-2AEB-6D4848E53EAD}"/>
              </a:ext>
            </a:extLst>
          </p:cNvPr>
          <p:cNvSpPr txBox="1"/>
          <p:nvPr/>
        </p:nvSpPr>
        <p:spPr>
          <a:xfrm>
            <a:off x="55418" y="810488"/>
            <a:ext cx="1731564" cy="461665"/>
          </a:xfrm>
          <a:prstGeom prst="rect">
            <a:avLst/>
          </a:prstGeom>
          <a:noFill/>
        </p:spPr>
        <p:txBody>
          <a:bodyPr wrap="none" rtlCol="0">
            <a:spAutoFit/>
          </a:bodyPr>
          <a:lstStyle/>
          <a:p>
            <a:r>
              <a:rPr lang="zh-CN" altLang="en-US" sz="2400" b="1" dirty="0">
                <a:solidFill>
                  <a:srgbClr val="002060"/>
                </a:solidFill>
              </a:rPr>
              <a:t>探测器前端</a:t>
            </a:r>
          </a:p>
        </p:txBody>
      </p:sp>
      <p:sp>
        <p:nvSpPr>
          <p:cNvPr id="17" name="文本框 16">
            <a:extLst>
              <a:ext uri="{FF2B5EF4-FFF2-40B4-BE49-F238E27FC236}">
                <a16:creationId xmlns:a16="http://schemas.microsoft.com/office/drawing/2014/main" id="{358FDB1E-B061-27E0-C874-FAB75EA38ED9}"/>
              </a:ext>
            </a:extLst>
          </p:cNvPr>
          <p:cNvSpPr txBox="1"/>
          <p:nvPr/>
        </p:nvSpPr>
        <p:spPr>
          <a:xfrm>
            <a:off x="55418" y="1874864"/>
            <a:ext cx="954107" cy="276999"/>
          </a:xfrm>
          <a:prstGeom prst="rect">
            <a:avLst/>
          </a:prstGeom>
          <a:noFill/>
        </p:spPr>
        <p:txBody>
          <a:bodyPr wrap="none" rtlCol="0">
            <a:spAutoFit/>
          </a:bodyPr>
          <a:lstStyle/>
          <a:p>
            <a:r>
              <a:rPr lang="zh-CN" altLang="en-US" sz="1200" dirty="0">
                <a:solidFill>
                  <a:srgbClr val="002060"/>
                </a:solidFill>
              </a:rPr>
              <a:t>多通道数据</a:t>
            </a:r>
          </a:p>
        </p:txBody>
      </p:sp>
      <p:cxnSp>
        <p:nvCxnSpPr>
          <p:cNvPr id="18" name="直接箭头连接符 17">
            <a:extLst>
              <a:ext uri="{FF2B5EF4-FFF2-40B4-BE49-F238E27FC236}">
                <a16:creationId xmlns:a16="http://schemas.microsoft.com/office/drawing/2014/main" id="{60461A5D-5B97-9FD5-7DC6-A8B3DBF7C1E4}"/>
              </a:ext>
            </a:extLst>
          </p:cNvPr>
          <p:cNvCxnSpPr/>
          <p:nvPr/>
        </p:nvCxnSpPr>
        <p:spPr>
          <a:xfrm>
            <a:off x="4665562" y="2691367"/>
            <a:ext cx="1447800"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9" name="文本框 18">
            <a:extLst>
              <a:ext uri="{FF2B5EF4-FFF2-40B4-BE49-F238E27FC236}">
                <a16:creationId xmlns:a16="http://schemas.microsoft.com/office/drawing/2014/main" id="{F62436F6-1DE6-466B-32AF-22332FDE4341}"/>
              </a:ext>
            </a:extLst>
          </p:cNvPr>
          <p:cNvSpPr txBox="1"/>
          <p:nvPr/>
        </p:nvSpPr>
        <p:spPr>
          <a:xfrm>
            <a:off x="4665247" y="2797163"/>
            <a:ext cx="1388016" cy="369332"/>
          </a:xfrm>
          <a:prstGeom prst="rect">
            <a:avLst/>
          </a:prstGeom>
          <a:noFill/>
        </p:spPr>
        <p:txBody>
          <a:bodyPr wrap="square" rtlCol="0">
            <a:spAutoFit/>
          </a:bodyPr>
          <a:lstStyle/>
          <a:p>
            <a:r>
              <a:rPr lang="en-US" altLang="zh-CN" dirty="0">
                <a:solidFill>
                  <a:srgbClr val="FF0000"/>
                </a:solidFill>
              </a:rPr>
              <a:t>Uplink</a:t>
            </a:r>
            <a:r>
              <a:rPr lang="zh-CN" altLang="en-US" dirty="0">
                <a:solidFill>
                  <a:srgbClr val="FF0000"/>
                </a:solidFill>
              </a:rPr>
              <a:t>方向</a:t>
            </a:r>
          </a:p>
        </p:txBody>
      </p:sp>
      <p:cxnSp>
        <p:nvCxnSpPr>
          <p:cNvPr id="20" name="直接箭头连接符 19">
            <a:extLst>
              <a:ext uri="{FF2B5EF4-FFF2-40B4-BE49-F238E27FC236}">
                <a16:creationId xmlns:a16="http://schemas.microsoft.com/office/drawing/2014/main" id="{2D52844E-41CD-2B61-BF52-FDD83145D323}"/>
              </a:ext>
            </a:extLst>
          </p:cNvPr>
          <p:cNvCxnSpPr/>
          <p:nvPr/>
        </p:nvCxnSpPr>
        <p:spPr>
          <a:xfrm flipH="1">
            <a:off x="4710546" y="1115446"/>
            <a:ext cx="1447799" cy="0"/>
          </a:xfrm>
          <a:prstGeom prst="straightConnector1">
            <a:avLst/>
          </a:prstGeom>
          <a:ln w="762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1" name="文本框 20">
            <a:extLst>
              <a:ext uri="{FF2B5EF4-FFF2-40B4-BE49-F238E27FC236}">
                <a16:creationId xmlns:a16="http://schemas.microsoft.com/office/drawing/2014/main" id="{5523C617-E068-4013-FC92-C44C392E643E}"/>
              </a:ext>
            </a:extLst>
          </p:cNvPr>
          <p:cNvSpPr txBox="1"/>
          <p:nvPr/>
        </p:nvSpPr>
        <p:spPr>
          <a:xfrm>
            <a:off x="4604035" y="1201356"/>
            <a:ext cx="1600200" cy="369332"/>
          </a:xfrm>
          <a:prstGeom prst="rect">
            <a:avLst/>
          </a:prstGeom>
          <a:noFill/>
        </p:spPr>
        <p:txBody>
          <a:bodyPr wrap="square" rtlCol="0">
            <a:spAutoFit/>
          </a:bodyPr>
          <a:lstStyle/>
          <a:p>
            <a:r>
              <a:rPr lang="en-US" altLang="zh-CN" dirty="0">
                <a:solidFill>
                  <a:srgbClr val="FF0000"/>
                </a:solidFill>
              </a:rPr>
              <a:t>Downlink</a:t>
            </a:r>
            <a:r>
              <a:rPr lang="zh-CN" altLang="en-US" dirty="0">
                <a:solidFill>
                  <a:srgbClr val="FF0000"/>
                </a:solidFill>
              </a:rPr>
              <a:t>方向</a:t>
            </a:r>
          </a:p>
        </p:txBody>
      </p:sp>
      <p:sp>
        <p:nvSpPr>
          <p:cNvPr id="22" name="矩形 21">
            <a:extLst>
              <a:ext uri="{FF2B5EF4-FFF2-40B4-BE49-F238E27FC236}">
                <a16:creationId xmlns:a16="http://schemas.microsoft.com/office/drawing/2014/main" id="{1D750867-D2CB-7056-9BF6-36AFA09D5148}"/>
              </a:ext>
            </a:extLst>
          </p:cNvPr>
          <p:cNvSpPr/>
          <p:nvPr/>
        </p:nvSpPr>
        <p:spPr>
          <a:xfrm>
            <a:off x="2158434" y="2194302"/>
            <a:ext cx="533400" cy="3399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箭头连接符 22">
            <a:extLst>
              <a:ext uri="{FF2B5EF4-FFF2-40B4-BE49-F238E27FC236}">
                <a16:creationId xmlns:a16="http://schemas.microsoft.com/office/drawing/2014/main" id="{126DE33B-CDA7-40EA-8BB0-3062D98DDDBB}"/>
              </a:ext>
            </a:extLst>
          </p:cNvPr>
          <p:cNvCxnSpPr/>
          <p:nvPr/>
        </p:nvCxnSpPr>
        <p:spPr>
          <a:xfrm>
            <a:off x="1970024" y="2244196"/>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直接箭头连接符 23">
            <a:extLst>
              <a:ext uri="{FF2B5EF4-FFF2-40B4-BE49-F238E27FC236}">
                <a16:creationId xmlns:a16="http://schemas.microsoft.com/office/drawing/2014/main" id="{B0ECCAC5-A697-8306-AFA4-3E18D9299191}"/>
              </a:ext>
            </a:extLst>
          </p:cNvPr>
          <p:cNvCxnSpPr/>
          <p:nvPr/>
        </p:nvCxnSpPr>
        <p:spPr>
          <a:xfrm>
            <a:off x="1970023" y="2298424"/>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直接箭头连接符 24">
            <a:extLst>
              <a:ext uri="{FF2B5EF4-FFF2-40B4-BE49-F238E27FC236}">
                <a16:creationId xmlns:a16="http://schemas.microsoft.com/office/drawing/2014/main" id="{90693497-28A3-C3D5-2FF4-01C590C93812}"/>
              </a:ext>
            </a:extLst>
          </p:cNvPr>
          <p:cNvCxnSpPr/>
          <p:nvPr/>
        </p:nvCxnSpPr>
        <p:spPr>
          <a:xfrm>
            <a:off x="1966252" y="2357954"/>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直接箭头连接符 25">
            <a:extLst>
              <a:ext uri="{FF2B5EF4-FFF2-40B4-BE49-F238E27FC236}">
                <a16:creationId xmlns:a16="http://schemas.microsoft.com/office/drawing/2014/main" id="{7C5EAC17-CDCD-9CEF-1CEE-19295D4E0BBA}"/>
              </a:ext>
            </a:extLst>
          </p:cNvPr>
          <p:cNvCxnSpPr/>
          <p:nvPr/>
        </p:nvCxnSpPr>
        <p:spPr>
          <a:xfrm>
            <a:off x="1966252" y="2527024"/>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直接箭头连接符 26">
            <a:extLst>
              <a:ext uri="{FF2B5EF4-FFF2-40B4-BE49-F238E27FC236}">
                <a16:creationId xmlns:a16="http://schemas.microsoft.com/office/drawing/2014/main" id="{82B28AFE-00A8-1AAC-718B-89EE2D414A78}"/>
              </a:ext>
            </a:extLst>
          </p:cNvPr>
          <p:cNvCxnSpPr/>
          <p:nvPr/>
        </p:nvCxnSpPr>
        <p:spPr>
          <a:xfrm>
            <a:off x="2728571" y="2335649"/>
            <a:ext cx="25800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矩形 27">
            <a:extLst>
              <a:ext uri="{FF2B5EF4-FFF2-40B4-BE49-F238E27FC236}">
                <a16:creationId xmlns:a16="http://schemas.microsoft.com/office/drawing/2014/main" id="{325D6E02-2D39-7ACB-3119-EEA313850B61}"/>
              </a:ext>
            </a:extLst>
          </p:cNvPr>
          <p:cNvSpPr/>
          <p:nvPr/>
        </p:nvSpPr>
        <p:spPr>
          <a:xfrm>
            <a:off x="2180823" y="1545942"/>
            <a:ext cx="533400" cy="33995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9" name="直接箭头连接符 28">
            <a:extLst>
              <a:ext uri="{FF2B5EF4-FFF2-40B4-BE49-F238E27FC236}">
                <a16:creationId xmlns:a16="http://schemas.microsoft.com/office/drawing/2014/main" id="{AC132020-A2F9-E423-AEE3-DFCAD2E997A4}"/>
              </a:ext>
            </a:extLst>
          </p:cNvPr>
          <p:cNvCxnSpPr/>
          <p:nvPr/>
        </p:nvCxnSpPr>
        <p:spPr>
          <a:xfrm flipH="1">
            <a:off x="2717338" y="1745974"/>
            <a:ext cx="3048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直接箭头连接符 29">
            <a:extLst>
              <a:ext uri="{FF2B5EF4-FFF2-40B4-BE49-F238E27FC236}">
                <a16:creationId xmlns:a16="http://schemas.microsoft.com/office/drawing/2014/main" id="{7D9E18E0-A6B0-9273-E883-B5840A4B561F}"/>
              </a:ext>
            </a:extLst>
          </p:cNvPr>
          <p:cNvCxnSpPr/>
          <p:nvPr/>
        </p:nvCxnSpPr>
        <p:spPr>
          <a:xfrm flipH="1">
            <a:off x="2036557" y="1559284"/>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直接箭头连接符 30">
            <a:extLst>
              <a:ext uri="{FF2B5EF4-FFF2-40B4-BE49-F238E27FC236}">
                <a16:creationId xmlns:a16="http://schemas.microsoft.com/office/drawing/2014/main" id="{222FDD5E-CB6F-2E0B-535E-FB73A3B479AE}"/>
              </a:ext>
            </a:extLst>
          </p:cNvPr>
          <p:cNvCxnSpPr/>
          <p:nvPr/>
        </p:nvCxnSpPr>
        <p:spPr>
          <a:xfrm flipH="1">
            <a:off x="2036556" y="1613512"/>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直接箭头连接符 31">
            <a:extLst>
              <a:ext uri="{FF2B5EF4-FFF2-40B4-BE49-F238E27FC236}">
                <a16:creationId xmlns:a16="http://schemas.microsoft.com/office/drawing/2014/main" id="{ADD7E746-A4FB-E03F-AFBE-82988B29B762}"/>
              </a:ext>
            </a:extLst>
          </p:cNvPr>
          <p:cNvCxnSpPr/>
          <p:nvPr/>
        </p:nvCxnSpPr>
        <p:spPr>
          <a:xfrm flipH="1">
            <a:off x="2032785" y="1673042"/>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3" name="直接箭头连接符 32">
            <a:extLst>
              <a:ext uri="{FF2B5EF4-FFF2-40B4-BE49-F238E27FC236}">
                <a16:creationId xmlns:a16="http://schemas.microsoft.com/office/drawing/2014/main" id="{2D8545A0-01ED-AEAB-0C5B-60C98A4F3737}"/>
              </a:ext>
            </a:extLst>
          </p:cNvPr>
          <p:cNvCxnSpPr/>
          <p:nvPr/>
        </p:nvCxnSpPr>
        <p:spPr>
          <a:xfrm flipH="1">
            <a:off x="2032785" y="1842112"/>
            <a:ext cx="20184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矩形 33">
            <a:extLst>
              <a:ext uri="{FF2B5EF4-FFF2-40B4-BE49-F238E27FC236}">
                <a16:creationId xmlns:a16="http://schemas.microsoft.com/office/drawing/2014/main" id="{54245016-EBF0-9281-7627-2D5292ABA2BF}"/>
              </a:ext>
            </a:extLst>
          </p:cNvPr>
          <p:cNvSpPr/>
          <p:nvPr/>
        </p:nvSpPr>
        <p:spPr>
          <a:xfrm>
            <a:off x="3074011" y="861640"/>
            <a:ext cx="1602613" cy="2145030"/>
          </a:xfrm>
          <a:prstGeom prst="rect">
            <a:avLst/>
          </a:prstGeom>
          <a:no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文本框 34">
            <a:extLst>
              <a:ext uri="{FF2B5EF4-FFF2-40B4-BE49-F238E27FC236}">
                <a16:creationId xmlns:a16="http://schemas.microsoft.com/office/drawing/2014/main" id="{FAD5D7E6-9E7A-DCE9-62A8-89620F33F25A}"/>
              </a:ext>
            </a:extLst>
          </p:cNvPr>
          <p:cNvSpPr txBox="1"/>
          <p:nvPr/>
        </p:nvSpPr>
        <p:spPr>
          <a:xfrm>
            <a:off x="3790242" y="3028890"/>
            <a:ext cx="958917" cy="400110"/>
          </a:xfrm>
          <a:prstGeom prst="rect">
            <a:avLst/>
          </a:prstGeom>
          <a:noFill/>
        </p:spPr>
        <p:txBody>
          <a:bodyPr wrap="none" rtlCol="0">
            <a:spAutoFit/>
          </a:bodyPr>
          <a:lstStyle/>
          <a:p>
            <a:r>
              <a:rPr lang="zh-CN" altLang="en-US" sz="2000" b="1" dirty="0">
                <a:solidFill>
                  <a:srgbClr val="00B050"/>
                </a:solidFill>
              </a:rPr>
              <a:t>光模块</a:t>
            </a:r>
          </a:p>
        </p:txBody>
      </p:sp>
    </p:spTree>
    <p:extLst>
      <p:ext uri="{BB962C8B-B14F-4D97-AF65-F5344CB8AC3E}">
        <p14:creationId xmlns:p14="http://schemas.microsoft.com/office/powerpoint/2010/main" val="22371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barn(inVertical)">
                                      <p:cBhvr>
                                        <p:cTn id="7" dur="500"/>
                                        <p:tgtEl>
                                          <p:spTgt spid="11">
                                            <p:txEl>
                                              <p:pRg st="1" end="1"/>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barn(inVertical)">
                                      <p:cBhvr>
                                        <p:cTn id="10" dur="500"/>
                                        <p:tgtEl>
                                          <p:spTgt spid="11">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barn(inVertical)">
                                      <p:cBhvr>
                                        <p:cTn id="13" dur="500"/>
                                        <p:tgtEl>
                                          <p:spTgt spid="11">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down)">
                                      <p:cBhvr>
                                        <p:cTn id="18" dur="500"/>
                                        <p:tgtEl>
                                          <p:spTgt spid="18"/>
                                        </p:tgtEl>
                                      </p:cBhvr>
                                    </p:animEffect>
                                  </p:childTnLst>
                                </p:cTn>
                              </p:par>
                              <p:par>
                                <p:cTn id="19" presetID="22" presetClass="entr" presetSubtype="4"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wipe(down)">
                                      <p:cBhvr>
                                        <p:cTn id="21" dur="500"/>
                                        <p:tgtEl>
                                          <p:spTgt spid="19"/>
                                        </p:tgtEl>
                                      </p:cBhvr>
                                    </p:animEffect>
                                  </p:childTnLst>
                                </p:cTn>
                              </p:par>
                              <p:par>
                                <p:cTn id="22" presetID="22" presetClass="entr" presetSubtype="4" fill="hold" grpId="0" nodeType="with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down)">
                                      <p:cBhvr>
                                        <p:cTn id="24" dur="500"/>
                                        <p:tgtEl>
                                          <p:spTgt spid="21"/>
                                        </p:tgtEl>
                                      </p:cBhvr>
                                    </p:animEffect>
                                  </p:childTnLst>
                                </p:cTn>
                              </p:par>
                              <p:par>
                                <p:cTn id="25" presetID="22" presetClass="entr" presetSubtype="4" fill="hold" nodeType="with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down)">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4"/>
                                        </p:tgtEl>
                                        <p:attrNameLst>
                                          <p:attrName>style.visibility</p:attrName>
                                        </p:attrNameLst>
                                      </p:cBhvr>
                                      <p:to>
                                        <p:strVal val="visible"/>
                                      </p:to>
                                    </p:set>
                                    <p:animEffect transition="in" filter="wipe(down)">
                                      <p:cBhvr>
                                        <p:cTn id="32" dur="500"/>
                                        <p:tgtEl>
                                          <p:spTgt spid="34"/>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11">
                                            <p:txEl>
                                              <p:pRg st="4" end="4"/>
                                            </p:txEl>
                                          </p:spTgt>
                                        </p:tgtEl>
                                        <p:attrNameLst>
                                          <p:attrName>style.visibility</p:attrName>
                                        </p:attrNameLst>
                                      </p:cBhvr>
                                      <p:to>
                                        <p:strVal val="visible"/>
                                      </p:to>
                                    </p:set>
                                    <p:animEffect transition="in" filter="wipe(down)">
                                      <p:cBhvr>
                                        <p:cTn id="37" dur="500"/>
                                        <p:tgtEl>
                                          <p:spTgt spid="11">
                                            <p:txEl>
                                              <p:pRg st="4" end="4"/>
                                            </p:txEl>
                                          </p:spTgt>
                                        </p:tgtEl>
                                      </p:cBhvr>
                                    </p:animEffect>
                                  </p:childTnLst>
                                </p:cTn>
                              </p:par>
                              <p:par>
                                <p:cTn id="38" presetID="22" presetClass="entr" presetSubtype="4" fill="hold" nodeType="withEffect">
                                  <p:stCondLst>
                                    <p:cond delay="0"/>
                                  </p:stCondLst>
                                  <p:childTnLst>
                                    <p:set>
                                      <p:cBhvr>
                                        <p:cTn id="39" dur="1" fill="hold">
                                          <p:stCondLst>
                                            <p:cond delay="0"/>
                                          </p:stCondLst>
                                        </p:cTn>
                                        <p:tgtEl>
                                          <p:spTgt spid="11">
                                            <p:txEl>
                                              <p:pRg st="5" end="5"/>
                                            </p:txEl>
                                          </p:spTgt>
                                        </p:tgtEl>
                                        <p:attrNameLst>
                                          <p:attrName>style.visibility</p:attrName>
                                        </p:attrNameLst>
                                      </p:cBhvr>
                                      <p:to>
                                        <p:strVal val="visible"/>
                                      </p:to>
                                    </p:set>
                                    <p:animEffect transition="in" filter="wipe(down)">
                                      <p:cBhvr>
                                        <p:cTn id="40" dur="500"/>
                                        <p:tgtEl>
                                          <p:spTgt spid="11">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11">
                                            <p:txEl>
                                              <p:pRg st="6" end="6"/>
                                            </p:txEl>
                                          </p:spTgt>
                                        </p:tgtEl>
                                        <p:attrNameLst>
                                          <p:attrName>style.visibility</p:attrName>
                                        </p:attrNameLst>
                                      </p:cBhvr>
                                      <p:to>
                                        <p:strVal val="visible"/>
                                      </p:to>
                                    </p:set>
                                    <p:animEffect transition="in" filter="barn(inVertical)">
                                      <p:cBhvr>
                                        <p:cTn id="45" dur="500"/>
                                        <p:tgtEl>
                                          <p:spTgt spid="11">
                                            <p:txEl>
                                              <p:pRg st="6" end="6"/>
                                            </p:txEl>
                                          </p:spTgt>
                                        </p:tgtEl>
                                      </p:cBhvr>
                                    </p:animEffect>
                                  </p:childTnLst>
                                </p:cTn>
                              </p:par>
                              <p:par>
                                <p:cTn id="46" presetID="16" presetClass="entr" presetSubtype="21" fill="hold" nodeType="withEffect">
                                  <p:stCondLst>
                                    <p:cond delay="0"/>
                                  </p:stCondLst>
                                  <p:childTnLst>
                                    <p:set>
                                      <p:cBhvr>
                                        <p:cTn id="47" dur="1" fill="hold">
                                          <p:stCondLst>
                                            <p:cond delay="0"/>
                                          </p:stCondLst>
                                        </p:cTn>
                                        <p:tgtEl>
                                          <p:spTgt spid="11">
                                            <p:txEl>
                                              <p:pRg st="7" end="7"/>
                                            </p:txEl>
                                          </p:spTgt>
                                        </p:tgtEl>
                                        <p:attrNameLst>
                                          <p:attrName>style.visibility</p:attrName>
                                        </p:attrNameLst>
                                      </p:cBhvr>
                                      <p:to>
                                        <p:strVal val="visible"/>
                                      </p:to>
                                    </p:set>
                                    <p:animEffect transition="in" filter="barn(inVertical)">
                                      <p:cBhvr>
                                        <p:cTn id="48" dur="500"/>
                                        <p:tgtEl>
                                          <p:spTgt spid="11">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34"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7553A55-BF6E-425C-96C5-585BAC1AC11C}"/>
              </a:ext>
            </a:extLst>
          </p:cNvPr>
          <p:cNvSpPr>
            <a:spLocks noGrp="1"/>
          </p:cNvSpPr>
          <p:nvPr>
            <p:ph type="sldNum" sz="quarter" idx="4"/>
          </p:nvPr>
        </p:nvSpPr>
        <p:spPr>
          <a:xfrm>
            <a:off x="3484194" y="6390861"/>
            <a:ext cx="1358900" cy="369978"/>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06952DD4-2EB2-42C6-ACAF-404A39744057}" type="slidenum">
              <a:rPr lang="zh-CN" altLang="en-US" smtClean="0"/>
              <a:pPr>
                <a:defRPr/>
              </a:pPr>
              <a:t>45</a:t>
            </a:fld>
            <a:endParaRPr lang="zh-CN" altLang="en-US" dirty="0"/>
          </a:p>
        </p:txBody>
      </p:sp>
      <p:sp>
        <p:nvSpPr>
          <p:cNvPr id="5" name="灯片编号占位符 8">
            <a:extLst>
              <a:ext uri="{FF2B5EF4-FFF2-40B4-BE49-F238E27FC236}">
                <a16:creationId xmlns:a16="http://schemas.microsoft.com/office/drawing/2014/main" id="{BFEA66C6-67A7-40E1-BD7F-2A629E7D0DB3}"/>
              </a:ext>
            </a:extLst>
          </p:cNvPr>
          <p:cNvSpPr txBox="1">
            <a:spLocks/>
          </p:cNvSpPr>
          <p:nvPr/>
        </p:nvSpPr>
        <p:spPr>
          <a:xfrm>
            <a:off x="3505200" y="6365896"/>
            <a:ext cx="1358900" cy="492104"/>
          </a:xfrm>
          <a:prstGeom prst="rect">
            <a:avLst/>
          </a:prstGeom>
        </p:spPr>
        <p:txBody>
          <a:bodyPr vert="horz" lIns="91440" tIns="45720" rIns="91440" bIns="45720" rtlCol="0" anchor="ctr"/>
          <a:lstStyle>
            <a:defPPr>
              <a:defRPr lang="en-US"/>
            </a:defPPr>
            <a:lvl1pPr marL="0" algn="r" defTabSz="457200" rtl="0" eaLnBrk="1" fontAlgn="auto" latinLnBrk="0" hangingPunct="1">
              <a:spcBef>
                <a:spcPts val="0"/>
              </a:spcBef>
              <a:spcAft>
                <a:spcPts val="0"/>
              </a:spcAft>
              <a:defRPr sz="1200" kern="1200" smtClean="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C4F233D9-D657-4C1C-B06D-6064536F027E}" type="slidenum">
              <a:rPr lang="zh-CN" altLang="en-US" smtClean="0"/>
              <a:pPr/>
              <a:t>45</a:t>
            </a:fld>
            <a:endParaRPr lang="zh-CN" altLang="en-US"/>
          </a:p>
        </p:txBody>
      </p:sp>
      <p:sp>
        <p:nvSpPr>
          <p:cNvPr id="8" name="文本框 7">
            <a:extLst>
              <a:ext uri="{FF2B5EF4-FFF2-40B4-BE49-F238E27FC236}">
                <a16:creationId xmlns:a16="http://schemas.microsoft.com/office/drawing/2014/main" id="{F005DB02-BEA9-4CB1-9A2D-054D2254EB6C}"/>
              </a:ext>
            </a:extLst>
          </p:cNvPr>
          <p:cNvSpPr txBox="1"/>
          <p:nvPr/>
        </p:nvSpPr>
        <p:spPr>
          <a:xfrm>
            <a:off x="285751" y="813950"/>
            <a:ext cx="8534400" cy="5509200"/>
          </a:xfrm>
          <a:prstGeom prst="rect">
            <a:avLst/>
          </a:prstGeom>
          <a:noFill/>
        </p:spPr>
        <p:txBody>
          <a:bodyPr wrap="square" rtlCol="0">
            <a:spAutoFit/>
          </a:bodyPr>
          <a:lstStyle/>
          <a:p>
            <a:r>
              <a:rPr lang="en-US" altLang="zh-CN" sz="2800" dirty="0">
                <a:latin typeface="楷体" panose="02010609060101010101" pitchFamily="49" charset="-122"/>
                <a:ea typeface="楷体" panose="02010609060101010101" pitchFamily="49" charset="-122"/>
              </a:rPr>
              <a:t>•</a:t>
            </a:r>
            <a:r>
              <a:rPr lang="zh-CN" altLang="en-US" sz="2800" dirty="0">
                <a:latin typeface="楷体" panose="02010609060101010101" pitchFamily="49" charset="-122"/>
                <a:ea typeface="楷体" panose="02010609060101010101" pitchFamily="49" charset="-122"/>
              </a:rPr>
              <a:t>核仪器标准化问题早已在五十年代就提出来，</a:t>
            </a:r>
            <a:r>
              <a:rPr lang="en-US" altLang="zh-CN" sz="2800" dirty="0">
                <a:latin typeface="楷体" panose="02010609060101010101" pitchFamily="49" charset="-122"/>
                <a:ea typeface="楷体" panose="02010609060101010101" pitchFamily="49" charset="-122"/>
              </a:rPr>
              <a:t>1964</a:t>
            </a:r>
            <a:r>
              <a:rPr lang="zh-CN" altLang="en-US" sz="2800" dirty="0">
                <a:latin typeface="楷体" panose="02010609060101010101" pitchFamily="49" charset="-122"/>
                <a:ea typeface="楷体" panose="02010609060101010101" pitchFamily="49" charset="-122"/>
              </a:rPr>
              <a:t>年正式推出：</a:t>
            </a:r>
            <a:endParaRPr lang="en-US" altLang="zh-CN" sz="2800" dirty="0">
              <a:latin typeface="楷体" panose="02010609060101010101" pitchFamily="49" charset="-122"/>
              <a:ea typeface="楷体" panose="02010609060101010101" pitchFamily="49" charset="-122"/>
            </a:endParaRPr>
          </a:p>
          <a:p>
            <a:r>
              <a:rPr lang="en-US" altLang="zh-CN" sz="2000" dirty="0"/>
              <a:t>– </a:t>
            </a:r>
            <a:r>
              <a:rPr lang="zh-CN" altLang="en-US" sz="2000" dirty="0"/>
              <a:t>机械尺寸和供电电源上规定了统一标准 ；</a:t>
            </a:r>
            <a:endParaRPr lang="en-US" altLang="zh-CN" sz="2000" dirty="0"/>
          </a:p>
          <a:p>
            <a:r>
              <a:rPr lang="en-US" altLang="zh-CN" sz="2000" dirty="0"/>
              <a:t>– </a:t>
            </a:r>
            <a:r>
              <a:rPr lang="zh-CN" altLang="en-US" sz="2000" dirty="0"/>
              <a:t>规定了逻辑信号电平</a:t>
            </a:r>
            <a:r>
              <a:rPr lang="en-US" altLang="zh-CN" sz="2000" dirty="0"/>
              <a:t> </a:t>
            </a:r>
            <a:r>
              <a:rPr lang="zh-CN" altLang="en-US" sz="2000" dirty="0"/>
              <a:t>（负逻辑，</a:t>
            </a:r>
            <a:r>
              <a:rPr lang="en-US" altLang="zh-CN" sz="2000" dirty="0"/>
              <a:t>-800 mV</a:t>
            </a:r>
            <a:r>
              <a:rPr lang="zh-CN" altLang="en-US" sz="2000" dirty="0"/>
              <a:t>电平）</a:t>
            </a:r>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endParaRPr lang="en-US" altLang="zh-CN" sz="2000" dirty="0"/>
          </a:p>
          <a:p>
            <a:pPr algn="l"/>
            <a:r>
              <a:rPr lang="en-US" altLang="zh-CN" sz="2800" dirty="0">
                <a:latin typeface="楷体" panose="02010609060101010101" pitchFamily="49" charset="-122"/>
                <a:ea typeface="楷体" panose="02010609060101010101" pitchFamily="49" charset="-122"/>
              </a:rPr>
              <a:t>• NIM</a:t>
            </a:r>
            <a:r>
              <a:rPr lang="zh-CN" altLang="en-US" sz="2800" dirty="0">
                <a:latin typeface="楷体" panose="02010609060101010101" pitchFamily="49" charset="-122"/>
                <a:ea typeface="楷体" panose="02010609060101010101" pitchFamily="49" charset="-122"/>
              </a:rPr>
              <a:t>机箱：</a:t>
            </a:r>
            <a:endParaRPr lang="en-US" altLang="zh-CN" sz="2800" dirty="0">
              <a:latin typeface="楷体" panose="02010609060101010101" pitchFamily="49" charset="-122"/>
              <a:ea typeface="楷体" panose="02010609060101010101" pitchFamily="49" charset="-122"/>
            </a:endParaRPr>
          </a:p>
          <a:p>
            <a:pPr algn="l"/>
            <a:r>
              <a:rPr lang="en-US" altLang="zh-CN" sz="2800" dirty="0"/>
              <a:t>– </a:t>
            </a:r>
            <a:r>
              <a:rPr lang="en-US" altLang="zh-CN" sz="2000" dirty="0">
                <a:solidFill>
                  <a:srgbClr val="333333"/>
                </a:solidFill>
                <a:latin typeface="+mn-ea"/>
              </a:rPr>
              <a:t>19 </a:t>
            </a:r>
            <a:r>
              <a:rPr lang="zh-CN" altLang="en-US" sz="2000" dirty="0">
                <a:solidFill>
                  <a:srgbClr val="333333"/>
                </a:solidFill>
                <a:latin typeface="+mn-ea"/>
              </a:rPr>
              <a:t>英寸宽的机箱；</a:t>
            </a:r>
          </a:p>
          <a:p>
            <a:pPr algn="l"/>
            <a:r>
              <a:rPr lang="en-US" altLang="zh-CN" sz="2000" dirty="0"/>
              <a:t>–  </a:t>
            </a:r>
            <a:r>
              <a:rPr lang="en-US" altLang="zh-CN" sz="2000" dirty="0">
                <a:solidFill>
                  <a:srgbClr val="333333"/>
                </a:solidFill>
                <a:latin typeface="+mn-ea"/>
              </a:rPr>
              <a:t>12</a:t>
            </a:r>
            <a:r>
              <a:rPr lang="zh-CN" altLang="en-US" sz="2000" dirty="0">
                <a:solidFill>
                  <a:srgbClr val="333333"/>
                </a:solidFill>
                <a:latin typeface="+mn-ea"/>
              </a:rPr>
              <a:t>个单位宽度的插槽，每个单位插宽的宽度为</a:t>
            </a:r>
            <a:r>
              <a:rPr lang="en-US" altLang="zh-CN" sz="2000" dirty="0">
                <a:solidFill>
                  <a:srgbClr val="333333"/>
                </a:solidFill>
                <a:latin typeface="+mn-ea"/>
              </a:rPr>
              <a:t>34.4mm</a:t>
            </a:r>
            <a:r>
              <a:rPr lang="zh-CN" altLang="en-US" sz="2000" dirty="0">
                <a:solidFill>
                  <a:srgbClr val="333333"/>
                </a:solidFill>
                <a:latin typeface="+mn-ea"/>
              </a:rPr>
              <a:t>；</a:t>
            </a:r>
            <a:endParaRPr lang="en-US" altLang="zh-CN" sz="2000" dirty="0">
              <a:solidFill>
                <a:srgbClr val="333333"/>
              </a:solidFill>
              <a:latin typeface="+mn-ea"/>
            </a:endParaRPr>
          </a:p>
          <a:p>
            <a:pPr algn="l"/>
            <a:r>
              <a:rPr lang="en-US" altLang="zh-CN" sz="2000" dirty="0"/>
              <a:t>–  </a:t>
            </a:r>
            <a:r>
              <a:rPr lang="zh-CN" altLang="en-US" sz="2000" dirty="0">
                <a:solidFill>
                  <a:srgbClr val="333333"/>
                </a:solidFill>
                <a:latin typeface="+mn-ea"/>
              </a:rPr>
              <a:t>一个电路单元可以装配在一个单宽的插件中，或多宽插件（单宽的整倍数插件均可以）；</a:t>
            </a:r>
            <a:endParaRPr lang="en-US" altLang="zh-CN" sz="2000" dirty="0">
              <a:solidFill>
                <a:srgbClr val="333333"/>
              </a:solidFill>
              <a:latin typeface="+mn-ea"/>
            </a:endParaRPr>
          </a:p>
          <a:p>
            <a:pPr algn="l"/>
            <a:r>
              <a:rPr lang="en-US" altLang="zh-CN" sz="2000" dirty="0"/>
              <a:t>–</a:t>
            </a:r>
            <a:r>
              <a:rPr lang="en-US" altLang="zh-CN" sz="2000" dirty="0">
                <a:solidFill>
                  <a:srgbClr val="333333"/>
                </a:solidFill>
                <a:latin typeface="+mn-ea"/>
              </a:rPr>
              <a:t> </a:t>
            </a:r>
            <a:r>
              <a:rPr lang="zh-CN" altLang="en-US" sz="2000" dirty="0">
                <a:solidFill>
                  <a:srgbClr val="333333"/>
                </a:solidFill>
                <a:latin typeface="+mn-ea"/>
              </a:rPr>
              <a:t>每个插件可与机箱后面板上一个</a:t>
            </a:r>
            <a:r>
              <a:rPr lang="en-US" altLang="zh-CN" sz="2000" dirty="0">
                <a:solidFill>
                  <a:srgbClr val="333333"/>
                </a:solidFill>
                <a:latin typeface="+mn-ea"/>
              </a:rPr>
              <a:t>42</a:t>
            </a:r>
            <a:r>
              <a:rPr lang="zh-CN" altLang="en-US" sz="2000" dirty="0">
                <a:solidFill>
                  <a:srgbClr val="333333"/>
                </a:solidFill>
                <a:latin typeface="+mn-ea"/>
              </a:rPr>
              <a:t>线标准插座相连接。</a:t>
            </a:r>
            <a:endParaRPr lang="en-US" altLang="zh-CN" sz="2000" dirty="0">
              <a:solidFill>
                <a:srgbClr val="333333"/>
              </a:solidFill>
              <a:latin typeface="+mn-ea"/>
            </a:endParaRPr>
          </a:p>
        </p:txBody>
      </p:sp>
      <p:sp>
        <p:nvSpPr>
          <p:cNvPr id="9" name="标题 1">
            <a:extLst>
              <a:ext uri="{FF2B5EF4-FFF2-40B4-BE49-F238E27FC236}">
                <a16:creationId xmlns:a16="http://schemas.microsoft.com/office/drawing/2014/main" id="{08B497FD-AED6-4448-9923-F9C5B3B28AC6}"/>
              </a:ext>
            </a:extLst>
          </p:cNvPr>
          <p:cNvSpPr txBox="1">
            <a:spLocks/>
          </p:cNvSpPr>
          <p:nvPr/>
        </p:nvSpPr>
        <p:spPr>
          <a:xfrm>
            <a:off x="2876550" y="0"/>
            <a:ext cx="3762375" cy="7366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dirty="0">
                <a:latin typeface="宋体" panose="02010600030101010101" pitchFamily="2" charset="-122"/>
                <a:ea typeface="宋体" panose="02010600030101010101" pitchFamily="2" charset="-122"/>
                <a:cs typeface="Times New Roman" panose="02020703060505090304" pitchFamily="18" charset="0"/>
              </a:rPr>
              <a:t>核仪器</a:t>
            </a:r>
            <a:r>
              <a:rPr lang="en-US" altLang="zh-CN" sz="4000" dirty="0">
                <a:latin typeface="宋体" panose="02010600030101010101" pitchFamily="2" charset="-122"/>
                <a:ea typeface="宋体" panose="02010600030101010101" pitchFamily="2" charset="-122"/>
                <a:cs typeface="Times New Roman" panose="02020703060505090304" pitchFamily="18" charset="0"/>
              </a:rPr>
              <a:t>NIM</a:t>
            </a:r>
            <a:r>
              <a:rPr lang="zh-CN" altLang="en-US" sz="4000" dirty="0">
                <a:latin typeface="宋体" panose="02010600030101010101" pitchFamily="2" charset="-122"/>
                <a:ea typeface="宋体" panose="02010600030101010101" pitchFamily="2" charset="-122"/>
                <a:cs typeface="Times New Roman" panose="02020703060505090304" pitchFamily="18" charset="0"/>
              </a:rPr>
              <a:t>标准</a:t>
            </a:r>
            <a:endParaRPr lang="en-US" altLang="zh-CN" sz="4000" dirty="0">
              <a:latin typeface="宋体" panose="02010600030101010101" pitchFamily="2" charset="-122"/>
              <a:ea typeface="宋体" panose="02010600030101010101" pitchFamily="2" charset="-122"/>
              <a:cs typeface="Times New Roman" panose="02020703060505090304" pitchFamily="18" charset="0"/>
            </a:endParaRPr>
          </a:p>
        </p:txBody>
      </p:sp>
      <p:pic>
        <p:nvPicPr>
          <p:cNvPr id="3" name="图片 2">
            <a:extLst>
              <a:ext uri="{FF2B5EF4-FFF2-40B4-BE49-F238E27FC236}">
                <a16:creationId xmlns:a16="http://schemas.microsoft.com/office/drawing/2014/main" id="{F62EEAB3-3939-4D7B-A384-BF704650865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18075" y="2310461"/>
            <a:ext cx="4096125" cy="2689375"/>
          </a:xfrm>
          <a:prstGeom prst="rect">
            <a:avLst/>
          </a:prstGeom>
        </p:spPr>
      </p:pic>
      <p:pic>
        <p:nvPicPr>
          <p:cNvPr id="11" name="图片 10">
            <a:extLst>
              <a:ext uri="{FF2B5EF4-FFF2-40B4-BE49-F238E27FC236}">
                <a16:creationId xmlns:a16="http://schemas.microsoft.com/office/drawing/2014/main" id="{3019C63B-8ECF-4CAB-959A-8D2E19260A2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8834" y="2581998"/>
            <a:ext cx="4431791" cy="1437552"/>
          </a:xfrm>
          <a:prstGeom prst="rect">
            <a:avLst/>
          </a:prstGeom>
        </p:spPr>
      </p:pic>
    </p:spTree>
    <p:extLst>
      <p:ext uri="{BB962C8B-B14F-4D97-AF65-F5344CB8AC3E}">
        <p14:creationId xmlns:p14="http://schemas.microsoft.com/office/powerpoint/2010/main" val="26756913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DA5A83-3127-BEBF-0685-1AD1E246F3B8}"/>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554BCF59-A731-3B91-1432-81DE26E37694}"/>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46</a:t>
            </a:fld>
            <a:endParaRPr lang="zh-CN" altLang="en-US"/>
          </a:p>
        </p:txBody>
      </p:sp>
      <p:sp>
        <p:nvSpPr>
          <p:cNvPr id="3" name="文本框 2">
            <a:extLst>
              <a:ext uri="{FF2B5EF4-FFF2-40B4-BE49-F238E27FC236}">
                <a16:creationId xmlns:a16="http://schemas.microsoft.com/office/drawing/2014/main" id="{D136280D-F963-2D97-5588-1F4CFEB47A77}"/>
              </a:ext>
            </a:extLst>
          </p:cNvPr>
          <p:cNvSpPr txBox="1"/>
          <p:nvPr/>
        </p:nvSpPr>
        <p:spPr>
          <a:xfrm>
            <a:off x="2166070" y="2782669"/>
            <a:ext cx="5214968" cy="646331"/>
          </a:xfrm>
          <a:prstGeom prst="rect">
            <a:avLst/>
          </a:prstGeom>
          <a:noFill/>
        </p:spPr>
        <p:txBody>
          <a:bodyPr wrap="square">
            <a:spAutoFit/>
          </a:bodyPr>
          <a:lstStyle/>
          <a:p>
            <a:r>
              <a:rPr lang="en-US" altLang="zh-CN" sz="3600" b="1" dirty="0">
                <a:solidFill>
                  <a:srgbClr val="C00000"/>
                </a:solidFill>
                <a:effectLst/>
                <a:latin typeface="MicrosoftYaHei-Bold"/>
              </a:rPr>
              <a:t>CERN ATLAS </a:t>
            </a:r>
            <a:r>
              <a:rPr lang="zh-CN" altLang="en-US" sz="3600" b="1" dirty="0">
                <a:solidFill>
                  <a:srgbClr val="C00000"/>
                </a:solidFill>
                <a:effectLst/>
                <a:latin typeface="MicrosoftYaHei-Bold"/>
              </a:rPr>
              <a:t>升级电子学</a:t>
            </a:r>
          </a:p>
        </p:txBody>
      </p:sp>
    </p:spTree>
    <p:extLst>
      <p:ext uri="{BB962C8B-B14F-4D97-AF65-F5344CB8AC3E}">
        <p14:creationId xmlns:p14="http://schemas.microsoft.com/office/powerpoint/2010/main" val="8111800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5E84C-C4B1-B671-1739-EE3FDD496406}"/>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EADD5B53-5430-830F-F46D-EA717C67F951}"/>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47</a:t>
            </a:fld>
            <a:endParaRPr lang="zh-CN" altLang="en-US"/>
          </a:p>
        </p:txBody>
      </p:sp>
      <p:sp>
        <p:nvSpPr>
          <p:cNvPr id="9" name="文本框 8">
            <a:extLst>
              <a:ext uri="{FF2B5EF4-FFF2-40B4-BE49-F238E27FC236}">
                <a16:creationId xmlns:a16="http://schemas.microsoft.com/office/drawing/2014/main" id="{4348F24B-5EF6-7504-F4E3-0AE854CD5607}"/>
              </a:ext>
            </a:extLst>
          </p:cNvPr>
          <p:cNvSpPr txBox="1"/>
          <p:nvPr/>
        </p:nvSpPr>
        <p:spPr>
          <a:xfrm>
            <a:off x="1175308" y="14630"/>
            <a:ext cx="5935066" cy="707886"/>
          </a:xfrm>
          <a:prstGeom prst="rect">
            <a:avLst/>
          </a:prstGeom>
          <a:noFill/>
        </p:spPr>
        <p:txBody>
          <a:bodyPr wrap="square">
            <a:spAutoFit/>
          </a:bodyPr>
          <a:lstStyle/>
          <a:p>
            <a:r>
              <a:rPr lang="zh-CN" altLang="en-US" sz="4000" b="1" dirty="0">
                <a:solidFill>
                  <a:srgbClr val="C00000"/>
                </a:solidFill>
                <a:latin typeface="MicrosoftYaHei-Bold"/>
              </a:rPr>
              <a:t>大型强子对撞机（</a:t>
            </a:r>
            <a:r>
              <a:rPr lang="en-US" altLang="zh-CN" sz="4000" b="1" dirty="0">
                <a:solidFill>
                  <a:srgbClr val="C00000"/>
                </a:solidFill>
                <a:latin typeface="MicrosoftYaHei-Bold"/>
              </a:rPr>
              <a:t>LHC</a:t>
            </a:r>
            <a:r>
              <a:rPr lang="zh-CN" altLang="en-US" sz="4000" b="1" dirty="0">
                <a:solidFill>
                  <a:srgbClr val="C00000"/>
                </a:solidFill>
                <a:latin typeface="MicrosoftYaHei-Bold"/>
              </a:rPr>
              <a:t>）</a:t>
            </a:r>
          </a:p>
        </p:txBody>
      </p:sp>
      <p:sp>
        <p:nvSpPr>
          <p:cNvPr id="4" name="灯片编号占位符 1">
            <a:extLst>
              <a:ext uri="{FF2B5EF4-FFF2-40B4-BE49-F238E27FC236}">
                <a16:creationId xmlns:a16="http://schemas.microsoft.com/office/drawing/2014/main" id="{3B6C02DD-02C6-60B1-748E-DF32EDA9A380}"/>
              </a:ext>
            </a:extLst>
          </p:cNvPr>
          <p:cNvSpPr txBox="1">
            <a:spLocks/>
          </p:cNvSpPr>
          <p:nvPr/>
        </p:nvSpPr>
        <p:spPr>
          <a:xfrm>
            <a:off x="7524631" y="6598999"/>
            <a:ext cx="2700000" cy="316800"/>
          </a:xfrm>
          <a:prstGeom prst="rect">
            <a:avLst/>
          </a:prstGeom>
        </p:spPr>
        <p:txBody>
          <a:bodyPr>
            <a:normAutofit fontScale="90000" lnSpcReduction="10000"/>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fld id="{49AE70B2-8BF9-45C0-BB95-33D1B9D3A854}" type="slidenum">
              <a:rPr lang="zh-CN" altLang="en-US" smtClean="0"/>
              <a:pPr/>
              <a:t>47</a:t>
            </a:fld>
            <a:endParaRPr lang="zh-CN" altLang="en-US" dirty="0"/>
          </a:p>
        </p:txBody>
      </p:sp>
      <p:sp>
        <p:nvSpPr>
          <p:cNvPr id="6" name="文本框 5">
            <a:extLst>
              <a:ext uri="{FF2B5EF4-FFF2-40B4-BE49-F238E27FC236}">
                <a16:creationId xmlns:a16="http://schemas.microsoft.com/office/drawing/2014/main" id="{CB8162CB-223E-0BC1-B362-7F089BAA55C0}"/>
              </a:ext>
            </a:extLst>
          </p:cNvPr>
          <p:cNvSpPr txBox="1"/>
          <p:nvPr/>
        </p:nvSpPr>
        <p:spPr>
          <a:xfrm>
            <a:off x="5095227" y="1144954"/>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grpSp>
        <p:nvGrpSpPr>
          <p:cNvPr id="8" name="Group 11">
            <a:extLst>
              <a:ext uri="{FF2B5EF4-FFF2-40B4-BE49-F238E27FC236}">
                <a16:creationId xmlns:a16="http://schemas.microsoft.com/office/drawing/2014/main" id="{704AC980-5F8F-CEBB-2D97-F6B581A8ECFF}"/>
              </a:ext>
            </a:extLst>
          </p:cNvPr>
          <p:cNvGrpSpPr/>
          <p:nvPr/>
        </p:nvGrpSpPr>
        <p:grpSpPr bwMode="auto">
          <a:xfrm>
            <a:off x="1116545" y="929326"/>
            <a:ext cx="6573407" cy="4440283"/>
            <a:chOff x="95" y="720"/>
            <a:chExt cx="5337" cy="3616"/>
          </a:xfrm>
        </p:grpSpPr>
        <p:pic>
          <p:nvPicPr>
            <p:cNvPr id="10" name="Picture 3">
              <a:extLst>
                <a:ext uri="{FF2B5EF4-FFF2-40B4-BE49-F238E27FC236}">
                  <a16:creationId xmlns:a16="http://schemas.microsoft.com/office/drawing/2014/main" id="{340B3242-1A6E-7803-6423-54BDB7D9D71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 y="736"/>
              <a:ext cx="5317" cy="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Box 4">
              <a:extLst>
                <a:ext uri="{FF2B5EF4-FFF2-40B4-BE49-F238E27FC236}">
                  <a16:creationId xmlns:a16="http://schemas.microsoft.com/office/drawing/2014/main" id="{2ED1220B-EEAE-9E7B-57BD-C92724E5825D}"/>
                </a:ext>
              </a:extLst>
            </p:cNvPr>
            <p:cNvSpPr txBox="1">
              <a:spLocks noChangeArrowheads="1"/>
            </p:cNvSpPr>
            <p:nvPr/>
          </p:nvSpPr>
          <p:spPr bwMode="auto">
            <a:xfrm>
              <a:off x="4301" y="1056"/>
              <a:ext cx="939"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lgn="ctr"/>
              <a:r>
                <a:rPr lang="zh-CN" altLang="en-US" sz="2000" u="none" dirty="0">
                  <a:solidFill>
                    <a:srgbClr val="FFC000"/>
                  </a:solidFill>
                  <a:latin typeface="Tahoma" panose="020B0604030504040204" pitchFamily="34" charset="0"/>
                </a:rPr>
                <a:t>日内瓦湖</a:t>
              </a:r>
            </a:p>
          </p:txBody>
        </p:sp>
        <p:sp>
          <p:nvSpPr>
            <p:cNvPr id="12" name="Text Box 5">
              <a:extLst>
                <a:ext uri="{FF2B5EF4-FFF2-40B4-BE49-F238E27FC236}">
                  <a16:creationId xmlns:a16="http://schemas.microsoft.com/office/drawing/2014/main" id="{B72B4A44-6679-3D90-4D42-EDD5687A92C6}"/>
                </a:ext>
              </a:extLst>
            </p:cNvPr>
            <p:cNvSpPr txBox="1">
              <a:spLocks noChangeArrowheads="1"/>
            </p:cNvSpPr>
            <p:nvPr/>
          </p:nvSpPr>
          <p:spPr bwMode="auto">
            <a:xfrm>
              <a:off x="113" y="720"/>
              <a:ext cx="2137"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ea typeface="宋体" panose="02010600030101010101" pitchFamily="2" charset="-122"/>
                </a:defRPr>
              </a:lvl1pPr>
              <a:lvl2pPr marL="37931725" indent="-37474525" eaLnBrk="0" hangingPunct="0">
                <a:defRPr sz="2000">
                  <a:solidFill>
                    <a:schemeClr val="tx1"/>
                  </a:solidFill>
                  <a:latin typeface="Comic Sans MS" panose="030F0702030302020204" pitchFamily="66" charset="0"/>
                  <a:ea typeface="宋体" panose="02010600030101010101" pitchFamily="2" charset="-122"/>
                </a:defRPr>
              </a:lvl2pPr>
              <a:lvl3pPr eaLnBrk="0" hangingPunct="0">
                <a:defRPr sz="2000">
                  <a:solidFill>
                    <a:schemeClr val="tx1"/>
                  </a:solidFill>
                  <a:latin typeface="Comic Sans MS" panose="030F0702030302020204" pitchFamily="66" charset="0"/>
                  <a:ea typeface="宋体" panose="02010600030101010101" pitchFamily="2" charset="-122"/>
                </a:defRPr>
              </a:lvl3pPr>
              <a:lvl4pPr eaLnBrk="0" hangingPunct="0">
                <a:defRPr sz="2000">
                  <a:solidFill>
                    <a:schemeClr val="tx1"/>
                  </a:solidFill>
                  <a:latin typeface="Comic Sans MS" panose="030F0702030302020204" pitchFamily="66" charset="0"/>
                  <a:ea typeface="宋体" panose="02010600030101010101" pitchFamily="2" charset="-122"/>
                </a:defRPr>
              </a:lvl4pPr>
              <a:lvl5pPr eaLnBrk="0" hangingPunct="0">
                <a:defRPr sz="2000">
                  <a:solidFill>
                    <a:schemeClr val="tx1"/>
                  </a:solidFill>
                  <a:latin typeface="Comic Sans MS" panose="030F0702030302020204" pitchFamily="66" charset="0"/>
                  <a:ea typeface="宋体" panose="02010600030101010101" pitchFamily="2" charset="-122"/>
                </a:defRPr>
              </a:lvl5pPr>
              <a:lvl6pPr marL="4572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6pPr>
              <a:lvl7pPr marL="9144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7pPr>
              <a:lvl8pPr marL="13716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8pPr>
              <a:lvl9pPr marL="18288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9pPr>
            </a:lstStyle>
            <a:p>
              <a:pPr algn="ctr">
                <a:buFontTx/>
                <a:buChar char="•"/>
                <a:defRPr/>
              </a:pPr>
              <a:r>
                <a:rPr lang="en-US" altLang="zh-CN" dirty="0">
                  <a:solidFill>
                    <a:srgbClr val="FFF230"/>
                  </a:solidFill>
                  <a:effectLst>
                    <a:outerShdw blurRad="38100" dist="38100" dir="2700000" algn="tl">
                      <a:srgbClr val="C0C0C0"/>
                    </a:outerShdw>
                  </a:effectLst>
                  <a:latin typeface="Tahoma" panose="020B0604030504040204" pitchFamily="34" charset="0"/>
                </a:rPr>
                <a:t>Large </a:t>
              </a:r>
              <a:r>
                <a:rPr lang="de-DE" dirty="0">
                  <a:solidFill>
                    <a:srgbClr val="FFF230"/>
                  </a:solidFill>
                  <a:effectLst>
                    <a:outerShdw blurRad="38100" dist="38100" dir="2700000" algn="tl">
                      <a:srgbClr val="C0C0C0"/>
                    </a:outerShdw>
                  </a:effectLst>
                  <a:latin typeface="Tahoma" panose="020B0604030504040204" pitchFamily="34" charset="0"/>
                </a:rPr>
                <a:t>Hadron</a:t>
              </a:r>
              <a:r>
                <a:rPr lang="en-US" altLang="zh-CN" dirty="0">
                  <a:solidFill>
                    <a:srgbClr val="FFF230"/>
                  </a:solidFill>
                  <a:effectLst>
                    <a:outerShdw blurRad="38100" dist="38100" dir="2700000" algn="tl">
                      <a:srgbClr val="C0C0C0"/>
                    </a:outerShdw>
                  </a:effectLst>
                  <a:latin typeface="Tahoma" panose="020B0604030504040204" pitchFamily="34" charset="0"/>
                </a:rPr>
                <a:t> Collider</a:t>
              </a:r>
              <a:endParaRPr lang="en-US" altLang="zh-CN" dirty="0">
                <a:latin typeface="Tahoma" panose="020B0604030504040204" pitchFamily="34" charset="0"/>
              </a:endParaRPr>
            </a:p>
          </p:txBody>
        </p:sp>
        <p:sp>
          <p:nvSpPr>
            <p:cNvPr id="13" name="Text Box 6">
              <a:extLst>
                <a:ext uri="{FF2B5EF4-FFF2-40B4-BE49-F238E27FC236}">
                  <a16:creationId xmlns:a16="http://schemas.microsoft.com/office/drawing/2014/main" id="{C64E782A-66E9-CED3-3584-C8EB30673867}"/>
                </a:ext>
              </a:extLst>
            </p:cNvPr>
            <p:cNvSpPr txBox="1">
              <a:spLocks noChangeArrowheads="1"/>
            </p:cNvSpPr>
            <p:nvPr/>
          </p:nvSpPr>
          <p:spPr bwMode="auto">
            <a:xfrm rot="4040175">
              <a:off x="5038" y="2485"/>
              <a:ext cx="477" cy="310"/>
            </a:xfrm>
            <a:prstGeom prst="rect">
              <a:avLst/>
            </a:prstGeom>
            <a:noFill/>
            <a:ln>
              <a:noFill/>
            </a:ln>
          </p:spPr>
          <p:txBody>
            <a:bodyPr wrap="none">
              <a:spAutoFit/>
            </a:bodyPr>
            <a:lstStyle>
              <a:lvl1pPr eaLnBrk="0" hangingPunct="0">
                <a:defRPr sz="2000">
                  <a:solidFill>
                    <a:schemeClr val="tx1"/>
                  </a:solidFill>
                  <a:latin typeface="Comic Sans MS" panose="030F0702030302020204" pitchFamily="66" charset="0"/>
                  <a:ea typeface="宋体" panose="02010600030101010101" pitchFamily="2" charset="-122"/>
                </a:defRPr>
              </a:lvl1pPr>
              <a:lvl2pPr marL="37931725" indent="-37474525" eaLnBrk="0" hangingPunct="0">
                <a:defRPr sz="2000">
                  <a:solidFill>
                    <a:schemeClr val="tx1"/>
                  </a:solidFill>
                  <a:latin typeface="Comic Sans MS" panose="030F0702030302020204" pitchFamily="66" charset="0"/>
                  <a:ea typeface="宋体" panose="02010600030101010101" pitchFamily="2" charset="-122"/>
                </a:defRPr>
              </a:lvl2pPr>
              <a:lvl3pPr eaLnBrk="0" hangingPunct="0">
                <a:defRPr sz="2000">
                  <a:solidFill>
                    <a:schemeClr val="tx1"/>
                  </a:solidFill>
                  <a:latin typeface="Comic Sans MS" panose="030F0702030302020204" pitchFamily="66" charset="0"/>
                  <a:ea typeface="宋体" panose="02010600030101010101" pitchFamily="2" charset="-122"/>
                </a:defRPr>
              </a:lvl3pPr>
              <a:lvl4pPr eaLnBrk="0" hangingPunct="0">
                <a:defRPr sz="2000">
                  <a:solidFill>
                    <a:schemeClr val="tx1"/>
                  </a:solidFill>
                  <a:latin typeface="Comic Sans MS" panose="030F0702030302020204" pitchFamily="66" charset="0"/>
                  <a:ea typeface="宋体" panose="02010600030101010101" pitchFamily="2" charset="-122"/>
                </a:defRPr>
              </a:lvl4pPr>
              <a:lvl5pPr eaLnBrk="0" hangingPunct="0">
                <a:defRPr sz="2000">
                  <a:solidFill>
                    <a:schemeClr val="tx1"/>
                  </a:solidFill>
                  <a:latin typeface="Comic Sans MS" panose="030F0702030302020204" pitchFamily="66" charset="0"/>
                  <a:ea typeface="宋体" panose="02010600030101010101" pitchFamily="2" charset="-122"/>
                </a:defRPr>
              </a:lvl5pPr>
              <a:lvl6pPr marL="4572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6pPr>
              <a:lvl7pPr marL="9144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7pPr>
              <a:lvl8pPr marL="13716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8pPr>
              <a:lvl9pPr marL="1828800" eaLnBrk="0" fontAlgn="base" hangingPunct="0">
                <a:spcBef>
                  <a:spcPct val="0"/>
                </a:spcBef>
                <a:spcAft>
                  <a:spcPct val="0"/>
                </a:spcAft>
                <a:defRPr sz="2000">
                  <a:solidFill>
                    <a:schemeClr val="tx1"/>
                  </a:solidFill>
                  <a:latin typeface="Comic Sans MS" panose="030F0702030302020204" pitchFamily="66" charset="0"/>
                  <a:ea typeface="宋体" panose="02010600030101010101" pitchFamily="2" charset="-122"/>
                </a:defRPr>
              </a:lvl9pPr>
            </a:lstStyle>
            <a:p>
              <a:pPr algn="ctr">
                <a:defRPr/>
              </a:pPr>
              <a:r>
                <a:rPr lang="zh-CN" altLang="en-US">
                  <a:solidFill>
                    <a:srgbClr val="FFC000"/>
                  </a:solidFill>
                  <a:effectLst>
                    <a:outerShdw blurRad="38100" dist="38100" dir="2700000" algn="tl">
                      <a:srgbClr val="C0C0C0"/>
                    </a:outerShdw>
                  </a:effectLst>
                  <a:latin typeface="Tahoma" panose="020B0604030504040204" pitchFamily="34" charset="0"/>
                </a:rPr>
                <a:t>机场</a:t>
              </a:r>
            </a:p>
          </p:txBody>
        </p:sp>
        <p:sp>
          <p:nvSpPr>
            <p:cNvPr id="14" name="Text Box 7">
              <a:extLst>
                <a:ext uri="{FF2B5EF4-FFF2-40B4-BE49-F238E27FC236}">
                  <a16:creationId xmlns:a16="http://schemas.microsoft.com/office/drawing/2014/main" id="{4A1AFA4F-CC95-EA29-BBD5-1A29C0CC4E2B}"/>
                </a:ext>
              </a:extLst>
            </p:cNvPr>
            <p:cNvSpPr txBox="1">
              <a:spLocks noChangeArrowheads="1"/>
            </p:cNvSpPr>
            <p:nvPr/>
          </p:nvSpPr>
          <p:spPr bwMode="auto">
            <a:xfrm>
              <a:off x="1973" y="1610"/>
              <a:ext cx="670"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lgn="ctr">
                <a:buFontTx/>
                <a:buChar char="•"/>
              </a:pPr>
              <a:r>
                <a:rPr lang="en-US" altLang="zh-CN" sz="2000" b="1" u="none" dirty="0">
                  <a:solidFill>
                    <a:srgbClr val="FF0066"/>
                  </a:solidFill>
                  <a:latin typeface="Tahoma" panose="020B0604030504040204" pitchFamily="34" charset="0"/>
                </a:rPr>
                <a:t>CMS</a:t>
              </a:r>
            </a:p>
          </p:txBody>
        </p:sp>
        <p:sp>
          <p:nvSpPr>
            <p:cNvPr id="15" name="Text Box 8">
              <a:extLst>
                <a:ext uri="{FF2B5EF4-FFF2-40B4-BE49-F238E27FC236}">
                  <a16:creationId xmlns:a16="http://schemas.microsoft.com/office/drawing/2014/main" id="{133E212C-9B4C-F6B8-A978-5D3F5F0E4317}"/>
                </a:ext>
              </a:extLst>
            </p:cNvPr>
            <p:cNvSpPr txBox="1">
              <a:spLocks noChangeArrowheads="1"/>
            </p:cNvSpPr>
            <p:nvPr/>
          </p:nvSpPr>
          <p:spPr bwMode="auto">
            <a:xfrm>
              <a:off x="3395" y="3209"/>
              <a:ext cx="869"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lgn="ctr">
                <a:buFontTx/>
                <a:buChar char="•"/>
              </a:pPr>
              <a:r>
                <a:rPr lang="en-US" altLang="zh-CN" sz="2000" b="1" u="none" dirty="0">
                  <a:solidFill>
                    <a:srgbClr val="FF0066"/>
                  </a:solidFill>
                  <a:latin typeface="Tahoma" panose="020B0604030504040204" pitchFamily="34" charset="0"/>
                </a:rPr>
                <a:t>ATLAS</a:t>
              </a:r>
            </a:p>
          </p:txBody>
        </p:sp>
        <p:sp>
          <p:nvSpPr>
            <p:cNvPr id="16" name="Text Box 9">
              <a:extLst>
                <a:ext uri="{FF2B5EF4-FFF2-40B4-BE49-F238E27FC236}">
                  <a16:creationId xmlns:a16="http://schemas.microsoft.com/office/drawing/2014/main" id="{EDA7DC97-8FF5-769A-8C22-6C4BB4FB2392}"/>
                </a:ext>
              </a:extLst>
            </p:cNvPr>
            <p:cNvSpPr txBox="1">
              <a:spLocks noChangeArrowheads="1"/>
            </p:cNvSpPr>
            <p:nvPr/>
          </p:nvSpPr>
          <p:spPr bwMode="auto">
            <a:xfrm>
              <a:off x="4201" y="2400"/>
              <a:ext cx="696"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lgn="ctr">
                <a:buFontTx/>
                <a:buChar char="•"/>
              </a:pPr>
              <a:r>
                <a:rPr lang="en-US" altLang="zh-CN" sz="2000" u="none" dirty="0" err="1">
                  <a:solidFill>
                    <a:srgbClr val="FFFF00"/>
                  </a:solidFill>
                  <a:latin typeface="Tahoma" panose="020B0604030504040204" pitchFamily="34" charset="0"/>
                </a:rPr>
                <a:t>LHCb</a:t>
              </a:r>
              <a:endParaRPr lang="en-US" altLang="zh-CN" sz="2000" u="none" dirty="0">
                <a:solidFill>
                  <a:srgbClr val="FFFF00"/>
                </a:solidFill>
                <a:latin typeface="Tahoma" panose="020B0604030504040204" pitchFamily="34" charset="0"/>
              </a:endParaRPr>
            </a:p>
          </p:txBody>
        </p:sp>
        <p:sp>
          <p:nvSpPr>
            <p:cNvPr id="17" name="Text Box 10">
              <a:extLst>
                <a:ext uri="{FF2B5EF4-FFF2-40B4-BE49-F238E27FC236}">
                  <a16:creationId xmlns:a16="http://schemas.microsoft.com/office/drawing/2014/main" id="{52D56E9E-2E74-F419-E17B-60CF1CA5B42C}"/>
                </a:ext>
              </a:extLst>
            </p:cNvPr>
            <p:cNvSpPr txBox="1">
              <a:spLocks noChangeArrowheads="1"/>
            </p:cNvSpPr>
            <p:nvPr/>
          </p:nvSpPr>
          <p:spPr bwMode="auto">
            <a:xfrm>
              <a:off x="1340" y="3143"/>
              <a:ext cx="811" cy="273"/>
            </a:xfrm>
            <a:prstGeom prst="rect">
              <a:avLst/>
            </a:prstGeom>
            <a:noFill/>
            <a:ln>
              <a:noFill/>
            </a:ln>
            <a:effectLst>
              <a:outerShdw dist="35921" dir="2700000" algn="ctr" rotWithShape="0">
                <a:schemeClr val="tx2"/>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lgn="ctr">
                <a:buFontTx/>
                <a:buChar char="•"/>
              </a:pPr>
              <a:r>
                <a:rPr lang="en-US" altLang="zh-CN" sz="2000" b="1" u="none" dirty="0">
                  <a:solidFill>
                    <a:srgbClr val="66FFFF"/>
                  </a:solidFill>
                  <a:latin typeface="Antique Olive Compact" pitchFamily="34" charset="0"/>
                </a:rPr>
                <a:t>ALICE</a:t>
              </a:r>
            </a:p>
          </p:txBody>
        </p:sp>
      </p:grpSp>
      <p:sp>
        <p:nvSpPr>
          <p:cNvPr id="18" name="Text Box 3">
            <a:extLst>
              <a:ext uri="{FF2B5EF4-FFF2-40B4-BE49-F238E27FC236}">
                <a16:creationId xmlns:a16="http://schemas.microsoft.com/office/drawing/2014/main" id="{DE7A03A5-EAA7-E38E-E697-434B99F4D38B}"/>
              </a:ext>
            </a:extLst>
          </p:cNvPr>
          <p:cNvSpPr txBox="1">
            <a:spLocks noChangeArrowheads="1"/>
          </p:cNvSpPr>
          <p:nvPr/>
        </p:nvSpPr>
        <p:spPr bwMode="auto">
          <a:xfrm>
            <a:off x="985" y="5404915"/>
            <a:ext cx="9142031" cy="830997"/>
          </a:xfrm>
          <a:prstGeom prst="rect">
            <a:avLst/>
          </a:prstGeom>
          <a:solidFill>
            <a:srgbClr val="CCFFFF"/>
          </a:solidFill>
          <a:ln w="9525">
            <a:solidFill>
              <a:srgbClr val="FF0000"/>
            </a:solidFill>
            <a:miter lim="800000"/>
          </a:ln>
        </p:spPr>
        <p:txBody>
          <a:bodyPr wrap="square">
            <a:spAutoFit/>
          </a:bodyPr>
          <a:lstStyle>
            <a:lvl1pPr marL="342900" indent="-342900" eaLnBrk="0" hangingPunct="0">
              <a:defRPr sz="800" u="sng">
                <a:solidFill>
                  <a:schemeClr val="tx1"/>
                </a:solidFill>
                <a:latin typeface="Arial" panose="020B0604020202020204" pitchFamily="34" charset="0"/>
                <a:ea typeface="宋体" panose="02010600030101010101" pitchFamily="2" charset="-122"/>
              </a:defRPr>
            </a:lvl1pPr>
            <a:lvl2pPr marL="742950" indent="-285750" eaLnBrk="0" hangingPunct="0">
              <a:defRPr sz="800" u="sng">
                <a:solidFill>
                  <a:schemeClr val="tx1"/>
                </a:solidFill>
                <a:latin typeface="Arial" panose="020B0604020202020204" pitchFamily="34" charset="0"/>
                <a:ea typeface="宋体" panose="02010600030101010101" pitchFamily="2" charset="-122"/>
              </a:defRPr>
            </a:lvl2pPr>
            <a:lvl3pPr marL="1143000" indent="-228600" eaLnBrk="0" hangingPunct="0">
              <a:defRPr sz="800" u="sng">
                <a:solidFill>
                  <a:schemeClr val="tx1"/>
                </a:solidFill>
                <a:latin typeface="Arial" panose="020B0604020202020204" pitchFamily="34" charset="0"/>
                <a:ea typeface="宋体" panose="02010600030101010101" pitchFamily="2" charset="-122"/>
              </a:defRPr>
            </a:lvl3pPr>
            <a:lvl4pPr marL="1600200" indent="-228600" eaLnBrk="0" hangingPunct="0">
              <a:defRPr sz="800" u="sng">
                <a:solidFill>
                  <a:schemeClr val="tx1"/>
                </a:solidFill>
                <a:latin typeface="Arial" panose="020B0604020202020204" pitchFamily="34" charset="0"/>
                <a:ea typeface="宋体" panose="02010600030101010101" pitchFamily="2" charset="-122"/>
              </a:defRPr>
            </a:lvl4pPr>
            <a:lvl5pPr marL="2057400" indent="-228600" eaLnBrk="0" hangingPunct="0">
              <a:defRPr sz="800" u="sng">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sz="800" u="sng">
                <a:solidFill>
                  <a:schemeClr val="tx1"/>
                </a:solidFill>
                <a:latin typeface="Arial" panose="020B0604020202020204" pitchFamily="34" charset="0"/>
                <a:ea typeface="宋体" panose="02010600030101010101" pitchFamily="2" charset="-122"/>
              </a:defRPr>
            </a:lvl9pPr>
          </a:lstStyle>
          <a:p>
            <a:pPr>
              <a:buFont typeface="Arial" panose="020B0604020202020204" pitchFamily="34" charset="0"/>
              <a:buChar char="•"/>
            </a:pPr>
            <a:r>
              <a:rPr lang="zh-CN" altLang="en-US" sz="2400" b="1" u="none" dirty="0">
                <a:solidFill>
                  <a:schemeClr val="tx2">
                    <a:lumMod val="50000"/>
                  </a:schemeClr>
                </a:solidFill>
                <a:latin typeface="黑体" panose="02010609060101010101" pitchFamily="49" charset="-122"/>
                <a:ea typeface="黑体" panose="02010609060101010101" pitchFamily="49" charset="-122"/>
              </a:rPr>
              <a:t>周长</a:t>
            </a:r>
            <a:r>
              <a:rPr lang="en-US" altLang="zh-CN" sz="2400" b="1" u="none" dirty="0">
                <a:solidFill>
                  <a:schemeClr val="tx2">
                    <a:lumMod val="50000"/>
                  </a:schemeClr>
                </a:solidFill>
                <a:latin typeface="黑体" panose="02010609060101010101" pitchFamily="49" charset="-122"/>
                <a:ea typeface="黑体" panose="02010609060101010101" pitchFamily="49" charset="-122"/>
              </a:rPr>
              <a:t>27km</a:t>
            </a:r>
            <a:r>
              <a:rPr lang="zh-CN" altLang="en-US" sz="2400" b="1" u="none" dirty="0">
                <a:solidFill>
                  <a:schemeClr val="tx2">
                    <a:lumMod val="50000"/>
                  </a:schemeClr>
                </a:solidFill>
                <a:latin typeface="黑体" panose="02010609060101010101" pitchFamily="49" charset="-122"/>
                <a:ea typeface="黑体" panose="02010609060101010101" pitchFamily="49" charset="-122"/>
              </a:rPr>
              <a:t>，跨越瑞士法国国境，总投资</a:t>
            </a:r>
            <a:r>
              <a:rPr lang="en-US" altLang="zh-CN" sz="2400" b="1" u="none" dirty="0">
                <a:solidFill>
                  <a:schemeClr val="tx2">
                    <a:lumMod val="50000"/>
                  </a:schemeClr>
                </a:solidFill>
                <a:latin typeface="黑体" panose="02010609060101010101" pitchFamily="49" charset="-122"/>
                <a:ea typeface="黑体" panose="02010609060101010101" pitchFamily="49" charset="-122"/>
              </a:rPr>
              <a:t>40</a:t>
            </a:r>
            <a:r>
              <a:rPr lang="zh-CN" altLang="en-US" sz="2400" b="1" u="none" dirty="0">
                <a:solidFill>
                  <a:schemeClr val="tx2">
                    <a:lumMod val="50000"/>
                  </a:schemeClr>
                </a:solidFill>
                <a:latin typeface="黑体" panose="02010609060101010101" pitchFamily="49" charset="-122"/>
                <a:ea typeface="黑体" panose="02010609060101010101" pitchFamily="49" charset="-122"/>
              </a:rPr>
              <a:t>亿美元</a:t>
            </a:r>
          </a:p>
          <a:p>
            <a:pPr>
              <a:buFont typeface="Arial" panose="020B0604020202020204" pitchFamily="34" charset="0"/>
              <a:buChar char="•"/>
            </a:pPr>
            <a:r>
              <a:rPr lang="zh-CN" altLang="en-US" sz="2400" b="1" u="none" dirty="0">
                <a:solidFill>
                  <a:srgbClr val="FD150F"/>
                </a:solidFill>
                <a:latin typeface="黑体" panose="02010609060101010101" pitchFamily="49" charset="-122"/>
                <a:ea typeface="黑体" panose="02010609060101010101" pitchFamily="49" charset="-122"/>
              </a:rPr>
              <a:t>世界能量最高最大的加速器，设计质心系能量</a:t>
            </a:r>
            <a:r>
              <a:rPr lang="en-US" altLang="zh-CN" sz="2400" b="1" u="none" dirty="0">
                <a:solidFill>
                  <a:srgbClr val="FD150F"/>
                </a:solidFill>
                <a:latin typeface="黑体" panose="02010609060101010101" pitchFamily="49" charset="-122"/>
                <a:ea typeface="黑体" panose="02010609060101010101" pitchFamily="49" charset="-122"/>
              </a:rPr>
              <a:t>14TeV(14x10</a:t>
            </a:r>
            <a:r>
              <a:rPr lang="en-US" altLang="zh-CN" sz="2400" b="1" u="none" baseline="30000" dirty="0">
                <a:solidFill>
                  <a:srgbClr val="FD150F"/>
                </a:solidFill>
                <a:latin typeface="黑体" panose="02010609060101010101" pitchFamily="49" charset="-122"/>
                <a:ea typeface="黑体" panose="02010609060101010101" pitchFamily="49" charset="-122"/>
              </a:rPr>
              <a:t>12</a:t>
            </a:r>
            <a:r>
              <a:rPr lang="en-US" altLang="zh-CN" sz="2400" b="1" u="none" dirty="0">
                <a:solidFill>
                  <a:srgbClr val="FD150F"/>
                </a:solidFill>
                <a:latin typeface="黑体" panose="02010609060101010101" pitchFamily="49" charset="-122"/>
                <a:ea typeface="黑体" panose="02010609060101010101" pitchFamily="49" charset="-122"/>
              </a:rPr>
              <a:t>eV)</a:t>
            </a:r>
          </a:p>
        </p:txBody>
      </p:sp>
      <p:sp>
        <p:nvSpPr>
          <p:cNvPr id="19" name="矩形 18">
            <a:extLst>
              <a:ext uri="{FF2B5EF4-FFF2-40B4-BE49-F238E27FC236}">
                <a16:creationId xmlns:a16="http://schemas.microsoft.com/office/drawing/2014/main" id="{EDE0CECB-512B-75A4-56B7-8BEF904F580F}"/>
              </a:ext>
            </a:extLst>
          </p:cNvPr>
          <p:cNvSpPr/>
          <p:nvPr/>
        </p:nvSpPr>
        <p:spPr>
          <a:xfrm>
            <a:off x="4511678" y="2823364"/>
            <a:ext cx="324128" cy="369332"/>
          </a:xfrm>
          <a:prstGeom prst="rect">
            <a:avLst/>
          </a:prstGeom>
        </p:spPr>
        <p:txBody>
          <a:bodyPr wrap="none">
            <a:spAutoFit/>
          </a:bodyPr>
          <a:lstStyle/>
          <a:p>
            <a:r>
              <a:rPr lang="en-US" altLang="zh-CN" dirty="0">
                <a:solidFill>
                  <a:prstClr val="black"/>
                </a:solidFill>
                <a:latin typeface="Lucida Console" panose="020B0609040504020204" pitchFamily="49" charset="0"/>
              </a:rPr>
              <a:t>m</a:t>
            </a:r>
            <a:endParaRPr lang="zh-CN" altLang="en-US" dirty="0"/>
          </a:p>
        </p:txBody>
      </p:sp>
      <p:sp>
        <p:nvSpPr>
          <p:cNvPr id="20" name="文本框 19">
            <a:extLst>
              <a:ext uri="{FF2B5EF4-FFF2-40B4-BE49-F238E27FC236}">
                <a16:creationId xmlns:a16="http://schemas.microsoft.com/office/drawing/2014/main" id="{CF6DC0CD-EDF5-B77B-71B3-B09FF5BEC02E}"/>
              </a:ext>
            </a:extLst>
          </p:cNvPr>
          <p:cNvSpPr txBox="1"/>
          <p:nvPr/>
        </p:nvSpPr>
        <p:spPr>
          <a:xfrm>
            <a:off x="7186266" y="3136758"/>
            <a:ext cx="1935558" cy="923330"/>
          </a:xfrm>
          <a:prstGeom prst="rect">
            <a:avLst/>
          </a:prstGeom>
          <a:noFill/>
        </p:spPr>
        <p:txBody>
          <a:bodyPr wrap="square">
            <a:spAutoFit/>
          </a:bodyPr>
          <a:lstStyle/>
          <a:p>
            <a:r>
              <a:rPr lang="zh-CN" altLang="en-US" sz="1800" b="0" dirty="0">
                <a:solidFill>
                  <a:srgbClr val="FF2600"/>
                </a:solidFill>
                <a:effectLst/>
                <a:latin typeface="MS-Gothic"/>
              </a:rPr>
              <a:t>高达</a:t>
            </a:r>
            <a:r>
              <a:rPr lang="en-US" altLang="zh-CN" sz="1800" b="0" dirty="0">
                <a:solidFill>
                  <a:srgbClr val="FF2600"/>
                </a:solidFill>
                <a:effectLst/>
                <a:latin typeface="Helvetica" panose="020B0604020202020204" pitchFamily="34" charset="0"/>
              </a:rPr>
              <a:t>14TeV </a:t>
            </a:r>
            <a:r>
              <a:rPr lang="zh-CN" altLang="en-US" sz="1800" b="0" dirty="0">
                <a:solidFill>
                  <a:srgbClr val="FF2600"/>
                </a:solidFill>
                <a:effectLst/>
                <a:latin typeface="MicrosoftJhengHeiRegular"/>
              </a:rPr>
              <a:t>质子</a:t>
            </a:r>
            <a:r>
              <a:rPr lang="en-US" altLang="zh-CN" sz="1800" b="0" dirty="0">
                <a:solidFill>
                  <a:srgbClr val="FF2600"/>
                </a:solidFill>
                <a:effectLst/>
                <a:latin typeface="Helvetica" panose="020B0604020202020204" pitchFamily="34" charset="0"/>
              </a:rPr>
              <a:t>-</a:t>
            </a:r>
            <a:r>
              <a:rPr lang="zh-CN" altLang="en-US" sz="1800" b="0" dirty="0">
                <a:solidFill>
                  <a:srgbClr val="FF2600"/>
                </a:solidFill>
                <a:effectLst/>
                <a:latin typeface="MicrosoftJhengHeiRegular"/>
              </a:rPr>
              <a:t>质子、铅核</a:t>
            </a:r>
            <a:r>
              <a:rPr lang="en-US" altLang="zh-CN" sz="1800" b="0" dirty="0">
                <a:solidFill>
                  <a:srgbClr val="FF2600"/>
                </a:solidFill>
                <a:effectLst/>
                <a:latin typeface="Helvetica" panose="020B0604020202020204" pitchFamily="34" charset="0"/>
              </a:rPr>
              <a:t>-</a:t>
            </a:r>
            <a:r>
              <a:rPr lang="zh-CN" altLang="en-US" sz="1800" b="0" dirty="0">
                <a:solidFill>
                  <a:srgbClr val="FF2600"/>
                </a:solidFill>
                <a:effectLst/>
                <a:latin typeface="MicrosoftJhengHeiRegular"/>
              </a:rPr>
              <a:t>铅核对撞 </a:t>
            </a:r>
            <a:endParaRPr lang="zh-CN" altLang="en-US" dirty="0"/>
          </a:p>
        </p:txBody>
      </p:sp>
      <p:pic>
        <p:nvPicPr>
          <p:cNvPr id="21" name="图片 20">
            <a:extLst>
              <a:ext uri="{FF2B5EF4-FFF2-40B4-BE49-F238E27FC236}">
                <a16:creationId xmlns:a16="http://schemas.microsoft.com/office/drawing/2014/main" id="{07862B24-C3B1-E031-6E42-5D42E195CD2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017" y="960935"/>
            <a:ext cx="7041965" cy="5274977"/>
          </a:xfrm>
          <a:prstGeom prst="rect">
            <a:avLst/>
          </a:prstGeom>
        </p:spPr>
      </p:pic>
    </p:spTree>
    <p:extLst>
      <p:ext uri="{BB962C8B-B14F-4D97-AF65-F5344CB8AC3E}">
        <p14:creationId xmlns:p14="http://schemas.microsoft.com/office/powerpoint/2010/main" val="1877409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A64E5-CD4E-0462-51A6-68136FE0235D}"/>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751C9917-6C3A-1817-18D0-5D4FC3F8AAE3}"/>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48</a:t>
            </a:fld>
            <a:endParaRPr lang="zh-CN" altLang="en-US"/>
          </a:p>
        </p:txBody>
      </p:sp>
      <p:sp>
        <p:nvSpPr>
          <p:cNvPr id="9" name="文本框 8">
            <a:extLst>
              <a:ext uri="{FF2B5EF4-FFF2-40B4-BE49-F238E27FC236}">
                <a16:creationId xmlns:a16="http://schemas.microsoft.com/office/drawing/2014/main" id="{9322637F-4A0E-AF82-32A0-F278CBB5CACC}"/>
              </a:ext>
            </a:extLst>
          </p:cNvPr>
          <p:cNvSpPr txBox="1"/>
          <p:nvPr/>
        </p:nvSpPr>
        <p:spPr>
          <a:xfrm>
            <a:off x="853439" y="14630"/>
            <a:ext cx="2651761" cy="707886"/>
          </a:xfrm>
          <a:prstGeom prst="rect">
            <a:avLst/>
          </a:prstGeom>
          <a:noFill/>
        </p:spPr>
        <p:txBody>
          <a:bodyPr wrap="square">
            <a:spAutoFit/>
          </a:bodyPr>
          <a:lstStyle/>
          <a:p>
            <a:r>
              <a:rPr lang="en-US" altLang="zh-CN" sz="4000" b="1" dirty="0">
                <a:solidFill>
                  <a:srgbClr val="C00000"/>
                </a:solidFill>
                <a:latin typeface="MicrosoftYaHei-Bold"/>
              </a:rPr>
              <a:t>ATLAS</a:t>
            </a:r>
            <a:r>
              <a:rPr lang="zh-CN" altLang="en-US" sz="4000" b="1" dirty="0">
                <a:solidFill>
                  <a:srgbClr val="C00000"/>
                </a:solidFill>
                <a:latin typeface="MicrosoftYaHei-Bold"/>
              </a:rPr>
              <a:t>实验</a:t>
            </a:r>
          </a:p>
        </p:txBody>
      </p:sp>
      <p:pic>
        <p:nvPicPr>
          <p:cNvPr id="3" name="Picture 2" descr="atlas">
            <a:extLst>
              <a:ext uri="{FF2B5EF4-FFF2-40B4-BE49-F238E27FC236}">
                <a16:creationId xmlns:a16="http://schemas.microsoft.com/office/drawing/2014/main" id="{504B0B70-5613-403C-5AD8-F58AA2001C29}"/>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4630" y="1420097"/>
            <a:ext cx="4912710" cy="4017806"/>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4" name="Rectangle 7">
            <a:extLst>
              <a:ext uri="{FF2B5EF4-FFF2-40B4-BE49-F238E27FC236}">
                <a16:creationId xmlns:a16="http://schemas.microsoft.com/office/drawing/2014/main" id="{9F93127B-7F85-3A16-329D-06A2403D42FE}"/>
              </a:ext>
            </a:extLst>
          </p:cNvPr>
          <p:cNvSpPr>
            <a:spLocks noChangeArrowheads="1"/>
          </p:cNvSpPr>
          <p:nvPr/>
        </p:nvSpPr>
        <p:spPr bwMode="auto">
          <a:xfrm>
            <a:off x="5092760" y="1081972"/>
            <a:ext cx="2346253" cy="1743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华文楷体" panose="02010600040101010101" pitchFamily="2" charset="-122"/>
                <a:ea typeface="华文楷体" panose="02010600040101010101" pitchFamily="2" charset="-122"/>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华文楷体" panose="02010600040101010101" pitchFamily="2" charset="-122"/>
                <a:ea typeface="华文楷体" panose="02010600040101010101" pitchFamily="2" charset="-122"/>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华文楷体" panose="02010600040101010101" pitchFamily="2" charset="-122"/>
                <a:ea typeface="华文楷体" panose="02010600040101010101" pitchFamily="2" charset="-122"/>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9pPr>
          </a:lstStyle>
          <a:p>
            <a:pPr eaLnBrk="1" hangingPunct="1">
              <a:lnSpc>
                <a:spcPct val="120000"/>
              </a:lnSpc>
              <a:spcBef>
                <a:spcPct val="0"/>
              </a:spcBef>
              <a:buClrTx/>
              <a:buSzTx/>
              <a:buFontTx/>
              <a:buNone/>
            </a:pP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长度</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  : ~ 45 m</a:t>
            </a:r>
          </a:p>
          <a:p>
            <a:pPr eaLnBrk="1" hangingPunct="1">
              <a:lnSpc>
                <a:spcPct val="120000"/>
              </a:lnSpc>
              <a:spcBef>
                <a:spcPct val="0"/>
              </a:spcBef>
              <a:buClrTx/>
              <a:buSzTx/>
              <a:buFontTx/>
              <a:buNone/>
            </a:pP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半径</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  : ~ 12 m </a:t>
            </a:r>
          </a:p>
          <a:p>
            <a:pPr eaLnBrk="1" hangingPunct="1">
              <a:lnSpc>
                <a:spcPct val="120000"/>
              </a:lnSpc>
              <a:spcBef>
                <a:spcPct val="0"/>
              </a:spcBef>
              <a:buClrTx/>
              <a:buSzTx/>
              <a:buFontTx/>
              <a:buNone/>
            </a:pP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重量</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 : ~ 7000 tons</a:t>
            </a:r>
          </a:p>
          <a:p>
            <a:pPr eaLnBrk="1" hangingPunct="1">
              <a:lnSpc>
                <a:spcPct val="120000"/>
              </a:lnSpc>
              <a:spcBef>
                <a:spcPct val="0"/>
              </a:spcBef>
              <a:buClrTx/>
              <a:buSzTx/>
              <a:buFontTx/>
              <a:buNone/>
            </a:pP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 10</a:t>
            </a:r>
            <a:r>
              <a:rPr lang="en-US" altLang="zh-CN" sz="1800" baseline="30000" dirty="0">
                <a:latin typeface="Times New Roman" panose="02020603050405020304" pitchFamily="18" charset="0"/>
                <a:ea typeface="宋体" panose="02010600030101010101" pitchFamily="2" charset="-122"/>
                <a:cs typeface="Times New Roman" panose="02020603050405020304" pitchFamily="18" charset="0"/>
              </a:rPr>
              <a:t>8 </a:t>
            </a: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电子学读出通道</a:t>
            </a:r>
            <a:endParaRPr lang="en-US" altLang="zh-CN" sz="1800" dirty="0">
              <a:latin typeface="Times New Roman" panose="02020603050405020304" pitchFamily="18" charset="0"/>
              <a:ea typeface="宋体" panose="02010600030101010101" pitchFamily="2" charset="-122"/>
              <a:cs typeface="Times New Roman" panose="02020603050405020304" pitchFamily="18" charset="0"/>
            </a:endParaRPr>
          </a:p>
          <a:p>
            <a:pPr eaLnBrk="1" hangingPunct="1">
              <a:lnSpc>
                <a:spcPct val="120000"/>
              </a:lnSpc>
              <a:spcBef>
                <a:spcPct val="0"/>
              </a:spcBef>
              <a:buClrTx/>
              <a:buSzTx/>
              <a:buFontTx/>
              <a:buNone/>
            </a:pP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 3000 km </a:t>
            </a: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电缆</a:t>
            </a:r>
            <a:endParaRPr lang="en-US" altLang="zh-CN" sz="1800" dirty="0">
              <a:latin typeface="Times New Roman" panose="02020603050405020304" pitchFamily="18" charset="0"/>
              <a:ea typeface="宋体" panose="02010600030101010101" pitchFamily="2" charset="-122"/>
              <a:cs typeface="Times New Roman" panose="02020603050405020304" pitchFamily="18" charset="0"/>
            </a:endParaRPr>
          </a:p>
        </p:txBody>
      </p:sp>
      <p:sp>
        <p:nvSpPr>
          <p:cNvPr id="5" name="Rectangle 8">
            <a:extLst>
              <a:ext uri="{FF2B5EF4-FFF2-40B4-BE49-F238E27FC236}">
                <a16:creationId xmlns:a16="http://schemas.microsoft.com/office/drawing/2014/main" id="{D8CE75D3-A2D6-6C2F-1CD4-9107A035C4E0}"/>
              </a:ext>
            </a:extLst>
          </p:cNvPr>
          <p:cNvSpPr>
            <a:spLocks noChangeArrowheads="1"/>
          </p:cNvSpPr>
          <p:nvPr/>
        </p:nvSpPr>
        <p:spPr bwMode="auto">
          <a:xfrm>
            <a:off x="7310454" y="1581356"/>
            <a:ext cx="1818916" cy="3721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lr>
                <a:schemeClr val="hlink"/>
              </a:buClr>
              <a:buSzPct val="75000"/>
              <a:buFont typeface="Wingdings" panose="05000000000000000000" pitchFamily="2" charset="2"/>
              <a:buChar char="l"/>
              <a:defRPr sz="3200">
                <a:solidFill>
                  <a:schemeClr val="tx1"/>
                </a:solidFill>
                <a:latin typeface="华文楷体" panose="02010600040101010101" pitchFamily="2" charset="-122"/>
                <a:ea typeface="华文楷体" panose="02010600040101010101" pitchFamily="2" charset="-122"/>
              </a:defRPr>
            </a:lvl1pPr>
            <a:lvl2pPr marL="742950" indent="-285750">
              <a:spcBef>
                <a:spcPct val="20000"/>
              </a:spcBef>
              <a:buClr>
                <a:schemeClr val="tx2"/>
              </a:buClr>
              <a:buSzPct val="75000"/>
              <a:buFont typeface="Wingdings" panose="05000000000000000000" pitchFamily="2" charset="2"/>
              <a:buChar char="l"/>
              <a:defRPr sz="2800">
                <a:solidFill>
                  <a:schemeClr val="tx1"/>
                </a:solidFill>
                <a:latin typeface="华文楷体" panose="02010600040101010101" pitchFamily="2" charset="-122"/>
                <a:ea typeface="华文楷体" panose="02010600040101010101" pitchFamily="2" charset="-122"/>
              </a:defRPr>
            </a:lvl2pPr>
            <a:lvl3pPr marL="1143000" indent="-228600">
              <a:spcBef>
                <a:spcPct val="20000"/>
              </a:spcBef>
              <a:buClr>
                <a:schemeClr val="accent2"/>
              </a:buClr>
              <a:buSzPct val="75000"/>
              <a:buFont typeface="Wingdings" panose="05000000000000000000" pitchFamily="2" charset="2"/>
              <a:buChar char="l"/>
              <a:defRPr sz="2400">
                <a:solidFill>
                  <a:schemeClr val="tx1"/>
                </a:solidFill>
                <a:latin typeface="华文楷体" panose="02010600040101010101" pitchFamily="2" charset="-122"/>
                <a:ea typeface="华文楷体" panose="02010600040101010101" pitchFamily="2" charset="-122"/>
              </a:defRPr>
            </a:lvl3pPr>
            <a:lvl4pPr marL="1600200" indent="-228600">
              <a:spcBef>
                <a:spcPct val="20000"/>
              </a:spcBef>
              <a:buClr>
                <a:schemeClr val="folHlink"/>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4pPr>
            <a:lvl5pPr marL="2057400" indent="-228600">
              <a:spcBef>
                <a:spcPct val="20000"/>
              </a:spcBef>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5pPr>
            <a:lvl6pPr marL="25146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6pPr>
            <a:lvl7pPr marL="29718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7pPr>
            <a:lvl8pPr marL="34290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8pPr>
            <a:lvl9pPr marL="3886200" indent="-228600" eaLnBrk="0" fontAlgn="base" hangingPunct="0">
              <a:spcBef>
                <a:spcPct val="20000"/>
              </a:spcBef>
              <a:spcAft>
                <a:spcPct val="0"/>
              </a:spcAft>
              <a:buClr>
                <a:schemeClr val="tx1"/>
              </a:buClr>
              <a:buSzPct val="75000"/>
              <a:buFont typeface="Wingdings" panose="05000000000000000000" pitchFamily="2" charset="2"/>
              <a:buChar char="l"/>
              <a:defRPr sz="2000">
                <a:solidFill>
                  <a:schemeClr val="tx1"/>
                </a:solidFill>
                <a:latin typeface="华文楷体" panose="02010600040101010101" pitchFamily="2" charset="-122"/>
                <a:ea typeface="华文楷体" panose="02010600040101010101" pitchFamily="2" charset="-122"/>
              </a:defRPr>
            </a:lvl9pPr>
          </a:lstStyle>
          <a:p>
            <a:pPr eaLnBrk="1" hangingPunct="1">
              <a:lnSpc>
                <a:spcPct val="110000"/>
              </a:lnSpc>
              <a:buClrTx/>
              <a:buSzTx/>
              <a:buFontTx/>
              <a:buNone/>
            </a:pP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25ns </a:t>
            </a:r>
            <a:r>
              <a:rPr lang="zh-CN" altLang="en-US" sz="1800" dirty="0">
                <a:latin typeface="Times New Roman" panose="02020603050405020304" pitchFamily="18" charset="0"/>
                <a:ea typeface="宋体" panose="02010600030101010101" pitchFamily="2" charset="-122"/>
                <a:cs typeface="Times New Roman" panose="02020603050405020304" pitchFamily="18" charset="0"/>
              </a:rPr>
              <a:t>对撞一次</a:t>
            </a:r>
            <a:r>
              <a:rPr lang="en-US" altLang="zh-CN" sz="1800" dirty="0">
                <a:latin typeface="Times New Roman" panose="02020603050405020304" pitchFamily="18" charset="0"/>
                <a:ea typeface="宋体" panose="02010600030101010101" pitchFamily="2" charset="-122"/>
                <a:cs typeface="Times New Roman" panose="02020603050405020304" pitchFamily="18" charset="0"/>
              </a:rPr>
              <a:t>.</a:t>
            </a:r>
          </a:p>
        </p:txBody>
      </p:sp>
      <p:sp>
        <p:nvSpPr>
          <p:cNvPr id="6" name="文本框 5">
            <a:extLst>
              <a:ext uri="{FF2B5EF4-FFF2-40B4-BE49-F238E27FC236}">
                <a16:creationId xmlns:a16="http://schemas.microsoft.com/office/drawing/2014/main" id="{3F09720B-2408-78F5-FD66-1765F664554B}"/>
              </a:ext>
            </a:extLst>
          </p:cNvPr>
          <p:cNvSpPr txBox="1"/>
          <p:nvPr/>
        </p:nvSpPr>
        <p:spPr>
          <a:xfrm>
            <a:off x="4981297" y="2902305"/>
            <a:ext cx="4148073" cy="1631216"/>
          </a:xfrm>
          <a:prstGeom prst="rect">
            <a:avLst/>
          </a:prstGeom>
          <a:noFill/>
        </p:spPr>
        <p:txBody>
          <a:bodyPr wrap="square">
            <a:spAutoFit/>
          </a:bodyPr>
          <a:lstStyle/>
          <a:p>
            <a:pPr indent="663575"/>
            <a:r>
              <a:rPr kumimoji="1" lang="zh-CN" altLang="en-US" sz="2000" b="1" kern="0" dirty="0">
                <a:latin typeface="仿宋" panose="02010609060101010101" charset="-122"/>
                <a:ea typeface="仿宋" panose="02010609060101010101" charset="-122"/>
              </a:rPr>
              <a:t>一期升级原因</a:t>
            </a:r>
            <a:r>
              <a:rPr kumimoji="1" lang="zh-CN" altLang="en-US" sz="2000" kern="0" dirty="0">
                <a:latin typeface="仿宋" panose="02010609060101010101" charset="-122"/>
                <a:ea typeface="仿宋" panose="02010609060101010101" charset="-122"/>
              </a:rPr>
              <a:t>：</a:t>
            </a:r>
            <a:r>
              <a:rPr kumimoji="1" lang="en-US" altLang="zh-CN" sz="2000" kern="0" dirty="0">
                <a:latin typeface="仿宋" panose="02010609060101010101" charset="-122"/>
                <a:ea typeface="仿宋" panose="02010609060101010101" charset="-122"/>
              </a:rPr>
              <a:t>95%</a:t>
            </a:r>
            <a:r>
              <a:rPr kumimoji="1" lang="zh-CN" altLang="en-US" sz="2000" kern="0" dirty="0">
                <a:latin typeface="仿宋" panose="02010609060101010101" charset="-122"/>
                <a:ea typeface="仿宋" panose="02010609060101010101" charset="-122"/>
              </a:rPr>
              <a:t>的</a:t>
            </a:r>
            <a:r>
              <a:rPr kumimoji="1" lang="en-US" altLang="zh-CN" sz="2000" kern="0" dirty="0">
                <a:latin typeface="仿宋" panose="02010609060101010101" charset="-122"/>
                <a:ea typeface="仿宋" panose="02010609060101010101" charset="-122"/>
              </a:rPr>
              <a:t>fake</a:t>
            </a:r>
            <a:r>
              <a:rPr kumimoji="1" lang="zh-CN" altLang="en-US" sz="2000" kern="0" dirty="0">
                <a:latin typeface="仿宋" panose="02010609060101010101" charset="-122"/>
                <a:ea typeface="仿宋" panose="02010609060101010101" charset="-122"/>
              </a:rPr>
              <a:t>触发，大部分数据都是垃圾。</a:t>
            </a:r>
            <a:endParaRPr kumimoji="1" lang="en-US" altLang="zh-CN" sz="2000" kern="0" dirty="0">
              <a:latin typeface="仿宋" panose="02010609060101010101" charset="-122"/>
              <a:ea typeface="仿宋" panose="02010609060101010101" charset="-122"/>
            </a:endParaRPr>
          </a:p>
          <a:p>
            <a:pPr indent="663575"/>
            <a:r>
              <a:rPr kumimoji="1" lang="zh-CN" altLang="en-US" sz="2000" kern="0" dirty="0">
                <a:latin typeface="仿宋" panose="02010609060101010101" charset="-122"/>
                <a:ea typeface="仿宋" panose="02010609060101010101" charset="-122"/>
              </a:rPr>
              <a:t>解决办法：</a:t>
            </a:r>
            <a:r>
              <a:rPr kumimoji="1" lang="en-US" altLang="zh-CN" sz="2000" kern="0" dirty="0">
                <a:latin typeface="仿宋" panose="02010609060101010101" charset="-122"/>
                <a:ea typeface="仿宋" panose="02010609060101010101" charset="-122"/>
              </a:rPr>
              <a:t>NSW</a:t>
            </a:r>
            <a:r>
              <a:rPr kumimoji="1" lang="zh-CN" altLang="en-US" sz="2000" kern="0" dirty="0">
                <a:latin typeface="仿宋" panose="02010609060101010101" charset="-122"/>
                <a:ea typeface="仿宋" panose="02010609060101010101" charset="-122"/>
              </a:rPr>
              <a:t>探测器，包含</a:t>
            </a:r>
            <a:r>
              <a:rPr kumimoji="1" lang="en-US" altLang="zh-CN" sz="2000" kern="0" dirty="0">
                <a:latin typeface="仿宋" panose="02010609060101010101" charset="-122"/>
                <a:ea typeface="仿宋" panose="02010609060101010101" charset="-122"/>
              </a:rPr>
              <a:t>800</a:t>
            </a:r>
            <a:r>
              <a:rPr kumimoji="1" lang="zh-CN" altLang="en-US" sz="2000" kern="0" dirty="0">
                <a:latin typeface="仿宋" panose="02010609060101010101" charset="-122"/>
                <a:ea typeface="仿宋" panose="02010609060101010101" charset="-122"/>
              </a:rPr>
              <a:t>个大面积</a:t>
            </a:r>
            <a:r>
              <a:rPr kumimoji="1" lang="en-US" altLang="zh-CN" sz="2000" kern="0" dirty="0" err="1">
                <a:latin typeface="仿宋" panose="02010609060101010101" charset="-122"/>
                <a:ea typeface="仿宋" panose="02010609060101010101" charset="-122"/>
              </a:rPr>
              <a:t>sTGC</a:t>
            </a:r>
            <a:r>
              <a:rPr kumimoji="1" lang="zh-CN" altLang="en-US" sz="2000" kern="0" dirty="0">
                <a:latin typeface="仿宋" panose="02010609060101010101" charset="-122"/>
                <a:ea typeface="仿宋" panose="02010609060101010101" charset="-122"/>
              </a:rPr>
              <a:t>探测器，共</a:t>
            </a:r>
            <a:r>
              <a:rPr kumimoji="1" lang="en-US" altLang="zh-CN" sz="2000" kern="0" dirty="0">
                <a:latin typeface="仿宋" panose="02010609060101010101" charset="-122"/>
                <a:ea typeface="仿宋" panose="02010609060101010101" charset="-122"/>
              </a:rPr>
              <a:t>30</a:t>
            </a:r>
            <a:r>
              <a:rPr kumimoji="1" lang="zh-CN" altLang="en-US" sz="2000" kern="0" dirty="0">
                <a:latin typeface="仿宋" panose="02010609060101010101" charset="-122"/>
                <a:ea typeface="仿宋" panose="02010609060101010101" charset="-122"/>
              </a:rPr>
              <a:t>万信号通道。</a:t>
            </a:r>
          </a:p>
        </p:txBody>
      </p:sp>
      <p:sp>
        <p:nvSpPr>
          <p:cNvPr id="8" name="文本框 7">
            <a:extLst>
              <a:ext uri="{FF2B5EF4-FFF2-40B4-BE49-F238E27FC236}">
                <a16:creationId xmlns:a16="http://schemas.microsoft.com/office/drawing/2014/main" id="{854CD2B2-0A3B-D729-3044-E2F14D6764A5}"/>
              </a:ext>
            </a:extLst>
          </p:cNvPr>
          <p:cNvSpPr txBox="1"/>
          <p:nvPr/>
        </p:nvSpPr>
        <p:spPr>
          <a:xfrm>
            <a:off x="4864100" y="4666709"/>
            <a:ext cx="4148073" cy="1631216"/>
          </a:xfrm>
          <a:prstGeom prst="rect">
            <a:avLst/>
          </a:prstGeom>
          <a:noFill/>
        </p:spPr>
        <p:txBody>
          <a:bodyPr wrap="square">
            <a:spAutoFit/>
          </a:bodyPr>
          <a:lstStyle/>
          <a:p>
            <a:pPr indent="663575"/>
            <a:r>
              <a:rPr kumimoji="1" lang="zh-CN" altLang="en-US" sz="2000" b="1" kern="0" dirty="0">
                <a:latin typeface="仿宋" panose="02010609060101010101" charset="-122"/>
                <a:ea typeface="仿宋" panose="02010609060101010101" charset="-122"/>
              </a:rPr>
              <a:t>二期升级原因</a:t>
            </a:r>
            <a:r>
              <a:rPr kumimoji="1" lang="zh-CN" altLang="en-US" sz="2000" kern="0" dirty="0">
                <a:latin typeface="仿宋" panose="02010609060101010101" charset="-122"/>
                <a:ea typeface="仿宋" panose="02010609060101010101" charset="-122"/>
              </a:rPr>
              <a:t>：提高亮度，研究</a:t>
            </a:r>
            <a:r>
              <a:rPr kumimoji="1" lang="en-US" altLang="zh-CN" sz="2000" kern="0" dirty="0">
                <a:latin typeface="仿宋" panose="02010609060101010101" charset="-122"/>
                <a:ea typeface="仿宋" panose="02010609060101010101" charset="-122"/>
              </a:rPr>
              <a:t>Higgs</a:t>
            </a:r>
            <a:r>
              <a:rPr kumimoji="1" lang="zh-CN" altLang="en-US" sz="2000" kern="0" dirty="0">
                <a:latin typeface="仿宋" panose="02010609060101010101" charset="-122"/>
                <a:ea typeface="仿宋" panose="02010609060101010101" charset="-122"/>
              </a:rPr>
              <a:t>，寻找新物理等。</a:t>
            </a:r>
            <a:endParaRPr kumimoji="1" lang="en-US" altLang="zh-CN" sz="2000" kern="0" dirty="0">
              <a:latin typeface="仿宋" panose="02010609060101010101" charset="-122"/>
              <a:ea typeface="仿宋" panose="02010609060101010101" charset="-122"/>
            </a:endParaRPr>
          </a:p>
          <a:p>
            <a:pPr indent="663575"/>
            <a:r>
              <a:rPr kumimoji="1" lang="zh-CN" altLang="en-US" sz="2000" kern="0" dirty="0">
                <a:latin typeface="仿宋" panose="02010609060101010101" charset="-122"/>
                <a:ea typeface="仿宋" panose="02010609060101010101" charset="-122"/>
              </a:rPr>
              <a:t>解决办法：采用超快时间探测器</a:t>
            </a:r>
            <a:r>
              <a:rPr kumimoji="1" lang="en-US" altLang="zh-CN" sz="2000" kern="0" dirty="0">
                <a:latin typeface="仿宋" panose="02010609060101010101" charset="-122"/>
                <a:ea typeface="仿宋" panose="02010609060101010101" charset="-122"/>
              </a:rPr>
              <a:t>LGAD</a:t>
            </a:r>
            <a:r>
              <a:rPr kumimoji="1" lang="zh-CN" altLang="en-US" sz="2000" kern="0" dirty="0">
                <a:latin typeface="仿宋" panose="02010609060101010101" charset="-122"/>
                <a:ea typeface="仿宋" panose="02010609060101010101" charset="-122"/>
              </a:rPr>
              <a:t>技术，剔除高亮度下的堆积事例。</a:t>
            </a:r>
          </a:p>
        </p:txBody>
      </p:sp>
    </p:spTree>
    <p:extLst>
      <p:ext uri="{BB962C8B-B14F-4D97-AF65-F5344CB8AC3E}">
        <p14:creationId xmlns:p14="http://schemas.microsoft.com/office/powerpoint/2010/main" val="1419226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randombar(horizontal)">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灯片编号占位符 5"/>
          <p:cNvSpPr>
            <a:spLocks noGrp="1"/>
          </p:cNvSpPr>
          <p:nvPr>
            <p:ph type="sldNum" sz="quarter" idx="4"/>
          </p:nvPr>
        </p:nvSpPr>
        <p:spPr/>
        <p:txBody>
          <a:bodyPr/>
          <a:lstStyle/>
          <a:p>
            <a:fld id="{C4F233D9-D657-4C1C-B06D-6064536F027E}" type="slidenum">
              <a:rPr lang="zh-CN" altLang="en-US" smtClean="0"/>
              <a:t>49</a:t>
            </a:fld>
            <a:endParaRPr lang="zh-CN" altLang="en-US"/>
          </a:p>
        </p:txBody>
      </p:sp>
      <p:sp>
        <p:nvSpPr>
          <p:cNvPr id="31" name="标题 1">
            <a:extLst>
              <a:ext uri="{FF2B5EF4-FFF2-40B4-BE49-F238E27FC236}">
                <a16:creationId xmlns:a16="http://schemas.microsoft.com/office/drawing/2014/main" id="{4C83BB38-610D-4066-9A09-55E6E17D73A7}"/>
              </a:ext>
            </a:extLst>
          </p:cNvPr>
          <p:cNvSpPr txBox="1">
            <a:spLocks/>
          </p:cNvSpPr>
          <p:nvPr/>
        </p:nvSpPr>
        <p:spPr>
          <a:xfrm>
            <a:off x="2330111" y="0"/>
            <a:ext cx="4395274" cy="7874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CN" altLang="en-US" sz="4000" b="1" dirty="0"/>
              <a:t>探测器与电子学</a:t>
            </a:r>
          </a:p>
        </p:txBody>
      </p:sp>
      <p:pic>
        <p:nvPicPr>
          <p:cNvPr id="33" name="Picture 2">
            <a:extLst>
              <a:ext uri="{FF2B5EF4-FFF2-40B4-BE49-F238E27FC236}">
                <a16:creationId xmlns:a16="http://schemas.microsoft.com/office/drawing/2014/main" id="{1BAF0370-CAFC-4184-8F98-F8403104C299}"/>
              </a:ext>
            </a:extLst>
          </p:cNvPr>
          <p:cNvPicPr>
            <a:picLocks noChangeAspect="1" noChangeArrowheads="1"/>
          </p:cNvPicPr>
          <p:nvPr/>
        </p:nvPicPr>
        <p:blipFill>
          <a:blip r:embed="rId2" cstate="print"/>
          <a:srcRect/>
          <a:stretch>
            <a:fillRect/>
          </a:stretch>
        </p:blipFill>
        <p:spPr bwMode="auto">
          <a:xfrm>
            <a:off x="209711" y="1088525"/>
            <a:ext cx="4544112" cy="2548581"/>
          </a:xfrm>
          <a:prstGeom prst="rect">
            <a:avLst/>
          </a:prstGeom>
          <a:noFill/>
          <a:ln w="9525">
            <a:noFill/>
            <a:miter lim="800000"/>
            <a:headEnd/>
            <a:tailEnd/>
          </a:ln>
        </p:spPr>
      </p:pic>
      <p:sp>
        <p:nvSpPr>
          <p:cNvPr id="34" name="TextBox 15">
            <a:extLst>
              <a:ext uri="{FF2B5EF4-FFF2-40B4-BE49-F238E27FC236}">
                <a16:creationId xmlns:a16="http://schemas.microsoft.com/office/drawing/2014/main" id="{6C94CCA3-93F4-4EE6-A61F-326E849A1726}"/>
              </a:ext>
            </a:extLst>
          </p:cNvPr>
          <p:cNvSpPr txBox="1"/>
          <p:nvPr/>
        </p:nvSpPr>
        <p:spPr>
          <a:xfrm>
            <a:off x="4527747" y="5470256"/>
            <a:ext cx="3773771" cy="400110"/>
          </a:xfrm>
          <a:prstGeom prst="rect">
            <a:avLst/>
          </a:prstGeom>
          <a:noFill/>
        </p:spPr>
        <p:txBody>
          <a:bodyPr wrap="square" rtlCol="0">
            <a:spAutoFit/>
          </a:bodyPr>
          <a:lstStyle/>
          <a:p>
            <a:pPr marL="214313" indent="-214313">
              <a:buClr>
                <a:schemeClr val="tx1"/>
              </a:buClr>
              <a:buFont typeface="Wingdings" pitchFamily="2" charset="2"/>
              <a:buChar char="l"/>
            </a:pPr>
            <a:r>
              <a:rPr lang="zh-CN" altLang="en-US" sz="2000" b="1" dirty="0">
                <a:effectLst>
                  <a:outerShdw blurRad="38100" dist="38100" dir="2700000" algn="tl">
                    <a:srgbClr val="000000">
                      <a:alpha val="43137"/>
                    </a:srgbClr>
                  </a:outerShdw>
                </a:effectLst>
                <a:latin typeface="+mn-ea"/>
                <a:cs typeface="Times New Roman" pitchFamily="18" charset="0"/>
              </a:rPr>
              <a:t>电子学通道</a:t>
            </a:r>
            <a:r>
              <a:rPr lang="zh-CN" altLang="en-US" sz="2000" b="1" dirty="0">
                <a:latin typeface="Times New Roman" pitchFamily="18" charset="0"/>
                <a:cs typeface="Times New Roman" pitchFamily="18" charset="0"/>
              </a:rPr>
              <a:t>：</a:t>
            </a:r>
            <a:r>
              <a:rPr lang="en-US" altLang="zh-CN" sz="2000" b="1" dirty="0">
                <a:latin typeface="Times New Roman" pitchFamily="18" charset="0"/>
                <a:cs typeface="Times New Roman" pitchFamily="18" charset="0"/>
              </a:rPr>
              <a:t>~ # </a:t>
            </a:r>
            <a:r>
              <a:rPr lang="en-US" altLang="zh-CN" sz="20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30</a:t>
            </a:r>
            <a:r>
              <a:rPr lang="zh-CN" altLang="en-US" sz="2000" b="1" dirty="0">
                <a:solidFill>
                  <a:srgbClr val="C00000"/>
                </a:solidFill>
                <a:effectLst>
                  <a:outerShdw blurRad="38100" dist="38100" dir="2700000" algn="tl">
                    <a:srgbClr val="000000">
                      <a:alpha val="43137"/>
                    </a:srgbClr>
                  </a:outerShdw>
                </a:effectLst>
                <a:latin typeface="Times New Roman" pitchFamily="18" charset="0"/>
                <a:cs typeface="Times New Roman" pitchFamily="18" charset="0"/>
              </a:rPr>
              <a:t>万</a:t>
            </a:r>
            <a:r>
              <a:rPr lang="zh-CN" altLang="en-US" sz="2000" b="1" dirty="0">
                <a:latin typeface="Times New Roman" pitchFamily="18" charset="0"/>
                <a:cs typeface="Times New Roman" pitchFamily="18" charset="0"/>
              </a:rPr>
              <a:t>通道</a:t>
            </a:r>
          </a:p>
        </p:txBody>
      </p:sp>
      <p:pic>
        <p:nvPicPr>
          <p:cNvPr id="35" name="Picture 3">
            <a:extLst>
              <a:ext uri="{FF2B5EF4-FFF2-40B4-BE49-F238E27FC236}">
                <a16:creationId xmlns:a16="http://schemas.microsoft.com/office/drawing/2014/main" id="{0E824C99-8E7E-43ED-A3CD-839ECA1081F2}"/>
              </a:ext>
            </a:extLst>
          </p:cNvPr>
          <p:cNvPicPr>
            <a:picLocks noChangeAspect="1" noChangeArrowheads="1"/>
          </p:cNvPicPr>
          <p:nvPr/>
        </p:nvPicPr>
        <p:blipFill>
          <a:blip r:embed="rId3">
            <a:extLst>
              <a:ext uri="{BEBA8EAE-BF5A-486C-A8C5-ECC9F3942E4B}">
                <a14:imgProps xmlns:a14="http://schemas.microsoft.com/office/drawing/2010/main">
                  <a14:imgLayer>
                    <a14:imgEffect>
                      <a14:brightnessContrast bright="-10000" contrast="30000"/>
                    </a14:imgEffect>
                  </a14:imgLayer>
                </a14:imgProps>
              </a:ext>
              <a:ext uri="{28A0092B-C50C-407E-A947-70E740481C1C}">
                <a14:useLocalDpi xmlns:a14="http://schemas.microsoft.com/office/drawing/2010/main" val="0"/>
              </a:ext>
            </a:extLst>
          </a:blip>
          <a:srcRect/>
          <a:stretch>
            <a:fillRect/>
          </a:stretch>
        </p:blipFill>
        <p:spPr bwMode="auto">
          <a:xfrm>
            <a:off x="5004112" y="1226677"/>
            <a:ext cx="3600474" cy="19576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6" name="TextBox 20">
            <a:extLst>
              <a:ext uri="{FF2B5EF4-FFF2-40B4-BE49-F238E27FC236}">
                <a16:creationId xmlns:a16="http://schemas.microsoft.com/office/drawing/2014/main" id="{0511E046-7F3D-44BC-BBFA-CA2F1AB48B73}"/>
              </a:ext>
            </a:extLst>
          </p:cNvPr>
          <p:cNvSpPr txBox="1"/>
          <p:nvPr/>
        </p:nvSpPr>
        <p:spPr>
          <a:xfrm>
            <a:off x="4582461" y="3259949"/>
            <a:ext cx="4443775" cy="413703"/>
          </a:xfrm>
          <a:prstGeom prst="rect">
            <a:avLst/>
          </a:prstGeom>
          <a:noFill/>
        </p:spPr>
        <p:txBody>
          <a:bodyPr wrap="square" rtlCol="0">
            <a:spAutoFit/>
          </a:bodyPr>
          <a:lstStyle/>
          <a:p>
            <a:pPr>
              <a:lnSpc>
                <a:spcPct val="130000"/>
              </a:lnSpc>
              <a:buClr>
                <a:schemeClr val="tx1"/>
              </a:buClr>
            </a:pPr>
            <a:r>
              <a:rPr lang="en-US" altLang="zh-CN" b="1" dirty="0">
                <a:effectLst>
                  <a:outerShdw blurRad="38100" dist="38100" dir="2700000" algn="tl">
                    <a:srgbClr val="000000">
                      <a:alpha val="43137"/>
                    </a:srgbClr>
                  </a:outerShdw>
                </a:effectLst>
                <a:latin typeface="Times New Roman" pitchFamily="18" charset="0"/>
                <a:cs typeface="Times New Roman" pitchFamily="18" charset="0"/>
              </a:rPr>
              <a:t>pad</a:t>
            </a:r>
            <a:r>
              <a:rPr lang="en-US" altLang="zh-CN" b="1" dirty="0">
                <a:latin typeface="Times New Roman" pitchFamily="18" charset="0"/>
                <a:cs typeface="Times New Roman" pitchFamily="18" charset="0"/>
              </a:rPr>
              <a:t> (</a:t>
            </a:r>
            <a:r>
              <a:rPr lang="el-GR" altLang="zh-CN" b="1" dirty="0">
                <a:solidFill>
                  <a:srgbClr val="0000FF"/>
                </a:solidFill>
                <a:latin typeface="Times New Roman" panose="02020603050405020304" pitchFamily="18" charset="0"/>
                <a:cs typeface="Times New Roman" pitchFamily="18" charset="0"/>
              </a:rPr>
              <a:t>ϕ</a:t>
            </a:r>
            <a:r>
              <a:rPr lang="en-US" altLang="zh-CN" b="1" dirty="0">
                <a:latin typeface="Times New Roman" pitchFamily="18" charset="0"/>
                <a:cs typeface="Times New Roman" pitchFamily="18" charset="0"/>
              </a:rPr>
              <a:t>, </a:t>
            </a:r>
            <a:r>
              <a:rPr lang="en-US" altLang="zh-CN"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L0</a:t>
            </a:r>
            <a:r>
              <a:rPr lang="en-US" altLang="zh-CN" b="1" dirty="0">
                <a:latin typeface="Times New Roman" pitchFamily="18" charset="0"/>
                <a:cs typeface="Times New Roman" pitchFamily="18" charset="0"/>
              </a:rPr>
              <a:t> </a:t>
            </a:r>
            <a:r>
              <a:rPr lang="en-US" altLang="zh-CN" b="1" dirty="0">
                <a:effectLst>
                  <a:outerShdw blurRad="38100" dist="38100" dir="2700000" algn="tl">
                    <a:srgbClr val="000000">
                      <a:alpha val="43137"/>
                    </a:srgbClr>
                  </a:outerShdw>
                </a:effectLst>
                <a:latin typeface="Times New Roman" pitchFamily="18" charset="0"/>
                <a:cs typeface="Times New Roman" pitchFamily="18" charset="0"/>
              </a:rPr>
              <a:t>trigger</a:t>
            </a:r>
            <a:r>
              <a:rPr lang="en-US" altLang="zh-CN" b="1" dirty="0">
                <a:latin typeface="Times New Roman" pitchFamily="18" charset="0"/>
                <a:cs typeface="Times New Roman" pitchFamily="18" charset="0"/>
              </a:rPr>
              <a:t>) ⊕ </a:t>
            </a:r>
            <a:r>
              <a:rPr lang="en-US" altLang="zh-CN" b="1" dirty="0">
                <a:effectLst>
                  <a:outerShdw blurRad="38100" dist="38100" dir="2700000" algn="tl">
                    <a:srgbClr val="000000">
                      <a:alpha val="43137"/>
                    </a:srgbClr>
                  </a:outerShdw>
                </a:effectLst>
                <a:latin typeface="Times New Roman" pitchFamily="18" charset="0"/>
                <a:cs typeface="Times New Roman" pitchFamily="18" charset="0"/>
              </a:rPr>
              <a:t>strip</a:t>
            </a:r>
            <a:r>
              <a:rPr lang="en-US" altLang="zh-CN" b="1" dirty="0">
                <a:latin typeface="Times New Roman" pitchFamily="18" charset="0"/>
                <a:cs typeface="Times New Roman" pitchFamily="18" charset="0"/>
              </a:rPr>
              <a:t>(</a:t>
            </a:r>
            <a:r>
              <a:rPr lang="en-US" altLang="zh-CN"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R</a:t>
            </a:r>
            <a:r>
              <a:rPr lang="en-US" altLang="zh-CN" b="1" dirty="0">
                <a:latin typeface="Times New Roman" pitchFamily="18" charset="0"/>
                <a:cs typeface="Times New Roman" pitchFamily="18" charset="0"/>
              </a:rPr>
              <a:t>, </a:t>
            </a:r>
            <a:r>
              <a:rPr lang="en-US" altLang="zh-CN"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L1</a:t>
            </a:r>
            <a:r>
              <a:rPr lang="en-US" altLang="zh-CN" b="1" dirty="0">
                <a:effectLst>
                  <a:outerShdw blurRad="38100" dist="38100" dir="2700000" algn="tl">
                    <a:srgbClr val="000000">
                      <a:alpha val="43137"/>
                    </a:srgbClr>
                  </a:outerShdw>
                </a:effectLst>
                <a:latin typeface="Times New Roman" pitchFamily="18" charset="0"/>
                <a:cs typeface="Times New Roman" pitchFamily="18" charset="0"/>
              </a:rPr>
              <a:t>trigger</a:t>
            </a:r>
            <a:r>
              <a:rPr lang="en-US" altLang="zh-CN" b="1" dirty="0">
                <a:latin typeface="Times New Roman" pitchFamily="18" charset="0"/>
                <a:cs typeface="Times New Roman" pitchFamily="18" charset="0"/>
              </a:rPr>
              <a:t>)</a:t>
            </a:r>
            <a:r>
              <a:rPr lang="en-US" altLang="zh-CN" b="1" dirty="0">
                <a:effectLst>
                  <a:outerShdw blurRad="38100" dist="38100" dir="2700000" algn="tl">
                    <a:srgbClr val="000000">
                      <a:alpha val="43137"/>
                    </a:srgbClr>
                  </a:outerShdw>
                </a:effectLst>
                <a:latin typeface="Times New Roman" pitchFamily="18" charset="0"/>
                <a:cs typeface="Times New Roman" pitchFamily="18" charset="0"/>
              </a:rPr>
              <a:t>                             </a:t>
            </a:r>
            <a:endParaRPr lang="zh-CN" altLang="en-US" b="1" dirty="0">
              <a:latin typeface="Times New Roman" pitchFamily="18" charset="0"/>
              <a:cs typeface="Times New Roman" pitchFamily="18" charset="0"/>
            </a:endParaRPr>
          </a:p>
        </p:txBody>
      </p:sp>
      <p:sp>
        <p:nvSpPr>
          <p:cNvPr id="37" name="TextBox 2">
            <a:extLst>
              <a:ext uri="{FF2B5EF4-FFF2-40B4-BE49-F238E27FC236}">
                <a16:creationId xmlns:a16="http://schemas.microsoft.com/office/drawing/2014/main" id="{DA625AF2-04E1-4CD7-A9CE-29FD44A66219}"/>
              </a:ext>
            </a:extLst>
          </p:cNvPr>
          <p:cNvSpPr txBox="1">
            <a:spLocks noChangeArrowheads="1"/>
          </p:cNvSpPr>
          <p:nvPr/>
        </p:nvSpPr>
        <p:spPr bwMode="auto">
          <a:xfrm>
            <a:off x="128225" y="3971890"/>
            <a:ext cx="2353542"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buFont typeface="Wingdings" pitchFamily="2" charset="2"/>
              <a:buChar char="Ø"/>
            </a:pPr>
            <a:r>
              <a:rPr lang="en-US" altLang="zh-CN" sz="2000" dirty="0"/>
              <a:t> </a:t>
            </a:r>
            <a:r>
              <a:rPr lang="zh-CN" altLang="en-US" sz="2000" b="1" dirty="0">
                <a:latin typeface="黑体" pitchFamily="49" charset="-122"/>
                <a:ea typeface="黑体" pitchFamily="49" charset="-122"/>
              </a:rPr>
              <a:t>山东大学</a:t>
            </a:r>
            <a:r>
              <a:rPr lang="en-US" altLang="zh-CN" sz="2000" b="1" dirty="0">
                <a:latin typeface="Times New Roman" pitchFamily="18" charset="0"/>
                <a:cs typeface="Times New Roman" pitchFamily="18" charset="0"/>
              </a:rPr>
              <a:t>SDU :</a:t>
            </a:r>
            <a:endParaRPr lang="zh-CN" altLang="en-US" sz="2000" b="1" dirty="0">
              <a:latin typeface="Times New Roman" pitchFamily="18" charset="0"/>
              <a:cs typeface="Times New Roman" pitchFamily="18" charset="0"/>
            </a:endParaRPr>
          </a:p>
        </p:txBody>
      </p:sp>
      <p:sp>
        <p:nvSpPr>
          <p:cNvPr id="38" name="TextBox 11">
            <a:extLst>
              <a:ext uri="{FF2B5EF4-FFF2-40B4-BE49-F238E27FC236}">
                <a16:creationId xmlns:a16="http://schemas.microsoft.com/office/drawing/2014/main" id="{43C64E65-5D27-447F-ABC2-E0BA0D09D294}"/>
              </a:ext>
            </a:extLst>
          </p:cNvPr>
          <p:cNvSpPr txBox="1">
            <a:spLocks noChangeArrowheads="1"/>
          </p:cNvSpPr>
          <p:nvPr/>
        </p:nvSpPr>
        <p:spPr bwMode="auto">
          <a:xfrm>
            <a:off x="4497087" y="3952640"/>
            <a:ext cx="263317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itchFamily="34" charset="0"/>
                <a:ea typeface="宋体" pitchFamily="2" charset="-122"/>
              </a:defRPr>
            </a:lvl1pPr>
            <a:lvl2pPr marL="742950" indent="-285750" eaLnBrk="0" hangingPunct="0">
              <a:defRPr>
                <a:solidFill>
                  <a:schemeClr val="tx1"/>
                </a:solidFill>
                <a:latin typeface="Arial" pitchFamily="34" charset="0"/>
                <a:ea typeface="宋体" pitchFamily="2" charset="-122"/>
              </a:defRPr>
            </a:lvl2pPr>
            <a:lvl3pPr marL="1143000" indent="-228600" eaLnBrk="0" hangingPunct="0">
              <a:defRPr>
                <a:solidFill>
                  <a:schemeClr val="tx1"/>
                </a:solidFill>
                <a:latin typeface="Arial" pitchFamily="34" charset="0"/>
                <a:ea typeface="宋体" pitchFamily="2" charset="-122"/>
              </a:defRPr>
            </a:lvl3pPr>
            <a:lvl4pPr marL="1600200" indent="-228600" eaLnBrk="0" hangingPunct="0">
              <a:defRPr>
                <a:solidFill>
                  <a:schemeClr val="tx1"/>
                </a:solidFill>
                <a:latin typeface="Arial" pitchFamily="34" charset="0"/>
                <a:ea typeface="宋体" pitchFamily="2" charset="-122"/>
              </a:defRPr>
            </a:lvl4pPr>
            <a:lvl5pPr marL="2057400" indent="-228600" eaLnBrk="0" hangingPunct="0">
              <a:defRPr>
                <a:solidFill>
                  <a:schemeClr val="tx1"/>
                </a:solidFill>
                <a:latin typeface="Arial" pitchFamily="34" charset="0"/>
                <a:ea typeface="宋体" pitchFamily="2" charset="-122"/>
              </a:defRPr>
            </a:lvl5pPr>
            <a:lvl6pPr marL="2514600" indent="-228600" eaLnBrk="0" fontAlgn="base" hangingPunct="0">
              <a:spcBef>
                <a:spcPct val="0"/>
              </a:spcBef>
              <a:spcAft>
                <a:spcPct val="0"/>
              </a:spcAft>
              <a:defRPr>
                <a:solidFill>
                  <a:schemeClr val="tx1"/>
                </a:solidFill>
                <a:latin typeface="Arial" pitchFamily="34" charset="0"/>
                <a:ea typeface="宋体" pitchFamily="2" charset="-122"/>
              </a:defRPr>
            </a:lvl6pPr>
            <a:lvl7pPr marL="2971800" indent="-228600" eaLnBrk="0" fontAlgn="base" hangingPunct="0">
              <a:spcBef>
                <a:spcPct val="0"/>
              </a:spcBef>
              <a:spcAft>
                <a:spcPct val="0"/>
              </a:spcAft>
              <a:defRPr>
                <a:solidFill>
                  <a:schemeClr val="tx1"/>
                </a:solidFill>
                <a:latin typeface="Arial" pitchFamily="34" charset="0"/>
                <a:ea typeface="宋体" pitchFamily="2" charset="-122"/>
              </a:defRPr>
            </a:lvl7pPr>
            <a:lvl8pPr marL="3429000" indent="-228600" eaLnBrk="0" fontAlgn="base" hangingPunct="0">
              <a:spcBef>
                <a:spcPct val="0"/>
              </a:spcBef>
              <a:spcAft>
                <a:spcPct val="0"/>
              </a:spcAft>
              <a:defRPr>
                <a:solidFill>
                  <a:schemeClr val="tx1"/>
                </a:solidFill>
                <a:latin typeface="Arial" pitchFamily="34" charset="0"/>
                <a:ea typeface="宋体" pitchFamily="2" charset="-122"/>
              </a:defRPr>
            </a:lvl8pPr>
            <a:lvl9pPr marL="3886200" indent="-228600" eaLnBrk="0" fontAlgn="base" hangingPunct="0">
              <a:spcBef>
                <a:spcPct val="0"/>
              </a:spcBef>
              <a:spcAft>
                <a:spcPct val="0"/>
              </a:spcAft>
              <a:defRPr>
                <a:solidFill>
                  <a:schemeClr val="tx1"/>
                </a:solidFill>
                <a:latin typeface="Arial" pitchFamily="34" charset="0"/>
                <a:ea typeface="宋体" pitchFamily="2" charset="-122"/>
              </a:defRPr>
            </a:lvl9pPr>
          </a:lstStyle>
          <a:p>
            <a:pPr eaLnBrk="1" hangingPunct="1">
              <a:buFont typeface="Wingdings" pitchFamily="2" charset="2"/>
              <a:buChar char="Ø"/>
            </a:pPr>
            <a:r>
              <a:rPr lang="en-US" altLang="zh-CN" sz="2000" dirty="0"/>
              <a:t> </a:t>
            </a:r>
            <a:r>
              <a:rPr lang="zh-CN" altLang="en-US" sz="2000" b="1" dirty="0">
                <a:latin typeface="黑体" pitchFamily="49" charset="-122"/>
                <a:ea typeface="黑体" pitchFamily="49" charset="-122"/>
              </a:rPr>
              <a:t>中科大</a:t>
            </a:r>
            <a:r>
              <a:rPr lang="en-US" altLang="zh-CN" sz="2000" b="1" dirty="0">
                <a:latin typeface="Times New Roman" pitchFamily="18" charset="0"/>
                <a:cs typeface="Times New Roman" pitchFamily="18" charset="0"/>
              </a:rPr>
              <a:t>USTC :</a:t>
            </a:r>
            <a:endParaRPr lang="zh-CN" altLang="en-US" sz="2000" b="1" dirty="0">
              <a:latin typeface="Times New Roman" pitchFamily="18" charset="0"/>
              <a:cs typeface="Times New Roman" pitchFamily="18" charset="0"/>
            </a:endParaRPr>
          </a:p>
        </p:txBody>
      </p:sp>
      <p:sp>
        <p:nvSpPr>
          <p:cNvPr id="39" name="Rectangle 4">
            <a:extLst>
              <a:ext uri="{FF2B5EF4-FFF2-40B4-BE49-F238E27FC236}">
                <a16:creationId xmlns:a16="http://schemas.microsoft.com/office/drawing/2014/main" id="{0B947B99-08AE-40D1-AEED-D34B828623EC}"/>
              </a:ext>
            </a:extLst>
          </p:cNvPr>
          <p:cNvSpPr/>
          <p:nvPr/>
        </p:nvSpPr>
        <p:spPr>
          <a:xfrm>
            <a:off x="148067" y="4880560"/>
            <a:ext cx="4057771" cy="400110"/>
          </a:xfrm>
          <a:prstGeom prst="rect">
            <a:avLst/>
          </a:prstGeom>
        </p:spPr>
        <p:txBody>
          <a:bodyPr wrap="square">
            <a:spAutoFit/>
          </a:bodyPr>
          <a:lstStyle/>
          <a:p>
            <a:pPr>
              <a:defRPr/>
            </a:pPr>
            <a:r>
              <a:rPr lang="en-US" altLang="zh-CN" sz="2000" b="1" dirty="0">
                <a:latin typeface="Times New Roman" pitchFamily="18" charset="0"/>
                <a:cs typeface="Times New Roman" pitchFamily="18" charset="0"/>
              </a:rPr>
              <a:t>+ </a:t>
            </a:r>
            <a:r>
              <a:rPr lang="zh-CN" altLang="en-US" sz="2000" b="1" dirty="0">
                <a:latin typeface="Times New Roman" pitchFamily="18" charset="0"/>
                <a:cs typeface="Times New Roman" pitchFamily="18" charset="0"/>
              </a:rPr>
              <a:t>升级计划</a:t>
            </a:r>
            <a:r>
              <a:rPr lang="en-US" altLang="zh-CN" sz="2000" b="1" dirty="0">
                <a:latin typeface="Times New Roman" pitchFamily="18" charset="0"/>
                <a:cs typeface="Times New Roman" pitchFamily="18" charset="0"/>
              </a:rPr>
              <a:t>: </a:t>
            </a:r>
            <a:r>
              <a:rPr lang="en-US" altLang="zh-CN" sz="2000" b="1" dirty="0">
                <a:solidFill>
                  <a:srgbClr val="0000CC"/>
                </a:solidFill>
                <a:latin typeface="Times New Roman" pitchFamily="18" charset="0"/>
                <a:cs typeface="Times New Roman" pitchFamily="18" charset="0"/>
              </a:rPr>
              <a:t> </a:t>
            </a:r>
            <a:r>
              <a:rPr lang="en-US" altLang="zh-CN" sz="2000" b="1" dirty="0">
                <a:solidFill>
                  <a:srgbClr val="800000"/>
                </a:solidFill>
                <a:effectLst>
                  <a:outerShdw blurRad="38100" dist="38100" dir="2700000" algn="tl">
                    <a:srgbClr val="000000">
                      <a:alpha val="43137"/>
                    </a:srgbClr>
                  </a:outerShdw>
                </a:effectLst>
                <a:latin typeface="Times New Roman" pitchFamily="18" charset="0"/>
                <a:cs typeface="Times New Roman" pitchFamily="18" charset="0"/>
              </a:rPr>
              <a:t>1/6</a:t>
            </a:r>
            <a:r>
              <a:rPr lang="en-US" altLang="zh-CN" sz="2000" b="1" dirty="0">
                <a:effectLst>
                  <a:outerShdw blurRad="38100" dist="38100" dir="2700000" algn="tl">
                    <a:srgbClr val="000000">
                      <a:alpha val="43137"/>
                    </a:srgbClr>
                  </a:outerShdw>
                </a:effectLst>
                <a:latin typeface="Times New Roman" pitchFamily="18" charset="0"/>
                <a:cs typeface="Times New Roman" pitchFamily="18" charset="0"/>
              </a:rPr>
              <a:t>  </a:t>
            </a:r>
            <a:r>
              <a:rPr lang="en-US" altLang="zh-CN" sz="2000" b="1" dirty="0" err="1">
                <a:solidFill>
                  <a:srgbClr val="800000"/>
                </a:solidFill>
                <a:effectLst>
                  <a:outerShdw blurRad="38100" dist="38100" dir="2700000" algn="tl">
                    <a:srgbClr val="000000">
                      <a:alpha val="43137"/>
                    </a:srgbClr>
                  </a:outerShdw>
                </a:effectLst>
                <a:latin typeface="Times New Roman" pitchFamily="18" charset="0"/>
                <a:cs typeface="Times New Roman" pitchFamily="18" charset="0"/>
              </a:rPr>
              <a:t>sTGC</a:t>
            </a:r>
            <a:r>
              <a:rPr lang="zh-CN" altLang="en-US" sz="2000" b="1" dirty="0">
                <a:solidFill>
                  <a:srgbClr val="800000"/>
                </a:solidFill>
                <a:effectLst>
                  <a:outerShdw blurRad="38100" dist="38100" dir="2700000" algn="tl">
                    <a:srgbClr val="000000">
                      <a:alpha val="43137"/>
                    </a:srgbClr>
                  </a:outerShdw>
                </a:effectLst>
                <a:latin typeface="Times New Roman" pitchFamily="18" charset="0"/>
                <a:cs typeface="Times New Roman" pitchFamily="18" charset="0"/>
              </a:rPr>
              <a:t>探测器建造</a:t>
            </a:r>
            <a:endParaRPr lang="en-US" altLang="zh-CN" sz="2000" b="1" dirty="0">
              <a:solidFill>
                <a:srgbClr val="8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0" name="Rectangle 14">
            <a:extLst>
              <a:ext uri="{FF2B5EF4-FFF2-40B4-BE49-F238E27FC236}">
                <a16:creationId xmlns:a16="http://schemas.microsoft.com/office/drawing/2014/main" id="{8E68C901-9D08-4287-8E9F-9BA8F90323AC}"/>
              </a:ext>
            </a:extLst>
          </p:cNvPr>
          <p:cNvSpPr>
            <a:spLocks noChangeArrowheads="1"/>
          </p:cNvSpPr>
          <p:nvPr/>
        </p:nvSpPr>
        <p:spPr bwMode="auto">
          <a:xfrm>
            <a:off x="148067" y="4410814"/>
            <a:ext cx="415621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000" b="1" dirty="0">
                <a:latin typeface="Times New Roman" pitchFamily="18" charset="0"/>
                <a:cs typeface="Times New Roman" pitchFamily="18" charset="0"/>
              </a:rPr>
              <a:t>+ </a:t>
            </a:r>
            <a:r>
              <a:rPr lang="zh-CN" altLang="en-US" sz="2000" b="1" dirty="0">
                <a:latin typeface="Times New Roman" pitchFamily="18" charset="0"/>
                <a:cs typeface="Times New Roman" pitchFamily="18" charset="0"/>
              </a:rPr>
              <a:t>研发经验</a:t>
            </a:r>
            <a:r>
              <a:rPr lang="en-US" altLang="zh-CN" sz="2000" b="1" dirty="0">
                <a:latin typeface="Times New Roman" pitchFamily="18" charset="0"/>
                <a:cs typeface="Times New Roman" pitchFamily="18" charset="0"/>
              </a:rPr>
              <a:t>:  </a:t>
            </a:r>
            <a:r>
              <a:rPr lang="zh-CN" altLang="en-US" sz="20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现行</a:t>
            </a:r>
            <a:r>
              <a:rPr lang="en-US" altLang="zh-CN" sz="20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TGC</a:t>
            </a:r>
            <a:r>
              <a:rPr lang="zh-CN" altLang="en-US" sz="2000" b="1" dirty="0">
                <a:solidFill>
                  <a:srgbClr val="0000CC"/>
                </a:solidFill>
                <a:effectLst>
                  <a:outerShdw blurRad="38100" dist="38100" dir="2700000" algn="tl">
                    <a:srgbClr val="000000">
                      <a:alpha val="43137"/>
                    </a:srgbClr>
                  </a:outerShdw>
                </a:effectLst>
                <a:latin typeface="Times New Roman" pitchFamily="18" charset="0"/>
                <a:cs typeface="Times New Roman" pitchFamily="18" charset="0"/>
              </a:rPr>
              <a:t>探测器建造</a:t>
            </a:r>
          </a:p>
        </p:txBody>
      </p:sp>
      <p:sp>
        <p:nvSpPr>
          <p:cNvPr id="41" name="Rectangle 15">
            <a:extLst>
              <a:ext uri="{FF2B5EF4-FFF2-40B4-BE49-F238E27FC236}">
                <a16:creationId xmlns:a16="http://schemas.microsoft.com/office/drawing/2014/main" id="{2AE76AFD-EBE3-4887-86DA-A5D3E4100BB9}"/>
              </a:ext>
            </a:extLst>
          </p:cNvPr>
          <p:cNvSpPr>
            <a:spLocks noChangeArrowheads="1"/>
          </p:cNvSpPr>
          <p:nvPr/>
        </p:nvSpPr>
        <p:spPr bwMode="auto">
          <a:xfrm>
            <a:off x="4497087" y="4356267"/>
            <a:ext cx="450683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研发经验：</a:t>
            </a:r>
            <a:r>
              <a:rPr lang="zh-CN" altLang="en-US"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现行</a:t>
            </a:r>
            <a:r>
              <a:rPr lang="en-US" altLang="zh-CN"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TGC</a:t>
            </a:r>
            <a:r>
              <a:rPr lang="zh-CN" altLang="en-US"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电子学测试系统</a:t>
            </a:r>
            <a:r>
              <a:rPr lang="en-US" altLang="zh-CN"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rPr>
              <a:t> </a:t>
            </a:r>
            <a:endParaRPr lang="zh-CN" altLang="en-US" sz="2000" b="1" dirty="0">
              <a:solidFill>
                <a:srgbClr val="0000FF"/>
              </a:solidFill>
              <a:effectLst>
                <a:outerShdw blurRad="38100" dist="38100" dir="2700000" algn="tl">
                  <a:srgbClr val="000000">
                    <a:alpha val="43137"/>
                  </a:srgbClr>
                </a:outerShdw>
              </a:effectLst>
              <a:latin typeface="Times New Roman" pitchFamily="18" charset="0"/>
              <a:cs typeface="Times New Roman" pitchFamily="18" charset="0"/>
            </a:endParaRPr>
          </a:p>
        </p:txBody>
      </p:sp>
      <p:sp>
        <p:nvSpPr>
          <p:cNvPr id="42" name="Rectangle 16">
            <a:extLst>
              <a:ext uri="{FF2B5EF4-FFF2-40B4-BE49-F238E27FC236}">
                <a16:creationId xmlns:a16="http://schemas.microsoft.com/office/drawing/2014/main" id="{87B53134-FEDF-4995-87C2-829969D0D5BE}"/>
              </a:ext>
            </a:extLst>
          </p:cNvPr>
          <p:cNvSpPr/>
          <p:nvPr/>
        </p:nvSpPr>
        <p:spPr>
          <a:xfrm>
            <a:off x="4496260" y="4862630"/>
            <a:ext cx="4894320" cy="400110"/>
          </a:xfrm>
          <a:prstGeom prst="rect">
            <a:avLst/>
          </a:prstGeom>
        </p:spPr>
        <p:txBody>
          <a:bodyPr wrap="square">
            <a:spAutoFit/>
          </a:bodyPr>
          <a:lstStyle/>
          <a:p>
            <a:pPr>
              <a:defRPr/>
            </a:pPr>
            <a:r>
              <a:rPr lang="en-US" altLang="zh-CN" sz="2000" b="1" dirty="0">
                <a:latin typeface="Times New Roman" pitchFamily="18" charset="0"/>
                <a:cs typeface="Times New Roman" pitchFamily="18" charset="0"/>
              </a:rPr>
              <a:t>+</a:t>
            </a:r>
            <a:r>
              <a:rPr lang="zh-CN" altLang="en-US" sz="2000" b="1" dirty="0">
                <a:latin typeface="Times New Roman" pitchFamily="18" charset="0"/>
                <a:cs typeface="Times New Roman" pitchFamily="18" charset="0"/>
              </a:rPr>
              <a:t>升级计划：</a:t>
            </a:r>
            <a:r>
              <a:rPr lang="en-US" altLang="zh-CN" sz="2000" b="1" dirty="0">
                <a:solidFill>
                  <a:srgbClr val="FF0000"/>
                </a:solidFill>
                <a:latin typeface="Times New Roman" pitchFamily="18" charset="0"/>
                <a:cs typeface="Times New Roman" pitchFamily="18" charset="0"/>
              </a:rPr>
              <a:t>100% </a:t>
            </a:r>
            <a:r>
              <a:rPr lang="en-US" altLang="zh-CN" sz="2000" b="1" dirty="0" err="1">
                <a:solidFill>
                  <a:srgbClr val="800000"/>
                </a:solidFill>
                <a:effectLst>
                  <a:outerShdw blurRad="38100" dist="38100" dir="2700000" algn="tl">
                    <a:srgbClr val="000000">
                      <a:alpha val="43137"/>
                    </a:srgbClr>
                  </a:outerShdw>
                </a:effectLst>
                <a:latin typeface="Times New Roman" pitchFamily="18" charset="0"/>
                <a:cs typeface="Times New Roman" pitchFamily="18" charset="0"/>
              </a:rPr>
              <a:t>sTGC</a:t>
            </a:r>
            <a:r>
              <a:rPr lang="zh-CN" altLang="en-US" sz="2000" b="1" dirty="0">
                <a:solidFill>
                  <a:srgbClr val="800000"/>
                </a:solidFill>
                <a:effectLst>
                  <a:outerShdw blurRad="38100" dist="38100" dir="2700000" algn="tl">
                    <a:srgbClr val="000000">
                      <a:alpha val="43137"/>
                    </a:srgbClr>
                  </a:outerShdw>
                </a:effectLst>
                <a:latin typeface="Times New Roman" pitchFamily="18" charset="0"/>
                <a:cs typeface="Times New Roman" pitchFamily="18" charset="0"/>
              </a:rPr>
              <a:t>前端电子学研制</a:t>
            </a:r>
            <a:endParaRPr lang="en-US" altLang="zh-CN" sz="2000" b="1" dirty="0">
              <a:solidFill>
                <a:srgbClr val="800000"/>
              </a:solidFill>
              <a:effectLst>
                <a:outerShdw blurRad="38100" dist="38100" dir="2700000" algn="tl">
                  <a:srgbClr val="000000">
                    <a:alpha val="43137"/>
                  </a:srgbClr>
                </a:outerShdw>
              </a:effectLst>
              <a:latin typeface="Times New Roman" pitchFamily="18" charset="0"/>
              <a:cs typeface="Times New Roman" pitchFamily="18" charset="0"/>
            </a:endParaRPr>
          </a:p>
        </p:txBody>
      </p:sp>
    </p:spTree>
    <p:extLst>
      <p:ext uri="{BB962C8B-B14F-4D97-AF65-F5344CB8AC3E}">
        <p14:creationId xmlns:p14="http://schemas.microsoft.com/office/powerpoint/2010/main" val="4068968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752600" y="0"/>
            <a:ext cx="5714999" cy="707886"/>
          </a:xfrm>
          <a:prstGeom prst="rect">
            <a:avLst/>
          </a:prstGeom>
          <a:noFill/>
        </p:spPr>
        <p:txBody>
          <a:bodyPr wrap="square">
            <a:spAutoFit/>
          </a:bodyPr>
          <a:lstStyle/>
          <a:p>
            <a:r>
              <a:rPr lang="zh-CN" altLang="en-US" sz="4000" dirty="0"/>
              <a:t>前沿定时特性分析（</a:t>
            </a:r>
            <a:r>
              <a:rPr lang="en-US" altLang="zh-CN" sz="4000" dirty="0"/>
              <a:t>1</a:t>
            </a:r>
            <a:r>
              <a:rPr lang="zh-CN" altLang="en-US" sz="4000" dirty="0"/>
              <a:t>）</a:t>
            </a:r>
          </a:p>
        </p:txBody>
      </p:sp>
      <p:pic>
        <p:nvPicPr>
          <p:cNvPr id="8" name="图片 7">
            <a:extLst>
              <a:ext uri="{FF2B5EF4-FFF2-40B4-BE49-F238E27FC236}">
                <a16:creationId xmlns:a16="http://schemas.microsoft.com/office/drawing/2014/main" id="{963A6BCA-B40D-4284-B39F-024ED4B4091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985838"/>
            <a:ext cx="8147050" cy="5129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2201640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5DED9-E196-93B2-2C28-6383190B3759}"/>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AAADD35E-1F41-ECA5-601F-BE512BC53C2D}"/>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50</a:t>
            </a:fld>
            <a:endParaRPr lang="zh-CN" altLang="en-US"/>
          </a:p>
        </p:txBody>
      </p:sp>
      <p:sp>
        <p:nvSpPr>
          <p:cNvPr id="9" name="文本框 8">
            <a:extLst>
              <a:ext uri="{FF2B5EF4-FFF2-40B4-BE49-F238E27FC236}">
                <a16:creationId xmlns:a16="http://schemas.microsoft.com/office/drawing/2014/main" id="{CC524519-E28C-F644-4424-E3B8B8C9896F}"/>
              </a:ext>
            </a:extLst>
          </p:cNvPr>
          <p:cNvSpPr txBox="1"/>
          <p:nvPr/>
        </p:nvSpPr>
        <p:spPr>
          <a:xfrm>
            <a:off x="853439" y="0"/>
            <a:ext cx="5064558" cy="707886"/>
          </a:xfrm>
          <a:prstGeom prst="rect">
            <a:avLst/>
          </a:prstGeom>
          <a:noFill/>
        </p:spPr>
        <p:txBody>
          <a:bodyPr wrap="square">
            <a:spAutoFit/>
          </a:bodyPr>
          <a:lstStyle/>
          <a:p>
            <a:r>
              <a:rPr lang="en-US" altLang="zh-CN" sz="4000" b="1" dirty="0">
                <a:solidFill>
                  <a:srgbClr val="C00000"/>
                </a:solidFill>
                <a:latin typeface="MicrosoftYaHei-Bold"/>
              </a:rPr>
              <a:t>ATLAS NSW </a:t>
            </a:r>
            <a:r>
              <a:rPr lang="zh-CN" altLang="en-US" sz="4000" b="1" dirty="0">
                <a:solidFill>
                  <a:srgbClr val="C00000"/>
                </a:solidFill>
                <a:latin typeface="MicrosoftYaHei-Bold"/>
              </a:rPr>
              <a:t>电子学</a:t>
            </a:r>
          </a:p>
        </p:txBody>
      </p:sp>
      <p:sp>
        <p:nvSpPr>
          <p:cNvPr id="3" name="文本框 2">
            <a:extLst>
              <a:ext uri="{FF2B5EF4-FFF2-40B4-BE49-F238E27FC236}">
                <a16:creationId xmlns:a16="http://schemas.microsoft.com/office/drawing/2014/main" id="{1EA75D0E-5292-F288-DADA-362816286D26}"/>
              </a:ext>
            </a:extLst>
          </p:cNvPr>
          <p:cNvSpPr txBox="1"/>
          <p:nvPr/>
        </p:nvSpPr>
        <p:spPr>
          <a:xfrm>
            <a:off x="6679549" y="991335"/>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pic>
        <p:nvPicPr>
          <p:cNvPr id="5" name="Picture 4" descr="C:\Users\Administrator\Desktop\捕获3.PNG">
            <a:extLst>
              <a:ext uri="{FF2B5EF4-FFF2-40B4-BE49-F238E27FC236}">
                <a16:creationId xmlns:a16="http://schemas.microsoft.com/office/drawing/2014/main" id="{FFCC2877-1635-DEBB-BBC2-5CC7190C63E9}"/>
              </a:ext>
            </a:extLst>
          </p:cNvPr>
          <p:cNvPicPr>
            <a:picLocks noChangeAspect="1" noChangeArrowheads="1"/>
          </p:cNvPicPr>
          <p:nvPr/>
        </p:nvPicPr>
        <p:blipFill>
          <a:blip r:embed="rId2" cstate="print"/>
          <a:srcRect/>
          <a:stretch>
            <a:fillRect/>
          </a:stretch>
        </p:blipFill>
        <p:spPr bwMode="auto">
          <a:xfrm>
            <a:off x="793929" y="914320"/>
            <a:ext cx="4070171" cy="1753346"/>
          </a:xfrm>
          <a:prstGeom prst="rect">
            <a:avLst/>
          </a:prstGeom>
          <a:noFill/>
        </p:spPr>
      </p:pic>
      <p:pic>
        <p:nvPicPr>
          <p:cNvPr id="8" name="Picture 2" descr="C:\Users\Administrator\Desktop\4.PNG">
            <a:extLst>
              <a:ext uri="{FF2B5EF4-FFF2-40B4-BE49-F238E27FC236}">
                <a16:creationId xmlns:a16="http://schemas.microsoft.com/office/drawing/2014/main" id="{FC87C57D-E234-EBA8-05A9-BA35A4B02EB5}"/>
              </a:ext>
            </a:extLst>
          </p:cNvPr>
          <p:cNvPicPr>
            <a:picLocks noChangeAspect="1" noChangeArrowheads="1"/>
          </p:cNvPicPr>
          <p:nvPr/>
        </p:nvPicPr>
        <p:blipFill>
          <a:blip r:embed="rId3" cstate="print"/>
          <a:srcRect/>
          <a:stretch>
            <a:fillRect/>
          </a:stretch>
        </p:blipFill>
        <p:spPr bwMode="auto">
          <a:xfrm>
            <a:off x="11884" y="3846398"/>
            <a:ext cx="5422900" cy="1753346"/>
          </a:xfrm>
          <a:prstGeom prst="rect">
            <a:avLst/>
          </a:prstGeom>
          <a:noFill/>
        </p:spPr>
      </p:pic>
      <p:pic>
        <p:nvPicPr>
          <p:cNvPr id="11" name="Picture 21" descr="E:\CPL2\PCB_TOP.png">
            <a:extLst>
              <a:ext uri="{FF2B5EF4-FFF2-40B4-BE49-F238E27FC236}">
                <a16:creationId xmlns:a16="http://schemas.microsoft.com/office/drawing/2014/main" id="{E4BFF73C-742C-6F24-6D29-75EE8ACF60D2}"/>
              </a:ext>
            </a:extLst>
          </p:cNvPr>
          <p:cNvPicPr>
            <a:picLocks noChangeAspect="1" noChangeArrowheads="1"/>
          </p:cNvPicPr>
          <p:nvPr/>
        </p:nvPicPr>
        <p:blipFill>
          <a:blip r:embed="rId4"/>
          <a:srcRect/>
          <a:stretch>
            <a:fillRect/>
          </a:stretch>
        </p:blipFill>
        <p:spPr bwMode="auto">
          <a:xfrm>
            <a:off x="5605947" y="1825740"/>
            <a:ext cx="3436143" cy="2354810"/>
          </a:xfrm>
          <a:prstGeom prst="rect">
            <a:avLst/>
          </a:prstGeom>
          <a:noFill/>
          <a:ln w="9525">
            <a:noFill/>
            <a:miter lim="800000"/>
            <a:headEnd/>
            <a:tailEnd/>
          </a:ln>
        </p:spPr>
      </p:pic>
      <p:sp>
        <p:nvSpPr>
          <p:cNvPr id="13" name="矩形 12">
            <a:extLst>
              <a:ext uri="{FF2B5EF4-FFF2-40B4-BE49-F238E27FC236}">
                <a16:creationId xmlns:a16="http://schemas.microsoft.com/office/drawing/2014/main" id="{DBD0242A-D56B-22CD-6906-E1BB99812AAF}"/>
              </a:ext>
            </a:extLst>
          </p:cNvPr>
          <p:cNvSpPr/>
          <p:nvPr/>
        </p:nvSpPr>
        <p:spPr>
          <a:xfrm>
            <a:off x="122789" y="2778701"/>
            <a:ext cx="1885453" cy="461665"/>
          </a:xfrm>
          <a:prstGeom prst="rect">
            <a:avLst/>
          </a:prstGeom>
        </p:spPr>
        <p:txBody>
          <a:bodyPr wrap="none">
            <a:spAutoFit/>
          </a:bodyPr>
          <a:lstStyle/>
          <a:p>
            <a:r>
              <a:rPr lang="en-US" altLang="zh-CN" b="1" dirty="0">
                <a:effectLst>
                  <a:outerShdw blurRad="38100" dist="38100" dir="2700000" algn="tl">
                    <a:srgbClr val="000000">
                      <a:alpha val="43137"/>
                    </a:srgbClr>
                  </a:outerShdw>
                </a:effectLst>
                <a:latin typeface="Times New Roman" panose="02020703060505090304"/>
                <a:cs typeface="Times New Roman" panose="02020703060505090304"/>
              </a:rPr>
              <a:t>+ </a:t>
            </a:r>
            <a:r>
              <a:rPr lang="zh-CN" altLang="en-US" b="1" dirty="0">
                <a:effectLst>
                  <a:outerShdw blurRad="38100" dist="38100" dir="2700000" algn="tl">
                    <a:srgbClr val="000000">
                      <a:alpha val="43137"/>
                    </a:srgbClr>
                  </a:outerShdw>
                </a:effectLst>
                <a:latin typeface="Times New Roman" panose="02020703060505090304"/>
                <a:cs typeface="Times New Roman" panose="02020703060505090304"/>
              </a:rPr>
              <a:t>尺寸</a:t>
            </a:r>
            <a:r>
              <a:rPr lang="en-US" altLang="zh-CN" sz="2400" b="1" dirty="0">
                <a:solidFill>
                  <a:srgbClr val="0000CC"/>
                </a:solidFill>
                <a:effectLst>
                  <a:outerShdw blurRad="38100" dist="38100" dir="2700000" algn="tl">
                    <a:srgbClr val="000000">
                      <a:alpha val="43137"/>
                    </a:srgbClr>
                  </a:outerShdw>
                </a:effectLst>
                <a:latin typeface="Times New Roman" panose="02020703060505090304"/>
                <a:cs typeface="Times New Roman" panose="02020703060505090304"/>
              </a:rPr>
              <a:t>16</a:t>
            </a:r>
            <a:r>
              <a:rPr lang="en-US" altLang="zh-CN" b="1" dirty="0">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a:t>
            </a:r>
            <a:r>
              <a:rPr lang="en-US" altLang="zh-CN" sz="2400" b="1" dirty="0">
                <a:solidFill>
                  <a:srgbClr val="C00000"/>
                </a:solidFill>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6</a:t>
            </a:r>
            <a:r>
              <a:rPr lang="en-US" altLang="zh-CN" b="1" dirty="0">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cm</a:t>
            </a:r>
            <a:r>
              <a:rPr lang="zh-CN" altLang="en-US" b="1" dirty="0">
                <a:solidFill>
                  <a:srgbClr val="990000"/>
                </a:solidFill>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 </a:t>
            </a:r>
            <a:endParaRPr lang="zh-CN" altLang="en-US" dirty="0"/>
          </a:p>
        </p:txBody>
      </p:sp>
      <p:sp>
        <p:nvSpPr>
          <p:cNvPr id="15" name="TextBox 31">
            <a:extLst>
              <a:ext uri="{FF2B5EF4-FFF2-40B4-BE49-F238E27FC236}">
                <a16:creationId xmlns:a16="http://schemas.microsoft.com/office/drawing/2014/main" id="{E71FFF66-B029-82B7-0798-7BB508DA276B}"/>
              </a:ext>
            </a:extLst>
          </p:cNvPr>
          <p:cNvSpPr txBox="1"/>
          <p:nvPr/>
        </p:nvSpPr>
        <p:spPr>
          <a:xfrm>
            <a:off x="1897337" y="2695374"/>
            <a:ext cx="3889375" cy="1292662"/>
          </a:xfrm>
          <a:prstGeom prst="rect">
            <a:avLst/>
          </a:prstGeom>
          <a:noFill/>
        </p:spPr>
        <p:txBody>
          <a:bodyPr wrap="square" rtlCol="0">
            <a:spAutoFit/>
          </a:bodyPr>
          <a:lstStyle/>
          <a:p>
            <a:r>
              <a:rPr lang="zh-CN" altLang="en-US" sz="1600" b="1" dirty="0">
                <a:solidFill>
                  <a:srgbClr val="990000"/>
                </a:solidFill>
                <a:effectLst>
                  <a:outerShdw blurRad="38100" dist="38100" dir="2700000" algn="tl">
                    <a:srgbClr val="000000">
                      <a:alpha val="43137"/>
                    </a:srgbClr>
                  </a:outerShdw>
                </a:effectLst>
                <a:latin typeface="+mn-ea"/>
                <a:cs typeface="Times New Roman" panose="02020703060505090304" pitchFamily="18" charset="0"/>
              </a:rPr>
              <a:t>高度集成</a:t>
            </a:r>
            <a:r>
              <a:rPr lang="zh-CN" altLang="en-US" sz="1600" b="1" dirty="0">
                <a:solidFill>
                  <a:srgbClr val="000099"/>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a:t>
            </a:r>
            <a:r>
              <a:rPr lang="en-US" altLang="zh-CN" sz="16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128 channels  for pad trigger; </a:t>
            </a:r>
          </a:p>
          <a:p>
            <a:r>
              <a:rPr lang="en-US" altLang="zh-CN" sz="16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                     128 channels for wire readout</a:t>
            </a:r>
            <a:endParaRPr lang="en-US" altLang="zh-CN" sz="22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endParaRPr>
          </a:p>
          <a:p>
            <a:r>
              <a:rPr lang="en-US" altLang="zh-CN" sz="22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                       </a:t>
            </a:r>
          </a:p>
          <a:p>
            <a:r>
              <a:rPr lang="en-US" altLang="zh-CN" sz="24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 </a:t>
            </a:r>
          </a:p>
        </p:txBody>
      </p:sp>
      <p:sp>
        <p:nvSpPr>
          <p:cNvPr id="17" name="矩形 16">
            <a:extLst>
              <a:ext uri="{FF2B5EF4-FFF2-40B4-BE49-F238E27FC236}">
                <a16:creationId xmlns:a16="http://schemas.microsoft.com/office/drawing/2014/main" id="{0296C434-F645-A478-3AF0-FA8555A561CE}"/>
              </a:ext>
            </a:extLst>
          </p:cNvPr>
          <p:cNvSpPr/>
          <p:nvPr/>
        </p:nvSpPr>
        <p:spPr>
          <a:xfrm>
            <a:off x="11884" y="5712847"/>
            <a:ext cx="1885453" cy="461665"/>
          </a:xfrm>
          <a:prstGeom prst="rect">
            <a:avLst/>
          </a:prstGeom>
        </p:spPr>
        <p:txBody>
          <a:bodyPr wrap="none">
            <a:spAutoFit/>
          </a:bodyPr>
          <a:lstStyle/>
          <a:p>
            <a:r>
              <a:rPr lang="en-US" altLang="zh-CN" b="1" dirty="0">
                <a:effectLst>
                  <a:outerShdw blurRad="38100" dist="38100" dir="2700000" algn="tl">
                    <a:srgbClr val="000000">
                      <a:alpha val="43137"/>
                    </a:srgbClr>
                  </a:outerShdw>
                </a:effectLst>
                <a:latin typeface="Times New Roman" panose="02020703060505090304"/>
                <a:cs typeface="Times New Roman" panose="02020703060505090304"/>
              </a:rPr>
              <a:t>+ </a:t>
            </a:r>
            <a:r>
              <a:rPr lang="zh-CN" altLang="en-US" b="1" dirty="0">
                <a:effectLst>
                  <a:outerShdw blurRad="38100" dist="38100" dir="2700000" algn="tl">
                    <a:srgbClr val="000000">
                      <a:alpha val="43137"/>
                    </a:srgbClr>
                  </a:outerShdw>
                </a:effectLst>
                <a:latin typeface="Times New Roman" panose="02020703060505090304"/>
                <a:cs typeface="Times New Roman" panose="02020703060505090304"/>
              </a:rPr>
              <a:t>尺寸</a:t>
            </a:r>
            <a:r>
              <a:rPr lang="en-US" altLang="zh-CN" sz="2400" b="1" dirty="0">
                <a:solidFill>
                  <a:srgbClr val="0000CC"/>
                </a:solidFill>
                <a:effectLst>
                  <a:outerShdw blurRad="38100" dist="38100" dir="2700000" algn="tl">
                    <a:srgbClr val="000000">
                      <a:alpha val="43137"/>
                    </a:srgbClr>
                  </a:outerShdw>
                </a:effectLst>
                <a:latin typeface="Times New Roman" panose="02020703060505090304"/>
                <a:cs typeface="Times New Roman" panose="02020703060505090304"/>
              </a:rPr>
              <a:t>27</a:t>
            </a:r>
            <a:r>
              <a:rPr lang="en-US" altLang="zh-CN" b="1" dirty="0">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a:t>
            </a:r>
            <a:r>
              <a:rPr lang="en-US" altLang="zh-CN" sz="2400" b="1" dirty="0">
                <a:solidFill>
                  <a:srgbClr val="C00000"/>
                </a:solidFill>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6</a:t>
            </a:r>
            <a:r>
              <a:rPr lang="en-US" altLang="zh-CN" b="1" dirty="0">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cm</a:t>
            </a:r>
            <a:r>
              <a:rPr lang="zh-CN" altLang="en-US" b="1" dirty="0">
                <a:solidFill>
                  <a:srgbClr val="990000"/>
                </a:solidFill>
                <a:effectLst>
                  <a:outerShdw blurRad="38100" dist="38100" dir="2700000" algn="tl">
                    <a:srgbClr val="000000">
                      <a:alpha val="43137"/>
                    </a:srgbClr>
                  </a:outerShdw>
                </a:effectLst>
                <a:latin typeface="Times New Roman" panose="02020703060505090304"/>
                <a:ea typeface="黑体" panose="02010609060101010101" pitchFamily="49" charset="-122"/>
                <a:cs typeface="Times New Roman" panose="02020703060505090304"/>
              </a:rPr>
              <a:t> </a:t>
            </a:r>
            <a:endParaRPr lang="zh-CN" altLang="en-US" dirty="0"/>
          </a:p>
        </p:txBody>
      </p:sp>
      <p:sp>
        <p:nvSpPr>
          <p:cNvPr id="19" name="TextBox 31">
            <a:extLst>
              <a:ext uri="{FF2B5EF4-FFF2-40B4-BE49-F238E27FC236}">
                <a16:creationId xmlns:a16="http://schemas.microsoft.com/office/drawing/2014/main" id="{7555E91C-BA82-72D2-30DB-02661F945E3C}"/>
              </a:ext>
            </a:extLst>
          </p:cNvPr>
          <p:cNvSpPr txBox="1"/>
          <p:nvPr/>
        </p:nvSpPr>
        <p:spPr>
          <a:xfrm>
            <a:off x="2544344" y="5499860"/>
            <a:ext cx="5286412" cy="461665"/>
          </a:xfrm>
          <a:prstGeom prst="rect">
            <a:avLst/>
          </a:prstGeom>
          <a:noFill/>
        </p:spPr>
        <p:txBody>
          <a:bodyPr wrap="square" rtlCol="0">
            <a:spAutoFit/>
          </a:bodyPr>
          <a:lstStyle/>
          <a:p>
            <a:r>
              <a:rPr lang="zh-CN" altLang="en-US" b="1" dirty="0">
                <a:solidFill>
                  <a:srgbClr val="990000"/>
                </a:solidFill>
                <a:effectLst>
                  <a:outerShdw blurRad="38100" dist="38100" dir="2700000" algn="tl">
                    <a:srgbClr val="000000">
                      <a:alpha val="43137"/>
                    </a:srgbClr>
                  </a:outerShdw>
                </a:effectLst>
                <a:latin typeface="+mn-ea"/>
                <a:cs typeface="Times New Roman" panose="02020703060505090304" pitchFamily="18" charset="0"/>
              </a:rPr>
              <a:t>高度集成</a:t>
            </a:r>
            <a:r>
              <a:rPr lang="zh-CN" altLang="en-US" b="1" dirty="0">
                <a:solidFill>
                  <a:srgbClr val="000099"/>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a:t>
            </a:r>
            <a:r>
              <a:rPr lang="en-US" altLang="zh-CN"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512 channels for strip readout  </a:t>
            </a:r>
            <a:r>
              <a:rPr lang="en-US" altLang="zh-CN" sz="2400" b="1" dirty="0">
                <a:solidFill>
                  <a:srgbClr val="0000FF"/>
                </a:solidFill>
                <a:effectLst>
                  <a:outerShdw blurRad="38100" dist="38100" dir="2700000" algn="tl">
                    <a:srgbClr val="000000">
                      <a:alpha val="43137"/>
                    </a:srgbClr>
                  </a:outerShdw>
                </a:effectLst>
                <a:latin typeface="Times New Roman" panose="02020703060505090304" pitchFamily="18" charset="0"/>
                <a:cs typeface="Times New Roman" panose="02020703060505090304" pitchFamily="18" charset="0"/>
              </a:rPr>
              <a:t> </a:t>
            </a:r>
          </a:p>
        </p:txBody>
      </p:sp>
      <p:sp>
        <p:nvSpPr>
          <p:cNvPr id="21" name="矩形 20">
            <a:extLst>
              <a:ext uri="{FF2B5EF4-FFF2-40B4-BE49-F238E27FC236}">
                <a16:creationId xmlns:a16="http://schemas.microsoft.com/office/drawing/2014/main" id="{D273B1CA-6C87-4646-DBD4-DF535136EF5E}"/>
              </a:ext>
            </a:extLst>
          </p:cNvPr>
          <p:cNvSpPr/>
          <p:nvPr/>
        </p:nvSpPr>
        <p:spPr>
          <a:xfrm>
            <a:off x="5786712" y="4374616"/>
            <a:ext cx="3300904" cy="369332"/>
          </a:xfrm>
          <a:prstGeom prst="rect">
            <a:avLst/>
          </a:prstGeom>
        </p:spPr>
        <p:txBody>
          <a:bodyPr wrap="none">
            <a:spAutoFit/>
          </a:bodyPr>
          <a:lstStyle/>
          <a:p>
            <a:r>
              <a:rPr lang="en-US" altLang="zh-CN" dirty="0">
                <a:latin typeface="Times New Roman" panose="02020703060505090304" pitchFamily="18" charset="0"/>
                <a:ea typeface="黑体" panose="02010609060101010101" pitchFamily="49" charset="-122"/>
                <a:cs typeface="Times New Roman" panose="02020703060505090304" pitchFamily="18" charset="0"/>
              </a:rPr>
              <a:t>256</a:t>
            </a:r>
            <a:r>
              <a:rPr lang="zh-CN" altLang="en-US" dirty="0">
                <a:latin typeface="黑体" panose="02010609060101010101" pitchFamily="49" charset="-122"/>
                <a:ea typeface="黑体" panose="02010609060101010101" pitchFamily="49" charset="-122"/>
              </a:rPr>
              <a:t>通道</a:t>
            </a:r>
            <a:r>
              <a:rPr lang="en-US" altLang="zh-CN" dirty="0">
                <a:latin typeface="Times New Roman" panose="02020703060505090304" pitchFamily="18" charset="0"/>
                <a:ea typeface="黑体" panose="02010609060101010101" pitchFamily="49" charset="-122"/>
                <a:cs typeface="Times New Roman" panose="02020703060505090304" pitchFamily="18" charset="0"/>
              </a:rPr>
              <a:t>TGC</a:t>
            </a:r>
            <a:r>
              <a:rPr lang="zh-CN" altLang="en-US" dirty="0">
                <a:latin typeface="黑体" panose="02010609060101010101" pitchFamily="49" charset="-122"/>
                <a:ea typeface="黑体" panose="02010609060101010101" pitchFamily="49" charset="-122"/>
              </a:rPr>
              <a:t>仿真信号源的研制</a:t>
            </a:r>
            <a:endParaRPr lang="zh-CN" altLang="en-US" dirty="0"/>
          </a:p>
        </p:txBody>
      </p:sp>
    </p:spTree>
    <p:extLst>
      <p:ext uri="{BB962C8B-B14F-4D97-AF65-F5344CB8AC3E}">
        <p14:creationId xmlns:p14="http://schemas.microsoft.com/office/powerpoint/2010/main" val="532869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C6DCC6-DB03-0944-8485-EB1A418F2F66}"/>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0D6E4C2A-88B7-3E6D-4AB9-476A85F82973}"/>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51</a:t>
            </a:fld>
            <a:endParaRPr lang="zh-CN" altLang="en-US"/>
          </a:p>
        </p:txBody>
      </p:sp>
      <p:sp>
        <p:nvSpPr>
          <p:cNvPr id="9" name="文本框 8">
            <a:extLst>
              <a:ext uri="{FF2B5EF4-FFF2-40B4-BE49-F238E27FC236}">
                <a16:creationId xmlns:a16="http://schemas.microsoft.com/office/drawing/2014/main" id="{3090A968-42A6-16B4-05FD-05799AEBBA82}"/>
              </a:ext>
            </a:extLst>
          </p:cNvPr>
          <p:cNvSpPr txBox="1"/>
          <p:nvPr/>
        </p:nvSpPr>
        <p:spPr>
          <a:xfrm>
            <a:off x="926591" y="24105"/>
            <a:ext cx="4632961" cy="707886"/>
          </a:xfrm>
          <a:prstGeom prst="rect">
            <a:avLst/>
          </a:prstGeom>
          <a:noFill/>
        </p:spPr>
        <p:txBody>
          <a:bodyPr wrap="square">
            <a:spAutoFit/>
          </a:bodyPr>
          <a:lstStyle/>
          <a:p>
            <a:r>
              <a:rPr lang="zh-CN" altLang="en-US" sz="4000" dirty="0"/>
              <a:t>宇宙线测试系统</a:t>
            </a:r>
            <a:endParaRPr lang="zh-CN" altLang="en-US" sz="4000" b="1" dirty="0"/>
          </a:p>
        </p:txBody>
      </p:sp>
      <p:pic>
        <p:nvPicPr>
          <p:cNvPr id="2" name="内容占位符 9">
            <a:extLst>
              <a:ext uri="{FF2B5EF4-FFF2-40B4-BE49-F238E27FC236}">
                <a16:creationId xmlns:a16="http://schemas.microsoft.com/office/drawing/2014/main" id="{F1BE2B57-5F4A-F542-F99E-4E0F05710E99}"/>
              </a:ext>
            </a:extLst>
          </p:cNvPr>
          <p:cNvPicPr>
            <a:picLocks noChangeAspect="1"/>
          </p:cNvPicPr>
          <p:nvPr/>
        </p:nvPicPr>
        <p:blipFill>
          <a:blip r:embed="rId2" cstate="screen"/>
          <a:stretch>
            <a:fillRect/>
          </a:stretch>
        </p:blipFill>
        <p:spPr>
          <a:xfrm>
            <a:off x="5032637" y="880110"/>
            <a:ext cx="3871912" cy="3740150"/>
          </a:xfrm>
        </p:spPr>
      </p:pic>
      <p:sp>
        <p:nvSpPr>
          <p:cNvPr id="3" name="文本框 2">
            <a:extLst>
              <a:ext uri="{FF2B5EF4-FFF2-40B4-BE49-F238E27FC236}">
                <a16:creationId xmlns:a16="http://schemas.microsoft.com/office/drawing/2014/main" id="{27978EC9-3EDA-AFD7-7E40-021611E2F467}"/>
              </a:ext>
            </a:extLst>
          </p:cNvPr>
          <p:cNvSpPr txBox="1"/>
          <p:nvPr/>
        </p:nvSpPr>
        <p:spPr>
          <a:xfrm>
            <a:off x="0" y="4714240"/>
            <a:ext cx="4396546" cy="922020"/>
          </a:xfrm>
          <a:prstGeom prst="rect">
            <a:avLst/>
          </a:prstGeom>
          <a:noFill/>
        </p:spPr>
        <p:txBody>
          <a:bodyPr wrap="square" rtlCol="0">
            <a:spAutoFit/>
          </a:bodyPr>
          <a:lstStyle/>
          <a:p>
            <a:r>
              <a:rPr lang="zh-CN" altLang="en-US" dirty="0"/>
              <a:t>我们研发了针对</a:t>
            </a:r>
            <a:r>
              <a:rPr lang="en-US" altLang="zh-CN" dirty="0" err="1"/>
              <a:t>sTGC</a:t>
            </a:r>
            <a:r>
              <a:rPr lang="en-US" altLang="zh-CN" dirty="0"/>
              <a:t> module</a:t>
            </a:r>
            <a:r>
              <a:rPr lang="zh-CN" altLang="en-US" dirty="0"/>
              <a:t>，</a:t>
            </a:r>
            <a:r>
              <a:rPr lang="en-US" altLang="zh-CN" dirty="0"/>
              <a:t>1740</a:t>
            </a:r>
            <a:r>
              <a:rPr lang="zh-CN" altLang="en-US" dirty="0"/>
              <a:t>个通道的宇宙线测试系统，并和山大所建造的</a:t>
            </a:r>
            <a:r>
              <a:rPr lang="en-US" altLang="zh-CN" dirty="0" err="1"/>
              <a:t>sTGC</a:t>
            </a:r>
            <a:r>
              <a:rPr lang="zh-CN" altLang="en-US" dirty="0"/>
              <a:t>探测器进行了联合宇宙线测试</a:t>
            </a:r>
          </a:p>
        </p:txBody>
      </p:sp>
      <p:pic>
        <p:nvPicPr>
          <p:cNvPr id="4" name="图片 3">
            <a:extLst>
              <a:ext uri="{FF2B5EF4-FFF2-40B4-BE49-F238E27FC236}">
                <a16:creationId xmlns:a16="http://schemas.microsoft.com/office/drawing/2014/main" id="{A628DEC5-6D86-2FD3-4E2A-C0B92DF2249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9451" y="1461606"/>
            <a:ext cx="4322918" cy="2437294"/>
          </a:xfrm>
          <a:prstGeom prst="rect">
            <a:avLst/>
          </a:prstGeom>
        </p:spPr>
      </p:pic>
      <p:sp>
        <p:nvSpPr>
          <p:cNvPr id="5" name="文本框 4">
            <a:extLst>
              <a:ext uri="{FF2B5EF4-FFF2-40B4-BE49-F238E27FC236}">
                <a16:creationId xmlns:a16="http://schemas.microsoft.com/office/drawing/2014/main" id="{2DC04DD8-5269-25BD-1965-5A679124DE1B}"/>
              </a:ext>
            </a:extLst>
          </p:cNvPr>
          <p:cNvSpPr txBox="1"/>
          <p:nvPr/>
        </p:nvSpPr>
        <p:spPr>
          <a:xfrm>
            <a:off x="4889500" y="4712970"/>
            <a:ext cx="4254500" cy="1477328"/>
          </a:xfrm>
          <a:prstGeom prst="rect">
            <a:avLst/>
          </a:prstGeom>
          <a:noFill/>
        </p:spPr>
        <p:txBody>
          <a:bodyPr wrap="square" rtlCol="0">
            <a:spAutoFit/>
          </a:bodyPr>
          <a:lstStyle/>
          <a:p>
            <a:r>
              <a:rPr lang="zh-CN" altLang="en-US" dirty="0"/>
              <a:t>测试系统给出一个探测器</a:t>
            </a:r>
            <a:r>
              <a:rPr lang="en-US" altLang="zh-CN" dirty="0"/>
              <a:t>module</a:t>
            </a:r>
            <a:r>
              <a:rPr lang="zh-CN" altLang="en-US" dirty="0"/>
              <a:t>中四个探测器的效率扫描图，其中清晰可见探测器内部的支撑条结构，探测器的位置分辨率为</a:t>
            </a:r>
            <a:r>
              <a:rPr lang="en-US" altLang="zh-CN" dirty="0"/>
              <a:t>~170</a:t>
            </a:r>
            <a:r>
              <a:rPr lang="zh-CN" altLang="en-US" dirty="0"/>
              <a:t>微米，达到了设计要求（</a:t>
            </a:r>
            <a:r>
              <a:rPr lang="en-US" altLang="zh-CN" dirty="0"/>
              <a:t>&lt;300</a:t>
            </a:r>
            <a:r>
              <a:rPr lang="zh-CN" altLang="en-US" dirty="0"/>
              <a:t>微米）</a:t>
            </a:r>
          </a:p>
        </p:txBody>
      </p:sp>
      <p:pic>
        <p:nvPicPr>
          <p:cNvPr id="6" name="内容占位符 9">
            <a:extLst>
              <a:ext uri="{FF2B5EF4-FFF2-40B4-BE49-F238E27FC236}">
                <a16:creationId xmlns:a16="http://schemas.microsoft.com/office/drawing/2014/main" id="{FE522111-FB7C-DE26-1C37-C753F1808741}"/>
              </a:ext>
            </a:extLst>
          </p:cNvPr>
          <p:cNvPicPr>
            <a:picLocks noChangeAspect="1"/>
          </p:cNvPicPr>
          <p:nvPr/>
        </p:nvPicPr>
        <p:blipFill>
          <a:blip r:embed="rId2" cstate="screen"/>
          <a:stretch>
            <a:fillRect/>
          </a:stretch>
        </p:blipFill>
        <p:spPr>
          <a:xfrm>
            <a:off x="5185037" y="1032510"/>
            <a:ext cx="3871912" cy="3740150"/>
          </a:xfrm>
          <a:prstGeom prst="rect">
            <a:avLst/>
          </a:prstGeom>
        </p:spPr>
      </p:pic>
    </p:spTree>
    <p:extLst>
      <p:ext uri="{BB962C8B-B14F-4D97-AF65-F5344CB8AC3E}">
        <p14:creationId xmlns:p14="http://schemas.microsoft.com/office/powerpoint/2010/main" val="37063170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B29A7-F55F-F815-A261-900529D49C6F}"/>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DE3B111A-30C0-591B-3806-1B1AE587068A}"/>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52</a:t>
            </a:fld>
            <a:endParaRPr lang="zh-CN" altLang="en-US"/>
          </a:p>
        </p:txBody>
      </p:sp>
      <p:sp>
        <p:nvSpPr>
          <p:cNvPr id="9" name="文本框 8">
            <a:extLst>
              <a:ext uri="{FF2B5EF4-FFF2-40B4-BE49-F238E27FC236}">
                <a16:creationId xmlns:a16="http://schemas.microsoft.com/office/drawing/2014/main" id="{ECADB510-8B5A-9F2E-A3AF-4F1E8ED92A24}"/>
              </a:ext>
            </a:extLst>
          </p:cNvPr>
          <p:cNvSpPr txBox="1"/>
          <p:nvPr/>
        </p:nvSpPr>
        <p:spPr>
          <a:xfrm>
            <a:off x="892455" y="0"/>
            <a:ext cx="6371540" cy="830997"/>
          </a:xfrm>
          <a:prstGeom prst="rect">
            <a:avLst/>
          </a:prstGeom>
          <a:noFill/>
        </p:spPr>
        <p:txBody>
          <a:bodyPr wrap="square">
            <a:spAutoFit/>
          </a:bodyPr>
          <a:lstStyle/>
          <a:p>
            <a:r>
              <a:rPr lang="en-US" altLang="zh-CN" sz="2400" b="1" dirty="0">
                <a:solidFill>
                  <a:srgbClr val="C00000"/>
                </a:solidFill>
                <a:latin typeface="MicrosoftYaHei-Bold"/>
              </a:rPr>
              <a:t>High Granularity Timing Detector (HGTD) ATLAS</a:t>
            </a:r>
            <a:r>
              <a:rPr lang="zh-CN" altLang="en-US" sz="2400" b="1" dirty="0">
                <a:solidFill>
                  <a:srgbClr val="C00000"/>
                </a:solidFill>
                <a:latin typeface="MicrosoftYaHei-Bold"/>
              </a:rPr>
              <a:t>实验高颗粒度时间探测器</a:t>
            </a:r>
          </a:p>
        </p:txBody>
      </p:sp>
      <p:sp>
        <p:nvSpPr>
          <p:cNvPr id="3" name="文本框 2">
            <a:extLst>
              <a:ext uri="{FF2B5EF4-FFF2-40B4-BE49-F238E27FC236}">
                <a16:creationId xmlns:a16="http://schemas.microsoft.com/office/drawing/2014/main" id="{3DCA6B68-3486-DBA0-7BC8-6CA002A4C636}"/>
              </a:ext>
            </a:extLst>
          </p:cNvPr>
          <p:cNvSpPr txBox="1"/>
          <p:nvPr/>
        </p:nvSpPr>
        <p:spPr>
          <a:xfrm>
            <a:off x="38937" y="830997"/>
            <a:ext cx="7225058" cy="3231654"/>
          </a:xfrm>
          <a:prstGeom prst="rect">
            <a:avLst/>
          </a:prstGeom>
          <a:noFill/>
        </p:spPr>
        <p:txBody>
          <a:bodyPr wrap="square">
            <a:spAutoFit/>
          </a:bodyPr>
          <a:lstStyle/>
          <a:p>
            <a:r>
              <a:rPr lang="zh-CN" altLang="en-US" sz="1800" b="0" dirty="0">
                <a:solidFill>
                  <a:srgbClr val="000000"/>
                </a:solidFill>
                <a:effectLst/>
                <a:latin typeface="SimSun" panose="02010600030101010101" pitchFamily="2" charset="-122"/>
                <a:ea typeface="SimSun" panose="02010600030101010101" pitchFamily="2" charset="-122"/>
              </a:rPr>
              <a:t>把粒子到达时间的测量精度</a:t>
            </a:r>
            <a:r>
              <a:rPr lang="zh-CN" altLang="en-US" sz="1800" b="0" dirty="0">
                <a:solidFill>
                  <a:srgbClr val="0000FF"/>
                </a:solidFill>
                <a:effectLst/>
                <a:latin typeface="SimSun" panose="02010600030101010101" pitchFamily="2" charset="-122"/>
                <a:ea typeface="SimSun" panose="02010600030101010101" pitchFamily="2" charset="-122"/>
              </a:rPr>
              <a:t>提高</a:t>
            </a:r>
            <a:r>
              <a:rPr lang="en-US" altLang="zh-CN" sz="1800" b="0" dirty="0">
                <a:solidFill>
                  <a:srgbClr val="0000FF"/>
                </a:solidFill>
                <a:effectLst/>
                <a:latin typeface="SimSun" panose="02010600030101010101" pitchFamily="2" charset="-122"/>
                <a:ea typeface="SimSun" panose="02010600030101010101" pitchFamily="2" charset="-122"/>
              </a:rPr>
              <a:t>2</a:t>
            </a:r>
            <a:r>
              <a:rPr lang="zh-CN" altLang="en-US" sz="1800" b="0" dirty="0">
                <a:solidFill>
                  <a:srgbClr val="0000FF"/>
                </a:solidFill>
                <a:effectLst/>
                <a:latin typeface="SimSun" panose="02010600030101010101" pitchFamily="2" charset="-122"/>
                <a:ea typeface="SimSun" panose="02010600030101010101" pitchFamily="2" charset="-122"/>
              </a:rPr>
              <a:t>个数量级（数纳秒→</a:t>
            </a:r>
            <a:r>
              <a:rPr lang="en-US" altLang="zh-CN" sz="1800" b="0" dirty="0">
                <a:solidFill>
                  <a:srgbClr val="0000FF"/>
                </a:solidFill>
                <a:effectLst/>
                <a:latin typeface="SimSun" panose="02010600030101010101" pitchFamily="2" charset="-122"/>
                <a:ea typeface="SimSun" panose="02010600030101010101" pitchFamily="2" charset="-122"/>
              </a:rPr>
              <a:t>30</a:t>
            </a:r>
            <a:r>
              <a:rPr lang="zh-CN" altLang="en-US" sz="1800" b="0" dirty="0">
                <a:solidFill>
                  <a:srgbClr val="0000FF"/>
                </a:solidFill>
                <a:effectLst/>
                <a:latin typeface="SimSun" panose="02010600030101010101" pitchFamily="2" charset="-122"/>
                <a:ea typeface="SimSun" panose="02010600030101010101" pitchFamily="2" charset="-122"/>
              </a:rPr>
              <a:t>皮秒） </a:t>
            </a:r>
            <a:endParaRPr lang="zh-CN" altLang="en-US" dirty="0"/>
          </a:p>
          <a:p>
            <a:r>
              <a:rPr lang="en-US" altLang="zh-CN" sz="1800" b="0" dirty="0">
                <a:solidFill>
                  <a:srgbClr val="000000"/>
                </a:solidFill>
                <a:effectLst/>
                <a:latin typeface="SimSun" panose="02010600030101010101" pitchFamily="2" charset="-122"/>
                <a:ea typeface="SimSun" panose="02010600030101010101" pitchFamily="2" charset="-122"/>
              </a:rPr>
              <a:t>• </a:t>
            </a:r>
            <a:r>
              <a:rPr lang="zh-CN" altLang="en-US" sz="1800" b="0" dirty="0">
                <a:solidFill>
                  <a:srgbClr val="000000"/>
                </a:solidFill>
                <a:effectLst/>
                <a:latin typeface="SimSun" panose="02010600030101010101" pitchFamily="2" charset="-122"/>
                <a:ea typeface="SimSun" panose="02010600030101010101" pitchFamily="2" charset="-122"/>
              </a:rPr>
              <a:t>解决高亮度</a:t>
            </a:r>
            <a:r>
              <a:rPr lang="en-US" altLang="zh-CN" sz="1800" b="0" dirty="0">
                <a:solidFill>
                  <a:srgbClr val="000000"/>
                </a:solidFill>
                <a:effectLst/>
                <a:latin typeface="SimSun" panose="02010600030101010101" pitchFamily="2" charset="-122"/>
                <a:ea typeface="SimSun" panose="02010600030101010101" pitchFamily="2" charset="-122"/>
              </a:rPr>
              <a:t>LHC</a:t>
            </a:r>
            <a:r>
              <a:rPr lang="zh-CN" altLang="en-US" sz="1800" b="0" dirty="0">
                <a:solidFill>
                  <a:srgbClr val="000000"/>
                </a:solidFill>
                <a:effectLst/>
                <a:latin typeface="SimSun" panose="02010600030101010101" pitchFamily="2" charset="-122"/>
                <a:ea typeface="SimSun" panose="02010600030101010101" pitchFamily="2" charset="-122"/>
              </a:rPr>
              <a:t>对撞事例堆积问题 </a:t>
            </a:r>
            <a:endParaRPr lang="zh-CN" altLang="en-US" dirty="0"/>
          </a:p>
          <a:p>
            <a:r>
              <a:rPr lang="en-US" altLang="zh-CN" sz="1800" b="0" dirty="0">
                <a:solidFill>
                  <a:srgbClr val="C00000"/>
                </a:solidFill>
                <a:effectLst/>
                <a:latin typeface="SimSun" panose="02010600030101010101" pitchFamily="2" charset="-122"/>
                <a:ea typeface="SimSun" panose="02010600030101010101" pitchFamily="2" charset="-122"/>
              </a:rPr>
              <a:t>–</a:t>
            </a:r>
            <a:r>
              <a:rPr lang="en-US" altLang="zh-CN" sz="1800" b="1" dirty="0">
                <a:solidFill>
                  <a:srgbClr val="C00000"/>
                </a:solidFill>
                <a:effectLst/>
                <a:latin typeface="SimSun" panose="02010600030101010101" pitchFamily="2" charset="-122"/>
                <a:ea typeface="SimSun" panose="02010600030101010101" pitchFamily="2" charset="-122"/>
              </a:rPr>
              <a:t>6.4</a:t>
            </a:r>
            <a:r>
              <a:rPr lang="zh-CN" altLang="en-US" sz="1800" b="1" dirty="0">
                <a:solidFill>
                  <a:srgbClr val="C00000"/>
                </a:solidFill>
                <a:effectLst/>
                <a:latin typeface="MS-PGothic"/>
              </a:rPr>
              <a:t>平方米</a:t>
            </a:r>
            <a:r>
              <a:rPr lang="zh-CN" altLang="en-US" sz="1800" b="0" dirty="0">
                <a:solidFill>
                  <a:srgbClr val="000000"/>
                </a:solidFill>
                <a:effectLst/>
                <a:latin typeface="MS-PGothic"/>
              </a:rPr>
              <a:t>的硅探</a:t>
            </a:r>
            <a:r>
              <a:rPr lang="zh-CN" altLang="en-US" sz="1800" b="0" dirty="0">
                <a:solidFill>
                  <a:srgbClr val="000000"/>
                </a:solidFill>
                <a:effectLst/>
                <a:latin typeface="MicrosoftYaHei"/>
              </a:rPr>
              <a:t>测</a:t>
            </a:r>
            <a:r>
              <a:rPr lang="zh-CN" altLang="en-US" sz="1800" b="0" dirty="0">
                <a:solidFill>
                  <a:srgbClr val="000000"/>
                </a:solidFill>
                <a:effectLst/>
                <a:latin typeface="MS-PGothic"/>
              </a:rPr>
              <a:t>器</a:t>
            </a:r>
            <a:r>
              <a:rPr lang="zh-CN" altLang="en-US" sz="1800" b="1" dirty="0">
                <a:solidFill>
                  <a:srgbClr val="0070C0"/>
                </a:solidFill>
                <a:effectLst/>
                <a:latin typeface="MS-PGothic"/>
              </a:rPr>
              <a:t>， </a:t>
            </a:r>
            <a:r>
              <a:rPr lang="en-US" altLang="zh-CN" sz="1800" b="1" dirty="0">
                <a:solidFill>
                  <a:srgbClr val="C00000"/>
                </a:solidFill>
                <a:effectLst/>
                <a:latin typeface="SimSun" panose="02010600030101010101" pitchFamily="2" charset="-122"/>
                <a:ea typeface="SimSun" panose="02010600030101010101" pitchFamily="2" charset="-122"/>
              </a:rPr>
              <a:t>30</a:t>
            </a:r>
            <a:r>
              <a:rPr lang="zh-CN" altLang="en-US" sz="1800" b="1" dirty="0">
                <a:solidFill>
                  <a:srgbClr val="C00000"/>
                </a:solidFill>
                <a:effectLst/>
                <a:latin typeface="MS-PGothic"/>
              </a:rPr>
              <a:t>皮秒</a:t>
            </a:r>
            <a:r>
              <a:rPr lang="zh-CN" altLang="en-US" sz="1800" b="0" dirty="0">
                <a:solidFill>
                  <a:srgbClr val="000000"/>
                </a:solidFill>
                <a:effectLst/>
                <a:latin typeface="MS-PGothic"/>
              </a:rPr>
              <a:t>的</a:t>
            </a:r>
            <a:r>
              <a:rPr lang="zh-CN" altLang="en-US" sz="1800" b="0" dirty="0">
                <a:solidFill>
                  <a:srgbClr val="000000"/>
                </a:solidFill>
                <a:effectLst/>
                <a:latin typeface="MicrosoftYaHei"/>
              </a:rPr>
              <a:t>时间</a:t>
            </a:r>
            <a:r>
              <a:rPr lang="zh-CN" altLang="en-US" sz="1800" b="0" dirty="0">
                <a:solidFill>
                  <a:srgbClr val="000000"/>
                </a:solidFill>
                <a:effectLst/>
                <a:latin typeface="MS-PGothic"/>
              </a:rPr>
              <a:t>分辨 </a:t>
            </a:r>
            <a:endParaRPr lang="zh-CN" altLang="en-US" dirty="0"/>
          </a:p>
          <a:p>
            <a:r>
              <a:rPr lang="en-US" altLang="zh-CN" sz="1800" b="0" dirty="0">
                <a:solidFill>
                  <a:srgbClr val="FF0000"/>
                </a:solidFill>
                <a:effectLst/>
                <a:latin typeface="SimSun" panose="02010600030101010101" pitchFamily="2" charset="-122"/>
                <a:ea typeface="SimSun" panose="02010600030101010101" pitchFamily="2" charset="-122"/>
              </a:rPr>
              <a:t>–</a:t>
            </a:r>
            <a:r>
              <a:rPr lang="zh-CN" altLang="en-US" sz="1800" b="1" dirty="0">
                <a:solidFill>
                  <a:srgbClr val="FF0000"/>
                </a:solidFill>
                <a:effectLst/>
                <a:latin typeface="MS-PGothic"/>
              </a:rPr>
              <a:t>毫米</a:t>
            </a:r>
            <a:r>
              <a:rPr lang="zh-CN" altLang="en-US" sz="1800" b="0" dirty="0">
                <a:solidFill>
                  <a:srgbClr val="FF0000"/>
                </a:solidFill>
                <a:effectLst/>
                <a:latin typeface="MicrosoftYaHei-Bold"/>
              </a:rPr>
              <a:t>级</a:t>
            </a:r>
            <a:r>
              <a:rPr lang="zh-CN" altLang="en-US" sz="1800" b="1" dirty="0">
                <a:solidFill>
                  <a:srgbClr val="0070C0"/>
                </a:solidFill>
                <a:effectLst/>
                <a:latin typeface="MS-PGothic"/>
              </a:rPr>
              <a:t>的</a:t>
            </a:r>
            <a:r>
              <a:rPr lang="zh-CN" altLang="en-US" sz="1800" b="0" dirty="0">
                <a:solidFill>
                  <a:srgbClr val="0070C0"/>
                </a:solidFill>
                <a:effectLst/>
                <a:latin typeface="MicrosoftYaHei-Bold"/>
              </a:rPr>
              <a:t>颗</a:t>
            </a:r>
            <a:r>
              <a:rPr lang="zh-CN" altLang="en-US" sz="1800" b="1" dirty="0">
                <a:solidFill>
                  <a:srgbClr val="0070C0"/>
                </a:solidFill>
                <a:effectLst/>
                <a:latin typeface="MS-PGothic"/>
              </a:rPr>
              <a:t>粒度，超</a:t>
            </a:r>
            <a:r>
              <a:rPr lang="zh-CN" altLang="en-US" sz="1800" b="0" dirty="0">
                <a:solidFill>
                  <a:srgbClr val="0070C0"/>
                </a:solidFill>
                <a:effectLst/>
                <a:latin typeface="MicrosoftYaHei-Bold"/>
              </a:rPr>
              <a:t>过</a:t>
            </a:r>
            <a:r>
              <a:rPr lang="zh-CN" altLang="en-US" sz="1800" b="1" dirty="0">
                <a:solidFill>
                  <a:srgbClr val="FF0000"/>
                </a:solidFill>
                <a:effectLst/>
                <a:latin typeface="MS-PGothic"/>
              </a:rPr>
              <a:t>三百万个</a:t>
            </a:r>
            <a:r>
              <a:rPr lang="zh-CN" altLang="en-US" sz="1800" b="0" dirty="0">
                <a:solidFill>
                  <a:srgbClr val="0070C0"/>
                </a:solidFill>
                <a:effectLst/>
                <a:latin typeface="MicrosoftYaHei-Bold"/>
              </a:rPr>
              <a:t>读</a:t>
            </a:r>
            <a:r>
              <a:rPr lang="zh-CN" altLang="en-US" sz="1800" b="1" dirty="0">
                <a:solidFill>
                  <a:srgbClr val="0070C0"/>
                </a:solidFill>
                <a:effectLst/>
                <a:latin typeface="MS-PGothic"/>
              </a:rPr>
              <a:t>出通道 </a:t>
            </a:r>
            <a:endParaRPr lang="zh-CN" altLang="en-US" dirty="0"/>
          </a:p>
          <a:p>
            <a:r>
              <a:rPr lang="en-US" altLang="zh-CN" sz="1800" b="0" dirty="0">
                <a:solidFill>
                  <a:srgbClr val="0070C0"/>
                </a:solidFill>
                <a:effectLst/>
                <a:latin typeface="SimSun" panose="02010600030101010101" pitchFamily="2" charset="-122"/>
                <a:ea typeface="SimSun" panose="02010600030101010101" pitchFamily="2" charset="-122"/>
              </a:rPr>
              <a:t>–</a:t>
            </a:r>
            <a:r>
              <a:rPr lang="zh-CN" altLang="en-US" sz="1800" b="1" dirty="0">
                <a:solidFill>
                  <a:srgbClr val="0070C0"/>
                </a:solidFill>
                <a:effectLst/>
                <a:latin typeface="MS-PGothic"/>
              </a:rPr>
              <a:t>能承受</a:t>
            </a:r>
            <a:r>
              <a:rPr lang="en-US" altLang="zh-CN" sz="1800" b="1" dirty="0">
                <a:solidFill>
                  <a:srgbClr val="FF0000"/>
                </a:solidFill>
                <a:effectLst/>
                <a:latin typeface="SimSun" panose="02010600030101010101" pitchFamily="2" charset="-122"/>
                <a:ea typeface="SimSun" panose="02010600030101010101" pitchFamily="2" charset="-122"/>
              </a:rPr>
              <a:t>2.5</a:t>
            </a:r>
            <a:r>
              <a:rPr lang="en-US" altLang="zh-CN" sz="1800" b="1" dirty="0">
                <a:solidFill>
                  <a:srgbClr val="FF0000"/>
                </a:solidFill>
                <a:effectLst/>
                <a:latin typeface="MS-PGothic"/>
              </a:rPr>
              <a:t>×</a:t>
            </a:r>
            <a:r>
              <a:rPr lang="en-US" altLang="zh-CN" sz="1800" b="1" dirty="0">
                <a:solidFill>
                  <a:srgbClr val="FF0000"/>
                </a:solidFill>
                <a:effectLst/>
                <a:latin typeface="SimSun" panose="02010600030101010101" pitchFamily="2" charset="-122"/>
                <a:ea typeface="SimSun" panose="02010600030101010101" pitchFamily="2" charset="-122"/>
              </a:rPr>
              <a:t>10</a:t>
            </a:r>
            <a:r>
              <a:rPr lang="en-US" altLang="zh-CN" sz="1200" b="1" dirty="0">
                <a:solidFill>
                  <a:srgbClr val="FF0000"/>
                </a:solidFill>
                <a:effectLst/>
                <a:latin typeface="SimSun" panose="02010600030101010101" pitchFamily="2" charset="-122"/>
                <a:ea typeface="SimSun" panose="02010600030101010101" pitchFamily="2" charset="-122"/>
              </a:rPr>
              <a:t>15</a:t>
            </a:r>
            <a:r>
              <a:rPr lang="zh-CN" altLang="en-US" sz="1800" b="1" dirty="0">
                <a:solidFill>
                  <a:srgbClr val="FF0000"/>
                </a:solidFill>
                <a:effectLst/>
                <a:latin typeface="SimSun" panose="02010600030101010101" pitchFamily="2" charset="-122"/>
                <a:ea typeface="SimSun" panose="02010600030101010101" pitchFamily="2" charset="-122"/>
              </a:rPr>
              <a:t> </a:t>
            </a:r>
            <a:r>
              <a:rPr lang="en-US" altLang="zh-CN" sz="1800" b="1" dirty="0" err="1">
                <a:solidFill>
                  <a:srgbClr val="FF0000"/>
                </a:solidFill>
                <a:effectLst/>
                <a:latin typeface="SimSun" panose="02010600030101010101" pitchFamily="2" charset="-122"/>
                <a:ea typeface="SimSun" panose="02010600030101010101" pitchFamily="2" charset="-122"/>
              </a:rPr>
              <a:t>n</a:t>
            </a:r>
            <a:r>
              <a:rPr lang="en-US" altLang="zh-CN" sz="1200" b="1" dirty="0" err="1">
                <a:solidFill>
                  <a:srgbClr val="FF0000"/>
                </a:solidFill>
                <a:effectLst/>
                <a:latin typeface="SimSun" panose="02010600030101010101" pitchFamily="2" charset="-122"/>
                <a:ea typeface="SimSun" panose="02010600030101010101" pitchFamily="2" charset="-122"/>
              </a:rPr>
              <a:t>eq</a:t>
            </a:r>
            <a:r>
              <a:rPr lang="en-US" altLang="zh-CN" sz="1800" b="1" dirty="0">
                <a:solidFill>
                  <a:srgbClr val="FF0000"/>
                </a:solidFill>
                <a:effectLst/>
                <a:latin typeface="SimSun" panose="02010600030101010101" pitchFamily="2" charset="-122"/>
                <a:ea typeface="SimSun" panose="02010600030101010101" pitchFamily="2" charset="-122"/>
              </a:rPr>
              <a:t>/cm</a:t>
            </a:r>
            <a:r>
              <a:rPr lang="en-US" altLang="zh-CN" sz="1200" b="1" dirty="0">
                <a:solidFill>
                  <a:srgbClr val="FF0000"/>
                </a:solidFill>
                <a:effectLst/>
                <a:latin typeface="SimSun" panose="02010600030101010101" pitchFamily="2" charset="-122"/>
                <a:ea typeface="SimSun" panose="02010600030101010101" pitchFamily="2" charset="-122"/>
              </a:rPr>
              <a:t>2</a:t>
            </a:r>
            <a:r>
              <a:rPr lang="zh-CN" altLang="en-US" sz="1800" b="1" dirty="0">
                <a:solidFill>
                  <a:srgbClr val="0070C0"/>
                </a:solidFill>
                <a:effectLst/>
                <a:latin typeface="MS-PGothic"/>
              </a:rPr>
              <a:t>的等效中子通量的</a:t>
            </a:r>
            <a:r>
              <a:rPr lang="zh-CN" altLang="en-US" sz="1800" b="0" dirty="0">
                <a:solidFill>
                  <a:srgbClr val="0070C0"/>
                </a:solidFill>
                <a:effectLst/>
                <a:latin typeface="MicrosoftYaHei-Bold"/>
              </a:rPr>
              <a:t>辐</a:t>
            </a:r>
            <a:r>
              <a:rPr lang="zh-CN" altLang="en-US" sz="1800" b="1" dirty="0">
                <a:solidFill>
                  <a:srgbClr val="0070C0"/>
                </a:solidFill>
                <a:effectLst/>
                <a:latin typeface="MS-PGothic"/>
              </a:rPr>
              <a:t>照 </a:t>
            </a:r>
            <a:endParaRPr lang="zh-CN" altLang="en-US" dirty="0"/>
          </a:p>
          <a:p>
            <a:r>
              <a:rPr lang="en-US" altLang="zh-CN" sz="1800" b="0" dirty="0">
                <a:solidFill>
                  <a:srgbClr val="000000"/>
                </a:solidFill>
                <a:effectLst/>
                <a:latin typeface="SimSun" panose="02010600030101010101" pitchFamily="2" charset="-122"/>
                <a:ea typeface="SimSun" panose="02010600030101010101" pitchFamily="2" charset="-122"/>
              </a:rPr>
              <a:t>• </a:t>
            </a:r>
            <a:r>
              <a:rPr lang="zh-CN" altLang="en-US" sz="1800" b="0" dirty="0">
                <a:solidFill>
                  <a:srgbClr val="000000"/>
                </a:solidFill>
                <a:effectLst/>
                <a:latin typeface="MS-PGothic"/>
              </a:rPr>
              <a:t>中国</a:t>
            </a:r>
            <a:r>
              <a:rPr lang="zh-CN" altLang="en-US" sz="1800" b="0" dirty="0">
                <a:solidFill>
                  <a:srgbClr val="000000"/>
                </a:solidFill>
                <a:effectLst/>
                <a:latin typeface="MicrosoftYaHei"/>
              </a:rPr>
              <a:t>组</a:t>
            </a:r>
            <a:r>
              <a:rPr lang="zh-CN" altLang="en-US" sz="1800" b="0" dirty="0">
                <a:solidFill>
                  <a:srgbClr val="000000"/>
                </a:solidFill>
                <a:effectLst/>
                <a:latin typeface="MS-PGothic"/>
              </a:rPr>
              <a:t>主</a:t>
            </a:r>
            <a:r>
              <a:rPr lang="zh-CN" altLang="en-US" sz="1800" b="0" dirty="0">
                <a:solidFill>
                  <a:srgbClr val="000000"/>
                </a:solidFill>
                <a:effectLst/>
                <a:latin typeface="MicrosoftYaHei"/>
              </a:rPr>
              <a:t>导</a:t>
            </a:r>
            <a:r>
              <a:rPr lang="zh-CN" altLang="en-US" sz="1800" b="0" dirty="0">
                <a:solidFill>
                  <a:srgbClr val="000000"/>
                </a:solidFill>
                <a:effectLst/>
                <a:latin typeface="MS-PGothic"/>
              </a:rPr>
              <a:t>探</a:t>
            </a:r>
            <a:r>
              <a:rPr lang="zh-CN" altLang="en-US" sz="1800" b="0" dirty="0">
                <a:solidFill>
                  <a:srgbClr val="000000"/>
                </a:solidFill>
                <a:effectLst/>
                <a:latin typeface="MicrosoftYaHei"/>
              </a:rPr>
              <a:t>测</a:t>
            </a:r>
            <a:r>
              <a:rPr lang="zh-CN" altLang="en-US" sz="1800" b="0" dirty="0">
                <a:solidFill>
                  <a:srgbClr val="000000"/>
                </a:solidFill>
                <a:effectLst/>
                <a:latin typeface="MS-PGothic"/>
              </a:rPr>
              <a:t>器研制 </a:t>
            </a:r>
            <a:endParaRPr lang="zh-CN" altLang="en-US" dirty="0"/>
          </a:p>
          <a:p>
            <a:r>
              <a:rPr lang="en-US" altLang="zh-CN" sz="1600" b="0" dirty="0">
                <a:effectLst/>
                <a:latin typeface="MicrosoftYaHei"/>
              </a:rPr>
              <a:t>• 45%</a:t>
            </a:r>
            <a:r>
              <a:rPr lang="zh-CN" altLang="en-US" sz="1600" b="0" dirty="0">
                <a:effectLst/>
                <a:latin typeface="MS-PGothic"/>
              </a:rPr>
              <a:t>探</a:t>
            </a:r>
            <a:r>
              <a:rPr lang="zh-CN" altLang="en-US" sz="1600" b="0" dirty="0">
                <a:effectLst/>
                <a:latin typeface="MicrosoftYaHei"/>
              </a:rPr>
              <a:t>测</a:t>
            </a:r>
            <a:r>
              <a:rPr lang="zh-CN" altLang="en-US" sz="1600" b="0" dirty="0">
                <a:effectLst/>
                <a:latin typeface="MS-PGothic"/>
              </a:rPr>
              <a:t>器</a:t>
            </a:r>
            <a:r>
              <a:rPr lang="zh-CN" altLang="en-US" sz="1600" b="0" dirty="0">
                <a:effectLst/>
                <a:latin typeface="MicrosoftYaHei"/>
              </a:rPr>
              <a:t>组</a:t>
            </a:r>
            <a:r>
              <a:rPr lang="zh-CN" altLang="en-US" sz="1600" b="0" dirty="0">
                <a:effectLst/>
                <a:latin typeface="MS-PGothic"/>
              </a:rPr>
              <a:t>装 （</a:t>
            </a:r>
            <a:r>
              <a:rPr lang="en-US" altLang="zh-CN" sz="1600" b="0" dirty="0">
                <a:effectLst/>
                <a:latin typeface="SimSun" panose="02010600030101010101" pitchFamily="2" charset="-122"/>
                <a:ea typeface="SimSun" panose="02010600030101010101" pitchFamily="2" charset="-122"/>
              </a:rPr>
              <a:t>34% </a:t>
            </a:r>
            <a:r>
              <a:rPr lang="zh-CN" altLang="en-US" sz="1600" b="0" dirty="0">
                <a:effectLst/>
                <a:latin typeface="MS-PGothic"/>
              </a:rPr>
              <a:t>高能所，</a:t>
            </a:r>
            <a:r>
              <a:rPr lang="en-US" altLang="zh-CN" sz="1600" b="0" dirty="0">
                <a:effectLst/>
                <a:latin typeface="SimSun" panose="02010600030101010101" pitchFamily="2" charset="-122"/>
                <a:ea typeface="SimSun" panose="02010600030101010101" pitchFamily="2" charset="-122"/>
              </a:rPr>
              <a:t>11%</a:t>
            </a:r>
            <a:r>
              <a:rPr lang="zh-CN" altLang="en-US" sz="1600" b="0" dirty="0">
                <a:effectLst/>
                <a:latin typeface="MS-PGothic"/>
              </a:rPr>
              <a:t>科大） </a:t>
            </a:r>
            <a:endParaRPr lang="zh-CN" altLang="en-US" dirty="0"/>
          </a:p>
          <a:p>
            <a:r>
              <a:rPr lang="en-US" altLang="zh-CN" sz="1600" b="0" dirty="0">
                <a:effectLst/>
                <a:latin typeface="MicrosoftYaHei"/>
              </a:rPr>
              <a:t>• 100%</a:t>
            </a:r>
            <a:r>
              <a:rPr lang="zh-CN" altLang="en-US" sz="1600" b="0" dirty="0">
                <a:solidFill>
                  <a:srgbClr val="000000"/>
                </a:solidFill>
                <a:effectLst/>
                <a:latin typeface="MS-PGothic"/>
              </a:rPr>
              <a:t>抗</a:t>
            </a:r>
            <a:r>
              <a:rPr lang="zh-CN" altLang="en-US" sz="1600" b="0" dirty="0">
                <a:solidFill>
                  <a:srgbClr val="000000"/>
                </a:solidFill>
                <a:effectLst/>
                <a:latin typeface="MicrosoftYaHei"/>
              </a:rPr>
              <a:t>辐</a:t>
            </a:r>
            <a:r>
              <a:rPr lang="zh-CN" altLang="en-US" sz="1600" b="0" dirty="0">
                <a:solidFill>
                  <a:srgbClr val="000000"/>
                </a:solidFill>
                <a:effectLst/>
                <a:latin typeface="MS-PGothic"/>
              </a:rPr>
              <a:t>照高</a:t>
            </a:r>
            <a:r>
              <a:rPr lang="zh-CN" altLang="en-US" sz="1600" b="0" dirty="0">
                <a:solidFill>
                  <a:srgbClr val="000000"/>
                </a:solidFill>
                <a:effectLst/>
                <a:latin typeface="MicrosoftYaHei"/>
              </a:rPr>
              <a:t>时间</a:t>
            </a:r>
            <a:r>
              <a:rPr lang="zh-CN" altLang="en-US" sz="1600" b="0" dirty="0">
                <a:solidFill>
                  <a:srgbClr val="000000"/>
                </a:solidFill>
                <a:effectLst/>
                <a:latin typeface="MS-PGothic"/>
              </a:rPr>
              <a:t>分辨</a:t>
            </a:r>
            <a:r>
              <a:rPr lang="zh-CN" altLang="en-US" sz="1600" b="0" dirty="0">
                <a:solidFill>
                  <a:srgbClr val="000000"/>
                </a:solidFill>
                <a:effectLst/>
                <a:latin typeface="MicrosoftYaHei"/>
              </a:rPr>
              <a:t>传</a:t>
            </a:r>
            <a:r>
              <a:rPr lang="zh-CN" altLang="en-US" sz="1600" b="0" dirty="0">
                <a:solidFill>
                  <a:srgbClr val="000000"/>
                </a:solidFill>
                <a:effectLst/>
                <a:latin typeface="MS-PGothic"/>
              </a:rPr>
              <a:t>感器 （</a:t>
            </a:r>
            <a:r>
              <a:rPr lang="en-US" altLang="zh-CN" sz="1600" b="0" dirty="0">
                <a:solidFill>
                  <a:srgbClr val="000000"/>
                </a:solidFill>
                <a:effectLst/>
                <a:latin typeface="SimSun" panose="02010600030101010101" pitchFamily="2" charset="-122"/>
                <a:ea typeface="SimSun" panose="02010600030101010101" pitchFamily="2" charset="-122"/>
              </a:rPr>
              <a:t>90% </a:t>
            </a:r>
            <a:r>
              <a:rPr lang="zh-CN" altLang="en-US" sz="1600" b="0" dirty="0">
                <a:solidFill>
                  <a:srgbClr val="000000"/>
                </a:solidFill>
                <a:effectLst/>
                <a:latin typeface="MS-PGothic"/>
              </a:rPr>
              <a:t>高能所，</a:t>
            </a:r>
            <a:r>
              <a:rPr lang="en-US" altLang="zh-CN" sz="1600" b="0" dirty="0">
                <a:solidFill>
                  <a:srgbClr val="000000"/>
                </a:solidFill>
                <a:effectLst/>
                <a:latin typeface="SimSun" panose="02010600030101010101" pitchFamily="2" charset="-122"/>
                <a:ea typeface="SimSun" panose="02010600030101010101" pitchFamily="2" charset="-122"/>
              </a:rPr>
              <a:t>10%</a:t>
            </a:r>
            <a:r>
              <a:rPr lang="zh-CN" altLang="en-US" sz="1600" b="0" dirty="0">
                <a:solidFill>
                  <a:srgbClr val="000000"/>
                </a:solidFill>
                <a:effectLst/>
                <a:latin typeface="MS-PGothic"/>
              </a:rPr>
              <a:t>科大） </a:t>
            </a:r>
            <a:endParaRPr lang="zh-CN" altLang="en-US" dirty="0"/>
          </a:p>
          <a:p>
            <a:r>
              <a:rPr lang="en-US" altLang="zh-CN" sz="1600" b="0" dirty="0">
                <a:effectLst/>
                <a:latin typeface="MicrosoftYaHei"/>
              </a:rPr>
              <a:t>• 100%</a:t>
            </a:r>
            <a:r>
              <a:rPr lang="zh-CN" altLang="en-US" sz="1600" b="0" dirty="0">
                <a:solidFill>
                  <a:srgbClr val="000000"/>
                </a:solidFill>
                <a:effectLst/>
                <a:latin typeface="MicrosoftYaHei"/>
              </a:rPr>
              <a:t>前端电</a:t>
            </a:r>
            <a:r>
              <a:rPr lang="zh-CN" altLang="en-US" sz="1600" b="0" dirty="0">
                <a:solidFill>
                  <a:srgbClr val="000000"/>
                </a:solidFill>
                <a:effectLst/>
                <a:latin typeface="MS-PGothic"/>
              </a:rPr>
              <a:t>子学（高能所，南大）</a:t>
            </a:r>
            <a:r>
              <a:rPr lang="zh-CN" altLang="en-US" sz="1600" b="0" dirty="0">
                <a:solidFill>
                  <a:srgbClr val="FF0000"/>
                </a:solidFill>
                <a:effectLst/>
                <a:latin typeface="MicrosoftYaHei"/>
              </a:rPr>
              <a:t>， </a:t>
            </a:r>
            <a:endParaRPr lang="en-US" altLang="zh-CN" sz="1600" b="0" dirty="0">
              <a:solidFill>
                <a:srgbClr val="FF0000"/>
              </a:solidFill>
              <a:effectLst/>
              <a:latin typeface="MicrosoftYaHei"/>
            </a:endParaRPr>
          </a:p>
          <a:p>
            <a:r>
              <a:rPr lang="en-US" altLang="zh-CN" sz="1600" b="0" dirty="0">
                <a:solidFill>
                  <a:srgbClr val="FF0000"/>
                </a:solidFill>
                <a:effectLst/>
                <a:latin typeface="MicrosoftYaHei"/>
              </a:rPr>
              <a:t>• 50% </a:t>
            </a:r>
            <a:r>
              <a:rPr lang="en-US" altLang="zh-CN" sz="1600" b="0" dirty="0">
                <a:solidFill>
                  <a:srgbClr val="000000"/>
                </a:solidFill>
                <a:effectLst/>
                <a:latin typeface="MicrosoftYaHei"/>
              </a:rPr>
              <a:t>ASIC</a:t>
            </a:r>
            <a:r>
              <a:rPr lang="zh-CN" altLang="en-US" sz="1600" b="0" dirty="0">
                <a:solidFill>
                  <a:srgbClr val="000000"/>
                </a:solidFill>
                <a:effectLst/>
                <a:latin typeface="MicrosoftYaHei"/>
              </a:rPr>
              <a:t>晶圆测试 （高能所，</a:t>
            </a:r>
            <a:r>
              <a:rPr lang="zh-CN" altLang="en-US" sz="1600" b="1" dirty="0">
                <a:solidFill>
                  <a:srgbClr val="FF0000"/>
                </a:solidFill>
                <a:effectLst/>
                <a:latin typeface="MicrosoftYaHei"/>
              </a:rPr>
              <a:t>山大</a:t>
            </a:r>
            <a:r>
              <a:rPr lang="zh-CN" altLang="en-US" sz="1600" b="0" dirty="0">
                <a:solidFill>
                  <a:srgbClr val="000000"/>
                </a:solidFill>
                <a:effectLst/>
                <a:latin typeface="MicrosoftYaHei"/>
              </a:rPr>
              <a:t>，科大） </a:t>
            </a:r>
            <a:endParaRPr lang="zh-CN" altLang="en-US" dirty="0"/>
          </a:p>
          <a:p>
            <a:r>
              <a:rPr lang="en-US" altLang="zh-CN" sz="1600" b="0" dirty="0">
                <a:solidFill>
                  <a:srgbClr val="FF0000"/>
                </a:solidFill>
                <a:effectLst/>
                <a:latin typeface="MicrosoftYaHei"/>
              </a:rPr>
              <a:t>• 34%</a:t>
            </a:r>
            <a:r>
              <a:rPr lang="zh-CN" altLang="en-US" sz="1600" b="0" dirty="0">
                <a:solidFill>
                  <a:srgbClr val="000000"/>
                </a:solidFill>
                <a:effectLst/>
                <a:latin typeface="MS-PGothic"/>
              </a:rPr>
              <a:t>柔性</a:t>
            </a:r>
            <a:r>
              <a:rPr lang="zh-CN" altLang="en-US" sz="1600" b="0" dirty="0">
                <a:solidFill>
                  <a:srgbClr val="000000"/>
                </a:solidFill>
                <a:effectLst/>
                <a:latin typeface="MicrosoftYaHei"/>
              </a:rPr>
              <a:t>电</a:t>
            </a:r>
            <a:r>
              <a:rPr lang="zh-CN" altLang="en-US" sz="1600" b="0" dirty="0">
                <a:solidFill>
                  <a:srgbClr val="000000"/>
                </a:solidFill>
                <a:effectLst/>
                <a:latin typeface="MS-PGothic"/>
              </a:rPr>
              <a:t>路尾板（</a:t>
            </a:r>
            <a:r>
              <a:rPr lang="zh-CN" altLang="en-US" sz="1600" b="1" dirty="0">
                <a:solidFill>
                  <a:srgbClr val="FF0000"/>
                </a:solidFill>
                <a:effectLst/>
                <a:latin typeface="MS-PGothic"/>
              </a:rPr>
              <a:t>山大</a:t>
            </a:r>
            <a:r>
              <a:rPr lang="zh-CN" altLang="en-US" sz="1600" b="0" dirty="0">
                <a:solidFill>
                  <a:srgbClr val="000000"/>
                </a:solidFill>
                <a:effectLst/>
                <a:latin typeface="MS-PGothic"/>
              </a:rPr>
              <a:t>），</a:t>
            </a:r>
            <a:endParaRPr lang="en-US" altLang="zh-CN" sz="1600" b="0" dirty="0">
              <a:solidFill>
                <a:srgbClr val="000000"/>
              </a:solidFill>
              <a:effectLst/>
              <a:latin typeface="MS-PGothic"/>
            </a:endParaRPr>
          </a:p>
          <a:p>
            <a:r>
              <a:rPr lang="en-US" altLang="zh-CN" sz="1600" b="0" dirty="0">
                <a:solidFill>
                  <a:srgbClr val="FF0000"/>
                </a:solidFill>
                <a:effectLst/>
                <a:latin typeface="MicrosoftYaHei"/>
              </a:rPr>
              <a:t>• &gt;16% </a:t>
            </a:r>
            <a:r>
              <a:rPr lang="zh-CN" altLang="en-US" sz="1600" b="0" dirty="0">
                <a:solidFill>
                  <a:srgbClr val="000000"/>
                </a:solidFill>
                <a:effectLst/>
                <a:latin typeface="MS-PGothic"/>
              </a:rPr>
              <a:t>高</a:t>
            </a:r>
            <a:r>
              <a:rPr lang="zh-CN" altLang="en-US" sz="1600" b="0" dirty="0">
                <a:solidFill>
                  <a:srgbClr val="000000"/>
                </a:solidFill>
                <a:effectLst/>
                <a:latin typeface="MicrosoftYaHei"/>
              </a:rPr>
              <a:t>压电</a:t>
            </a:r>
            <a:r>
              <a:rPr lang="zh-CN" altLang="en-US" sz="1600" b="0" dirty="0">
                <a:solidFill>
                  <a:srgbClr val="000000"/>
                </a:solidFill>
                <a:effectLst/>
                <a:latin typeface="MS-PGothic"/>
              </a:rPr>
              <a:t>子系</a:t>
            </a:r>
            <a:r>
              <a:rPr lang="zh-CN" altLang="en-US" sz="1600" b="0" dirty="0">
                <a:solidFill>
                  <a:srgbClr val="000000"/>
                </a:solidFill>
                <a:effectLst/>
                <a:latin typeface="MicrosoftYaHei"/>
              </a:rPr>
              <a:t>统</a:t>
            </a:r>
            <a:r>
              <a:rPr lang="en-US" altLang="zh-CN" sz="1600" b="0" dirty="0">
                <a:solidFill>
                  <a:srgbClr val="000000"/>
                </a:solidFill>
                <a:effectLst/>
                <a:latin typeface="MicrosoftYaHei"/>
              </a:rPr>
              <a:t>(</a:t>
            </a:r>
            <a:r>
              <a:rPr lang="zh-CN" altLang="en-US" sz="1600" b="1" dirty="0">
                <a:solidFill>
                  <a:srgbClr val="FF0000"/>
                </a:solidFill>
                <a:effectLst/>
                <a:latin typeface="MicrosoftYaHei"/>
              </a:rPr>
              <a:t>山大</a:t>
            </a:r>
            <a:r>
              <a:rPr lang="zh-CN" altLang="en-US" sz="1600" b="0" dirty="0">
                <a:solidFill>
                  <a:srgbClr val="000000"/>
                </a:solidFill>
                <a:effectLst/>
                <a:latin typeface="MicrosoftYaHei"/>
              </a:rPr>
              <a:t>，高能所）</a:t>
            </a:r>
            <a:endParaRPr lang="zh-CN" altLang="en-US" dirty="0"/>
          </a:p>
        </p:txBody>
      </p:sp>
      <p:pic>
        <p:nvPicPr>
          <p:cNvPr id="5" name="图片 4" descr="图片包含 标志, 游戏机, 街道&#10;&#10;描述已自动生成">
            <a:extLst>
              <a:ext uri="{FF2B5EF4-FFF2-40B4-BE49-F238E27FC236}">
                <a16:creationId xmlns:a16="http://schemas.microsoft.com/office/drawing/2014/main" id="{805F0688-7C84-819E-F0DF-3ED2769C1B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51430" y="1341566"/>
            <a:ext cx="3748903" cy="1887424"/>
          </a:xfrm>
          <a:prstGeom prst="rect">
            <a:avLst/>
          </a:prstGeom>
        </p:spPr>
      </p:pic>
      <p:pic>
        <p:nvPicPr>
          <p:cNvPr id="8" name="图片 7" descr="电脑萤幕画面&#10;&#10;低可信度描述已自动生成">
            <a:extLst>
              <a:ext uri="{FF2B5EF4-FFF2-40B4-BE49-F238E27FC236}">
                <a16:creationId xmlns:a16="http://schemas.microsoft.com/office/drawing/2014/main" id="{6DE6F3A8-C4FF-7E71-549F-F1D2B5D8288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84476" y="4134837"/>
            <a:ext cx="2420724" cy="1711554"/>
          </a:xfrm>
          <a:prstGeom prst="rect">
            <a:avLst/>
          </a:prstGeom>
        </p:spPr>
      </p:pic>
      <p:pic>
        <p:nvPicPr>
          <p:cNvPr id="11" name="图片 10" descr="电脑萤幕画面&#10;&#10;低可信度描述已自动生成">
            <a:extLst>
              <a:ext uri="{FF2B5EF4-FFF2-40B4-BE49-F238E27FC236}">
                <a16:creationId xmlns:a16="http://schemas.microsoft.com/office/drawing/2014/main" id="{4D5F082C-C851-17CD-D8D0-3CE96DB1AED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51430" y="4139072"/>
            <a:ext cx="2571346" cy="1707319"/>
          </a:xfrm>
          <a:prstGeom prst="rect">
            <a:avLst/>
          </a:prstGeom>
        </p:spPr>
      </p:pic>
      <p:sp>
        <p:nvSpPr>
          <p:cNvPr id="13" name="文本框 12">
            <a:extLst>
              <a:ext uri="{FF2B5EF4-FFF2-40B4-BE49-F238E27FC236}">
                <a16:creationId xmlns:a16="http://schemas.microsoft.com/office/drawing/2014/main" id="{5AEB2458-34B1-4FB7-BD87-DDC9FF497658}"/>
              </a:ext>
            </a:extLst>
          </p:cNvPr>
          <p:cNvSpPr txBox="1"/>
          <p:nvPr/>
        </p:nvSpPr>
        <p:spPr>
          <a:xfrm>
            <a:off x="1141593" y="5918577"/>
            <a:ext cx="2574106" cy="369332"/>
          </a:xfrm>
          <a:prstGeom prst="rect">
            <a:avLst/>
          </a:prstGeom>
          <a:noFill/>
        </p:spPr>
        <p:txBody>
          <a:bodyPr wrap="square">
            <a:spAutoFit/>
          </a:bodyPr>
          <a:lstStyle/>
          <a:p>
            <a:r>
              <a:rPr lang="zh-CN" altLang="en-US" sz="1800" b="0" dirty="0">
                <a:solidFill>
                  <a:srgbClr val="FF0000"/>
                </a:solidFill>
                <a:effectLst/>
                <a:latin typeface="MicrosoftYaHei-Bold"/>
              </a:rPr>
              <a:t>目前的</a:t>
            </a:r>
            <a:r>
              <a:rPr lang="en-US" altLang="zh-CN" sz="1800" b="0" dirty="0">
                <a:solidFill>
                  <a:srgbClr val="FF0000"/>
                </a:solidFill>
                <a:effectLst/>
                <a:latin typeface="MicrosoftYaHei-Bold"/>
              </a:rPr>
              <a:t>ATLAS</a:t>
            </a:r>
            <a:r>
              <a:rPr lang="zh-CN" altLang="en-US" sz="1800" b="0" dirty="0">
                <a:solidFill>
                  <a:srgbClr val="FF0000"/>
                </a:solidFill>
                <a:effectLst/>
                <a:latin typeface="MicrosoftYaHei-Bold"/>
              </a:rPr>
              <a:t>探测器</a:t>
            </a:r>
            <a:endParaRPr lang="zh-CN" altLang="en-US" dirty="0"/>
          </a:p>
        </p:txBody>
      </p:sp>
      <p:sp>
        <p:nvSpPr>
          <p:cNvPr id="15" name="文本框 14">
            <a:extLst>
              <a:ext uri="{FF2B5EF4-FFF2-40B4-BE49-F238E27FC236}">
                <a16:creationId xmlns:a16="http://schemas.microsoft.com/office/drawing/2014/main" id="{7C706938-266D-535A-8007-D37506C72F2E}"/>
              </a:ext>
            </a:extLst>
          </p:cNvPr>
          <p:cNvSpPr txBox="1"/>
          <p:nvPr/>
        </p:nvSpPr>
        <p:spPr>
          <a:xfrm>
            <a:off x="5151430" y="5918577"/>
            <a:ext cx="2574106" cy="369332"/>
          </a:xfrm>
          <a:prstGeom prst="rect">
            <a:avLst/>
          </a:prstGeom>
          <a:noFill/>
        </p:spPr>
        <p:txBody>
          <a:bodyPr wrap="square">
            <a:spAutoFit/>
          </a:bodyPr>
          <a:lstStyle/>
          <a:p>
            <a:r>
              <a:rPr lang="zh-CN" altLang="en-US" sz="1800" b="0" dirty="0">
                <a:solidFill>
                  <a:srgbClr val="FF0000"/>
                </a:solidFill>
                <a:effectLst/>
                <a:latin typeface="MicrosoftYaHei-Bold"/>
              </a:rPr>
              <a:t>升级后的</a:t>
            </a:r>
            <a:r>
              <a:rPr lang="en-US" altLang="zh-CN" sz="1800" b="0" dirty="0">
                <a:solidFill>
                  <a:srgbClr val="FF0000"/>
                </a:solidFill>
                <a:effectLst/>
                <a:latin typeface="MicrosoftYaHei-Bold"/>
              </a:rPr>
              <a:t>ATLAS</a:t>
            </a:r>
            <a:r>
              <a:rPr lang="zh-CN" altLang="en-US" sz="1800" b="0" dirty="0">
                <a:solidFill>
                  <a:srgbClr val="FF0000"/>
                </a:solidFill>
                <a:effectLst/>
                <a:latin typeface="MicrosoftYaHei-Bold"/>
              </a:rPr>
              <a:t>探测器</a:t>
            </a:r>
            <a:endParaRPr lang="zh-CN" altLang="en-US" dirty="0"/>
          </a:p>
        </p:txBody>
      </p:sp>
    </p:spTree>
    <p:extLst>
      <p:ext uri="{BB962C8B-B14F-4D97-AF65-F5344CB8AC3E}">
        <p14:creationId xmlns:p14="http://schemas.microsoft.com/office/powerpoint/2010/main" val="3596756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5"/>
                                        </p:tgtEl>
                                        <p:attrNameLst>
                                          <p:attrName>style.visibility</p:attrName>
                                        </p:attrNameLst>
                                      </p:cBhvr>
                                      <p:to>
                                        <p:strVal val="visible"/>
                                      </p:to>
                                    </p:set>
                                    <p:animEffect transition="in" filter="randombar(horizontal)">
                                      <p:cBhvr>
                                        <p:cTn id="10"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D3E0AF-A0FB-0811-1F20-D593E2D78424}"/>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4F41E267-5206-E595-E7DA-C677A58B8363}"/>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53</a:t>
            </a:fld>
            <a:endParaRPr lang="zh-CN" altLang="en-US"/>
          </a:p>
        </p:txBody>
      </p:sp>
      <p:sp>
        <p:nvSpPr>
          <p:cNvPr id="9" name="文本框 8">
            <a:extLst>
              <a:ext uri="{FF2B5EF4-FFF2-40B4-BE49-F238E27FC236}">
                <a16:creationId xmlns:a16="http://schemas.microsoft.com/office/drawing/2014/main" id="{D6383E07-7D4D-6DF9-2C07-B5E20F7E7D92}"/>
              </a:ext>
            </a:extLst>
          </p:cNvPr>
          <p:cNvSpPr txBox="1"/>
          <p:nvPr/>
        </p:nvSpPr>
        <p:spPr>
          <a:xfrm>
            <a:off x="853439" y="0"/>
            <a:ext cx="7946747" cy="830997"/>
          </a:xfrm>
          <a:prstGeom prst="rect">
            <a:avLst/>
          </a:prstGeom>
          <a:noFill/>
        </p:spPr>
        <p:txBody>
          <a:bodyPr wrap="square">
            <a:spAutoFit/>
          </a:bodyPr>
          <a:lstStyle/>
          <a:p>
            <a:r>
              <a:rPr lang="en-US" altLang="zh-CN" sz="2400" b="1" dirty="0">
                <a:solidFill>
                  <a:srgbClr val="C00000"/>
                </a:solidFill>
                <a:latin typeface="MicrosoftYaHei-Bold"/>
              </a:rPr>
              <a:t>Low Gain Avalanche Detectors (LGAD) </a:t>
            </a:r>
          </a:p>
          <a:p>
            <a:r>
              <a:rPr lang="zh-CN" altLang="en-US" sz="2400" b="1" dirty="0">
                <a:solidFill>
                  <a:srgbClr val="C00000"/>
                </a:solidFill>
                <a:latin typeface="MicrosoftYaHei-Bold"/>
              </a:rPr>
              <a:t>低增益雪崩硅传感器 </a:t>
            </a:r>
          </a:p>
        </p:txBody>
      </p:sp>
      <p:pic>
        <p:nvPicPr>
          <p:cNvPr id="3" name="图片 2" descr="图形用户界面&#10;&#10;中度可信度描述已自动生成">
            <a:extLst>
              <a:ext uri="{FF2B5EF4-FFF2-40B4-BE49-F238E27FC236}">
                <a16:creationId xmlns:a16="http://schemas.microsoft.com/office/drawing/2014/main" id="{A0E17290-9E6A-F150-370E-7F86E5F62F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029364"/>
            <a:ext cx="9144000" cy="4799271"/>
          </a:xfrm>
          <a:prstGeom prst="rect">
            <a:avLst/>
          </a:prstGeom>
        </p:spPr>
      </p:pic>
    </p:spTree>
    <p:extLst>
      <p:ext uri="{BB962C8B-B14F-4D97-AF65-F5344CB8AC3E}">
        <p14:creationId xmlns:p14="http://schemas.microsoft.com/office/powerpoint/2010/main" val="36854953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67B7D3-C68B-8D4D-2042-06B81BEA95CA}"/>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1754033C-21AC-E205-4403-36A4658DAB74}"/>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54</a:t>
            </a:fld>
            <a:endParaRPr lang="zh-CN" altLang="en-US"/>
          </a:p>
        </p:txBody>
      </p:sp>
      <p:sp>
        <p:nvSpPr>
          <p:cNvPr id="9" name="文本框 8">
            <a:extLst>
              <a:ext uri="{FF2B5EF4-FFF2-40B4-BE49-F238E27FC236}">
                <a16:creationId xmlns:a16="http://schemas.microsoft.com/office/drawing/2014/main" id="{51F07946-6CB3-7DF4-4DFD-C6C2ED001C4F}"/>
              </a:ext>
            </a:extLst>
          </p:cNvPr>
          <p:cNvSpPr txBox="1"/>
          <p:nvPr/>
        </p:nvSpPr>
        <p:spPr>
          <a:xfrm>
            <a:off x="751026" y="0"/>
            <a:ext cx="4545179" cy="707886"/>
          </a:xfrm>
          <a:prstGeom prst="rect">
            <a:avLst/>
          </a:prstGeom>
          <a:noFill/>
        </p:spPr>
        <p:txBody>
          <a:bodyPr wrap="square">
            <a:spAutoFit/>
          </a:bodyPr>
          <a:lstStyle/>
          <a:p>
            <a:r>
              <a:rPr lang="en-US" altLang="zh-CN" sz="4000" b="1" dirty="0">
                <a:solidFill>
                  <a:srgbClr val="C00000"/>
                </a:solidFill>
                <a:latin typeface="MicrosoftYaHei-Bold"/>
              </a:rPr>
              <a:t>LGAD</a:t>
            </a:r>
            <a:r>
              <a:rPr lang="zh-CN" altLang="en-US" sz="4000" b="1" dirty="0">
                <a:solidFill>
                  <a:srgbClr val="C00000"/>
                </a:solidFill>
                <a:latin typeface="MicrosoftYaHei-Bold"/>
              </a:rPr>
              <a:t>读出电子学</a:t>
            </a:r>
          </a:p>
        </p:txBody>
      </p:sp>
      <p:sp>
        <p:nvSpPr>
          <p:cNvPr id="2" name="文本框 1">
            <a:extLst>
              <a:ext uri="{FF2B5EF4-FFF2-40B4-BE49-F238E27FC236}">
                <a16:creationId xmlns:a16="http://schemas.microsoft.com/office/drawing/2014/main" id="{AA71A9B6-00B6-B98F-8A75-CEE3A8B65B0C}"/>
              </a:ext>
            </a:extLst>
          </p:cNvPr>
          <p:cNvSpPr txBox="1"/>
          <p:nvPr/>
        </p:nvSpPr>
        <p:spPr>
          <a:xfrm>
            <a:off x="6679549" y="1156225"/>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sp>
        <p:nvSpPr>
          <p:cNvPr id="3" name="文本框 2">
            <a:extLst>
              <a:ext uri="{FF2B5EF4-FFF2-40B4-BE49-F238E27FC236}">
                <a16:creationId xmlns:a16="http://schemas.microsoft.com/office/drawing/2014/main" id="{CDC922EB-E8A2-BF43-2F8A-6483C8CE8510}"/>
              </a:ext>
            </a:extLst>
          </p:cNvPr>
          <p:cNvSpPr txBox="1"/>
          <p:nvPr/>
        </p:nvSpPr>
        <p:spPr>
          <a:xfrm>
            <a:off x="1183234" y="5526842"/>
            <a:ext cx="1369771" cy="369332"/>
          </a:xfrm>
          <a:prstGeom prst="rect">
            <a:avLst/>
          </a:prstGeom>
          <a:noFill/>
        </p:spPr>
        <p:txBody>
          <a:bodyPr wrap="square">
            <a:spAutoFit/>
          </a:bodyPr>
          <a:lstStyle/>
          <a:p>
            <a:r>
              <a:rPr lang="en-US" altLang="zh-CN" sz="1800" dirty="0" err="1">
                <a:latin typeface="Times New Roman" panose="02020603050405020304" pitchFamily="18" charset="0"/>
                <a:cs typeface="Times New Roman" panose="02020603050405020304" pitchFamily="18" charset="0"/>
              </a:rPr>
              <a:t>Altiroc</a:t>
            </a:r>
            <a:r>
              <a:rPr lang="zh-CN" altLang="en-US" sz="1800" dirty="0">
                <a:latin typeface="Times New Roman" panose="02020603050405020304" pitchFamily="18" charset="0"/>
                <a:cs typeface="Times New Roman" panose="02020603050405020304" pitchFamily="18" charset="0"/>
              </a:rPr>
              <a:t>芯片</a:t>
            </a:r>
            <a:endParaRPr lang="zh-CN" altLang="en-US" sz="1800" dirty="0"/>
          </a:p>
        </p:txBody>
      </p:sp>
      <p:pic>
        <p:nvPicPr>
          <p:cNvPr id="4" name="图片 3">
            <a:extLst>
              <a:ext uri="{FF2B5EF4-FFF2-40B4-BE49-F238E27FC236}">
                <a16:creationId xmlns:a16="http://schemas.microsoft.com/office/drawing/2014/main" id="{48CC96E3-AE0E-CFCC-097E-E9FF6AAC7128}"/>
              </a:ext>
            </a:extLst>
          </p:cNvPr>
          <p:cNvPicPr>
            <a:picLocks noChangeAspect="1"/>
          </p:cNvPicPr>
          <p:nvPr/>
        </p:nvPicPr>
        <p:blipFill>
          <a:blip r:embed="rId2"/>
          <a:stretch>
            <a:fillRect/>
          </a:stretch>
        </p:blipFill>
        <p:spPr>
          <a:xfrm>
            <a:off x="88337" y="4124721"/>
            <a:ext cx="4158683" cy="1152988"/>
          </a:xfrm>
          <a:prstGeom prst="rect">
            <a:avLst/>
          </a:prstGeom>
        </p:spPr>
      </p:pic>
      <p:pic>
        <p:nvPicPr>
          <p:cNvPr id="5" name="图片 4">
            <a:extLst>
              <a:ext uri="{FF2B5EF4-FFF2-40B4-BE49-F238E27FC236}">
                <a16:creationId xmlns:a16="http://schemas.microsoft.com/office/drawing/2014/main" id="{641168AD-B645-1AB6-5B97-9534D3558A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8337" y="1255965"/>
            <a:ext cx="4032250" cy="2374900"/>
          </a:xfrm>
          <a:prstGeom prst="rect">
            <a:avLst/>
          </a:prstGeom>
        </p:spPr>
      </p:pic>
      <p:sp>
        <p:nvSpPr>
          <p:cNvPr id="6" name="文本框 5">
            <a:extLst>
              <a:ext uri="{FF2B5EF4-FFF2-40B4-BE49-F238E27FC236}">
                <a16:creationId xmlns:a16="http://schemas.microsoft.com/office/drawing/2014/main" id="{6A7DB6A2-7D5A-AD71-3EE4-168A6F0FE135}"/>
              </a:ext>
            </a:extLst>
          </p:cNvPr>
          <p:cNvSpPr txBox="1"/>
          <p:nvPr/>
        </p:nvSpPr>
        <p:spPr>
          <a:xfrm>
            <a:off x="4427814" y="4314039"/>
            <a:ext cx="4627849" cy="1477328"/>
          </a:xfrm>
          <a:prstGeom prst="rect">
            <a:avLst/>
          </a:prstGeom>
          <a:noFill/>
        </p:spPr>
        <p:txBody>
          <a:bodyPr wrap="square">
            <a:spAutoFit/>
          </a:bodyPr>
          <a:lstStyle/>
          <a:p>
            <a:pPr algn="just">
              <a:buNone/>
            </a:pPr>
            <a:r>
              <a:rPr lang="en-US" altLang="zh-CN" b="1" kern="100" dirty="0">
                <a:latin typeface="等线" panose="02010600030101010101" pitchFamily="2" charset="-122"/>
                <a:ea typeface="等线" panose="02010600030101010101" pitchFamily="2" charset="-122"/>
                <a:cs typeface="Times New Roman" panose="02020603050405020304" pitchFamily="18" charset="0"/>
              </a:rPr>
              <a:t>16-ch front-end board </a:t>
            </a:r>
            <a:r>
              <a:rPr lang="en-US" altLang="zh-CN" kern="100" dirty="0">
                <a:latin typeface="等线" panose="02010600030101010101" pitchFamily="2" charset="-122"/>
                <a:ea typeface="等线" panose="02010600030101010101" pitchFamily="2" charset="-122"/>
                <a:cs typeface="Times New Roman" panose="02020603050405020304" pitchFamily="18" charset="0"/>
              </a:rPr>
              <a:t>:</a:t>
            </a:r>
          </a:p>
          <a:p>
            <a:pPr algn="just">
              <a:buNone/>
            </a:pPr>
            <a:r>
              <a:rPr lang="en-US" altLang="zh-CN" kern="100" dirty="0">
                <a:latin typeface="等线" panose="02010600030101010101" pitchFamily="2" charset="-122"/>
                <a:ea typeface="等线" panose="02010600030101010101" pitchFamily="2" charset="-122"/>
                <a:cs typeface="Times New Roman" panose="02020603050405020304" pitchFamily="18" charset="0"/>
              </a:rPr>
              <a:t>1. RF: ADL5545-&gt;</a:t>
            </a:r>
            <a:r>
              <a:rPr lang="en-US" altLang="zh-CN" b="0" i="0" dirty="0">
                <a:solidFill>
                  <a:srgbClr val="101820"/>
                </a:solidFill>
                <a:effectLst/>
                <a:latin typeface="Inter"/>
              </a:rPr>
              <a:t>6 GHz with i</a:t>
            </a:r>
            <a:r>
              <a:rPr lang="en-US" altLang="zh-CN" dirty="0"/>
              <a:t>ntegrated bias control circuit</a:t>
            </a:r>
            <a:endParaRPr lang="en-US" altLang="zh-CN" kern="100" dirty="0">
              <a:latin typeface="等线" panose="02010600030101010101" pitchFamily="2" charset="-122"/>
              <a:ea typeface="等线" panose="02010600030101010101" pitchFamily="2" charset="-122"/>
              <a:cs typeface="Times New Roman" panose="02020603050405020304" pitchFamily="18" charset="0"/>
            </a:endParaRPr>
          </a:p>
          <a:p>
            <a:pPr algn="just"/>
            <a:r>
              <a:rPr lang="en-US" altLang="zh-CN" kern="100" dirty="0">
                <a:latin typeface="等线" panose="02010600030101010101" pitchFamily="2" charset="-122"/>
                <a:ea typeface="等线" panose="02010600030101010101" pitchFamily="2" charset="-122"/>
                <a:cs typeface="Times New Roman" panose="02020603050405020304" pitchFamily="18" charset="0"/>
              </a:rPr>
              <a:t>2. Comparator: ADCMP572 with </a:t>
            </a:r>
            <a:r>
              <a:rPr lang="en-US" altLang="zh-CN" dirty="0"/>
              <a:t>differential output;</a:t>
            </a:r>
          </a:p>
        </p:txBody>
      </p:sp>
      <p:pic>
        <p:nvPicPr>
          <p:cNvPr id="8" name="图片 7" descr="电子设备的屏幕&#10;&#10;AI 生成的内容可能不正确。">
            <a:extLst>
              <a:ext uri="{FF2B5EF4-FFF2-40B4-BE49-F238E27FC236}">
                <a16:creationId xmlns:a16="http://schemas.microsoft.com/office/drawing/2014/main" id="{9677BD5F-FCE2-7986-C3AE-C19A6094775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53912" y="1085950"/>
            <a:ext cx="4053282" cy="3038771"/>
          </a:xfrm>
          <a:prstGeom prst="rect">
            <a:avLst/>
          </a:prstGeom>
        </p:spPr>
      </p:pic>
      <p:sp>
        <p:nvSpPr>
          <p:cNvPr id="10" name="文本框 9">
            <a:extLst>
              <a:ext uri="{FF2B5EF4-FFF2-40B4-BE49-F238E27FC236}">
                <a16:creationId xmlns:a16="http://schemas.microsoft.com/office/drawing/2014/main" id="{16BC318E-2BF2-E81A-24C2-275686D3AD7B}"/>
              </a:ext>
            </a:extLst>
          </p:cNvPr>
          <p:cNvSpPr txBox="1"/>
          <p:nvPr/>
        </p:nvSpPr>
        <p:spPr>
          <a:xfrm>
            <a:off x="7673877" y="2916593"/>
            <a:ext cx="1468243" cy="369332"/>
          </a:xfrm>
          <a:prstGeom prst="rect">
            <a:avLst/>
          </a:prstGeom>
          <a:noFill/>
        </p:spPr>
        <p:txBody>
          <a:bodyPr wrap="square">
            <a:spAutoFit/>
          </a:bodyPr>
          <a:lstStyle/>
          <a:p>
            <a:r>
              <a:rPr lang="en-US" altLang="zh-CN" b="0" i="0" dirty="0">
                <a:solidFill>
                  <a:srgbClr val="FF0000"/>
                </a:solidFill>
                <a:effectLst/>
                <a:latin typeface="Inter"/>
              </a:rPr>
              <a:t>KCU116 dev</a:t>
            </a:r>
            <a:endParaRPr lang="zh-CN" altLang="en-US" dirty="0">
              <a:solidFill>
                <a:srgbClr val="FF0000"/>
              </a:solidFill>
            </a:endParaRPr>
          </a:p>
        </p:txBody>
      </p:sp>
      <p:cxnSp>
        <p:nvCxnSpPr>
          <p:cNvPr id="11" name="直接箭头连接符 10">
            <a:extLst>
              <a:ext uri="{FF2B5EF4-FFF2-40B4-BE49-F238E27FC236}">
                <a16:creationId xmlns:a16="http://schemas.microsoft.com/office/drawing/2014/main" id="{50CE16F6-3C44-271E-8933-41BEC646D5AA}"/>
              </a:ext>
            </a:extLst>
          </p:cNvPr>
          <p:cNvCxnSpPr>
            <a:cxnSpLocks/>
          </p:cNvCxnSpPr>
          <p:nvPr/>
        </p:nvCxnSpPr>
        <p:spPr>
          <a:xfrm flipH="1">
            <a:off x="6529373" y="3088357"/>
            <a:ext cx="1167348" cy="36120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直接箭头连接符 11">
            <a:extLst>
              <a:ext uri="{FF2B5EF4-FFF2-40B4-BE49-F238E27FC236}">
                <a16:creationId xmlns:a16="http://schemas.microsoft.com/office/drawing/2014/main" id="{1B9D0DB6-D403-1635-2890-BB9ECCE13798}"/>
              </a:ext>
            </a:extLst>
          </p:cNvPr>
          <p:cNvCxnSpPr>
            <a:cxnSpLocks/>
          </p:cNvCxnSpPr>
          <p:nvPr/>
        </p:nvCxnSpPr>
        <p:spPr>
          <a:xfrm flipH="1">
            <a:off x="6241725" y="1711678"/>
            <a:ext cx="1167348" cy="361207"/>
          </a:xfrm>
          <a:prstGeom prst="straightConnector1">
            <a:avLst/>
          </a:prstGeom>
          <a:ln w="254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文本框 12">
            <a:extLst>
              <a:ext uri="{FF2B5EF4-FFF2-40B4-BE49-F238E27FC236}">
                <a16:creationId xmlns:a16="http://schemas.microsoft.com/office/drawing/2014/main" id="{0804E505-4C1A-A789-0D46-791B973C4978}"/>
              </a:ext>
            </a:extLst>
          </p:cNvPr>
          <p:cNvSpPr txBox="1"/>
          <p:nvPr/>
        </p:nvSpPr>
        <p:spPr>
          <a:xfrm>
            <a:off x="7541209" y="1426554"/>
            <a:ext cx="1731969" cy="646331"/>
          </a:xfrm>
          <a:prstGeom prst="rect">
            <a:avLst/>
          </a:prstGeom>
          <a:noFill/>
        </p:spPr>
        <p:txBody>
          <a:bodyPr wrap="square">
            <a:spAutoFit/>
          </a:bodyPr>
          <a:lstStyle/>
          <a:p>
            <a:r>
              <a:rPr lang="en-US" altLang="zh-CN" b="0" i="0" dirty="0">
                <a:solidFill>
                  <a:srgbClr val="FF0000"/>
                </a:solidFill>
                <a:effectLst/>
                <a:latin typeface="Inter"/>
              </a:rPr>
              <a:t>16-ch front-end board</a:t>
            </a:r>
            <a:endParaRPr lang="zh-CN" altLang="en-US" dirty="0">
              <a:solidFill>
                <a:srgbClr val="FF0000"/>
              </a:solidFill>
            </a:endParaRPr>
          </a:p>
        </p:txBody>
      </p:sp>
      <p:sp>
        <p:nvSpPr>
          <p:cNvPr id="14" name="文本框 13">
            <a:extLst>
              <a:ext uri="{FF2B5EF4-FFF2-40B4-BE49-F238E27FC236}">
                <a16:creationId xmlns:a16="http://schemas.microsoft.com/office/drawing/2014/main" id="{6E722258-EFAC-FB4C-78A3-004330D28172}"/>
              </a:ext>
            </a:extLst>
          </p:cNvPr>
          <p:cNvSpPr txBox="1"/>
          <p:nvPr/>
        </p:nvSpPr>
        <p:spPr>
          <a:xfrm>
            <a:off x="4320381" y="5893955"/>
            <a:ext cx="4718335" cy="369332"/>
          </a:xfrm>
          <a:prstGeom prst="rect">
            <a:avLst/>
          </a:prstGeom>
          <a:noFill/>
        </p:spPr>
        <p:txBody>
          <a:bodyPr wrap="square">
            <a:spAutoFit/>
          </a:bodyPr>
          <a:lstStyle/>
          <a:p>
            <a:pPr algn="just">
              <a:buNone/>
            </a:pPr>
            <a:r>
              <a:rPr lang="en-US" altLang="zh-CN" b="1" kern="100" dirty="0">
                <a:latin typeface="等线" panose="02010600030101010101" pitchFamily="2" charset="-122"/>
                <a:ea typeface="等线" panose="02010600030101010101" pitchFamily="2" charset="-122"/>
                <a:cs typeface="Times New Roman" panose="02020603050405020304" pitchFamily="18" charset="0"/>
              </a:rPr>
              <a:t>KCU116 dev :  </a:t>
            </a:r>
            <a:r>
              <a:rPr lang="en-US" altLang="zh-CN" kern="100" dirty="0">
                <a:latin typeface="等线" panose="02010600030101010101" pitchFamily="2" charset="-122"/>
                <a:ea typeface="等线" panose="02010600030101010101" pitchFamily="2" charset="-122"/>
                <a:cs typeface="Times New Roman" panose="02020603050405020304" pitchFamily="18" charset="0"/>
              </a:rPr>
              <a:t>TOT &amp; TOA measurement</a:t>
            </a:r>
          </a:p>
        </p:txBody>
      </p:sp>
    </p:spTree>
    <p:extLst>
      <p:ext uri="{BB962C8B-B14F-4D97-AF65-F5344CB8AC3E}">
        <p14:creationId xmlns:p14="http://schemas.microsoft.com/office/powerpoint/2010/main" val="916989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fade">
                                      <p:cBhvr>
                                        <p:cTn id="16" dur="500"/>
                                        <p:tgtEl>
                                          <p:spTgt spid="10"/>
                                        </p:tgtEl>
                                      </p:cBhvr>
                                    </p:animEffect>
                                  </p:childTnLst>
                                </p:cTn>
                              </p:par>
                              <p:par>
                                <p:cTn id="17" presetID="10"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par>
                                <p:cTn id="20" presetID="10" presetClass="entr" presetSubtype="0" fill="hold" nodeType="with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fade">
                                      <p:cBhvr>
                                        <p:cTn id="25" dur="500"/>
                                        <p:tgtEl>
                                          <p:spTgt spid="13"/>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fade">
                                      <p:cBhvr>
                                        <p:cTn id="28"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0" grpId="0"/>
      <p:bldP spid="13" grpId="0"/>
      <p:bldP spid="14"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34018-0E47-ADD7-3BA3-F016B9F64BEC}"/>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7F8ADDFC-166D-0456-6A87-89429EFFDB05}"/>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55</a:t>
            </a:fld>
            <a:endParaRPr lang="zh-CN" altLang="en-US"/>
          </a:p>
        </p:txBody>
      </p:sp>
      <p:sp>
        <p:nvSpPr>
          <p:cNvPr id="9" name="文本框 8">
            <a:extLst>
              <a:ext uri="{FF2B5EF4-FFF2-40B4-BE49-F238E27FC236}">
                <a16:creationId xmlns:a16="http://schemas.microsoft.com/office/drawing/2014/main" id="{DCA3A668-3CA6-F421-DC8F-2F8CE17386F5}"/>
              </a:ext>
            </a:extLst>
          </p:cNvPr>
          <p:cNvSpPr txBox="1"/>
          <p:nvPr/>
        </p:nvSpPr>
        <p:spPr>
          <a:xfrm>
            <a:off x="901566" y="67377"/>
            <a:ext cx="4257576" cy="707886"/>
          </a:xfrm>
          <a:prstGeom prst="rect">
            <a:avLst/>
          </a:prstGeom>
          <a:noFill/>
        </p:spPr>
        <p:txBody>
          <a:bodyPr wrap="square">
            <a:spAutoFit/>
          </a:bodyPr>
          <a:lstStyle/>
          <a:p>
            <a:r>
              <a:rPr lang="en-US" altLang="zh-CN" sz="4000" b="1" dirty="0">
                <a:solidFill>
                  <a:srgbClr val="C00000"/>
                </a:solidFill>
                <a:latin typeface="MicrosoftYaHei-Bold"/>
              </a:rPr>
              <a:t>LGAD</a:t>
            </a:r>
            <a:r>
              <a:rPr lang="zh-CN" altLang="en-US" sz="4000" b="1" dirty="0">
                <a:solidFill>
                  <a:srgbClr val="C00000"/>
                </a:solidFill>
                <a:latin typeface="MicrosoftYaHei-Bold"/>
              </a:rPr>
              <a:t>探测器测试</a:t>
            </a:r>
          </a:p>
        </p:txBody>
      </p:sp>
      <p:sp>
        <p:nvSpPr>
          <p:cNvPr id="3" name="矩形: 圆角 2">
            <a:extLst>
              <a:ext uri="{FF2B5EF4-FFF2-40B4-BE49-F238E27FC236}">
                <a16:creationId xmlns:a16="http://schemas.microsoft.com/office/drawing/2014/main" id="{6CBE52BE-F207-082C-E5D1-4A23FD4D7C90}"/>
              </a:ext>
            </a:extLst>
          </p:cNvPr>
          <p:cNvSpPr/>
          <p:nvPr/>
        </p:nvSpPr>
        <p:spPr>
          <a:xfrm>
            <a:off x="4784814" y="5797786"/>
            <a:ext cx="4122465" cy="270300"/>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2000" dirty="0">
                <a:solidFill>
                  <a:srgbClr val="FF0000"/>
                </a:solidFill>
              </a:rPr>
              <a:t>~40 </a:t>
            </a:r>
            <a:r>
              <a:rPr lang="en-US" altLang="zh-CN" sz="2000" dirty="0" err="1">
                <a:solidFill>
                  <a:srgbClr val="FF0000"/>
                </a:solidFill>
              </a:rPr>
              <a:t>ps</a:t>
            </a:r>
            <a:r>
              <a:rPr lang="en-US" altLang="zh-CN" sz="2000" dirty="0">
                <a:solidFill>
                  <a:srgbClr val="FF0000"/>
                </a:solidFill>
              </a:rPr>
              <a:t> </a:t>
            </a:r>
            <a:r>
              <a:rPr lang="en-US" altLang="zh-CN" sz="2000" dirty="0">
                <a:solidFill>
                  <a:schemeClr val="tx1"/>
                </a:solidFill>
              </a:rPr>
              <a:t>at threshold of 145mV</a:t>
            </a:r>
            <a:endParaRPr lang="zh-CN" altLang="en-US" sz="2000" dirty="0">
              <a:solidFill>
                <a:schemeClr val="tx1"/>
              </a:solidFill>
            </a:endParaRPr>
          </a:p>
        </p:txBody>
      </p:sp>
      <p:pic>
        <p:nvPicPr>
          <p:cNvPr id="4" name="图片 3">
            <a:extLst>
              <a:ext uri="{FF2B5EF4-FFF2-40B4-BE49-F238E27FC236}">
                <a16:creationId xmlns:a16="http://schemas.microsoft.com/office/drawing/2014/main" id="{700C25FA-8554-64F2-1AA7-B334492C925C}"/>
              </a:ext>
            </a:extLst>
          </p:cNvPr>
          <p:cNvPicPr>
            <a:picLocks noChangeAspect="1"/>
          </p:cNvPicPr>
          <p:nvPr/>
        </p:nvPicPr>
        <p:blipFill>
          <a:blip r:embed="rId2"/>
          <a:stretch>
            <a:fillRect/>
          </a:stretch>
        </p:blipFill>
        <p:spPr>
          <a:xfrm>
            <a:off x="4784814" y="932843"/>
            <a:ext cx="3759563" cy="2049414"/>
          </a:xfrm>
          <a:prstGeom prst="rect">
            <a:avLst/>
          </a:prstGeom>
        </p:spPr>
      </p:pic>
      <p:sp>
        <p:nvSpPr>
          <p:cNvPr id="5" name="矩形: 圆角 4">
            <a:extLst>
              <a:ext uri="{FF2B5EF4-FFF2-40B4-BE49-F238E27FC236}">
                <a16:creationId xmlns:a16="http://schemas.microsoft.com/office/drawing/2014/main" id="{4E3C8DF9-6745-A311-2F01-BDED7416EE09}"/>
              </a:ext>
            </a:extLst>
          </p:cNvPr>
          <p:cNvSpPr/>
          <p:nvPr/>
        </p:nvSpPr>
        <p:spPr>
          <a:xfrm>
            <a:off x="4553643" y="3020345"/>
            <a:ext cx="4289114" cy="472738"/>
          </a:xfrm>
          <a:prstGeom prst="roundRect">
            <a:avLst/>
          </a:prstGeom>
          <a:solidFill>
            <a:schemeClr val="accent1">
              <a:lumMod val="20000"/>
              <a:lumOff val="80000"/>
            </a:schemeClr>
          </a:solidFill>
          <a:ln>
            <a:solidFill>
              <a:schemeClr val="accent1">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1"/>
                </a:solidFill>
              </a:rPr>
              <a:t>AC-LGAD signal after three-stage amplifiers (~900mV), pulse width ~3 ns</a:t>
            </a:r>
            <a:endParaRPr lang="zh-CN" altLang="en-US" sz="1600" dirty="0">
              <a:solidFill>
                <a:schemeClr val="tx1"/>
              </a:solidFill>
            </a:endParaRPr>
          </a:p>
        </p:txBody>
      </p:sp>
      <p:pic>
        <p:nvPicPr>
          <p:cNvPr id="6" name="图片 5">
            <a:extLst>
              <a:ext uri="{FF2B5EF4-FFF2-40B4-BE49-F238E27FC236}">
                <a16:creationId xmlns:a16="http://schemas.microsoft.com/office/drawing/2014/main" id="{5BA18912-F097-E3B4-5283-B8D66C9592EF}"/>
              </a:ext>
            </a:extLst>
          </p:cNvPr>
          <p:cNvPicPr>
            <a:picLocks noChangeAspect="1"/>
          </p:cNvPicPr>
          <p:nvPr/>
        </p:nvPicPr>
        <p:blipFill>
          <a:blip r:embed="rId3"/>
          <a:stretch>
            <a:fillRect/>
          </a:stretch>
        </p:blipFill>
        <p:spPr>
          <a:xfrm>
            <a:off x="4792979" y="3616829"/>
            <a:ext cx="3743232" cy="2104780"/>
          </a:xfrm>
          <a:prstGeom prst="rect">
            <a:avLst/>
          </a:prstGeom>
        </p:spPr>
      </p:pic>
      <p:sp>
        <p:nvSpPr>
          <p:cNvPr id="8" name="矩形 7">
            <a:extLst>
              <a:ext uri="{FF2B5EF4-FFF2-40B4-BE49-F238E27FC236}">
                <a16:creationId xmlns:a16="http://schemas.microsoft.com/office/drawing/2014/main" id="{D5346408-DBD7-BC2E-E5F9-A929A7569D87}"/>
              </a:ext>
            </a:extLst>
          </p:cNvPr>
          <p:cNvSpPr/>
          <p:nvPr/>
        </p:nvSpPr>
        <p:spPr>
          <a:xfrm>
            <a:off x="1472009" y="1206922"/>
            <a:ext cx="302217" cy="7671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F4EAA833-2060-D775-73E4-23A9E99FE647}"/>
              </a:ext>
            </a:extLst>
          </p:cNvPr>
          <p:cNvSpPr txBox="1"/>
          <p:nvPr/>
        </p:nvSpPr>
        <p:spPr>
          <a:xfrm>
            <a:off x="1774226" y="1387361"/>
            <a:ext cx="782665" cy="369332"/>
          </a:xfrm>
          <a:prstGeom prst="rect">
            <a:avLst/>
          </a:prstGeom>
          <a:noFill/>
        </p:spPr>
        <p:txBody>
          <a:bodyPr wrap="square">
            <a:spAutoFit/>
          </a:bodyPr>
          <a:lstStyle/>
          <a:p>
            <a:r>
              <a:rPr lang="en-US" altLang="zh-CN" kern="100" dirty="0">
                <a:solidFill>
                  <a:srgbClr val="0070C0"/>
                </a:solidFill>
                <a:latin typeface="等线" panose="02010600030101010101" pitchFamily="2" charset="-122"/>
                <a:ea typeface="等线" panose="02010600030101010101" pitchFamily="2" charset="-122"/>
                <a:cs typeface="Times New Roman" panose="02020603050405020304" pitchFamily="18" charset="0"/>
              </a:rPr>
              <a:t>Laser</a:t>
            </a:r>
            <a:endParaRPr lang="zh-CN" altLang="en-US" dirty="0">
              <a:solidFill>
                <a:srgbClr val="0070C0"/>
              </a:solidFill>
            </a:endParaRPr>
          </a:p>
        </p:txBody>
      </p:sp>
      <p:cxnSp>
        <p:nvCxnSpPr>
          <p:cNvPr id="11" name="直接箭头连接符 10">
            <a:extLst>
              <a:ext uri="{FF2B5EF4-FFF2-40B4-BE49-F238E27FC236}">
                <a16:creationId xmlns:a16="http://schemas.microsoft.com/office/drawing/2014/main" id="{D3A046CB-F7FE-1456-C691-36BC576E49D4}"/>
              </a:ext>
            </a:extLst>
          </p:cNvPr>
          <p:cNvCxnSpPr>
            <a:cxnSpLocks/>
          </p:cNvCxnSpPr>
          <p:nvPr/>
        </p:nvCxnSpPr>
        <p:spPr>
          <a:xfrm>
            <a:off x="1619243" y="2091101"/>
            <a:ext cx="0" cy="759417"/>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 name="矩形 11">
            <a:extLst>
              <a:ext uri="{FF2B5EF4-FFF2-40B4-BE49-F238E27FC236}">
                <a16:creationId xmlns:a16="http://schemas.microsoft.com/office/drawing/2014/main" id="{4AE5A80E-391C-E794-91E9-5A3C8E38D49B}"/>
              </a:ext>
            </a:extLst>
          </p:cNvPr>
          <p:cNvSpPr/>
          <p:nvPr/>
        </p:nvSpPr>
        <p:spPr>
          <a:xfrm>
            <a:off x="900084" y="2967531"/>
            <a:ext cx="1470825" cy="323613"/>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solidFill>
                  <a:schemeClr val="tx1"/>
                </a:solidFill>
              </a:rPr>
              <a:t>AC-LGAD</a:t>
            </a:r>
            <a:endParaRPr lang="zh-CN" altLang="en-US" dirty="0">
              <a:solidFill>
                <a:schemeClr val="tx1"/>
              </a:solidFill>
            </a:endParaRPr>
          </a:p>
        </p:txBody>
      </p:sp>
      <p:cxnSp>
        <p:nvCxnSpPr>
          <p:cNvPr id="13" name="直接连接符 12">
            <a:extLst>
              <a:ext uri="{FF2B5EF4-FFF2-40B4-BE49-F238E27FC236}">
                <a16:creationId xmlns:a16="http://schemas.microsoft.com/office/drawing/2014/main" id="{244FF3BB-0B9F-C911-33E9-E9C054FB14FC}"/>
              </a:ext>
            </a:extLst>
          </p:cNvPr>
          <p:cNvCxnSpPr>
            <a:cxnSpLocks/>
          </p:cNvCxnSpPr>
          <p:nvPr/>
        </p:nvCxnSpPr>
        <p:spPr>
          <a:xfrm>
            <a:off x="526613" y="989944"/>
            <a:ext cx="0" cy="3068665"/>
          </a:xfrm>
          <a:prstGeom prst="line">
            <a:avLst/>
          </a:prstGeom>
          <a:ln w="19050">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4" name="直接连接符 13">
            <a:extLst>
              <a:ext uri="{FF2B5EF4-FFF2-40B4-BE49-F238E27FC236}">
                <a16:creationId xmlns:a16="http://schemas.microsoft.com/office/drawing/2014/main" id="{8DE906BE-432D-3A8D-45EA-1B0D97ED80E1}"/>
              </a:ext>
            </a:extLst>
          </p:cNvPr>
          <p:cNvCxnSpPr>
            <a:cxnSpLocks/>
          </p:cNvCxnSpPr>
          <p:nvPr/>
        </p:nvCxnSpPr>
        <p:spPr>
          <a:xfrm>
            <a:off x="526613" y="989944"/>
            <a:ext cx="3014420" cy="0"/>
          </a:xfrm>
          <a:prstGeom prst="line">
            <a:avLst/>
          </a:prstGeom>
          <a:ln w="19050">
            <a:solidFill>
              <a:schemeClr val="tx1"/>
            </a:solidFill>
            <a:prstDash val="dash"/>
          </a:ln>
        </p:spPr>
        <p:style>
          <a:lnRef idx="1">
            <a:schemeClr val="dk1"/>
          </a:lnRef>
          <a:fillRef idx="0">
            <a:schemeClr val="dk1"/>
          </a:fillRef>
          <a:effectRef idx="0">
            <a:schemeClr val="dk1"/>
          </a:effectRef>
          <a:fontRef idx="minor">
            <a:schemeClr val="tx1"/>
          </a:fontRef>
        </p:style>
      </p:cxnSp>
      <p:sp>
        <p:nvSpPr>
          <p:cNvPr id="15" name="矩形 14">
            <a:extLst>
              <a:ext uri="{FF2B5EF4-FFF2-40B4-BE49-F238E27FC236}">
                <a16:creationId xmlns:a16="http://schemas.microsoft.com/office/drawing/2014/main" id="{8D4CE864-0BEE-6B39-3CAB-1C12DAB6F862}"/>
              </a:ext>
            </a:extLst>
          </p:cNvPr>
          <p:cNvSpPr/>
          <p:nvPr/>
        </p:nvSpPr>
        <p:spPr>
          <a:xfrm>
            <a:off x="650606" y="3291144"/>
            <a:ext cx="2800013" cy="507098"/>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Adapter board</a:t>
            </a:r>
            <a:endParaRPr lang="zh-CN" altLang="en-US" dirty="0"/>
          </a:p>
        </p:txBody>
      </p:sp>
      <p:cxnSp>
        <p:nvCxnSpPr>
          <p:cNvPr id="16" name="直接连接符 15">
            <a:extLst>
              <a:ext uri="{FF2B5EF4-FFF2-40B4-BE49-F238E27FC236}">
                <a16:creationId xmlns:a16="http://schemas.microsoft.com/office/drawing/2014/main" id="{948E9B9F-851C-9610-E20B-8D0B82BB84FA}"/>
              </a:ext>
            </a:extLst>
          </p:cNvPr>
          <p:cNvCxnSpPr>
            <a:cxnSpLocks/>
          </p:cNvCxnSpPr>
          <p:nvPr/>
        </p:nvCxnSpPr>
        <p:spPr>
          <a:xfrm>
            <a:off x="3659492" y="3129337"/>
            <a:ext cx="2945" cy="113936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17" name="直接连接符 16">
            <a:extLst>
              <a:ext uri="{FF2B5EF4-FFF2-40B4-BE49-F238E27FC236}">
                <a16:creationId xmlns:a16="http://schemas.microsoft.com/office/drawing/2014/main" id="{C5306495-751E-3F8B-7561-EB240D0C03E0}"/>
              </a:ext>
            </a:extLst>
          </p:cNvPr>
          <p:cNvCxnSpPr>
            <a:cxnSpLocks/>
          </p:cNvCxnSpPr>
          <p:nvPr/>
        </p:nvCxnSpPr>
        <p:spPr>
          <a:xfrm>
            <a:off x="3546199" y="989943"/>
            <a:ext cx="0" cy="3068665"/>
          </a:xfrm>
          <a:prstGeom prst="line">
            <a:avLst/>
          </a:prstGeom>
          <a:ln w="19050">
            <a:solidFill>
              <a:schemeClr val="tx1"/>
            </a:solidFill>
            <a:prstDash val="dash"/>
          </a:ln>
        </p:spPr>
        <p:style>
          <a:lnRef idx="1">
            <a:schemeClr val="dk1"/>
          </a:lnRef>
          <a:fillRef idx="0">
            <a:schemeClr val="dk1"/>
          </a:fillRef>
          <a:effectRef idx="0">
            <a:schemeClr val="dk1"/>
          </a:effectRef>
          <a:fontRef idx="minor">
            <a:schemeClr val="tx1"/>
          </a:fontRef>
        </p:style>
      </p:cxnSp>
      <p:cxnSp>
        <p:nvCxnSpPr>
          <p:cNvPr id="18" name="直接连接符 17">
            <a:extLst>
              <a:ext uri="{FF2B5EF4-FFF2-40B4-BE49-F238E27FC236}">
                <a16:creationId xmlns:a16="http://schemas.microsoft.com/office/drawing/2014/main" id="{A2840B8A-BE4E-B198-1F67-1CEF3907C17C}"/>
              </a:ext>
            </a:extLst>
          </p:cNvPr>
          <p:cNvCxnSpPr>
            <a:cxnSpLocks/>
          </p:cNvCxnSpPr>
          <p:nvPr/>
        </p:nvCxnSpPr>
        <p:spPr>
          <a:xfrm>
            <a:off x="526613" y="4058608"/>
            <a:ext cx="3014420" cy="0"/>
          </a:xfrm>
          <a:prstGeom prst="line">
            <a:avLst/>
          </a:prstGeom>
          <a:ln w="19050">
            <a:solidFill>
              <a:schemeClr val="tx1"/>
            </a:solidFill>
            <a:prstDash val="dash"/>
          </a:ln>
        </p:spPr>
        <p:style>
          <a:lnRef idx="1">
            <a:schemeClr val="dk1"/>
          </a:lnRef>
          <a:fillRef idx="0">
            <a:schemeClr val="dk1"/>
          </a:fillRef>
          <a:effectRef idx="0">
            <a:schemeClr val="dk1"/>
          </a:effectRef>
          <a:fontRef idx="minor">
            <a:schemeClr val="tx1"/>
          </a:fontRef>
        </p:style>
      </p:cxnSp>
      <p:sp>
        <p:nvSpPr>
          <p:cNvPr id="19" name="文本框 18">
            <a:extLst>
              <a:ext uri="{FF2B5EF4-FFF2-40B4-BE49-F238E27FC236}">
                <a16:creationId xmlns:a16="http://schemas.microsoft.com/office/drawing/2014/main" id="{F28F99A4-3CFF-85C4-541E-CE77C7762DFE}"/>
              </a:ext>
            </a:extLst>
          </p:cNvPr>
          <p:cNvSpPr txBox="1"/>
          <p:nvPr/>
        </p:nvSpPr>
        <p:spPr>
          <a:xfrm>
            <a:off x="440079" y="899560"/>
            <a:ext cx="1334147" cy="369332"/>
          </a:xfrm>
          <a:prstGeom prst="rect">
            <a:avLst/>
          </a:prstGeom>
          <a:noFill/>
        </p:spPr>
        <p:txBody>
          <a:bodyPr wrap="square">
            <a:spAutoFit/>
          </a:bodyPr>
          <a:lstStyle/>
          <a:p>
            <a:r>
              <a:rPr lang="en-US" altLang="zh-CN" kern="100" dirty="0">
                <a:latin typeface="等线" panose="02010600030101010101" pitchFamily="2" charset="-122"/>
                <a:ea typeface="等线" panose="02010600030101010101" pitchFamily="2" charset="-122"/>
                <a:cs typeface="Times New Roman" panose="02020603050405020304" pitchFamily="18" charset="0"/>
              </a:rPr>
              <a:t>Dark room</a:t>
            </a:r>
            <a:endParaRPr lang="zh-CN" altLang="en-US" dirty="0"/>
          </a:p>
        </p:txBody>
      </p:sp>
      <p:cxnSp>
        <p:nvCxnSpPr>
          <p:cNvPr id="20" name="直接连接符 19">
            <a:extLst>
              <a:ext uri="{FF2B5EF4-FFF2-40B4-BE49-F238E27FC236}">
                <a16:creationId xmlns:a16="http://schemas.microsoft.com/office/drawing/2014/main" id="{BC76551C-4AD3-966F-E57E-438B0018A2BE}"/>
              </a:ext>
            </a:extLst>
          </p:cNvPr>
          <p:cNvCxnSpPr>
            <a:cxnSpLocks/>
          </p:cNvCxnSpPr>
          <p:nvPr/>
        </p:nvCxnSpPr>
        <p:spPr>
          <a:xfrm>
            <a:off x="3918985" y="2967531"/>
            <a:ext cx="0" cy="1507601"/>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1" name="直接连接符 20">
            <a:extLst>
              <a:ext uri="{FF2B5EF4-FFF2-40B4-BE49-F238E27FC236}">
                <a16:creationId xmlns:a16="http://schemas.microsoft.com/office/drawing/2014/main" id="{DA025068-A3D1-0C3C-D464-E05FAF85072A}"/>
              </a:ext>
            </a:extLst>
          </p:cNvPr>
          <p:cNvCxnSpPr>
            <a:cxnSpLocks/>
          </p:cNvCxnSpPr>
          <p:nvPr/>
        </p:nvCxnSpPr>
        <p:spPr>
          <a:xfrm>
            <a:off x="1774226" y="4268697"/>
            <a:ext cx="1883044"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2" name="直接连接符 21">
            <a:extLst>
              <a:ext uri="{FF2B5EF4-FFF2-40B4-BE49-F238E27FC236}">
                <a16:creationId xmlns:a16="http://schemas.microsoft.com/office/drawing/2014/main" id="{E4D3AAD5-945B-4767-BBD9-70D753C7F2F5}"/>
              </a:ext>
            </a:extLst>
          </p:cNvPr>
          <p:cNvCxnSpPr>
            <a:cxnSpLocks/>
          </p:cNvCxnSpPr>
          <p:nvPr/>
        </p:nvCxnSpPr>
        <p:spPr>
          <a:xfrm>
            <a:off x="2249795" y="4480364"/>
            <a:ext cx="1678803"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3" name="直接连接符 22">
            <a:extLst>
              <a:ext uri="{FF2B5EF4-FFF2-40B4-BE49-F238E27FC236}">
                <a16:creationId xmlns:a16="http://schemas.microsoft.com/office/drawing/2014/main" id="{215292D7-6324-287E-A11B-FD8301EFC506}"/>
              </a:ext>
            </a:extLst>
          </p:cNvPr>
          <p:cNvCxnSpPr>
            <a:cxnSpLocks/>
          </p:cNvCxnSpPr>
          <p:nvPr/>
        </p:nvCxnSpPr>
        <p:spPr>
          <a:xfrm flipV="1">
            <a:off x="1781257" y="4268697"/>
            <a:ext cx="0" cy="371098"/>
          </a:xfrm>
          <a:prstGeom prst="line">
            <a:avLst/>
          </a:prstGeom>
          <a:ln w="19050">
            <a:solidFill>
              <a:schemeClr val="tx1"/>
            </a:solidFill>
            <a:headEnd type="stealth"/>
          </a:ln>
        </p:spPr>
        <p:style>
          <a:lnRef idx="1">
            <a:schemeClr val="dk1"/>
          </a:lnRef>
          <a:fillRef idx="0">
            <a:schemeClr val="dk1"/>
          </a:fillRef>
          <a:effectRef idx="0">
            <a:schemeClr val="dk1"/>
          </a:effectRef>
          <a:fontRef idx="minor">
            <a:schemeClr val="tx1"/>
          </a:fontRef>
        </p:style>
      </p:cxnSp>
      <p:cxnSp>
        <p:nvCxnSpPr>
          <p:cNvPr id="24" name="直接连接符 23">
            <a:extLst>
              <a:ext uri="{FF2B5EF4-FFF2-40B4-BE49-F238E27FC236}">
                <a16:creationId xmlns:a16="http://schemas.microsoft.com/office/drawing/2014/main" id="{9FF526B4-5C30-BD11-857F-37CEB5B814CC}"/>
              </a:ext>
            </a:extLst>
          </p:cNvPr>
          <p:cNvCxnSpPr>
            <a:cxnSpLocks/>
          </p:cNvCxnSpPr>
          <p:nvPr/>
        </p:nvCxnSpPr>
        <p:spPr>
          <a:xfrm flipV="1">
            <a:off x="2249795" y="4480364"/>
            <a:ext cx="0" cy="171231"/>
          </a:xfrm>
          <a:prstGeom prst="line">
            <a:avLst/>
          </a:prstGeom>
          <a:ln w="19050">
            <a:solidFill>
              <a:schemeClr val="tx1"/>
            </a:solidFill>
            <a:headEnd type="stealth"/>
          </a:ln>
        </p:spPr>
        <p:style>
          <a:lnRef idx="1">
            <a:schemeClr val="dk1"/>
          </a:lnRef>
          <a:fillRef idx="0">
            <a:schemeClr val="dk1"/>
          </a:fillRef>
          <a:effectRef idx="0">
            <a:schemeClr val="dk1"/>
          </a:effectRef>
          <a:fontRef idx="minor">
            <a:schemeClr val="tx1"/>
          </a:fontRef>
        </p:style>
      </p:cxnSp>
      <p:sp>
        <p:nvSpPr>
          <p:cNvPr id="25" name="矩形 24">
            <a:extLst>
              <a:ext uri="{FF2B5EF4-FFF2-40B4-BE49-F238E27FC236}">
                <a16:creationId xmlns:a16="http://schemas.microsoft.com/office/drawing/2014/main" id="{1735756A-5433-2D84-C50D-DFDBC8A70565}"/>
              </a:ext>
            </a:extLst>
          </p:cNvPr>
          <p:cNvSpPr/>
          <p:nvPr/>
        </p:nvSpPr>
        <p:spPr>
          <a:xfrm>
            <a:off x="720562" y="4643441"/>
            <a:ext cx="2576086" cy="767166"/>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dirty="0"/>
              <a:t>FEE</a:t>
            </a:r>
            <a:endParaRPr lang="zh-CN" altLang="en-US" dirty="0"/>
          </a:p>
        </p:txBody>
      </p:sp>
      <p:sp>
        <p:nvSpPr>
          <p:cNvPr id="26" name="任意多边形: 形状 25">
            <a:extLst>
              <a:ext uri="{FF2B5EF4-FFF2-40B4-BE49-F238E27FC236}">
                <a16:creationId xmlns:a16="http://schemas.microsoft.com/office/drawing/2014/main" id="{B5C8039A-DD47-D22E-39B7-1E3D43CE8707}"/>
              </a:ext>
            </a:extLst>
          </p:cNvPr>
          <p:cNvSpPr/>
          <p:nvPr/>
        </p:nvSpPr>
        <p:spPr>
          <a:xfrm>
            <a:off x="761609" y="2874484"/>
            <a:ext cx="298619" cy="420123"/>
          </a:xfrm>
          <a:custGeom>
            <a:avLst/>
            <a:gdLst>
              <a:gd name="connsiteX0" fmla="*/ 298619 w 298619"/>
              <a:gd name="connsiteY0" fmla="*/ 83573 h 420123"/>
              <a:gd name="connsiteX1" fmla="*/ 120819 w 298619"/>
              <a:gd name="connsiteY1" fmla="*/ 1023 h 420123"/>
              <a:gd name="connsiteX2" fmla="*/ 19219 w 298619"/>
              <a:gd name="connsiteY2" fmla="*/ 134373 h 420123"/>
              <a:gd name="connsiteX3" fmla="*/ 169 w 298619"/>
              <a:gd name="connsiteY3" fmla="*/ 420123 h 420123"/>
            </a:gdLst>
            <a:ahLst/>
            <a:cxnLst>
              <a:cxn ang="0">
                <a:pos x="connsiteX0" y="connsiteY0"/>
              </a:cxn>
              <a:cxn ang="0">
                <a:pos x="connsiteX1" y="connsiteY1"/>
              </a:cxn>
              <a:cxn ang="0">
                <a:pos x="connsiteX2" y="connsiteY2"/>
              </a:cxn>
              <a:cxn ang="0">
                <a:pos x="connsiteX3" y="connsiteY3"/>
              </a:cxn>
            </a:cxnLst>
            <a:rect l="l" t="t" r="r" b="b"/>
            <a:pathLst>
              <a:path w="298619" h="420123">
                <a:moveTo>
                  <a:pt x="298619" y="83573"/>
                </a:moveTo>
                <a:cubicBezTo>
                  <a:pt x="233002" y="38064"/>
                  <a:pt x="167386" y="-7444"/>
                  <a:pt x="120819" y="1023"/>
                </a:cubicBezTo>
                <a:cubicBezTo>
                  <a:pt x="74252" y="9490"/>
                  <a:pt x="39327" y="64523"/>
                  <a:pt x="19219" y="134373"/>
                </a:cubicBezTo>
                <a:cubicBezTo>
                  <a:pt x="-889" y="204223"/>
                  <a:pt x="-360" y="312173"/>
                  <a:pt x="169" y="420123"/>
                </a:cubicBezTo>
              </a:path>
            </a:pathLst>
          </a:cu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7" name="直接连接符 26">
            <a:extLst>
              <a:ext uri="{FF2B5EF4-FFF2-40B4-BE49-F238E27FC236}">
                <a16:creationId xmlns:a16="http://schemas.microsoft.com/office/drawing/2014/main" id="{51141092-BE93-7D4F-8C79-52093D1FD357}"/>
              </a:ext>
            </a:extLst>
          </p:cNvPr>
          <p:cNvCxnSpPr>
            <a:cxnSpLocks/>
          </p:cNvCxnSpPr>
          <p:nvPr/>
        </p:nvCxnSpPr>
        <p:spPr>
          <a:xfrm>
            <a:off x="3281765" y="3129337"/>
            <a:ext cx="0" cy="172646"/>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8" name="直接连接符 27">
            <a:extLst>
              <a:ext uri="{FF2B5EF4-FFF2-40B4-BE49-F238E27FC236}">
                <a16:creationId xmlns:a16="http://schemas.microsoft.com/office/drawing/2014/main" id="{510C3139-4276-13FE-9EC7-17CEF1227EB9}"/>
              </a:ext>
            </a:extLst>
          </p:cNvPr>
          <p:cNvCxnSpPr>
            <a:cxnSpLocks/>
          </p:cNvCxnSpPr>
          <p:nvPr/>
        </p:nvCxnSpPr>
        <p:spPr>
          <a:xfrm flipV="1">
            <a:off x="3281765" y="3129260"/>
            <a:ext cx="382894" cy="3332"/>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29" name="直接连接符 28">
            <a:extLst>
              <a:ext uri="{FF2B5EF4-FFF2-40B4-BE49-F238E27FC236}">
                <a16:creationId xmlns:a16="http://schemas.microsoft.com/office/drawing/2014/main" id="{7764CC6C-DCDB-4B8C-1308-3625D60E3979}"/>
              </a:ext>
            </a:extLst>
          </p:cNvPr>
          <p:cNvCxnSpPr>
            <a:cxnSpLocks/>
          </p:cNvCxnSpPr>
          <p:nvPr/>
        </p:nvCxnSpPr>
        <p:spPr>
          <a:xfrm>
            <a:off x="3113490" y="2974230"/>
            <a:ext cx="811917" cy="0"/>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cxnSp>
        <p:nvCxnSpPr>
          <p:cNvPr id="30" name="直接连接符 29">
            <a:extLst>
              <a:ext uri="{FF2B5EF4-FFF2-40B4-BE49-F238E27FC236}">
                <a16:creationId xmlns:a16="http://schemas.microsoft.com/office/drawing/2014/main" id="{47ABFC42-BFCC-4277-FDB1-428438F915E6}"/>
              </a:ext>
            </a:extLst>
          </p:cNvPr>
          <p:cNvCxnSpPr>
            <a:cxnSpLocks/>
          </p:cNvCxnSpPr>
          <p:nvPr/>
        </p:nvCxnSpPr>
        <p:spPr>
          <a:xfrm>
            <a:off x="3113490" y="2967531"/>
            <a:ext cx="0" cy="323613"/>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
        <p:nvSpPr>
          <p:cNvPr id="31" name="文本框 30">
            <a:extLst>
              <a:ext uri="{FF2B5EF4-FFF2-40B4-BE49-F238E27FC236}">
                <a16:creationId xmlns:a16="http://schemas.microsoft.com/office/drawing/2014/main" id="{12412236-0AC0-B566-73B8-B694CE53711C}"/>
              </a:ext>
            </a:extLst>
          </p:cNvPr>
          <p:cNvSpPr txBox="1"/>
          <p:nvPr/>
        </p:nvSpPr>
        <p:spPr>
          <a:xfrm>
            <a:off x="958027" y="5536943"/>
            <a:ext cx="2351880" cy="369332"/>
          </a:xfrm>
          <a:prstGeom prst="rect">
            <a:avLst/>
          </a:prstGeom>
          <a:noFill/>
        </p:spPr>
        <p:txBody>
          <a:bodyPr wrap="square">
            <a:spAutoFit/>
          </a:bodyPr>
          <a:lstStyle/>
          <a:p>
            <a:r>
              <a:rPr lang="en-US" altLang="zh-CN" dirty="0"/>
              <a:t>Experimental setup</a:t>
            </a:r>
            <a:endParaRPr lang="zh-CN" altLang="en-US" dirty="0"/>
          </a:p>
        </p:txBody>
      </p:sp>
    </p:spTree>
    <p:extLst>
      <p:ext uri="{BB962C8B-B14F-4D97-AF65-F5344CB8AC3E}">
        <p14:creationId xmlns:p14="http://schemas.microsoft.com/office/powerpoint/2010/main" val="2508826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ipe(down)">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4"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wipe(down)">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FE24C-BD2A-ACD6-5025-47FE405C23CF}"/>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17BBF83E-AAB3-A13B-9481-5429050F0D54}"/>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56</a:t>
            </a:fld>
            <a:endParaRPr lang="zh-CN" altLang="en-US"/>
          </a:p>
        </p:txBody>
      </p:sp>
      <p:sp>
        <p:nvSpPr>
          <p:cNvPr id="3" name="文本框 2">
            <a:extLst>
              <a:ext uri="{FF2B5EF4-FFF2-40B4-BE49-F238E27FC236}">
                <a16:creationId xmlns:a16="http://schemas.microsoft.com/office/drawing/2014/main" id="{D491361D-830A-255A-AD47-7BA6EE88E6B5}"/>
              </a:ext>
            </a:extLst>
          </p:cNvPr>
          <p:cNvSpPr txBox="1"/>
          <p:nvPr/>
        </p:nvSpPr>
        <p:spPr>
          <a:xfrm>
            <a:off x="3286416" y="2861673"/>
            <a:ext cx="2790467" cy="646331"/>
          </a:xfrm>
          <a:prstGeom prst="rect">
            <a:avLst/>
          </a:prstGeom>
          <a:noFill/>
        </p:spPr>
        <p:txBody>
          <a:bodyPr wrap="square">
            <a:spAutoFit/>
          </a:bodyPr>
          <a:lstStyle/>
          <a:p>
            <a:r>
              <a:rPr lang="en-US" altLang="zh-CN" sz="3600" b="1" dirty="0">
                <a:solidFill>
                  <a:srgbClr val="C00000"/>
                </a:solidFill>
                <a:effectLst/>
                <a:latin typeface="MicrosoftYaHei-Bold"/>
              </a:rPr>
              <a:t>HUNT</a:t>
            </a:r>
            <a:r>
              <a:rPr lang="zh-CN" altLang="en-US" sz="3600" b="1" dirty="0">
                <a:solidFill>
                  <a:srgbClr val="C00000"/>
                </a:solidFill>
                <a:effectLst/>
                <a:latin typeface="MicrosoftYaHei-Bold"/>
              </a:rPr>
              <a:t>电子学</a:t>
            </a:r>
          </a:p>
        </p:txBody>
      </p:sp>
    </p:spTree>
    <p:extLst>
      <p:ext uri="{BB962C8B-B14F-4D97-AF65-F5344CB8AC3E}">
        <p14:creationId xmlns:p14="http://schemas.microsoft.com/office/powerpoint/2010/main" val="21281006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A1E6B-5809-9A88-0A66-BB239BD62DDC}"/>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6BAE6AB8-431C-51B3-E424-83D76A751C90}"/>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57</a:t>
            </a:fld>
            <a:endParaRPr lang="zh-CN" altLang="en-US"/>
          </a:p>
        </p:txBody>
      </p:sp>
      <p:sp>
        <p:nvSpPr>
          <p:cNvPr id="4" name="文本框 3">
            <a:extLst>
              <a:ext uri="{FF2B5EF4-FFF2-40B4-BE49-F238E27FC236}">
                <a16:creationId xmlns:a16="http://schemas.microsoft.com/office/drawing/2014/main" id="{AC64D35D-6D8F-364E-3CE8-A530D3E66CDC}"/>
              </a:ext>
            </a:extLst>
          </p:cNvPr>
          <p:cNvSpPr txBox="1"/>
          <p:nvPr/>
        </p:nvSpPr>
        <p:spPr>
          <a:xfrm>
            <a:off x="860850" y="2972"/>
            <a:ext cx="6232969" cy="954107"/>
          </a:xfrm>
          <a:prstGeom prst="rect">
            <a:avLst/>
          </a:prstGeom>
          <a:noFill/>
        </p:spPr>
        <p:txBody>
          <a:bodyPr wrap="square">
            <a:spAutoFit/>
          </a:bodyPr>
          <a:lstStyle/>
          <a:p>
            <a:r>
              <a:rPr lang="zh-CN" altLang="zh-CN" sz="2800" b="1" dirty="0"/>
              <a:t>High-energy Underwater Neutrino Telescope (HUNT)</a:t>
            </a:r>
          </a:p>
        </p:txBody>
      </p:sp>
      <p:pic>
        <p:nvPicPr>
          <p:cNvPr id="9" name="图片 8">
            <a:extLst>
              <a:ext uri="{FF2B5EF4-FFF2-40B4-BE49-F238E27FC236}">
                <a16:creationId xmlns:a16="http://schemas.microsoft.com/office/drawing/2014/main" id="{71DBBF29-B13C-8E42-C4CD-5D9102E46B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2467" y="957079"/>
            <a:ext cx="6959065" cy="3914474"/>
          </a:xfrm>
          <a:prstGeom prst="rect">
            <a:avLst/>
          </a:prstGeom>
        </p:spPr>
      </p:pic>
      <p:sp>
        <p:nvSpPr>
          <p:cNvPr id="11" name="文本框 10">
            <a:extLst>
              <a:ext uri="{FF2B5EF4-FFF2-40B4-BE49-F238E27FC236}">
                <a16:creationId xmlns:a16="http://schemas.microsoft.com/office/drawing/2014/main" id="{7F7A9DB3-C995-A174-90F9-D1F68FCFE3B2}"/>
              </a:ext>
            </a:extLst>
          </p:cNvPr>
          <p:cNvSpPr txBox="1"/>
          <p:nvPr/>
        </p:nvSpPr>
        <p:spPr>
          <a:xfrm>
            <a:off x="180473" y="4886589"/>
            <a:ext cx="8963528" cy="1477328"/>
          </a:xfrm>
          <a:prstGeom prst="rect">
            <a:avLst/>
          </a:prstGeom>
          <a:noFill/>
        </p:spPr>
        <p:txBody>
          <a:bodyPr wrap="square">
            <a:spAutoFit/>
          </a:bodyPr>
          <a:lstStyle/>
          <a:p>
            <a:r>
              <a:rPr lang="zh-CN" altLang="en-US" dirty="0"/>
              <a:t>高能中微子可以在不受磁场或物质影响的情况下传播很长距离，已经成为探索宇宙射线起源不可或缺的工具，为了解它们的生成机制和天体物理来源提供了独特的视角。中国科学院高能物理研究所的</a:t>
            </a:r>
            <a:r>
              <a:rPr lang="zh-CN" altLang="en-US" b="1" dirty="0"/>
              <a:t>LHAASO团队</a:t>
            </a:r>
            <a:r>
              <a:rPr lang="zh-CN" altLang="en-US" dirty="0"/>
              <a:t>提出了</a:t>
            </a:r>
            <a:r>
              <a:rPr lang="zh-CN" altLang="en-US" b="1" dirty="0"/>
              <a:t>高能水下中微子望远镜（HUNT）</a:t>
            </a:r>
            <a:r>
              <a:rPr lang="zh-CN" altLang="en-US" dirty="0"/>
              <a:t>计划，探测器体积约为</a:t>
            </a:r>
            <a:r>
              <a:rPr lang="zh-CN" altLang="en-US" b="1" dirty="0"/>
              <a:t>30立方公里</a:t>
            </a:r>
            <a:r>
              <a:rPr lang="zh-CN" altLang="en-US" dirty="0"/>
              <a:t>，旨在短时间内探测银河系内外的高能中微子点源。预计在十年内可以观测到数十个源，这将引领中微子天文学的发展。</a:t>
            </a:r>
          </a:p>
        </p:txBody>
      </p:sp>
    </p:spTree>
    <p:extLst>
      <p:ext uri="{BB962C8B-B14F-4D97-AF65-F5344CB8AC3E}">
        <p14:creationId xmlns:p14="http://schemas.microsoft.com/office/powerpoint/2010/main" val="109964268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5F431E-678B-D3EC-DFCA-9C9172D120E3}"/>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B19E1688-A3C5-FE62-2155-85A749C9F41A}"/>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58</a:t>
            </a:fld>
            <a:endParaRPr lang="zh-CN" altLang="en-US"/>
          </a:p>
        </p:txBody>
      </p:sp>
      <p:sp>
        <p:nvSpPr>
          <p:cNvPr id="4" name="文本框 3">
            <a:extLst>
              <a:ext uri="{FF2B5EF4-FFF2-40B4-BE49-F238E27FC236}">
                <a16:creationId xmlns:a16="http://schemas.microsoft.com/office/drawing/2014/main" id="{245A2668-D6C4-E812-64C3-F34147B0B3DD}"/>
              </a:ext>
            </a:extLst>
          </p:cNvPr>
          <p:cNvSpPr txBox="1"/>
          <p:nvPr/>
        </p:nvSpPr>
        <p:spPr>
          <a:xfrm>
            <a:off x="860850" y="70347"/>
            <a:ext cx="3095133" cy="646331"/>
          </a:xfrm>
          <a:prstGeom prst="rect">
            <a:avLst/>
          </a:prstGeom>
          <a:noFill/>
        </p:spPr>
        <p:txBody>
          <a:bodyPr wrap="square">
            <a:spAutoFit/>
          </a:bodyPr>
          <a:lstStyle/>
          <a:p>
            <a:r>
              <a:rPr lang="zh-CN" altLang="en-US" sz="3600" b="1" dirty="0"/>
              <a:t>海星计划</a:t>
            </a:r>
            <a:endParaRPr lang="zh-CN" altLang="zh-CN" sz="3600" b="1" dirty="0"/>
          </a:p>
        </p:txBody>
      </p:sp>
      <p:pic>
        <p:nvPicPr>
          <p:cNvPr id="2" name="图片 1">
            <a:extLst>
              <a:ext uri="{FF2B5EF4-FFF2-40B4-BE49-F238E27FC236}">
                <a16:creationId xmlns:a16="http://schemas.microsoft.com/office/drawing/2014/main" id="{4CE7ECF0-9BC3-F8C8-1FE4-09C5A72BD2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75596" y="1330284"/>
            <a:ext cx="4579270" cy="4634564"/>
          </a:xfrm>
          <a:prstGeom prst="rect">
            <a:avLst/>
          </a:prstGeom>
        </p:spPr>
      </p:pic>
      <p:pic>
        <p:nvPicPr>
          <p:cNvPr id="3" name="图片 2">
            <a:extLst>
              <a:ext uri="{FF2B5EF4-FFF2-40B4-BE49-F238E27FC236}">
                <a16:creationId xmlns:a16="http://schemas.microsoft.com/office/drawing/2014/main" id="{C48CCE97-A3C0-6116-A026-7FA66F450838}"/>
              </a:ext>
            </a:extLst>
          </p:cNvPr>
          <p:cNvPicPr>
            <a:picLocks noChangeAspect="1"/>
          </p:cNvPicPr>
          <p:nvPr/>
        </p:nvPicPr>
        <p:blipFill>
          <a:blip r:embed="rId3"/>
          <a:stretch>
            <a:fillRect/>
          </a:stretch>
        </p:blipFill>
        <p:spPr>
          <a:xfrm>
            <a:off x="7654867" y="1330283"/>
            <a:ext cx="1145912" cy="4536315"/>
          </a:xfrm>
          <a:prstGeom prst="rect">
            <a:avLst/>
          </a:prstGeom>
          <a:ln>
            <a:solidFill>
              <a:srgbClr val="00B0F0"/>
            </a:solidFill>
          </a:ln>
        </p:spPr>
      </p:pic>
      <p:cxnSp>
        <p:nvCxnSpPr>
          <p:cNvPr id="5" name="直接箭头连接符 4">
            <a:extLst>
              <a:ext uri="{FF2B5EF4-FFF2-40B4-BE49-F238E27FC236}">
                <a16:creationId xmlns:a16="http://schemas.microsoft.com/office/drawing/2014/main" id="{031C0BE7-8A53-5805-6EF8-817A6A94DA30}"/>
              </a:ext>
            </a:extLst>
          </p:cNvPr>
          <p:cNvCxnSpPr>
            <a:cxnSpLocks/>
          </p:cNvCxnSpPr>
          <p:nvPr/>
        </p:nvCxnSpPr>
        <p:spPr>
          <a:xfrm flipV="1">
            <a:off x="6293287" y="2928870"/>
            <a:ext cx="1791829" cy="269124"/>
          </a:xfrm>
          <a:prstGeom prst="straightConnector1">
            <a:avLst/>
          </a:prstGeom>
          <a:ln w="34925">
            <a:solidFill>
              <a:srgbClr val="FF0000"/>
            </a:solidFill>
            <a:tailEnd type="triangle"/>
          </a:ln>
        </p:spPr>
        <p:style>
          <a:lnRef idx="1">
            <a:schemeClr val="accent2"/>
          </a:lnRef>
          <a:fillRef idx="0">
            <a:schemeClr val="accent2"/>
          </a:fillRef>
          <a:effectRef idx="0">
            <a:schemeClr val="accent2"/>
          </a:effectRef>
          <a:fontRef idx="minor">
            <a:schemeClr val="tx1"/>
          </a:fontRef>
        </p:style>
      </p:cxnSp>
      <p:sp>
        <p:nvSpPr>
          <p:cNvPr id="8" name="文本框 7">
            <a:extLst>
              <a:ext uri="{FF2B5EF4-FFF2-40B4-BE49-F238E27FC236}">
                <a16:creationId xmlns:a16="http://schemas.microsoft.com/office/drawing/2014/main" id="{82D1D92B-3FA3-1676-FC37-7B0EDB7D4BEF}"/>
              </a:ext>
            </a:extLst>
          </p:cNvPr>
          <p:cNvSpPr txBox="1"/>
          <p:nvPr/>
        </p:nvSpPr>
        <p:spPr>
          <a:xfrm>
            <a:off x="150850" y="2487641"/>
            <a:ext cx="3217691" cy="2353786"/>
          </a:xfrm>
          <a:prstGeom prst="rect">
            <a:avLst/>
          </a:prstGeom>
          <a:noFill/>
        </p:spPr>
        <p:txBody>
          <a:bodyPr wrap="square" rtlCol="0">
            <a:spAutoFit/>
          </a:bodyPr>
          <a:lstStyle/>
          <a:p>
            <a:pPr>
              <a:lnSpc>
                <a:spcPct val="150000"/>
              </a:lnSpc>
            </a:pPr>
            <a:r>
              <a:rPr lang="zh-CN" altLang="en-US" sz="2000" dirty="0"/>
              <a:t>阵列设计：</a:t>
            </a:r>
            <a:endParaRPr lang="en-US" altLang="zh-CN" sz="2000" dirty="0"/>
          </a:p>
          <a:p>
            <a:pPr marL="342900" indent="-342900">
              <a:lnSpc>
                <a:spcPct val="150000"/>
              </a:lnSpc>
              <a:buFont typeface="Wingdings" panose="05000000000000000000" pitchFamily="2" charset="2"/>
              <a:buChar char="Ø"/>
            </a:pPr>
            <a:r>
              <a:rPr lang="en-US" altLang="zh-CN" sz="2000" dirty="0"/>
              <a:t>7</a:t>
            </a:r>
            <a:r>
              <a:rPr lang="zh-CN" altLang="en-US" sz="2000" dirty="0"/>
              <a:t>串，每串</a:t>
            </a:r>
            <a:r>
              <a:rPr lang="en-US" altLang="zh-CN" sz="2000" dirty="0"/>
              <a:t>8</a:t>
            </a:r>
            <a:r>
              <a:rPr lang="zh-CN" altLang="en-US" sz="2000" dirty="0"/>
              <a:t>个</a:t>
            </a:r>
            <a:r>
              <a:rPr lang="en-US" altLang="zh-CN" sz="2000" dirty="0"/>
              <a:t>OM</a:t>
            </a:r>
            <a:r>
              <a:rPr lang="zh-CN" altLang="en-US" sz="2000" dirty="0"/>
              <a:t>；</a:t>
            </a:r>
            <a:endParaRPr lang="en-US" altLang="zh-CN" sz="2000" dirty="0"/>
          </a:p>
          <a:p>
            <a:pPr marL="342900" indent="-342900">
              <a:lnSpc>
                <a:spcPct val="150000"/>
              </a:lnSpc>
              <a:buFont typeface="Wingdings" panose="05000000000000000000" pitchFamily="2" charset="2"/>
              <a:buChar char="Ø"/>
            </a:pPr>
            <a:r>
              <a:rPr lang="zh-CN" altLang="en-US" sz="2000" dirty="0"/>
              <a:t>每串上</a:t>
            </a:r>
            <a:r>
              <a:rPr lang="en-US" altLang="zh-CN" sz="2000" dirty="0"/>
              <a:t>OM</a:t>
            </a:r>
            <a:r>
              <a:rPr lang="zh-CN" altLang="en-US" sz="2000" dirty="0"/>
              <a:t>间距</a:t>
            </a:r>
            <a:r>
              <a:rPr lang="en-US" altLang="zh-CN" sz="2000" dirty="0"/>
              <a:t>10m</a:t>
            </a:r>
            <a:r>
              <a:rPr lang="zh-CN" altLang="en-US" sz="2000" dirty="0"/>
              <a:t>；</a:t>
            </a:r>
            <a:endParaRPr lang="en-US" altLang="zh-CN" sz="2000" dirty="0"/>
          </a:p>
          <a:p>
            <a:pPr marL="342900" indent="-342900">
              <a:lnSpc>
                <a:spcPct val="150000"/>
              </a:lnSpc>
              <a:buFont typeface="Wingdings" panose="05000000000000000000" pitchFamily="2" charset="2"/>
              <a:buChar char="Ø"/>
            </a:pPr>
            <a:r>
              <a:rPr lang="zh-CN" altLang="en-US" sz="2000" dirty="0"/>
              <a:t>串间距</a:t>
            </a:r>
            <a:r>
              <a:rPr lang="en-US" altLang="zh-CN" sz="2000" dirty="0"/>
              <a:t>20m</a:t>
            </a:r>
            <a:r>
              <a:rPr lang="zh-CN" altLang="en-US" sz="2000" dirty="0"/>
              <a:t>；</a:t>
            </a:r>
            <a:endParaRPr lang="en-US" altLang="zh-CN" sz="2000" dirty="0"/>
          </a:p>
          <a:p>
            <a:pPr marL="342900" indent="-342900">
              <a:lnSpc>
                <a:spcPct val="150000"/>
              </a:lnSpc>
              <a:buFont typeface="Wingdings" panose="05000000000000000000" pitchFamily="2" charset="2"/>
              <a:buChar char="Ø"/>
            </a:pPr>
            <a:r>
              <a:rPr lang="zh-CN" altLang="en-US" sz="2000" dirty="0"/>
              <a:t>距离海底</a:t>
            </a:r>
            <a:r>
              <a:rPr lang="en-US" altLang="zh-CN" sz="2000" dirty="0"/>
              <a:t>30</a:t>
            </a:r>
            <a:r>
              <a:rPr lang="zh-CN" altLang="en-US" sz="2000" dirty="0"/>
              <a:t>米。</a:t>
            </a:r>
            <a:endParaRPr lang="en-US" altLang="zh-CN" sz="2000" dirty="0"/>
          </a:p>
        </p:txBody>
      </p:sp>
      <p:sp>
        <p:nvSpPr>
          <p:cNvPr id="9" name="文本框 8">
            <a:extLst>
              <a:ext uri="{FF2B5EF4-FFF2-40B4-BE49-F238E27FC236}">
                <a16:creationId xmlns:a16="http://schemas.microsoft.com/office/drawing/2014/main" id="{3B8909E2-F419-6812-0698-343DD67D8463}"/>
              </a:ext>
            </a:extLst>
          </p:cNvPr>
          <p:cNvSpPr txBox="1"/>
          <p:nvPr/>
        </p:nvSpPr>
        <p:spPr>
          <a:xfrm>
            <a:off x="4925687" y="4998052"/>
            <a:ext cx="439544" cy="246221"/>
          </a:xfrm>
          <a:prstGeom prst="rect">
            <a:avLst/>
          </a:prstGeom>
          <a:noFill/>
        </p:spPr>
        <p:txBody>
          <a:bodyPr wrap="none" rtlCol="0">
            <a:spAutoFit/>
          </a:bodyPr>
          <a:lstStyle/>
          <a:p>
            <a:r>
              <a:rPr lang="en-US" altLang="zh-CN" sz="1000" b="1" dirty="0"/>
              <a:t>30m</a:t>
            </a:r>
            <a:endParaRPr lang="zh-CN" altLang="en-US" sz="1000" b="1" dirty="0"/>
          </a:p>
        </p:txBody>
      </p:sp>
      <p:pic>
        <p:nvPicPr>
          <p:cNvPr id="10" name="图片 9">
            <a:extLst>
              <a:ext uri="{FF2B5EF4-FFF2-40B4-BE49-F238E27FC236}">
                <a16:creationId xmlns:a16="http://schemas.microsoft.com/office/drawing/2014/main" id="{7BC09935-6C0B-7978-7EA3-FC0CD02DEE1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7630" y="929257"/>
            <a:ext cx="3479800" cy="3517900"/>
          </a:xfrm>
          <a:prstGeom prst="rect">
            <a:avLst/>
          </a:prstGeom>
        </p:spPr>
      </p:pic>
    </p:spTree>
    <p:extLst>
      <p:ext uri="{BB962C8B-B14F-4D97-AF65-F5344CB8AC3E}">
        <p14:creationId xmlns:p14="http://schemas.microsoft.com/office/powerpoint/2010/main" val="278388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616C0-D9F6-83D0-F20D-42841C5F4886}"/>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290BFF30-BC33-6011-F7F8-653D0E08709C}"/>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59</a:t>
            </a:fld>
            <a:endParaRPr lang="zh-CN" altLang="en-US"/>
          </a:p>
        </p:txBody>
      </p:sp>
      <p:pic>
        <p:nvPicPr>
          <p:cNvPr id="6" name="图片 5">
            <a:extLst>
              <a:ext uri="{FF2B5EF4-FFF2-40B4-BE49-F238E27FC236}">
                <a16:creationId xmlns:a16="http://schemas.microsoft.com/office/drawing/2014/main" id="{9703D97D-1F33-DAB9-CC23-D99F85EE84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88141" y="1739788"/>
            <a:ext cx="2925107" cy="1944498"/>
          </a:xfrm>
          <a:prstGeom prst="rect">
            <a:avLst/>
          </a:prstGeom>
        </p:spPr>
      </p:pic>
      <p:sp>
        <p:nvSpPr>
          <p:cNvPr id="3" name="文本框 2">
            <a:extLst>
              <a:ext uri="{FF2B5EF4-FFF2-40B4-BE49-F238E27FC236}">
                <a16:creationId xmlns:a16="http://schemas.microsoft.com/office/drawing/2014/main" id="{8492433E-B699-9991-6E77-69AD162308BD}"/>
              </a:ext>
            </a:extLst>
          </p:cNvPr>
          <p:cNvSpPr txBox="1"/>
          <p:nvPr/>
        </p:nvSpPr>
        <p:spPr>
          <a:xfrm>
            <a:off x="860850" y="70347"/>
            <a:ext cx="3095133" cy="646331"/>
          </a:xfrm>
          <a:prstGeom prst="rect">
            <a:avLst/>
          </a:prstGeom>
          <a:noFill/>
        </p:spPr>
        <p:txBody>
          <a:bodyPr wrap="square">
            <a:spAutoFit/>
          </a:bodyPr>
          <a:lstStyle/>
          <a:p>
            <a:r>
              <a:rPr lang="zh-CN" altLang="en-US" sz="3600" b="1" dirty="0"/>
              <a:t>海星计划</a:t>
            </a:r>
            <a:endParaRPr lang="zh-CN" altLang="zh-CN" sz="3600" b="1" dirty="0"/>
          </a:p>
        </p:txBody>
      </p:sp>
      <p:sp>
        <p:nvSpPr>
          <p:cNvPr id="8" name="文本框 7">
            <a:extLst>
              <a:ext uri="{FF2B5EF4-FFF2-40B4-BE49-F238E27FC236}">
                <a16:creationId xmlns:a16="http://schemas.microsoft.com/office/drawing/2014/main" id="{A26224E9-C170-4A47-5F16-57951497A102}"/>
              </a:ext>
            </a:extLst>
          </p:cNvPr>
          <p:cNvSpPr txBox="1"/>
          <p:nvPr/>
        </p:nvSpPr>
        <p:spPr>
          <a:xfrm>
            <a:off x="0" y="4359299"/>
            <a:ext cx="2539599" cy="1754326"/>
          </a:xfrm>
          <a:prstGeom prst="rect">
            <a:avLst/>
          </a:prstGeom>
          <a:noFill/>
        </p:spPr>
        <p:txBody>
          <a:bodyPr wrap="square">
            <a:spAutoFit/>
          </a:bodyPr>
          <a:lstStyle/>
          <a:p>
            <a:pPr lvl="0" algn="just"/>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3</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串口服务器：利用</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ARM</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单片机产生</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1</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路</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RS232</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和</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2</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路</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RS485</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，用于控制声学定位系统</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APS</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，海流计等的数据流；</a:t>
            </a:r>
          </a:p>
        </p:txBody>
      </p:sp>
      <p:sp>
        <p:nvSpPr>
          <p:cNvPr id="10" name="文本框 9">
            <a:extLst>
              <a:ext uri="{FF2B5EF4-FFF2-40B4-BE49-F238E27FC236}">
                <a16:creationId xmlns:a16="http://schemas.microsoft.com/office/drawing/2014/main" id="{6AF39421-0394-5B93-8ADD-29ED178CDDF7}"/>
              </a:ext>
            </a:extLst>
          </p:cNvPr>
          <p:cNvSpPr txBox="1"/>
          <p:nvPr/>
        </p:nvSpPr>
        <p:spPr>
          <a:xfrm>
            <a:off x="2539600" y="4082300"/>
            <a:ext cx="3275984" cy="2031325"/>
          </a:xfrm>
          <a:prstGeom prst="rect">
            <a:avLst/>
          </a:prstGeom>
          <a:noFill/>
        </p:spPr>
        <p:txBody>
          <a:bodyPr wrap="square">
            <a:spAutoFit/>
          </a:bodyPr>
          <a:lstStyle/>
          <a:p>
            <a:pPr lvl="0" algn="just"/>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8</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串口服务器：每一路串口可独立切换</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RS232</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和</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RS485</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标准，用于控制和监测：</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a) OM</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舱内的高压模块，</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b) </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声学定位系统</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APS</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c) </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声学多普勒流速剖面仪</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ADCP, d) </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温盐深仪（</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CTD</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 e) LED</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球舱，等数据流。</a:t>
            </a:r>
          </a:p>
        </p:txBody>
      </p:sp>
      <p:pic>
        <p:nvPicPr>
          <p:cNvPr id="12" name="图片 11">
            <a:extLst>
              <a:ext uri="{FF2B5EF4-FFF2-40B4-BE49-F238E27FC236}">
                <a16:creationId xmlns:a16="http://schemas.microsoft.com/office/drawing/2014/main" id="{A4F0D302-91AE-178D-E599-2BC8A117F6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42115" y="1536193"/>
            <a:ext cx="3701886" cy="2192822"/>
          </a:xfrm>
          <a:prstGeom prst="rect">
            <a:avLst/>
          </a:prstGeom>
        </p:spPr>
      </p:pic>
      <p:sp>
        <p:nvSpPr>
          <p:cNvPr id="14" name="文本框 13">
            <a:extLst>
              <a:ext uri="{FF2B5EF4-FFF2-40B4-BE49-F238E27FC236}">
                <a16:creationId xmlns:a16="http://schemas.microsoft.com/office/drawing/2014/main" id="{242A44C4-9F3F-19E3-8F34-336D918BCD52}"/>
              </a:ext>
            </a:extLst>
          </p:cNvPr>
          <p:cNvSpPr txBox="1"/>
          <p:nvPr/>
        </p:nvSpPr>
        <p:spPr>
          <a:xfrm>
            <a:off x="5916262" y="4242530"/>
            <a:ext cx="2900279" cy="1200329"/>
          </a:xfrm>
          <a:prstGeom prst="rect">
            <a:avLst/>
          </a:prstGeom>
          <a:noFill/>
        </p:spPr>
        <p:txBody>
          <a:bodyPr wrap="square">
            <a:spAutoFit/>
          </a:bodyPr>
          <a:lstStyle/>
          <a:p>
            <a:pPr lvl="0" algn="just"/>
            <a:r>
              <a:rPr lang="zh-CN" altLang="en-US" kern="100" dirty="0">
                <a:latin typeface="等线" panose="02010600030101010101" pitchFamily="2" charset="-122"/>
                <a:ea typeface="等线" panose="02010600030101010101" pitchFamily="2" charset="-122"/>
                <a:cs typeface="Times New Roman" panose="02020603050405020304" pitchFamily="18" charset="0"/>
              </a:rPr>
              <a:t>数据采集卡</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a:t>
            </a:r>
            <a:r>
              <a:rPr lang="zh-CN" altLang="en-US" kern="100" dirty="0">
                <a:effectLst/>
                <a:latin typeface="等线" panose="02010600030101010101" pitchFamily="2" charset="-122"/>
                <a:ea typeface="等线" panose="02010600030101010101" pitchFamily="2" charset="-122"/>
                <a:cs typeface="Times New Roman" panose="02020603050405020304" pitchFamily="18" charset="0"/>
              </a:rPr>
              <a:t>采集</a:t>
            </a:r>
            <a:r>
              <a:rPr lang="en-US" altLang="zh-CN" kern="100" dirty="0">
                <a:effectLst/>
                <a:latin typeface="等线" panose="02010600030101010101" pitchFamily="2" charset="-122"/>
                <a:ea typeface="等线" panose="02010600030101010101" pitchFamily="2" charset="-122"/>
                <a:cs typeface="Times New Roman" panose="02020603050405020304" pitchFamily="18" charset="0"/>
              </a:rPr>
              <a:t>PMT</a:t>
            </a:r>
            <a:r>
              <a:rPr lang="zh-CN" altLang="en-US" kern="100" dirty="0">
                <a:effectLst/>
                <a:latin typeface="等线" panose="02010600030101010101" pitchFamily="2" charset="-122"/>
                <a:ea typeface="等线" panose="02010600030101010101" pitchFamily="2" charset="-122"/>
                <a:cs typeface="Times New Roman" panose="02020603050405020304" pitchFamily="18" charset="0"/>
              </a:rPr>
              <a:t>数据，全波形采样，提取时间和幅度信息，在线触发等</a:t>
            </a:r>
            <a:r>
              <a:rPr lang="zh-CN" altLang="zh-CN" kern="100" dirty="0">
                <a:effectLst/>
                <a:latin typeface="等线" panose="02010600030101010101" pitchFamily="2" charset="-122"/>
                <a:ea typeface="等线" panose="02010600030101010101" pitchFamily="2" charset="-122"/>
                <a:cs typeface="Times New Roman" panose="02020603050405020304" pitchFamily="18" charset="0"/>
              </a:rPr>
              <a:t>。</a:t>
            </a:r>
          </a:p>
        </p:txBody>
      </p:sp>
      <p:pic>
        <p:nvPicPr>
          <p:cNvPr id="4" name="图片 3">
            <a:extLst>
              <a:ext uri="{FF2B5EF4-FFF2-40B4-BE49-F238E27FC236}">
                <a16:creationId xmlns:a16="http://schemas.microsoft.com/office/drawing/2014/main" id="{F117B242-1EA3-1879-8EEC-7D8FD034E30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77" y="2676049"/>
            <a:ext cx="2008353" cy="1195850"/>
          </a:xfrm>
          <a:prstGeom prst="rect">
            <a:avLst/>
          </a:prstGeom>
        </p:spPr>
      </p:pic>
    </p:spTree>
    <p:extLst>
      <p:ext uri="{BB962C8B-B14F-4D97-AF65-F5344CB8AC3E}">
        <p14:creationId xmlns:p14="http://schemas.microsoft.com/office/powerpoint/2010/main" val="3497081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horizontal)">
                                      <p:cBhvr>
                                        <p:cTn id="7" dur="500"/>
                                        <p:tgtEl>
                                          <p:spTgt spid="6"/>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randombar(horizontal)">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 calcmode="lin" valueType="num">
                                      <p:cBhvr>
                                        <p:cTn id="15" dur="500" fill="hold"/>
                                        <p:tgtEl>
                                          <p:spTgt spid="12"/>
                                        </p:tgtEl>
                                        <p:attrNameLst>
                                          <p:attrName>ppt_w</p:attrName>
                                        </p:attrNameLst>
                                      </p:cBhvr>
                                      <p:tavLst>
                                        <p:tav tm="0">
                                          <p:val>
                                            <p:fltVal val="0"/>
                                          </p:val>
                                        </p:tav>
                                        <p:tav tm="100000">
                                          <p:val>
                                            <p:strVal val="#ppt_w"/>
                                          </p:val>
                                        </p:tav>
                                      </p:tavLst>
                                    </p:anim>
                                    <p:anim calcmode="lin" valueType="num">
                                      <p:cBhvr>
                                        <p:cTn id="16" dur="500" fill="hold"/>
                                        <p:tgtEl>
                                          <p:spTgt spid="12"/>
                                        </p:tgtEl>
                                        <p:attrNameLst>
                                          <p:attrName>ppt_h</p:attrName>
                                        </p:attrNameLst>
                                      </p:cBhvr>
                                      <p:tavLst>
                                        <p:tav tm="0">
                                          <p:val>
                                            <p:fltVal val="0"/>
                                          </p:val>
                                        </p:tav>
                                        <p:tav tm="100000">
                                          <p:val>
                                            <p:strVal val="#ppt_h"/>
                                          </p:val>
                                        </p:tav>
                                      </p:tavLst>
                                    </p:anim>
                                    <p:animEffect transition="in" filter="fade">
                                      <p:cBhvr>
                                        <p:cTn id="17" dur="500"/>
                                        <p:tgtEl>
                                          <p:spTgt spid="12"/>
                                        </p:tgtEl>
                                      </p:cBhvr>
                                    </p:animEffect>
                                  </p:childTnLst>
                                </p:cTn>
                              </p:par>
                              <p:par>
                                <p:cTn id="18" presetID="53" presetClass="entr" presetSubtype="16" fill="hold" grpId="0" nodeType="withEffect">
                                  <p:stCondLst>
                                    <p:cond delay="0"/>
                                  </p:stCondLst>
                                  <p:childTnLst>
                                    <p:set>
                                      <p:cBhvr>
                                        <p:cTn id="19" dur="1" fill="hold">
                                          <p:stCondLst>
                                            <p:cond delay="0"/>
                                          </p:stCondLst>
                                        </p:cTn>
                                        <p:tgtEl>
                                          <p:spTgt spid="14"/>
                                        </p:tgtEl>
                                        <p:attrNameLst>
                                          <p:attrName>style.visibility</p:attrName>
                                        </p:attrNameLst>
                                      </p:cBhvr>
                                      <p:to>
                                        <p:strVal val="visible"/>
                                      </p:to>
                                    </p:set>
                                    <p:anim calcmode="lin" valueType="num">
                                      <p:cBhvr>
                                        <p:cTn id="20" dur="500" fill="hold"/>
                                        <p:tgtEl>
                                          <p:spTgt spid="14"/>
                                        </p:tgtEl>
                                        <p:attrNameLst>
                                          <p:attrName>ppt_w</p:attrName>
                                        </p:attrNameLst>
                                      </p:cBhvr>
                                      <p:tavLst>
                                        <p:tav tm="0">
                                          <p:val>
                                            <p:fltVal val="0"/>
                                          </p:val>
                                        </p:tav>
                                        <p:tav tm="100000">
                                          <p:val>
                                            <p:strVal val="#ppt_w"/>
                                          </p:val>
                                        </p:tav>
                                      </p:tavLst>
                                    </p:anim>
                                    <p:anim calcmode="lin" valueType="num">
                                      <p:cBhvr>
                                        <p:cTn id="21" dur="500" fill="hold"/>
                                        <p:tgtEl>
                                          <p:spTgt spid="14"/>
                                        </p:tgtEl>
                                        <p:attrNameLst>
                                          <p:attrName>ppt_h</p:attrName>
                                        </p:attrNameLst>
                                      </p:cBhvr>
                                      <p:tavLst>
                                        <p:tav tm="0">
                                          <p:val>
                                            <p:fltVal val="0"/>
                                          </p:val>
                                        </p:tav>
                                        <p:tav tm="100000">
                                          <p:val>
                                            <p:strVal val="#ppt_h"/>
                                          </p:val>
                                        </p:tav>
                                      </p:tavLst>
                                    </p:anim>
                                    <p:animEffect transition="in" filter="fade">
                                      <p:cBhvr>
                                        <p:cTn id="2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1752600" y="0"/>
            <a:ext cx="5714999" cy="707886"/>
          </a:xfrm>
          <a:prstGeom prst="rect">
            <a:avLst/>
          </a:prstGeom>
          <a:noFill/>
        </p:spPr>
        <p:txBody>
          <a:bodyPr wrap="square">
            <a:spAutoFit/>
          </a:bodyPr>
          <a:lstStyle/>
          <a:p>
            <a:r>
              <a:rPr lang="zh-CN" altLang="en-US" sz="4000" dirty="0"/>
              <a:t>前沿定时特性分析（</a:t>
            </a:r>
            <a:r>
              <a:rPr lang="en-US" altLang="zh-CN" sz="4000" dirty="0"/>
              <a:t>2</a:t>
            </a:r>
            <a:r>
              <a:rPr lang="zh-CN" altLang="en-US" sz="4000" dirty="0"/>
              <a:t>）</a:t>
            </a:r>
          </a:p>
        </p:txBody>
      </p:sp>
      <p:pic>
        <p:nvPicPr>
          <p:cNvPr id="5" name="图片 6">
            <a:extLst>
              <a:ext uri="{FF2B5EF4-FFF2-40B4-BE49-F238E27FC236}">
                <a16:creationId xmlns:a16="http://schemas.microsoft.com/office/drawing/2014/main" id="{1C697098-48C0-41E0-AD30-DAF7E637BD1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25538"/>
            <a:ext cx="812165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9">
            <a:extLst>
              <a:ext uri="{FF2B5EF4-FFF2-40B4-BE49-F238E27FC236}">
                <a16:creationId xmlns:a16="http://schemas.microsoft.com/office/drawing/2014/main" id="{D1880ADC-7B39-4C17-B377-4ADD9F31DB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1638300"/>
            <a:ext cx="503238"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10">
            <a:extLst>
              <a:ext uri="{FF2B5EF4-FFF2-40B4-BE49-F238E27FC236}">
                <a16:creationId xmlns:a16="http://schemas.microsoft.com/office/drawing/2014/main" id="{D8A70699-79EA-4BC3-8245-B59B26D5E09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9975" y="2276475"/>
            <a:ext cx="576263" cy="49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图片 12">
            <a:extLst>
              <a:ext uri="{FF2B5EF4-FFF2-40B4-BE49-F238E27FC236}">
                <a16:creationId xmlns:a16="http://schemas.microsoft.com/office/drawing/2014/main" id="{885CC59D-D79B-4921-81C2-F9DAE7FF64B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4988" y="3216275"/>
            <a:ext cx="8074025" cy="1401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6024550"/>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57D16B-9455-3664-19BC-35BCBF108B9F}"/>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A80EE781-E4A7-0A15-EC63-426D6A46C643}"/>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60</a:t>
            </a:fld>
            <a:endParaRPr lang="zh-CN" altLang="en-US"/>
          </a:p>
        </p:txBody>
      </p:sp>
      <p:sp>
        <p:nvSpPr>
          <p:cNvPr id="3" name="文本框 2">
            <a:extLst>
              <a:ext uri="{FF2B5EF4-FFF2-40B4-BE49-F238E27FC236}">
                <a16:creationId xmlns:a16="http://schemas.microsoft.com/office/drawing/2014/main" id="{C148255B-164A-0D6B-7131-9DE8DE3DD302}"/>
              </a:ext>
            </a:extLst>
          </p:cNvPr>
          <p:cNvSpPr txBox="1"/>
          <p:nvPr/>
        </p:nvSpPr>
        <p:spPr>
          <a:xfrm>
            <a:off x="2073633" y="2890549"/>
            <a:ext cx="4966251" cy="646331"/>
          </a:xfrm>
          <a:prstGeom prst="rect">
            <a:avLst/>
          </a:prstGeom>
          <a:noFill/>
        </p:spPr>
        <p:txBody>
          <a:bodyPr wrap="square">
            <a:spAutoFit/>
          </a:bodyPr>
          <a:lstStyle/>
          <a:p>
            <a:r>
              <a:rPr lang="en-US" altLang="zh-CN" sz="3600" b="1" dirty="0">
                <a:solidFill>
                  <a:srgbClr val="C00000"/>
                </a:solidFill>
                <a:effectLst/>
                <a:latin typeface="MicrosoftYaHei-Bold"/>
              </a:rPr>
              <a:t>STCF Muon R&amp;D</a:t>
            </a:r>
            <a:r>
              <a:rPr lang="zh-CN" altLang="en-US" sz="3600" b="1" dirty="0">
                <a:solidFill>
                  <a:srgbClr val="C00000"/>
                </a:solidFill>
                <a:effectLst/>
                <a:latin typeface="MicrosoftYaHei-Bold"/>
              </a:rPr>
              <a:t>电子学</a:t>
            </a:r>
          </a:p>
        </p:txBody>
      </p:sp>
    </p:spTree>
    <p:extLst>
      <p:ext uri="{BB962C8B-B14F-4D97-AF65-F5344CB8AC3E}">
        <p14:creationId xmlns:p14="http://schemas.microsoft.com/office/powerpoint/2010/main" val="5205572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5CC3E1-AD8F-FC9E-A55D-888683B39291}"/>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7B6CA824-157E-A420-4F11-D73586E8EF01}"/>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61</a:t>
            </a:fld>
            <a:endParaRPr lang="zh-CN" altLang="en-US"/>
          </a:p>
        </p:txBody>
      </p:sp>
      <p:sp>
        <p:nvSpPr>
          <p:cNvPr id="9" name="文本框 8">
            <a:extLst>
              <a:ext uri="{FF2B5EF4-FFF2-40B4-BE49-F238E27FC236}">
                <a16:creationId xmlns:a16="http://schemas.microsoft.com/office/drawing/2014/main" id="{52884700-B028-9AF4-4D75-4898E6330C28}"/>
              </a:ext>
            </a:extLst>
          </p:cNvPr>
          <p:cNvSpPr txBox="1"/>
          <p:nvPr/>
        </p:nvSpPr>
        <p:spPr>
          <a:xfrm>
            <a:off x="891941" y="9625"/>
            <a:ext cx="4950595" cy="707886"/>
          </a:xfrm>
          <a:prstGeom prst="rect">
            <a:avLst/>
          </a:prstGeom>
          <a:noFill/>
        </p:spPr>
        <p:txBody>
          <a:bodyPr wrap="square">
            <a:spAutoFit/>
          </a:bodyPr>
          <a:lstStyle/>
          <a:p>
            <a:r>
              <a:rPr lang="en-US" altLang="zh-CN" sz="4000" b="1" dirty="0">
                <a:solidFill>
                  <a:srgbClr val="C00000"/>
                </a:solidFill>
                <a:latin typeface="MicrosoftYaHei-Bold"/>
              </a:rPr>
              <a:t>STCF</a:t>
            </a:r>
            <a:r>
              <a:rPr lang="zh-CN" altLang="en-US" sz="4000" b="1" dirty="0">
                <a:solidFill>
                  <a:srgbClr val="C00000"/>
                </a:solidFill>
                <a:latin typeface="MicrosoftYaHei-Bold"/>
              </a:rPr>
              <a:t>超级陶粲工厂</a:t>
            </a:r>
          </a:p>
        </p:txBody>
      </p:sp>
      <p:pic>
        <p:nvPicPr>
          <p:cNvPr id="3" name="图片 2">
            <a:extLst>
              <a:ext uri="{FF2B5EF4-FFF2-40B4-BE49-F238E27FC236}">
                <a16:creationId xmlns:a16="http://schemas.microsoft.com/office/drawing/2014/main" id="{BD0A066E-9108-C39C-92E6-06FCD890F456}"/>
              </a:ext>
            </a:extLst>
          </p:cNvPr>
          <p:cNvPicPr>
            <a:picLocks noChangeAspect="1"/>
          </p:cNvPicPr>
          <p:nvPr/>
        </p:nvPicPr>
        <p:blipFill rotWithShape="1">
          <a:blip r:embed="rId2" cstate="screen"/>
          <a:srcRect b="24398"/>
          <a:stretch>
            <a:fillRect/>
          </a:stretch>
        </p:blipFill>
        <p:spPr>
          <a:xfrm>
            <a:off x="784249" y="901118"/>
            <a:ext cx="7575502" cy="3801108"/>
          </a:xfrm>
          <a:prstGeom prst="rect">
            <a:avLst/>
          </a:prstGeom>
        </p:spPr>
      </p:pic>
      <p:sp>
        <p:nvSpPr>
          <p:cNvPr id="5" name="文本框 4">
            <a:extLst>
              <a:ext uri="{FF2B5EF4-FFF2-40B4-BE49-F238E27FC236}">
                <a16:creationId xmlns:a16="http://schemas.microsoft.com/office/drawing/2014/main" id="{370B296B-9330-FF2E-EF56-8CC58EFF87BE}"/>
              </a:ext>
            </a:extLst>
          </p:cNvPr>
          <p:cNvSpPr txBox="1"/>
          <p:nvPr/>
        </p:nvSpPr>
        <p:spPr>
          <a:xfrm>
            <a:off x="0" y="4734659"/>
            <a:ext cx="9144000" cy="1631216"/>
          </a:xfrm>
          <a:prstGeom prst="rect">
            <a:avLst/>
          </a:prstGeom>
          <a:noFill/>
        </p:spPr>
        <p:txBody>
          <a:bodyPr wrap="square">
            <a:spAutoFit/>
          </a:bodyPr>
          <a:lstStyle/>
          <a:p>
            <a:r>
              <a:rPr lang="zh-CN" altLang="en-US" sz="2000" b="0" dirty="0">
                <a:solidFill>
                  <a:srgbClr val="000000"/>
                </a:solidFill>
                <a:effectLst/>
                <a:latin typeface="SimSun" panose="02010600030101010101" pitchFamily="2" charset="-122"/>
                <a:ea typeface="SimSun" panose="02010600030101010101" pitchFamily="2" charset="-122"/>
              </a:rPr>
              <a:t>超级陶粲装置（</a:t>
            </a:r>
            <a:r>
              <a:rPr lang="en-US" altLang="zh-CN" sz="2000" b="0" dirty="0">
                <a:solidFill>
                  <a:srgbClr val="000000"/>
                </a:solidFill>
                <a:effectLst/>
                <a:latin typeface="SimSun" panose="02010600030101010101" pitchFamily="2" charset="-122"/>
                <a:ea typeface="SimSun" panose="02010600030101010101" pitchFamily="2" charset="-122"/>
              </a:rPr>
              <a:t>Super τ-Charm Facility, STCF</a:t>
            </a:r>
            <a:r>
              <a:rPr lang="zh-CN" altLang="en-US" sz="2000" b="0" dirty="0">
                <a:solidFill>
                  <a:srgbClr val="000000"/>
                </a:solidFill>
                <a:effectLst/>
                <a:latin typeface="SimSun" panose="02010600030101010101" pitchFamily="2" charset="-122"/>
                <a:ea typeface="SimSun" panose="02010600030101010101" pitchFamily="2" charset="-122"/>
              </a:rPr>
              <a:t>）是一个对称的双环正负电子对撞机，可以实现具有</a:t>
            </a:r>
            <a:r>
              <a:rPr lang="zh-CN" altLang="en-US" sz="2000" b="0" dirty="0">
                <a:solidFill>
                  <a:srgbClr val="FF0000"/>
                </a:solidFill>
                <a:effectLst/>
                <a:latin typeface="SimSun" panose="02010600030101010101" pitchFamily="2" charset="-122"/>
                <a:ea typeface="SimSun" panose="02010600030101010101" pitchFamily="2" charset="-122"/>
              </a:rPr>
              <a:t> </a:t>
            </a:r>
            <a:r>
              <a:rPr lang="en-US" altLang="zh-CN" sz="2000" b="0" dirty="0">
                <a:solidFill>
                  <a:srgbClr val="FF0000"/>
                </a:solidFill>
                <a:effectLst/>
                <a:latin typeface="SimSun" panose="02010600030101010101" pitchFamily="2" charset="-122"/>
                <a:ea typeface="SimSun" panose="02010600030101010101" pitchFamily="2" charset="-122"/>
              </a:rPr>
              <a:t>2~7GeV </a:t>
            </a:r>
            <a:r>
              <a:rPr lang="zh-CN" altLang="en-US" sz="2000" b="0" dirty="0">
                <a:solidFill>
                  <a:srgbClr val="000000"/>
                </a:solidFill>
                <a:effectLst/>
                <a:latin typeface="SimSun" panose="02010600030101010101" pitchFamily="2" charset="-122"/>
                <a:ea typeface="SimSun" panose="02010600030101010101" pitchFamily="2" charset="-122"/>
              </a:rPr>
              <a:t>质心能量的对撞，并且亮度高达 </a:t>
            </a:r>
            <a:r>
              <a:rPr lang="en-US" altLang="zh-CN" sz="2000" b="0" dirty="0">
                <a:solidFill>
                  <a:srgbClr val="FF0000"/>
                </a:solidFill>
                <a:effectLst/>
                <a:latin typeface="SimSun" panose="02010600030101010101" pitchFamily="2" charset="-122"/>
                <a:ea typeface="SimSun" panose="02010600030101010101" pitchFamily="2" charset="-122"/>
              </a:rPr>
              <a:t>0.5 </a:t>
            </a:r>
            <a:r>
              <a:rPr lang="en-US" altLang="zh-CN" sz="2000" b="0" dirty="0">
                <a:solidFill>
                  <a:srgbClr val="FF0000"/>
                </a:solidFill>
                <a:effectLst/>
                <a:latin typeface="TimesNewRomanPSMT"/>
              </a:rPr>
              <a:t>×</a:t>
            </a:r>
            <a:r>
              <a:rPr lang="zh-CN" altLang="en-US" sz="2000" b="0" dirty="0">
                <a:solidFill>
                  <a:srgbClr val="FF0000"/>
                </a:solidFill>
                <a:effectLst/>
                <a:latin typeface="SimSun" panose="02010600030101010101" pitchFamily="2" charset="-122"/>
                <a:ea typeface="SimSun" panose="02010600030101010101" pitchFamily="2" charset="-122"/>
              </a:rPr>
              <a:t> </a:t>
            </a:r>
            <a:r>
              <a:rPr lang="en-US" altLang="zh-CN" sz="2000" b="0" dirty="0">
                <a:solidFill>
                  <a:srgbClr val="FF0000"/>
                </a:solidFill>
                <a:effectLst/>
                <a:latin typeface="SimSun" panose="02010600030101010101" pitchFamily="2" charset="-122"/>
                <a:ea typeface="SimSun" panose="02010600030101010101" pitchFamily="2" charset="-122"/>
              </a:rPr>
              <a:t>10</a:t>
            </a:r>
            <a:r>
              <a:rPr lang="en-US" altLang="zh-CN" sz="2000" b="0" baseline="30000" dirty="0">
                <a:solidFill>
                  <a:srgbClr val="FF0000"/>
                </a:solidFill>
                <a:effectLst/>
                <a:latin typeface="SimSun" panose="02010600030101010101" pitchFamily="2" charset="-122"/>
                <a:ea typeface="SimSun" panose="02010600030101010101" pitchFamily="2" charset="-122"/>
              </a:rPr>
              <a:t>35</a:t>
            </a:r>
            <a:r>
              <a:rPr lang="en-US" altLang="zh-CN" sz="2000" b="0" dirty="0">
                <a:solidFill>
                  <a:srgbClr val="FF0000"/>
                </a:solidFill>
                <a:effectLst/>
                <a:latin typeface="SimSun" panose="02010600030101010101" pitchFamily="2" charset="-122"/>
                <a:ea typeface="SimSun" panose="02010600030101010101" pitchFamily="2" charset="-122"/>
              </a:rPr>
              <a:t>cm</a:t>
            </a:r>
            <a:r>
              <a:rPr lang="en-US" altLang="zh-CN" sz="2000" b="0" baseline="30000" dirty="0">
                <a:solidFill>
                  <a:srgbClr val="FF0000"/>
                </a:solidFill>
                <a:effectLst/>
                <a:latin typeface="SimSun" panose="02010600030101010101" pitchFamily="2" charset="-122"/>
                <a:ea typeface="SimSun" panose="02010600030101010101" pitchFamily="2" charset="-122"/>
              </a:rPr>
              <a:t>-2</a:t>
            </a:r>
            <a:r>
              <a:rPr lang="en-US" altLang="zh-CN" sz="2000" b="0" dirty="0">
                <a:solidFill>
                  <a:srgbClr val="FF0000"/>
                </a:solidFill>
                <a:effectLst/>
                <a:latin typeface="SimSun" panose="02010600030101010101" pitchFamily="2" charset="-122"/>
                <a:ea typeface="SimSun" panose="02010600030101010101" pitchFamily="2" charset="-122"/>
              </a:rPr>
              <a:t>s</a:t>
            </a:r>
            <a:r>
              <a:rPr lang="en-US" altLang="zh-CN" sz="2000" b="0" baseline="30000" dirty="0">
                <a:solidFill>
                  <a:srgbClr val="FF0000"/>
                </a:solidFill>
                <a:effectLst/>
                <a:latin typeface="SimSun" panose="02010600030101010101" pitchFamily="2" charset="-122"/>
                <a:ea typeface="SimSun" panose="02010600030101010101" pitchFamily="2" charset="-122"/>
              </a:rPr>
              <a:t>-1</a:t>
            </a:r>
            <a:r>
              <a:rPr lang="zh-CN" altLang="en-US" sz="2000" b="0" dirty="0">
                <a:solidFill>
                  <a:srgbClr val="000000"/>
                </a:solidFill>
                <a:effectLst/>
                <a:latin typeface="SimSun" panose="02010600030101010101" pitchFamily="2" charset="-122"/>
                <a:ea typeface="SimSun" panose="02010600030101010101" pitchFamily="2" charset="-122"/>
              </a:rPr>
              <a:t>或者更高。在基础物理的研究方面，通过</a:t>
            </a:r>
            <a:r>
              <a:rPr lang="en-US" altLang="zh-CN" sz="2000" b="0" dirty="0">
                <a:solidFill>
                  <a:srgbClr val="000000"/>
                </a:solidFill>
                <a:effectLst/>
                <a:latin typeface="SimSun" panose="02010600030101010101" pitchFamily="2" charset="-122"/>
                <a:ea typeface="SimSun" panose="02010600030101010101" pitchFamily="2" charset="-122"/>
              </a:rPr>
              <a:t>STCF</a:t>
            </a:r>
            <a:r>
              <a:rPr lang="zh-CN" altLang="en-US" sz="2000" b="0" dirty="0">
                <a:solidFill>
                  <a:srgbClr val="000000"/>
                </a:solidFill>
                <a:effectLst/>
                <a:latin typeface="SimSun" panose="02010600030101010101" pitchFamily="2" charset="-122"/>
                <a:ea typeface="SimSun" panose="02010600030101010101" pitchFamily="2" charset="-122"/>
              </a:rPr>
              <a:t>人们可以</a:t>
            </a:r>
            <a:r>
              <a:rPr lang="zh-CN" altLang="en-US" sz="2000" b="0" dirty="0">
                <a:solidFill>
                  <a:srgbClr val="7030A0"/>
                </a:solidFill>
                <a:effectLst/>
                <a:latin typeface="SimSun" panose="02010600030101010101" pitchFamily="2" charset="-122"/>
                <a:ea typeface="SimSun" panose="02010600030101010101" pitchFamily="2" charset="-122"/>
              </a:rPr>
              <a:t>探索物质</a:t>
            </a:r>
            <a:r>
              <a:rPr lang="en-US" altLang="zh-CN" sz="2000" b="0" dirty="0">
                <a:solidFill>
                  <a:srgbClr val="7030A0"/>
                </a:solidFill>
                <a:effectLst/>
                <a:latin typeface="SimSun" panose="02010600030101010101" pitchFamily="2" charset="-122"/>
                <a:ea typeface="SimSun" panose="02010600030101010101" pitchFamily="2" charset="-122"/>
              </a:rPr>
              <a:t>-</a:t>
            </a:r>
            <a:r>
              <a:rPr lang="zh-CN" altLang="en-US" sz="2000" b="0" dirty="0">
                <a:solidFill>
                  <a:srgbClr val="7030A0"/>
                </a:solidFill>
                <a:effectLst/>
                <a:latin typeface="SimSun" panose="02010600030101010101" pitchFamily="2" charset="-122"/>
                <a:ea typeface="SimSun" panose="02010600030101010101" pitchFamily="2" charset="-122"/>
              </a:rPr>
              <a:t>反物质不对称性、强子结构、非微扰强相互作用以及超出标准模型之外的新物理等一系列丰富的课题</a:t>
            </a:r>
            <a:r>
              <a:rPr lang="zh-CN" altLang="en-US" sz="2000" b="0" dirty="0">
                <a:solidFill>
                  <a:srgbClr val="000000"/>
                </a:solidFill>
                <a:effectLst/>
                <a:latin typeface="SimSun" panose="02010600030101010101" pitchFamily="2" charset="-122"/>
                <a:ea typeface="SimSun" panose="02010600030101010101" pitchFamily="2" charset="-122"/>
              </a:rPr>
              <a:t>。</a:t>
            </a:r>
            <a:endParaRPr lang="zh-CN" altLang="en-US" sz="2000" dirty="0"/>
          </a:p>
        </p:txBody>
      </p:sp>
    </p:spTree>
    <p:extLst>
      <p:ext uri="{BB962C8B-B14F-4D97-AF65-F5344CB8AC3E}">
        <p14:creationId xmlns:p14="http://schemas.microsoft.com/office/powerpoint/2010/main" val="152252002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B2B844-4E1E-9071-5D2F-711111B4991E}"/>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B18B102D-D90D-E4AC-2C7E-BDC0C08618B7}"/>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62</a:t>
            </a:fld>
            <a:endParaRPr lang="zh-CN" altLang="en-US"/>
          </a:p>
        </p:txBody>
      </p:sp>
      <p:sp>
        <p:nvSpPr>
          <p:cNvPr id="9" name="文本框 8">
            <a:extLst>
              <a:ext uri="{FF2B5EF4-FFF2-40B4-BE49-F238E27FC236}">
                <a16:creationId xmlns:a16="http://schemas.microsoft.com/office/drawing/2014/main" id="{83A7677E-9D30-8CF2-4806-0F49A547A4D1}"/>
              </a:ext>
            </a:extLst>
          </p:cNvPr>
          <p:cNvSpPr txBox="1"/>
          <p:nvPr/>
        </p:nvSpPr>
        <p:spPr>
          <a:xfrm>
            <a:off x="805313" y="19251"/>
            <a:ext cx="6076750" cy="707886"/>
          </a:xfrm>
          <a:prstGeom prst="rect">
            <a:avLst/>
          </a:prstGeom>
          <a:noFill/>
        </p:spPr>
        <p:txBody>
          <a:bodyPr wrap="square">
            <a:spAutoFit/>
          </a:bodyPr>
          <a:lstStyle/>
          <a:p>
            <a:r>
              <a:rPr lang="zh-CN" altLang="en-US" sz="4000" b="1" dirty="0">
                <a:solidFill>
                  <a:srgbClr val="C00000"/>
                </a:solidFill>
                <a:latin typeface="MicrosoftYaHei-Bold"/>
              </a:rPr>
              <a:t>缪子探测器基准设计方案</a:t>
            </a:r>
          </a:p>
        </p:txBody>
      </p:sp>
      <p:sp>
        <p:nvSpPr>
          <p:cNvPr id="3" name="文本框 2">
            <a:extLst>
              <a:ext uri="{FF2B5EF4-FFF2-40B4-BE49-F238E27FC236}">
                <a16:creationId xmlns:a16="http://schemas.microsoft.com/office/drawing/2014/main" id="{2C82152E-D8F1-8339-CFD6-8B5A13913861}"/>
              </a:ext>
            </a:extLst>
          </p:cNvPr>
          <p:cNvSpPr txBox="1"/>
          <p:nvPr/>
        </p:nvSpPr>
        <p:spPr>
          <a:xfrm>
            <a:off x="5399389" y="1000960"/>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sp>
        <p:nvSpPr>
          <p:cNvPr id="5" name="Rectangle 2">
            <a:extLst>
              <a:ext uri="{FF2B5EF4-FFF2-40B4-BE49-F238E27FC236}">
                <a16:creationId xmlns:a16="http://schemas.microsoft.com/office/drawing/2014/main" id="{D0EA00CF-ABFD-6E48-67B6-806DC70CFF79}"/>
              </a:ext>
            </a:extLst>
          </p:cNvPr>
          <p:cNvSpPr>
            <a:spLocks noChangeArrowheads="1"/>
          </p:cNvSpPr>
          <p:nvPr/>
        </p:nvSpPr>
        <p:spPr bwMode="auto">
          <a:xfrm>
            <a:off x="438505" y="1756199"/>
            <a:ext cx="46507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pic>
        <p:nvPicPr>
          <p:cNvPr id="8" name="内容占位符 4">
            <a:extLst>
              <a:ext uri="{FF2B5EF4-FFF2-40B4-BE49-F238E27FC236}">
                <a16:creationId xmlns:a16="http://schemas.microsoft.com/office/drawing/2014/main" id="{87126294-08FD-98F1-0186-D77DF9ED5730}"/>
              </a:ext>
            </a:extLst>
          </p:cNvPr>
          <p:cNvPicPr>
            <a:picLocks noChangeAspect="1"/>
          </p:cNvPicPr>
          <p:nvPr/>
        </p:nvPicPr>
        <p:blipFill>
          <a:blip r:embed="rId2"/>
          <a:stretch>
            <a:fillRect/>
          </a:stretch>
        </p:blipFill>
        <p:spPr>
          <a:xfrm>
            <a:off x="146233" y="1271065"/>
            <a:ext cx="3955774" cy="4231630"/>
          </a:xfrm>
          <a:prstGeom prst="rect">
            <a:avLst/>
          </a:prstGeom>
        </p:spPr>
      </p:pic>
      <p:sp>
        <p:nvSpPr>
          <p:cNvPr id="11" name="文本框 10">
            <a:extLst>
              <a:ext uri="{FF2B5EF4-FFF2-40B4-BE49-F238E27FC236}">
                <a16:creationId xmlns:a16="http://schemas.microsoft.com/office/drawing/2014/main" id="{654C93FD-77E1-8891-F46F-5E91B4B5378F}"/>
              </a:ext>
            </a:extLst>
          </p:cNvPr>
          <p:cNvSpPr txBox="1"/>
          <p:nvPr/>
        </p:nvSpPr>
        <p:spPr>
          <a:xfrm>
            <a:off x="4325767" y="1000960"/>
            <a:ext cx="4529460" cy="1342803"/>
          </a:xfrm>
          <a:prstGeom prst="rect">
            <a:avLst/>
          </a:prstGeom>
          <a:noFill/>
        </p:spPr>
        <p:txBody>
          <a:bodyPr wrap="square" rtlCol="0">
            <a:spAutoFit/>
          </a:bodyPr>
          <a:lstStyle/>
          <a:p>
            <a:pPr>
              <a:lnSpc>
                <a:spcPct val="150000"/>
              </a:lnSpc>
            </a:pPr>
            <a:r>
              <a:rPr lang="zh-CN" altLang="en-US" sz="2000" b="1" dirty="0"/>
              <a:t>基准设计方案：  </a:t>
            </a:r>
            <a:r>
              <a:rPr lang="en-US" altLang="zh-CN" sz="2000" b="1" dirty="0"/>
              <a:t>RPC + </a:t>
            </a:r>
            <a:r>
              <a:rPr lang="zh-CN" altLang="en-US" sz="2000" b="1" dirty="0"/>
              <a:t>塑料闪烁体</a:t>
            </a:r>
            <a:endParaRPr lang="en-US" altLang="zh-CN" sz="2000" b="1" dirty="0"/>
          </a:p>
          <a:p>
            <a:pPr marL="285750" indent="-285750">
              <a:lnSpc>
                <a:spcPct val="150000"/>
              </a:lnSpc>
              <a:buFont typeface="Arial" panose="020B0604020202020204" pitchFamily="34" charset="0"/>
              <a:buChar char="•"/>
            </a:pPr>
            <a:r>
              <a:rPr lang="zh-CN" altLang="en-US" dirty="0"/>
              <a:t>内三层为</a:t>
            </a:r>
            <a:r>
              <a:rPr lang="en-US" altLang="zh-CN" dirty="0"/>
              <a:t>RPC</a:t>
            </a:r>
            <a:r>
              <a:rPr lang="zh-CN" altLang="en-US" dirty="0"/>
              <a:t>： 对本底不敏感</a:t>
            </a:r>
            <a:endParaRPr lang="en-US" altLang="zh-CN" dirty="0"/>
          </a:p>
          <a:p>
            <a:pPr marL="285750" indent="-285750">
              <a:lnSpc>
                <a:spcPct val="150000"/>
              </a:lnSpc>
              <a:buFont typeface="Arial" panose="020B0604020202020204" pitchFamily="34" charset="0"/>
              <a:buChar char="•"/>
            </a:pPr>
            <a:r>
              <a:rPr lang="zh-CN" altLang="en-US" dirty="0"/>
              <a:t>外七层为塑闪：对强子探测、鉴别灵敏</a:t>
            </a:r>
          </a:p>
        </p:txBody>
      </p:sp>
      <p:pic>
        <p:nvPicPr>
          <p:cNvPr id="13" name="图片 12">
            <a:extLst>
              <a:ext uri="{FF2B5EF4-FFF2-40B4-BE49-F238E27FC236}">
                <a16:creationId xmlns:a16="http://schemas.microsoft.com/office/drawing/2014/main" id="{6D795F0F-F0A3-2EB5-033E-15915D7CD9B9}"/>
              </a:ext>
            </a:extLst>
          </p:cNvPr>
          <p:cNvPicPr>
            <a:picLocks noChangeAspect="1"/>
          </p:cNvPicPr>
          <p:nvPr/>
        </p:nvPicPr>
        <p:blipFill>
          <a:blip r:embed="rId3"/>
          <a:stretch>
            <a:fillRect/>
          </a:stretch>
        </p:blipFill>
        <p:spPr>
          <a:xfrm>
            <a:off x="4204485" y="3099002"/>
            <a:ext cx="4704035" cy="2185790"/>
          </a:xfrm>
          <a:prstGeom prst="rect">
            <a:avLst/>
          </a:prstGeom>
        </p:spPr>
      </p:pic>
    </p:spTree>
    <p:extLst>
      <p:ext uri="{BB962C8B-B14F-4D97-AF65-F5344CB8AC3E}">
        <p14:creationId xmlns:p14="http://schemas.microsoft.com/office/powerpoint/2010/main" val="158535391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1E073C-1CA2-CBE1-A008-A72BDCD1088B}"/>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C58D25B2-1838-3046-774C-9DADAFFE511E}"/>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63</a:t>
            </a:fld>
            <a:endParaRPr lang="zh-CN" altLang="en-US"/>
          </a:p>
        </p:txBody>
      </p:sp>
      <p:sp>
        <p:nvSpPr>
          <p:cNvPr id="9" name="文本框 8">
            <a:extLst>
              <a:ext uri="{FF2B5EF4-FFF2-40B4-BE49-F238E27FC236}">
                <a16:creationId xmlns:a16="http://schemas.microsoft.com/office/drawing/2014/main" id="{2A135DE2-3399-F8FC-5B2D-041E6439D6C8}"/>
              </a:ext>
            </a:extLst>
          </p:cNvPr>
          <p:cNvSpPr txBox="1"/>
          <p:nvPr/>
        </p:nvSpPr>
        <p:spPr>
          <a:xfrm>
            <a:off x="709060" y="0"/>
            <a:ext cx="8126932" cy="707886"/>
          </a:xfrm>
          <a:prstGeom prst="rect">
            <a:avLst/>
          </a:prstGeom>
          <a:noFill/>
        </p:spPr>
        <p:txBody>
          <a:bodyPr wrap="square">
            <a:spAutoFit/>
          </a:bodyPr>
          <a:lstStyle/>
          <a:p>
            <a:r>
              <a:rPr lang="zh-CN" altLang="en-US" sz="4000" b="1" dirty="0">
                <a:solidFill>
                  <a:srgbClr val="C00000"/>
                </a:solidFill>
                <a:latin typeface="MicrosoftYaHei-Bold"/>
              </a:rPr>
              <a:t>缪子探测器</a:t>
            </a:r>
            <a:r>
              <a:rPr lang="en-US" altLang="zh-CN" sz="4000" b="1" dirty="0">
                <a:solidFill>
                  <a:srgbClr val="C00000"/>
                </a:solidFill>
                <a:latin typeface="MicrosoftYaHei-Bold"/>
              </a:rPr>
              <a:t>-</a:t>
            </a:r>
            <a:r>
              <a:rPr lang="zh-CN" altLang="en-US" sz="4000" b="1" dirty="0">
                <a:solidFill>
                  <a:srgbClr val="C00000"/>
                </a:solidFill>
                <a:latin typeface="MicrosoftYaHei-Bold"/>
              </a:rPr>
              <a:t>多通道时间测量系统</a:t>
            </a:r>
          </a:p>
        </p:txBody>
      </p:sp>
      <p:sp>
        <p:nvSpPr>
          <p:cNvPr id="3" name="文本框 2">
            <a:extLst>
              <a:ext uri="{FF2B5EF4-FFF2-40B4-BE49-F238E27FC236}">
                <a16:creationId xmlns:a16="http://schemas.microsoft.com/office/drawing/2014/main" id="{5E58F41B-EC03-D7E9-6D42-63D6E3051FD7}"/>
              </a:ext>
            </a:extLst>
          </p:cNvPr>
          <p:cNvSpPr txBox="1"/>
          <p:nvPr/>
        </p:nvSpPr>
        <p:spPr>
          <a:xfrm>
            <a:off x="6679549" y="991335"/>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pic>
        <p:nvPicPr>
          <p:cNvPr id="5" name="图片 4">
            <a:extLst>
              <a:ext uri="{FF2B5EF4-FFF2-40B4-BE49-F238E27FC236}">
                <a16:creationId xmlns:a16="http://schemas.microsoft.com/office/drawing/2014/main" id="{E1672C86-1F34-B910-BF96-22BFD4DC0092}"/>
              </a:ext>
            </a:extLst>
          </p:cNvPr>
          <p:cNvPicPr>
            <a:picLocks noChangeAspect="1"/>
          </p:cNvPicPr>
          <p:nvPr/>
        </p:nvPicPr>
        <p:blipFill>
          <a:blip r:embed="rId2"/>
          <a:stretch>
            <a:fillRect/>
          </a:stretch>
        </p:blipFill>
        <p:spPr>
          <a:xfrm>
            <a:off x="150940" y="1781005"/>
            <a:ext cx="3953792" cy="2848747"/>
          </a:xfrm>
          <a:prstGeom prst="rect">
            <a:avLst/>
          </a:prstGeom>
        </p:spPr>
      </p:pic>
      <p:pic>
        <p:nvPicPr>
          <p:cNvPr id="8" name="图片 7">
            <a:extLst>
              <a:ext uri="{FF2B5EF4-FFF2-40B4-BE49-F238E27FC236}">
                <a16:creationId xmlns:a16="http://schemas.microsoft.com/office/drawing/2014/main" id="{EA499BDA-887B-EE01-7457-415F1B4A69AF}"/>
              </a:ext>
            </a:extLst>
          </p:cNvPr>
          <p:cNvPicPr>
            <a:picLocks noChangeAspect="1"/>
          </p:cNvPicPr>
          <p:nvPr/>
        </p:nvPicPr>
        <p:blipFill>
          <a:blip r:embed="rId3"/>
          <a:stretch>
            <a:fillRect/>
          </a:stretch>
        </p:blipFill>
        <p:spPr>
          <a:xfrm>
            <a:off x="4692518" y="1780871"/>
            <a:ext cx="4129748" cy="2866978"/>
          </a:xfrm>
          <a:prstGeom prst="rect">
            <a:avLst/>
          </a:prstGeom>
        </p:spPr>
      </p:pic>
      <p:sp>
        <p:nvSpPr>
          <p:cNvPr id="11" name="文本框 10">
            <a:extLst>
              <a:ext uri="{FF2B5EF4-FFF2-40B4-BE49-F238E27FC236}">
                <a16:creationId xmlns:a16="http://schemas.microsoft.com/office/drawing/2014/main" id="{602FB5AD-8B85-FDA6-D0B7-15612FCBD7B6}"/>
              </a:ext>
            </a:extLst>
          </p:cNvPr>
          <p:cNvSpPr txBox="1"/>
          <p:nvPr/>
        </p:nvSpPr>
        <p:spPr>
          <a:xfrm>
            <a:off x="75984" y="921213"/>
            <a:ext cx="8971763" cy="646331"/>
          </a:xfrm>
          <a:prstGeom prst="rect">
            <a:avLst/>
          </a:prstGeom>
          <a:noFill/>
        </p:spPr>
        <p:txBody>
          <a:bodyPr wrap="square">
            <a:spAutoFit/>
          </a:bodyPr>
          <a:lstStyle/>
          <a:p>
            <a:r>
              <a:rPr lang="zh-CN" altLang="en-US" dirty="0"/>
              <a:t>4个前端过阈甄别板（即32通道）与 FPGA 读出板的硬件连接如图 1 所示。各前端板阈值可通过串口选择端口，在上位机配置界面独立设置。</a:t>
            </a:r>
          </a:p>
        </p:txBody>
      </p:sp>
      <p:sp>
        <p:nvSpPr>
          <p:cNvPr id="13" name="文本框 12">
            <a:extLst>
              <a:ext uri="{FF2B5EF4-FFF2-40B4-BE49-F238E27FC236}">
                <a16:creationId xmlns:a16="http://schemas.microsoft.com/office/drawing/2014/main" id="{93C6E485-8B77-E8BF-6631-940A5CA08AFF}"/>
              </a:ext>
            </a:extLst>
          </p:cNvPr>
          <p:cNvSpPr txBox="1"/>
          <p:nvPr/>
        </p:nvSpPr>
        <p:spPr>
          <a:xfrm>
            <a:off x="52853" y="4943815"/>
            <a:ext cx="4639665" cy="369332"/>
          </a:xfrm>
          <a:prstGeom prst="rect">
            <a:avLst/>
          </a:prstGeom>
          <a:noFill/>
        </p:spPr>
        <p:txBody>
          <a:bodyPr wrap="square">
            <a:spAutoFit/>
          </a:bodyPr>
          <a:lstStyle/>
          <a:p>
            <a:r>
              <a:rPr lang="zh-CN" altLang="en-US" dirty="0"/>
              <a:t>前端过阈甄别板与FPGA读出板连接实物图</a:t>
            </a:r>
          </a:p>
        </p:txBody>
      </p:sp>
      <p:sp>
        <p:nvSpPr>
          <p:cNvPr id="15" name="文本框 14">
            <a:extLst>
              <a:ext uri="{FF2B5EF4-FFF2-40B4-BE49-F238E27FC236}">
                <a16:creationId xmlns:a16="http://schemas.microsoft.com/office/drawing/2014/main" id="{951A33D8-477E-D4DD-E497-6017FC950054}"/>
              </a:ext>
            </a:extLst>
          </p:cNvPr>
          <p:cNvSpPr txBox="1"/>
          <p:nvPr/>
        </p:nvSpPr>
        <p:spPr>
          <a:xfrm>
            <a:off x="6018360" y="5000416"/>
            <a:ext cx="1861072" cy="369332"/>
          </a:xfrm>
          <a:prstGeom prst="rect">
            <a:avLst/>
          </a:prstGeom>
          <a:noFill/>
        </p:spPr>
        <p:txBody>
          <a:bodyPr wrap="square">
            <a:spAutoFit/>
          </a:bodyPr>
          <a:lstStyle/>
          <a:p>
            <a:r>
              <a:rPr lang="zh-CN" altLang="en-US" dirty="0"/>
              <a:t>阈值配置界面</a:t>
            </a:r>
          </a:p>
        </p:txBody>
      </p:sp>
    </p:spTree>
    <p:extLst>
      <p:ext uri="{BB962C8B-B14F-4D97-AF65-F5344CB8AC3E}">
        <p14:creationId xmlns:p14="http://schemas.microsoft.com/office/powerpoint/2010/main" val="22462230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4AC0E-9676-3083-223B-4B335115A109}"/>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C183BC61-FC77-B1ED-F46E-5173CBF9E472}"/>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64</a:t>
            </a:fld>
            <a:endParaRPr lang="zh-CN" altLang="en-US"/>
          </a:p>
        </p:txBody>
      </p:sp>
      <p:sp>
        <p:nvSpPr>
          <p:cNvPr id="9" name="文本框 8">
            <a:extLst>
              <a:ext uri="{FF2B5EF4-FFF2-40B4-BE49-F238E27FC236}">
                <a16:creationId xmlns:a16="http://schemas.microsoft.com/office/drawing/2014/main" id="{8CF58219-8CEE-CCC5-9181-C695AA74ABF6}"/>
              </a:ext>
            </a:extLst>
          </p:cNvPr>
          <p:cNvSpPr txBox="1"/>
          <p:nvPr/>
        </p:nvSpPr>
        <p:spPr>
          <a:xfrm>
            <a:off x="853439" y="0"/>
            <a:ext cx="2651761" cy="707886"/>
          </a:xfrm>
          <a:prstGeom prst="rect">
            <a:avLst/>
          </a:prstGeom>
          <a:noFill/>
        </p:spPr>
        <p:txBody>
          <a:bodyPr wrap="square">
            <a:spAutoFit/>
          </a:bodyPr>
          <a:lstStyle/>
          <a:p>
            <a:r>
              <a:rPr lang="zh-CN" altLang="en-US" sz="4000" b="1" dirty="0">
                <a:solidFill>
                  <a:srgbClr val="C00000"/>
                </a:solidFill>
                <a:latin typeface="MicrosoftYaHei-Bold"/>
              </a:rPr>
              <a:t>效率测试</a:t>
            </a:r>
          </a:p>
        </p:txBody>
      </p:sp>
      <p:sp>
        <p:nvSpPr>
          <p:cNvPr id="3" name="文本框 2">
            <a:extLst>
              <a:ext uri="{FF2B5EF4-FFF2-40B4-BE49-F238E27FC236}">
                <a16:creationId xmlns:a16="http://schemas.microsoft.com/office/drawing/2014/main" id="{7D2B2922-DF2F-EFA7-2285-09DBF9819C0C}"/>
              </a:ext>
            </a:extLst>
          </p:cNvPr>
          <p:cNvSpPr txBox="1"/>
          <p:nvPr/>
        </p:nvSpPr>
        <p:spPr>
          <a:xfrm>
            <a:off x="95484" y="921882"/>
            <a:ext cx="8933013" cy="707886"/>
          </a:xfrm>
          <a:prstGeom prst="rect">
            <a:avLst/>
          </a:prstGeom>
          <a:noFill/>
        </p:spPr>
        <p:txBody>
          <a:bodyPr wrap="square">
            <a:spAutoFit/>
          </a:bodyPr>
          <a:lstStyle/>
          <a:p>
            <a:r>
              <a:rPr lang="zh-CN" altLang="en-US" sz="2000" dirty="0"/>
              <a:t>32 通道塑闪分两组（16 通道 / 组）测试，采用统一三层触发结构，减少堆叠导致的机械不稳定与系统性偏差，保障测量条件一致。</a:t>
            </a:r>
          </a:p>
        </p:txBody>
      </p:sp>
      <p:pic>
        <p:nvPicPr>
          <p:cNvPr id="5" name="图片 4">
            <a:extLst>
              <a:ext uri="{FF2B5EF4-FFF2-40B4-BE49-F238E27FC236}">
                <a16:creationId xmlns:a16="http://schemas.microsoft.com/office/drawing/2014/main" id="{FE95419A-7933-2718-7ECF-472785AC68A3}"/>
              </a:ext>
            </a:extLst>
          </p:cNvPr>
          <p:cNvPicPr>
            <a:picLocks noChangeAspect="1"/>
          </p:cNvPicPr>
          <p:nvPr/>
        </p:nvPicPr>
        <p:blipFill>
          <a:blip r:embed="rId2"/>
          <a:stretch>
            <a:fillRect/>
          </a:stretch>
        </p:blipFill>
        <p:spPr>
          <a:xfrm>
            <a:off x="101497" y="2069012"/>
            <a:ext cx="4578697" cy="2294540"/>
          </a:xfrm>
          <a:prstGeom prst="rect">
            <a:avLst/>
          </a:prstGeom>
        </p:spPr>
      </p:pic>
      <p:pic>
        <p:nvPicPr>
          <p:cNvPr id="8" name="图片 7">
            <a:extLst>
              <a:ext uri="{FF2B5EF4-FFF2-40B4-BE49-F238E27FC236}">
                <a16:creationId xmlns:a16="http://schemas.microsoft.com/office/drawing/2014/main" id="{1E95A6DA-89CE-8193-E672-D2C8E06222B1}"/>
              </a:ext>
            </a:extLst>
          </p:cNvPr>
          <p:cNvPicPr>
            <a:picLocks noChangeAspect="1"/>
          </p:cNvPicPr>
          <p:nvPr/>
        </p:nvPicPr>
        <p:blipFill>
          <a:blip r:embed="rId3"/>
          <a:stretch>
            <a:fillRect/>
          </a:stretch>
        </p:blipFill>
        <p:spPr>
          <a:xfrm>
            <a:off x="4929605" y="2069012"/>
            <a:ext cx="4112898" cy="2361944"/>
          </a:xfrm>
          <a:prstGeom prst="rect">
            <a:avLst/>
          </a:prstGeom>
        </p:spPr>
      </p:pic>
      <p:sp>
        <p:nvSpPr>
          <p:cNvPr id="11" name="文本框 10">
            <a:extLst>
              <a:ext uri="{FF2B5EF4-FFF2-40B4-BE49-F238E27FC236}">
                <a16:creationId xmlns:a16="http://schemas.microsoft.com/office/drawing/2014/main" id="{C5D74463-5B93-027C-E684-93E6AB38BE64}"/>
              </a:ext>
            </a:extLst>
          </p:cNvPr>
          <p:cNvSpPr txBox="1"/>
          <p:nvPr/>
        </p:nvSpPr>
        <p:spPr>
          <a:xfrm>
            <a:off x="469141" y="5043883"/>
            <a:ext cx="8422105" cy="400110"/>
          </a:xfrm>
          <a:prstGeom prst="rect">
            <a:avLst/>
          </a:prstGeom>
          <a:noFill/>
        </p:spPr>
        <p:txBody>
          <a:bodyPr wrap="square">
            <a:spAutoFit/>
          </a:bodyPr>
          <a:lstStyle/>
          <a:p>
            <a:r>
              <a:rPr lang="zh-CN" altLang="en-US" sz="2000" dirty="0"/>
              <a:t>实验表明：32通道所有通道效率＞97%，满足探测器设计指标＞95%</a:t>
            </a:r>
          </a:p>
        </p:txBody>
      </p:sp>
    </p:spTree>
    <p:extLst>
      <p:ext uri="{BB962C8B-B14F-4D97-AF65-F5344CB8AC3E}">
        <p14:creationId xmlns:p14="http://schemas.microsoft.com/office/powerpoint/2010/main" val="272412425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C41E48-4924-A26E-3679-5179F82E802E}"/>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A8387C26-E88E-1DDF-5A67-A702952B7B05}"/>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65</a:t>
            </a:fld>
            <a:endParaRPr lang="zh-CN" altLang="en-US"/>
          </a:p>
        </p:txBody>
      </p:sp>
      <p:sp>
        <p:nvSpPr>
          <p:cNvPr id="3" name="文本框 2">
            <a:extLst>
              <a:ext uri="{FF2B5EF4-FFF2-40B4-BE49-F238E27FC236}">
                <a16:creationId xmlns:a16="http://schemas.microsoft.com/office/drawing/2014/main" id="{216588E6-9E7A-C6AB-E5C5-53A10C2FEC6D}"/>
              </a:ext>
            </a:extLst>
          </p:cNvPr>
          <p:cNvSpPr txBox="1"/>
          <p:nvPr/>
        </p:nvSpPr>
        <p:spPr>
          <a:xfrm>
            <a:off x="1068404" y="2782669"/>
            <a:ext cx="7007191" cy="646331"/>
          </a:xfrm>
          <a:prstGeom prst="rect">
            <a:avLst/>
          </a:prstGeom>
          <a:noFill/>
        </p:spPr>
        <p:txBody>
          <a:bodyPr wrap="square">
            <a:spAutoFit/>
          </a:bodyPr>
          <a:lstStyle/>
          <a:p>
            <a:r>
              <a:rPr lang="zh-CN" altLang="en-US" sz="3600" b="1" dirty="0">
                <a:solidFill>
                  <a:srgbClr val="C00000"/>
                </a:solidFill>
                <a:effectLst/>
                <a:latin typeface="MicrosoftYaHei-Bold"/>
              </a:rPr>
              <a:t>核电子学在核医学（</a:t>
            </a:r>
            <a:r>
              <a:rPr lang="en-US" altLang="zh-CN" sz="3600" b="1" dirty="0">
                <a:solidFill>
                  <a:srgbClr val="C00000"/>
                </a:solidFill>
                <a:effectLst/>
                <a:latin typeface="MicrosoftYaHei-Bold"/>
              </a:rPr>
              <a:t>PET</a:t>
            </a:r>
            <a:r>
              <a:rPr lang="zh-CN" altLang="en-US" sz="3600" b="1" dirty="0">
                <a:solidFill>
                  <a:srgbClr val="C00000"/>
                </a:solidFill>
                <a:effectLst/>
                <a:latin typeface="MicrosoftYaHei-Bold"/>
              </a:rPr>
              <a:t>）的应用</a:t>
            </a:r>
          </a:p>
        </p:txBody>
      </p:sp>
    </p:spTree>
    <p:extLst>
      <p:ext uri="{BB962C8B-B14F-4D97-AF65-F5344CB8AC3E}">
        <p14:creationId xmlns:p14="http://schemas.microsoft.com/office/powerpoint/2010/main" val="160242469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723EE1-2468-D0EF-46BD-66BC8A1C9CE4}"/>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7CA49BE8-357D-186D-F38D-99C795D040E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66</a:t>
            </a:fld>
            <a:endParaRPr lang="zh-CN" altLang="en-US"/>
          </a:p>
        </p:txBody>
      </p:sp>
      <p:sp>
        <p:nvSpPr>
          <p:cNvPr id="9" name="文本框 8">
            <a:extLst>
              <a:ext uri="{FF2B5EF4-FFF2-40B4-BE49-F238E27FC236}">
                <a16:creationId xmlns:a16="http://schemas.microsoft.com/office/drawing/2014/main" id="{73042DC5-5EE3-5CE7-1D14-23142AE0E0B1}"/>
              </a:ext>
            </a:extLst>
          </p:cNvPr>
          <p:cNvSpPr txBox="1"/>
          <p:nvPr/>
        </p:nvSpPr>
        <p:spPr>
          <a:xfrm>
            <a:off x="789404" y="0"/>
            <a:ext cx="4074696" cy="707886"/>
          </a:xfrm>
          <a:prstGeom prst="rect">
            <a:avLst/>
          </a:prstGeom>
          <a:noFill/>
        </p:spPr>
        <p:txBody>
          <a:bodyPr wrap="square">
            <a:spAutoFit/>
          </a:bodyPr>
          <a:lstStyle/>
          <a:p>
            <a:r>
              <a:rPr lang="en-US" altLang="zh-CN" sz="4000" b="1" dirty="0">
                <a:solidFill>
                  <a:srgbClr val="C00000"/>
                </a:solidFill>
                <a:latin typeface="MicrosoftYaHei-Bold"/>
              </a:rPr>
              <a:t>PET</a:t>
            </a:r>
            <a:r>
              <a:rPr lang="zh-CN" altLang="en-US" sz="4000" b="1" dirty="0">
                <a:solidFill>
                  <a:srgbClr val="C00000"/>
                </a:solidFill>
                <a:latin typeface="MicrosoftYaHei-Bold"/>
              </a:rPr>
              <a:t>的物理原理</a:t>
            </a:r>
          </a:p>
        </p:txBody>
      </p:sp>
      <p:sp>
        <p:nvSpPr>
          <p:cNvPr id="3" name="文本框 2">
            <a:extLst>
              <a:ext uri="{FF2B5EF4-FFF2-40B4-BE49-F238E27FC236}">
                <a16:creationId xmlns:a16="http://schemas.microsoft.com/office/drawing/2014/main" id="{C29E67AD-0DA8-FD1A-CA14-10F52D074242}"/>
              </a:ext>
            </a:extLst>
          </p:cNvPr>
          <p:cNvSpPr txBox="1"/>
          <p:nvPr/>
        </p:nvSpPr>
        <p:spPr>
          <a:xfrm>
            <a:off x="5522510" y="972084"/>
            <a:ext cx="2142717" cy="523220"/>
          </a:xfrm>
          <a:prstGeom prst="rect">
            <a:avLst/>
          </a:prstGeom>
          <a:noFill/>
        </p:spPr>
        <p:txBody>
          <a:bodyPr wrap="square">
            <a:spAutoFit/>
          </a:bodyPr>
          <a:lstStyle/>
          <a:p>
            <a:r>
              <a:rPr lang="zh-CN" altLang="en-US" sz="2800" b="0" dirty="0">
                <a:solidFill>
                  <a:srgbClr val="FFFFFF"/>
                </a:solidFill>
                <a:effectLst/>
                <a:latin typeface="MicrosoftYaHei"/>
              </a:rPr>
              <a:t>大爆炸学说 </a:t>
            </a:r>
            <a:endParaRPr lang="zh-CN" altLang="en-US" sz="2800" dirty="0"/>
          </a:p>
        </p:txBody>
      </p:sp>
      <p:graphicFrame>
        <p:nvGraphicFramePr>
          <p:cNvPr id="5" name="Object 3">
            <a:extLst>
              <a:ext uri="{FF2B5EF4-FFF2-40B4-BE49-F238E27FC236}">
                <a16:creationId xmlns:a16="http://schemas.microsoft.com/office/drawing/2014/main" id="{2E5058BA-D9CF-8E63-9589-2D949E3B52A9}"/>
              </a:ext>
            </a:extLst>
          </p:cNvPr>
          <p:cNvGraphicFramePr>
            <a:graphicFrameLocks noChangeAspect="1"/>
          </p:cNvGraphicFramePr>
          <p:nvPr>
            <p:extLst>
              <p:ext uri="{D42A27DB-BD31-4B8C-83A1-F6EECF244321}">
                <p14:modId xmlns:p14="http://schemas.microsoft.com/office/powerpoint/2010/main" val="1806234169"/>
              </p:ext>
            </p:extLst>
          </p:nvPr>
        </p:nvGraphicFramePr>
        <p:xfrm>
          <a:off x="1221204" y="972084"/>
          <a:ext cx="3276600" cy="609600"/>
        </p:xfrm>
        <a:graphic>
          <a:graphicData uri="http://schemas.openxmlformats.org/presentationml/2006/ole">
            <mc:AlternateContent xmlns:mc="http://schemas.openxmlformats.org/markup-compatibility/2006">
              <mc:Choice xmlns:v="urn:schemas-microsoft-com:vml" Requires="v">
                <p:oleObj name="Equation" r:id="rId2" imgW="1206360" imgH="228600" progId="Equation.3">
                  <p:embed/>
                </p:oleObj>
              </mc:Choice>
              <mc:Fallback>
                <p:oleObj name="Equation" r:id="rId2" imgW="1206360" imgH="228600" progId="Equation.3">
                  <p:embed/>
                  <p:pic>
                    <p:nvPicPr>
                      <p:cNvPr id="3" name="Object 3">
                        <a:extLst>
                          <a:ext uri="{FF2B5EF4-FFF2-40B4-BE49-F238E27FC236}">
                            <a16:creationId xmlns:a16="http://schemas.microsoft.com/office/drawing/2014/main" id="{60D74B1B-DAC3-CEE2-E5B4-65811D73F9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1204" y="972084"/>
                        <a:ext cx="3276600" cy="609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5">
            <a:extLst>
              <a:ext uri="{FF2B5EF4-FFF2-40B4-BE49-F238E27FC236}">
                <a16:creationId xmlns:a16="http://schemas.microsoft.com/office/drawing/2014/main" id="{DADF927E-AE94-F0C8-5378-6DC228638000}"/>
              </a:ext>
            </a:extLst>
          </p:cNvPr>
          <p:cNvGraphicFramePr>
            <a:graphicFrameLocks noChangeAspect="1"/>
          </p:cNvGraphicFramePr>
          <p:nvPr>
            <p:extLst>
              <p:ext uri="{D42A27DB-BD31-4B8C-83A1-F6EECF244321}">
                <p14:modId xmlns:p14="http://schemas.microsoft.com/office/powerpoint/2010/main" val="709888529"/>
              </p:ext>
            </p:extLst>
          </p:nvPr>
        </p:nvGraphicFramePr>
        <p:xfrm>
          <a:off x="5488404" y="972084"/>
          <a:ext cx="2743200" cy="533400"/>
        </p:xfrm>
        <a:graphic>
          <a:graphicData uri="http://schemas.openxmlformats.org/presentationml/2006/ole">
            <mc:AlternateContent xmlns:mc="http://schemas.openxmlformats.org/markup-compatibility/2006">
              <mc:Choice xmlns:v="urn:schemas-microsoft-com:vml" Requires="v">
                <p:oleObj name="Equation" r:id="rId4" imgW="1041120" imgH="228600" progId="Equation.3">
                  <p:embed/>
                </p:oleObj>
              </mc:Choice>
              <mc:Fallback>
                <p:oleObj name="Equation" r:id="rId4" imgW="1041120" imgH="228600" progId="Equation.3">
                  <p:embed/>
                  <p:pic>
                    <p:nvPicPr>
                      <p:cNvPr id="5" name="Object 5">
                        <a:extLst>
                          <a:ext uri="{FF2B5EF4-FFF2-40B4-BE49-F238E27FC236}">
                            <a16:creationId xmlns:a16="http://schemas.microsoft.com/office/drawing/2014/main" id="{B3E5F48C-341C-5819-B309-BA141307E26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488404" y="972084"/>
                        <a:ext cx="2743200"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11" name="Picture 4" descr="http://depts.washington.edu/nucmed/IRL/pet_intro/intro_src/fig1_small.JPG">
            <a:extLst>
              <a:ext uri="{FF2B5EF4-FFF2-40B4-BE49-F238E27FC236}">
                <a16:creationId xmlns:a16="http://schemas.microsoft.com/office/drawing/2014/main" id="{D5D7BA12-9025-5DF7-12B0-A85F607CCA94}"/>
              </a:ext>
            </a:extLst>
          </p:cNvPr>
          <p:cNvPicPr>
            <a:picLocks noChangeAspect="1" noChangeArrowheads="1"/>
          </p:cNvPicPr>
          <p:nvPr/>
        </p:nvPicPr>
        <p:blipFill>
          <a:blip r:embed="rId6" cstate="print"/>
          <a:srcRect/>
          <a:stretch>
            <a:fillRect/>
          </a:stretch>
        </p:blipFill>
        <p:spPr bwMode="auto">
          <a:xfrm>
            <a:off x="1373605" y="1739293"/>
            <a:ext cx="6096000" cy="3810000"/>
          </a:xfrm>
          <a:prstGeom prst="rect">
            <a:avLst/>
          </a:prstGeom>
          <a:noFill/>
        </p:spPr>
      </p:pic>
      <p:sp>
        <p:nvSpPr>
          <p:cNvPr id="13" name="TextBox 6">
            <a:extLst>
              <a:ext uri="{FF2B5EF4-FFF2-40B4-BE49-F238E27FC236}">
                <a16:creationId xmlns:a16="http://schemas.microsoft.com/office/drawing/2014/main" id="{A71EC489-BE79-A7B2-5A37-1ABEFDD8B804}"/>
              </a:ext>
            </a:extLst>
          </p:cNvPr>
          <p:cNvSpPr txBox="1"/>
          <p:nvPr/>
        </p:nvSpPr>
        <p:spPr>
          <a:xfrm>
            <a:off x="1068804" y="972084"/>
            <a:ext cx="3505200" cy="646331"/>
          </a:xfrm>
          <a:prstGeom prst="rect">
            <a:avLst/>
          </a:prstGeom>
          <a:noFill/>
          <a:ln>
            <a:solidFill>
              <a:srgbClr val="FF0000"/>
            </a:solidFill>
          </a:ln>
        </p:spPr>
        <p:txBody>
          <a:bodyPr wrap="square" rtlCol="0">
            <a:spAutoFit/>
          </a:bodyPr>
          <a:lstStyle/>
          <a:p>
            <a:endParaRPr lang="en-US" dirty="0"/>
          </a:p>
          <a:p>
            <a:endParaRPr lang="en-US" dirty="0"/>
          </a:p>
        </p:txBody>
      </p:sp>
      <p:sp>
        <p:nvSpPr>
          <p:cNvPr id="15" name="TextBox 7">
            <a:extLst>
              <a:ext uri="{FF2B5EF4-FFF2-40B4-BE49-F238E27FC236}">
                <a16:creationId xmlns:a16="http://schemas.microsoft.com/office/drawing/2014/main" id="{EE91143F-076A-7101-5FF2-9E3FE6C96909}"/>
              </a:ext>
            </a:extLst>
          </p:cNvPr>
          <p:cNvSpPr txBox="1"/>
          <p:nvPr/>
        </p:nvSpPr>
        <p:spPr>
          <a:xfrm>
            <a:off x="5412204" y="972085"/>
            <a:ext cx="2819400" cy="646331"/>
          </a:xfrm>
          <a:prstGeom prst="rect">
            <a:avLst/>
          </a:prstGeom>
          <a:noFill/>
          <a:ln>
            <a:solidFill>
              <a:srgbClr val="FF0000"/>
            </a:solidFill>
          </a:ln>
        </p:spPr>
        <p:txBody>
          <a:bodyPr wrap="square" rtlCol="0">
            <a:spAutoFit/>
          </a:bodyPr>
          <a:lstStyle/>
          <a:p>
            <a:endParaRPr lang="en-US" dirty="0"/>
          </a:p>
          <a:p>
            <a:endParaRPr lang="en-US" dirty="0"/>
          </a:p>
        </p:txBody>
      </p:sp>
      <p:sp>
        <p:nvSpPr>
          <p:cNvPr id="17" name="TextBox 8">
            <a:extLst>
              <a:ext uri="{FF2B5EF4-FFF2-40B4-BE49-F238E27FC236}">
                <a16:creationId xmlns:a16="http://schemas.microsoft.com/office/drawing/2014/main" id="{960E255E-3BF2-968F-08A3-828A25BD0D99}"/>
              </a:ext>
            </a:extLst>
          </p:cNvPr>
          <p:cNvSpPr txBox="1"/>
          <p:nvPr/>
        </p:nvSpPr>
        <p:spPr>
          <a:xfrm>
            <a:off x="5488404" y="1787118"/>
            <a:ext cx="2362200" cy="830997"/>
          </a:xfrm>
          <a:prstGeom prst="rect">
            <a:avLst/>
          </a:prstGeom>
          <a:solidFill>
            <a:schemeClr val="bg1"/>
          </a:solidFill>
        </p:spPr>
        <p:txBody>
          <a:bodyPr wrap="square" rtlCol="0">
            <a:spAutoFit/>
          </a:bodyPr>
          <a:lstStyle/>
          <a:p>
            <a:endParaRPr lang="en-US" sz="1600" dirty="0"/>
          </a:p>
          <a:p>
            <a:r>
              <a:rPr lang="en-US" sz="1600" b="1" dirty="0"/>
              <a:t>Two anti-parallel 511-keV photons</a:t>
            </a:r>
          </a:p>
        </p:txBody>
      </p:sp>
      <p:sp>
        <p:nvSpPr>
          <p:cNvPr id="19" name="TextBox 9">
            <a:extLst>
              <a:ext uri="{FF2B5EF4-FFF2-40B4-BE49-F238E27FC236}">
                <a16:creationId xmlns:a16="http://schemas.microsoft.com/office/drawing/2014/main" id="{2C458124-687B-76AD-75DB-C5909DD24B6E}"/>
              </a:ext>
            </a:extLst>
          </p:cNvPr>
          <p:cNvSpPr txBox="1"/>
          <p:nvPr/>
        </p:nvSpPr>
        <p:spPr>
          <a:xfrm>
            <a:off x="4650204" y="3874887"/>
            <a:ext cx="2209800" cy="830997"/>
          </a:xfrm>
          <a:prstGeom prst="rect">
            <a:avLst/>
          </a:prstGeom>
          <a:solidFill>
            <a:schemeClr val="bg1"/>
          </a:solidFill>
        </p:spPr>
        <p:txBody>
          <a:bodyPr wrap="square" rtlCol="0">
            <a:spAutoFit/>
          </a:bodyPr>
          <a:lstStyle/>
          <a:p>
            <a:r>
              <a:rPr lang="en-US" sz="1600" b="1" dirty="0"/>
              <a:t>Positron combines with electron and annihilates</a:t>
            </a:r>
          </a:p>
        </p:txBody>
      </p:sp>
      <p:sp>
        <p:nvSpPr>
          <p:cNvPr id="21" name="TextBox 11">
            <a:extLst>
              <a:ext uri="{FF2B5EF4-FFF2-40B4-BE49-F238E27FC236}">
                <a16:creationId xmlns:a16="http://schemas.microsoft.com/office/drawing/2014/main" id="{0D72BC0D-4F20-95BA-5AD4-E9789579CAB0}"/>
              </a:ext>
            </a:extLst>
          </p:cNvPr>
          <p:cNvSpPr txBox="1"/>
          <p:nvPr/>
        </p:nvSpPr>
        <p:spPr>
          <a:xfrm>
            <a:off x="878304" y="3467625"/>
            <a:ext cx="1752600" cy="584775"/>
          </a:xfrm>
          <a:prstGeom prst="rect">
            <a:avLst/>
          </a:prstGeom>
          <a:solidFill>
            <a:schemeClr val="bg1"/>
          </a:solidFill>
        </p:spPr>
        <p:txBody>
          <a:bodyPr wrap="square" rtlCol="0">
            <a:spAutoFit/>
          </a:bodyPr>
          <a:lstStyle/>
          <a:p>
            <a:r>
              <a:rPr lang="en-US" sz="1600" b="1" dirty="0"/>
              <a:t>Unstable parent nucleus</a:t>
            </a:r>
          </a:p>
        </p:txBody>
      </p:sp>
      <p:sp>
        <p:nvSpPr>
          <p:cNvPr id="23" name="TextBox 12">
            <a:extLst>
              <a:ext uri="{FF2B5EF4-FFF2-40B4-BE49-F238E27FC236}">
                <a16:creationId xmlns:a16="http://schemas.microsoft.com/office/drawing/2014/main" id="{E7EC54A4-7464-2394-183C-C96D9A45FC13}"/>
              </a:ext>
            </a:extLst>
          </p:cNvPr>
          <p:cNvSpPr txBox="1"/>
          <p:nvPr/>
        </p:nvSpPr>
        <p:spPr>
          <a:xfrm>
            <a:off x="1678404" y="4690351"/>
            <a:ext cx="2209800" cy="1077218"/>
          </a:xfrm>
          <a:prstGeom prst="rect">
            <a:avLst/>
          </a:prstGeom>
          <a:solidFill>
            <a:schemeClr val="bg1"/>
          </a:solidFill>
        </p:spPr>
        <p:txBody>
          <a:bodyPr wrap="square" rtlCol="0">
            <a:spAutoFit/>
          </a:bodyPr>
          <a:lstStyle/>
          <a:p>
            <a:r>
              <a:rPr lang="en-US" sz="1600" b="1" dirty="0"/>
              <a:t>Proton decays to neutron in nucleus – positron and neutrino emitted</a:t>
            </a:r>
          </a:p>
        </p:txBody>
      </p:sp>
      <p:sp>
        <p:nvSpPr>
          <p:cNvPr id="25" name="TextBox 13">
            <a:extLst>
              <a:ext uri="{FF2B5EF4-FFF2-40B4-BE49-F238E27FC236}">
                <a16:creationId xmlns:a16="http://schemas.microsoft.com/office/drawing/2014/main" id="{D32D6ECA-85A3-F245-FDEA-AFB846CE1F11}"/>
              </a:ext>
            </a:extLst>
          </p:cNvPr>
          <p:cNvSpPr txBox="1"/>
          <p:nvPr/>
        </p:nvSpPr>
        <p:spPr>
          <a:xfrm>
            <a:off x="1068804" y="4673618"/>
            <a:ext cx="304800" cy="646331"/>
          </a:xfrm>
          <a:prstGeom prst="rect">
            <a:avLst/>
          </a:prstGeom>
          <a:solidFill>
            <a:schemeClr val="bg1"/>
          </a:solidFill>
        </p:spPr>
        <p:txBody>
          <a:bodyPr wrap="square" rtlCol="0">
            <a:spAutoFit/>
          </a:bodyPr>
          <a:lstStyle/>
          <a:p>
            <a:endParaRPr lang="en-US" dirty="0"/>
          </a:p>
          <a:p>
            <a:endParaRPr lang="en-US" dirty="0"/>
          </a:p>
        </p:txBody>
      </p:sp>
      <p:sp>
        <p:nvSpPr>
          <p:cNvPr id="27" name="TextBox 14">
            <a:extLst>
              <a:ext uri="{FF2B5EF4-FFF2-40B4-BE49-F238E27FC236}">
                <a16:creationId xmlns:a16="http://schemas.microsoft.com/office/drawing/2014/main" id="{DFFE4C90-A167-BDB3-932E-D8D2B989E5EE}"/>
              </a:ext>
            </a:extLst>
          </p:cNvPr>
          <p:cNvSpPr txBox="1"/>
          <p:nvPr/>
        </p:nvSpPr>
        <p:spPr>
          <a:xfrm>
            <a:off x="789404" y="4488952"/>
            <a:ext cx="990600" cy="36933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305471313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51BE0-5C82-FF21-A94E-945F7E40774A}"/>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48D06BE8-C1D0-693B-7261-0AA0E75D371B}"/>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67</a:t>
            </a:fld>
            <a:endParaRPr lang="zh-CN" altLang="en-US"/>
          </a:p>
        </p:txBody>
      </p:sp>
      <p:sp>
        <p:nvSpPr>
          <p:cNvPr id="9" name="文本框 8">
            <a:extLst>
              <a:ext uri="{FF2B5EF4-FFF2-40B4-BE49-F238E27FC236}">
                <a16:creationId xmlns:a16="http://schemas.microsoft.com/office/drawing/2014/main" id="{7CCC4D96-7C03-F37C-E9E4-49979BAC908C}"/>
              </a:ext>
            </a:extLst>
          </p:cNvPr>
          <p:cNvSpPr txBox="1"/>
          <p:nvPr/>
        </p:nvSpPr>
        <p:spPr>
          <a:xfrm>
            <a:off x="901566" y="0"/>
            <a:ext cx="2651761" cy="707886"/>
          </a:xfrm>
          <a:prstGeom prst="rect">
            <a:avLst/>
          </a:prstGeom>
          <a:noFill/>
        </p:spPr>
        <p:txBody>
          <a:bodyPr wrap="square">
            <a:spAutoFit/>
          </a:bodyPr>
          <a:lstStyle/>
          <a:p>
            <a:r>
              <a:rPr lang="en-US" altLang="zh-CN" sz="4000" b="1" dirty="0">
                <a:solidFill>
                  <a:srgbClr val="C00000"/>
                </a:solidFill>
                <a:latin typeface="MicrosoftYaHei-Bold"/>
              </a:rPr>
              <a:t>PET</a:t>
            </a:r>
            <a:r>
              <a:rPr lang="zh-CN" altLang="en-US" sz="4000" b="1" dirty="0">
                <a:solidFill>
                  <a:srgbClr val="C00000"/>
                </a:solidFill>
                <a:latin typeface="MicrosoftYaHei-Bold"/>
              </a:rPr>
              <a:t>扫描仪</a:t>
            </a:r>
          </a:p>
        </p:txBody>
      </p:sp>
      <p:sp>
        <p:nvSpPr>
          <p:cNvPr id="3" name="文本框 2">
            <a:extLst>
              <a:ext uri="{FF2B5EF4-FFF2-40B4-BE49-F238E27FC236}">
                <a16:creationId xmlns:a16="http://schemas.microsoft.com/office/drawing/2014/main" id="{E0650692-71E1-A100-4240-4D46D5D2E1D1}"/>
              </a:ext>
            </a:extLst>
          </p:cNvPr>
          <p:cNvSpPr txBox="1"/>
          <p:nvPr/>
        </p:nvSpPr>
        <p:spPr>
          <a:xfrm>
            <a:off x="149726" y="4966893"/>
            <a:ext cx="3870325" cy="369332"/>
          </a:xfrm>
          <a:prstGeom prst="rect">
            <a:avLst/>
          </a:prstGeom>
          <a:noFill/>
        </p:spPr>
        <p:txBody>
          <a:bodyPr wrap="square">
            <a:spAutoFit/>
          </a:bodyPr>
          <a:lstStyle/>
          <a:p>
            <a:pPr algn="ctr"/>
            <a:r>
              <a:rPr lang="zh-CN" altLang="en-US" dirty="0">
                <a:latin typeface="Tahoma" panose="020B0604030504040204" pitchFamily="34" charset="0"/>
                <a:ea typeface="Tahoma" panose="020B0604030504040204" pitchFamily="34" charset="0"/>
                <a:cs typeface="Tahoma" panose="020B0604030504040204" pitchFamily="34" charset="0"/>
              </a:rPr>
              <a:t>放射性示踪剂：</a:t>
            </a:r>
            <a:r>
              <a:rPr lang="en-US" altLang="zh-CN" dirty="0">
                <a:latin typeface="Tahoma" panose="020B0604030504040204" pitchFamily="34" charset="0"/>
                <a:ea typeface="Tahoma" panose="020B0604030504040204" pitchFamily="34" charset="0"/>
                <a:cs typeface="Tahoma" panose="020B0604030504040204" pitchFamily="34" charset="0"/>
              </a:rPr>
              <a:t>18F-FDG </a:t>
            </a:r>
            <a:r>
              <a:rPr lang="en-US" altLang="zh-CN" sz="1800" dirty="0">
                <a:latin typeface="Tahoma" panose="020B0604030504040204" pitchFamily="34" charset="0"/>
                <a:ea typeface="Tahoma" panose="020B0604030504040204" pitchFamily="34" charset="0"/>
                <a:cs typeface="Tahoma" panose="020B0604030504040204" pitchFamily="34" charset="0"/>
              </a:rPr>
              <a:t>(110min</a:t>
            </a:r>
            <a:r>
              <a:rPr lang="zh-CN" altLang="en-US" sz="1800" dirty="0">
                <a:latin typeface="Tahoma" panose="020B0604030504040204" pitchFamily="34" charset="0"/>
                <a:cs typeface="Tahoma" panose="020B0604030504040204" pitchFamily="34" charset="0"/>
              </a:rPr>
              <a:t>）</a:t>
            </a:r>
            <a:endParaRPr lang="en-US" altLang="zh-CN" sz="1800" dirty="0">
              <a:latin typeface="Tahoma" panose="020B0604030504040204" pitchFamily="34" charset="0"/>
              <a:ea typeface="Tahoma" panose="020B0604030504040204" pitchFamily="34" charset="0"/>
              <a:cs typeface="Tahoma" panose="020B0604030504040204" pitchFamily="34" charset="0"/>
            </a:endParaRPr>
          </a:p>
        </p:txBody>
      </p:sp>
      <p:pic>
        <p:nvPicPr>
          <p:cNvPr id="5" name="图片 4">
            <a:extLst>
              <a:ext uri="{FF2B5EF4-FFF2-40B4-BE49-F238E27FC236}">
                <a16:creationId xmlns:a16="http://schemas.microsoft.com/office/drawing/2014/main" id="{51C46ABA-1F06-D4C1-494E-970281233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3527" y="1346939"/>
            <a:ext cx="3479800" cy="3302000"/>
          </a:xfrm>
          <a:prstGeom prst="rect">
            <a:avLst/>
          </a:prstGeom>
        </p:spPr>
      </p:pic>
      <p:pic>
        <p:nvPicPr>
          <p:cNvPr id="8" name="Picture 1">
            <a:extLst>
              <a:ext uri="{FF2B5EF4-FFF2-40B4-BE49-F238E27FC236}">
                <a16:creationId xmlns:a16="http://schemas.microsoft.com/office/drawing/2014/main" id="{AB183E64-1A29-B735-2B6D-FBA3CE01C7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19279" y="1541344"/>
            <a:ext cx="5174405" cy="2913190"/>
          </a:xfrm>
          <a:prstGeom prst="rect">
            <a:avLst/>
          </a:prstGeom>
        </p:spPr>
      </p:pic>
      <p:sp>
        <p:nvSpPr>
          <p:cNvPr id="11" name="文本框 10">
            <a:extLst>
              <a:ext uri="{FF2B5EF4-FFF2-40B4-BE49-F238E27FC236}">
                <a16:creationId xmlns:a16="http://schemas.microsoft.com/office/drawing/2014/main" id="{604F49BC-30B0-F9BA-5975-5FC22DF9341B}"/>
              </a:ext>
            </a:extLst>
          </p:cNvPr>
          <p:cNvSpPr txBox="1"/>
          <p:nvPr/>
        </p:nvSpPr>
        <p:spPr>
          <a:xfrm>
            <a:off x="4816976" y="4968680"/>
            <a:ext cx="3870325" cy="369332"/>
          </a:xfrm>
          <a:prstGeom prst="rect">
            <a:avLst/>
          </a:prstGeom>
          <a:noFill/>
        </p:spPr>
        <p:txBody>
          <a:bodyPr wrap="square">
            <a:spAutoFit/>
          </a:bodyPr>
          <a:lstStyle/>
          <a:p>
            <a:pPr algn="ctr"/>
            <a:r>
              <a:rPr lang="zh-CN" altLang="en-US" sz="1800" dirty="0">
                <a:latin typeface="Tahoma" panose="020B0604030504040204" pitchFamily="34" charset="0"/>
                <a:ea typeface="Tahoma" panose="020B0604030504040204" pitchFamily="34" charset="0"/>
                <a:cs typeface="Tahoma" panose="020B0604030504040204" pitchFamily="34" charset="0"/>
              </a:rPr>
              <a:t>商用</a:t>
            </a:r>
            <a:r>
              <a:rPr lang="en-US" altLang="zh-CN" sz="1800" dirty="0">
                <a:latin typeface="Tahoma" panose="020B0604030504040204" pitchFamily="34" charset="0"/>
                <a:ea typeface="Tahoma" panose="020B0604030504040204" pitchFamily="34" charset="0"/>
                <a:cs typeface="Tahoma" panose="020B0604030504040204" pitchFamily="34" charset="0"/>
              </a:rPr>
              <a:t>PET</a:t>
            </a:r>
            <a:r>
              <a:rPr lang="zh-CN" altLang="en-US" sz="1800" dirty="0">
                <a:latin typeface="Tahoma" panose="020B0604030504040204" pitchFamily="34" charset="0"/>
                <a:ea typeface="Tahoma" panose="020B0604030504040204" pitchFamily="34" charset="0"/>
                <a:cs typeface="Tahoma" panose="020B0604030504040204" pitchFamily="34" charset="0"/>
              </a:rPr>
              <a:t>系统</a:t>
            </a:r>
            <a:endParaRPr lang="en-US" altLang="zh-CN" sz="18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133749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57BC5-6564-B72F-7DB7-FD06DD4CD6DE}"/>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A5A20F32-C838-74E8-0F62-91B6F4EF1675}"/>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68</a:t>
            </a:fld>
            <a:endParaRPr lang="zh-CN" altLang="en-US"/>
          </a:p>
        </p:txBody>
      </p:sp>
      <p:sp>
        <p:nvSpPr>
          <p:cNvPr id="9" name="文本框 8">
            <a:extLst>
              <a:ext uri="{FF2B5EF4-FFF2-40B4-BE49-F238E27FC236}">
                <a16:creationId xmlns:a16="http://schemas.microsoft.com/office/drawing/2014/main" id="{15DC9FB9-C0B2-1726-F34F-BAD4730AECB4}"/>
              </a:ext>
            </a:extLst>
          </p:cNvPr>
          <p:cNvSpPr txBox="1"/>
          <p:nvPr/>
        </p:nvSpPr>
        <p:spPr>
          <a:xfrm>
            <a:off x="882314" y="0"/>
            <a:ext cx="4546334" cy="707886"/>
          </a:xfrm>
          <a:prstGeom prst="rect">
            <a:avLst/>
          </a:prstGeom>
          <a:noFill/>
        </p:spPr>
        <p:txBody>
          <a:bodyPr wrap="square">
            <a:spAutoFit/>
          </a:bodyPr>
          <a:lstStyle/>
          <a:p>
            <a:r>
              <a:rPr lang="en-US" altLang="zh-CN" sz="4000" b="1" dirty="0">
                <a:solidFill>
                  <a:srgbClr val="C00000"/>
                </a:solidFill>
                <a:latin typeface="MicrosoftYaHei-Bold"/>
              </a:rPr>
              <a:t>PET</a:t>
            </a:r>
            <a:r>
              <a:rPr lang="zh-CN" altLang="en-US" sz="4000" b="1" dirty="0">
                <a:solidFill>
                  <a:srgbClr val="C00000"/>
                </a:solidFill>
                <a:latin typeface="MicrosoftYaHei-Bold"/>
              </a:rPr>
              <a:t>的结构示意图</a:t>
            </a:r>
          </a:p>
        </p:txBody>
      </p:sp>
      <p:graphicFrame>
        <p:nvGraphicFramePr>
          <p:cNvPr id="8" name="对象 7">
            <a:extLst>
              <a:ext uri="{FF2B5EF4-FFF2-40B4-BE49-F238E27FC236}">
                <a16:creationId xmlns:a16="http://schemas.microsoft.com/office/drawing/2014/main" id="{9BB5B7E7-4DCC-A359-4F4E-9CE5BCDD41FD}"/>
              </a:ext>
            </a:extLst>
          </p:cNvPr>
          <p:cNvGraphicFramePr>
            <a:graphicFrameLocks noChangeAspect="1"/>
          </p:cNvGraphicFramePr>
          <p:nvPr>
            <p:extLst>
              <p:ext uri="{D42A27DB-BD31-4B8C-83A1-F6EECF244321}">
                <p14:modId xmlns:p14="http://schemas.microsoft.com/office/powerpoint/2010/main" val="3211529810"/>
              </p:ext>
            </p:extLst>
          </p:nvPr>
        </p:nvGraphicFramePr>
        <p:xfrm>
          <a:off x="0" y="952834"/>
          <a:ext cx="4309574" cy="4496135"/>
        </p:xfrm>
        <a:graphic>
          <a:graphicData uri="http://schemas.openxmlformats.org/presentationml/2006/ole">
            <mc:AlternateContent xmlns:mc="http://schemas.openxmlformats.org/markup-compatibility/2006">
              <mc:Choice xmlns:v="urn:schemas-microsoft-com:vml" Requires="v">
                <p:oleObj name="Visio" r:id="rId2" imgW="2731770" imgH="2853055" progId="Visio.Drawing.11">
                  <p:embed/>
                </p:oleObj>
              </mc:Choice>
              <mc:Fallback>
                <p:oleObj name="Visio" r:id="rId2" imgW="2731770" imgH="2853055" progId="Visio.Drawing.11">
                  <p:embed/>
                  <p:pic>
                    <p:nvPicPr>
                      <p:cNvPr id="3" name="对象 2">
                        <a:extLst>
                          <a:ext uri="{FF2B5EF4-FFF2-40B4-BE49-F238E27FC236}">
                            <a16:creationId xmlns:a16="http://schemas.microsoft.com/office/drawing/2014/main" id="{36966C4E-2BCF-4068-66F5-F0BE9CE98C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952834"/>
                        <a:ext cx="4309574" cy="4496135"/>
                      </a:xfrm>
                      <a:prstGeom prst="rect">
                        <a:avLst/>
                      </a:prstGeom>
                      <a:noFill/>
                    </p:spPr>
                  </p:pic>
                </p:oleObj>
              </mc:Fallback>
            </mc:AlternateContent>
          </a:graphicData>
        </a:graphic>
      </p:graphicFrame>
      <p:pic>
        <p:nvPicPr>
          <p:cNvPr id="11" name="图片 10">
            <a:extLst>
              <a:ext uri="{FF2B5EF4-FFF2-40B4-BE49-F238E27FC236}">
                <a16:creationId xmlns:a16="http://schemas.microsoft.com/office/drawing/2014/main" id="{E349803E-3981-DB60-1093-19904B462AE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72000" y="1389427"/>
            <a:ext cx="4290902" cy="3218177"/>
          </a:xfrm>
          <a:prstGeom prst="rect">
            <a:avLst/>
          </a:prstGeom>
        </p:spPr>
      </p:pic>
      <p:sp>
        <p:nvSpPr>
          <p:cNvPr id="13" name="文本框 12">
            <a:extLst>
              <a:ext uri="{FF2B5EF4-FFF2-40B4-BE49-F238E27FC236}">
                <a16:creationId xmlns:a16="http://schemas.microsoft.com/office/drawing/2014/main" id="{F14D33BD-EEE2-6D03-DBAA-72E285840F13}"/>
              </a:ext>
            </a:extLst>
          </p:cNvPr>
          <p:cNvSpPr txBox="1"/>
          <p:nvPr/>
        </p:nvSpPr>
        <p:spPr>
          <a:xfrm>
            <a:off x="4608402" y="4827480"/>
            <a:ext cx="4254500" cy="923330"/>
          </a:xfrm>
          <a:prstGeom prst="rect">
            <a:avLst/>
          </a:prstGeom>
          <a:noFill/>
        </p:spPr>
        <p:txBody>
          <a:bodyPr wrap="square" rtlCol="0">
            <a:spAutoFit/>
          </a:bodyPr>
          <a:lstStyle/>
          <a:p>
            <a:r>
              <a:rPr lang="zh-CN" altLang="en-US" dirty="0">
                <a:latin typeface="宋体" panose="02010600030101010101" pitchFamily="2" charset="-122"/>
                <a:ea typeface="宋体" panose="02010600030101010101" pitchFamily="2" charset="-122"/>
              </a:rPr>
              <a:t>小动物</a:t>
            </a:r>
            <a:r>
              <a:rPr lang="en-US" altLang="zh-CN" dirty="0">
                <a:latin typeface="宋体" panose="02010600030101010101" pitchFamily="2" charset="-122"/>
                <a:ea typeface="宋体" panose="02010600030101010101" pitchFamily="2" charset="-122"/>
              </a:rPr>
              <a:t>PET</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1</a:t>
            </a:r>
            <a:r>
              <a:rPr lang="zh-CN" altLang="en-US" dirty="0">
                <a:latin typeface="宋体" panose="02010600030101010101" pitchFamily="2" charset="-122"/>
                <a:ea typeface="宋体" panose="02010600030101010101" pitchFamily="2" charset="-122"/>
              </a:rPr>
              <a:t>）视场（</a:t>
            </a:r>
            <a:r>
              <a:rPr lang="en-US" altLang="zh-CN" dirty="0">
                <a:latin typeface="宋体" panose="02010600030101010101" pitchFamily="2" charset="-122"/>
                <a:ea typeface="宋体" panose="02010600030101010101" pitchFamily="2" charset="-122"/>
              </a:rPr>
              <a:t>FOV</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 70 mm</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2</a:t>
            </a:r>
            <a:r>
              <a:rPr lang="zh-CN" altLang="en-US" dirty="0">
                <a:latin typeface="宋体" panose="02010600030101010101" pitchFamily="2" charset="-122"/>
                <a:ea typeface="宋体" panose="02010600030101010101" pitchFamily="2" charset="-122"/>
              </a:rPr>
              <a:t>）空间分辨率：</a:t>
            </a:r>
            <a:r>
              <a:rPr lang="en-US" altLang="zh-CN" dirty="0">
                <a:latin typeface="宋体" panose="02010600030101010101" pitchFamily="2" charset="-122"/>
                <a:ea typeface="宋体" panose="02010600030101010101" pitchFamily="2" charset="-122"/>
              </a:rPr>
              <a:t>&lt;1</a:t>
            </a:r>
            <a:r>
              <a:rPr lang="zh-CN" altLang="en-US" dirty="0">
                <a:latin typeface="宋体" panose="02010600030101010101" pitchFamily="2" charset="-122"/>
                <a:ea typeface="宋体" panose="02010600030101010101" pitchFamily="2" charset="-122"/>
              </a:rPr>
              <a:t> </a:t>
            </a:r>
            <a:r>
              <a:rPr lang="en-US" altLang="zh-CN" dirty="0">
                <a:latin typeface="宋体" panose="02010600030101010101" pitchFamily="2" charset="-122"/>
                <a:ea typeface="宋体" panose="02010600030101010101" pitchFamily="2" charset="-122"/>
              </a:rPr>
              <a:t>mm</a:t>
            </a:r>
            <a:r>
              <a:rPr lang="zh-CN" altLang="en-US" dirty="0">
                <a:latin typeface="宋体" panose="02010600030101010101" pitchFamily="2" charset="-122"/>
                <a:ea typeface="宋体" panose="02010600030101010101" pitchFamily="2" charset="-122"/>
              </a:rPr>
              <a:t>；</a:t>
            </a:r>
            <a:endParaRPr lang="en-US" altLang="zh-CN" dirty="0">
              <a:latin typeface="宋体" panose="02010600030101010101" pitchFamily="2" charset="-122"/>
              <a:ea typeface="宋体" panose="02010600030101010101" pitchFamily="2" charset="-122"/>
            </a:endParaRPr>
          </a:p>
          <a:p>
            <a:r>
              <a:rPr lang="en-US" altLang="zh-CN" dirty="0">
                <a:latin typeface="宋体" panose="02010600030101010101" pitchFamily="2" charset="-122"/>
                <a:ea typeface="宋体" panose="02010600030101010101" pitchFamily="2" charset="-122"/>
              </a:rPr>
              <a:t>         </a:t>
            </a:r>
            <a:r>
              <a:rPr lang="zh-CN" altLang="en-US" dirty="0">
                <a:latin typeface="宋体" panose="02010600030101010101" pitchFamily="2" charset="-122"/>
                <a:ea typeface="宋体" panose="02010600030101010101" pitchFamily="2" charset="-122"/>
              </a:rPr>
              <a:t>（</a:t>
            </a:r>
            <a:r>
              <a:rPr lang="en-US" altLang="zh-CN" dirty="0">
                <a:latin typeface="宋体" panose="02010600030101010101" pitchFamily="2" charset="-122"/>
                <a:ea typeface="宋体" panose="02010600030101010101" pitchFamily="2" charset="-122"/>
              </a:rPr>
              <a:t>3</a:t>
            </a:r>
            <a:r>
              <a:rPr lang="zh-CN" altLang="en-US" dirty="0">
                <a:latin typeface="宋体" panose="02010600030101010101" pitchFamily="2" charset="-122"/>
                <a:ea typeface="宋体" panose="02010600030101010101" pitchFamily="2" charset="-122"/>
              </a:rPr>
              <a:t>）时间分辨率：</a:t>
            </a:r>
            <a:r>
              <a:rPr lang="en-US" altLang="zh-CN" dirty="0">
                <a:latin typeface="宋体" panose="02010600030101010101" pitchFamily="2" charset="-122"/>
                <a:ea typeface="宋体" panose="02010600030101010101" pitchFamily="2" charset="-122"/>
              </a:rPr>
              <a:t>&lt;3 ns</a:t>
            </a:r>
            <a:r>
              <a:rPr lang="zh-CN" altLang="en-US" dirty="0">
                <a:latin typeface="宋体" panose="02010600030101010101" pitchFamily="2" charset="-122"/>
                <a:ea typeface="宋体" panose="02010600030101010101" pitchFamily="2" charset="-122"/>
              </a:rPr>
              <a:t>。</a:t>
            </a:r>
            <a:r>
              <a:rPr lang="en-US" altLang="zh-CN" dirty="0"/>
              <a:t>     </a:t>
            </a:r>
          </a:p>
        </p:txBody>
      </p:sp>
    </p:spTree>
    <p:extLst>
      <p:ext uri="{BB962C8B-B14F-4D97-AF65-F5344CB8AC3E}">
        <p14:creationId xmlns:p14="http://schemas.microsoft.com/office/powerpoint/2010/main" val="33330998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DDE83D-B59F-01E7-73F7-38077C2AC5CD}"/>
            </a:ext>
          </a:extLst>
        </p:cNvPr>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417B866F-E49A-3924-2227-B1747B79B826}"/>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69</a:t>
            </a:fld>
            <a:endParaRPr lang="zh-CN" altLang="en-US"/>
          </a:p>
        </p:txBody>
      </p:sp>
      <p:sp>
        <p:nvSpPr>
          <p:cNvPr id="9" name="文本框 8">
            <a:extLst>
              <a:ext uri="{FF2B5EF4-FFF2-40B4-BE49-F238E27FC236}">
                <a16:creationId xmlns:a16="http://schemas.microsoft.com/office/drawing/2014/main" id="{4814BF2C-5817-DDC6-0D88-C47CB48CAEA1}"/>
              </a:ext>
            </a:extLst>
          </p:cNvPr>
          <p:cNvSpPr txBox="1"/>
          <p:nvPr/>
        </p:nvSpPr>
        <p:spPr>
          <a:xfrm>
            <a:off x="863064" y="27492"/>
            <a:ext cx="4353828" cy="707886"/>
          </a:xfrm>
          <a:prstGeom prst="rect">
            <a:avLst/>
          </a:prstGeom>
          <a:noFill/>
        </p:spPr>
        <p:txBody>
          <a:bodyPr wrap="square">
            <a:spAutoFit/>
          </a:bodyPr>
          <a:lstStyle/>
          <a:p>
            <a:r>
              <a:rPr lang="en-US" altLang="zh-CN" sz="4000" b="1" dirty="0">
                <a:solidFill>
                  <a:srgbClr val="C00000"/>
                </a:solidFill>
                <a:latin typeface="MicrosoftYaHei-Bold"/>
              </a:rPr>
              <a:t>PET</a:t>
            </a:r>
            <a:r>
              <a:rPr lang="zh-CN" altLang="en-US" sz="4000" b="1" dirty="0">
                <a:solidFill>
                  <a:srgbClr val="C00000"/>
                </a:solidFill>
                <a:latin typeface="MicrosoftYaHei-Bold"/>
              </a:rPr>
              <a:t>探测器评估</a:t>
            </a:r>
          </a:p>
        </p:txBody>
      </p:sp>
      <p:sp>
        <p:nvSpPr>
          <p:cNvPr id="4" name="Rectangle 2">
            <a:extLst>
              <a:ext uri="{FF2B5EF4-FFF2-40B4-BE49-F238E27FC236}">
                <a16:creationId xmlns:a16="http://schemas.microsoft.com/office/drawing/2014/main" id="{BD85A82B-FE77-A1A8-E50C-8DDE43A8A034}"/>
              </a:ext>
            </a:extLst>
          </p:cNvPr>
          <p:cNvSpPr>
            <a:spLocks noChangeArrowheads="1"/>
          </p:cNvSpPr>
          <p:nvPr/>
        </p:nvSpPr>
        <p:spPr bwMode="auto">
          <a:xfrm>
            <a:off x="210193" y="1767173"/>
            <a:ext cx="4650741"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zh-CN" altLang="en-US"/>
          </a:p>
        </p:txBody>
      </p:sp>
      <p:pic>
        <p:nvPicPr>
          <p:cNvPr id="5" name="图片 4" descr="图形用户界面&#10;&#10;中度可信度描述已自动生成">
            <a:extLst>
              <a:ext uri="{FF2B5EF4-FFF2-40B4-BE49-F238E27FC236}">
                <a16:creationId xmlns:a16="http://schemas.microsoft.com/office/drawing/2014/main" id="{FA2AA432-A13A-F769-B873-5BAF0A1F80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6264" y="798228"/>
            <a:ext cx="4155441" cy="1983607"/>
          </a:xfrm>
          <a:prstGeom prst="rect">
            <a:avLst/>
          </a:prstGeom>
        </p:spPr>
      </p:pic>
      <p:pic>
        <p:nvPicPr>
          <p:cNvPr id="6" name="图片 5" descr="图示&#10;&#10;描述已自动生成">
            <a:extLst>
              <a:ext uri="{FF2B5EF4-FFF2-40B4-BE49-F238E27FC236}">
                <a16:creationId xmlns:a16="http://schemas.microsoft.com/office/drawing/2014/main" id="{4ACDE830-6152-9E1B-AA38-65F71E3AD6C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44960" y="844495"/>
            <a:ext cx="3746769" cy="5241343"/>
          </a:xfrm>
          <a:prstGeom prst="rect">
            <a:avLst/>
          </a:prstGeom>
        </p:spPr>
      </p:pic>
      <p:pic>
        <p:nvPicPr>
          <p:cNvPr id="8" name="图片 7" descr="图片包含 图示&#10;&#10;描述已自动生成">
            <a:extLst>
              <a:ext uri="{FF2B5EF4-FFF2-40B4-BE49-F238E27FC236}">
                <a16:creationId xmlns:a16="http://schemas.microsoft.com/office/drawing/2014/main" id="{28452795-6F29-B6E2-AC32-2EB9C080435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40497" y="2781835"/>
            <a:ext cx="3337432" cy="3250145"/>
          </a:xfrm>
          <a:prstGeom prst="rect">
            <a:avLst/>
          </a:prstGeom>
        </p:spPr>
      </p:pic>
      <p:sp>
        <p:nvSpPr>
          <p:cNvPr id="10" name="文本框 9">
            <a:extLst>
              <a:ext uri="{FF2B5EF4-FFF2-40B4-BE49-F238E27FC236}">
                <a16:creationId xmlns:a16="http://schemas.microsoft.com/office/drawing/2014/main" id="{9341DF2F-12D4-A4D2-510D-ACED4952593D}"/>
              </a:ext>
            </a:extLst>
          </p:cNvPr>
          <p:cNvSpPr txBox="1"/>
          <p:nvPr/>
        </p:nvSpPr>
        <p:spPr>
          <a:xfrm>
            <a:off x="6150446" y="5996543"/>
            <a:ext cx="2778090" cy="369332"/>
          </a:xfrm>
          <a:prstGeom prst="rect">
            <a:avLst/>
          </a:prstGeom>
          <a:noFill/>
        </p:spPr>
        <p:txBody>
          <a:bodyPr wrap="square">
            <a:spAutoFit/>
          </a:bodyPr>
          <a:lstStyle/>
          <a:p>
            <a:r>
              <a:rPr lang="en-US" altLang="zh-CN" b="1" kern="100" dirty="0">
                <a:solidFill>
                  <a:srgbClr val="FF0000"/>
                </a:solidFill>
                <a:ea typeface="宋体" panose="02010600030101010101" pitchFamily="2" charset="-122"/>
                <a:cs typeface="Times New Roman" panose="02020603050405020304" pitchFamily="18" charset="0"/>
              </a:rPr>
              <a:t>ER=~12%-~18%</a:t>
            </a:r>
            <a:endParaRPr lang="zh-CN" altLang="en-US" dirty="0">
              <a:solidFill>
                <a:srgbClr val="FF0000"/>
              </a:solidFill>
            </a:endParaRPr>
          </a:p>
        </p:txBody>
      </p:sp>
      <p:sp>
        <p:nvSpPr>
          <p:cNvPr id="11" name="文本框 10">
            <a:extLst>
              <a:ext uri="{FF2B5EF4-FFF2-40B4-BE49-F238E27FC236}">
                <a16:creationId xmlns:a16="http://schemas.microsoft.com/office/drawing/2014/main" id="{F6A6B038-C75D-2864-A758-04B3B04632DD}"/>
              </a:ext>
            </a:extLst>
          </p:cNvPr>
          <p:cNvSpPr txBox="1"/>
          <p:nvPr/>
        </p:nvSpPr>
        <p:spPr>
          <a:xfrm>
            <a:off x="1825819" y="5996543"/>
            <a:ext cx="2778090" cy="369332"/>
          </a:xfrm>
          <a:prstGeom prst="rect">
            <a:avLst/>
          </a:prstGeom>
          <a:noFill/>
        </p:spPr>
        <p:txBody>
          <a:bodyPr wrap="square">
            <a:spAutoFit/>
          </a:bodyPr>
          <a:lstStyle/>
          <a:p>
            <a:r>
              <a:rPr lang="en-US" altLang="zh-CN" b="1" kern="100" dirty="0">
                <a:solidFill>
                  <a:srgbClr val="FF0000"/>
                </a:solidFill>
                <a:ea typeface="宋体" panose="02010600030101010101" pitchFamily="2" charset="-122"/>
                <a:cs typeface="Times New Roman" panose="02020603050405020304" pitchFamily="18" charset="0"/>
              </a:rPr>
              <a:t>ER=~15%-~23%</a:t>
            </a:r>
            <a:endParaRPr lang="zh-CN" altLang="en-US" dirty="0">
              <a:solidFill>
                <a:srgbClr val="FF0000"/>
              </a:solidFill>
            </a:endParaRPr>
          </a:p>
        </p:txBody>
      </p:sp>
    </p:spTree>
    <p:extLst>
      <p:ext uri="{BB962C8B-B14F-4D97-AF65-F5344CB8AC3E}">
        <p14:creationId xmlns:p14="http://schemas.microsoft.com/office/powerpoint/2010/main" val="3967414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circle(in)">
                                      <p:cBhvr>
                                        <p:cTn id="15" dur="2000"/>
                                        <p:tgtEl>
                                          <p:spTgt spid="8"/>
                                        </p:tgtEl>
                                      </p:cBhvr>
                                    </p:animEffect>
                                  </p:childTnLst>
                                </p:cTn>
                              </p:par>
                              <p:par>
                                <p:cTn id="16" presetID="6" presetClass="entr" presetSubtype="16" fill="hold" grpId="0" nodeType="withEffect">
                                  <p:stCondLst>
                                    <p:cond delay="0"/>
                                  </p:stCondLst>
                                  <p:childTnLst>
                                    <p:set>
                                      <p:cBhvr>
                                        <p:cTn id="17" dur="1" fill="hold">
                                          <p:stCondLst>
                                            <p:cond delay="0"/>
                                          </p:stCondLst>
                                        </p:cTn>
                                        <p:tgtEl>
                                          <p:spTgt spid="11"/>
                                        </p:tgtEl>
                                        <p:attrNameLst>
                                          <p:attrName>style.visibility</p:attrName>
                                        </p:attrNameLst>
                                      </p:cBhvr>
                                      <p:to>
                                        <p:strVal val="visible"/>
                                      </p:to>
                                    </p:set>
                                    <p:animEffect transition="in" filter="circle(in)">
                                      <p:cBhvr>
                                        <p:cTn id="18"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7</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62300" y="0"/>
            <a:ext cx="4305299" cy="707886"/>
          </a:xfrm>
          <a:prstGeom prst="rect">
            <a:avLst/>
          </a:prstGeom>
          <a:noFill/>
        </p:spPr>
        <p:txBody>
          <a:bodyPr wrap="square">
            <a:spAutoFit/>
          </a:bodyPr>
          <a:lstStyle/>
          <a:p>
            <a:r>
              <a:rPr lang="zh-CN" altLang="en-US" sz="4000" dirty="0"/>
              <a:t>过零定时</a:t>
            </a:r>
          </a:p>
        </p:txBody>
      </p:sp>
      <p:pic>
        <p:nvPicPr>
          <p:cNvPr id="12" name="图片 7">
            <a:extLst>
              <a:ext uri="{FF2B5EF4-FFF2-40B4-BE49-F238E27FC236}">
                <a16:creationId xmlns:a16="http://schemas.microsoft.com/office/drawing/2014/main" id="{A7A11072-C814-4C29-BC1A-2062ED5809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0050" y="1128713"/>
            <a:ext cx="8221663" cy="4467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196371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8</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62300" y="0"/>
            <a:ext cx="4305299" cy="707886"/>
          </a:xfrm>
          <a:prstGeom prst="rect">
            <a:avLst/>
          </a:prstGeom>
          <a:noFill/>
        </p:spPr>
        <p:txBody>
          <a:bodyPr wrap="square">
            <a:spAutoFit/>
          </a:bodyPr>
          <a:lstStyle/>
          <a:p>
            <a:r>
              <a:rPr lang="zh-CN" altLang="en-US" sz="4000" dirty="0"/>
              <a:t>过零定时</a:t>
            </a:r>
          </a:p>
        </p:txBody>
      </p:sp>
      <p:pic>
        <p:nvPicPr>
          <p:cNvPr id="5" name="图片 11">
            <a:extLst>
              <a:ext uri="{FF2B5EF4-FFF2-40B4-BE49-F238E27FC236}">
                <a16:creationId xmlns:a16="http://schemas.microsoft.com/office/drawing/2014/main" id="{21E2702B-13EA-42BE-9FBA-F59EA3828F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125538"/>
            <a:ext cx="8016875" cy="446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017616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灯片编号占位符 5">
            <a:extLst>
              <a:ext uri="{FF2B5EF4-FFF2-40B4-BE49-F238E27FC236}">
                <a16:creationId xmlns:a16="http://schemas.microsoft.com/office/drawing/2014/main" id="{9B263C70-639B-4F2C-99EB-F633CD36A008}"/>
              </a:ext>
            </a:extLst>
          </p:cNvPr>
          <p:cNvSpPr>
            <a:spLocks noGrp="1"/>
          </p:cNvSpPr>
          <p:nvPr>
            <p:ph type="sldNum" sz="quarter" idx="11"/>
          </p:nvPr>
        </p:nvSpPr>
        <p:spPr>
          <a:xfrm>
            <a:off x="3505200" y="6365875"/>
            <a:ext cx="1358900" cy="492125"/>
          </a:xfrm>
        </p:spPr>
        <p:txBody>
          <a:bodyPr/>
          <a:lstStyle/>
          <a:p>
            <a:pPr>
              <a:defRPr/>
            </a:pPr>
            <a:fld id="{1811AE44-1DD3-47C1-8753-DAB8B62553FE}" type="slidenum">
              <a:rPr lang="zh-CN" altLang="en-US" smtClean="0"/>
              <a:pPr>
                <a:defRPr/>
              </a:pPr>
              <a:t>9</a:t>
            </a:fld>
            <a:endParaRPr lang="zh-CN" altLang="en-US"/>
          </a:p>
        </p:txBody>
      </p:sp>
      <p:sp>
        <p:nvSpPr>
          <p:cNvPr id="9" name="文本框 8">
            <a:extLst>
              <a:ext uri="{FF2B5EF4-FFF2-40B4-BE49-F238E27FC236}">
                <a16:creationId xmlns:a16="http://schemas.microsoft.com/office/drawing/2014/main" id="{FC74EE18-6856-463E-9BC5-5345A2CAF71B}"/>
              </a:ext>
            </a:extLst>
          </p:cNvPr>
          <p:cNvSpPr txBox="1"/>
          <p:nvPr/>
        </p:nvSpPr>
        <p:spPr>
          <a:xfrm>
            <a:off x="3162300" y="0"/>
            <a:ext cx="4305299" cy="707886"/>
          </a:xfrm>
          <a:prstGeom prst="rect">
            <a:avLst/>
          </a:prstGeom>
          <a:noFill/>
        </p:spPr>
        <p:txBody>
          <a:bodyPr wrap="square">
            <a:spAutoFit/>
          </a:bodyPr>
          <a:lstStyle/>
          <a:p>
            <a:r>
              <a:rPr lang="zh-CN" altLang="en-US" sz="4000" dirty="0"/>
              <a:t>过零定时</a:t>
            </a:r>
          </a:p>
        </p:txBody>
      </p:sp>
      <p:pic>
        <p:nvPicPr>
          <p:cNvPr id="6" name="图片 6">
            <a:extLst>
              <a:ext uri="{FF2B5EF4-FFF2-40B4-BE49-F238E27FC236}">
                <a16:creationId xmlns:a16="http://schemas.microsoft.com/office/drawing/2014/main" id="{2B90A47B-9372-42ED-8AB6-895BDD32876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1030288"/>
            <a:ext cx="7921625" cy="321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3">
            <a:extLst>
              <a:ext uri="{FF2B5EF4-FFF2-40B4-BE49-F238E27FC236}">
                <a16:creationId xmlns:a16="http://schemas.microsoft.com/office/drawing/2014/main" id="{48AEEC77-E644-490C-8E5F-547845966633}"/>
              </a:ext>
            </a:extLst>
          </p:cNvPr>
          <p:cNvSpPr txBox="1">
            <a:spLocks noChangeArrowheads="1"/>
          </p:cNvSpPr>
          <p:nvPr/>
        </p:nvSpPr>
        <p:spPr bwMode="auto">
          <a:xfrm>
            <a:off x="149225" y="4486275"/>
            <a:ext cx="8537575" cy="1662113"/>
          </a:xfrm>
          <a:prstGeom prst="rect">
            <a:avLst/>
          </a:prstGeom>
          <a:noFill/>
          <a:ln>
            <a:noFill/>
          </a:ln>
        </p:spPr>
        <p:txBody>
          <a:bodyPr/>
          <a:lstStyle>
            <a:lvl1pPr marL="342900" indent="-342900" algn="l" rtl="0" eaLnBrk="0" fontAlgn="base" hangingPunct="0">
              <a:spcBef>
                <a:spcPct val="20000"/>
              </a:spcBef>
              <a:spcAft>
                <a:spcPct val="0"/>
              </a:spcAft>
              <a:buClr>
                <a:schemeClr val="accent1"/>
              </a:buClr>
              <a:buSzPct val="65000"/>
              <a:buFont typeface="Wingdings" panose="05000000000000000000"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anose="05000000000000000000" pitchFamily="2" charset="2"/>
              <a:buChar char="q"/>
              <a:defRPr sz="2600">
                <a:solidFill>
                  <a:schemeClr val="tx1"/>
                </a:solidFill>
                <a:latin typeface="+mn-lt"/>
                <a:ea typeface="+mn-ea"/>
              </a:defRPr>
            </a:lvl2pPr>
            <a:lvl3pPr marL="1022350" indent="-350838" algn="l" rtl="0" eaLnBrk="0" fontAlgn="base" hangingPunct="0">
              <a:spcBef>
                <a:spcPct val="20000"/>
              </a:spcBef>
              <a:spcAft>
                <a:spcPct val="0"/>
              </a:spcAft>
              <a:buClr>
                <a:schemeClr val="accent1"/>
              </a:buClr>
              <a:buSzPct val="65000"/>
              <a:buFont typeface="Wingdings" panose="05000000000000000000" pitchFamily="2" charset="2"/>
              <a:buChar char="n"/>
              <a:defRPr sz="2200">
                <a:solidFill>
                  <a:schemeClr val="tx1"/>
                </a:solidFill>
                <a:latin typeface="+mn-lt"/>
                <a:ea typeface="+mn-ea"/>
              </a:defRPr>
            </a:lvl3pPr>
            <a:lvl4pPr marL="1339850" indent="-315913" algn="l" rtl="0" eaLnBrk="0" fontAlgn="base" hangingPunct="0">
              <a:spcBef>
                <a:spcPct val="20000"/>
              </a:spcBef>
              <a:spcAft>
                <a:spcPct val="0"/>
              </a:spcAft>
              <a:buClr>
                <a:schemeClr val="accent2"/>
              </a:buClr>
              <a:buSzPct val="70000"/>
              <a:buFont typeface="Wingdings" panose="05000000000000000000" pitchFamily="2" charset="2"/>
              <a:buChar char="q"/>
              <a:defRPr sz="2000">
                <a:solidFill>
                  <a:schemeClr val="tx1"/>
                </a:solidFill>
                <a:latin typeface="+mn-lt"/>
                <a:ea typeface="+mn-ea"/>
              </a:defRPr>
            </a:lvl4pPr>
            <a:lvl5pPr marL="1681163" indent="-339725" algn="l" rtl="0" eaLnBrk="0" fontAlgn="base" hangingPunct="0">
              <a:spcBef>
                <a:spcPct val="20000"/>
              </a:spcBef>
              <a:spcAft>
                <a:spcPct val="0"/>
              </a:spcAft>
              <a:buClr>
                <a:schemeClr val="accent1"/>
              </a:buClr>
              <a:buSzPct val="75000"/>
              <a:buFont typeface="Wingdings" panose="05000000000000000000" pitchFamily="2" charset="2"/>
              <a:buChar char="§"/>
              <a:defRPr sz="2000">
                <a:solidFill>
                  <a:schemeClr val="tx1"/>
                </a:solidFill>
                <a:latin typeface="+mn-lt"/>
                <a:ea typeface="+mn-ea"/>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ea typeface="+mn-ea"/>
              </a:defRPr>
            </a:lvl9pPr>
          </a:lstStyle>
          <a:p>
            <a:pPr eaLnBrk="1" hangingPunct="1">
              <a:defRPr/>
            </a:pPr>
            <a:r>
              <a:rPr lang="zh-CN" altLang="en-US" sz="2400" kern="0" dirty="0"/>
              <a:t>过零定时的优点在于能消除输入信号幅度变化所带来的时间移动</a:t>
            </a:r>
            <a:r>
              <a:rPr lang="en-US" altLang="zh-CN" sz="2400" kern="0" dirty="0"/>
              <a:t>,</a:t>
            </a:r>
            <a:r>
              <a:rPr lang="zh-CN" altLang="en-US" sz="2400" kern="0" dirty="0"/>
              <a:t>所以输入信号幅度范围很宽</a:t>
            </a:r>
            <a:r>
              <a:rPr lang="en-US" altLang="zh-CN" sz="2400" kern="0" dirty="0"/>
              <a:t>,</a:t>
            </a:r>
            <a:r>
              <a:rPr lang="zh-CN" altLang="en-US" sz="2400" kern="0" dirty="0"/>
              <a:t>电路调节简单。</a:t>
            </a:r>
            <a:endParaRPr lang="en-US" altLang="zh-CN" sz="2400" kern="0" dirty="0"/>
          </a:p>
          <a:p>
            <a:pPr eaLnBrk="1" hangingPunct="1">
              <a:defRPr/>
            </a:pPr>
            <a:r>
              <a:rPr lang="zh-CN" altLang="en-US" sz="2400" kern="0" dirty="0"/>
              <a:t>由于恒比定时方法的迅速发展</a:t>
            </a:r>
            <a:r>
              <a:rPr lang="en-US" altLang="zh-CN" sz="2400" kern="0" dirty="0"/>
              <a:t>,</a:t>
            </a:r>
            <a:r>
              <a:rPr lang="zh-CN" altLang="en-US" sz="2400" kern="0" dirty="0"/>
              <a:t>过零定时已经较少单独使用。</a:t>
            </a:r>
            <a:endParaRPr lang="en-US" altLang="zh-CN" sz="2400" kern="0" dirty="0"/>
          </a:p>
        </p:txBody>
      </p:sp>
    </p:spTree>
    <p:extLst>
      <p:ext uri="{BB962C8B-B14F-4D97-AF65-F5344CB8AC3E}">
        <p14:creationId xmlns:p14="http://schemas.microsoft.com/office/powerpoint/2010/main" val="2866196529"/>
      </p:ext>
    </p:extLst>
  </p:cSld>
  <p:clrMapOvr>
    <a:masterClrMapping/>
  </p:clrMapOvr>
</p:sld>
</file>

<file path=ppt/theme/theme1.xml><?xml version="1.0" encoding="utf-8"?>
<a:theme xmlns:a="http://schemas.openxmlformats.org/drawingml/2006/main" name="Office 主题​​">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D20FA0AE-B631-45F6-B9B9-AB6B124F7B6B}"/>
    </a:ext>
  </a:extLst>
</a:theme>
</file>

<file path=ppt/theme/theme2.xml><?xml version="1.0" encoding="utf-8"?>
<a:theme xmlns:a="http://schemas.openxmlformats.org/drawingml/2006/main" name="4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17A70B38-CB23-42D9-B225-13242D5E5FAB}"/>
    </a:ext>
  </a:extLst>
</a:theme>
</file>

<file path=ppt/theme/theme3.xml><?xml version="1.0" encoding="utf-8"?>
<a:theme xmlns:a="http://schemas.openxmlformats.org/drawingml/2006/main" name="5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3C1C3473-4969-44CD-B75D-1B0D52B11E3C}"/>
    </a:ext>
  </a:extLst>
</a:theme>
</file>

<file path=ppt/theme/theme4.xml><?xml version="1.0" encoding="utf-8"?>
<a:theme xmlns:a="http://schemas.openxmlformats.org/drawingml/2006/main" name="2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D073E585-6490-4F4B-92C7-27658ABC7168}"/>
    </a:ext>
  </a:extLst>
</a:theme>
</file>

<file path=ppt/theme/theme5.xml><?xml version="1.0" encoding="utf-8"?>
<a:theme xmlns:a="http://schemas.openxmlformats.org/drawingml/2006/main" name="3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4AFE619D-C452-4A96-8B18-74D483A5B851}"/>
    </a:ext>
  </a:extLst>
</a:theme>
</file>

<file path=ppt/theme/theme6.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CC8210C4-5E21-49B8-817B-614D0FEC30C7}"/>
    </a:ext>
  </a:extLst>
</a:theme>
</file>

<file path=ppt/theme/theme7.xml><?xml version="1.0" encoding="utf-8"?>
<a:theme xmlns:a="http://schemas.openxmlformats.org/drawingml/2006/main" name="1_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基础理论.pot[兼容模式]" id="{2226B350-725C-45A7-A52A-410C8D908809}" vid="{53A84DD9-A3E2-47CC-91A1-95EFF6AED55D}"/>
    </a:ext>
  </a:extLst>
</a:theme>
</file>

<file path=ppt/theme/theme8.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8279</TotalTime>
  <Words>3516</Words>
  <Application>Microsoft Office PowerPoint</Application>
  <PresentationFormat>全屏显示(4:3)</PresentationFormat>
  <Paragraphs>446</Paragraphs>
  <Slides>69</Slides>
  <Notes>0</Notes>
  <HiddenSlides>0</HiddenSlides>
  <MMClips>0</MMClips>
  <ScaleCrop>false</ScaleCrop>
  <HeadingPairs>
    <vt:vector size="8" baseType="variant">
      <vt:variant>
        <vt:lpstr>已用的字体</vt:lpstr>
      </vt:variant>
      <vt:variant>
        <vt:i4>29</vt:i4>
      </vt:variant>
      <vt:variant>
        <vt:lpstr>主题</vt:lpstr>
      </vt:variant>
      <vt:variant>
        <vt:i4>7</vt:i4>
      </vt:variant>
      <vt:variant>
        <vt:lpstr>嵌入 OLE 服务器</vt:lpstr>
      </vt:variant>
      <vt:variant>
        <vt:i4>3</vt:i4>
      </vt:variant>
      <vt:variant>
        <vt:lpstr>幻灯片标题</vt:lpstr>
      </vt:variant>
      <vt:variant>
        <vt:i4>69</vt:i4>
      </vt:variant>
    </vt:vector>
  </HeadingPairs>
  <TitlesOfParts>
    <vt:vector size="108" baseType="lpstr">
      <vt:lpstr>Antique Olive Compact</vt:lpstr>
      <vt:lpstr>Inter</vt:lpstr>
      <vt:lpstr>MicrosoftJhengHeiRegular</vt:lpstr>
      <vt:lpstr>MicrosoftYaHei</vt:lpstr>
      <vt:lpstr>MicrosoftYaHei-Bold</vt:lpstr>
      <vt:lpstr>MS-Gothic</vt:lpstr>
      <vt:lpstr>MS-PGothic</vt:lpstr>
      <vt:lpstr>PingFangSC-Semibold</vt:lpstr>
      <vt:lpstr>TimesNewRomanPSMT</vt:lpstr>
      <vt:lpstr>等线</vt:lpstr>
      <vt:lpstr>等线 Light</vt:lpstr>
      <vt:lpstr>仿宋</vt:lpstr>
      <vt:lpstr>黑体</vt:lpstr>
      <vt:lpstr>楷体</vt:lpstr>
      <vt:lpstr>隶书</vt:lpstr>
      <vt:lpstr>SimSun</vt:lpstr>
      <vt:lpstr>SimSun</vt:lpstr>
      <vt:lpstr>Microsoft YaHei</vt:lpstr>
      <vt:lpstr>Arial</vt:lpstr>
      <vt:lpstr>Arial</vt:lpstr>
      <vt:lpstr>Calibri</vt:lpstr>
      <vt:lpstr>Calibri Light</vt:lpstr>
      <vt:lpstr>Cambria Math</vt:lpstr>
      <vt:lpstr>Comic Sans MS</vt:lpstr>
      <vt:lpstr>Helvetica</vt:lpstr>
      <vt:lpstr>Lucida Console</vt:lpstr>
      <vt:lpstr>Tahoma</vt:lpstr>
      <vt:lpstr>Times New Roman</vt:lpstr>
      <vt:lpstr>Wingdings</vt:lpstr>
      <vt:lpstr>Office 主题​​</vt:lpstr>
      <vt:lpstr>4_自定义设计方案</vt:lpstr>
      <vt:lpstr>5_自定义设计方案</vt:lpstr>
      <vt:lpstr>2_自定义设计方案</vt:lpstr>
      <vt:lpstr>3_自定义设计方案</vt:lpstr>
      <vt:lpstr>自定义设计方案</vt:lpstr>
      <vt:lpstr>1_自定义设计方案</vt:lpstr>
      <vt:lpstr>Visio</vt:lpstr>
      <vt:lpstr>公式</vt:lpstr>
      <vt:lpstr>Equation</vt:lpstr>
      <vt:lpstr>核电子学方法</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实验室常见几种数据接口标准</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个人情况简介</dc:title>
  <dc:creator>lenovo</dc:creator>
  <cp:lastModifiedBy>kun hu</cp:lastModifiedBy>
  <cp:revision>493</cp:revision>
  <dcterms:created xsi:type="dcterms:W3CDTF">2020-10-16T06:46:29Z</dcterms:created>
  <dcterms:modified xsi:type="dcterms:W3CDTF">2026-07-27T01:55:35Z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2052-1.9.1.2994</vt:lpwstr>
  </property>
</Properties>
</file>