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953" r:id="rId2"/>
    <p:sldId id="985" r:id="rId3"/>
    <p:sldId id="991" r:id="rId4"/>
    <p:sldId id="988" r:id="rId5"/>
    <p:sldId id="993" r:id="rId6"/>
    <p:sldId id="994" r:id="rId7"/>
    <p:sldId id="990" r:id="rId8"/>
  </p:sldIdLst>
  <p:sldSz cx="12192000" cy="6858000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沙 鹏" initials="沙" lastIdx="1" clrIdx="0">
    <p:extLst>
      <p:ext uri="{19B8F6BF-5375-455C-9EA6-DF929625EA0E}">
        <p15:presenceInfo xmlns:p15="http://schemas.microsoft.com/office/powerpoint/2012/main" userId="b8608ec0e979a9e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FFFF"/>
    <a:srgbClr val="003399"/>
    <a:srgbClr val="E6E6E6"/>
    <a:srgbClr val="0070C0"/>
    <a:srgbClr val="4D8357"/>
    <a:srgbClr val="005800"/>
    <a:srgbClr val="008400"/>
    <a:srgbClr val="FDCC6D"/>
    <a:srgbClr val="00A2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2838BEF-8BB2-4498-84A7-C5851F593DF1}" styleName="中度样式 4 - 强调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F1AB2-1976-4502-BF36-3FF5EA218861}" styleName="中度样式 4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中度样式 4 - 强调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中度样式 4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7853C-536D-4A76-A0AE-DD22124D55A5}" styleName="主题样式 1 - 强调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主题样式 1 - 强调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中度样式 1 - 强调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301B821-A1FF-4177-AEE7-76D212191A09}" styleName="中度样式 1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浅色样式 3 - 强调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浅色样式 3 - 强调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DA37D80-6434-44D0-A028-1B22A696006F}" styleName="浅色样式 3 - 强调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33" autoAdjust="0"/>
    <p:restoredTop sz="85856" autoAdjust="0"/>
  </p:normalViewPr>
  <p:slideViewPr>
    <p:cSldViewPr>
      <p:cViewPr>
        <p:scale>
          <a:sx n="125" d="100"/>
          <a:sy n="125" d="100"/>
        </p:scale>
        <p:origin x="1368" y="41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90" d="100"/>
        <a:sy n="90" d="100"/>
      </p:scale>
      <p:origin x="0" y="9182"/>
    </p:cViewPr>
  </p:sorterViewPr>
  <p:notesViewPr>
    <p:cSldViewPr>
      <p:cViewPr varScale="1">
        <p:scale>
          <a:sx n="53" d="100"/>
          <a:sy n="53" d="100"/>
        </p:scale>
        <p:origin x="3312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9E6D00-2C1C-47F1-8495-043F093F9ED6}" type="datetimeFigureOut">
              <a:rPr lang="zh-CN" altLang="en-US" smtClean="0"/>
              <a:t>2026/1/30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5A05AE-EECD-457A-A033-312F4EB81B8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86177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A3E0D183-6031-4C32-B44B-14746A336CF0}" type="datetimeFigureOut">
              <a:rPr lang="zh-CN" altLang="en-US" smtClean="0"/>
              <a:pPr/>
              <a:t>2026/1/30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vert="horz" lIns="99075" tIns="49538" rIns="99075" bIns="49538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992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03A1DF17-A28C-4D46-829F-D8D110C093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9462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1DF17-A28C-4D46-829F-D8D110C09314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50025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1DF17-A28C-4D46-829F-D8D110C09314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352883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1DF17-A28C-4D46-829F-D8D110C09314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281531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这里要写清楚是跟色散差。</a:t>
            </a:r>
            <a:endParaRPr lang="en-US" altLang="zh-CN" dirty="0"/>
          </a:p>
          <a:p>
            <a:r>
              <a:rPr lang="zh-CN" altLang="en-US" dirty="0"/>
              <a:t>把如何判断校正满足要求的情况写清楚，相关的校正之后的结果形成表格，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1DF17-A28C-4D46-829F-D8D110C09314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37177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1DF17-A28C-4D46-829F-D8D110C09314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458413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把每个步骤的校正目标列进去。</a:t>
            </a:r>
            <a:endParaRPr lang="en-US" altLang="zh-CN" dirty="0"/>
          </a:p>
          <a:p>
            <a:r>
              <a:rPr lang="zh-CN" altLang="en-US" dirty="0"/>
              <a:t>发射度和孔径在每一步都看一下。</a:t>
            </a:r>
            <a:endParaRPr lang="en-US" altLang="zh-CN" dirty="0"/>
          </a:p>
          <a:p>
            <a:r>
              <a:rPr lang="zh-CN" altLang="en-US" dirty="0"/>
              <a:t>在下个月</a:t>
            </a:r>
            <a:r>
              <a:rPr lang="en-US" altLang="zh-CN" dirty="0" err="1"/>
              <a:t>cepc</a:t>
            </a:r>
            <a:r>
              <a:rPr lang="en-US" altLang="zh-CN" dirty="0"/>
              <a:t> day</a:t>
            </a:r>
            <a:r>
              <a:rPr lang="zh-CN" altLang="en-US" dirty="0"/>
              <a:t>中，刚才提到的一些表需要加进去。尽快提前把内容整理出来，请大家帮忙润色。</a:t>
            </a:r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1DF17-A28C-4D46-829F-D8D110C09314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5675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21308" y="1718148"/>
            <a:ext cx="10363200" cy="1470025"/>
          </a:xfrm>
        </p:spPr>
        <p:txBody>
          <a:bodyPr>
            <a:noAutofit/>
          </a:bodyPr>
          <a:lstStyle>
            <a:lvl1pPr>
              <a:defRPr lang="zh-CN" altLang="en-US" sz="6600" b="1" kern="1200" dirty="0">
                <a:solidFill>
                  <a:srgbClr val="33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25400" stA="30000" endPos="30000" dist="50800" dir="5400000" sy="-100000" algn="bl" rotWithShape="0"/>
                </a:effectLst>
                <a:latin typeface="微软雅黑" pitchFamily="34" charset="-122"/>
                <a:ea typeface="微软雅黑" pitchFamily="34" charset="-122"/>
                <a:cs typeface="+mn-cs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30B2B-8DAF-4635-9F01-0B9C458933E3}" type="datetime1">
              <a:rPr lang="zh-CN" altLang="en-US" smtClean="0"/>
              <a:t>2026/1/30</a:t>
            </a:fld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9139-A00B-4B2A-98A6-095DC08F1345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矩形 7"/>
          <p:cNvSpPr/>
          <p:nvPr userDrawn="1"/>
        </p:nvSpPr>
        <p:spPr>
          <a:xfrm>
            <a:off x="0" y="6750024"/>
            <a:ext cx="12192000" cy="10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9" name="矩形 8"/>
          <p:cNvSpPr/>
          <p:nvPr userDrawn="1"/>
        </p:nvSpPr>
        <p:spPr>
          <a:xfrm>
            <a:off x="2476476" y="6750024"/>
            <a:ext cx="9715525" cy="1080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0" name="矩形 9"/>
          <p:cNvSpPr/>
          <p:nvPr userDrawn="1"/>
        </p:nvSpPr>
        <p:spPr>
          <a:xfrm>
            <a:off x="-1" y="0"/>
            <a:ext cx="12192000" cy="216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1" name="矩形 10"/>
          <p:cNvSpPr/>
          <p:nvPr userDrawn="1"/>
        </p:nvSpPr>
        <p:spPr>
          <a:xfrm>
            <a:off x="9239272" y="-2"/>
            <a:ext cx="2952728" cy="2160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733552" y="6356351"/>
            <a:ext cx="4738712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altLang="zh-CN"/>
              <a:t>CEPC Accelerator TDR International Review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91791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285861"/>
            <a:ext cx="10972800" cy="4840303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rgbClr val="FFC000"/>
              </a:buClr>
              <a:buSzPct val="80000"/>
              <a:buFont typeface="Wingdings" pitchFamily="2" charset="2"/>
              <a:buChar char="n"/>
              <a:defRPr sz="2800" b="0" baseline="0">
                <a:latin typeface="Arial" panose="020B0604020202020204" pitchFamily="34" charset="0"/>
                <a:ea typeface="微软雅黑" pitchFamily="34" charset="-122"/>
              </a:defRPr>
            </a:lvl1pPr>
            <a:lvl2pPr>
              <a:defRPr sz="2400" baseline="0">
                <a:latin typeface="Arial" panose="020B0604020202020204" pitchFamily="34" charset="0"/>
                <a:ea typeface="微软雅黑" pitchFamily="34" charset="-122"/>
              </a:defRPr>
            </a:lvl2pPr>
            <a:lvl3pPr>
              <a:defRPr baseline="0"/>
            </a:lvl3pPr>
            <a:lvl4pPr>
              <a:defRPr baseline="0"/>
            </a:lvl4pPr>
            <a:lvl5pPr>
              <a:defRPr baseline="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B315D-5845-4E10-96EE-900B6420E4E9}" type="datetime1">
              <a:rPr lang="zh-CN" altLang="en-US" smtClean="0"/>
              <a:t>2026/1/30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6712" y="142852"/>
            <a:ext cx="10763325" cy="725470"/>
          </a:xfrm>
        </p:spPr>
        <p:txBody>
          <a:bodyPr>
            <a:normAutofit/>
          </a:bodyPr>
          <a:lstStyle>
            <a:lvl1pPr algn="l">
              <a:defRPr sz="3000" b="1" baseline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微软雅黑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15" name="矩形 14"/>
          <p:cNvSpPr/>
          <p:nvPr userDrawn="1"/>
        </p:nvSpPr>
        <p:spPr>
          <a:xfrm>
            <a:off x="0" y="6750024"/>
            <a:ext cx="12192000" cy="10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6" name="矩形 15"/>
          <p:cNvSpPr/>
          <p:nvPr userDrawn="1"/>
        </p:nvSpPr>
        <p:spPr>
          <a:xfrm>
            <a:off x="2476476" y="6750024"/>
            <a:ext cx="9715525" cy="1080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8" name="矩形 17"/>
          <p:cNvSpPr/>
          <p:nvPr userDrawn="1"/>
        </p:nvSpPr>
        <p:spPr>
          <a:xfrm>
            <a:off x="-1" y="937526"/>
            <a:ext cx="12192000" cy="10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23" name="矩形 22"/>
          <p:cNvSpPr/>
          <p:nvPr userDrawn="1"/>
        </p:nvSpPr>
        <p:spPr>
          <a:xfrm>
            <a:off x="0" y="0"/>
            <a:ext cx="285709" cy="91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586586" y="6386391"/>
            <a:ext cx="5040560" cy="354977"/>
          </a:xfrm>
        </p:spPr>
        <p:txBody>
          <a:bodyPr/>
          <a:lstStyle/>
          <a:p>
            <a:r>
              <a:rPr lang="en-US" altLang="zh-CN"/>
              <a:t>CEPC Accelerator TDR International Review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/>
            </a:lvl1pPr>
          </a:lstStyle>
          <a:p>
            <a:fld id="{F15E9139-A00B-4B2A-98A6-095DC08F134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D2C3-E4EE-4507-8B92-8AE7B7B616F4}" type="datetime1">
              <a:rPr lang="zh-CN" altLang="en-US" smtClean="0"/>
              <a:t>2026/1/30</a:t>
            </a:fld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9139-A00B-4B2A-98A6-095DC08F1345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586586" y="6386391"/>
            <a:ext cx="5040560" cy="354977"/>
          </a:xfrm>
        </p:spPr>
        <p:txBody>
          <a:bodyPr/>
          <a:lstStyle/>
          <a:p>
            <a:r>
              <a:rPr lang="en-US" altLang="zh-CN"/>
              <a:t>CEPC Accelerator TDR International Review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/>
              <a:t>Click to edit Master subtitle style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92942-8651-4956-B7C0-A7B74FFC6096}" type="datetime1">
              <a:rPr lang="zh-CN" altLang="en-US" smtClean="0"/>
              <a:t>2026/1/30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CEPC Accelerator TDR International Review</a:t>
            </a: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552FA-C358-4F70-9CE8-3E41459FCE3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9675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1CE2C9-0858-40D0-852F-2215466EB8FC}" type="datetime1">
              <a:rPr lang="zh-CN" altLang="en-US" smtClean="0"/>
              <a:t>2026/1/30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CN" dirty="0"/>
              <a:t>CEPC Accelerator TDR International Review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E9139-A00B-4B2A-98A6-095DC08F134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50" r:id="rId2"/>
    <p:sldLayoutId id="2147483655" r:id="rId3"/>
    <p:sldLayoutId id="2147483674" r:id="rId4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3"/>
          <p:cNvSpPr txBox="1">
            <a:spLocks/>
          </p:cNvSpPr>
          <p:nvPr/>
        </p:nvSpPr>
        <p:spPr>
          <a:xfrm>
            <a:off x="587387" y="2099948"/>
            <a:ext cx="11017224" cy="238859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ctr" defTabSz="91435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dirty="0">
                <a:solidFill>
                  <a:srgbClr val="C00000"/>
                </a:solidFill>
              </a:rPr>
              <a:t>Status of the error correction to the Higgs lattice with local solenoid compensation</a:t>
            </a:r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7">
            <a:extLst>
              <a:ext uri="{FF2B5EF4-FFF2-40B4-BE49-F238E27FC236}">
                <a16:creationId xmlns:a16="http://schemas.microsoft.com/office/drawing/2014/main" id="{785816F2-AEF2-4FFE-A0DA-84B4490709A4}"/>
              </a:ext>
            </a:extLst>
          </p:cNvPr>
          <p:cNvSpPr txBox="1"/>
          <p:nvPr/>
        </p:nvSpPr>
        <p:spPr>
          <a:xfrm>
            <a:off x="2306640" y="4250875"/>
            <a:ext cx="75787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dirty="0">
                <a:latin typeface="Times New Roman" panose="02020603050405020304" pitchFamily="18" charset="0"/>
                <a:ea typeface="微软雅黑" panose="020B0503020204020204" pitchFamily="34" charset="-122"/>
              </a:rPr>
              <a:t>Bin Wang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35" y="6457890"/>
            <a:ext cx="12191365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>
                <a:solidFill>
                  <a:schemeClr val="bg1"/>
                </a:solidFill>
              </a:rPr>
              <a:t>2026.01.30</a:t>
            </a:r>
            <a:endParaRPr lang="en-US" altLang="zh-CN" sz="1800" b="0" i="0" dirty="0">
              <a:solidFill>
                <a:srgbClr val="F9F9F9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10" name="Picture 2" descr="C:\Users\Administrator\Desktop\1111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42" y="35979"/>
            <a:ext cx="1548428" cy="91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2391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556"/>
    </mc:Choice>
    <mc:Fallback xmlns="">
      <p:transition spd="slow" advTm="8556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9069808" y="6338623"/>
            <a:ext cx="2844800" cy="365125"/>
          </a:xfrm>
        </p:spPr>
        <p:txBody>
          <a:bodyPr/>
          <a:lstStyle/>
          <a:p>
            <a:fld id="{F15E9139-A00B-4B2A-98A6-095DC08F1345}" type="slidenum">
              <a:rPr lang="zh-CN" altLang="en-US" smtClean="0"/>
              <a:pPr/>
              <a:t>2</a:t>
            </a:fld>
            <a:endParaRPr lang="zh-CN" altLang="en-US" dirty="0"/>
          </a:p>
        </p:txBody>
      </p:sp>
      <p:sp>
        <p:nvSpPr>
          <p:cNvPr id="7" name="文本框 23">
            <a:extLst>
              <a:ext uri="{FF2B5EF4-FFF2-40B4-BE49-F238E27FC236}">
                <a16:creationId xmlns:a16="http://schemas.microsoft.com/office/drawing/2014/main" id="{3545BBB0-F5A1-4124-8C5A-A942C707EE66}"/>
              </a:ext>
            </a:extLst>
          </p:cNvPr>
          <p:cNvSpPr txBox="1"/>
          <p:nvPr/>
        </p:nvSpPr>
        <p:spPr>
          <a:xfrm>
            <a:off x="407368" y="73386"/>
            <a:ext cx="11690652" cy="73303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>
              <a:lnSpc>
                <a:spcPct val="90000"/>
              </a:lnSpc>
              <a:spcBef>
                <a:spcPct val="0"/>
              </a:spcBef>
              <a:buNone/>
              <a:defRPr sz="4000"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zh-CN" altLang="en-US" b="1" dirty="0">
                <a:solidFill>
                  <a:srgbClr val="C00000"/>
                </a:solidFill>
              </a:rPr>
              <a:t>下一步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AD1E804-8ACA-482A-8506-57C6D6B651CE}"/>
              </a:ext>
            </a:extLst>
          </p:cNvPr>
          <p:cNvSpPr txBox="1">
            <a:spLocks/>
          </p:cNvSpPr>
          <p:nvPr/>
        </p:nvSpPr>
        <p:spPr>
          <a:xfrm>
            <a:off x="263352" y="1412775"/>
            <a:ext cx="11089232" cy="51125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rgbClr val="FFC000"/>
              </a:buClr>
              <a:buSzPct val="80000"/>
              <a:buFont typeface="Wingdings" pitchFamily="2" charset="2"/>
              <a:buChar char="n"/>
              <a:defRPr sz="2800" b="0" kern="1200" baseline="0">
                <a:solidFill>
                  <a:schemeClr val="tx1"/>
                </a:solidFill>
                <a:latin typeface="Arial" panose="020B0604020202020204" pitchFamily="34" charset="0"/>
                <a:ea typeface="微软雅黑" pitchFamily="34" charset="-122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软雅黑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70000"/>
              </a:lnSpc>
            </a:pPr>
            <a:r>
              <a:rPr lang="zh-CN" alt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继续开展全局轨道校正。</a:t>
            </a:r>
            <a:endParaRPr lang="en-US" altLang="zh-CN" sz="24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70000"/>
              </a:lnSpc>
            </a:pPr>
            <a:r>
              <a:rPr lang="zh-CN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轨道校正（</a:t>
            </a:r>
            <a:r>
              <a:rPr lang="en-US" altLang="zh-CN" sz="2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v5</a:t>
            </a:r>
            <a:r>
              <a:rPr lang="zh-CN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）：</a:t>
            </a:r>
            <a:endParaRPr lang="en-US" altLang="zh-CN" sz="20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lnSpc>
                <a:spcPct val="170000"/>
              </a:lnSpc>
            </a:pPr>
            <a:r>
              <a:rPr lang="zh-CN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在对撞点附近还有毛刺，这里可以进一步检查一下，看是否可以压低。</a:t>
            </a:r>
            <a:endParaRPr lang="en-US" altLang="zh-CN" sz="20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70000"/>
              </a:lnSpc>
            </a:pPr>
            <a:r>
              <a:rPr lang="zh-CN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开展</a:t>
            </a:r>
            <a:r>
              <a:rPr lang="en-US" altLang="zh-CN" sz="2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optics</a:t>
            </a:r>
            <a:r>
              <a:rPr lang="zh-CN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校正和发射度耦合校正，跟踪动力学孔径。</a:t>
            </a:r>
            <a:endParaRPr lang="en-US" altLang="zh-CN" sz="20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70000"/>
              </a:lnSpc>
            </a:pPr>
            <a:r>
              <a:rPr lang="zh-CN" alt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首圈注入校正的研究</a:t>
            </a:r>
          </a:p>
          <a:p>
            <a:pPr>
              <a:lnSpc>
                <a:spcPct val="170000"/>
              </a:lnSpc>
            </a:pP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把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Higgs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的校正也应用到含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solenoid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local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方案，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3T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）的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 lattice (100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微米的误差表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的校正上。</a:t>
            </a:r>
            <a:endParaRPr lang="en-US" altLang="zh-CN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0083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837"/>
    </mc:Choice>
    <mc:Fallback xmlns="">
      <p:transition spd="slow" advTm="155837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9069808" y="6338623"/>
            <a:ext cx="2844800" cy="365125"/>
          </a:xfrm>
        </p:spPr>
        <p:txBody>
          <a:bodyPr/>
          <a:lstStyle/>
          <a:p>
            <a:fld id="{F15E9139-A00B-4B2A-98A6-095DC08F1345}" type="slidenum">
              <a:rPr lang="zh-CN" altLang="en-US" smtClean="0"/>
              <a:pPr/>
              <a:t>3</a:t>
            </a:fld>
            <a:endParaRPr lang="zh-CN" altLang="en-US" dirty="0"/>
          </a:p>
        </p:txBody>
      </p:sp>
      <p:sp>
        <p:nvSpPr>
          <p:cNvPr id="7" name="文本框 23">
            <a:extLst>
              <a:ext uri="{FF2B5EF4-FFF2-40B4-BE49-F238E27FC236}">
                <a16:creationId xmlns:a16="http://schemas.microsoft.com/office/drawing/2014/main" id="{3545BBB0-F5A1-4124-8C5A-A942C707EE66}"/>
              </a:ext>
            </a:extLst>
          </p:cNvPr>
          <p:cNvSpPr txBox="1"/>
          <p:nvPr/>
        </p:nvSpPr>
        <p:spPr>
          <a:xfrm>
            <a:off x="407368" y="73386"/>
            <a:ext cx="11690652" cy="73303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>
              <a:lnSpc>
                <a:spcPct val="90000"/>
              </a:lnSpc>
              <a:spcBef>
                <a:spcPct val="0"/>
              </a:spcBef>
              <a:buNone/>
              <a:defRPr sz="4000"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zh-CN" altLang="en-US" b="1" dirty="0">
                <a:solidFill>
                  <a:srgbClr val="C00000"/>
                </a:solidFill>
              </a:rPr>
              <a:t>全局校正进展（闭轨校正）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BD3CB0BB-36AD-4CD3-82C9-BD578C24C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352" y="1412775"/>
            <a:ext cx="11089232" cy="511256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轨道校正结果：</a:t>
            </a:r>
            <a:endParaRPr lang="en-US" altLang="zh-CN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zh-CN" alt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对撞点附近的“毛刺”现象是不是个别情况？普遍现象</a:t>
            </a:r>
            <a:endParaRPr lang="en-US" altLang="zh-CN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altLang="zh-CN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r>
              <a:rPr lang="zh-CN" alt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个</a:t>
            </a:r>
            <a:r>
              <a:rPr lang="en-US" altLang="zh-CN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seed</a:t>
            </a:r>
            <a:r>
              <a:rPr lang="zh-CN" alt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，得到收敛解的</a:t>
            </a:r>
            <a:r>
              <a:rPr lang="en-US" altLang="zh-CN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seed</a:t>
            </a:r>
            <a:r>
              <a:rPr lang="zh-CN" alt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有</a:t>
            </a:r>
            <a:r>
              <a:rPr lang="en-US" altLang="zh-CN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85</a:t>
            </a:r>
            <a:r>
              <a:rPr lang="zh-CN" alt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个。</a:t>
            </a:r>
            <a:endParaRPr lang="en-US" altLang="zh-CN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zh-CN" alt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水平和垂直轨道的</a:t>
            </a:r>
            <a:r>
              <a:rPr lang="en-US" altLang="zh-CN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rms</a:t>
            </a:r>
            <a:r>
              <a:rPr lang="zh-CN" alt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值大部分在</a:t>
            </a:r>
            <a:r>
              <a:rPr lang="en-US" altLang="zh-CN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50</a:t>
            </a:r>
            <a:r>
              <a:rPr lang="zh-CN" alt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微米以内，对撞点附近有一些轨道明显较大，超过</a:t>
            </a:r>
            <a:r>
              <a:rPr lang="en-US" altLang="zh-CN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200</a:t>
            </a:r>
            <a:r>
              <a:rPr lang="zh-CN" alt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微米。</a:t>
            </a:r>
            <a:endParaRPr lang="en-US" altLang="zh-CN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DE52C382-69E5-4737-9DD1-56045914721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977" y="4581368"/>
            <a:ext cx="5649231" cy="2160000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2BA50E16-45BF-4550-B665-E889285FF52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7409" y="4581368"/>
            <a:ext cx="5649231" cy="21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7279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837"/>
    </mc:Choice>
    <mc:Fallback xmlns="">
      <p:transition spd="slow" advTm="155837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9069808" y="6338623"/>
            <a:ext cx="2844800" cy="365125"/>
          </a:xfrm>
        </p:spPr>
        <p:txBody>
          <a:bodyPr/>
          <a:lstStyle/>
          <a:p>
            <a:fld id="{F15E9139-A00B-4B2A-98A6-095DC08F1345}" type="slidenum">
              <a:rPr lang="zh-CN" altLang="en-US" smtClean="0"/>
              <a:pPr/>
              <a:t>4</a:t>
            </a:fld>
            <a:endParaRPr lang="zh-CN" altLang="en-US" dirty="0"/>
          </a:p>
        </p:txBody>
      </p:sp>
      <p:sp>
        <p:nvSpPr>
          <p:cNvPr id="7" name="文本框 23">
            <a:extLst>
              <a:ext uri="{FF2B5EF4-FFF2-40B4-BE49-F238E27FC236}">
                <a16:creationId xmlns:a16="http://schemas.microsoft.com/office/drawing/2014/main" id="{3545BBB0-F5A1-4124-8C5A-A942C707EE66}"/>
              </a:ext>
            </a:extLst>
          </p:cNvPr>
          <p:cNvSpPr txBox="1"/>
          <p:nvPr/>
        </p:nvSpPr>
        <p:spPr>
          <a:xfrm>
            <a:off x="407368" y="73386"/>
            <a:ext cx="11690652" cy="73303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>
              <a:lnSpc>
                <a:spcPct val="90000"/>
              </a:lnSpc>
              <a:spcBef>
                <a:spcPct val="0"/>
              </a:spcBef>
              <a:buNone/>
              <a:defRPr sz="4000"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zh-CN" altLang="en-US" b="1" dirty="0">
                <a:solidFill>
                  <a:srgbClr val="C00000"/>
                </a:solidFill>
              </a:rPr>
              <a:t>全局校正进展（色散校正）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BD3CB0BB-36AD-4CD3-82C9-BD578C24C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352" y="1412775"/>
            <a:ext cx="11089232" cy="511256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色散校正结果：</a:t>
            </a:r>
          </a:p>
          <a:p>
            <a:pPr lvl="1">
              <a:lnSpc>
                <a:spcPct val="150000"/>
              </a:lnSpc>
            </a:pPr>
            <a:r>
              <a:rPr lang="zh-CN" alt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校正结果比较理想，色散有很大的收敛。</a:t>
            </a:r>
            <a:endParaRPr lang="en-US" altLang="zh-CN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zh-CN" alt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这里可以观察到对撞点处的色散从校正前的大幅波动也被校正过去。</a:t>
            </a:r>
            <a:endParaRPr lang="en-US" altLang="zh-CN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7C5B968F-C1D5-4318-88E8-294CD236EAE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7003" y="3140968"/>
            <a:ext cx="4681250" cy="1800000"/>
          </a:xfrm>
          <a:prstGeom prst="rect">
            <a:avLst/>
          </a:prstGeom>
        </p:spPr>
      </p:pic>
      <p:pic>
        <p:nvPicPr>
          <p:cNvPr id="14" name="图片 13">
            <a:extLst>
              <a:ext uri="{FF2B5EF4-FFF2-40B4-BE49-F238E27FC236}">
                <a16:creationId xmlns:a16="http://schemas.microsoft.com/office/drawing/2014/main" id="{38251867-08E8-4074-B26C-29584FBA620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1058" y="3140968"/>
            <a:ext cx="4681250" cy="1800000"/>
          </a:xfrm>
          <a:prstGeom prst="rect">
            <a:avLst/>
          </a:prstGeom>
        </p:spPr>
      </p:pic>
      <p:pic>
        <p:nvPicPr>
          <p:cNvPr id="16" name="图片 15">
            <a:extLst>
              <a:ext uri="{FF2B5EF4-FFF2-40B4-BE49-F238E27FC236}">
                <a16:creationId xmlns:a16="http://schemas.microsoft.com/office/drawing/2014/main" id="{9DC45AD5-29FF-4B12-8816-D50C9240EDF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37003" y="4973975"/>
            <a:ext cx="4800000" cy="1800000"/>
          </a:xfrm>
          <a:prstGeom prst="rect">
            <a:avLst/>
          </a:prstGeom>
        </p:spPr>
      </p:pic>
      <p:pic>
        <p:nvPicPr>
          <p:cNvPr id="18" name="图片 17">
            <a:extLst>
              <a:ext uri="{FF2B5EF4-FFF2-40B4-BE49-F238E27FC236}">
                <a16:creationId xmlns:a16="http://schemas.microsoft.com/office/drawing/2014/main" id="{89479426-C1D6-491F-9AD8-B5D319C118A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65906" y="4903748"/>
            <a:ext cx="4880961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338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837"/>
    </mc:Choice>
    <mc:Fallback xmlns="">
      <p:transition spd="slow" advTm="155837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9069808" y="6338623"/>
            <a:ext cx="2844800" cy="365125"/>
          </a:xfrm>
        </p:spPr>
        <p:txBody>
          <a:bodyPr/>
          <a:lstStyle/>
          <a:p>
            <a:fld id="{F15E9139-A00B-4B2A-98A6-095DC08F1345}" type="slidenum">
              <a:rPr lang="zh-CN" altLang="en-US" smtClean="0"/>
              <a:pPr/>
              <a:t>5</a:t>
            </a:fld>
            <a:endParaRPr lang="zh-CN" altLang="en-US" dirty="0"/>
          </a:p>
        </p:txBody>
      </p:sp>
      <p:sp>
        <p:nvSpPr>
          <p:cNvPr id="7" name="文本框 23">
            <a:extLst>
              <a:ext uri="{FF2B5EF4-FFF2-40B4-BE49-F238E27FC236}">
                <a16:creationId xmlns:a16="http://schemas.microsoft.com/office/drawing/2014/main" id="{3545BBB0-F5A1-4124-8C5A-A942C707EE66}"/>
              </a:ext>
            </a:extLst>
          </p:cNvPr>
          <p:cNvSpPr txBox="1"/>
          <p:nvPr/>
        </p:nvSpPr>
        <p:spPr>
          <a:xfrm>
            <a:off x="407368" y="73386"/>
            <a:ext cx="11690652" cy="73303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>
              <a:lnSpc>
                <a:spcPct val="90000"/>
              </a:lnSpc>
              <a:spcBef>
                <a:spcPct val="0"/>
              </a:spcBef>
              <a:buNone/>
              <a:defRPr sz="4000"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zh-CN" altLang="en-US" b="1" dirty="0">
                <a:solidFill>
                  <a:srgbClr val="C00000"/>
                </a:solidFill>
              </a:rPr>
              <a:t>全局校正进展（色散校正）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BD3CB0BB-36AD-4CD3-82C9-BD578C24C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352" y="1412775"/>
            <a:ext cx="11089232" cy="511256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色散校正结果：</a:t>
            </a:r>
          </a:p>
          <a:p>
            <a:pPr lvl="1">
              <a:lnSpc>
                <a:spcPct val="150000"/>
              </a:lnSpc>
            </a:pPr>
            <a:r>
              <a:rPr lang="zh-CN" alt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校正结果比较理想，色散有很大的收敛。</a:t>
            </a:r>
            <a:endParaRPr lang="en-US" altLang="zh-CN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zh-CN" alt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这里可以观察到对撞点处的色散从校正前的大幅波动也被校正过去。</a:t>
            </a:r>
            <a:endParaRPr lang="en-US" altLang="zh-CN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zh-CN" alt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是否轨道那边的“毛刺”也被校正了？是</a:t>
            </a:r>
            <a:endParaRPr lang="en-US" altLang="zh-CN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330EB7E5-6F75-4899-8BAC-862AE63CFC1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0956" y="980728"/>
            <a:ext cx="4707692" cy="1800000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6E7B7D0C-4C67-49BA-8134-8FEFC2010A9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6916" y="3177273"/>
            <a:ext cx="4707692" cy="1800000"/>
          </a:xfrm>
          <a:prstGeom prst="rect">
            <a:avLst/>
          </a:prstGeom>
        </p:spPr>
      </p:pic>
      <p:pic>
        <p:nvPicPr>
          <p:cNvPr id="17" name="图片 16">
            <a:extLst>
              <a:ext uri="{FF2B5EF4-FFF2-40B4-BE49-F238E27FC236}">
                <a16:creationId xmlns:a16="http://schemas.microsoft.com/office/drawing/2014/main" id="{08911A78-D39B-4E09-9052-E14724B8DE1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011" y="4857406"/>
            <a:ext cx="4681250" cy="1800000"/>
          </a:xfrm>
          <a:prstGeom prst="rect">
            <a:avLst/>
          </a:prstGeom>
        </p:spPr>
      </p:pic>
      <p:pic>
        <p:nvPicPr>
          <p:cNvPr id="20" name="图片 19">
            <a:extLst>
              <a:ext uri="{FF2B5EF4-FFF2-40B4-BE49-F238E27FC236}">
                <a16:creationId xmlns:a16="http://schemas.microsoft.com/office/drawing/2014/main" id="{4AAC0DBD-05CB-4C92-ADA5-2A9BFAFCA55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5920" y="4863192"/>
            <a:ext cx="4681250" cy="1800000"/>
          </a:xfrm>
          <a:prstGeom prst="rect">
            <a:avLst/>
          </a:prstGeom>
        </p:spPr>
      </p:pic>
      <p:sp>
        <p:nvSpPr>
          <p:cNvPr id="22" name="文本框 21">
            <a:extLst>
              <a:ext uri="{FF2B5EF4-FFF2-40B4-BE49-F238E27FC236}">
                <a16:creationId xmlns:a16="http://schemas.microsoft.com/office/drawing/2014/main" id="{F0AD2A2B-8432-4B53-8C30-BA7B477DA84B}"/>
              </a:ext>
            </a:extLst>
          </p:cNvPr>
          <p:cNvSpPr txBox="1"/>
          <p:nvPr/>
        </p:nvSpPr>
        <p:spPr>
          <a:xfrm>
            <a:off x="983432" y="5007063"/>
            <a:ext cx="1462213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zh-CN" altLang="en-US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校正色散后</a:t>
            </a:r>
            <a:endParaRPr lang="zh-CN" altLang="en-US" dirty="0"/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A1DD6036-5200-4842-9B12-37C405A38741}"/>
              </a:ext>
            </a:extLst>
          </p:cNvPr>
          <p:cNvSpPr txBox="1"/>
          <p:nvPr/>
        </p:nvSpPr>
        <p:spPr>
          <a:xfrm>
            <a:off x="7630628" y="1117760"/>
            <a:ext cx="1462213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zh-CN" altLang="en-US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校正色散前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36718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837"/>
    </mc:Choice>
    <mc:Fallback xmlns="">
      <p:transition spd="slow" advTm="155837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9069808" y="6338623"/>
            <a:ext cx="2844800" cy="365125"/>
          </a:xfrm>
        </p:spPr>
        <p:txBody>
          <a:bodyPr/>
          <a:lstStyle/>
          <a:p>
            <a:fld id="{F15E9139-A00B-4B2A-98A6-095DC08F1345}" type="slidenum">
              <a:rPr lang="zh-CN" altLang="en-US" smtClean="0"/>
              <a:pPr/>
              <a:t>6</a:t>
            </a:fld>
            <a:endParaRPr lang="zh-CN" altLang="en-US" dirty="0"/>
          </a:p>
        </p:txBody>
      </p:sp>
      <p:sp>
        <p:nvSpPr>
          <p:cNvPr id="7" name="文本框 23">
            <a:extLst>
              <a:ext uri="{FF2B5EF4-FFF2-40B4-BE49-F238E27FC236}">
                <a16:creationId xmlns:a16="http://schemas.microsoft.com/office/drawing/2014/main" id="{3545BBB0-F5A1-4124-8C5A-A942C707EE66}"/>
              </a:ext>
            </a:extLst>
          </p:cNvPr>
          <p:cNvSpPr txBox="1"/>
          <p:nvPr/>
        </p:nvSpPr>
        <p:spPr>
          <a:xfrm>
            <a:off x="407368" y="73386"/>
            <a:ext cx="11690652" cy="73303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>
              <a:lnSpc>
                <a:spcPct val="90000"/>
              </a:lnSpc>
              <a:spcBef>
                <a:spcPct val="0"/>
              </a:spcBef>
              <a:buNone/>
              <a:defRPr sz="4000"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zh-CN" altLang="en-US" b="1" dirty="0">
                <a:solidFill>
                  <a:srgbClr val="C00000"/>
                </a:solidFill>
              </a:rPr>
              <a:t>总结和下一步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AD1E804-8ACA-482A-8506-57C6D6B651CE}"/>
              </a:ext>
            </a:extLst>
          </p:cNvPr>
          <p:cNvSpPr txBox="1">
            <a:spLocks/>
          </p:cNvSpPr>
          <p:nvPr/>
        </p:nvSpPr>
        <p:spPr>
          <a:xfrm>
            <a:off x="263352" y="1412775"/>
            <a:ext cx="11089232" cy="511256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rgbClr val="FFC000"/>
              </a:buClr>
              <a:buSzPct val="80000"/>
              <a:buFont typeface="Wingdings" pitchFamily="2" charset="2"/>
              <a:buChar char="n"/>
              <a:defRPr sz="2800" b="0" kern="1200" baseline="0">
                <a:solidFill>
                  <a:schemeClr val="tx1"/>
                </a:solidFill>
                <a:latin typeface="Arial" panose="020B0604020202020204" pitchFamily="34" charset="0"/>
                <a:ea typeface="微软雅黑" pitchFamily="34" charset="-122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软雅黑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70000"/>
              </a:lnSpc>
            </a:pPr>
            <a:r>
              <a:rPr lang="zh-CN" alt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继续开展全局轨道校正。</a:t>
            </a:r>
            <a:endParaRPr lang="en-US" altLang="zh-CN" sz="24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70000"/>
              </a:lnSpc>
            </a:pPr>
            <a:r>
              <a:rPr lang="zh-CN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轨道校正（</a:t>
            </a:r>
            <a:r>
              <a:rPr lang="en-US" altLang="zh-CN" sz="2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v5</a:t>
            </a:r>
            <a:r>
              <a:rPr lang="zh-CN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）：</a:t>
            </a:r>
            <a:endParaRPr lang="en-US" altLang="zh-CN" sz="20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lnSpc>
                <a:spcPct val="170000"/>
              </a:lnSpc>
            </a:pPr>
            <a:r>
              <a:rPr lang="zh-CN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在对撞点附近还有毛刺，这里可以进一步检查一下，看是否可以压低。</a:t>
            </a:r>
            <a:endParaRPr lang="en-US" altLang="zh-CN" sz="20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>
              <a:lnSpc>
                <a:spcPct val="170000"/>
              </a:lnSpc>
            </a:pPr>
            <a:r>
              <a:rPr lang="zh-CN" altLang="en-US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色散校正的同时把对撞点附近的大幅度残余轨道校正回</a:t>
            </a:r>
            <a:r>
              <a:rPr lang="en-US" altLang="zh-CN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50</a:t>
            </a:r>
            <a:r>
              <a:rPr lang="zh-CN" altLang="en-US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微米左右，与没有</a:t>
            </a:r>
            <a:r>
              <a:rPr lang="en-US" altLang="zh-CN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solenoid</a:t>
            </a:r>
            <a:r>
              <a:rPr lang="zh-CN" altLang="en-US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的校正结果相当。</a:t>
            </a:r>
            <a:endParaRPr lang="en-US" altLang="zh-CN" sz="16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>
              <a:lnSpc>
                <a:spcPct val="170000"/>
              </a:lnSpc>
            </a:pPr>
            <a:r>
              <a:rPr lang="zh-CN" altLang="en-US" sz="16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多跑一些</a:t>
            </a:r>
            <a:r>
              <a:rPr lang="en-US" altLang="zh-CN" sz="16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seed</a:t>
            </a:r>
            <a:r>
              <a:rPr lang="zh-CN" altLang="en-US" sz="16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验证一下。</a:t>
            </a:r>
            <a:endParaRPr lang="en-US" altLang="zh-CN" sz="16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70000"/>
              </a:lnSpc>
            </a:pPr>
            <a:r>
              <a:rPr lang="zh-CN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开展</a:t>
            </a:r>
            <a:r>
              <a:rPr lang="en-US" altLang="zh-CN" sz="2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optics</a:t>
            </a:r>
            <a:r>
              <a:rPr lang="zh-CN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校正和发射度耦合校正，跟踪动力学孔径。</a:t>
            </a:r>
            <a:endParaRPr lang="en-US" altLang="zh-CN" sz="20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lnSpc>
                <a:spcPct val="170000"/>
              </a:lnSpc>
            </a:pPr>
            <a:r>
              <a:rPr lang="zh-CN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色散校正可以正常工作，继续推进下一步的</a:t>
            </a:r>
            <a:r>
              <a:rPr lang="en-US" altLang="zh-CN" sz="2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beta beating</a:t>
            </a:r>
            <a:r>
              <a:rPr lang="zh-CN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校正</a:t>
            </a:r>
            <a:endParaRPr lang="en-US" altLang="zh-CN" sz="20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70000"/>
              </a:lnSpc>
            </a:pPr>
            <a:r>
              <a:rPr lang="zh-CN" alt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首圈注入校正的研究</a:t>
            </a:r>
          </a:p>
          <a:p>
            <a:pPr>
              <a:lnSpc>
                <a:spcPct val="170000"/>
              </a:lnSpc>
            </a:pP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把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Higgs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的校正也应用到含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solenoid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local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方案，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3T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）的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 lattice (100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微米的误差表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的校正上。</a:t>
            </a:r>
            <a:endParaRPr lang="en-US" altLang="zh-CN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2521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837"/>
    </mc:Choice>
    <mc:Fallback xmlns="">
      <p:transition spd="slow" advTm="155837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9069808" y="6338623"/>
            <a:ext cx="2844800" cy="365125"/>
          </a:xfrm>
        </p:spPr>
        <p:txBody>
          <a:bodyPr/>
          <a:lstStyle/>
          <a:p>
            <a:fld id="{F15E9139-A00B-4B2A-98A6-095DC08F1345}" type="slidenum">
              <a:rPr lang="zh-CN" altLang="en-US" smtClean="0"/>
              <a:pPr/>
              <a:t>7</a:t>
            </a:fld>
            <a:endParaRPr lang="zh-CN" altLang="en-US" dirty="0"/>
          </a:p>
        </p:txBody>
      </p:sp>
      <p:sp>
        <p:nvSpPr>
          <p:cNvPr id="7" name="文本框 23">
            <a:extLst>
              <a:ext uri="{FF2B5EF4-FFF2-40B4-BE49-F238E27FC236}">
                <a16:creationId xmlns:a16="http://schemas.microsoft.com/office/drawing/2014/main" id="{3545BBB0-F5A1-4124-8C5A-A942C707EE66}"/>
              </a:ext>
            </a:extLst>
          </p:cNvPr>
          <p:cNvSpPr txBox="1"/>
          <p:nvPr/>
        </p:nvSpPr>
        <p:spPr>
          <a:xfrm>
            <a:off x="407368" y="73386"/>
            <a:ext cx="11690652" cy="73303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>
              <a:lnSpc>
                <a:spcPct val="90000"/>
              </a:lnSpc>
              <a:spcBef>
                <a:spcPct val="0"/>
              </a:spcBef>
              <a:buNone/>
              <a:defRPr sz="4000"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zh-CN" altLang="en-US" b="1" dirty="0">
                <a:solidFill>
                  <a:srgbClr val="C00000"/>
                </a:solidFill>
              </a:rPr>
              <a:t>下一步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AD1E804-8ACA-482A-8506-57C6D6B651CE}"/>
              </a:ext>
            </a:extLst>
          </p:cNvPr>
          <p:cNvSpPr txBox="1">
            <a:spLocks/>
          </p:cNvSpPr>
          <p:nvPr/>
        </p:nvSpPr>
        <p:spPr>
          <a:xfrm>
            <a:off x="263352" y="1412775"/>
            <a:ext cx="11089232" cy="51125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rgbClr val="FFC000"/>
              </a:buClr>
              <a:buSzPct val="80000"/>
              <a:buFont typeface="Wingdings" pitchFamily="2" charset="2"/>
              <a:buChar char="n"/>
              <a:defRPr sz="2800" b="0" kern="1200" baseline="0">
                <a:solidFill>
                  <a:schemeClr val="tx1"/>
                </a:solidFill>
                <a:latin typeface="Arial" panose="020B0604020202020204" pitchFamily="34" charset="0"/>
                <a:ea typeface="微软雅黑" pitchFamily="34" charset="-122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软雅黑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70000"/>
              </a:lnSpc>
            </a:pPr>
            <a:r>
              <a:rPr lang="zh-CN" alt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继续开展全局轨道校正。</a:t>
            </a:r>
            <a:endParaRPr lang="en-US" altLang="zh-CN" sz="24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70000"/>
              </a:lnSpc>
            </a:pPr>
            <a:r>
              <a:rPr lang="zh-CN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开展色散校正</a:t>
            </a:r>
            <a:r>
              <a:rPr lang="en-US" altLang="zh-CN" sz="2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【&lt;1mm】</a:t>
            </a:r>
            <a:r>
              <a:rPr lang="zh-CN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beta beating</a:t>
            </a:r>
            <a:r>
              <a:rPr lang="zh-CN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校正（</a:t>
            </a:r>
            <a:r>
              <a:rPr lang="en-US" altLang="zh-CN" sz="2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&lt;3%</a:t>
            </a:r>
            <a:r>
              <a:rPr lang="zh-CN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）和发射度耦合校正（</a:t>
            </a:r>
            <a:r>
              <a:rPr lang="en-US" altLang="zh-CN" sz="2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&lt;0.2%</a:t>
            </a:r>
            <a:r>
              <a:rPr lang="zh-CN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），跟踪动力学孔径</a:t>
            </a:r>
            <a:r>
              <a:rPr lang="en-US" altLang="zh-CN" sz="2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【1.6%*8sigma_x*20sigma_y</a:t>
            </a:r>
            <a:r>
              <a:rPr lang="zh-CN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把目标列出一个表</a:t>
            </a:r>
            <a:r>
              <a:rPr lang="en-US" altLang="zh-CN" sz="2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】</a:t>
            </a:r>
            <a:r>
              <a:rPr lang="zh-CN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CN" sz="20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lnSpc>
                <a:spcPct val="170000"/>
              </a:lnSpc>
            </a:pPr>
            <a:r>
              <a:rPr lang="zh-CN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色散校正可以正常工作，继续推进下一步的</a:t>
            </a:r>
            <a:r>
              <a:rPr lang="en-US" altLang="zh-CN" sz="2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beta beating</a:t>
            </a:r>
            <a:r>
              <a:rPr lang="zh-CN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校正（校正之前超过</a:t>
            </a:r>
            <a:r>
              <a:rPr lang="en-US" altLang="zh-CN" sz="2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&gt;10%</a:t>
            </a:r>
            <a:r>
              <a:rPr lang="zh-CN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endParaRPr lang="en-US" altLang="zh-CN" sz="20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70000"/>
              </a:lnSpc>
            </a:pPr>
            <a:r>
              <a:rPr lang="zh-CN" alt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首圈注入校正的研究</a:t>
            </a:r>
          </a:p>
          <a:p>
            <a:pPr>
              <a:lnSpc>
                <a:spcPct val="170000"/>
              </a:lnSpc>
            </a:pP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把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Higgs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的校正也应用到含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solenoid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local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方案，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3T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）的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 lattice (100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微米的误差表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的校正上。</a:t>
            </a:r>
            <a:endParaRPr lang="en-US" altLang="zh-CN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7FE6C1F2-D9DE-4F9E-9282-E347048D93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7888" y="5061449"/>
            <a:ext cx="5807968" cy="1796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978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837"/>
    </mc:Choice>
    <mc:Fallback xmlns="">
      <p:transition spd="slow" advTm="155837"/>
    </mc:Fallback>
  </mc:AlternateContent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36011</TotalTime>
  <Words>589</Words>
  <Application>Microsoft Office PowerPoint</Application>
  <PresentationFormat>宽屏</PresentationFormat>
  <Paragraphs>59</Paragraphs>
  <Slides>7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6" baseType="lpstr">
      <vt:lpstr>等线</vt:lpstr>
      <vt:lpstr>微软雅黑</vt:lpstr>
      <vt:lpstr>Arial</vt:lpstr>
      <vt:lpstr>Arial Black</vt:lpstr>
      <vt:lpstr>Calibri</vt:lpstr>
      <vt:lpstr>Roboto</vt:lpstr>
      <vt:lpstr>Times New Roman</vt:lpstr>
      <vt:lpstr>Wingdings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vivi</dc:creator>
  <cp:lastModifiedBy>Bin Wang</cp:lastModifiedBy>
  <cp:revision>2463</cp:revision>
  <cp:lastPrinted>2022-11-06T05:19:21Z</cp:lastPrinted>
  <dcterms:created xsi:type="dcterms:W3CDTF">2012-09-04T11:33:36Z</dcterms:created>
  <dcterms:modified xsi:type="dcterms:W3CDTF">2026-01-30T08:08:00Z</dcterms:modified>
</cp:coreProperties>
</file>