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16"/>
  </p:notesMasterIdLst>
  <p:sldIdLst>
    <p:sldId id="259" r:id="rId2"/>
    <p:sldId id="257" r:id="rId3"/>
    <p:sldId id="260" r:id="rId4"/>
    <p:sldId id="284" r:id="rId5"/>
    <p:sldId id="285" r:id="rId6"/>
    <p:sldId id="286" r:id="rId7"/>
    <p:sldId id="288" r:id="rId8"/>
    <p:sldId id="287" r:id="rId9"/>
    <p:sldId id="279" r:id="rId10"/>
    <p:sldId id="289" r:id="rId11"/>
    <p:sldId id="290" r:id="rId12"/>
    <p:sldId id="273" r:id="rId13"/>
    <p:sldId id="291" r:id="rId14"/>
    <p:sldId id="269" r:id="rId15"/>
  </p:sldIdLst>
  <p:sldSz cx="12192000" cy="6858000"/>
  <p:notesSz cx="6858000" cy="9144000"/>
  <p:custDataLst>
    <p:tags r:id="rId1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03" autoAdjust="0"/>
    <p:restoredTop sz="94660"/>
  </p:normalViewPr>
  <p:slideViewPr>
    <p:cSldViewPr snapToGrid="0">
      <p:cViewPr varScale="1">
        <p:scale>
          <a:sx n="71" d="100"/>
          <a:sy n="71" d="100"/>
        </p:scale>
        <p:origin x="66" y="1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9C1E90E-D3D5-4A5E-AAAC-80058441310A}" type="datetimeFigureOut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0488D6-2261-4456-A436-F97D3CD21DD7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891099"/>
            <a:ext cx="9144000" cy="1134583"/>
          </a:xfrm>
        </p:spPr>
        <p:txBody>
          <a:bodyPr anchor="b">
            <a:normAutofit/>
          </a:bodyPr>
          <a:lstStyle>
            <a:lvl1pPr algn="ctr">
              <a:defRPr sz="5400" b="1">
                <a:solidFill>
                  <a:srgbClr val="FF0000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3489158" y="3602038"/>
            <a:ext cx="5651404" cy="481822"/>
          </a:xfrm>
        </p:spPr>
        <p:txBody>
          <a:bodyPr>
            <a:noAutofit/>
          </a:bodyPr>
          <a:lstStyle>
            <a:lvl1pPr marL="0" indent="0" algn="ctr">
              <a:buNone/>
              <a:defRPr sz="3200" b="1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8DCF2A-855F-417A-9010-9D687790216F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1667233" y="1100653"/>
            <a:ext cx="101271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>
            <a:off x="457200" y="6256421"/>
            <a:ext cx="113371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56" y="27242"/>
            <a:ext cx="1399100" cy="143252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825362" y="1240972"/>
            <a:ext cx="9969023" cy="4709503"/>
          </a:xfrm>
        </p:spPr>
        <p:txBody>
          <a:bodyPr anchor="b">
            <a:normAutofit/>
          </a:bodyPr>
          <a:lstStyle>
            <a:lvl1pPr algn="ctr">
              <a:defRPr sz="3200" b="1">
                <a:solidFill>
                  <a:srgbClr val="7030A0"/>
                </a:solidFill>
              </a:defRPr>
            </a:lvl1pPr>
          </a:lstStyle>
          <a:p>
            <a:r>
              <a:rPr lang="zh-CN" altLang="en-US" dirty="0"/>
              <a:t>单击此处编辑母版标题样式</a:t>
            </a: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br>
              <a:rPr lang="en-US" altLang="zh-CN" dirty="0"/>
            </a:b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043A5-3C55-4CE3-9469-B51054B4E5AB}" type="datetime1">
              <a:rPr lang="zh-CN" altLang="en-US" smtClean="0"/>
              <a:t>2026/4/25</a:t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1711921" y="907525"/>
            <a:ext cx="101271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>
            <a:off x="457200" y="6256421"/>
            <a:ext cx="113371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56" y="27242"/>
            <a:ext cx="1399100" cy="1432528"/>
          </a:xfrm>
          <a:prstGeom prst="rect">
            <a:avLst/>
          </a:prstGeom>
        </p:spPr>
      </p:pic>
      <p:sp>
        <p:nvSpPr>
          <p:cNvPr id="12" name="副标题 2"/>
          <p:cNvSpPr>
            <a:spLocks noGrp="1"/>
          </p:cNvSpPr>
          <p:nvPr>
            <p:ph type="subTitle" idx="1"/>
          </p:nvPr>
        </p:nvSpPr>
        <p:spPr>
          <a:xfrm>
            <a:off x="1754950" y="375739"/>
            <a:ext cx="6320935" cy="481822"/>
          </a:xfrm>
        </p:spPr>
        <p:txBody>
          <a:bodyPr>
            <a:noAutofit/>
          </a:bodyPr>
          <a:lstStyle>
            <a:lvl1pPr marL="0" indent="0" algn="ctr">
              <a:buNone/>
              <a:defRPr sz="3600" b="1">
                <a:solidFill>
                  <a:srgbClr val="00B05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E7D6F-8BBA-4822-8B47-869C777557D1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8" name="直接连接符 7"/>
          <p:cNvCxnSpPr/>
          <p:nvPr userDrawn="1"/>
        </p:nvCxnSpPr>
        <p:spPr>
          <a:xfrm>
            <a:off x="1711921" y="907525"/>
            <a:ext cx="10127152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 userDrawn="1"/>
        </p:nvCxnSpPr>
        <p:spPr>
          <a:xfrm>
            <a:off x="457200" y="6256421"/>
            <a:ext cx="1133718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4" name="图片 13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56" y="27242"/>
            <a:ext cx="1399100" cy="1432528"/>
          </a:xfrm>
          <a:prstGeom prst="rect">
            <a:avLst/>
          </a:prstGeom>
        </p:spPr>
      </p:pic>
      <p:sp>
        <p:nvSpPr>
          <p:cNvPr id="10" name="副标题 2"/>
          <p:cNvSpPr>
            <a:spLocks noGrp="1"/>
          </p:cNvSpPr>
          <p:nvPr>
            <p:ph type="subTitle" idx="1"/>
          </p:nvPr>
        </p:nvSpPr>
        <p:spPr>
          <a:xfrm>
            <a:off x="1754950" y="375739"/>
            <a:ext cx="6320935" cy="481822"/>
          </a:xfrm>
        </p:spPr>
        <p:txBody>
          <a:bodyPr>
            <a:noAutofit/>
          </a:bodyPr>
          <a:lstStyle>
            <a:lvl1pPr marL="0" indent="0" algn="ctr">
              <a:buNone/>
              <a:defRPr sz="3600" b="1">
                <a:solidFill>
                  <a:srgbClr val="00B050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33BBA-CAF0-4B54-9782-A4E0EC70F60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04BE1F-5F20-4BDF-AE9B-7772EF22785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pn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jpeg"/><Relationship Id="rId5" Type="http://schemas.openxmlformats.org/officeDocument/2006/relationships/image" Target="../media/image22.gif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8.png"/><Relationship Id="rId5" Type="http://schemas.openxmlformats.org/officeDocument/2006/relationships/image" Target="../media/image270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Relationship Id="rId9" Type="http://schemas.openxmlformats.org/officeDocument/2006/relationships/image" Target="../media/image3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png"/><Relationship Id="rId7" Type="http://schemas.openxmlformats.org/officeDocument/2006/relationships/image" Target="../media/image45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6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3523076" y="6317967"/>
            <a:ext cx="53415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altLang="zh-CN" sz="2400" b="1" u="sng" dirty="0">
                <a:solidFill>
                  <a:schemeClr val="tx1">
                    <a:lumMod val="95000"/>
                    <a:lumOff val="5000"/>
                  </a:schemeClr>
                </a:solidFill>
              </a:rPr>
              <a:t>2026.4.25 @ Three Gorges </a:t>
            </a:r>
            <a:r>
              <a:rPr lang="en-US" altLang="zh-CN" sz="2400" b="1" u="sng" dirty="0">
                <a:solidFill>
                  <a:schemeClr val="tx1"/>
                </a:solidFill>
              </a:rPr>
              <a:t>University</a:t>
            </a:r>
          </a:p>
        </p:txBody>
      </p:sp>
      <p:sp>
        <p:nvSpPr>
          <p:cNvPr id="11" name="文本框 10"/>
          <p:cNvSpPr txBox="1"/>
          <p:nvPr/>
        </p:nvSpPr>
        <p:spPr>
          <a:xfrm>
            <a:off x="1482809" y="1859881"/>
            <a:ext cx="89945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600" b="1" dirty="0">
                <a:solidFill>
                  <a:srgbClr val="FF0000"/>
                </a:solidFill>
              </a:rPr>
              <a:t>QCD phase transition at finite isospin density and magnetic field</a:t>
            </a:r>
          </a:p>
        </p:txBody>
      </p:sp>
      <p:sp>
        <p:nvSpPr>
          <p:cNvPr id="12" name="副标题 2"/>
          <p:cNvSpPr txBox="1"/>
          <p:nvPr/>
        </p:nvSpPr>
        <p:spPr>
          <a:xfrm>
            <a:off x="3114718" y="3488119"/>
            <a:ext cx="5962564" cy="13970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3600" dirty="0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曹高清</a:t>
            </a:r>
            <a:r>
              <a:rPr lang="zh-CN" altLang="en-US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 </a:t>
            </a:r>
            <a:endParaRPr lang="en-US" altLang="zh-CN"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r>
              <a:rPr lang="en-US" altLang="zh-CN" sz="2800" dirty="0">
                <a:solidFill>
                  <a:schemeClr val="accent2"/>
                </a:solidFill>
              </a:rPr>
              <a:t>School of Physics and Astronomy Sun Yat-sen University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4088633" y="412031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zh-CN" altLang="en-US" sz="3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极端核物质前沿研讨会</a:t>
            </a:r>
            <a:endParaRPr lang="en-US" altLang="zh-CN" sz="36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文本框 1">
            <a:extLst>
              <a:ext uri="{FF2B5EF4-FFF2-40B4-BE49-F238E27FC236}">
                <a16:creationId xmlns:a16="http://schemas.microsoft.com/office/drawing/2014/main" id="{048035FF-A382-9368-989D-95C285EBD58D}"/>
              </a:ext>
            </a:extLst>
          </p:cNvPr>
          <p:cNvSpPr txBox="1"/>
          <p:nvPr/>
        </p:nvSpPr>
        <p:spPr>
          <a:xfrm>
            <a:off x="2547797" y="5117147"/>
            <a:ext cx="7882986" cy="96879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 GC, et. al. , </a:t>
            </a:r>
            <a:r>
              <a:rPr lang="zh-CN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Phys. Rev. D </a:t>
            </a:r>
            <a:r>
              <a:rPr lang="en-US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 104, 054007 (2021)</a:t>
            </a:r>
            <a:r>
              <a:rPr lang="en-US" altLang="zh-CN" sz="2000" b="1" u="sng" dirty="0">
                <a:latin typeface="Arial Unicode MS" panose="020B0604020202020204" pitchFamily="34" charset="-122"/>
                <a:ea typeface="SFMono-Regular"/>
              </a:rPr>
              <a:t>;</a:t>
            </a:r>
            <a:r>
              <a:rPr lang="en-US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 107</a:t>
            </a:r>
            <a:r>
              <a:rPr lang="zh-CN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, 014021 (2023)</a:t>
            </a:r>
            <a:r>
              <a:rPr lang="en-US" altLang="zh-CN" sz="2000" b="1" u="sng" dirty="0">
                <a:latin typeface="Arial Unicode MS" panose="020B0604020202020204" pitchFamily="34" charset="-122"/>
                <a:ea typeface="SFMono-Regular"/>
              </a:rPr>
              <a:t>;</a:t>
            </a:r>
            <a:r>
              <a:rPr lang="en-US" altLang="zh-CN" sz="2000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 </a:t>
            </a:r>
          </a:p>
          <a:p>
            <a:pPr>
              <a:lnSpc>
                <a:spcPct val="150000"/>
              </a:lnSpc>
            </a:pPr>
            <a:r>
              <a:rPr lang="en-US" altLang="zh-CN" sz="2000" b="1" u="sng" dirty="0">
                <a:solidFill>
                  <a:srgbClr val="00B050"/>
                </a:solidFill>
                <a:ea typeface="Arial Unicode MS" panose="020B0604020202020204"/>
              </a:rPr>
              <a:t>                       110, 034004 (2024)</a:t>
            </a:r>
            <a:r>
              <a:rPr lang="en-US" altLang="zh-CN" sz="2000" b="1" u="sng" dirty="0">
                <a:ea typeface="Arial Unicode MS" panose="020B0604020202020204"/>
              </a:rPr>
              <a:t>;</a:t>
            </a:r>
            <a:r>
              <a:rPr lang="zh-CN" altLang="en-US" sz="2000" b="1" u="sng" dirty="0">
                <a:solidFill>
                  <a:srgbClr val="00B050"/>
                </a:solidFill>
                <a:ea typeface="Arial Unicode MS" panose="020B0604020202020204"/>
              </a:rPr>
              <a:t> </a:t>
            </a:r>
            <a:r>
              <a:rPr lang="en-US" altLang="zh-CN" sz="2000" b="1" u="sng" dirty="0">
                <a:solidFill>
                  <a:srgbClr val="00B050"/>
                </a:solidFill>
                <a:ea typeface="Arial Unicode MS" panose="020B0604020202020204"/>
              </a:rPr>
              <a:t>NST</a:t>
            </a:r>
            <a:r>
              <a:rPr lang="zh-CN" altLang="en-US" sz="2000" b="1" u="sng" dirty="0">
                <a:solidFill>
                  <a:srgbClr val="00B050"/>
                </a:solidFill>
                <a:ea typeface="Arial Unicode MS" panose="020B0604020202020204"/>
              </a:rPr>
              <a:t> </a:t>
            </a:r>
            <a:r>
              <a:rPr lang="en-US" altLang="zh-CN" sz="2000" b="1" u="sng" dirty="0">
                <a:solidFill>
                  <a:srgbClr val="00B050"/>
                </a:solidFill>
                <a:ea typeface="Arial Unicode MS" panose="020B0604020202020204"/>
              </a:rPr>
              <a:t>(2026).</a:t>
            </a:r>
            <a:r>
              <a:rPr lang="zh-CN" altLang="zh-CN" sz="2000" b="1" u="sng" dirty="0">
                <a:solidFill>
                  <a:srgbClr val="00B050"/>
                </a:solidFill>
                <a:ea typeface="Arial Unicode MS" panose="020B0604020202020204"/>
              </a:rPr>
              <a:t> </a:t>
            </a:r>
            <a:endParaRPr lang="zh-CN" altLang="en-US" sz="2000" b="1" u="sng" dirty="0">
              <a:solidFill>
                <a:srgbClr val="00B050"/>
              </a:solidFill>
              <a:ea typeface="Arial Unicode MS" panose="020B0604020202020204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1957C3-43A6-46A4-9A39-AF8C14778E13}" type="datetime1">
              <a:rPr lang="zh-CN" altLang="en-US" smtClean="0"/>
              <a:t>2026/4/25</a:t>
            </a:fld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2</a:t>
            </a:fld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1824218" y="174625"/>
            <a:ext cx="17571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>
                <a:solidFill>
                  <a:srgbClr val="0070C0"/>
                </a:solidFill>
              </a:rPr>
              <a:t>Outline</a:t>
            </a:r>
            <a:endParaRPr lang="zh-CN" altLang="en-US" sz="3600" b="1" dirty="0">
              <a:solidFill>
                <a:srgbClr val="0070C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文本框 16">
                <a:extLst>
                  <a:ext uri="{FF2B5EF4-FFF2-40B4-BE49-F238E27FC236}">
                    <a16:creationId xmlns:a16="http://schemas.microsoft.com/office/drawing/2014/main" id="{58688879-B9AE-1E79-3425-2FDBBC5CBDDE}"/>
                  </a:ext>
                </a:extLst>
              </p:cNvPr>
              <p:cNvSpPr txBox="1"/>
              <p:nvPr/>
            </p:nvSpPr>
            <p:spPr>
              <a:xfrm>
                <a:off x="1887647" y="1799836"/>
                <a:ext cx="8747312" cy="32583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285750" indent="-285750">
                  <a:lnSpc>
                    <a:spcPct val="15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rgbClr val="7030A0"/>
                    </a:solidFill>
                  </a:rPr>
                  <a:t> QCD phase transition under new circumstances</a:t>
                </a:r>
              </a:p>
              <a:p>
                <a:pPr marL="285750" indent="-285750">
                  <a:lnSpc>
                    <a:spcPct val="15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rgbClr val="7030A0"/>
                    </a:solidFill>
                  </a:rPr>
                  <a:t> Newest LQCD results and an important indication</a:t>
                </a:r>
              </a:p>
              <a:p>
                <a:pPr marL="285750" indent="-285750">
                  <a:lnSpc>
                    <a:spcPct val="15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rgbClr val="7030A0"/>
                    </a:solidFill>
                  </a:rPr>
                  <a:t> Previous results at finite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𝑰</m:t>
                        </m:r>
                      </m:sub>
                    </m:sSub>
                  </m:oMath>
                </a14:m>
                <a:r>
                  <a:rPr lang="en-US" altLang="zh-CN" sz="2800" b="1" dirty="0">
                    <a:solidFill>
                      <a:srgbClr val="7030A0"/>
                    </a:solidFill>
                  </a:rPr>
                  <a:t> and B</a:t>
                </a:r>
              </a:p>
              <a:p>
                <a:pPr marL="285750" indent="-285750">
                  <a:lnSpc>
                    <a:spcPct val="15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rgbClr val="7030A0"/>
                    </a:solidFill>
                  </a:rPr>
                  <a:t> NJL model study with Landau presentation</a:t>
                </a:r>
              </a:p>
              <a:p>
                <a:pPr marL="285750" indent="-285750">
                  <a:lnSpc>
                    <a:spcPct val="150000"/>
                  </a:lnSpc>
                  <a:buClr>
                    <a:srgbClr val="FF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rgbClr val="7030A0"/>
                    </a:solidFill>
                  </a:rPr>
                  <a:t> Summary and prospective</a:t>
                </a:r>
              </a:p>
            </p:txBody>
          </p:sp>
        </mc:Choice>
        <mc:Fallback xmlns="">
          <p:sp>
            <p:nvSpPr>
              <p:cNvPr id="4" name="文本框 16">
                <a:extLst>
                  <a:ext uri="{FF2B5EF4-FFF2-40B4-BE49-F238E27FC236}">
                    <a16:creationId xmlns:a16="http://schemas.microsoft.com/office/drawing/2014/main" id="{58688879-B9AE-1E79-3425-2FDBBC5CBD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7647" y="1799836"/>
                <a:ext cx="8747312" cy="3258328"/>
              </a:xfrm>
              <a:prstGeom prst="rect">
                <a:avLst/>
              </a:prstGeom>
              <a:blipFill>
                <a:blip r:embed="rId2"/>
                <a:stretch>
                  <a:fillRect l="-1254" b="-411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>
            <a:extLst>
              <a:ext uri="{FF2B5EF4-FFF2-40B4-BE49-F238E27FC236}">
                <a16:creationId xmlns:a16="http://schemas.microsoft.com/office/drawing/2014/main" id="{ED261574-FD87-6D77-159F-1540914DAD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8053" y="3080256"/>
            <a:ext cx="4665486" cy="3145732"/>
          </a:xfrm>
          <a:prstGeom prst="rect">
            <a:avLst/>
          </a:prstGeom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3</a:t>
            </a:fld>
            <a:endParaRPr lang="zh-CN" altLang="en-US"/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140F2D9-C834-1AA0-302B-50565F3AC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383" y="1167767"/>
            <a:ext cx="5168900" cy="4794681"/>
          </a:xfrm>
          <a:prstGeom prst="rect">
            <a:avLst/>
          </a:prstGeom>
        </p:spPr>
      </p:pic>
      <p:sp>
        <p:nvSpPr>
          <p:cNvPr id="7" name="文本框 5">
            <a:extLst>
              <a:ext uri="{FF2B5EF4-FFF2-40B4-BE49-F238E27FC236}">
                <a16:creationId xmlns:a16="http://schemas.microsoft.com/office/drawing/2014/main" id="{6BA9F1D3-7701-033D-D199-318A3A22022B}"/>
              </a:ext>
            </a:extLst>
          </p:cNvPr>
          <p:cNvSpPr txBox="1"/>
          <p:nvPr/>
        </p:nvSpPr>
        <p:spPr>
          <a:xfrm>
            <a:off x="1840478" y="189090"/>
            <a:ext cx="9071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QCD phase transition under new circumstances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74376BA9-A3EF-D24E-2E79-A91DA0DA8783}"/>
              </a:ext>
            </a:extLst>
          </p:cNvPr>
          <p:cNvCxnSpPr>
            <a:cxnSpLocks/>
          </p:cNvCxnSpPr>
          <p:nvPr/>
        </p:nvCxnSpPr>
        <p:spPr>
          <a:xfrm flipH="1">
            <a:off x="4666129" y="5526741"/>
            <a:ext cx="2339789" cy="598394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B53A4CC6-53B7-C715-7089-7D572D650F83}"/>
                  </a:ext>
                </a:extLst>
              </p:cNvPr>
              <p:cNvSpPr txBox="1"/>
              <p:nvPr/>
            </p:nvSpPr>
            <p:spPr>
              <a:xfrm rot="20826530">
                <a:off x="4578854" y="5344102"/>
                <a:ext cx="1850122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altLang="zh-CN" sz="2400" b="1" i="1" smtClean="0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400" b="1" i="1" smtClean="0">
                              <a:latin typeface="Cambria Math" panose="02040503050406030204" pitchFamily="18" charset="0"/>
                            </a:rPr>
                            <m:t>𝝁</m:t>
                          </m:r>
                        </m:e>
                        <m:sub>
                          <m:r>
                            <a:rPr lang="en-US" altLang="zh-CN" sz="2400" b="1" i="1" smtClean="0">
                              <a:latin typeface="Cambria Math" panose="02040503050406030204" pitchFamily="18" charset="0"/>
                            </a:rPr>
                            <m:t>𝑰</m:t>
                          </m:r>
                        </m:sub>
                      </m:sSub>
                      <m:r>
                        <a:rPr lang="en-US" altLang="zh-CN" sz="2400" b="1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zh-CN" sz="2400" b="1" i="1" smtClean="0">
                          <a:latin typeface="Cambria Math" panose="02040503050406030204" pitchFamily="18" charset="0"/>
                        </a:rPr>
                        <m:t>𝑩</m:t>
                      </m:r>
                      <m:r>
                        <a:rPr lang="en-US" altLang="zh-CN" sz="2400" b="1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zh-CN" sz="2400" b="1" i="1" smtClean="0">
                          <a:latin typeface="Cambria Math" panose="02040503050406030204" pitchFamily="18" charset="0"/>
                        </a:rPr>
                        <m:t>𝑬</m:t>
                      </m:r>
                      <m:r>
                        <a:rPr lang="en-US" altLang="zh-CN" sz="2400" b="1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zh-CN" sz="2400" b="1" i="0" smtClean="0">
                          <a:latin typeface="Cambria Math" panose="02040503050406030204" pitchFamily="18" charset="0"/>
                        </a:rPr>
                        <m:t>𝛀</m:t>
                      </m:r>
                      <m:r>
                        <a:rPr lang="en-US" altLang="zh-CN" sz="2400" b="1" i="0" smtClean="0">
                          <a:latin typeface="Cambria Math" panose="02040503050406030204" pitchFamily="18" charset="0"/>
                        </a:rPr>
                        <m:t>…</m:t>
                      </m:r>
                    </m:oMath>
                  </m:oMathPara>
                </a14:m>
                <a:endParaRPr lang="zh-CN" altLang="en-US" sz="2400" b="1" dirty="0"/>
              </a:p>
            </p:txBody>
          </p:sp>
        </mc:Choice>
        <mc:Fallback xmlns="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B53A4CC6-53B7-C715-7089-7D572D650F8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 rot="20826530">
                <a:off x="4578854" y="5344102"/>
                <a:ext cx="1850122" cy="461665"/>
              </a:xfrm>
              <a:prstGeom prst="rect">
                <a:avLst/>
              </a:prstGeom>
              <a:blipFill>
                <a:blip r:embed="rId4"/>
                <a:stretch>
                  <a:fillRect b="-349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图片 4">
            <a:extLst>
              <a:ext uri="{FF2B5EF4-FFF2-40B4-BE49-F238E27FC236}">
                <a16:creationId xmlns:a16="http://schemas.microsoft.com/office/drawing/2014/main" id="{F7B44823-EB57-D8C3-4DB4-2625C83A44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0073" y="968187"/>
            <a:ext cx="4665485" cy="2194317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EB19BE89-4E8B-1583-5755-24E6B343552F}"/>
              </a:ext>
            </a:extLst>
          </p:cNvPr>
          <p:cNvSpPr txBox="1"/>
          <p:nvPr/>
        </p:nvSpPr>
        <p:spPr>
          <a:xfrm>
            <a:off x="1831513" y="904227"/>
            <a:ext cx="32523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D.T. Son and M.A. Stephanov, PRL. 86,</a:t>
            </a:r>
            <a:r>
              <a:rPr lang="zh-CN" altLang="en-US" b="1" u="sng" dirty="0">
                <a:solidFill>
                  <a:srgbClr val="00B050"/>
                </a:solidFill>
              </a:rPr>
              <a:t> </a:t>
            </a:r>
            <a:r>
              <a:rPr lang="en-US" altLang="zh-CN" b="1" u="sng" dirty="0">
                <a:solidFill>
                  <a:srgbClr val="00B050"/>
                </a:solidFill>
              </a:rPr>
              <a:t>592-595 (2001)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5A70D598-5CD7-3D95-4BDB-1641AEC7EE2E}"/>
              </a:ext>
            </a:extLst>
          </p:cNvPr>
          <p:cNvSpPr txBox="1"/>
          <p:nvPr/>
        </p:nvSpPr>
        <p:spPr>
          <a:xfrm>
            <a:off x="4986037" y="3977092"/>
            <a:ext cx="14711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G. Bali et al., JHEP 2012.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8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D54DED-78E6-CB85-4774-13F600055C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C60454E-5084-436D-5069-9128EC2955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44C16CE0-240B-F56A-4352-1B6CDB7D5F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4</a:t>
            </a:fld>
            <a:endParaRPr lang="zh-CN" altLang="en-US"/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840DF97D-0EF9-4F91-1D50-958C74467E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4867" y="1353183"/>
            <a:ext cx="5306295" cy="4283493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13F0C922-F846-1F11-A7CD-3B1520234444}"/>
              </a:ext>
            </a:extLst>
          </p:cNvPr>
          <p:cNvSpPr txBox="1"/>
          <p:nvPr/>
        </p:nvSpPr>
        <p:spPr>
          <a:xfrm>
            <a:off x="1961345" y="5811847"/>
            <a:ext cx="3533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GC, Eur. Phys. J. A (2021) 57:264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15027D4A-16CF-DAE8-9248-06A2EF19EF6C}"/>
                  </a:ext>
                </a:extLst>
              </p:cNvPr>
              <p:cNvSpPr txBox="1"/>
              <p:nvPr/>
            </p:nvSpPr>
            <p:spPr>
              <a:xfrm>
                <a:off x="6529207" y="1579606"/>
                <a:ext cx="5025735" cy="1261884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1.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𝑩</m:t>
                        </m:r>
                      </m:sub>
                    </m:sSub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altLang="zh-CN" sz="2800" b="1" dirty="0">
                    <a:solidFill>
                      <a:srgbClr val="0070C0"/>
                    </a:solidFill>
                  </a:rPr>
                  <a:t>: </a:t>
                </a:r>
              </a:p>
              <a:p>
                <a:r>
                  <a:rPr lang="en-US" altLang="zh-CN" sz="2400" b="1" dirty="0"/>
                  <a:t>     de Haas–van Alphan oscillation,</a:t>
                </a:r>
              </a:p>
              <a:p>
                <a:r>
                  <a:rPr lang="en-US" altLang="zh-CN" sz="2400" b="1" dirty="0"/>
                  <a:t>                inhomogeneous,</a:t>
                </a:r>
                <a:endParaRPr lang="zh-CN" altLang="en-US" sz="2400" b="1" dirty="0"/>
              </a:p>
            </p:txBody>
          </p:sp>
        </mc:Choice>
        <mc:Fallback xmlns="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15027D4A-16CF-DAE8-9248-06A2EF19EF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9207" y="1579606"/>
                <a:ext cx="5025735" cy="1261884"/>
              </a:xfrm>
              <a:prstGeom prst="rect">
                <a:avLst/>
              </a:prstGeom>
              <a:blipFill>
                <a:blip r:embed="rId3"/>
                <a:stretch>
                  <a:fillRect l="-2427" t="-4831" r="-1092" b="-1062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9A3EA28B-AC55-7B02-D326-AB568965D896}"/>
                  </a:ext>
                </a:extLst>
              </p:cNvPr>
              <p:cNvSpPr txBox="1"/>
              <p:nvPr/>
            </p:nvSpPr>
            <p:spPr>
              <a:xfrm>
                <a:off x="6526449" y="3124230"/>
                <a:ext cx="455432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2. </a:t>
                </a:r>
                <a14:m>
                  <m:oMath xmlns:m="http://schemas.openxmlformats.org/officeDocument/2006/math">
                    <m:r>
                      <a:rPr lang="en-US" altLang="zh-CN" sz="2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𝛀</m:t>
                    </m:r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altLang="zh-CN" sz="2800" b="1" dirty="0">
                    <a:solidFill>
                      <a:srgbClr val="0070C0"/>
                    </a:solidFill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𝝅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  <m:r>
                      <a:rPr lang="en-US" altLang="zh-CN" sz="2400" b="1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𝝆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</m:oMath>
                </a14:m>
                <a:r>
                  <a:rPr lang="en-US" altLang="zh-CN" sz="2400" b="1" dirty="0"/>
                  <a:t> condensation,</a:t>
                </a:r>
              </a:p>
            </p:txBody>
          </p:sp>
        </mc:Choice>
        <mc:Fallback xmlns="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9A3EA28B-AC55-7B02-D326-AB568965D8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6449" y="3124230"/>
                <a:ext cx="4554324" cy="523220"/>
              </a:xfrm>
              <a:prstGeom prst="rect">
                <a:avLst/>
              </a:prstGeom>
              <a:blipFill>
                <a:blip r:embed="rId4"/>
                <a:stretch>
                  <a:fillRect l="-2811" t="-12941" r="-1205" b="-32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FEFC7496-017C-44B1-D0D4-DA37E07961F8}"/>
                  </a:ext>
                </a:extLst>
              </p:cNvPr>
              <p:cNvSpPr txBox="1"/>
              <p:nvPr/>
            </p:nvSpPr>
            <p:spPr>
              <a:xfrm>
                <a:off x="6526449" y="4075700"/>
                <a:ext cx="4735464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3. E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,  </m:t>
                    </m:r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r>
                  <a:rPr lang="en-US" altLang="zh-CN" sz="2800" b="1" dirty="0">
                    <a:solidFill>
                      <a:srgbClr val="0070C0"/>
                    </a:solidFill>
                  </a:rPr>
                  <a:t>: 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𝝅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altLang="zh-CN" sz="2400" b="1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𝑲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𝟎</m:t>
                        </m:r>
                      </m:sup>
                    </m:sSup>
                    <m:r>
                      <a:rPr lang="en-US" altLang="zh-CN" sz="2400" b="1" i="1" smtClean="0">
                        <a:latin typeface="Cambria Math" panose="02040503050406030204" pitchFamily="18" charset="0"/>
                      </a:rPr>
                      <m:t>…</m:t>
                    </m:r>
                  </m:oMath>
                </a14:m>
                <a:r>
                  <a:rPr lang="en-US" altLang="zh-CN" sz="2400" b="1" dirty="0"/>
                  <a:t> condensation,</a:t>
                </a:r>
              </a:p>
            </p:txBody>
          </p:sp>
        </mc:Choice>
        <mc:Fallback xmlns=""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FEFC7496-017C-44B1-D0D4-DA37E07961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26449" y="4075700"/>
                <a:ext cx="4735464" cy="523220"/>
              </a:xfrm>
              <a:prstGeom prst="rect">
                <a:avLst/>
              </a:prstGeom>
              <a:blipFill>
                <a:blip r:embed="rId5"/>
                <a:stretch>
                  <a:fillRect l="-2706" t="-12941" r="-1160" b="-32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4FA54E0-2814-F7D0-63AD-0C9D9BC7BF1A}"/>
                  </a:ext>
                </a:extLst>
              </p:cNvPr>
              <p:cNvSpPr txBox="1"/>
              <p:nvPr/>
            </p:nvSpPr>
            <p:spPr>
              <a:xfrm>
                <a:off x="6565566" y="5039688"/>
                <a:ext cx="455156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4. </a:t>
                </a:r>
                <a14:m>
                  <m:oMath xmlns:m="http://schemas.openxmlformats.org/officeDocument/2006/math">
                    <m:r>
                      <a:rPr lang="en-US" altLang="zh-CN" sz="2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𝛀</m:t>
                    </m:r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,  </m:t>
                    </m:r>
                    <m:sSub>
                      <m:sSubPr>
                        <m:ctrlP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rgbClr val="0070C0"/>
                            </a:solidFill>
                            <a:latin typeface="Cambria Math" panose="02040503050406030204" pitchFamily="18" charset="0"/>
                          </a:rPr>
                          <m:t>𝑰</m:t>
                        </m:r>
                      </m:sub>
                    </m:sSub>
                  </m:oMath>
                </a14:m>
                <a:r>
                  <a:rPr lang="en-US" altLang="zh-CN" sz="2800" b="1" dirty="0">
                    <a:solidFill>
                      <a:srgbClr val="0070C0"/>
                    </a:solidFill>
                  </a:rPr>
                  <a:t>: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𝝅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  <m:r>
                      <a:rPr lang="en-US" altLang="zh-CN" sz="2400" b="1" i="1" smtClean="0">
                        <a:latin typeface="Cambria Math" panose="02040503050406030204" pitchFamily="18" charset="0"/>
                      </a:rPr>
                      <m:t>, </m:t>
                    </m:r>
                    <m:sSup>
                      <m:sSupPr>
                        <m:ctrlP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𝝆</m:t>
                        </m:r>
                      </m:e>
                      <m:sup>
                        <m:r>
                          <a:rPr lang="en-US" altLang="zh-CN" sz="2400" b="1" i="1" smtClean="0">
                            <a:latin typeface="Cambria Math" panose="02040503050406030204" pitchFamily="18" charset="0"/>
                          </a:rPr>
                          <m:t>±</m:t>
                        </m:r>
                      </m:sup>
                    </m:sSup>
                  </m:oMath>
                </a14:m>
                <a:r>
                  <a:rPr lang="en-US" altLang="zh-CN" sz="2400" b="1" dirty="0"/>
                  <a:t> condensation,</a:t>
                </a:r>
              </a:p>
            </p:txBody>
          </p:sp>
        </mc:Choice>
        <mc:Fallback xmlns="">
          <p:sp>
            <p:nvSpPr>
              <p:cNvPr id="16" name="文本框 15">
                <a:extLst>
                  <a:ext uri="{FF2B5EF4-FFF2-40B4-BE49-F238E27FC236}">
                    <a16:creationId xmlns:a16="http://schemas.microsoft.com/office/drawing/2014/main" id="{34FA54E0-2814-F7D0-63AD-0C9D9BC7BF1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65566" y="5039688"/>
                <a:ext cx="4551567" cy="523220"/>
              </a:xfrm>
              <a:prstGeom prst="rect">
                <a:avLst/>
              </a:prstGeom>
              <a:blipFill>
                <a:blip r:embed="rId6"/>
                <a:stretch>
                  <a:fillRect l="-2677" t="-12791" r="-1339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7" name="文本框 16">
            <a:extLst>
              <a:ext uri="{FF2B5EF4-FFF2-40B4-BE49-F238E27FC236}">
                <a16:creationId xmlns:a16="http://schemas.microsoft.com/office/drawing/2014/main" id="{F822C4AA-5F16-3F04-9A82-BF72488EE1A6}"/>
              </a:ext>
            </a:extLst>
          </p:cNvPr>
          <p:cNvSpPr txBox="1"/>
          <p:nvPr/>
        </p:nvSpPr>
        <p:spPr>
          <a:xfrm>
            <a:off x="7481190" y="5534848"/>
            <a:ext cx="3294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  <a:latin typeface="AdvOT483a8203"/>
              </a:rPr>
              <a:t>H. Zhang, D. Hou and J. Liao,</a:t>
            </a:r>
          </a:p>
          <a:p>
            <a:r>
              <a:rPr lang="en-US" altLang="zh-CN" b="1" u="sng" dirty="0">
                <a:solidFill>
                  <a:srgbClr val="00B050"/>
                </a:solidFill>
                <a:latin typeface="AdvOT483a8203"/>
              </a:rPr>
              <a:t>Chin. Phys. C 44, 111001 (2020)</a:t>
            </a:r>
            <a:endParaRPr lang="zh-CN" altLang="en-US" b="1" u="sng" dirty="0">
              <a:solidFill>
                <a:srgbClr val="00B050"/>
              </a:solidFill>
              <a:latin typeface="AdvOT483a8203"/>
            </a:endParaRPr>
          </a:p>
        </p:txBody>
      </p:sp>
    </p:spTree>
    <p:extLst>
      <p:ext uri="{BB962C8B-B14F-4D97-AF65-F5344CB8AC3E}">
        <p14:creationId xmlns:p14="http://schemas.microsoft.com/office/powerpoint/2010/main" val="4625695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A03CA1-4ACC-F0E9-4A70-A4FC1EEF9EA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图片 41">
            <a:extLst>
              <a:ext uri="{FF2B5EF4-FFF2-40B4-BE49-F238E27FC236}">
                <a16:creationId xmlns:a16="http://schemas.microsoft.com/office/drawing/2014/main" id="{6D777A01-FE9A-C128-3979-8D67DE95897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52528" y="2588862"/>
            <a:ext cx="4581528" cy="3640722"/>
          </a:xfrm>
          <a:prstGeom prst="rect">
            <a:avLst/>
          </a:prstGeom>
        </p:spPr>
      </p:pic>
      <p:pic>
        <p:nvPicPr>
          <p:cNvPr id="41" name="图片 40">
            <a:extLst>
              <a:ext uri="{FF2B5EF4-FFF2-40B4-BE49-F238E27FC236}">
                <a16:creationId xmlns:a16="http://schemas.microsoft.com/office/drawing/2014/main" id="{13477463-1918-8951-B554-7F9B6CB058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4386" y="2673777"/>
            <a:ext cx="4507107" cy="3273161"/>
          </a:xfrm>
          <a:prstGeom prst="rect">
            <a:avLst/>
          </a:prstGeom>
        </p:spPr>
      </p:pic>
      <p:sp>
        <p:nvSpPr>
          <p:cNvPr id="2" name="日期占位符 1">
            <a:extLst>
              <a:ext uri="{FF2B5EF4-FFF2-40B4-BE49-F238E27FC236}">
                <a16:creationId xmlns:a16="http://schemas.microsoft.com/office/drawing/2014/main" id="{6849F84D-8F16-F11F-DED2-F0CC2423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CEF7BBBE-ABE4-1A16-389D-F1B61089D9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5</a:t>
            </a:fld>
            <a:endParaRPr lang="zh-CN" altLang="en-US"/>
          </a:p>
        </p:txBody>
      </p:sp>
      <p:sp>
        <p:nvSpPr>
          <p:cNvPr id="3" name="椭圆 2">
            <a:extLst>
              <a:ext uri="{FF2B5EF4-FFF2-40B4-BE49-F238E27FC236}">
                <a16:creationId xmlns:a16="http://schemas.microsoft.com/office/drawing/2014/main" id="{02FEA850-D054-72F9-E377-DC518D2986EF}"/>
              </a:ext>
            </a:extLst>
          </p:cNvPr>
          <p:cNvSpPr/>
          <p:nvPr/>
        </p:nvSpPr>
        <p:spPr>
          <a:xfrm>
            <a:off x="2289169" y="1634025"/>
            <a:ext cx="533393" cy="549728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6" name="椭圆 5">
            <a:extLst>
              <a:ext uri="{FF2B5EF4-FFF2-40B4-BE49-F238E27FC236}">
                <a16:creationId xmlns:a16="http://schemas.microsoft.com/office/drawing/2014/main" id="{433F8A0D-BF7F-3E90-AFD8-1C2A8118C46E}"/>
              </a:ext>
            </a:extLst>
          </p:cNvPr>
          <p:cNvSpPr/>
          <p:nvPr/>
        </p:nvSpPr>
        <p:spPr>
          <a:xfrm>
            <a:off x="2903903" y="1621248"/>
            <a:ext cx="523549" cy="549727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CB7A0C78-C063-5E7A-69CC-7E47CA4E67DB}"/>
                  </a:ext>
                </a:extLst>
              </p:cNvPr>
              <p:cNvSpPr txBox="1"/>
              <p:nvPr/>
            </p:nvSpPr>
            <p:spPr>
              <a:xfrm>
                <a:off x="2356645" y="1689242"/>
                <a:ext cx="3866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𝒖</m:t>
                      </m:r>
                    </m:oMath>
                  </m:oMathPara>
                </a14:m>
                <a:endParaRPr lang="zh-CN" altLang="en-US" sz="24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7" name="文本框 6">
                <a:extLst>
                  <a:ext uri="{FF2B5EF4-FFF2-40B4-BE49-F238E27FC236}">
                    <a16:creationId xmlns:a16="http://schemas.microsoft.com/office/drawing/2014/main" id="{CB7A0C78-C063-5E7A-69CC-7E47CA4E67D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356645" y="1689242"/>
                <a:ext cx="386644" cy="461665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9FC08A11-C954-8682-EB63-2C2112FF7496}"/>
                  </a:ext>
                </a:extLst>
              </p:cNvPr>
              <p:cNvSpPr txBox="1"/>
              <p:nvPr/>
            </p:nvSpPr>
            <p:spPr>
              <a:xfrm>
                <a:off x="2939542" y="1680842"/>
                <a:ext cx="468398" cy="4700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altLang="zh-CN" sz="2400" b="1" i="1" smtClean="0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2400" b="1" i="1" smtClean="0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𝒅</m:t>
                          </m:r>
                        </m:e>
                      </m:acc>
                    </m:oMath>
                  </m:oMathPara>
                </a14:m>
                <a:endParaRPr lang="zh-CN" altLang="en-US" sz="24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9" name="文本框 8">
                <a:extLst>
                  <a:ext uri="{FF2B5EF4-FFF2-40B4-BE49-F238E27FC236}">
                    <a16:creationId xmlns:a16="http://schemas.microsoft.com/office/drawing/2014/main" id="{9FC08A11-C954-8682-EB63-2C2112FF749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9542" y="1680842"/>
                <a:ext cx="468398" cy="470065"/>
              </a:xfrm>
              <a:prstGeom prst="rect">
                <a:avLst/>
              </a:prstGeom>
              <a:blipFill>
                <a:blip r:embed="rId5"/>
                <a:stretch>
                  <a:fillRect r="-129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0" name="椭圆 9">
            <a:extLst>
              <a:ext uri="{FF2B5EF4-FFF2-40B4-BE49-F238E27FC236}">
                <a16:creationId xmlns:a16="http://schemas.microsoft.com/office/drawing/2014/main" id="{4F817437-C9BC-2709-F4F6-8EF5347B9B89}"/>
              </a:ext>
            </a:extLst>
          </p:cNvPr>
          <p:cNvSpPr/>
          <p:nvPr/>
        </p:nvSpPr>
        <p:spPr>
          <a:xfrm>
            <a:off x="2022466" y="1393649"/>
            <a:ext cx="1657351" cy="98598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cxnSp>
        <p:nvCxnSpPr>
          <p:cNvPr id="13" name="直接箭头连接符 12">
            <a:extLst>
              <a:ext uri="{FF2B5EF4-FFF2-40B4-BE49-F238E27FC236}">
                <a16:creationId xmlns:a16="http://schemas.microsoft.com/office/drawing/2014/main" id="{8378FFDD-9A69-1081-275F-163A008313FD}"/>
              </a:ext>
            </a:extLst>
          </p:cNvPr>
          <p:cNvCxnSpPr>
            <a:cxnSpLocks/>
          </p:cNvCxnSpPr>
          <p:nvPr/>
        </p:nvCxnSpPr>
        <p:spPr>
          <a:xfrm flipV="1">
            <a:off x="2592548" y="1042169"/>
            <a:ext cx="16906" cy="82853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箭头连接符 14">
            <a:extLst>
              <a:ext uri="{FF2B5EF4-FFF2-40B4-BE49-F238E27FC236}">
                <a16:creationId xmlns:a16="http://schemas.microsoft.com/office/drawing/2014/main" id="{45AEE112-6F0A-33D3-2DED-A5603BAA44A4}"/>
              </a:ext>
            </a:extLst>
          </p:cNvPr>
          <p:cNvCxnSpPr>
            <a:cxnSpLocks/>
          </p:cNvCxnSpPr>
          <p:nvPr/>
        </p:nvCxnSpPr>
        <p:spPr>
          <a:xfrm>
            <a:off x="3165791" y="2025785"/>
            <a:ext cx="0" cy="73428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10A1F42B-AC25-F798-59B7-08E90ECC30F1}"/>
                  </a:ext>
                </a:extLst>
              </p:cNvPr>
              <p:cNvSpPr txBox="1"/>
              <p:nvPr/>
            </p:nvSpPr>
            <p:spPr>
              <a:xfrm>
                <a:off x="3835397" y="1438820"/>
                <a:ext cx="2590597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FF0000"/>
                    </a:solidFill>
                  </a:rPr>
                  <a:t>unstable</a:t>
                </a:r>
                <a:r>
                  <a:rPr lang="en-US" altLang="zh-CN" sz="2800" b="1" dirty="0"/>
                  <a:t> with both </a:t>
                </a:r>
                <a14:m>
                  <m:oMath xmlns:m="http://schemas.openxmlformats.org/officeDocument/2006/math">
                    <m:r>
                      <a:rPr lang="en-US" altLang="zh-CN" sz="2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𝛀</m:t>
                    </m:r>
                  </m:oMath>
                </a14:m>
                <a:r>
                  <a:rPr lang="zh-CN" altLang="en-US" sz="2800" b="1" dirty="0"/>
                  <a:t> </a:t>
                </a:r>
                <a:r>
                  <a:rPr lang="en-US" altLang="zh-CN" sz="2800" b="1" dirty="0"/>
                  <a:t>and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18" name="文本框 17">
                <a:extLst>
                  <a:ext uri="{FF2B5EF4-FFF2-40B4-BE49-F238E27FC236}">
                    <a16:creationId xmlns:a16="http://schemas.microsoft.com/office/drawing/2014/main" id="{10A1F42B-AC25-F798-59B7-08E90ECC30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35397" y="1438820"/>
                <a:ext cx="2590597" cy="954107"/>
              </a:xfrm>
              <a:prstGeom prst="rect">
                <a:avLst/>
              </a:prstGeom>
              <a:blipFill>
                <a:blip r:embed="rId6"/>
                <a:stretch>
                  <a:fillRect l="-4706" t="-7006" b="-165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C40C3D1D-33F4-B0F2-D688-83E99F9EFCED}"/>
                  </a:ext>
                </a:extLst>
              </p:cNvPr>
              <p:cNvSpPr txBox="1"/>
              <p:nvPr/>
            </p:nvSpPr>
            <p:spPr>
              <a:xfrm>
                <a:off x="1337380" y="1558598"/>
                <a:ext cx="5334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19" name="文本框 18">
                <a:extLst>
                  <a:ext uri="{FF2B5EF4-FFF2-40B4-BE49-F238E27FC236}">
                    <a16:creationId xmlns:a16="http://schemas.microsoft.com/office/drawing/2014/main" id="{C40C3D1D-33F4-B0F2-D688-83E99F9EFCE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337380" y="1558598"/>
                <a:ext cx="533400" cy="584775"/>
              </a:xfrm>
              <a:prstGeom prst="rect">
                <a:avLst/>
              </a:prstGeom>
              <a:blipFill>
                <a:blip r:embed="rId7"/>
                <a:stretch>
                  <a:fillRect r="-56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B0F55E3B-AB66-24E7-192D-C1C97781ABF5}"/>
                  </a:ext>
                </a:extLst>
              </p:cNvPr>
              <p:cNvSpPr txBox="1"/>
              <p:nvPr/>
            </p:nvSpPr>
            <p:spPr>
              <a:xfrm>
                <a:off x="9394827" y="1471074"/>
                <a:ext cx="2590597" cy="954107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FF0000"/>
                    </a:solidFill>
                  </a:rPr>
                  <a:t>stable</a:t>
                </a:r>
                <a:r>
                  <a:rPr lang="en-US" altLang="zh-CN" sz="2800" b="1" dirty="0"/>
                  <a:t> with both </a:t>
                </a:r>
                <a14:m>
                  <m:oMath xmlns:m="http://schemas.openxmlformats.org/officeDocument/2006/math">
                    <m:r>
                      <a:rPr lang="en-US" altLang="zh-CN" sz="2800" b="1" i="0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𝛀</m:t>
                    </m:r>
                  </m:oMath>
                </a14:m>
                <a:r>
                  <a:rPr lang="zh-CN" altLang="en-US" sz="2800" b="1" dirty="0"/>
                  <a:t> </a:t>
                </a:r>
                <a:r>
                  <a:rPr lang="en-US" altLang="zh-CN" sz="2800" b="1" dirty="0"/>
                  <a:t>and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27" name="文本框 26">
                <a:extLst>
                  <a:ext uri="{FF2B5EF4-FFF2-40B4-BE49-F238E27FC236}">
                    <a16:creationId xmlns:a16="http://schemas.microsoft.com/office/drawing/2014/main" id="{B0F55E3B-AB66-24E7-192D-C1C97781AB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4827" y="1471074"/>
                <a:ext cx="2590597" cy="954107"/>
              </a:xfrm>
              <a:prstGeom prst="rect">
                <a:avLst/>
              </a:prstGeom>
              <a:blipFill>
                <a:blip r:embed="rId8"/>
                <a:stretch>
                  <a:fillRect l="-4706" t="-7006" b="-1656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5545E6B7-22E2-1D2C-F99C-A520DF616974}"/>
                  </a:ext>
                </a:extLst>
              </p:cNvPr>
              <p:cNvSpPr txBox="1"/>
              <p:nvPr/>
            </p:nvSpPr>
            <p:spPr>
              <a:xfrm>
                <a:off x="6969727" y="1610106"/>
                <a:ext cx="533400" cy="584775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𝝆</m:t>
                          </m:r>
                        </m:e>
                        <m:sup>
                          <m:r>
                            <a:rPr lang="en-US" altLang="zh-CN" sz="32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zh-CN" altLang="en-US" sz="3200" dirty="0"/>
              </a:p>
            </p:txBody>
          </p:sp>
        </mc:Choice>
        <mc:Fallback xmlns="">
          <p:sp>
            <p:nvSpPr>
              <p:cNvPr id="28" name="文本框 27">
                <a:extLst>
                  <a:ext uri="{FF2B5EF4-FFF2-40B4-BE49-F238E27FC236}">
                    <a16:creationId xmlns:a16="http://schemas.microsoft.com/office/drawing/2014/main" id="{5545E6B7-22E2-1D2C-F99C-A520DF61697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69727" y="1610106"/>
                <a:ext cx="533400" cy="584775"/>
              </a:xfrm>
              <a:prstGeom prst="rect">
                <a:avLst/>
              </a:prstGeom>
              <a:blipFill>
                <a:blip r:embed="rId9"/>
                <a:stretch>
                  <a:fillRect r="-113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椭圆 30">
            <a:extLst>
              <a:ext uri="{FF2B5EF4-FFF2-40B4-BE49-F238E27FC236}">
                <a16:creationId xmlns:a16="http://schemas.microsoft.com/office/drawing/2014/main" id="{F5C18753-AE1D-A4CF-3D0A-CFAA25CFC99E}"/>
              </a:ext>
            </a:extLst>
          </p:cNvPr>
          <p:cNvSpPr/>
          <p:nvPr/>
        </p:nvSpPr>
        <p:spPr>
          <a:xfrm>
            <a:off x="7858735" y="1679570"/>
            <a:ext cx="533393" cy="549728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aseline="-25000" dirty="0"/>
          </a:p>
        </p:txBody>
      </p:sp>
      <p:sp>
        <p:nvSpPr>
          <p:cNvPr id="32" name="椭圆 31">
            <a:extLst>
              <a:ext uri="{FF2B5EF4-FFF2-40B4-BE49-F238E27FC236}">
                <a16:creationId xmlns:a16="http://schemas.microsoft.com/office/drawing/2014/main" id="{31503F9F-A236-6843-C657-A86B1D36AD14}"/>
              </a:ext>
            </a:extLst>
          </p:cNvPr>
          <p:cNvSpPr/>
          <p:nvPr/>
        </p:nvSpPr>
        <p:spPr>
          <a:xfrm>
            <a:off x="8473469" y="1666793"/>
            <a:ext cx="523549" cy="549727"/>
          </a:xfrm>
          <a:prstGeom prst="ellipse">
            <a:avLst/>
          </a:prstGeom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962C8E5F-B96C-C965-3B36-D1E94E28A64F}"/>
                  </a:ext>
                </a:extLst>
              </p:cNvPr>
              <p:cNvSpPr txBox="1"/>
              <p:nvPr/>
            </p:nvSpPr>
            <p:spPr>
              <a:xfrm>
                <a:off x="7926211" y="1734787"/>
                <a:ext cx="386644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400" b="1" i="1" smtClean="0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𝒖</m:t>
                      </m:r>
                    </m:oMath>
                  </m:oMathPara>
                </a14:m>
                <a:endParaRPr lang="zh-CN" altLang="en-US" sz="24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962C8E5F-B96C-C965-3B36-D1E94E28A64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926211" y="1734787"/>
                <a:ext cx="386644" cy="46166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EA9A2BD7-701A-8338-704E-69626423BCF1}"/>
                  </a:ext>
                </a:extLst>
              </p:cNvPr>
              <p:cNvSpPr txBox="1"/>
              <p:nvPr/>
            </p:nvSpPr>
            <p:spPr>
              <a:xfrm>
                <a:off x="8509108" y="1726387"/>
                <a:ext cx="468398" cy="4700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acc>
                        <m:accPr>
                          <m:chr m:val="̅"/>
                          <m:ctrlPr>
                            <a:rPr lang="en-US" altLang="zh-CN" sz="2400" b="1" i="1" smtClean="0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</m:ctrlPr>
                        </m:accPr>
                        <m:e>
                          <m:r>
                            <a:rPr lang="en-US" altLang="zh-CN" sz="2400" b="1" i="1" smtClean="0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𝒅</m:t>
                          </m:r>
                        </m:e>
                      </m:acc>
                    </m:oMath>
                  </m:oMathPara>
                </a14:m>
                <a:endParaRPr lang="zh-CN" altLang="en-US" sz="2400" b="1" dirty="0">
                  <a:solidFill>
                    <a:srgbClr val="FFFF00"/>
                  </a:solidFill>
                </a:endParaRPr>
              </a:p>
            </p:txBody>
          </p:sp>
        </mc:Choice>
        <mc:Fallback xmlns="">
          <p:sp>
            <p:nvSpPr>
              <p:cNvPr id="34" name="文本框 33">
                <a:extLst>
                  <a:ext uri="{FF2B5EF4-FFF2-40B4-BE49-F238E27FC236}">
                    <a16:creationId xmlns:a16="http://schemas.microsoft.com/office/drawing/2014/main" id="{EA9A2BD7-701A-8338-704E-69626423BCF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09108" y="1726387"/>
                <a:ext cx="468398" cy="47006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椭圆 34">
            <a:extLst>
              <a:ext uri="{FF2B5EF4-FFF2-40B4-BE49-F238E27FC236}">
                <a16:creationId xmlns:a16="http://schemas.microsoft.com/office/drawing/2014/main" id="{434E8670-1DAB-7862-6E47-069457C113FC}"/>
              </a:ext>
            </a:extLst>
          </p:cNvPr>
          <p:cNvSpPr/>
          <p:nvPr/>
        </p:nvSpPr>
        <p:spPr>
          <a:xfrm>
            <a:off x="7592032" y="1439194"/>
            <a:ext cx="1657351" cy="985987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noFill/>
            </a:endParaRPr>
          </a:p>
        </p:txBody>
      </p:sp>
      <p:cxnSp>
        <p:nvCxnSpPr>
          <p:cNvPr id="36" name="直接箭头连接符 35">
            <a:extLst>
              <a:ext uri="{FF2B5EF4-FFF2-40B4-BE49-F238E27FC236}">
                <a16:creationId xmlns:a16="http://schemas.microsoft.com/office/drawing/2014/main" id="{47B48334-1B44-35EC-7E12-C98AF1896885}"/>
              </a:ext>
            </a:extLst>
          </p:cNvPr>
          <p:cNvCxnSpPr>
            <a:cxnSpLocks/>
          </p:cNvCxnSpPr>
          <p:nvPr/>
        </p:nvCxnSpPr>
        <p:spPr>
          <a:xfrm flipV="1">
            <a:off x="8162114" y="1133272"/>
            <a:ext cx="0" cy="782976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箭头连接符 36">
            <a:extLst>
              <a:ext uri="{FF2B5EF4-FFF2-40B4-BE49-F238E27FC236}">
                <a16:creationId xmlns:a16="http://schemas.microsoft.com/office/drawing/2014/main" id="{2CCFF420-1CA0-4698-0EF0-1DEC3FE5108D}"/>
              </a:ext>
            </a:extLst>
          </p:cNvPr>
          <p:cNvCxnSpPr>
            <a:cxnSpLocks/>
          </p:cNvCxnSpPr>
          <p:nvPr/>
        </p:nvCxnSpPr>
        <p:spPr>
          <a:xfrm flipV="1">
            <a:off x="8719679" y="1154529"/>
            <a:ext cx="0" cy="747964"/>
          </a:xfrm>
          <a:prstGeom prst="straightConnector1">
            <a:avLst/>
          </a:prstGeom>
          <a:ln w="28575">
            <a:solidFill>
              <a:schemeClr val="accent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3" name="文本框 42">
            <a:extLst>
              <a:ext uri="{FF2B5EF4-FFF2-40B4-BE49-F238E27FC236}">
                <a16:creationId xmlns:a16="http://schemas.microsoft.com/office/drawing/2014/main" id="{8D3E7020-07E0-04D6-4F9C-82122B472207}"/>
              </a:ext>
            </a:extLst>
          </p:cNvPr>
          <p:cNvSpPr txBox="1"/>
          <p:nvPr/>
        </p:nvSpPr>
        <p:spPr>
          <a:xfrm>
            <a:off x="8346657" y="3734669"/>
            <a:ext cx="274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G. Bali et al.,(PRD2018). 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  <p:sp>
        <p:nvSpPr>
          <p:cNvPr id="47" name="文本框 46">
            <a:extLst>
              <a:ext uri="{FF2B5EF4-FFF2-40B4-BE49-F238E27FC236}">
                <a16:creationId xmlns:a16="http://schemas.microsoft.com/office/drawing/2014/main" id="{0E3E6A4C-22A1-56EB-32BC-0AD34060E721}"/>
              </a:ext>
            </a:extLst>
          </p:cNvPr>
          <p:cNvSpPr txBox="1"/>
          <p:nvPr/>
        </p:nvSpPr>
        <p:spPr>
          <a:xfrm>
            <a:off x="1495068" y="5858456"/>
            <a:ext cx="447911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H.T. Ding and D. Zhang, </a:t>
            </a:r>
            <a:r>
              <a:rPr lang="en-US" altLang="zh-CN" b="1" u="sng" dirty="0" err="1">
                <a:solidFill>
                  <a:srgbClr val="00B050"/>
                </a:solidFill>
              </a:rPr>
              <a:t>arXiv</a:t>
            </a:r>
            <a:r>
              <a:rPr lang="en-US" altLang="zh-CN" b="1" u="sng" dirty="0">
                <a:solidFill>
                  <a:srgbClr val="00B050"/>
                </a:solidFill>
              </a:rPr>
              <a:t>: 2601.1835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  <p:cxnSp>
        <p:nvCxnSpPr>
          <p:cNvPr id="49" name="直接箭头连接符 48">
            <a:extLst>
              <a:ext uri="{FF2B5EF4-FFF2-40B4-BE49-F238E27FC236}">
                <a16:creationId xmlns:a16="http://schemas.microsoft.com/office/drawing/2014/main" id="{1197ADF2-5BF8-FC01-6F58-14FA4DE1F341}"/>
              </a:ext>
            </a:extLst>
          </p:cNvPr>
          <p:cNvCxnSpPr/>
          <p:nvPr/>
        </p:nvCxnSpPr>
        <p:spPr>
          <a:xfrm>
            <a:off x="3173741" y="3919335"/>
            <a:ext cx="2678419" cy="739751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箭头连接符 49">
            <a:extLst>
              <a:ext uri="{FF2B5EF4-FFF2-40B4-BE49-F238E27FC236}">
                <a16:creationId xmlns:a16="http://schemas.microsoft.com/office/drawing/2014/main" id="{D90C5CF1-78D0-6E93-03FA-47B06B7507DA}"/>
              </a:ext>
            </a:extLst>
          </p:cNvPr>
          <p:cNvCxnSpPr>
            <a:cxnSpLocks/>
          </p:cNvCxnSpPr>
          <p:nvPr/>
        </p:nvCxnSpPr>
        <p:spPr>
          <a:xfrm flipH="1">
            <a:off x="6339842" y="4155242"/>
            <a:ext cx="1862616" cy="564804"/>
          </a:xfrm>
          <a:prstGeom prst="straightConnector1">
            <a:avLst/>
          </a:prstGeom>
          <a:ln w="28575">
            <a:solidFill>
              <a:srgbClr val="00B05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文本框 52">
            <a:extLst>
              <a:ext uri="{FF2B5EF4-FFF2-40B4-BE49-F238E27FC236}">
                <a16:creationId xmlns:a16="http://schemas.microsoft.com/office/drawing/2014/main" id="{ECA9D78B-957C-4037-6C8A-3BBA080E43C1}"/>
              </a:ext>
            </a:extLst>
          </p:cNvPr>
          <p:cNvSpPr txBox="1"/>
          <p:nvPr/>
        </p:nvSpPr>
        <p:spPr>
          <a:xfrm>
            <a:off x="5539473" y="4754326"/>
            <a:ext cx="14526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reversal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54" name="文本框 5">
            <a:extLst>
              <a:ext uri="{FF2B5EF4-FFF2-40B4-BE49-F238E27FC236}">
                <a16:creationId xmlns:a16="http://schemas.microsoft.com/office/drawing/2014/main" id="{FF79A893-7FCF-C00C-B2EA-C676F83556A7}"/>
              </a:ext>
            </a:extLst>
          </p:cNvPr>
          <p:cNvSpPr txBox="1"/>
          <p:nvPr/>
        </p:nvSpPr>
        <p:spPr>
          <a:xfrm>
            <a:off x="1270295" y="224435"/>
            <a:ext cx="103113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Newest LQCD results and an important indication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888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/>
      <p:bldP spid="9" grpId="0"/>
      <p:bldP spid="10" grpId="0" animBg="1"/>
      <p:bldP spid="18" grpId="0"/>
      <p:bldP spid="19" grpId="0"/>
      <p:bldP spid="27" grpId="0"/>
      <p:bldP spid="28" grpId="0"/>
      <p:bldP spid="31" grpId="0" animBg="1"/>
      <p:bldP spid="32" grpId="0" animBg="1"/>
      <p:bldP spid="33" grpId="0"/>
      <p:bldP spid="34" grpId="0"/>
      <p:bldP spid="35" grpId="0" animBg="1"/>
      <p:bldP spid="43" grpId="0"/>
      <p:bldP spid="47" grpId="0"/>
      <p:bldP spid="5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A3C58C-EDDF-1A06-FD97-D98346D190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>
            <a:extLst>
              <a:ext uri="{FF2B5EF4-FFF2-40B4-BE49-F238E27FC236}">
                <a16:creationId xmlns:a16="http://schemas.microsoft.com/office/drawing/2014/main" id="{A206055D-794E-BB1A-850F-32BEA6650B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392" y="1002793"/>
            <a:ext cx="6057077" cy="3803001"/>
          </a:xfrm>
          <a:prstGeom prst="rect">
            <a:avLst/>
          </a:prstGeom>
        </p:spPr>
      </p:pic>
      <p:sp>
        <p:nvSpPr>
          <p:cNvPr id="9" name="文本框 9">
            <a:extLst>
              <a:ext uri="{FF2B5EF4-FFF2-40B4-BE49-F238E27FC236}">
                <a16:creationId xmlns:a16="http://schemas.microsoft.com/office/drawing/2014/main" id="{67AD4905-2EA4-8733-9594-377A93A1EF8E}"/>
              </a:ext>
            </a:extLst>
          </p:cNvPr>
          <p:cNvSpPr txBox="1"/>
          <p:nvPr/>
        </p:nvSpPr>
        <p:spPr>
          <a:xfrm>
            <a:off x="5606058" y="5762148"/>
            <a:ext cx="62540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V.</a:t>
            </a:r>
            <a:r>
              <a:rPr lang="en-US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 </a:t>
            </a:r>
            <a:r>
              <a:rPr lang="zh-CN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Vovchenko </a:t>
            </a:r>
            <a:r>
              <a:rPr lang="en-US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et al.</a:t>
            </a:r>
            <a:r>
              <a:rPr lang="zh-CN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, Phys. Rev. Lett. </a:t>
            </a:r>
            <a:r>
              <a:rPr lang="en-US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126</a:t>
            </a:r>
            <a:r>
              <a:rPr lang="zh-CN" altLang="zh-CN" b="1" u="sng" dirty="0">
                <a:solidFill>
                  <a:srgbClr val="00B050"/>
                </a:solidFill>
                <a:latin typeface="Arial Unicode MS" panose="020B0604020202020204" pitchFamily="34" charset="-122"/>
                <a:ea typeface="SFMono-Regular"/>
              </a:rPr>
              <a:t>, 012701 (2021)</a:t>
            </a:r>
            <a:r>
              <a:rPr lang="zh-CN" altLang="zh-CN" sz="800" b="1" u="sng" dirty="0">
                <a:solidFill>
                  <a:srgbClr val="00B050"/>
                </a:solidFill>
              </a:rPr>
              <a:t> </a:t>
            </a:r>
            <a:endParaRPr lang="zh-CN" altLang="zh-CN" sz="4000" b="1" u="sng" dirty="0">
              <a:solidFill>
                <a:srgbClr val="00B050"/>
              </a:solidFill>
              <a:latin typeface="Arial" panose="020B0604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2D131561-2798-EB76-ED96-493819105B39}"/>
                  </a:ext>
                </a:extLst>
              </p:cNvPr>
              <p:cNvSpPr txBox="1"/>
              <p:nvPr/>
            </p:nvSpPr>
            <p:spPr>
              <a:xfrm>
                <a:off x="8497389" y="5030664"/>
                <a:ext cx="2566472" cy="523220"/>
              </a:xfrm>
              <a:prstGeom prst="rect">
                <a:avLst/>
              </a:prstGeom>
              <a:noFill/>
              <a:ln w="19050">
                <a:solidFill>
                  <a:schemeClr val="accent2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𝝅</m:t>
                          </m:r>
                        </m:e>
                        <m:sup>
                          <m: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  <m:r>
                        <a:rPr lang="en-US" altLang="zh-CN" sz="2800" b="1" i="1" smtClean="0">
                          <a:solidFill>
                            <a:schemeClr val="tx1"/>
                          </a:solidFill>
                          <a:latin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en-US" altLang="zh-CN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altLang="zh-CN" sz="2800" b="1" i="1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𝒆</m:t>
                          </m:r>
                        </m:e>
                        <m:sup>
                          <m:r>
                            <a:rPr lang="en-US" altLang="zh-CN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altLang="zh-CN" sz="2800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↔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 </m:t>
                      </m:r>
                      <m:sSub>
                        <m:sSubPr>
                          <m:ctrlPr>
                            <a:rPr lang="en-US" altLang="zh-CN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altLang="zh-CN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𝝂</m:t>
                          </m:r>
                        </m:e>
                        <m:sub>
                          <m:r>
                            <a:rPr lang="en-US" altLang="zh-CN" sz="2800" b="1" i="1" smtClean="0">
                              <a:solidFill>
                                <a:srgbClr val="0070C0"/>
                              </a:solidFill>
                              <a:latin typeface="Cambria Math" panose="02040503050406030204" pitchFamily="18" charset="0"/>
                            </a:rPr>
                            <m:t>𝒆</m:t>
                          </m:r>
                        </m:sub>
                      </m:sSub>
                    </m:oMath>
                  </m:oMathPara>
                </a14:m>
                <a:endParaRPr lang="en-US" altLang="zh-CN" sz="2800" b="1" dirty="0"/>
              </a:p>
            </p:txBody>
          </p:sp>
        </mc:Choice>
        <mc:Fallback xmlns="">
          <p:sp>
            <p:nvSpPr>
              <p:cNvPr id="10" name="文本框 9">
                <a:extLst>
                  <a:ext uri="{FF2B5EF4-FFF2-40B4-BE49-F238E27FC236}">
                    <a16:creationId xmlns:a16="http://schemas.microsoft.com/office/drawing/2014/main" id="{2D131561-2798-EB76-ED96-493819105B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97389" y="5030664"/>
                <a:ext cx="2566472" cy="523220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  <a:ln w="19050">
                <a:solidFill>
                  <a:schemeClr val="accent2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DC2A7E77-7364-E84B-C762-CDFEED8E712B}"/>
                  </a:ext>
                </a:extLst>
              </p:cNvPr>
              <p:cNvSpPr txBox="1"/>
              <p:nvPr/>
            </p:nvSpPr>
            <p:spPr>
              <a:xfrm>
                <a:off x="6096000" y="5022361"/>
                <a:ext cx="2177647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𝒍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  <m:r>
                        <a:rPr lang="en-US" altLang="zh-CN" sz="2800" b="1" i="1" smtClean="0">
                          <a:latin typeface="Cambria Math" panose="02040503050406030204" pitchFamily="18" charset="0"/>
                        </a:rPr>
                        <m:t>, </m:t>
                      </m:r>
                      <m:r>
                        <a:rPr lang="en-US" altLang="zh-CN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𝑸</m:t>
                      </m:r>
                      <m:r>
                        <a:rPr lang="en-US" altLang="zh-CN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zh-CN" sz="2800" b="1" i="1" smtClean="0">
                          <a:solidFill>
                            <a:schemeClr val="accent2"/>
                          </a:solidFill>
                          <a:latin typeface="Cambria Math" panose="02040503050406030204" pitchFamily="18" charset="0"/>
                        </a:rPr>
                        <m:t>𝟎</m:t>
                      </m:r>
                    </m:oMath>
                  </m:oMathPara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11" name="文本框 10">
                <a:extLst>
                  <a:ext uri="{FF2B5EF4-FFF2-40B4-BE49-F238E27FC236}">
                    <a16:creationId xmlns:a16="http://schemas.microsoft.com/office/drawing/2014/main" id="{DC2A7E77-7364-E84B-C762-CDFEED8E712B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096000" y="5022361"/>
                <a:ext cx="2177647" cy="523220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8988233-85B5-0F64-93DC-82F311D9FC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3BCA4D8-3BE9-44E1-9033-FC56D9BDB3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6</a:t>
            </a:fld>
            <a:endParaRPr lang="zh-CN" altLang="en-US"/>
          </a:p>
        </p:txBody>
      </p:sp>
      <p:sp>
        <p:nvSpPr>
          <p:cNvPr id="54" name="文本框 5">
            <a:extLst>
              <a:ext uri="{FF2B5EF4-FFF2-40B4-BE49-F238E27FC236}">
                <a16:creationId xmlns:a16="http://schemas.microsoft.com/office/drawing/2014/main" id="{F65E14D5-1830-A4F0-F9DB-7533F91AEE38}"/>
              </a:ext>
            </a:extLst>
          </p:cNvPr>
          <p:cNvSpPr txBox="1"/>
          <p:nvPr/>
        </p:nvSpPr>
        <p:spPr>
          <a:xfrm>
            <a:off x="1789778" y="136525"/>
            <a:ext cx="5129248" cy="7559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FF0000"/>
              </a:buClr>
            </a:pPr>
            <a:r>
              <a:rPr lang="en-US" altLang="zh-CN" sz="3200" b="1" dirty="0">
                <a:solidFill>
                  <a:srgbClr val="7030A0"/>
                </a:solidFill>
              </a:rPr>
              <a:t>Relevant physical systems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618B7D2-8E1F-6533-C4B1-B9BD3E8474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787" y="948018"/>
            <a:ext cx="2743200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4807B25D-F64B-1E54-2255-8ACFC9BB2A5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053" y="3871158"/>
            <a:ext cx="4527201" cy="2319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本框 2">
            <a:extLst>
              <a:ext uri="{FF2B5EF4-FFF2-40B4-BE49-F238E27FC236}">
                <a16:creationId xmlns:a16="http://schemas.microsoft.com/office/drawing/2014/main" id="{ABAC71A4-B5B8-FAA4-F115-20E456F7457F}"/>
              </a:ext>
            </a:extLst>
          </p:cNvPr>
          <p:cNvSpPr txBox="1"/>
          <p:nvPr/>
        </p:nvSpPr>
        <p:spPr>
          <a:xfrm>
            <a:off x="2488060" y="948018"/>
            <a:ext cx="153118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</a:rPr>
              <a:t>magnetar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" name="文本框 5">
            <a:extLst>
              <a:ext uri="{FF2B5EF4-FFF2-40B4-BE49-F238E27FC236}">
                <a16:creationId xmlns:a16="http://schemas.microsoft.com/office/drawing/2014/main" id="{00731C23-CDDB-CF53-902C-108BA4C5C0B1}"/>
              </a:ext>
            </a:extLst>
          </p:cNvPr>
          <p:cNvSpPr txBox="1"/>
          <p:nvPr/>
        </p:nvSpPr>
        <p:spPr>
          <a:xfrm>
            <a:off x="2700684" y="4047215"/>
            <a:ext cx="143340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FFFF00"/>
                </a:solidFill>
              </a:rPr>
              <a:t>Big bang</a:t>
            </a:r>
            <a:endParaRPr lang="zh-CN" altLang="en-US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3154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 animBg="1"/>
      <p:bldP spid="11" grpId="0"/>
      <p:bldP spid="3" grpId="0"/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6EDF072-B6F0-0E0A-897D-3718FE5C2E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:a16="http://schemas.microsoft.com/office/drawing/2014/main" id="{3CDBAAC8-3734-4B90-A3FF-52278962FF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19351" y="3490039"/>
            <a:ext cx="4156067" cy="2724223"/>
          </a:xfrm>
          <a:prstGeom prst="rect">
            <a:avLst/>
          </a:prstGeom>
        </p:spPr>
      </p:pic>
      <p:sp>
        <p:nvSpPr>
          <p:cNvPr id="2" name="日期占位符 1">
            <a:extLst>
              <a:ext uri="{FF2B5EF4-FFF2-40B4-BE49-F238E27FC236}">
                <a16:creationId xmlns:a16="http://schemas.microsoft.com/office/drawing/2014/main" id="{4F537CE2-180E-679F-CDBE-9A62F170B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4E91AB1-7EAC-951B-5C99-B3B589EA72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7</a:t>
            </a:fld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文本框 5">
                <a:extLst>
                  <a:ext uri="{FF2B5EF4-FFF2-40B4-BE49-F238E27FC236}">
                    <a16:creationId xmlns:a16="http://schemas.microsoft.com/office/drawing/2014/main" id="{FEE974A6-C803-9120-4577-B21C7EF94AC3}"/>
                  </a:ext>
                </a:extLst>
              </p:cNvPr>
              <p:cNvSpPr txBox="1"/>
              <p:nvPr/>
            </p:nvSpPr>
            <p:spPr>
              <a:xfrm>
                <a:off x="1863736" y="95432"/>
                <a:ext cx="6818710" cy="7543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  <a:buClr>
                    <a:srgbClr val="FF0000"/>
                  </a:buClr>
                </a:pPr>
                <a:r>
                  <a:rPr lang="en-US" altLang="zh-CN" sz="3200" b="1" dirty="0">
                    <a:solidFill>
                      <a:srgbClr val="7030A0"/>
                    </a:solidFill>
                  </a:rPr>
                  <a:t>Previous results at finite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𝑰</m:t>
                        </m:r>
                      </m:sub>
                    </m:sSub>
                  </m:oMath>
                </a14:m>
                <a:r>
                  <a:rPr lang="en-US" altLang="zh-CN" sz="3200" b="1" dirty="0">
                    <a:solidFill>
                      <a:srgbClr val="7030A0"/>
                    </a:solidFill>
                  </a:rPr>
                  <a:t> and B</a:t>
                </a:r>
              </a:p>
            </p:txBody>
          </p:sp>
        </mc:Choice>
        <mc:Fallback xmlns="">
          <p:sp>
            <p:nvSpPr>
              <p:cNvPr id="54" name="文本框 5">
                <a:extLst>
                  <a:ext uri="{FF2B5EF4-FFF2-40B4-BE49-F238E27FC236}">
                    <a16:creationId xmlns:a16="http://schemas.microsoft.com/office/drawing/2014/main" id="{FEE974A6-C803-9120-4577-B21C7EF94AC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3736" y="95432"/>
                <a:ext cx="6818710" cy="754374"/>
              </a:xfrm>
              <a:prstGeom prst="rect">
                <a:avLst/>
              </a:prstGeom>
              <a:blipFill>
                <a:blip r:embed="rId3"/>
                <a:stretch>
                  <a:fillRect l="-2326" b="-268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图片 2">
            <a:extLst>
              <a:ext uri="{FF2B5EF4-FFF2-40B4-BE49-F238E27FC236}">
                <a16:creationId xmlns:a16="http://schemas.microsoft.com/office/drawing/2014/main" id="{5768ABBC-C298-62C2-2979-8D5C87CD65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36382" y="1014210"/>
            <a:ext cx="4476684" cy="2838049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5" name="文本框 33">
                <a:extLst>
                  <a:ext uri="{FF2B5EF4-FFF2-40B4-BE49-F238E27FC236}">
                    <a16:creationId xmlns:a16="http://schemas.microsoft.com/office/drawing/2014/main" id="{6CF3E86B-B8D0-1463-B107-22FF2A78A807}"/>
                  </a:ext>
                </a:extLst>
              </p:cNvPr>
              <p:cNvSpPr txBox="1"/>
              <p:nvPr/>
            </p:nvSpPr>
            <p:spPr>
              <a:xfrm>
                <a:off x="6288609" y="3962566"/>
                <a:ext cx="5812257" cy="55579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𝝎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𝒄</m:t>
                        </m:r>
                      </m:sub>
                    </m:sSub>
                    <m:r>
                      <a:rPr lang="en-US" altLang="zh-CN" sz="2800" b="1" i="1" smtClean="0">
                        <a:solidFill>
                          <a:schemeClr val="tx1"/>
                        </a:solidFill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𝑮𝒆𝑽</m:t>
                    </m:r>
                  </m:oMath>
                </a14:m>
                <a:r>
                  <a:rPr lang="en-US" altLang="zh-CN" sz="2800" b="1" dirty="0"/>
                  <a:t>, consistent with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0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𝚲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𝑸𝑪𝑫</m:t>
                        </m:r>
                      </m:sub>
                    </m:sSub>
                  </m:oMath>
                </a14:m>
                <a:endParaRPr lang="zh-CN" altLang="en-US" sz="2800" b="1" dirty="0">
                  <a:solidFill>
                    <a:schemeClr val="accent2"/>
                  </a:solidFill>
                </a:endParaRPr>
              </a:p>
            </p:txBody>
          </p:sp>
        </mc:Choice>
        <mc:Fallback xmlns="">
          <p:sp>
            <p:nvSpPr>
              <p:cNvPr id="5" name="文本框 33">
                <a:extLst>
                  <a:ext uri="{FF2B5EF4-FFF2-40B4-BE49-F238E27FC236}">
                    <a16:creationId xmlns:a16="http://schemas.microsoft.com/office/drawing/2014/main" id="{6CF3E86B-B8D0-1463-B107-22FF2A78A80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609" y="3962566"/>
                <a:ext cx="5812257" cy="555793"/>
              </a:xfrm>
              <a:prstGeom prst="rect">
                <a:avLst/>
              </a:prstGeom>
              <a:blipFill>
                <a:blip r:embed="rId5"/>
                <a:stretch>
                  <a:fillRect t="-10989" b="-2417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箭头: 下 5">
            <a:extLst>
              <a:ext uri="{FF2B5EF4-FFF2-40B4-BE49-F238E27FC236}">
                <a16:creationId xmlns:a16="http://schemas.microsoft.com/office/drawing/2014/main" id="{7986D698-521C-EFAE-95BF-64CC1BC654FF}"/>
              </a:ext>
            </a:extLst>
          </p:cNvPr>
          <p:cNvSpPr/>
          <p:nvPr/>
        </p:nvSpPr>
        <p:spPr>
          <a:xfrm>
            <a:off x="8842637" y="4564038"/>
            <a:ext cx="352101" cy="25513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文本框 35">
                <a:extLst>
                  <a:ext uri="{FF2B5EF4-FFF2-40B4-BE49-F238E27FC236}">
                    <a16:creationId xmlns:a16="http://schemas.microsoft.com/office/drawing/2014/main" id="{A61899AA-3CDC-6C7D-6DFF-418C1B6A25B4}"/>
                  </a:ext>
                </a:extLst>
              </p:cNvPr>
              <p:cNvSpPr txBox="1"/>
              <p:nvPr/>
            </p:nvSpPr>
            <p:spPr>
              <a:xfrm>
                <a:off x="6452912" y="4866698"/>
                <a:ext cx="5193025" cy="532966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800" b="1" dirty="0">
                    <a:solidFill>
                      <a:srgbClr val="FF0000"/>
                    </a:solidFill>
                  </a:rPr>
                  <a:t>Relic GW</a:t>
                </a:r>
                <a:r>
                  <a:rPr lang="en-US" altLang="zh-CN" sz="2800" b="1" dirty="0"/>
                  <a:t>: 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𝒇</m:t>
                        </m:r>
                      </m:e>
                      <m:sub>
                        <m:r>
                          <a:rPr lang="en-US" altLang="zh-CN" sz="2800" b="1" i="1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𝒄</m:t>
                        </m:r>
                      </m:sub>
                    </m:sSub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zh-CN" sz="2800" b="1" i="1">
                        <a:latin typeface="Cambria Math" panose="02040503050406030204" pitchFamily="18" charset="0"/>
                      </a:rPr>
                      <m:t>~</m:t>
                    </m:r>
                    <m:r>
                      <a:rPr lang="en-US" altLang="zh-CN" sz="2800" b="1" i="1" smtClean="0">
                        <a:latin typeface="Cambria Math" panose="02040503050406030204" pitchFamily="18" charset="0"/>
                      </a:rPr>
                      <m:t>  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sSup>
                      <m:sSupPr>
                        <m:ctrlP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  <m:sup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𝟗</m:t>
                        </m:r>
                      </m:sup>
                    </m:sSup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sSup>
                      <m:sSupPr>
                        <m:ctrlP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𝟎</m:t>
                        </m:r>
                      </m:e>
                      <m:sup>
                        <m:r>
                          <a:rPr lang="en-US" altLang="zh-CN" sz="2800" b="1" i="1" smtClean="0">
                            <a:solidFill>
                              <a:schemeClr val="accent2"/>
                            </a:solidFill>
                            <a:latin typeface="Cambria Math" panose="02040503050406030204" pitchFamily="18" charset="0"/>
                          </a:rPr>
                          <m:t>𝟏𝟎</m:t>
                        </m:r>
                      </m:sup>
                    </m:sSup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𝑯𝒛</m:t>
                    </m:r>
                  </m:oMath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7" name="文本框 35">
                <a:extLst>
                  <a:ext uri="{FF2B5EF4-FFF2-40B4-BE49-F238E27FC236}">
                    <a16:creationId xmlns:a16="http://schemas.microsoft.com/office/drawing/2014/main" id="{A61899AA-3CDC-6C7D-6DFF-418C1B6A25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52912" y="4866698"/>
                <a:ext cx="5193025" cy="532966"/>
              </a:xfrm>
              <a:prstGeom prst="rect">
                <a:avLst/>
              </a:prstGeom>
              <a:blipFill>
                <a:blip r:embed="rId6"/>
                <a:stretch>
                  <a:fillRect l="-2468" t="-9091" b="-30682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文本框 36">
                <a:extLst>
                  <a:ext uri="{FF2B5EF4-FFF2-40B4-BE49-F238E27FC236}">
                    <a16:creationId xmlns:a16="http://schemas.microsoft.com/office/drawing/2014/main" id="{D0ECCEBE-79F0-6CDB-672B-BCBAD97F3C22}"/>
                  </a:ext>
                </a:extLst>
              </p:cNvPr>
              <p:cNvSpPr txBox="1"/>
              <p:nvPr/>
            </p:nvSpPr>
            <p:spPr>
              <a:xfrm>
                <a:off x="8741174" y="5336381"/>
                <a:ext cx="2290755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or </a:t>
                </a:r>
                <a:r>
                  <a:rPr lang="en-US" altLang="zh-CN" sz="2800" b="1" dirty="0"/>
                  <a:t>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𝟎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.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𝟏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 </m:t>
                    </m:r>
                    <m:r>
                      <a:rPr lang="en-US" altLang="zh-CN" sz="2800" b="1" i="1" smtClean="0">
                        <a:solidFill>
                          <a:schemeClr val="accent2"/>
                        </a:solidFill>
                        <a:latin typeface="Cambria Math" panose="02040503050406030204" pitchFamily="18" charset="0"/>
                      </a:rPr>
                      <m:t>𝑲</m:t>
                    </m:r>
                  </m:oMath>
                </a14:m>
                <a:endParaRPr lang="zh-CN" altLang="en-US" sz="2800" b="1" dirty="0"/>
              </a:p>
            </p:txBody>
          </p:sp>
        </mc:Choice>
        <mc:Fallback xmlns="">
          <p:sp>
            <p:nvSpPr>
              <p:cNvPr id="8" name="文本框 36">
                <a:extLst>
                  <a:ext uri="{FF2B5EF4-FFF2-40B4-BE49-F238E27FC236}">
                    <a16:creationId xmlns:a16="http://schemas.microsoft.com/office/drawing/2014/main" id="{D0ECCEBE-79F0-6CDB-672B-BCBAD97F3C2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741174" y="5336381"/>
                <a:ext cx="2290755" cy="523220"/>
              </a:xfrm>
              <a:prstGeom prst="rect">
                <a:avLst/>
              </a:prstGeom>
              <a:blipFill>
                <a:blip r:embed="rId7"/>
                <a:stretch>
                  <a:fillRect l="-5585" t="-11628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文本框 8">
            <a:extLst>
              <a:ext uri="{FF2B5EF4-FFF2-40B4-BE49-F238E27FC236}">
                <a16:creationId xmlns:a16="http://schemas.microsoft.com/office/drawing/2014/main" id="{BABCF4F2-A4E7-7D85-038E-A80105DA9FCD}"/>
              </a:ext>
            </a:extLst>
          </p:cNvPr>
          <p:cNvSpPr txBox="1"/>
          <p:nvPr/>
        </p:nvSpPr>
        <p:spPr>
          <a:xfrm>
            <a:off x="6997706" y="5822614"/>
            <a:ext cx="403422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zh-CN" b="1" u="sng" dirty="0">
                <a:solidFill>
                  <a:srgbClr val="00B050"/>
                </a:solidFill>
              </a:rPr>
              <a:t>G</a:t>
            </a:r>
            <a:r>
              <a:rPr lang="en-US" altLang="zh-CN" b="1" u="sng" dirty="0">
                <a:solidFill>
                  <a:srgbClr val="00B050"/>
                </a:solidFill>
              </a:rPr>
              <a:t>C</a:t>
            </a:r>
            <a:r>
              <a:rPr lang="zh-CN" altLang="zh-CN" b="1" u="sng" dirty="0">
                <a:solidFill>
                  <a:srgbClr val="00B050"/>
                </a:solidFill>
              </a:rPr>
              <a:t>, Phys. Rev. D </a:t>
            </a:r>
            <a:r>
              <a:rPr lang="en-US" altLang="zh-CN" b="1" u="sng" dirty="0">
                <a:solidFill>
                  <a:srgbClr val="00B050"/>
                </a:solidFill>
              </a:rPr>
              <a:t>107</a:t>
            </a:r>
            <a:r>
              <a:rPr lang="zh-CN" altLang="zh-CN" b="1" u="sng" dirty="0">
                <a:solidFill>
                  <a:srgbClr val="00B050"/>
                </a:solidFill>
              </a:rPr>
              <a:t>, 014021 (2023)</a:t>
            </a:r>
            <a:r>
              <a:rPr lang="en-US" altLang="zh-CN" b="1" u="sng" dirty="0">
                <a:solidFill>
                  <a:srgbClr val="00B050"/>
                </a:solidFill>
              </a:rPr>
              <a:t>.</a:t>
            </a:r>
            <a:r>
              <a:rPr lang="zh-CN" altLang="zh-CN" b="1" u="sng" dirty="0">
                <a:solidFill>
                  <a:srgbClr val="00B050"/>
                </a:solidFill>
              </a:rPr>
              <a:t> 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  <p:pic>
        <p:nvPicPr>
          <p:cNvPr id="10" name="图片 9">
            <a:extLst>
              <a:ext uri="{FF2B5EF4-FFF2-40B4-BE49-F238E27FC236}">
                <a16:creationId xmlns:a16="http://schemas.microsoft.com/office/drawing/2014/main" id="{4EFA344E-9F3F-1692-39FC-3990CFE4688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47771" y="913516"/>
            <a:ext cx="4227647" cy="2697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28370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37A860-5FDB-9D5A-A1E8-01213E84B82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D771278-823F-80FD-5047-FFB845F15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A9B03042-42C3-5AD3-935B-CAB7ACC9C9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8</a:t>
            </a:fld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4" name="文本框 5">
                <a:extLst>
                  <a:ext uri="{FF2B5EF4-FFF2-40B4-BE49-F238E27FC236}">
                    <a16:creationId xmlns:a16="http://schemas.microsoft.com/office/drawing/2014/main" id="{02D943A1-D717-B1D9-7C61-E19AF6804961}"/>
                  </a:ext>
                </a:extLst>
              </p:cNvPr>
              <p:cNvSpPr txBox="1"/>
              <p:nvPr/>
            </p:nvSpPr>
            <p:spPr>
              <a:xfrm>
                <a:off x="1863736" y="95432"/>
                <a:ext cx="6818710" cy="75437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>
                  <a:lnSpc>
                    <a:spcPct val="150000"/>
                  </a:lnSpc>
                  <a:buClr>
                    <a:srgbClr val="FF0000"/>
                  </a:buClr>
                </a:pPr>
                <a:r>
                  <a:rPr lang="en-US" altLang="zh-CN" sz="3200" b="1" dirty="0">
                    <a:solidFill>
                      <a:srgbClr val="7030A0"/>
                    </a:solidFill>
                  </a:rPr>
                  <a:t>Previous results at finite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3200" b="1" i="1">
                            <a:solidFill>
                              <a:srgbClr val="7030A0"/>
                            </a:solidFill>
                            <a:latin typeface="Cambria Math" panose="02040503050406030204" pitchFamily="18" charset="0"/>
                          </a:rPr>
                          <m:t>𝑰</m:t>
                        </m:r>
                      </m:sub>
                    </m:sSub>
                  </m:oMath>
                </a14:m>
                <a:r>
                  <a:rPr lang="en-US" altLang="zh-CN" sz="3200" b="1" dirty="0">
                    <a:solidFill>
                      <a:srgbClr val="7030A0"/>
                    </a:solidFill>
                  </a:rPr>
                  <a:t> and B</a:t>
                </a:r>
              </a:p>
            </p:txBody>
          </p:sp>
        </mc:Choice>
        <mc:Fallback xmlns="">
          <p:sp>
            <p:nvSpPr>
              <p:cNvPr id="54" name="文本框 5">
                <a:extLst>
                  <a:ext uri="{FF2B5EF4-FFF2-40B4-BE49-F238E27FC236}">
                    <a16:creationId xmlns:a16="http://schemas.microsoft.com/office/drawing/2014/main" id="{02D943A1-D717-B1D9-7C61-E19AF680496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63736" y="95432"/>
                <a:ext cx="6818710" cy="754374"/>
              </a:xfrm>
              <a:prstGeom prst="rect">
                <a:avLst/>
              </a:prstGeom>
              <a:blipFill>
                <a:blip r:embed="rId2"/>
                <a:stretch>
                  <a:fillRect l="-2326" b="-2682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图片 23">
            <a:extLst>
              <a:ext uri="{FF2B5EF4-FFF2-40B4-BE49-F238E27FC236}">
                <a16:creationId xmlns:a16="http://schemas.microsoft.com/office/drawing/2014/main" id="{011B9CC2-085F-DC89-288B-6972348871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5451" y="4572374"/>
            <a:ext cx="1843468" cy="703458"/>
          </a:xfrm>
          <a:prstGeom prst="rect">
            <a:avLst/>
          </a:prstGeom>
        </p:spPr>
      </p:pic>
      <p:pic>
        <p:nvPicPr>
          <p:cNvPr id="25" name="图片 24">
            <a:extLst>
              <a:ext uri="{FF2B5EF4-FFF2-40B4-BE49-F238E27FC236}">
                <a16:creationId xmlns:a16="http://schemas.microsoft.com/office/drawing/2014/main" id="{7BC2D38A-FFAD-F94E-ABF0-D7CF8433F87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2963" y="982279"/>
            <a:ext cx="3945956" cy="3708416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id="{3E943706-55FF-53A4-7D3C-99072D3D2662}"/>
              </a:ext>
            </a:extLst>
          </p:cNvPr>
          <p:cNvSpPr txBox="1"/>
          <p:nvPr/>
        </p:nvSpPr>
        <p:spPr>
          <a:xfrm>
            <a:off x="3319941" y="2077457"/>
            <a:ext cx="9412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</a:rPr>
              <a:t>Type-II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id="{0B4AF510-3415-ED4E-096A-C82728678A3C}"/>
              </a:ext>
            </a:extLst>
          </p:cNvPr>
          <p:cNvSpPr txBox="1"/>
          <p:nvPr/>
        </p:nvSpPr>
        <p:spPr>
          <a:xfrm>
            <a:off x="2642128" y="2951553"/>
            <a:ext cx="8739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</a:rPr>
              <a:t>Type-I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id="{3075202C-76B5-64C4-18DF-81AF48C7C9AD}"/>
              </a:ext>
            </a:extLst>
          </p:cNvPr>
          <p:cNvSpPr txBox="1"/>
          <p:nvPr/>
        </p:nvSpPr>
        <p:spPr>
          <a:xfrm>
            <a:off x="4474757" y="3022535"/>
            <a:ext cx="970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>
                <a:solidFill>
                  <a:schemeClr val="bg1"/>
                </a:solidFill>
              </a:rPr>
              <a:t>Normal</a:t>
            </a:r>
            <a:endParaRPr lang="zh-CN" altLang="en-US" b="1" dirty="0">
              <a:solidFill>
                <a:schemeClr val="bg1"/>
              </a:solidFill>
            </a:endParaRP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4D461FC5-8684-CA44-B5FD-749D5AD90F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71621" y="4775633"/>
            <a:ext cx="552157" cy="404551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903C313D-8B4E-F3B7-D2D5-0B75961BC39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685998" y="5462633"/>
            <a:ext cx="488206" cy="406839"/>
          </a:xfrm>
          <a:prstGeom prst="rect">
            <a:avLst/>
          </a:prstGeom>
        </p:spPr>
      </p:pic>
      <p:pic>
        <p:nvPicPr>
          <p:cNvPr id="31" name="图片 30">
            <a:extLst>
              <a:ext uri="{FF2B5EF4-FFF2-40B4-BE49-F238E27FC236}">
                <a16:creationId xmlns:a16="http://schemas.microsoft.com/office/drawing/2014/main" id="{F2267A42-B264-04F3-1780-D7C0401E3C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56801" y="5272947"/>
            <a:ext cx="1720612" cy="706503"/>
          </a:xfrm>
          <a:prstGeom prst="rect">
            <a:avLst/>
          </a:prstGeom>
        </p:spPr>
      </p:pic>
      <p:sp>
        <p:nvSpPr>
          <p:cNvPr id="32" name="左大括号 31">
            <a:extLst>
              <a:ext uri="{FF2B5EF4-FFF2-40B4-BE49-F238E27FC236}">
                <a16:creationId xmlns:a16="http://schemas.microsoft.com/office/drawing/2014/main" id="{7C901572-B2D6-A38C-0267-36735EA5CA70}"/>
              </a:ext>
            </a:extLst>
          </p:cNvPr>
          <p:cNvSpPr/>
          <p:nvPr/>
        </p:nvSpPr>
        <p:spPr>
          <a:xfrm>
            <a:off x="3112822" y="4828679"/>
            <a:ext cx="239109" cy="975521"/>
          </a:xfrm>
          <a:prstGeom prst="leftBrac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31AB75B6-3CDD-0939-3152-BCD812039BB4}"/>
                  </a:ext>
                </a:extLst>
              </p:cNvPr>
              <p:cNvSpPr txBox="1"/>
              <p:nvPr/>
            </p:nvSpPr>
            <p:spPr>
              <a:xfrm>
                <a:off x="2138760" y="4977908"/>
                <a:ext cx="829073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𝝌</m:t>
                    </m:r>
                  </m:oMath>
                </a14:m>
                <a:r>
                  <a:rPr lang="en-US" altLang="zh-CN" sz="2800" b="1" dirty="0">
                    <a:solidFill>
                      <a:srgbClr val="FF0000"/>
                    </a:solidFill>
                  </a:rPr>
                  <a:t>PT</a:t>
                </a:r>
                <a:endParaRPr lang="zh-CN" altLang="en-US" sz="2800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33" name="文本框 32">
                <a:extLst>
                  <a:ext uri="{FF2B5EF4-FFF2-40B4-BE49-F238E27FC236}">
                    <a16:creationId xmlns:a16="http://schemas.microsoft.com/office/drawing/2014/main" id="{31AB75B6-3CDD-0939-3152-BCD812039BB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38760" y="4977908"/>
                <a:ext cx="829073" cy="523220"/>
              </a:xfrm>
              <a:prstGeom prst="rect">
                <a:avLst/>
              </a:prstGeom>
              <a:blipFill>
                <a:blip r:embed="rId8"/>
                <a:stretch>
                  <a:fillRect t="-12941" r="-13235" b="-3294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文本框 33">
            <a:extLst>
              <a:ext uri="{FF2B5EF4-FFF2-40B4-BE49-F238E27FC236}">
                <a16:creationId xmlns:a16="http://schemas.microsoft.com/office/drawing/2014/main" id="{042A323F-5D28-E430-AE9E-976415640B23}"/>
              </a:ext>
            </a:extLst>
          </p:cNvPr>
          <p:cNvSpPr txBox="1"/>
          <p:nvPr/>
        </p:nvSpPr>
        <p:spPr>
          <a:xfrm>
            <a:off x="1386386" y="5854545"/>
            <a:ext cx="55756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P. Adhikari et. al., Phys. Rev. C 91 (4) (2015) 045202.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id="{A3BC4C45-009D-AAAE-204D-DF2B298A4E5D}"/>
              </a:ext>
            </a:extLst>
          </p:cNvPr>
          <p:cNvSpPr/>
          <p:nvPr/>
        </p:nvSpPr>
        <p:spPr>
          <a:xfrm>
            <a:off x="3319941" y="2022057"/>
            <a:ext cx="1007840" cy="537774"/>
          </a:xfrm>
          <a:prstGeom prst="ellipse">
            <a:avLst/>
          </a:prstGeom>
          <a:noFill/>
          <a:ln w="28575"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9" name="图片 38">
            <a:extLst>
              <a:ext uri="{FF2B5EF4-FFF2-40B4-BE49-F238E27FC236}">
                <a16:creationId xmlns:a16="http://schemas.microsoft.com/office/drawing/2014/main" id="{2A53C203-0FE9-E706-D827-48278235C60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994193" y="941288"/>
            <a:ext cx="4364893" cy="5079068"/>
          </a:xfrm>
          <a:prstGeom prst="rect">
            <a:avLst/>
          </a:prstGeom>
        </p:spPr>
      </p:pic>
      <p:sp>
        <p:nvSpPr>
          <p:cNvPr id="40" name="文本框 39">
            <a:extLst>
              <a:ext uri="{FF2B5EF4-FFF2-40B4-BE49-F238E27FC236}">
                <a16:creationId xmlns:a16="http://schemas.microsoft.com/office/drawing/2014/main" id="{081C7F29-D5E7-FA6D-B3F8-8AEDC403E99E}"/>
              </a:ext>
            </a:extLst>
          </p:cNvPr>
          <p:cNvSpPr txBox="1"/>
          <p:nvPr/>
        </p:nvSpPr>
        <p:spPr>
          <a:xfrm>
            <a:off x="7285677" y="5895536"/>
            <a:ext cx="40623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u="sng" dirty="0">
                <a:solidFill>
                  <a:srgbClr val="00B050"/>
                </a:solidFill>
              </a:rPr>
              <a:t>GC and P. Zhuang, 92, 105030 (2015)</a:t>
            </a:r>
            <a:endParaRPr lang="zh-CN" altLang="en-US" b="1" u="sng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4325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  <p:bldP spid="32" grpId="0" animBg="1"/>
      <p:bldP spid="33" grpId="0"/>
      <p:bldP spid="34" grpId="0"/>
      <p:bldP spid="35" grpId="0" animBg="1"/>
      <p:bldP spid="4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9</a:t>
            </a:fld>
            <a:endParaRPr lang="zh-CN" altLang="en-US" dirty="0"/>
          </a:p>
        </p:txBody>
      </p:sp>
      <p:sp>
        <p:nvSpPr>
          <p:cNvPr id="13" name="文本框 5">
            <a:extLst>
              <a:ext uri="{FF2B5EF4-FFF2-40B4-BE49-F238E27FC236}">
                <a16:creationId xmlns:a16="http://schemas.microsoft.com/office/drawing/2014/main" id="{91C48768-76F2-3869-EF32-B5D2B17CFD00}"/>
              </a:ext>
            </a:extLst>
          </p:cNvPr>
          <p:cNvSpPr txBox="1"/>
          <p:nvPr/>
        </p:nvSpPr>
        <p:spPr>
          <a:xfrm>
            <a:off x="1619840" y="215257"/>
            <a:ext cx="49725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Two-flavor PNJL model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sp>
        <p:nvSpPr>
          <p:cNvPr id="17" name="文本框 3">
            <a:extLst>
              <a:ext uri="{FF2B5EF4-FFF2-40B4-BE49-F238E27FC236}">
                <a16:creationId xmlns:a16="http://schemas.microsoft.com/office/drawing/2014/main" id="{8E2E8991-6DC2-028F-6E67-143DDA7E20F6}"/>
              </a:ext>
            </a:extLst>
          </p:cNvPr>
          <p:cNvSpPr txBox="1"/>
          <p:nvPr/>
        </p:nvSpPr>
        <p:spPr>
          <a:xfrm>
            <a:off x="1471548" y="1297089"/>
            <a:ext cx="21098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 err="1"/>
              <a:t>Lagrangian</a:t>
            </a:r>
            <a:endParaRPr lang="zh-CN" altLang="en-US" sz="2800" b="1" dirty="0"/>
          </a:p>
        </p:txBody>
      </p:sp>
      <p:sp>
        <p:nvSpPr>
          <p:cNvPr id="27" name="文本框 34">
            <a:extLst>
              <a:ext uri="{FF2B5EF4-FFF2-40B4-BE49-F238E27FC236}">
                <a16:creationId xmlns:a16="http://schemas.microsoft.com/office/drawing/2014/main" id="{DA3E1092-51B0-9E4F-B721-778FCF6C02BF}"/>
              </a:ext>
            </a:extLst>
          </p:cNvPr>
          <p:cNvSpPr txBox="1"/>
          <p:nvPr/>
        </p:nvSpPr>
        <p:spPr>
          <a:xfrm>
            <a:off x="1462885" y="2566067"/>
            <a:ext cx="67841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800" b="1" dirty="0">
                <a:solidFill>
                  <a:srgbClr val="0070C0"/>
                </a:solidFill>
              </a:rPr>
              <a:t>Hubbard-</a:t>
            </a:r>
            <a:r>
              <a:rPr lang="en-US" altLang="zh-CN" sz="2800" b="1" dirty="0" err="1">
                <a:solidFill>
                  <a:srgbClr val="0070C0"/>
                </a:solidFill>
              </a:rPr>
              <a:t>Stratonovich</a:t>
            </a:r>
            <a:r>
              <a:rPr lang="en-US" altLang="zh-CN" sz="2800" b="1" dirty="0">
                <a:solidFill>
                  <a:srgbClr val="0070C0"/>
                </a:solidFill>
              </a:rPr>
              <a:t> transformation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C06AF5F9-1C42-8CBD-4B84-848648DDA7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1217" y="1175650"/>
            <a:ext cx="7602583" cy="1229329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88F64EA5-12F0-A53C-4105-1538411B6784}"/>
              </a:ext>
            </a:extLst>
          </p:cNvPr>
          <p:cNvSpPr/>
          <p:nvPr/>
        </p:nvSpPr>
        <p:spPr>
          <a:xfrm>
            <a:off x="10720251" y="1820309"/>
            <a:ext cx="633549" cy="52322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8" name="图片 7">
            <a:extLst>
              <a:ext uri="{FF2B5EF4-FFF2-40B4-BE49-F238E27FC236}">
                <a16:creationId xmlns:a16="http://schemas.microsoft.com/office/drawing/2014/main" id="{CC39B93D-4A01-FE2C-3CB1-D64C385C5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3491" y="3027849"/>
            <a:ext cx="8081554" cy="1752626"/>
          </a:xfrm>
          <a:prstGeom prst="rect">
            <a:avLst/>
          </a:prstGeom>
        </p:spPr>
      </p:pic>
      <p:cxnSp>
        <p:nvCxnSpPr>
          <p:cNvPr id="10" name="直接连接符 9">
            <a:extLst>
              <a:ext uri="{FF2B5EF4-FFF2-40B4-BE49-F238E27FC236}">
                <a16:creationId xmlns:a16="http://schemas.microsoft.com/office/drawing/2014/main" id="{ADF3AEEC-AA1D-2F77-C360-F185497848EE}"/>
              </a:ext>
            </a:extLst>
          </p:cNvPr>
          <p:cNvCxnSpPr>
            <a:cxnSpLocks/>
          </p:cNvCxnSpPr>
          <p:nvPr/>
        </p:nvCxnSpPr>
        <p:spPr>
          <a:xfrm>
            <a:off x="5320937" y="2404979"/>
            <a:ext cx="127145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>
            <a:extLst>
              <a:ext uri="{FF2B5EF4-FFF2-40B4-BE49-F238E27FC236}">
                <a16:creationId xmlns:a16="http://schemas.microsoft.com/office/drawing/2014/main" id="{6615C107-D6FE-D229-921C-4ADD638A0653}"/>
              </a:ext>
            </a:extLst>
          </p:cNvPr>
          <p:cNvCxnSpPr>
            <a:cxnSpLocks/>
          </p:cNvCxnSpPr>
          <p:nvPr/>
        </p:nvCxnSpPr>
        <p:spPr>
          <a:xfrm>
            <a:off x="9757954" y="1820309"/>
            <a:ext cx="13716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>
            <a:extLst>
              <a:ext uri="{FF2B5EF4-FFF2-40B4-BE49-F238E27FC236}">
                <a16:creationId xmlns:a16="http://schemas.microsoft.com/office/drawing/2014/main" id="{009952E1-C8BD-7844-52BF-5F375B8A951D}"/>
              </a:ext>
            </a:extLst>
          </p:cNvPr>
          <p:cNvCxnSpPr>
            <a:cxnSpLocks/>
          </p:cNvCxnSpPr>
          <p:nvPr/>
        </p:nvCxnSpPr>
        <p:spPr>
          <a:xfrm>
            <a:off x="4626428" y="4263291"/>
            <a:ext cx="84255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id="{7D5DB8CA-BFEA-4ACA-1E56-910B62772146}"/>
              </a:ext>
            </a:extLst>
          </p:cNvPr>
          <p:cNvCxnSpPr>
            <a:cxnSpLocks/>
          </p:cNvCxnSpPr>
          <p:nvPr/>
        </p:nvCxnSpPr>
        <p:spPr>
          <a:xfrm>
            <a:off x="7977051" y="4292244"/>
            <a:ext cx="99495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3" name="图片 32">
            <a:extLst>
              <a:ext uri="{FF2B5EF4-FFF2-40B4-BE49-F238E27FC236}">
                <a16:creationId xmlns:a16="http://schemas.microsoft.com/office/drawing/2014/main" id="{0A9DC881-31F6-D714-A555-558A180752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9418" y="5173140"/>
            <a:ext cx="4814724" cy="951961"/>
          </a:xfrm>
          <a:prstGeom prst="rect">
            <a:avLst/>
          </a:prstGeom>
        </p:spPr>
      </p:pic>
      <p:pic>
        <p:nvPicPr>
          <p:cNvPr id="35" name="图片 34">
            <a:extLst>
              <a:ext uri="{FF2B5EF4-FFF2-40B4-BE49-F238E27FC236}">
                <a16:creationId xmlns:a16="http://schemas.microsoft.com/office/drawing/2014/main" id="{20287E4C-8179-54AE-94F2-B7D2BD6A96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2570" y="5134052"/>
            <a:ext cx="3712224" cy="986123"/>
          </a:xfrm>
          <a:prstGeom prst="rect">
            <a:avLst/>
          </a:prstGeom>
        </p:spPr>
      </p:pic>
      <p:sp>
        <p:nvSpPr>
          <p:cNvPr id="36" name="箭头: 左右 35">
            <a:extLst>
              <a:ext uri="{FF2B5EF4-FFF2-40B4-BE49-F238E27FC236}">
                <a16:creationId xmlns:a16="http://schemas.microsoft.com/office/drawing/2014/main" id="{798C82FD-C3A5-B473-8AC1-8759AA0F4A3A}"/>
              </a:ext>
            </a:extLst>
          </p:cNvPr>
          <p:cNvSpPr/>
          <p:nvPr/>
        </p:nvSpPr>
        <p:spPr>
          <a:xfrm>
            <a:off x="6394268" y="5440792"/>
            <a:ext cx="722810" cy="324281"/>
          </a:xfrm>
          <a:prstGeom prst="left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文本框 36">
            <a:extLst>
              <a:ext uri="{FF2B5EF4-FFF2-40B4-BE49-F238E27FC236}">
                <a16:creationId xmlns:a16="http://schemas.microsoft.com/office/drawing/2014/main" id="{65316A7C-9EA1-03DB-5F9C-2400E52345FD}"/>
              </a:ext>
            </a:extLst>
          </p:cNvPr>
          <p:cNvSpPr txBox="1"/>
          <p:nvPr/>
        </p:nvSpPr>
        <p:spPr>
          <a:xfrm>
            <a:off x="2001285" y="4788155"/>
            <a:ext cx="2853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</a:rPr>
              <a:t>Inverse propagator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  <p:sp>
        <p:nvSpPr>
          <p:cNvPr id="38" name="文本框 37">
            <a:extLst>
              <a:ext uri="{FF2B5EF4-FFF2-40B4-BE49-F238E27FC236}">
                <a16:creationId xmlns:a16="http://schemas.microsoft.com/office/drawing/2014/main" id="{7C3768A4-C9AB-A21D-30A2-49439C96A980}"/>
              </a:ext>
            </a:extLst>
          </p:cNvPr>
          <p:cNvSpPr txBox="1"/>
          <p:nvPr/>
        </p:nvSpPr>
        <p:spPr>
          <a:xfrm>
            <a:off x="8143740" y="4823388"/>
            <a:ext cx="20970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>
                <a:solidFill>
                  <a:srgbClr val="0070C0"/>
                </a:solidFill>
              </a:rPr>
              <a:t>GL coefficient</a:t>
            </a:r>
            <a:endParaRPr lang="zh-CN" altLang="en-US" sz="2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6411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6" grpId="0" animBg="1"/>
      <p:bldP spid="37" grpId="0"/>
      <p:bldP spid="3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913F4EA-D8B0-2099-4B35-964B4BC5F6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图片 17">
            <a:extLst>
              <a:ext uri="{FF2B5EF4-FFF2-40B4-BE49-F238E27FC236}">
                <a16:creationId xmlns:a16="http://schemas.microsoft.com/office/drawing/2014/main" id="{786E9896-4E62-88B3-F67C-A9626ACD17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578" y="2622711"/>
            <a:ext cx="8081554" cy="1216337"/>
          </a:xfrm>
          <a:prstGeom prst="rect">
            <a:avLst/>
          </a:prstGeom>
        </p:spPr>
      </p:pic>
      <p:pic>
        <p:nvPicPr>
          <p:cNvPr id="20" name="图片 19">
            <a:extLst>
              <a:ext uri="{FF2B5EF4-FFF2-40B4-BE49-F238E27FC236}">
                <a16:creationId xmlns:a16="http://schemas.microsoft.com/office/drawing/2014/main" id="{784E6523-17E6-BABB-81FF-815EC2CC4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8060" y="3554997"/>
            <a:ext cx="7463940" cy="627167"/>
          </a:xfrm>
          <a:prstGeom prst="rect">
            <a:avLst/>
          </a:prstGeom>
        </p:spPr>
      </p:pic>
      <p:sp>
        <p:nvSpPr>
          <p:cNvPr id="2" name="日期占位符 1">
            <a:extLst>
              <a:ext uri="{FF2B5EF4-FFF2-40B4-BE49-F238E27FC236}">
                <a16:creationId xmlns:a16="http://schemas.microsoft.com/office/drawing/2014/main" id="{098D7727-5D33-105C-D3CB-0DDFF4C59A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63EA068-9576-C45F-58D7-F6153E8344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10</a:t>
            </a:fld>
            <a:endParaRPr lang="zh-CN" altLang="en-US" dirty="0"/>
          </a:p>
        </p:txBody>
      </p:sp>
      <p:sp>
        <p:nvSpPr>
          <p:cNvPr id="13" name="文本框 5">
            <a:extLst>
              <a:ext uri="{FF2B5EF4-FFF2-40B4-BE49-F238E27FC236}">
                <a16:creationId xmlns:a16="http://schemas.microsoft.com/office/drawing/2014/main" id="{E66C3C99-0EAA-345A-998C-E0A255DF1588}"/>
              </a:ext>
            </a:extLst>
          </p:cNvPr>
          <p:cNvSpPr txBox="1"/>
          <p:nvPr/>
        </p:nvSpPr>
        <p:spPr>
          <a:xfrm>
            <a:off x="1820137" y="215257"/>
            <a:ext cx="712356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Self-energy without Schwinger phase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EE1D77CD-A354-1EF8-794F-F9FC5663373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1515" y="974846"/>
            <a:ext cx="7402285" cy="1083377"/>
          </a:xfrm>
          <a:prstGeom prst="rect">
            <a:avLst/>
          </a:prstGeom>
        </p:spPr>
      </p:pic>
      <p:sp>
        <p:nvSpPr>
          <p:cNvPr id="12" name="文本框 11">
            <a:extLst>
              <a:ext uri="{FF2B5EF4-FFF2-40B4-BE49-F238E27FC236}">
                <a16:creationId xmlns:a16="http://schemas.microsoft.com/office/drawing/2014/main" id="{65560643-E31C-7378-82C3-ED304D683567}"/>
              </a:ext>
            </a:extLst>
          </p:cNvPr>
          <p:cNvSpPr txBox="1"/>
          <p:nvPr/>
        </p:nvSpPr>
        <p:spPr>
          <a:xfrm>
            <a:off x="1346841" y="2111925"/>
            <a:ext cx="435888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Schwinger representation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pic>
        <p:nvPicPr>
          <p:cNvPr id="22" name="图片 21">
            <a:extLst>
              <a:ext uri="{FF2B5EF4-FFF2-40B4-BE49-F238E27FC236}">
                <a16:creationId xmlns:a16="http://schemas.microsoft.com/office/drawing/2014/main" id="{73B985C9-38C0-ED9E-7D9A-9F3BBA45D3D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78451" y="2769325"/>
            <a:ext cx="1718441" cy="533677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cxnSp>
        <p:nvCxnSpPr>
          <p:cNvPr id="24" name="直接箭头连接符 23">
            <a:extLst>
              <a:ext uri="{FF2B5EF4-FFF2-40B4-BE49-F238E27FC236}">
                <a16:creationId xmlns:a16="http://schemas.microsoft.com/office/drawing/2014/main" id="{0CB1BAD1-DBDC-6E19-E5C7-770AC7B85D36}"/>
              </a:ext>
            </a:extLst>
          </p:cNvPr>
          <p:cNvCxnSpPr/>
          <p:nvPr/>
        </p:nvCxnSpPr>
        <p:spPr>
          <a:xfrm>
            <a:off x="6853646" y="3230880"/>
            <a:ext cx="3213417" cy="95794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AA7317FB-3E60-E5BF-94C6-389FE39BF6A9}"/>
                  </a:ext>
                </a:extLst>
              </p:cNvPr>
              <p:cNvSpPr txBox="1"/>
              <p:nvPr/>
            </p:nvSpPr>
            <p:spPr>
              <a:xfrm>
                <a:off x="1423165" y="4229553"/>
                <a:ext cx="9171100" cy="52322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800" b="1" dirty="0">
                    <a:solidFill>
                      <a:srgbClr val="0070C0"/>
                    </a:solidFill>
                  </a:rPr>
                  <a:t>Landau level representation —— </a:t>
                </a:r>
                <a:r>
                  <a:rPr lang="en-US" altLang="zh-CN" sz="2800" b="1" dirty="0">
                    <a:solidFill>
                      <a:srgbClr val="FF0000"/>
                    </a:solidFill>
                  </a:rPr>
                  <a:t>suitable for large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𝝁</m:t>
                        </m:r>
                      </m:e>
                      <m:sub>
                        <m:r>
                          <a:rPr lang="en-US" altLang="zh-CN" sz="2800" b="1" i="1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𝑰</m:t>
                        </m:r>
                      </m:sub>
                    </m:sSub>
                  </m:oMath>
                </a14:m>
                <a:endParaRPr lang="zh-CN" altLang="en-US" sz="2800" b="1" dirty="0">
                  <a:solidFill>
                    <a:srgbClr val="0070C0"/>
                  </a:solidFill>
                </a:endParaRPr>
              </a:p>
            </p:txBody>
          </p:sp>
        </mc:Choice>
        <mc:Fallback xmlns="">
          <p:sp>
            <p:nvSpPr>
              <p:cNvPr id="25" name="文本框 24">
                <a:extLst>
                  <a:ext uri="{FF2B5EF4-FFF2-40B4-BE49-F238E27FC236}">
                    <a16:creationId xmlns:a16="http://schemas.microsoft.com/office/drawing/2014/main" id="{AA7317FB-3E60-E5BF-94C6-389FE39BF6A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3165" y="4229553"/>
                <a:ext cx="9171100" cy="523220"/>
              </a:xfrm>
              <a:prstGeom prst="rect">
                <a:avLst/>
              </a:prstGeom>
              <a:blipFill>
                <a:blip r:embed="rId6"/>
                <a:stretch>
                  <a:fillRect l="-1329" t="-12791" b="-31395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8" name="图片 27">
            <a:extLst>
              <a:ext uri="{FF2B5EF4-FFF2-40B4-BE49-F238E27FC236}">
                <a16:creationId xmlns:a16="http://schemas.microsoft.com/office/drawing/2014/main" id="{496115EB-E67A-E2AE-7340-B503F563BCB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30548" y="5015586"/>
            <a:ext cx="8547903" cy="1185354"/>
          </a:xfrm>
          <a:prstGeom prst="rect">
            <a:avLst/>
          </a:prstGeom>
        </p:spPr>
      </p:pic>
      <p:pic>
        <p:nvPicPr>
          <p:cNvPr id="30" name="图片 29">
            <a:extLst>
              <a:ext uri="{FF2B5EF4-FFF2-40B4-BE49-F238E27FC236}">
                <a16:creationId xmlns:a16="http://schemas.microsoft.com/office/drawing/2014/main" id="{65204B4D-48E2-6246-1EBF-916810BF160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31383" y="4860176"/>
            <a:ext cx="2466610" cy="523220"/>
          </a:xfrm>
          <a:prstGeom prst="rect">
            <a:avLst/>
          </a:prstGeom>
          <a:ln w="28575">
            <a:solidFill>
              <a:schemeClr val="accent2"/>
            </a:solidFill>
          </a:ln>
        </p:spPr>
      </p:pic>
      <p:cxnSp>
        <p:nvCxnSpPr>
          <p:cNvPr id="31" name="直接箭头连接符 30">
            <a:extLst>
              <a:ext uri="{FF2B5EF4-FFF2-40B4-BE49-F238E27FC236}">
                <a16:creationId xmlns:a16="http://schemas.microsoft.com/office/drawing/2014/main" id="{F60B2DFA-C4B4-AF86-E346-67976227C257}"/>
              </a:ext>
            </a:extLst>
          </p:cNvPr>
          <p:cNvCxnSpPr>
            <a:cxnSpLocks/>
          </p:cNvCxnSpPr>
          <p:nvPr/>
        </p:nvCxnSpPr>
        <p:spPr>
          <a:xfrm flipV="1">
            <a:off x="6965034" y="5334677"/>
            <a:ext cx="2466349" cy="753302"/>
          </a:xfrm>
          <a:prstGeom prst="straightConnector1">
            <a:avLst/>
          </a:prstGeom>
          <a:ln w="28575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文本框 33">
            <a:extLst>
              <a:ext uri="{FF2B5EF4-FFF2-40B4-BE49-F238E27FC236}">
                <a16:creationId xmlns:a16="http://schemas.microsoft.com/office/drawing/2014/main" id="{4E481462-AA8F-AE80-6EA8-0D9B63BC6886}"/>
              </a:ext>
            </a:extLst>
          </p:cNvPr>
          <p:cNvSpPr txBox="1"/>
          <p:nvPr/>
        </p:nvSpPr>
        <p:spPr>
          <a:xfrm>
            <a:off x="1630548" y="1333312"/>
            <a:ext cx="20922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Self-energy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7826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E5564C-410A-EEEA-99FE-FB21B9A733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图片 35">
            <a:extLst>
              <a:ext uri="{FF2B5EF4-FFF2-40B4-BE49-F238E27FC236}">
                <a16:creationId xmlns:a16="http://schemas.microsoft.com/office/drawing/2014/main" id="{39BC7DEB-4ECD-59E6-B941-3BCBA868AD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2578" y="5248908"/>
            <a:ext cx="10624688" cy="958088"/>
          </a:xfrm>
          <a:prstGeom prst="rect">
            <a:avLst/>
          </a:prstGeom>
        </p:spPr>
      </p:pic>
      <p:sp>
        <p:nvSpPr>
          <p:cNvPr id="2" name="日期占位符 1">
            <a:extLst>
              <a:ext uri="{FF2B5EF4-FFF2-40B4-BE49-F238E27FC236}">
                <a16:creationId xmlns:a16="http://schemas.microsoft.com/office/drawing/2014/main" id="{20F27CFE-DE66-324D-6D3E-AB3F7DFC67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1AE94E51-207E-AE15-8A29-0D91AF5709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11</a:t>
            </a:fld>
            <a:endParaRPr lang="zh-CN" altLang="en-US" dirty="0"/>
          </a:p>
        </p:txBody>
      </p:sp>
      <p:sp>
        <p:nvSpPr>
          <p:cNvPr id="13" name="文本框 5">
            <a:extLst>
              <a:ext uri="{FF2B5EF4-FFF2-40B4-BE49-F238E27FC236}">
                <a16:creationId xmlns:a16="http://schemas.microsoft.com/office/drawing/2014/main" id="{CEB714C5-122B-4A2F-A867-4F0D6421F667}"/>
              </a:ext>
            </a:extLst>
          </p:cNvPr>
          <p:cNvSpPr txBox="1"/>
          <p:nvPr/>
        </p:nvSpPr>
        <p:spPr>
          <a:xfrm>
            <a:off x="1715634" y="215257"/>
            <a:ext cx="58172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Landau-energy regularization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id="{50AE35E5-F1E5-C6E8-12FB-66ACD271F34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5634" y="948447"/>
            <a:ext cx="10013878" cy="1083118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69D87515-F5F1-8F39-F553-EF783C3D14C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16206" y="2070072"/>
            <a:ext cx="8529173" cy="1252537"/>
          </a:xfrm>
          <a:prstGeom prst="rect">
            <a:avLst/>
          </a:prstGeom>
        </p:spPr>
      </p:pic>
      <p:cxnSp>
        <p:nvCxnSpPr>
          <p:cNvPr id="9" name="直接箭头连接符 8">
            <a:extLst>
              <a:ext uri="{FF2B5EF4-FFF2-40B4-BE49-F238E27FC236}">
                <a16:creationId xmlns:a16="http://schemas.microsoft.com/office/drawing/2014/main" id="{E5D6BE22-4864-C303-861D-78E62AED1591}"/>
              </a:ext>
            </a:extLst>
          </p:cNvPr>
          <p:cNvCxnSpPr>
            <a:cxnSpLocks/>
          </p:cNvCxnSpPr>
          <p:nvPr/>
        </p:nvCxnSpPr>
        <p:spPr>
          <a:xfrm flipH="1">
            <a:off x="6096000" y="1942011"/>
            <a:ext cx="1091337" cy="4310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箭头连接符 10">
            <a:extLst>
              <a:ext uri="{FF2B5EF4-FFF2-40B4-BE49-F238E27FC236}">
                <a16:creationId xmlns:a16="http://schemas.microsoft.com/office/drawing/2014/main" id="{9F2B13B6-092B-9922-3A0B-6B7B6CEDCC03}"/>
              </a:ext>
            </a:extLst>
          </p:cNvPr>
          <p:cNvCxnSpPr>
            <a:cxnSpLocks/>
          </p:cNvCxnSpPr>
          <p:nvPr/>
        </p:nvCxnSpPr>
        <p:spPr>
          <a:xfrm>
            <a:off x="7709851" y="2037805"/>
            <a:ext cx="900749" cy="29330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图片 16">
            <a:extLst>
              <a:ext uri="{FF2B5EF4-FFF2-40B4-BE49-F238E27FC236}">
                <a16:creationId xmlns:a16="http://schemas.microsoft.com/office/drawing/2014/main" id="{AED2CC0A-E485-0351-2DB5-5CD99B38984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34971" y="3455470"/>
            <a:ext cx="3720664" cy="453650"/>
          </a:xfrm>
          <a:prstGeom prst="rect">
            <a:avLst/>
          </a:prstGeom>
        </p:spPr>
      </p:pic>
      <p:sp>
        <p:nvSpPr>
          <p:cNvPr id="19" name="文本框 18">
            <a:extLst>
              <a:ext uri="{FF2B5EF4-FFF2-40B4-BE49-F238E27FC236}">
                <a16:creationId xmlns:a16="http://schemas.microsoft.com/office/drawing/2014/main" id="{0004480F-9611-1E61-0EC1-7583D5D80AC7}"/>
              </a:ext>
            </a:extLst>
          </p:cNvPr>
          <p:cNvSpPr txBox="1"/>
          <p:nvPr/>
        </p:nvSpPr>
        <p:spPr>
          <a:xfrm>
            <a:off x="792578" y="3843760"/>
            <a:ext cx="23551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0070C0"/>
                </a:solidFill>
              </a:rPr>
              <a:t>Two schemes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  <p:sp>
        <p:nvSpPr>
          <p:cNvPr id="21" name="左大括号 20">
            <a:extLst>
              <a:ext uri="{FF2B5EF4-FFF2-40B4-BE49-F238E27FC236}">
                <a16:creationId xmlns:a16="http://schemas.microsoft.com/office/drawing/2014/main" id="{C2A78209-C255-F43D-9AA2-114C96B805F0}"/>
              </a:ext>
            </a:extLst>
          </p:cNvPr>
          <p:cNvSpPr/>
          <p:nvPr/>
        </p:nvSpPr>
        <p:spPr>
          <a:xfrm>
            <a:off x="3204153" y="3462117"/>
            <a:ext cx="447846" cy="1265640"/>
          </a:xfrm>
          <a:prstGeom prst="leftBrace">
            <a:avLst/>
          </a:prstGeom>
          <a:ln w="28575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>
            <a:extLst>
              <a:ext uri="{FF2B5EF4-FFF2-40B4-BE49-F238E27FC236}">
                <a16:creationId xmlns:a16="http://schemas.microsoft.com/office/drawing/2014/main" id="{43C0F8D4-4F62-72CA-3760-F70414E6539F}"/>
              </a:ext>
            </a:extLst>
          </p:cNvPr>
          <p:cNvSpPr txBox="1"/>
          <p:nvPr/>
        </p:nvSpPr>
        <p:spPr>
          <a:xfrm>
            <a:off x="9522032" y="3412877"/>
            <a:ext cx="1749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divergent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pic>
        <p:nvPicPr>
          <p:cNvPr id="29" name="图片 28">
            <a:extLst>
              <a:ext uri="{FF2B5EF4-FFF2-40B4-BE49-F238E27FC236}">
                <a16:creationId xmlns:a16="http://schemas.microsoft.com/office/drawing/2014/main" id="{E7C19D80-6147-A5D3-824D-A2CE51222F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08443" y="4257058"/>
            <a:ext cx="7345993" cy="470699"/>
          </a:xfrm>
          <a:prstGeom prst="rect">
            <a:avLst/>
          </a:prstGeom>
        </p:spPr>
      </p:pic>
      <p:sp>
        <p:nvSpPr>
          <p:cNvPr id="33" name="文本框 32">
            <a:extLst>
              <a:ext uri="{FF2B5EF4-FFF2-40B4-BE49-F238E27FC236}">
                <a16:creationId xmlns:a16="http://schemas.microsoft.com/office/drawing/2014/main" id="{75BC6232-E0CA-A014-15F2-C4608BF84BFC}"/>
              </a:ext>
            </a:extLst>
          </p:cNvPr>
          <p:cNvSpPr txBox="1"/>
          <p:nvPr/>
        </p:nvSpPr>
        <p:spPr>
          <a:xfrm>
            <a:off x="5340348" y="4738720"/>
            <a:ext cx="24625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More physical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5" name="文本框 34">
            <a:extLst>
              <a:ext uri="{FF2B5EF4-FFF2-40B4-BE49-F238E27FC236}">
                <a16:creationId xmlns:a16="http://schemas.microsoft.com/office/drawing/2014/main" id="{7B492DC0-FADA-0D55-0003-3BB7F69777DB}"/>
              </a:ext>
            </a:extLst>
          </p:cNvPr>
          <p:cNvSpPr txBox="1"/>
          <p:nvPr/>
        </p:nvSpPr>
        <p:spPr>
          <a:xfrm>
            <a:off x="9490228" y="4826435"/>
            <a:ext cx="203132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convergent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39" name="椭圆 38">
            <a:extLst>
              <a:ext uri="{FF2B5EF4-FFF2-40B4-BE49-F238E27FC236}">
                <a16:creationId xmlns:a16="http://schemas.microsoft.com/office/drawing/2014/main" id="{3C6B5C7F-8C55-5B27-1FC6-5EEFD8E1D401}"/>
              </a:ext>
            </a:extLst>
          </p:cNvPr>
          <p:cNvSpPr/>
          <p:nvPr/>
        </p:nvSpPr>
        <p:spPr>
          <a:xfrm>
            <a:off x="3910149" y="5248908"/>
            <a:ext cx="478971" cy="41562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4158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 animBg="1"/>
      <p:bldP spid="23" grpId="0"/>
      <p:bldP spid="33" grpId="0"/>
      <p:bldP spid="35" grpId="0"/>
      <p:bldP spid="3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12</a:t>
            </a:fld>
            <a:endParaRPr lang="zh-CN" altLang="en-US" dirty="0"/>
          </a:p>
        </p:txBody>
      </p:sp>
      <p:pic>
        <p:nvPicPr>
          <p:cNvPr id="16" name="图片 15">
            <a:extLst>
              <a:ext uri="{FF2B5EF4-FFF2-40B4-BE49-F238E27FC236}">
                <a16:creationId xmlns:a16="http://schemas.microsoft.com/office/drawing/2014/main" id="{16090039-C335-80D2-0E6C-8AB5B4BA3E2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210" y="979991"/>
            <a:ext cx="5093390" cy="5210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204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3C442A-558D-F981-0914-7E846FEF35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1C5AA782-8920-6AA5-6282-4DBB95D4FE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773020-D1E5-4448-9FA1-7645B1767CCE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F93B9112-C768-CC65-A14E-87AC95FFA3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13</a:t>
            </a:fld>
            <a:endParaRPr lang="zh-CN" altLang="en-US" dirty="0"/>
          </a:p>
        </p:txBody>
      </p:sp>
      <p:sp>
        <p:nvSpPr>
          <p:cNvPr id="3" name="文本框 5">
            <a:extLst>
              <a:ext uri="{FF2B5EF4-FFF2-40B4-BE49-F238E27FC236}">
                <a16:creationId xmlns:a16="http://schemas.microsoft.com/office/drawing/2014/main" id="{5BADED62-1845-5557-8F07-552436DBC805}"/>
              </a:ext>
            </a:extLst>
          </p:cNvPr>
          <p:cNvSpPr txBox="1"/>
          <p:nvPr/>
        </p:nvSpPr>
        <p:spPr>
          <a:xfrm>
            <a:off x="1871499" y="251097"/>
            <a:ext cx="355394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altLang="zh-CN" sz="3200" b="1" dirty="0">
                <a:solidFill>
                  <a:srgbClr val="7030A0"/>
                </a:solidFill>
              </a:rPr>
              <a:t>Numerical results</a:t>
            </a:r>
            <a:endParaRPr lang="zh-CN" altLang="en-US" sz="3200" b="1" dirty="0">
              <a:solidFill>
                <a:srgbClr val="00B050"/>
              </a:solidFill>
            </a:endParaRPr>
          </a:p>
        </p:txBody>
      </p:sp>
      <p:pic>
        <p:nvPicPr>
          <p:cNvPr id="6" name="图片 5">
            <a:extLst>
              <a:ext uri="{FF2B5EF4-FFF2-40B4-BE49-F238E27FC236}">
                <a16:creationId xmlns:a16="http://schemas.microsoft.com/office/drawing/2014/main" id="{611D6DD7-3FF5-DFFD-19CB-97CA5823D1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597" y="1678048"/>
            <a:ext cx="5992298" cy="369514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id="{BAC8DDA4-8CFF-BAA0-EF14-E6DF585535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83895" y="1678048"/>
            <a:ext cx="5779498" cy="3950161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A6F7978E-A860-C716-C499-BFB1CEBAF445}"/>
              </a:ext>
            </a:extLst>
          </p:cNvPr>
          <p:cNvSpPr/>
          <p:nvPr/>
        </p:nvSpPr>
        <p:spPr>
          <a:xfrm>
            <a:off x="1464742" y="5649981"/>
            <a:ext cx="287383" cy="27867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28778D74-C604-6BFF-1491-6371F63C9069}"/>
              </a:ext>
            </a:extLst>
          </p:cNvPr>
          <p:cNvSpPr/>
          <p:nvPr/>
        </p:nvSpPr>
        <p:spPr>
          <a:xfrm>
            <a:off x="2945830" y="5661161"/>
            <a:ext cx="287383" cy="278674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5772D2DE-B6FA-2557-7E68-03DD8AE15A4B}"/>
              </a:ext>
            </a:extLst>
          </p:cNvPr>
          <p:cNvSpPr/>
          <p:nvPr/>
        </p:nvSpPr>
        <p:spPr>
          <a:xfrm>
            <a:off x="4391643" y="5663043"/>
            <a:ext cx="287383" cy="278674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6DFE6C2F-58EA-3F14-8795-7D75AC73C135}"/>
                  </a:ext>
                </a:extLst>
              </p:cNvPr>
              <p:cNvSpPr txBox="1"/>
              <p:nvPr/>
            </p:nvSpPr>
            <p:spPr>
              <a:xfrm>
                <a:off x="1802494" y="5626327"/>
                <a:ext cx="884281" cy="3945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altLang="zh-CN" b="0" i="1" smtClean="0">
                            <a:latin typeface="Cambria Math" panose="02040503050406030204" pitchFamily="18" charset="0"/>
                          </a:rPr>
                        </m:ctrlPr>
                      </m:radPr>
                      <m:deg/>
                      <m:e>
                        <m:r>
                          <a:rPr lang="en-US" altLang="zh-CN" b="0" i="1" smtClean="0">
                            <a:latin typeface="Cambria Math" panose="02040503050406030204" pitchFamily="18" charset="0"/>
                          </a:rPr>
                          <m:t>𝑒𝐵</m:t>
                        </m:r>
                      </m:e>
                    </m:rad>
                  </m:oMath>
                </a14:m>
                <a:r>
                  <a:rPr lang="en-US" altLang="zh-CN" dirty="0"/>
                  <a:t>=0</a:t>
                </a:r>
                <a:endParaRPr lang="zh-CN" altLang="en-US" dirty="0"/>
              </a:p>
            </p:txBody>
          </p:sp>
        </mc:Choice>
        <mc:Fallback xmlns="">
          <p:sp>
            <p:nvSpPr>
              <p:cNvPr id="12" name="文本框 11">
                <a:extLst>
                  <a:ext uri="{FF2B5EF4-FFF2-40B4-BE49-F238E27FC236}">
                    <a16:creationId xmlns:a16="http://schemas.microsoft.com/office/drawing/2014/main" id="{6DFE6C2F-58EA-3F14-8795-7D75AC73C13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02494" y="5626327"/>
                <a:ext cx="884281" cy="394532"/>
              </a:xfrm>
              <a:prstGeom prst="rect">
                <a:avLst/>
              </a:prstGeom>
              <a:blipFill>
                <a:blip r:embed="rId4"/>
                <a:stretch>
                  <a:fillRect t="-3077" r="-4828" b="-2307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B475F862-6E82-0AFA-E444-075F4E638008}"/>
                  </a:ext>
                </a:extLst>
              </p:cNvPr>
              <p:cNvSpPr txBox="1"/>
              <p:nvPr/>
            </p:nvSpPr>
            <p:spPr>
              <a:xfrm>
                <a:off x="3185456" y="5634607"/>
                <a:ext cx="10143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0.2 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𝐺𝑒𝑉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3" name="文本框 12">
                <a:extLst>
                  <a:ext uri="{FF2B5EF4-FFF2-40B4-BE49-F238E27FC236}">
                    <a16:creationId xmlns:a16="http://schemas.microsoft.com/office/drawing/2014/main" id="{B475F862-6E82-0AFA-E444-075F4E6380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85456" y="5634607"/>
                <a:ext cx="1014317" cy="369332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8310B97B-49A8-23D1-0C20-48218F6ECDFE}"/>
                  </a:ext>
                </a:extLst>
              </p:cNvPr>
              <p:cNvSpPr txBox="1"/>
              <p:nvPr/>
            </p:nvSpPr>
            <p:spPr>
              <a:xfrm>
                <a:off x="4679026" y="5626327"/>
                <a:ext cx="1014317" cy="3693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0.5 </m:t>
                      </m:r>
                      <m:r>
                        <a:rPr lang="en-US" altLang="zh-CN" b="0" i="1" smtClean="0">
                          <a:latin typeface="Cambria Math" panose="02040503050406030204" pitchFamily="18" charset="0"/>
                        </a:rPr>
                        <m:t>𝐺𝑒𝑉</m:t>
                      </m:r>
                    </m:oMath>
                  </m:oMathPara>
                </a14:m>
                <a:endParaRPr lang="zh-CN" altLang="en-US" dirty="0"/>
              </a:p>
            </p:txBody>
          </p:sp>
        </mc:Choice>
        <mc:Fallback xmlns="">
          <p:sp>
            <p:nvSpPr>
              <p:cNvPr id="14" name="文本框 13">
                <a:extLst>
                  <a:ext uri="{FF2B5EF4-FFF2-40B4-BE49-F238E27FC236}">
                    <a16:creationId xmlns:a16="http://schemas.microsoft.com/office/drawing/2014/main" id="{8310B97B-49A8-23D1-0C20-48218F6ECDF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9026" y="5626327"/>
                <a:ext cx="1014317" cy="369332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3239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/>
      <p:bldP spid="13" grpId="0"/>
      <p:bldP spid="1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0E7D6F-8BBA-4822-8B47-869C777557D1}" type="datetime1">
              <a:rPr lang="zh-CN" altLang="en-US" smtClean="0"/>
              <a:t>2026/4/25</a:t>
            </a:fld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04BE1F-5F20-4BDF-AE9B-7772EF22785E}" type="slidenum">
              <a:rPr lang="zh-CN" altLang="en-US" smtClean="0"/>
              <a:t>14</a:t>
            </a:fld>
            <a:endParaRPr lang="zh-CN" altLang="en-US"/>
          </a:p>
        </p:txBody>
      </p:sp>
      <p:sp>
        <p:nvSpPr>
          <p:cNvPr id="5" name="副标题 4"/>
          <p:cNvSpPr>
            <a:spLocks noGrp="1"/>
          </p:cNvSpPr>
          <p:nvPr>
            <p:ph type="subTitle" idx="1"/>
          </p:nvPr>
        </p:nvSpPr>
        <p:spPr>
          <a:xfrm>
            <a:off x="1754950" y="240874"/>
            <a:ext cx="6320935" cy="481822"/>
          </a:xfrm>
        </p:spPr>
        <p:txBody>
          <a:bodyPr/>
          <a:lstStyle/>
          <a:p>
            <a:r>
              <a:rPr lang="en-US" altLang="zh-CN" dirty="0"/>
              <a:t>Summary and prospective</a:t>
            </a:r>
            <a:endParaRPr lang="zh-CN" altLang="en-US" dirty="0"/>
          </a:p>
        </p:txBody>
      </p:sp>
      <p:sp>
        <p:nvSpPr>
          <p:cNvPr id="8" name="文本框 7"/>
          <p:cNvSpPr txBox="1"/>
          <p:nvPr/>
        </p:nvSpPr>
        <p:spPr>
          <a:xfrm>
            <a:off x="5425169" y="5550454"/>
            <a:ext cx="21575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000" b="1" dirty="0">
                <a:solidFill>
                  <a:srgbClr val="FF0000"/>
                </a:solidFill>
                <a:latin typeface="华文隶书" panose="02010800040101010101" pitchFamily="2" charset="-122"/>
                <a:ea typeface="华文隶书" panose="02010800040101010101" pitchFamily="2" charset="-122"/>
              </a:rPr>
              <a:t>Thanks!</a:t>
            </a:r>
            <a:endParaRPr lang="zh-CN" altLang="en-US" sz="4000" b="1" dirty="0">
              <a:solidFill>
                <a:srgbClr val="FF0000"/>
              </a:solidFill>
              <a:latin typeface="华文隶书" panose="02010800040101010101" pitchFamily="2" charset="-122"/>
              <a:ea typeface="华文隶书" panose="02010800040101010101" pitchFamily="2" charset="-122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文本框 20">
                <a:extLst>
                  <a:ext uri="{FF2B5EF4-FFF2-40B4-BE49-F238E27FC236}">
                    <a16:creationId xmlns:a16="http://schemas.microsoft.com/office/drawing/2014/main" id="{625AC050-1A83-7846-8490-D3ECD3F9B56A}"/>
                  </a:ext>
                </a:extLst>
              </p:cNvPr>
              <p:cNvSpPr txBox="1"/>
              <p:nvPr/>
            </p:nvSpPr>
            <p:spPr>
              <a:xfrm>
                <a:off x="1754950" y="1358688"/>
                <a:ext cx="9640389" cy="1319336"/>
              </a:xfrm>
              <a:prstGeom prst="rect">
                <a:avLst/>
              </a:prstGeom>
              <a:noFill/>
              <a:ln w="28575">
                <a:solidFill>
                  <a:srgbClr val="00B050"/>
                </a:solidFill>
              </a:ln>
            </p:spPr>
            <p:txBody>
              <a:bodyPr wrap="square" rtlCol="0">
                <a:spAutoFit/>
              </a:bodyPr>
              <a:lstStyle>
                <a:defPPr>
                  <a:defRPr lang="zh-CN"/>
                </a:defPPr>
                <a:lvl1pPr marL="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457200" indent="-457200">
                  <a:lnSpc>
                    <a:spcPct val="150000"/>
                  </a:lnSpc>
                  <a:buClr>
                    <a:srgbClr val="C0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chemeClr val="accent2"/>
                    </a:solidFill>
                  </a:rPr>
                  <a:t> </a:t>
                </a:r>
                <a:r>
                  <a:rPr lang="en-US" altLang="zh-CN" sz="2800" b="1" dirty="0">
                    <a:solidFill>
                      <a:srgbClr val="FF0000"/>
                    </a:solidFill>
                  </a:rPr>
                  <a:t>Landau representation </a:t>
                </a:r>
                <a:r>
                  <a:rPr lang="en-US" altLang="zh-CN" sz="2800" b="1" dirty="0"/>
                  <a:t>for finite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𝝁</m:t>
                    </m:r>
                  </m:oMath>
                </a14:m>
                <a:r>
                  <a:rPr lang="en-US" altLang="zh-CN" sz="2800" b="1" dirty="0">
                    <a:solidFill>
                      <a:srgbClr val="FF0000"/>
                    </a:solidFill>
                  </a:rPr>
                  <a:t> </a:t>
                </a:r>
                <a:r>
                  <a:rPr lang="en-US" altLang="zh-CN" sz="2800" b="1" dirty="0"/>
                  <a:t>and</a:t>
                </a:r>
                <a:r>
                  <a:rPr lang="en-US" altLang="zh-CN" sz="2800" b="1" dirty="0">
                    <a:solidFill>
                      <a:srgbClr val="FF0000"/>
                    </a:solidFill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800" b="1" i="1" smtClean="0">
                        <a:solidFill>
                          <a:srgbClr val="0070C0"/>
                        </a:solidFill>
                        <a:latin typeface="Cambria Math" panose="02040503050406030204" pitchFamily="18" charset="0"/>
                      </a:rPr>
                      <m:t>𝑩</m:t>
                    </m:r>
                  </m:oMath>
                </a14:m>
                <a:endParaRPr lang="en-US" altLang="zh-CN" sz="2800" b="1" dirty="0">
                  <a:solidFill>
                    <a:srgbClr val="0070C0"/>
                  </a:solidFill>
                </a:endParaRPr>
              </a:p>
              <a:p>
                <a:pPr marL="457200" indent="-457200">
                  <a:lnSpc>
                    <a:spcPct val="150000"/>
                  </a:lnSpc>
                  <a:buClr>
                    <a:srgbClr val="C00000"/>
                  </a:buClr>
                  <a:buFont typeface="Wingdings" panose="05000000000000000000" pitchFamily="2" charset="2"/>
                  <a:buChar char="u"/>
                </a:pPr>
                <a:r>
                  <a:rPr lang="en-US" altLang="zh-CN" sz="2800" b="1" dirty="0">
                    <a:solidFill>
                      <a:schemeClr val="accent2"/>
                    </a:solidFill>
                  </a:rPr>
                  <a:t> </a:t>
                </a:r>
                <a:r>
                  <a:rPr lang="en-US" altLang="zh-CN" sz="2800" b="1" dirty="0">
                    <a:solidFill>
                      <a:srgbClr val="FF0000"/>
                    </a:solidFill>
                  </a:rPr>
                  <a:t>rho superconductor </a:t>
                </a:r>
                <a:r>
                  <a:rPr lang="en-US" altLang="zh-CN" sz="2800" b="1" dirty="0"/>
                  <a:t>at </a:t>
                </a:r>
                <a:r>
                  <a:rPr lang="en-US" altLang="zh-CN" sz="2800" b="1" dirty="0">
                    <a:solidFill>
                      <a:srgbClr val="0070C0"/>
                    </a:solidFill>
                  </a:rPr>
                  <a:t>larger B </a:t>
                </a:r>
                <a:r>
                  <a:rPr lang="en-US" altLang="zh-CN" sz="2800" b="1" dirty="0"/>
                  <a:t>due to </a:t>
                </a:r>
                <a:r>
                  <a:rPr lang="en-US" altLang="zh-CN" sz="2800" b="1" dirty="0">
                    <a:solidFill>
                      <a:schemeClr val="accent2"/>
                    </a:solidFill>
                  </a:rPr>
                  <a:t>energy reversal</a:t>
                </a:r>
              </a:p>
            </p:txBody>
          </p:sp>
        </mc:Choice>
        <mc:Fallback xmlns="">
          <p:sp>
            <p:nvSpPr>
              <p:cNvPr id="6" name="文本框 20">
                <a:extLst>
                  <a:ext uri="{FF2B5EF4-FFF2-40B4-BE49-F238E27FC236}">
                    <a16:creationId xmlns:a16="http://schemas.microsoft.com/office/drawing/2014/main" id="{625AC050-1A83-7846-8490-D3ECD3F9B5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4950" y="1358688"/>
                <a:ext cx="9640389" cy="1319336"/>
              </a:xfrm>
              <a:prstGeom prst="rect">
                <a:avLst/>
              </a:prstGeom>
              <a:blipFill>
                <a:blip r:embed="rId2"/>
                <a:stretch>
                  <a:fillRect l="-1009" b="-10407"/>
                </a:stretch>
              </a:blipFill>
              <a:ln w="28575">
                <a:solidFill>
                  <a:srgbClr val="00B050"/>
                </a:solidFill>
              </a:ln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文本框 6">
            <a:extLst>
              <a:ext uri="{FF2B5EF4-FFF2-40B4-BE49-F238E27FC236}">
                <a16:creationId xmlns:a16="http://schemas.microsoft.com/office/drawing/2014/main" id="{A49C6602-7F34-C500-EE38-E2BB357A7E3E}"/>
              </a:ext>
            </a:extLst>
          </p:cNvPr>
          <p:cNvSpPr txBox="1"/>
          <p:nvPr/>
        </p:nvSpPr>
        <p:spPr>
          <a:xfrm>
            <a:off x="1876871" y="2873978"/>
            <a:ext cx="9518468" cy="2611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b="1" dirty="0"/>
              <a:t>  More realistic </a:t>
            </a:r>
            <a:r>
              <a:rPr lang="en-US" altLang="zh-CN" sz="2800" b="1" dirty="0">
                <a:solidFill>
                  <a:srgbClr val="FF0000"/>
                </a:solidFill>
              </a:rPr>
              <a:t>three-flavor</a:t>
            </a:r>
            <a:r>
              <a:rPr lang="en-US" altLang="zh-CN" sz="2800" b="1" dirty="0"/>
              <a:t> NJL model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b="1" dirty="0"/>
              <a:t>  Check </a:t>
            </a:r>
            <a:r>
              <a:rPr lang="en-US" altLang="zh-CN" sz="2800" b="1" dirty="0">
                <a:solidFill>
                  <a:srgbClr val="0070C0"/>
                </a:solidFill>
              </a:rPr>
              <a:t>rho superconductivity </a:t>
            </a:r>
            <a:r>
              <a:rPr lang="en-US" altLang="zh-CN" sz="2800" b="1" dirty="0"/>
              <a:t>in </a:t>
            </a:r>
            <a:r>
              <a:rPr lang="en-US" altLang="zh-CN" sz="2800" b="1" dirty="0">
                <a:solidFill>
                  <a:srgbClr val="FF0000"/>
                </a:solidFill>
              </a:rPr>
              <a:t>the early Universe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rgbClr val="0070C0"/>
                </a:solidFill>
              </a:rPr>
              <a:t>magnetic vortical </a:t>
            </a:r>
            <a:r>
              <a:rPr lang="en-US" altLang="zh-CN" sz="2800" b="1" dirty="0"/>
              <a:t>and </a:t>
            </a:r>
            <a:r>
              <a:rPr lang="en-US" altLang="zh-CN" sz="2800" b="1" dirty="0">
                <a:solidFill>
                  <a:srgbClr val="0070C0"/>
                </a:solidFill>
              </a:rPr>
              <a:t>homogeneous</a:t>
            </a:r>
            <a:r>
              <a:rPr lang="en-US" altLang="zh-CN" sz="2800" b="1" dirty="0"/>
              <a:t> phase </a:t>
            </a:r>
            <a:r>
              <a:rPr lang="en-US" altLang="zh-CN" sz="2800" b="1" dirty="0">
                <a:solidFill>
                  <a:srgbClr val="FF0000"/>
                </a:solidFill>
              </a:rPr>
              <a:t>boundary</a:t>
            </a:r>
            <a:r>
              <a:rPr lang="en-US" altLang="zh-CN" sz="2800" b="1" dirty="0"/>
              <a:t> </a:t>
            </a:r>
          </a:p>
          <a:p>
            <a:pPr marL="285750" indent="-285750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en-US" altLang="zh-CN" sz="2800" b="1" dirty="0"/>
              <a:t> </a:t>
            </a:r>
            <a:r>
              <a:rPr lang="en-US" altLang="zh-CN" sz="2800" b="1" dirty="0">
                <a:solidFill>
                  <a:srgbClr val="0070C0"/>
                </a:solidFill>
              </a:rPr>
              <a:t>pion superfluidity </a:t>
            </a:r>
            <a:r>
              <a:rPr lang="en-US" altLang="zh-CN" sz="2800" b="1" dirty="0"/>
              <a:t>and </a:t>
            </a:r>
            <a:r>
              <a:rPr lang="en-US" altLang="zh-CN" sz="2800" b="1" dirty="0">
                <a:solidFill>
                  <a:srgbClr val="0070C0"/>
                </a:solidFill>
              </a:rPr>
              <a:t>rho superconductivity </a:t>
            </a:r>
            <a:r>
              <a:rPr lang="en-US" altLang="zh-CN" sz="2800" b="1" dirty="0">
                <a:solidFill>
                  <a:srgbClr val="FF0000"/>
                </a:solidFill>
              </a:rPr>
              <a:t>boundary</a:t>
            </a:r>
            <a:r>
              <a:rPr lang="en-US" altLang="zh-CN" sz="2800" b="1" dirty="0"/>
              <a:t> </a:t>
            </a:r>
            <a:endParaRPr lang="zh-CN" altLang="en-US" sz="28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MDRlZTM0ZjliNWFhZWQ4Y2IyMmQzMDBlMGQxZGFmZmY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823</TotalTime>
  <Words>529</Words>
  <Application>Microsoft Office PowerPoint</Application>
  <PresentationFormat>宽屏</PresentationFormat>
  <Paragraphs>108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6" baseType="lpstr">
      <vt:lpstr>AdvOT483a8203</vt:lpstr>
      <vt:lpstr>Arial Unicode MS</vt:lpstr>
      <vt:lpstr>等线</vt:lpstr>
      <vt:lpstr>等线 Light</vt:lpstr>
      <vt:lpstr>黑体</vt:lpstr>
      <vt:lpstr>华文隶书</vt:lpstr>
      <vt:lpstr>Arial</vt:lpstr>
      <vt:lpstr>Cambria Math</vt:lpstr>
      <vt:lpstr>Comic Sans MS</vt:lpstr>
      <vt:lpstr>Times New Roman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曹高清</dc:creator>
  <cp:lastModifiedBy>Gaoqing Cao</cp:lastModifiedBy>
  <cp:revision>211</cp:revision>
  <dcterms:created xsi:type="dcterms:W3CDTF">2017-12-12T06:58:00Z</dcterms:created>
  <dcterms:modified xsi:type="dcterms:W3CDTF">2026-04-25T00:16:50Z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643B443A7E9D48D58ABE2B9B21B61FFC_12</vt:lpwstr>
  </property>
  <property fmtid="{D5CDD505-2E9C-101B-9397-08002B2CF9AE}" pid="3" name="KSOProductBuildVer">
    <vt:lpwstr>2052-12.1.0.15712</vt:lpwstr>
  </property>
</Properties>
</file>