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96" r:id="rId3"/>
    <p:sldId id="295" r:id="rId4"/>
    <p:sldId id="281" r:id="rId5"/>
    <p:sldId id="298" r:id="rId6"/>
    <p:sldId id="287" r:id="rId7"/>
    <p:sldId id="289" r:id="rId8"/>
    <p:sldId id="277" r:id="rId9"/>
    <p:sldId id="299" r:id="rId10"/>
    <p:sldId id="290" r:id="rId11"/>
    <p:sldId id="300" r:id="rId12"/>
    <p:sldId id="301" r:id="rId13"/>
    <p:sldId id="302" r:id="rId14"/>
    <p:sldId id="303" r:id="rId15"/>
    <p:sldId id="304" r:id="rId16"/>
    <p:sldId id="307" r:id="rId17"/>
    <p:sldId id="308" r:id="rId18"/>
    <p:sldId id="306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95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52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CC25A-37C3-4689-AA6D-11055F3FE136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F6D91-01AC-449D-821C-89196F3D52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8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0672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15008"/>
            <a:ext cx="10515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00" b="1" i="0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300" b="1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r>
              <a:rPr lang="en-US" altLang="zh-CN" dirty="0"/>
              <a:t>/18</a:t>
            </a:r>
            <a:endParaRPr lang="zh-CN" altLang="en-US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305E093-9B89-4B4E-B0D9-7A906A59C2C5}"/>
              </a:ext>
            </a:extLst>
          </p:cNvPr>
          <p:cNvCxnSpPr>
            <a:cxnSpLocks/>
          </p:cNvCxnSpPr>
          <p:nvPr userDrawn="1"/>
        </p:nvCxnSpPr>
        <p:spPr>
          <a:xfrm>
            <a:off x="0" y="626209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2658D2D-592C-464B-B100-6C3A573A48E3}"/>
              </a:ext>
            </a:extLst>
          </p:cNvPr>
          <p:cNvCxnSpPr>
            <a:cxnSpLocks/>
          </p:cNvCxnSpPr>
          <p:nvPr userDrawn="1"/>
        </p:nvCxnSpPr>
        <p:spPr>
          <a:xfrm>
            <a:off x="0" y="121063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png"/><Relationship Id="rId4" Type="http://schemas.openxmlformats.org/officeDocument/2006/relationships/image" Target="../media/image5.w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.png"/><Relationship Id="rId7" Type="http://schemas.openxmlformats.org/officeDocument/2006/relationships/image" Target="../media/image1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5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87D6B04-40EC-45C6-8DD6-F9BD4E266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" y="1502"/>
            <a:ext cx="2505944" cy="19840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1DB4F6-E933-40F0-A9F2-01412F2EF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558" y="14098"/>
            <a:ext cx="2078860" cy="206222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2235031-1B3D-427C-8C91-7780DFBA8AA7}"/>
              </a:ext>
            </a:extLst>
          </p:cNvPr>
          <p:cNvSpPr>
            <a:spLocks noGrp="1" noChangeArrowheads="1"/>
          </p:cNvSpPr>
          <p:nvPr/>
        </p:nvSpPr>
        <p:spPr>
          <a:xfrm>
            <a:off x="19582" y="1804066"/>
            <a:ext cx="12169924" cy="1376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高能重离子碰撞中的强子对光致产生</a:t>
            </a:r>
            <a:endParaRPr lang="en-US" altLang="zh-CN" sz="4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960AEAD-B628-4849-8CE4-63EDF5C15000}"/>
              </a:ext>
            </a:extLst>
          </p:cNvPr>
          <p:cNvSpPr>
            <a:spLocks noGrp="1" noChangeArrowheads="1"/>
          </p:cNvSpPr>
          <p:nvPr/>
        </p:nvSpPr>
        <p:spPr>
          <a:xfrm>
            <a:off x="19582" y="3179856"/>
            <a:ext cx="12152835" cy="1418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7145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057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4003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zh-CN" altLang="en-US" sz="40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查王妹</a:t>
            </a:r>
            <a:endParaRPr lang="en-US" altLang="zh-CN" sz="3200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zh-CN" altLang="en-US" sz="36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中国科学技术大学</a:t>
            </a:r>
            <a:endParaRPr lang="en-US" altLang="zh-CN" sz="3600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endParaRPr lang="zh-CN" altLang="en-US" sz="16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618CD59-9933-4576-85D6-963B09F620CE}"/>
              </a:ext>
            </a:extLst>
          </p:cNvPr>
          <p:cNvSpPr>
            <a:spLocks noGrp="1" noChangeArrowheads="1"/>
          </p:cNvSpPr>
          <p:nvPr/>
        </p:nvSpPr>
        <p:spPr>
          <a:xfrm>
            <a:off x="753035" y="4871700"/>
            <a:ext cx="10564906" cy="19722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7145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057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4003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/>
            <a:r>
              <a:rPr lang="zh-CN" alt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极端核物质前沿研讨会</a:t>
            </a:r>
            <a:r>
              <a:rPr lang="en-US" altLang="zh-CN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(Workshop on extreme nuclear matter frontiers)</a:t>
            </a:r>
            <a:r>
              <a:rPr lang="zh-CN" alt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2026</a:t>
            </a:r>
            <a:r>
              <a:rPr lang="zh-CN" alt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24-28</a:t>
            </a:r>
            <a:r>
              <a:rPr lang="zh-CN" alt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日，宜昌</a:t>
            </a:r>
            <a:endParaRPr lang="en-US" altLang="zh-CN" sz="3200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23086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正反质子对的光致产生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52891A-EC7C-4728-8769-021220EA5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9" r="52030"/>
          <a:stretch/>
        </p:blipFill>
        <p:spPr>
          <a:xfrm>
            <a:off x="3679806" y="1876612"/>
            <a:ext cx="3976053" cy="32858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92A11CF-4377-45C5-9F0D-F5084F70D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40" y="1541601"/>
            <a:ext cx="3348160" cy="377479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CDC1055-1D35-4A1C-A374-6C588427C9F9}"/>
              </a:ext>
            </a:extLst>
          </p:cNvPr>
          <p:cNvSpPr txBox="1"/>
          <p:nvPr/>
        </p:nvSpPr>
        <p:spPr>
          <a:xfrm>
            <a:off x="966456" y="5219903"/>
            <a:ext cx="2076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QED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真空激发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9D92B7E-B5E8-4969-821A-EEDE99E5FBAE}"/>
              </a:ext>
            </a:extLst>
          </p:cNvPr>
          <p:cNvSpPr txBox="1"/>
          <p:nvPr/>
        </p:nvSpPr>
        <p:spPr>
          <a:xfrm>
            <a:off x="5920376" y="5230038"/>
            <a:ext cx="683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重离子碰撞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&gt;&gt;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正负电子碰撞？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3CD772-DA28-4473-9A77-611DDE947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216" y="1849057"/>
            <a:ext cx="4590989" cy="3242141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45D4F03-089E-49EC-B69E-5B0CF2B4B597}"/>
              </a:ext>
            </a:extLst>
          </p:cNvPr>
          <p:cNvCxnSpPr/>
          <p:nvPr/>
        </p:nvCxnSpPr>
        <p:spPr>
          <a:xfrm flipV="1">
            <a:off x="7273365" y="3622304"/>
            <a:ext cx="1643529" cy="4542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2C664E2-8FAC-E8DC-EDD1-906EA27FD37D}"/>
              </a:ext>
            </a:extLst>
          </p:cNvPr>
          <p:cNvSpPr txBox="1"/>
          <p:nvPr/>
        </p:nvSpPr>
        <p:spPr>
          <a:xfrm>
            <a:off x="6202454" y="5669220"/>
            <a:ext cx="6102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0.00143                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0.04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CCFB7B8-96A9-5AE3-8842-BB6022B73CE0}"/>
              </a:ext>
            </a:extLst>
          </p:cNvPr>
          <p:cNvSpPr txBox="1"/>
          <p:nvPr/>
        </p:nvSpPr>
        <p:spPr>
          <a:xfrm>
            <a:off x="4025780" y="5691703"/>
            <a:ext cx="2076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Q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GeV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-2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）？</a:t>
            </a:r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4FEC315-52E7-7F99-DCFB-75200AC3002F}"/>
              </a:ext>
            </a:extLst>
          </p:cNvPr>
          <p:cNvSpPr txBox="1"/>
          <p:nvPr/>
        </p:nvSpPr>
        <p:spPr>
          <a:xfrm>
            <a:off x="6606363" y="1459026"/>
            <a:ext cx="5369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C: L. Wang et al., J. Phys. G 53 (2026) 035102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E1E61B3D-1DAF-4BC5-25E7-BC1CC70E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10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3168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baseline="30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baseline="30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的光致产生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D0F6D9E-0C0A-E867-3375-E781A2DD2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71" y="1726739"/>
            <a:ext cx="4419600" cy="30539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CAF8A23-13A7-466B-988D-4FDA278F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024" y="1726739"/>
            <a:ext cx="4411164" cy="321384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93DB797-FFC2-830B-1627-E10CBD878AC2}"/>
              </a:ext>
            </a:extLst>
          </p:cNvPr>
          <p:cNvSpPr txBox="1"/>
          <p:nvPr/>
        </p:nvSpPr>
        <p:spPr>
          <a:xfrm>
            <a:off x="3724835" y="1336235"/>
            <a:ext cx="6468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 Collaboration,</a:t>
            </a:r>
            <a:r>
              <a:rPr lang="zh-CN" alt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132 (2024) 222303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84C1301-3079-4293-28BA-8A70CCD97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955" y="4977431"/>
            <a:ext cx="2926975" cy="67103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C70B891-047B-0695-B987-1725798927CA}"/>
              </a:ext>
            </a:extLst>
          </p:cNvPr>
          <p:cNvSpPr txBox="1"/>
          <p:nvPr/>
        </p:nvSpPr>
        <p:spPr>
          <a:xfrm>
            <a:off x="2575112" y="4951489"/>
            <a:ext cx="292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相干产生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7BCD5F-83D5-CA07-86FB-9103CC2CF2C8}"/>
              </a:ext>
            </a:extLst>
          </p:cNvPr>
          <p:cNvSpPr txBox="1"/>
          <p:nvPr/>
        </p:nvSpPr>
        <p:spPr>
          <a:xfrm>
            <a:off x="7422777" y="5612609"/>
            <a:ext cx="281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源自光核作用？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1A5A16-8DEE-AF32-E839-749D0530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11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6694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baseline="30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baseline="30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的光致产生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93DB797-FFC2-830B-1627-E10CBD878AC2}"/>
              </a:ext>
            </a:extLst>
          </p:cNvPr>
          <p:cNvSpPr txBox="1"/>
          <p:nvPr/>
        </p:nvSpPr>
        <p:spPr>
          <a:xfrm>
            <a:off x="3724835" y="1336235"/>
            <a:ext cx="6468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Collaboration,</a:t>
            </a:r>
            <a:r>
              <a:rPr lang="zh-CN" alt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C 96 (2017) 054904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7BCD5F-83D5-CA07-86FB-9103CC2CF2C8}"/>
              </a:ext>
            </a:extLst>
          </p:cNvPr>
          <p:cNvSpPr txBox="1"/>
          <p:nvPr/>
        </p:nvSpPr>
        <p:spPr>
          <a:xfrm>
            <a:off x="6611470" y="5290932"/>
            <a:ext cx="281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en-US" altLang="zh-CN" sz="2400" dirty="0" err="1">
                <a:solidFill>
                  <a:srgbClr val="FF0000"/>
                </a:solidFill>
                <a:latin typeface="Symbol" panose="05050102010706020507" pitchFamily="18" charset="2"/>
                <a:ea typeface="楷体" panose="02010609060101010101" pitchFamily="49" charset="-122"/>
              </a:rPr>
              <a:t>p</a:t>
            </a:r>
            <a:r>
              <a:rPr lang="en-US" altLang="zh-CN" sz="2400" baseline="300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zh-CN" sz="2400" dirty="0" err="1">
                <a:solidFill>
                  <a:srgbClr val="FF0000"/>
                </a:solidFill>
                <a:latin typeface="Symbol" panose="05050102010706020507" pitchFamily="18" charset="2"/>
                <a:ea typeface="楷体" panose="02010609060101010101" pitchFamily="49" charset="-122"/>
              </a:rPr>
              <a:t>p</a:t>
            </a:r>
            <a:r>
              <a:rPr lang="en-US" altLang="zh-CN" sz="2400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的相位冲突！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9276A6-4AF9-64E0-0A82-A189BBC20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60" y="1848812"/>
            <a:ext cx="4258235" cy="30251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9369B3-7153-FF74-6838-DA4A59DDC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935" y="1848812"/>
            <a:ext cx="4701989" cy="30565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95402E-46EC-53A1-6230-008C53E29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613" y="4967949"/>
            <a:ext cx="2949388" cy="984301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9D2DAD2-1373-2894-71BC-F4AB175A478C}"/>
              </a:ext>
            </a:extLst>
          </p:cNvPr>
          <p:cNvSpPr/>
          <p:nvPr/>
        </p:nvSpPr>
        <p:spPr>
          <a:xfrm>
            <a:off x="7252447" y="3088341"/>
            <a:ext cx="1187824" cy="5154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25F013-5016-BE59-92DD-D541F1A6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12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9630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baseline="30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baseline="300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的光致产生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4F72DA-BB32-6348-58A1-3172BEF15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4" y="1586752"/>
            <a:ext cx="4777010" cy="3429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00CE99F-1C1C-038F-8E01-EA0AE4CCC938}"/>
              </a:ext>
            </a:extLst>
          </p:cNvPr>
          <p:cNvSpPr txBox="1"/>
          <p:nvPr/>
        </p:nvSpPr>
        <p:spPr>
          <a:xfrm>
            <a:off x="3756211" y="5401430"/>
            <a:ext cx="5378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光核作用无法单独描述实验数据！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5701A45-3A76-1666-A10E-CAC122CAC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04" y="1586752"/>
            <a:ext cx="4825507" cy="3533431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430E12-0D8C-ADE2-2392-07EAD38A7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13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7913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400" dirty="0" err="1">
                <a:solidFill>
                  <a:srgbClr val="0000CC"/>
                </a:solidFill>
                <a:latin typeface="Symbol" panose="05050102010706020507" pitchFamily="18" charset="2"/>
                <a:ea typeface="楷体" panose="02010609060101010101" pitchFamily="49" charset="-122"/>
              </a:rPr>
              <a:t>p</a:t>
            </a:r>
            <a:r>
              <a:rPr lang="en-US" altLang="zh-CN" sz="4400" baseline="30000" dirty="0" err="1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zh-CN" sz="4400" dirty="0" err="1">
                <a:solidFill>
                  <a:srgbClr val="0000CC"/>
                </a:solidFill>
                <a:latin typeface="Symbol" panose="05050102010706020507" pitchFamily="18" charset="2"/>
                <a:ea typeface="楷体" panose="02010609060101010101" pitchFamily="49" charset="-122"/>
              </a:rPr>
              <a:t>p</a:t>
            </a:r>
            <a:r>
              <a:rPr lang="en-US" altLang="zh-CN" sz="4400" baseline="300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的光致产生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7C398E-E527-ADEB-7E24-1E63699D6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71" y="1512067"/>
            <a:ext cx="4525097" cy="33064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001926-B09A-8C36-F7CB-38EC6A10D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235" y="1564341"/>
            <a:ext cx="4019688" cy="34334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7A851E-752D-DD80-5C45-BEEC88B39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781" y="4765979"/>
            <a:ext cx="1862015" cy="9359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13D15C-9767-599B-38A1-2CECE4AD1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895" y="4749978"/>
            <a:ext cx="1611670" cy="95190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2A06A37-541D-26D7-03C9-C2339AE48A50}"/>
              </a:ext>
            </a:extLst>
          </p:cNvPr>
          <p:cNvSpPr txBox="1"/>
          <p:nvPr/>
        </p:nvSpPr>
        <p:spPr>
          <a:xfrm>
            <a:off x="8610600" y="5119020"/>
            <a:ext cx="37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+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5B7E7A-0670-2A78-AE1C-57373D352310}"/>
              </a:ext>
            </a:extLst>
          </p:cNvPr>
          <p:cNvSpPr txBox="1"/>
          <p:nvPr/>
        </p:nvSpPr>
        <p:spPr>
          <a:xfrm>
            <a:off x="7812741" y="5760260"/>
            <a:ext cx="396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自旋干涉行为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E3D3B4A-85BD-7C8C-5B3A-61CDDE6BF8CC}"/>
              </a:ext>
            </a:extLst>
          </p:cNvPr>
          <p:cNvSpPr txBox="1"/>
          <p:nvPr/>
        </p:nvSpPr>
        <p:spPr>
          <a:xfrm>
            <a:off x="2586959" y="5125774"/>
            <a:ext cx="2175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光核作用主导！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FD939E-E0B1-29DA-56F8-F888B81A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14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1065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400" dirty="0" err="1">
                <a:solidFill>
                  <a:srgbClr val="0000CC"/>
                </a:solidFill>
                <a:latin typeface="Symbol" panose="05050102010706020507" pitchFamily="18" charset="2"/>
                <a:ea typeface="楷体" panose="02010609060101010101" pitchFamily="49" charset="-122"/>
              </a:rPr>
              <a:t>p</a:t>
            </a:r>
            <a:r>
              <a:rPr lang="en-US" altLang="zh-CN" sz="4400" baseline="30000" dirty="0" err="1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en-US" altLang="zh-CN" sz="4400" dirty="0" err="1">
                <a:solidFill>
                  <a:srgbClr val="0000CC"/>
                </a:solidFill>
                <a:latin typeface="Symbol" panose="05050102010706020507" pitchFamily="18" charset="2"/>
                <a:ea typeface="楷体" panose="02010609060101010101" pitchFamily="49" charset="-122"/>
              </a:rPr>
              <a:t>p</a:t>
            </a:r>
            <a:r>
              <a:rPr lang="en-US" altLang="zh-CN" sz="4400" baseline="300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的光致产生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BEEB954-E9B2-4D90-B0D8-338D260C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4" y="1746558"/>
            <a:ext cx="3763478" cy="108350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E1D69E-7F25-4F93-BA30-02D7FA69B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103" y="1658245"/>
            <a:ext cx="7875069" cy="315156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00A1B3D-8B43-44C6-A5F3-B5586B9A08A7}"/>
              </a:ext>
            </a:extLst>
          </p:cNvPr>
          <p:cNvSpPr txBox="1"/>
          <p:nvPr/>
        </p:nvSpPr>
        <p:spPr>
          <a:xfrm>
            <a:off x="269107" y="3481384"/>
            <a:ext cx="4033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Hagiwara et al.,, Phys. Rev. D </a:t>
            </a:r>
            <a:r>
              <a:rPr lang="en-US" altLang="zh-CN" sz="14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altLang="zh-CN" sz="14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(2021) 074013 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4D0C547-AA9A-46FF-B659-21A304B4DCD9}"/>
              </a:ext>
            </a:extLst>
          </p:cNvPr>
          <p:cNvSpPr txBox="1"/>
          <p:nvPr/>
        </p:nvSpPr>
        <p:spPr>
          <a:xfrm>
            <a:off x="4148023" y="5055620"/>
            <a:ext cx="378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光光与光核过程极化干涉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A49326C-BDC9-DB27-0C2F-867B80E4899B}"/>
              </a:ext>
            </a:extLst>
          </p:cNvPr>
          <p:cNvSpPr txBox="1"/>
          <p:nvPr/>
        </p:nvSpPr>
        <p:spPr>
          <a:xfrm>
            <a:off x="8924365" y="5041225"/>
            <a:ext cx="363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显著的光光过程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C466B5-7410-8CF4-EA57-BD30F4B8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15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7463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Symbol" panose="05050102010706020507" pitchFamily="18" charset="2"/>
                <a:ea typeface="楷体" panose="02010609060101010101" pitchFamily="49" charset="-122"/>
              </a:rPr>
              <a:t>反常磁矩与真空涨落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AA461768-5794-FD2B-58CB-A3AD61AECA62}"/>
                  </a:ext>
                </a:extLst>
              </p:cNvPr>
              <p:cNvSpPr txBox="1"/>
              <p:nvPr/>
            </p:nvSpPr>
            <p:spPr bwMode="auto">
              <a:xfrm>
                <a:off x="1549770" y="1879321"/>
                <a:ext cx="3443571" cy="4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zh-CN" altLang="en-US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𝑠𝑧</m:t>
                              </m:r>
                            </m:sub>
                          </m:sSub>
                        </m:e>
                      </m:d>
                      <m:r>
                        <a:rPr lang="zh-CN" altLang="en-US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zh-CN" alt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zh-CN" altLang="en-US" sz="24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zh-CN" altLang="en-US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zh-CN" alt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AA461768-5794-FD2B-58CB-A3AD61AEC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9770" y="1879321"/>
                <a:ext cx="3443571" cy="431800"/>
              </a:xfrm>
              <a:prstGeom prst="rect">
                <a:avLst/>
              </a:prstGeom>
              <a:blipFill>
                <a:blip r:embed="rId2"/>
                <a:stretch>
                  <a:fillRect b="-183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437BD281-3471-97DE-A3B6-522612F4FAD4}"/>
                  </a:ext>
                </a:extLst>
              </p:cNvPr>
              <p:cNvSpPr txBox="1"/>
              <p:nvPr/>
            </p:nvSpPr>
            <p:spPr bwMode="auto">
              <a:xfrm>
                <a:off x="5139859" y="1879321"/>
                <a:ext cx="1365438" cy="4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zh-CN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zh-CN" alt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437BD281-3471-97DE-A3B6-522612F4F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859" y="1879321"/>
                <a:ext cx="1365438" cy="431800"/>
              </a:xfrm>
              <a:prstGeom prst="rect">
                <a:avLst/>
              </a:prstGeom>
              <a:blipFill>
                <a:blip r:embed="rId3"/>
                <a:stretch>
                  <a:fillRect l="-1339" b="-183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EB89E659-4918-F6DD-9C33-2FEFC91E698B}"/>
              </a:ext>
            </a:extLst>
          </p:cNvPr>
          <p:cNvSpPr txBox="1"/>
          <p:nvPr/>
        </p:nvSpPr>
        <p:spPr>
          <a:xfrm>
            <a:off x="4923864" y="1201109"/>
            <a:ext cx="16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Dirac 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方程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3">
                <a:extLst>
                  <a:ext uri="{FF2B5EF4-FFF2-40B4-BE49-F238E27FC236}">
                    <a16:creationId xmlns:a16="http://schemas.microsoft.com/office/drawing/2014/main" id="{97D4A1F2-D929-924D-6646-497D0B19C4F5}"/>
                  </a:ext>
                </a:extLst>
              </p:cNvPr>
              <p:cNvSpPr txBox="1"/>
              <p:nvPr/>
            </p:nvSpPr>
            <p:spPr bwMode="auto">
              <a:xfrm>
                <a:off x="7044719" y="1667077"/>
                <a:ext cx="3131762" cy="8997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≠0≈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Object 3">
                <a:extLst>
                  <a:ext uri="{FF2B5EF4-FFF2-40B4-BE49-F238E27FC236}">
                    <a16:creationId xmlns:a16="http://schemas.microsoft.com/office/drawing/2014/main" id="{97D4A1F2-D929-924D-6646-497D0B19C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4719" y="1667077"/>
                <a:ext cx="3131762" cy="8997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679CC0E3-AEB3-A03E-0672-B154F7ED3EFA}"/>
              </a:ext>
            </a:extLst>
          </p:cNvPr>
          <p:cNvSpPr txBox="1"/>
          <p:nvPr/>
        </p:nvSpPr>
        <p:spPr>
          <a:xfrm>
            <a:off x="7660759" y="1201109"/>
            <a:ext cx="16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真空涨落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035CF6D-5847-2B65-E18F-A65BDB749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373" y="1414993"/>
            <a:ext cx="1237912" cy="1151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3">
                <a:extLst>
                  <a:ext uri="{FF2B5EF4-FFF2-40B4-BE49-F238E27FC236}">
                    <a16:creationId xmlns:a16="http://schemas.microsoft.com/office/drawing/2014/main" id="{BC316619-55E0-E670-34D8-9E2E77DCC5D6}"/>
                  </a:ext>
                </a:extLst>
              </p:cNvPr>
              <p:cNvSpPr txBox="1"/>
              <p:nvPr/>
            </p:nvSpPr>
            <p:spPr bwMode="auto">
              <a:xfrm>
                <a:off x="3953982" y="2819472"/>
                <a:ext cx="5322666" cy="596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𝑄𝐸𝐷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𝐸𝑊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𝐻𝑉𝑃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𝐻𝐿𝑏𝐿</m:t>
                          </m:r>
                        </m:sup>
                      </m:sSubSup>
                    </m:oMath>
                  </m:oMathPara>
                </a14:m>
                <a:endParaRPr lang="zh-CN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6" name="Object 3">
                <a:extLst>
                  <a:ext uri="{FF2B5EF4-FFF2-40B4-BE49-F238E27FC236}">
                    <a16:creationId xmlns:a16="http://schemas.microsoft.com/office/drawing/2014/main" id="{BC316619-55E0-E670-34D8-9E2E77DCC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3982" y="2819472"/>
                <a:ext cx="5322666" cy="5960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328E081F-2B8E-A745-CA35-BD2675654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524" y="4007223"/>
            <a:ext cx="2201124" cy="146741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168B274-28FE-497D-4DDF-4616245BF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4013301"/>
            <a:ext cx="2201123" cy="146741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C3360BC-88F7-30B3-F716-3CDA0262D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986" y="4004561"/>
            <a:ext cx="2201126" cy="1467417"/>
          </a:xfrm>
          <a:prstGeom prst="rect">
            <a:avLst/>
          </a:prstGeom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3DDC2ED3-49A2-E023-CFD7-89A08C40A611}"/>
              </a:ext>
            </a:extLst>
          </p:cNvPr>
          <p:cNvCxnSpPr>
            <a:endCxn id="22" idx="0"/>
          </p:cNvCxnSpPr>
          <p:nvPr/>
        </p:nvCxnSpPr>
        <p:spPr>
          <a:xfrm flipH="1">
            <a:off x="1976086" y="3325906"/>
            <a:ext cx="3205514" cy="6813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CDE01F2B-D9D3-982F-1C56-7AB0C9826BFA}"/>
              </a:ext>
            </a:extLst>
          </p:cNvPr>
          <p:cNvCxnSpPr>
            <a:cxnSpLocks/>
          </p:cNvCxnSpPr>
          <p:nvPr/>
        </p:nvCxnSpPr>
        <p:spPr>
          <a:xfrm flipH="1">
            <a:off x="4843127" y="3256009"/>
            <a:ext cx="1219200" cy="7126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8D53AFA-DC54-0520-FC39-C8EC4CFB9557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116437" y="3271301"/>
            <a:ext cx="479112" cy="733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7A6AF397-2D28-8B7C-6435-E52D0C1D42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3300" y="3995483"/>
            <a:ext cx="2585641" cy="1454423"/>
          </a:xfrm>
          <a:prstGeom prst="rect">
            <a:avLst/>
          </a:prstGeom>
        </p:spPr>
      </p:pic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46487AA0-F9EA-AF47-B2AE-F1A342F40D7C}"/>
              </a:ext>
            </a:extLst>
          </p:cNvPr>
          <p:cNvCxnSpPr>
            <a:endCxn id="34" idx="0"/>
          </p:cNvCxnSpPr>
          <p:nvPr/>
        </p:nvCxnSpPr>
        <p:spPr>
          <a:xfrm>
            <a:off x="8153400" y="3271301"/>
            <a:ext cx="2252721" cy="7241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86BF9A6A-A4DA-AB8C-540F-3523478A0D35}"/>
              </a:ext>
            </a:extLst>
          </p:cNvPr>
          <p:cNvSpPr txBox="1"/>
          <p:nvPr/>
        </p:nvSpPr>
        <p:spPr>
          <a:xfrm>
            <a:off x="1331259" y="5618465"/>
            <a:ext cx="164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loops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B22654F-BBA8-DA83-8D00-1F4D49A81E9E}"/>
              </a:ext>
            </a:extLst>
          </p:cNvPr>
          <p:cNvSpPr txBox="1"/>
          <p:nvPr/>
        </p:nvSpPr>
        <p:spPr>
          <a:xfrm>
            <a:off x="7111323" y="5618464"/>
            <a:ext cx="164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NNLO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2F4A92C-57CF-4405-DC03-2C6413549EC9}"/>
              </a:ext>
            </a:extLst>
          </p:cNvPr>
          <p:cNvSpPr txBox="1"/>
          <p:nvPr/>
        </p:nvSpPr>
        <p:spPr>
          <a:xfrm>
            <a:off x="10054335" y="5561029"/>
            <a:ext cx="164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NLO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9ACD0524-0B6F-E6D7-FD5B-DA0F35BF1E4D}"/>
              </a:ext>
            </a:extLst>
          </p:cNvPr>
          <p:cNvSpPr/>
          <p:nvPr/>
        </p:nvSpPr>
        <p:spPr>
          <a:xfrm>
            <a:off x="7853082" y="2725271"/>
            <a:ext cx="796577" cy="6902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5B84B2-6F32-3AC3-B204-83EA57EE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16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0972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Symbol" panose="05050102010706020507" pitchFamily="18" charset="2"/>
                <a:ea typeface="楷体" panose="02010609060101010101" pitchFamily="49" charset="-122"/>
              </a:rPr>
              <a:t>缪子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en-US" altLang="zh-CN" dirty="0">
                <a:solidFill>
                  <a:srgbClr val="0000CC"/>
                </a:solidFill>
                <a:latin typeface="Symbol" panose="05050102010706020507" pitchFamily="18" charset="2"/>
                <a:ea typeface="楷体" panose="02010609060101010101" pitchFamily="49" charset="-122"/>
              </a:rPr>
              <a:t>-2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3">
                <a:extLst>
                  <a:ext uri="{FF2B5EF4-FFF2-40B4-BE49-F238E27FC236}">
                    <a16:creationId xmlns:a16="http://schemas.microsoft.com/office/drawing/2014/main" id="{34FAE80E-7D2B-4682-85EA-00788D42B5FD}"/>
                  </a:ext>
                </a:extLst>
              </p:cNvPr>
              <p:cNvSpPr txBox="1"/>
              <p:nvPr/>
            </p:nvSpPr>
            <p:spPr bwMode="auto">
              <a:xfrm>
                <a:off x="1736069" y="1674789"/>
                <a:ext cx="4915739" cy="4665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=1159652180.59(13)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Object 3">
                <a:extLst>
                  <a:ext uri="{FF2B5EF4-FFF2-40B4-BE49-F238E27FC236}">
                    <a16:creationId xmlns:a16="http://schemas.microsoft.com/office/drawing/2014/main" id="{34FAE80E-7D2B-4682-85EA-00788D42B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6069" y="1674789"/>
                <a:ext cx="4915739" cy="466524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961FEC1C-9FF7-20CD-CFA0-6A9DFA3ACB9E}"/>
              </a:ext>
            </a:extLst>
          </p:cNvPr>
          <p:cNvSpPr txBox="1"/>
          <p:nvPr/>
        </p:nvSpPr>
        <p:spPr>
          <a:xfrm>
            <a:off x="1791816" y="1336235"/>
            <a:ext cx="6102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Fan and et al., Phys. Rev. Lett. 130 (2023) 071801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3">
                <a:extLst>
                  <a:ext uri="{FF2B5EF4-FFF2-40B4-BE49-F238E27FC236}">
                    <a16:creationId xmlns:a16="http://schemas.microsoft.com/office/drawing/2014/main" id="{15A3245B-D7B4-F199-ED70-1ED662F25ED5}"/>
                  </a:ext>
                </a:extLst>
              </p:cNvPr>
              <p:cNvSpPr txBox="1"/>
              <p:nvPr/>
            </p:nvSpPr>
            <p:spPr bwMode="auto">
              <a:xfrm>
                <a:off x="8044841" y="1519453"/>
                <a:ext cx="2286981" cy="8758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𝑛𝑒𝑤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Object 3">
                <a:extLst>
                  <a:ext uri="{FF2B5EF4-FFF2-40B4-BE49-F238E27FC236}">
                    <a16:creationId xmlns:a16="http://schemas.microsoft.com/office/drawing/2014/main" id="{15A3245B-D7B4-F199-ED70-1ED662F25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4841" y="1519453"/>
                <a:ext cx="2286981" cy="8758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1CF74647-5ED1-1C8E-47C6-32A0642C5960}"/>
              </a:ext>
            </a:extLst>
          </p:cNvPr>
          <p:cNvSpPr txBox="1"/>
          <p:nvPr/>
        </p:nvSpPr>
        <p:spPr>
          <a:xfrm>
            <a:off x="6517341" y="1674789"/>
            <a:ext cx="17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0.11ppb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2770444-945D-D21E-1A7A-7B7A34E13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116" y="2363512"/>
            <a:ext cx="3673062" cy="188289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2BC02E1-0ADD-4374-4544-CED722FEF245}"/>
              </a:ext>
            </a:extLst>
          </p:cNvPr>
          <p:cNvSpPr txBox="1"/>
          <p:nvPr/>
        </p:nvSpPr>
        <p:spPr>
          <a:xfrm>
            <a:off x="3729319" y="3168590"/>
            <a:ext cx="120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 ppb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D5AA4FA-5FD4-E209-0848-892F1E704B4B}"/>
              </a:ext>
            </a:extLst>
          </p:cNvPr>
          <p:cNvSpPr txBox="1"/>
          <p:nvPr/>
        </p:nvSpPr>
        <p:spPr>
          <a:xfrm>
            <a:off x="1334616" y="4249800"/>
            <a:ext cx="4555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Muon g − 2 Collaboration, arXiv:6490134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B9C4F84-0A3B-31CB-3E1B-7256AEEDC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790" y="2309269"/>
            <a:ext cx="3307976" cy="260402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378328-F600-69E2-C329-F27A41A76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917" y="4742520"/>
            <a:ext cx="2743200" cy="13235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63187DC-AEA0-A94F-25C0-1E43801AF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118" y="4742541"/>
            <a:ext cx="1128255" cy="1323530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CB1C35CD-5EC2-02AB-63D4-4502BEA5A56F}"/>
              </a:ext>
            </a:extLst>
          </p:cNvPr>
          <p:cNvSpPr/>
          <p:nvPr/>
        </p:nvSpPr>
        <p:spPr>
          <a:xfrm>
            <a:off x="1132910" y="5396753"/>
            <a:ext cx="4035243" cy="2330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5889B20-2CAE-C773-7A79-430DF8C02370}"/>
              </a:ext>
            </a:extLst>
          </p:cNvPr>
          <p:cNvSpPr/>
          <p:nvPr/>
        </p:nvSpPr>
        <p:spPr>
          <a:xfrm>
            <a:off x="1132909" y="5206000"/>
            <a:ext cx="4035243" cy="19075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FE96C3D-9401-2DF1-8D99-77699B8F0454}"/>
              </a:ext>
            </a:extLst>
          </p:cNvPr>
          <p:cNvSpPr txBox="1"/>
          <p:nvPr/>
        </p:nvSpPr>
        <p:spPr>
          <a:xfrm>
            <a:off x="6212541" y="5194455"/>
            <a:ext cx="3437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altLang="zh-CN" sz="1400" b="0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Aliberti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et al., arXiv:2505.21476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1B50A62-6790-CA3C-E42A-9A11E75D6332}"/>
              </a:ext>
            </a:extLst>
          </p:cNvPr>
          <p:cNvSpPr txBox="1"/>
          <p:nvPr/>
        </p:nvSpPr>
        <p:spPr>
          <a:xfrm>
            <a:off x="8964706" y="2535100"/>
            <a:ext cx="287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新物理的曙光？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B036000-A6F0-F725-9866-F033F3615D59}"/>
              </a:ext>
            </a:extLst>
          </p:cNvPr>
          <p:cNvSpPr txBox="1"/>
          <p:nvPr/>
        </p:nvSpPr>
        <p:spPr>
          <a:xfrm>
            <a:off x="8909984" y="3186416"/>
            <a:ext cx="2667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Lattice QCD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的“釜底抽薪”与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CMD-3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实验的背刺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08DCFD72-0BD7-53FE-C156-D5408510181A}"/>
              </a:ext>
            </a:extLst>
          </p:cNvPr>
          <p:cNvCxnSpPr>
            <a:stCxn id="32" idx="3"/>
          </p:cNvCxnSpPr>
          <p:nvPr/>
        </p:nvCxnSpPr>
        <p:spPr>
          <a:xfrm>
            <a:off x="5168153" y="5513294"/>
            <a:ext cx="1191370" cy="3406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27BDB28E-0C6C-BB6D-37CE-66D87E569BB4}"/>
              </a:ext>
            </a:extLst>
          </p:cNvPr>
          <p:cNvSpPr txBox="1"/>
          <p:nvPr/>
        </p:nvSpPr>
        <p:spPr>
          <a:xfrm>
            <a:off x="6452348" y="5613522"/>
            <a:ext cx="3489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新的冲突（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UPC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与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e</a:t>
            </a:r>
            <a:r>
              <a:rPr lang="en-US" altLang="zh-CN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+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e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433C43-8C6E-8310-B783-B41F1CF9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17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3911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F7115B-535F-4ECB-C80A-5E71B2D3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总结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857CA89-1C01-2765-7901-F4F7466BBB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6235"/>
                <a:ext cx="10515600" cy="4871824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实验上观测到丰富的光致强子对（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𝑝</m:t>
                        </m:r>
                      </m:e>
                    </m:acc>
                    <m:r>
                      <a:rPr lang="zh-CN" altLang="en-US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，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  <m:r>
                      <a:rPr lang="zh-CN" altLang="en-US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，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）</a:t>
                </a:r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强场真空的特性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:</a:t>
                </a: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极高密度的相干光子云是否改变了真空极化的微扰预期？</a:t>
                </a:r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助力缪子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g-2:</a:t>
                </a: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为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g-2</a:t>
                </a: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中误差最大的</a:t>
                </a:r>
                <a:r>
                  <a:rPr lang="en-US" altLang="zh-CN" sz="24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HLbL</a:t>
                </a: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提供非微扰实验数据约束</a:t>
                </a:r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展望：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LHC</a:t>
                </a: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测量、碰撞系统（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Z</a:t>
                </a: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、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A</a:t>
                </a: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关联）、角关联、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857CA89-1C01-2765-7901-F4F7466BBB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6235"/>
                <a:ext cx="10515600" cy="4871824"/>
              </a:xfrm>
              <a:blipFill>
                <a:blip r:embed="rId2"/>
                <a:stretch>
                  <a:fillRect l="-812" t="-2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686337C2-FE30-2180-BDE7-FBC72F00B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015" y="1891558"/>
            <a:ext cx="1267385" cy="16898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F7FE4D9-6860-84E9-73F7-662DA73AF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470" y="1891558"/>
            <a:ext cx="2253130" cy="168984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92FEEBE-D443-962B-0A21-C825C6645786}"/>
              </a:ext>
            </a:extLst>
          </p:cNvPr>
          <p:cNvSpPr txBox="1"/>
          <p:nvPr/>
        </p:nvSpPr>
        <p:spPr>
          <a:xfrm>
            <a:off x="4137212" y="2351760"/>
            <a:ext cx="960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A8CEB25-29AE-E097-8BC0-D86F5C3F2ED7}"/>
              </a:ext>
            </a:extLst>
          </p:cNvPr>
          <p:cNvSpPr txBox="1"/>
          <p:nvPr/>
        </p:nvSpPr>
        <p:spPr>
          <a:xfrm>
            <a:off x="2917637" y="2480232"/>
            <a:ext cx="98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？</a:t>
            </a:r>
            <a:r>
              <a:rPr lang="en-US" altLang="zh-CN" sz="2400" dirty="0">
                <a:solidFill>
                  <a:srgbClr val="FF0000"/>
                </a:solidFill>
              </a:rPr>
              <a:t>%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29D2F9A-3524-F07B-6696-926BD0278908}"/>
              </a:ext>
            </a:extLst>
          </p:cNvPr>
          <p:cNvSpPr txBox="1"/>
          <p:nvPr/>
        </p:nvSpPr>
        <p:spPr>
          <a:xfrm>
            <a:off x="5354170" y="2480233"/>
            <a:ext cx="98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？</a:t>
            </a:r>
            <a:r>
              <a:rPr lang="en-US" altLang="zh-CN" sz="2400" dirty="0">
                <a:solidFill>
                  <a:srgbClr val="FF0000"/>
                </a:solidFill>
              </a:rPr>
              <a:t>%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ACF9A93-048F-59D4-D248-2472074BAEDE}"/>
              </a:ext>
            </a:extLst>
          </p:cNvPr>
          <p:cNvSpPr txBox="1"/>
          <p:nvPr/>
        </p:nvSpPr>
        <p:spPr>
          <a:xfrm>
            <a:off x="2264709" y="3769969"/>
            <a:ext cx="150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相位问题？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4D88575-9991-8519-9A20-64BBE3166676}"/>
              </a:ext>
            </a:extLst>
          </p:cNvPr>
          <p:cNvSpPr txBox="1"/>
          <p:nvPr/>
        </p:nvSpPr>
        <p:spPr>
          <a:xfrm>
            <a:off x="5200650" y="3769969"/>
            <a:ext cx="2231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跨系统冲突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HIC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与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e</a:t>
            </a:r>
            <a:r>
              <a:rPr lang="en-US" altLang="zh-CN" sz="2000" baseline="30000" dirty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+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e</a:t>
            </a:r>
            <a:r>
              <a:rPr lang="en-US" altLang="zh-CN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-</a:t>
            </a:r>
            <a:endParaRPr lang="zh-CN" altLang="en-US" sz="2000" baseline="30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E6D38D-EE05-F144-0876-06B005954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18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375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真空不空 </a:t>
            </a:r>
            <a:r>
              <a:rPr lang="en-US" altLang="zh-CN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– </a:t>
            </a:r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量子涨落</a:t>
            </a:r>
            <a:endParaRPr lang="zh-CN" altLang="en-US" dirty="0">
              <a:solidFill>
                <a:srgbClr val="0000CC"/>
              </a:solidFill>
            </a:endParaRPr>
          </a:p>
        </p:txBody>
      </p:sp>
      <p:pic>
        <p:nvPicPr>
          <p:cNvPr id="4" name="图片 3" descr="图表, 折线图&#10;&#10;描述已自动生成">
            <a:extLst>
              <a:ext uri="{FF2B5EF4-FFF2-40B4-BE49-F238E27FC236}">
                <a16:creationId xmlns:a16="http://schemas.microsoft.com/office/drawing/2014/main" id="{7241DA88-DB65-EE60-DD47-75E965DFE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9" y="1379128"/>
            <a:ext cx="2223248" cy="2223248"/>
          </a:xfrm>
          <a:prstGeom prst="rect">
            <a:avLst/>
          </a:prstGeom>
        </p:spPr>
      </p:pic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7791248B-F25F-4A8A-23E0-1CE8B0F19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939" y="1379128"/>
            <a:ext cx="2964331" cy="22232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B4AAB92-BAE8-7119-1A71-D28D621D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88" y="1379128"/>
            <a:ext cx="348675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7EEB1011-193C-D362-78EE-7F598FEEEF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083231"/>
              </p:ext>
            </p:extLst>
          </p:nvPr>
        </p:nvGraphicFramePr>
        <p:xfrm>
          <a:off x="2735476" y="1554602"/>
          <a:ext cx="2682712" cy="192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069690" imgH="2926080" progId="Origin50.Graph">
                  <p:embed/>
                </p:oleObj>
              </mc:Choice>
              <mc:Fallback>
                <p:oleObj name="Graph" r:id="rId5" imgW="4069690" imgH="2926080" progId="Origin50.Graph">
                  <p:embed/>
                  <p:pic>
                    <p:nvPicPr>
                      <p:cNvPr id="11269" name="Object 3">
                        <a:extLst>
                          <a:ext uri="{FF2B5EF4-FFF2-40B4-BE49-F238E27FC236}">
                            <a16:creationId xmlns:a16="http://schemas.microsoft.com/office/drawing/2014/main" id="{40B5CF38-D49A-4584-B0E7-DCF737FB83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476" y="1554602"/>
                        <a:ext cx="2682712" cy="19293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19080E19-F516-4AC9-F581-E3401C8606B8}"/>
              </a:ext>
            </a:extLst>
          </p:cNvPr>
          <p:cNvSpPr txBox="1"/>
          <p:nvPr/>
        </p:nvSpPr>
        <p:spPr>
          <a:xfrm>
            <a:off x="2572871" y="3870039"/>
            <a:ext cx="2845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 W.</a:t>
            </a:r>
            <a:r>
              <a:rPr lang="zh-CN" altLang="en-US" sz="1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V.</a:t>
            </a:r>
            <a:r>
              <a:rPr lang="zh-CN" altLang="en-US" sz="1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Houston and Y. M. Hsieh, Phys. Rev.</a:t>
            </a:r>
            <a:r>
              <a:rPr lang="zh-CN" altLang="en-US" sz="1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45</a:t>
            </a:r>
            <a:r>
              <a:rPr lang="zh-CN" altLang="en-US" sz="1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(1934) 263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6CE574D-7BFA-DDFF-1DE0-137524E0757A}"/>
              </a:ext>
            </a:extLst>
          </p:cNvPr>
          <p:cNvSpPr/>
          <p:nvPr/>
        </p:nvSpPr>
        <p:spPr>
          <a:xfrm>
            <a:off x="9145236" y="3871807"/>
            <a:ext cx="24837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zh-CN" sz="1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H.B.G. Casimir </a:t>
            </a:r>
          </a:p>
          <a:p>
            <a:pPr algn="ctr"/>
            <a:r>
              <a:rPr lang="it-IT" altLang="zh-CN" sz="1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Indag. Math.</a:t>
            </a:r>
            <a:r>
              <a:rPr lang="it-IT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10 (1948) 261</a:t>
            </a:r>
            <a:endParaRPr lang="it-IT" altLang="zh-CN" sz="1400" b="0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DE38445-84FB-35F1-F85B-B1CA84933CBA}"/>
              </a:ext>
            </a:extLst>
          </p:cNvPr>
          <p:cNvSpPr txBox="1"/>
          <p:nvPr/>
        </p:nvSpPr>
        <p:spPr>
          <a:xfrm>
            <a:off x="5695950" y="3875313"/>
            <a:ext cx="3022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E. Lamb and R. C. </a:t>
            </a:r>
            <a:r>
              <a:rPr lang="en-US" altLang="zh-CN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Retherford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72, 241 (1947)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1F16F76-2A14-2D1F-9B50-661A7DBB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76" y="4494918"/>
            <a:ext cx="996351" cy="152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4BC15DA-2C28-5A71-1BD2-A668EE3D2129}"/>
              </a:ext>
            </a:extLst>
          </p:cNvPr>
          <p:cNvSpPr txBox="1"/>
          <p:nvPr/>
        </p:nvSpPr>
        <p:spPr>
          <a:xfrm>
            <a:off x="4038600" y="4794692"/>
            <a:ext cx="9457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谢玉铭</a:t>
            </a:r>
            <a:endParaRPr lang="en-US" altLang="zh-CN" b="0" i="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1893-1986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22" name="AutoShape 8" descr="The Lamb shift. Taken from [HH05].  ">
            <a:extLst>
              <a:ext uri="{FF2B5EF4-FFF2-40B4-BE49-F238E27FC236}">
                <a16:creationId xmlns:a16="http://schemas.microsoft.com/office/drawing/2014/main" id="{9CC5886F-1CE3-5F38-F624-07F746045A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43913773-A35D-1748-1473-2D4976EB5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0480" y="4454814"/>
            <a:ext cx="3100943" cy="1744280"/>
          </a:xfrm>
          <a:prstGeom prst="rect">
            <a:avLst/>
          </a:prstGeom>
        </p:spPr>
      </p:pic>
      <p:pic>
        <p:nvPicPr>
          <p:cNvPr id="50" name="Picture 36">
            <a:extLst>
              <a:ext uri="{FF2B5EF4-FFF2-40B4-BE49-F238E27FC236}">
                <a16:creationId xmlns:a16="http://schemas.microsoft.com/office/drawing/2014/main" id="{3E7392D8-00AB-45B7-9B85-20A565708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11314">
            <a:off x="10061824" y="5445194"/>
            <a:ext cx="1328697" cy="829018"/>
          </a:xfrm>
          <a:prstGeom prst="rect">
            <a:avLst/>
          </a:prstGeom>
        </p:spPr>
      </p:pic>
      <p:pic>
        <p:nvPicPr>
          <p:cNvPr id="51" name="Picture 37">
            <a:extLst>
              <a:ext uri="{FF2B5EF4-FFF2-40B4-BE49-F238E27FC236}">
                <a16:creationId xmlns:a16="http://schemas.microsoft.com/office/drawing/2014/main" id="{9194E90E-046D-5CF3-7F64-6EE5EC4C44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84285">
            <a:off x="10061310" y="4384163"/>
            <a:ext cx="1328697" cy="8290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4A66DB5-0BF5-E046-1217-3CB6721C365A}"/>
                  </a:ext>
                </a:extLst>
              </p:cNvPr>
              <p:cNvSpPr txBox="1"/>
              <p:nvPr/>
            </p:nvSpPr>
            <p:spPr>
              <a:xfrm>
                <a:off x="134470" y="4647875"/>
                <a:ext cx="21732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万物涨落之源：</a:t>
                </a:r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B4A66DB5-0BF5-E046-1217-3CB6721C3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70" y="4647875"/>
                <a:ext cx="2173209" cy="830997"/>
              </a:xfrm>
              <a:prstGeom prst="rect">
                <a:avLst/>
              </a:prstGeom>
              <a:blipFill>
                <a:blip r:embed="rId10"/>
                <a:stretch>
                  <a:fillRect l="-4202" t="-8029" r="-10924" b="-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文本框 53">
            <a:extLst>
              <a:ext uri="{FF2B5EF4-FFF2-40B4-BE49-F238E27FC236}">
                <a16:creationId xmlns:a16="http://schemas.microsoft.com/office/drawing/2014/main" id="{C15D29E2-59E2-DCC4-F38A-A2111FBFB859}"/>
              </a:ext>
            </a:extLst>
          </p:cNvPr>
          <p:cNvSpPr txBox="1"/>
          <p:nvPr/>
        </p:nvSpPr>
        <p:spPr>
          <a:xfrm>
            <a:off x="9048093" y="4794692"/>
            <a:ext cx="769441" cy="229732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真空涨落</a:t>
            </a:r>
            <a:endParaRPr lang="en-US" altLang="zh-CN" sz="2000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C5329D0-18A8-B980-82B2-B495D799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4602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强场下的真空 </a:t>
            </a:r>
            <a:r>
              <a:rPr lang="en-US" altLang="zh-CN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– </a:t>
            </a:r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真空激发</a:t>
            </a:r>
            <a:endParaRPr lang="zh-CN" altLang="en-US" dirty="0">
              <a:solidFill>
                <a:srgbClr val="0000CC"/>
              </a:solidFill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6F8ADDD3-C498-47A2-AD9C-2B80A5669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r="2381" b="4186"/>
          <a:stretch/>
        </p:blipFill>
        <p:spPr>
          <a:xfrm>
            <a:off x="2200655" y="2563800"/>
            <a:ext cx="2788890" cy="116144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531B44-6251-4B85-9C2A-EBB01EB11BA7}"/>
              </a:ext>
            </a:extLst>
          </p:cNvPr>
          <p:cNvCxnSpPr>
            <a:cxnSpLocks/>
          </p:cNvCxnSpPr>
          <p:nvPr/>
        </p:nvCxnSpPr>
        <p:spPr bwMode="auto">
          <a:xfrm flipV="1">
            <a:off x="2170848" y="2554899"/>
            <a:ext cx="2857776" cy="136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7">
            <a:extLst>
              <a:ext uri="{FF2B5EF4-FFF2-40B4-BE49-F238E27FC236}">
                <a16:creationId xmlns:a16="http://schemas.microsoft.com/office/drawing/2014/main" id="{822A1934-56A8-44AE-AC1E-48BC4AA54BE9}"/>
              </a:ext>
            </a:extLst>
          </p:cNvPr>
          <p:cNvSpPr txBox="1"/>
          <p:nvPr/>
        </p:nvSpPr>
        <p:spPr>
          <a:xfrm>
            <a:off x="1259157" y="1822469"/>
            <a:ext cx="5709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/>
              <a:t>mc</a:t>
            </a:r>
            <a:r>
              <a:rPr lang="en-US" sz="1400" baseline="30000" dirty="0"/>
              <a:t>2</a:t>
            </a:r>
          </a:p>
          <a:p>
            <a:pPr algn="r">
              <a:spcAft>
                <a:spcPts val="600"/>
              </a:spcAft>
            </a:pPr>
            <a:r>
              <a:rPr lang="en-US" sz="1400" dirty="0"/>
              <a:t>E=0</a:t>
            </a:r>
          </a:p>
          <a:p>
            <a:pPr algn="r">
              <a:spcAft>
                <a:spcPts val="600"/>
              </a:spcAft>
            </a:pPr>
            <a:r>
              <a:rPr lang="en-US" sz="1400" dirty="0"/>
              <a:t>-mc</a:t>
            </a:r>
            <a:r>
              <a:rPr lang="en-US" sz="1400" baseline="30000" dirty="0"/>
              <a:t>2</a:t>
            </a:r>
          </a:p>
        </p:txBody>
      </p:sp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887795C2-EF08-4E8F-84C6-F0B48B52170D}"/>
              </a:ext>
            </a:extLst>
          </p:cNvPr>
          <p:cNvCxnSpPr>
            <a:cxnSpLocks/>
          </p:cNvCxnSpPr>
          <p:nvPr/>
        </p:nvCxnSpPr>
        <p:spPr bwMode="auto">
          <a:xfrm flipV="1">
            <a:off x="2173126" y="1970319"/>
            <a:ext cx="2857776" cy="136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EB8E34AE-6788-4EB1-93F4-8F0048063A51}"/>
              </a:ext>
            </a:extLst>
          </p:cNvPr>
          <p:cNvCxnSpPr>
            <a:cxnSpLocks/>
          </p:cNvCxnSpPr>
          <p:nvPr/>
        </p:nvCxnSpPr>
        <p:spPr bwMode="auto">
          <a:xfrm flipV="1">
            <a:off x="2177671" y="2266020"/>
            <a:ext cx="2857776" cy="136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12">
            <a:extLst>
              <a:ext uri="{FF2B5EF4-FFF2-40B4-BE49-F238E27FC236}">
                <a16:creationId xmlns:a16="http://schemas.microsoft.com/office/drawing/2014/main" id="{BAAB4A71-83AE-4A32-AC52-F9378C6E79E4}"/>
              </a:ext>
            </a:extLst>
          </p:cNvPr>
          <p:cNvSpPr/>
          <p:nvPr/>
        </p:nvSpPr>
        <p:spPr bwMode="auto">
          <a:xfrm>
            <a:off x="3124330" y="2573098"/>
            <a:ext cx="177421" cy="15902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val 25">
            <a:extLst>
              <a:ext uri="{FF2B5EF4-FFF2-40B4-BE49-F238E27FC236}">
                <a16:creationId xmlns:a16="http://schemas.microsoft.com/office/drawing/2014/main" id="{D78E8AF5-2F26-48B2-871D-93A98B99C490}"/>
              </a:ext>
            </a:extLst>
          </p:cNvPr>
          <p:cNvSpPr/>
          <p:nvPr/>
        </p:nvSpPr>
        <p:spPr bwMode="auto">
          <a:xfrm>
            <a:off x="3117505" y="1815646"/>
            <a:ext cx="177421" cy="15902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Arc 18">
            <a:extLst>
              <a:ext uri="{FF2B5EF4-FFF2-40B4-BE49-F238E27FC236}">
                <a16:creationId xmlns:a16="http://schemas.microsoft.com/office/drawing/2014/main" id="{7ADE7FE7-3BA7-4AD7-98E6-D9D93423AAAC}"/>
              </a:ext>
            </a:extLst>
          </p:cNvPr>
          <p:cNvSpPr/>
          <p:nvPr/>
        </p:nvSpPr>
        <p:spPr bwMode="auto">
          <a:xfrm rot="2620498">
            <a:off x="2523852" y="1794383"/>
            <a:ext cx="914400" cy="914400"/>
          </a:xfrm>
          <a:prstGeom prst="arc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1" name="Straight Connector 32">
            <a:extLst>
              <a:ext uri="{FF2B5EF4-FFF2-40B4-BE49-F238E27FC236}">
                <a16:creationId xmlns:a16="http://schemas.microsoft.com/office/drawing/2014/main" id="{104526E6-EAB8-4459-BFAD-BE3B7380AA80}"/>
              </a:ext>
            </a:extLst>
          </p:cNvPr>
          <p:cNvCxnSpPr>
            <a:cxnSpLocks/>
          </p:cNvCxnSpPr>
          <p:nvPr/>
        </p:nvCxnSpPr>
        <p:spPr bwMode="auto">
          <a:xfrm flipV="1">
            <a:off x="2170848" y="1671552"/>
            <a:ext cx="0" cy="20392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5">
            <a:extLst>
              <a:ext uri="{FF2B5EF4-FFF2-40B4-BE49-F238E27FC236}">
                <a16:creationId xmlns:a16="http://schemas.microsoft.com/office/drawing/2014/main" id="{7123CFB3-E22F-4056-AB40-7DCDBC359AD0}"/>
              </a:ext>
            </a:extLst>
          </p:cNvPr>
          <p:cNvSpPr txBox="1"/>
          <p:nvPr/>
        </p:nvSpPr>
        <p:spPr>
          <a:xfrm>
            <a:off x="2454032" y="1445754"/>
            <a:ext cx="304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/>
              <a:t>E</a:t>
            </a:r>
          </a:p>
        </p:txBody>
      </p:sp>
      <p:cxnSp>
        <p:nvCxnSpPr>
          <p:cNvPr id="33" name="Straight Connector 38">
            <a:extLst>
              <a:ext uri="{FF2B5EF4-FFF2-40B4-BE49-F238E27FC236}">
                <a16:creationId xmlns:a16="http://schemas.microsoft.com/office/drawing/2014/main" id="{55741400-4ABD-48BF-80CA-B24E8DD19C1A}"/>
              </a:ext>
            </a:extLst>
          </p:cNvPr>
          <p:cNvCxnSpPr>
            <a:cxnSpLocks/>
          </p:cNvCxnSpPr>
          <p:nvPr/>
        </p:nvCxnSpPr>
        <p:spPr bwMode="auto">
          <a:xfrm>
            <a:off x="2170848" y="3725242"/>
            <a:ext cx="306890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ADA7D36B-1CD6-46C5-86A7-4F7B722020A4}"/>
              </a:ext>
            </a:extLst>
          </p:cNvPr>
          <p:cNvSpPr/>
          <p:nvPr/>
        </p:nvSpPr>
        <p:spPr>
          <a:xfrm>
            <a:off x="2782963" y="1280496"/>
            <a:ext cx="3176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Dirac's View of Vacuum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CEE009A-1EF1-457F-8FF4-31D19148F3A9}"/>
              </a:ext>
            </a:extLst>
          </p:cNvPr>
          <p:cNvSpPr/>
          <p:nvPr/>
        </p:nvSpPr>
        <p:spPr>
          <a:xfrm>
            <a:off x="6113393" y="1135604"/>
            <a:ext cx="4281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insulator with a negative energy "sea" filled with electrons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FF932D2-E12C-4E6E-B764-BF69BC60E7BA}"/>
                  </a:ext>
                </a:extLst>
              </p:cNvPr>
              <p:cNvSpPr/>
              <p:nvPr/>
            </p:nvSpPr>
            <p:spPr>
              <a:xfrm>
                <a:off x="6073638" y="2264279"/>
                <a:ext cx="4360633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400" dirty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量子涨落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/>
                <a:r>
                  <a:rPr lang="zh-CN" altLang="en-US" sz="200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虚电子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空穴对的产生与湮灭</a:t>
                </a:r>
                <a:endParaRPr lang="en-US" altLang="zh-CN" sz="20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lvl="1"/>
                <a:r>
                  <a:rPr lang="zh-CN" altLang="en-US" sz="2000" dirty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寿命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altLang="zh-CN" sz="2000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ℏ/2</m:t>
                    </m:r>
                    <m:r>
                      <a:rPr lang="en-US" altLang="zh-CN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zh-CN" altLang="en-US" sz="2000" dirty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大小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altLang="zh-CN" sz="2000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 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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ℏ/</m:t>
                    </m:r>
                    <m:r>
                      <a:rPr lang="en-US" altLang="zh-CN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𝑚𝑐</m:t>
                    </m:r>
                  </m:oMath>
                </a14:m>
                <a:r>
                  <a:rPr lang="en-US" altLang="zh-CN" sz="2000" dirty="0">
                    <a:solidFill>
                      <a:srgbClr val="0000CC"/>
                    </a:solidFill>
                  </a:rPr>
                  <a:t>.</a:t>
                </a:r>
                <a:endParaRPr lang="en-US" altLang="zh-CN" sz="2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FF932D2-E12C-4E6E-B764-BF69BC60E7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638" y="2264279"/>
                <a:ext cx="4360633" cy="1384995"/>
              </a:xfrm>
              <a:prstGeom prst="rect">
                <a:avLst/>
              </a:prstGeom>
              <a:blipFill>
                <a:blip r:embed="rId3"/>
                <a:stretch>
                  <a:fillRect l="-2095" t="-4825" b="-7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7">
            <a:extLst>
              <a:ext uri="{FF2B5EF4-FFF2-40B4-BE49-F238E27FC236}">
                <a16:creationId xmlns:a16="http://schemas.microsoft.com/office/drawing/2014/main" id="{02679BD3-95AC-406F-9031-D65C53D76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662" y="4233906"/>
            <a:ext cx="2414225" cy="1938696"/>
          </a:xfrm>
          <a:prstGeom prst="rect">
            <a:avLst/>
          </a:prstGeom>
        </p:spPr>
      </p:pic>
      <p:cxnSp>
        <p:nvCxnSpPr>
          <p:cNvPr id="38" name="Straight Connector 8">
            <a:extLst>
              <a:ext uri="{FF2B5EF4-FFF2-40B4-BE49-F238E27FC236}">
                <a16:creationId xmlns:a16="http://schemas.microsoft.com/office/drawing/2014/main" id="{140182B0-6AE6-4737-B3CB-B326F7A17292}"/>
              </a:ext>
            </a:extLst>
          </p:cNvPr>
          <p:cNvCxnSpPr/>
          <p:nvPr/>
        </p:nvCxnSpPr>
        <p:spPr bwMode="auto">
          <a:xfrm flipV="1">
            <a:off x="2138613" y="4152021"/>
            <a:ext cx="0" cy="20392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4D78BF55-C42A-48CE-8FF2-C7D5F7813108}"/>
              </a:ext>
            </a:extLst>
          </p:cNvPr>
          <p:cNvCxnSpPr/>
          <p:nvPr/>
        </p:nvCxnSpPr>
        <p:spPr bwMode="auto">
          <a:xfrm>
            <a:off x="2138613" y="6191272"/>
            <a:ext cx="306890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12142886-EBA3-4356-AF68-B5B4A9DACD21}"/>
                  </a:ext>
                </a:extLst>
              </p:cNvPr>
              <p:cNvSpPr/>
              <p:nvPr/>
            </p:nvSpPr>
            <p:spPr>
              <a:xfrm>
                <a:off x="2767713" y="4270300"/>
                <a:ext cx="15240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eEx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12142886-EBA3-4356-AF68-B5B4A9DACD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713" y="4270300"/>
                <a:ext cx="152400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13">
            <a:extLst>
              <a:ext uri="{FF2B5EF4-FFF2-40B4-BE49-F238E27FC236}">
                <a16:creationId xmlns:a16="http://schemas.microsoft.com/office/drawing/2014/main" id="{8CDBEB5A-4685-4DDA-B6E7-419AEED136F5}"/>
              </a:ext>
            </a:extLst>
          </p:cNvPr>
          <p:cNvSpPr txBox="1"/>
          <p:nvPr/>
        </p:nvSpPr>
        <p:spPr>
          <a:xfrm>
            <a:off x="1722495" y="392919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/>
              <a:t>E</a:t>
            </a:r>
          </a:p>
        </p:txBody>
      </p:sp>
      <p:sp>
        <p:nvSpPr>
          <p:cNvPr id="42" name="TextBox 14">
            <a:extLst>
              <a:ext uri="{FF2B5EF4-FFF2-40B4-BE49-F238E27FC236}">
                <a16:creationId xmlns:a16="http://schemas.microsoft.com/office/drawing/2014/main" id="{6022F828-A0B1-4219-AFBA-C72E2D89F8AB}"/>
              </a:ext>
            </a:extLst>
          </p:cNvPr>
          <p:cNvSpPr txBox="1"/>
          <p:nvPr/>
        </p:nvSpPr>
        <p:spPr>
          <a:xfrm>
            <a:off x="4866923" y="587923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/>
              <a:t>x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A4E743E-9779-4CBD-945F-9EB3783A6C5D}"/>
              </a:ext>
            </a:extLst>
          </p:cNvPr>
          <p:cNvSpPr/>
          <p:nvPr/>
        </p:nvSpPr>
        <p:spPr>
          <a:xfrm>
            <a:off x="2546678" y="381454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强外电场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52D181CB-0454-48A2-BE83-778CEAD91D3E}"/>
                  </a:ext>
                </a:extLst>
              </p:cNvPr>
              <p:cNvSpPr txBox="1"/>
              <p:nvPr/>
            </p:nvSpPr>
            <p:spPr>
              <a:xfrm>
                <a:off x="6016097" y="4918041"/>
                <a:ext cx="4185812" cy="668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1.3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sup>
                    </m:sSup>
                    <m:f>
                      <m:fPr>
                        <m:type m:val="lin"/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den>
                    </m:f>
                  </m:oMath>
                </a14:m>
                <a:r>
                  <a:rPr lang="en-US" altLang="zh-CN" sz="2400" dirty="0">
                    <a:solidFill>
                      <a:srgbClr val="FF0000"/>
                    </a:solidFill>
                  </a:rPr>
                  <a:t> </a:t>
                </a:r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52D181CB-0454-48A2-BE83-778CEAD91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097" y="4918041"/>
                <a:ext cx="4185812" cy="6683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B431DA7E-B07B-4A9B-92F8-F97E21E7A3AE}"/>
                  </a:ext>
                </a:extLst>
              </p:cNvPr>
              <p:cNvSpPr txBox="1"/>
              <p:nvPr/>
            </p:nvSpPr>
            <p:spPr>
              <a:xfrm>
                <a:off x="6272644" y="4417878"/>
                <a:ext cx="35162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𝑙</m:t>
                      </m:r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=2</m:t>
                      </m:r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𝑚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𝑐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B431DA7E-B07B-4A9B-92F8-F97E21E7A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644" y="4417878"/>
                <a:ext cx="351624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矩形 45">
            <a:extLst>
              <a:ext uri="{FF2B5EF4-FFF2-40B4-BE49-F238E27FC236}">
                <a16:creationId xmlns:a16="http://schemas.microsoft.com/office/drawing/2014/main" id="{762F7E24-2AAF-4D02-B303-D99DA60A48E9}"/>
              </a:ext>
            </a:extLst>
          </p:cNvPr>
          <p:cNvSpPr/>
          <p:nvPr/>
        </p:nvSpPr>
        <p:spPr>
          <a:xfrm>
            <a:off x="6093738" y="5660501"/>
            <a:ext cx="3760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Schwinger Critical Field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36F4DBC-0590-4050-BC50-6413324771AC}"/>
              </a:ext>
            </a:extLst>
          </p:cNvPr>
          <p:cNvSpPr/>
          <p:nvPr/>
        </p:nvSpPr>
        <p:spPr>
          <a:xfrm>
            <a:off x="5460731" y="3890798"/>
            <a:ext cx="50269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J.S. Schwinger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zh-CN" sz="1400" b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 Rev. 82 (1951) 664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4F8E86-9711-DF9A-A1AE-B96A71566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4506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高能重离子碰撞中的强电磁场</a:t>
            </a:r>
            <a:endParaRPr lang="zh-CN" altLang="en-US" dirty="0">
              <a:solidFill>
                <a:srgbClr val="0000CC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B2AF797-B1BC-4C0E-8FDD-DDAEFF17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558" y="1676486"/>
            <a:ext cx="3117924" cy="22380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5CA318E-AA0B-4847-BA66-27D6CBE0F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263" y="1482942"/>
            <a:ext cx="2289477" cy="3083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30DC24F-C04E-4F80-9E21-704E5CC9000C}"/>
                  </a:ext>
                </a:extLst>
              </p:cNvPr>
              <p:cNvSpPr txBox="1"/>
              <p:nvPr/>
            </p:nvSpPr>
            <p:spPr>
              <a:xfrm>
                <a:off x="8058740" y="4109404"/>
                <a:ext cx="32090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zh-CN" altLang="en-US" sz="20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:3.3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30DC24F-C04E-4F80-9E21-704E5CC90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740" y="4109404"/>
                <a:ext cx="320909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8">
            <a:extLst>
              <a:ext uri="{FF2B5EF4-FFF2-40B4-BE49-F238E27FC236}">
                <a16:creationId xmlns:a16="http://schemas.microsoft.com/office/drawing/2014/main" id="{61B6EC54-62F1-4361-8930-50FC7AEC1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11" y="1447282"/>
            <a:ext cx="4222409" cy="3222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B978E37-E2A9-4CBF-B3EF-2510C900DA57}"/>
                  </a:ext>
                </a:extLst>
              </p:cNvPr>
              <p:cNvSpPr txBox="1"/>
              <p:nvPr/>
            </p:nvSpPr>
            <p:spPr>
              <a:xfrm>
                <a:off x="2281982" y="4694719"/>
                <a:ext cx="489005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RHIC  b = 15 </a:t>
                </a:r>
                <a:r>
                  <a:rPr lang="en-US" altLang="zh-CN" sz="24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𝑀𝑎𝑥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r>
                        <a:rPr lang="en-US" altLang="zh-CN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5.3</m:t>
                      </m:r>
                      <m:r>
                        <a:rPr lang="en-US" altLang="zh-CN" sz="20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den>
                      </m:f>
                    </m:oMath>
                  </m:oMathPara>
                </a14:m>
                <a:endParaRPr lang="en-US" altLang="zh-CN" sz="2000" i="1" dirty="0">
                  <a:solidFill>
                    <a:srgbClr val="00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𝑀𝑎𝑥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9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  <m:r>
                            <a:rPr lang="en-US" altLang="zh-CN" sz="2000" i="1" baseline="30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B978E37-E2A9-4CBF-B3EF-2510C900D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982" y="4694719"/>
                <a:ext cx="4890052" cy="1077218"/>
              </a:xfrm>
              <a:prstGeom prst="rect">
                <a:avLst/>
              </a:prstGeom>
              <a:blipFill>
                <a:blip r:embed="rId6"/>
                <a:stretch>
                  <a:fillRect l="-1868" t="-8475" b="-661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10B56BB-F947-4D44-AAC5-75E24832C572}"/>
                  </a:ext>
                </a:extLst>
              </p:cNvPr>
              <p:cNvSpPr txBox="1"/>
              <p:nvPr/>
            </p:nvSpPr>
            <p:spPr>
              <a:xfrm>
                <a:off x="6924539" y="4677500"/>
                <a:ext cx="4890052" cy="1103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LHC  b = 15 </a:t>
                </a:r>
                <a:r>
                  <a:rPr lang="en-US" altLang="zh-CN" sz="24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𝑀𝑎𝑥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r>
                        <a:rPr lang="en-US" altLang="zh-CN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1.4</m:t>
                      </m:r>
                      <m:r>
                        <a:rPr lang="en-US" altLang="zh-CN" sz="20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den>
                      </m:f>
                    </m:oMath>
                  </m:oMathPara>
                </a14:m>
                <a:endParaRPr lang="en-US" altLang="zh-CN" sz="2000" i="1" dirty="0">
                  <a:solidFill>
                    <a:srgbClr val="00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𝑀𝑎𝑥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2.4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31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  <m:r>
                            <a:rPr lang="en-US" altLang="zh-CN" sz="2000" i="1" baseline="30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10B56BB-F947-4D44-AAC5-75E24832C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539" y="4677500"/>
                <a:ext cx="4890052" cy="1103572"/>
              </a:xfrm>
              <a:prstGeom prst="rect">
                <a:avLst/>
              </a:prstGeom>
              <a:blipFill>
                <a:blip r:embed="rId7"/>
                <a:stretch>
                  <a:fillRect l="-1995" t="-8287" b="-624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D3095788-3053-46C4-BB1B-8BCE610A4382}"/>
                  </a:ext>
                </a:extLst>
              </p:cNvPr>
              <p:cNvSpPr txBox="1"/>
              <p:nvPr/>
            </p:nvSpPr>
            <p:spPr>
              <a:xfrm>
                <a:off x="2413780" y="5771937"/>
                <a:ext cx="3909391" cy="460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≫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=2.2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  <m:r>
                            <a:rPr lang="en-US" altLang="zh-CN" sz="2400" i="1" baseline="30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24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D3095788-3053-46C4-BB1B-8BCE610A4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780" y="5771937"/>
                <a:ext cx="3909391" cy="460575"/>
              </a:xfrm>
              <a:prstGeom prst="rect">
                <a:avLst/>
              </a:prstGeom>
              <a:blipFill>
                <a:blip r:embed="rId8"/>
                <a:stretch>
                  <a:fillRect t="-124000" r="-3588" b="-197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>
            <a:extLst>
              <a:ext uri="{FF2B5EF4-FFF2-40B4-BE49-F238E27FC236}">
                <a16:creationId xmlns:a16="http://schemas.microsoft.com/office/drawing/2014/main" id="{4571E13B-D707-4FEB-AF21-A4F4E3B7331B}"/>
              </a:ext>
            </a:extLst>
          </p:cNvPr>
          <p:cNvSpPr/>
          <p:nvPr/>
        </p:nvSpPr>
        <p:spPr>
          <a:xfrm>
            <a:off x="7340485" y="5761540"/>
            <a:ext cx="3127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zh-CN" sz="2400" i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zh-CN" sz="2400" i="1" baseline="-250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Laser</a:t>
            </a:r>
            <a:r>
              <a:rPr lang="en-US" altLang="zh-CN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&gt;&gt;</a:t>
            </a:r>
            <a:r>
              <a:rPr lang="en-US" altLang="zh-CN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</a:t>
            </a:r>
            <a:r>
              <a:rPr lang="en-US" altLang="zh-CN" sz="24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zh-CN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&gt;&gt;</a:t>
            </a:r>
            <a:r>
              <a:rPr lang="en-US" altLang="zh-CN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</a:t>
            </a:r>
            <a:r>
              <a:rPr lang="en-US" altLang="zh-CN" sz="24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zh-CN" sz="2400" i="1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HIC</a:t>
            </a:r>
            <a:r>
              <a:rPr lang="en-US" altLang="zh-CN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CAEB0E-A1EE-B77E-8A3C-810657F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4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7703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57BFD-C356-BBB4-5566-EADF38DFC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STAR</a:t>
            </a:r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装置与超周边碰撞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07823B-5DBD-594F-41F0-489AF4CF9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83" y="1615008"/>
            <a:ext cx="5042602" cy="38131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CD9C5D-1418-CEB9-95FA-90ACD45BD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433" y="1456025"/>
            <a:ext cx="4413295" cy="425951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CC11EE3-36D4-7892-A62C-FA63175A8E7D}"/>
              </a:ext>
            </a:extLst>
          </p:cNvPr>
          <p:cNvSpPr txBox="1"/>
          <p:nvPr/>
        </p:nvSpPr>
        <p:spPr>
          <a:xfrm>
            <a:off x="8283483" y="5668832"/>
            <a:ext cx="3036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UPC Event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81CDFF-790D-A100-291F-13B405BE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5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8857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B-W</a:t>
            </a:r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过程的实验观测</a:t>
            </a:r>
            <a:endParaRPr lang="zh-CN" altLang="en-US" dirty="0">
              <a:solidFill>
                <a:srgbClr val="0000CC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7719C81-AF24-45DB-8D1B-6CC6659C1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784" y="3769426"/>
            <a:ext cx="3451757" cy="24643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8549C30-7FC9-4A21-987F-110815756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61" y="1475497"/>
            <a:ext cx="5497400" cy="349091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35CD25B-7683-4663-BA46-FE767B4BC432}"/>
              </a:ext>
            </a:extLst>
          </p:cNvPr>
          <p:cNvSpPr/>
          <p:nvPr/>
        </p:nvSpPr>
        <p:spPr>
          <a:xfrm>
            <a:off x="449178" y="5585858"/>
            <a:ext cx="40848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zh-CN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Breit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J. A. Wheeler, Phys. Rev. 46 (1934) 1087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BB3B100-2082-447F-9A7A-AE5A4BC9E678}"/>
              </a:ext>
            </a:extLst>
          </p:cNvPr>
          <p:cNvSpPr txBox="1"/>
          <p:nvPr/>
        </p:nvSpPr>
        <p:spPr>
          <a:xfrm>
            <a:off x="1381125" y="5001583"/>
            <a:ext cx="415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Breit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-Wheeler Process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902FB29-860D-4DD6-BBB5-EDE7C84BC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804" y="1236795"/>
            <a:ext cx="2737931" cy="242214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2BF8F5-3285-4CFB-B485-C3A89CFE6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5735" y="1323563"/>
            <a:ext cx="3495674" cy="223862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CCD4CA0-2BA7-4EC0-AC37-098951AC3FB4}"/>
              </a:ext>
            </a:extLst>
          </p:cNvPr>
          <p:cNvSpPr txBox="1"/>
          <p:nvPr/>
        </p:nvSpPr>
        <p:spPr>
          <a:xfrm>
            <a:off x="5941751" y="3502240"/>
            <a:ext cx="3659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NA45, </a:t>
            </a:r>
            <a:r>
              <a:rPr lang="de-DE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332 (1994) 471-476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B8AC169-B713-4BA0-A18F-9C7A495B1F55}"/>
              </a:ext>
            </a:extLst>
          </p:cNvPr>
          <p:cNvSpPr txBox="1"/>
          <p:nvPr/>
        </p:nvSpPr>
        <p:spPr>
          <a:xfrm>
            <a:off x="9458331" y="3617288"/>
            <a:ext cx="244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Phys.  Rev. C 70 (2004) 031902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E52A73-582A-4521-A494-4FBD0AFC4177}"/>
              </a:ext>
            </a:extLst>
          </p:cNvPr>
          <p:cNvSpPr txBox="1"/>
          <p:nvPr/>
        </p:nvSpPr>
        <p:spPr>
          <a:xfrm>
            <a:off x="9601200" y="4257160"/>
            <a:ext cx="244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Phys.  Rev. Lett.  127 (2021) 052302</a:t>
            </a:r>
            <a:endParaRPr lang="zh-CN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6078225-1368-43A9-9B17-F1A0437D14B0}"/>
              </a:ext>
            </a:extLst>
          </p:cNvPr>
          <p:cNvSpPr txBox="1"/>
          <p:nvPr/>
        </p:nvSpPr>
        <p:spPr>
          <a:xfrm>
            <a:off x="9679781" y="4909525"/>
            <a:ext cx="2262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B-W Process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F3F93B2-2225-4F37-8B76-B2325EF0AE06}"/>
              </a:ext>
            </a:extLst>
          </p:cNvPr>
          <p:cNvSpPr/>
          <p:nvPr/>
        </p:nvSpPr>
        <p:spPr>
          <a:xfrm>
            <a:off x="298561" y="2902018"/>
            <a:ext cx="5497400" cy="206439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B9AF4A-836F-5E70-B1A4-F8D8AC7C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6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63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μ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τ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子对的光致产生</a:t>
            </a:r>
            <a:endParaRPr lang="zh-CN" altLang="en-US" dirty="0">
              <a:solidFill>
                <a:srgbClr val="0000CC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1D1304F-FFD1-415F-A280-53CD5A31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80" y="1521106"/>
            <a:ext cx="4576992" cy="33399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6746149-B7C2-48C1-B107-7083EC64C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49"/>
          <a:stretch/>
        </p:blipFill>
        <p:spPr>
          <a:xfrm>
            <a:off x="6428819" y="1446091"/>
            <a:ext cx="4363561" cy="3965817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C13197BF-9BCC-43F2-8CCA-4D3E6715C2CF}"/>
              </a:ext>
            </a:extLst>
          </p:cNvPr>
          <p:cNvSpPr/>
          <p:nvPr/>
        </p:nvSpPr>
        <p:spPr>
          <a:xfrm>
            <a:off x="7057361" y="5284082"/>
            <a:ext cx="42964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CMS: Phys. Rev. Lett. 131 (2023) 151803</a:t>
            </a:r>
          </a:p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ATLAS: </a:t>
            </a:r>
            <a:r>
              <a:rPr lang="fr-FR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131 (2023) 151802</a:t>
            </a:r>
          </a:p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ATLAS-CONF-2025-004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970DDA0-A86F-4087-A4D4-40EA2DBADCD2}"/>
                  </a:ext>
                </a:extLst>
              </p:cNvPr>
              <p:cNvSpPr txBox="1"/>
              <p:nvPr/>
            </p:nvSpPr>
            <p:spPr>
              <a:xfrm>
                <a:off x="1446306" y="5074024"/>
                <a:ext cx="36883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zh-CN" alt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970DDA0-A86F-4087-A4D4-40EA2DBAD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306" y="5074024"/>
                <a:ext cx="3688334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2494162-83AF-436B-8821-C2D758D18BAE}"/>
                  </a:ext>
                </a:extLst>
              </p:cNvPr>
              <p:cNvSpPr txBox="1"/>
              <p:nvPr/>
            </p:nvSpPr>
            <p:spPr>
              <a:xfrm>
                <a:off x="7361413" y="3475318"/>
                <a:ext cx="36883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zh-CN" alt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2494162-83AF-436B-8821-C2D758D18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413" y="3475318"/>
                <a:ext cx="3688334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CE94D0C-2A6F-D523-C9F8-288D8537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7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5674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正反质子对的光致产生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52891A-EC7C-4728-8769-021220EA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806" y="1594393"/>
            <a:ext cx="8288655" cy="35680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92A11CF-4377-45C5-9F0D-F5084F70D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40" y="1541601"/>
            <a:ext cx="3348160" cy="377479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CDC1055-1D35-4A1C-A374-6C588427C9F9}"/>
              </a:ext>
            </a:extLst>
          </p:cNvPr>
          <p:cNvSpPr txBox="1"/>
          <p:nvPr/>
        </p:nvSpPr>
        <p:spPr>
          <a:xfrm>
            <a:off x="966456" y="5219903"/>
            <a:ext cx="2076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QED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真空激发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4616D06-B921-4620-84B4-F888610AC6FD}"/>
              </a:ext>
            </a:extLst>
          </p:cNvPr>
          <p:cNvSpPr txBox="1"/>
          <p:nvPr/>
        </p:nvSpPr>
        <p:spPr>
          <a:xfrm>
            <a:off x="4160083" y="5162458"/>
            <a:ext cx="3086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A: Pu et al., arXiv:2407.06091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2ACE383-9B21-4438-9F5E-FE29700D0C35}"/>
              </a:ext>
            </a:extLst>
          </p:cNvPr>
          <p:cNvSpPr txBox="1"/>
          <p:nvPr/>
        </p:nvSpPr>
        <p:spPr>
          <a:xfrm>
            <a:off x="8123247" y="5142958"/>
            <a:ext cx="3737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B</a:t>
            </a:r>
            <a:r>
              <a:rPr lang="da-DK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C. Zhang et al., 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 China Phys. Mech. Astron. 68 (2025)  121011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9D92B7E-B5E8-4969-821A-EEDE99E5FBAE}"/>
              </a:ext>
            </a:extLst>
          </p:cNvPr>
          <p:cNvSpPr txBox="1"/>
          <p:nvPr/>
        </p:nvSpPr>
        <p:spPr>
          <a:xfrm>
            <a:off x="4287112" y="5586908"/>
            <a:ext cx="683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重离子碰撞中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正反质子对光致产生的首次观测</a:t>
            </a:r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66A9BC-1983-1074-38C3-BA8139E0B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8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8679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正反质子对的光致产生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52891A-EC7C-4728-8769-021220EA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072" y="1594393"/>
            <a:ext cx="8288655" cy="356806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616D06-B921-4620-84B4-F888610AC6FD}"/>
              </a:ext>
            </a:extLst>
          </p:cNvPr>
          <p:cNvSpPr txBox="1"/>
          <p:nvPr/>
        </p:nvSpPr>
        <p:spPr>
          <a:xfrm>
            <a:off x="4160083" y="5162458"/>
            <a:ext cx="3086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A: Pu et al., arXiv:2407.06091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2ACE383-9B21-4438-9F5E-FE29700D0C35}"/>
              </a:ext>
            </a:extLst>
          </p:cNvPr>
          <p:cNvSpPr txBox="1"/>
          <p:nvPr/>
        </p:nvSpPr>
        <p:spPr>
          <a:xfrm>
            <a:off x="8123247" y="5142958"/>
            <a:ext cx="3737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B</a:t>
            </a:r>
            <a:r>
              <a:rPr lang="da-DK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C. Zhang et al., 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 China Phys. Mech. Astron. 68 (2025)  121011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9D92B7E-B5E8-4969-821A-EEDE99E5FBAE}"/>
              </a:ext>
            </a:extLst>
          </p:cNvPr>
          <p:cNvSpPr txBox="1"/>
          <p:nvPr/>
        </p:nvSpPr>
        <p:spPr>
          <a:xfrm>
            <a:off x="5896276" y="5621797"/>
            <a:ext cx="683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光核的贡献极其微小！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60AAC60D-622E-4C9F-A66A-DE865790333E}"/>
              </a:ext>
            </a:extLst>
          </p:cNvPr>
          <p:cNvCxnSpPr>
            <a:cxnSpLocks/>
          </p:cNvCxnSpPr>
          <p:nvPr/>
        </p:nvCxnSpPr>
        <p:spPr>
          <a:xfrm flipH="1" flipV="1">
            <a:off x="2532529" y="3466659"/>
            <a:ext cx="2191871" cy="9350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882C729E-BB3D-89F5-C5ED-DA7566743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35" y="2252539"/>
            <a:ext cx="3523129" cy="1153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884B5B6-33E2-E97F-6261-FC1DF24FE1F5}"/>
                  </a:ext>
                </a:extLst>
              </p:cNvPr>
              <p:cNvSpPr txBox="1"/>
              <p:nvPr/>
            </p:nvSpPr>
            <p:spPr>
              <a:xfrm>
                <a:off x="4464102" y="2280070"/>
                <a:ext cx="4196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884B5B6-33E2-E97F-6261-FC1DF24FE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102" y="2280070"/>
                <a:ext cx="41960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AFD5AB0-8BED-E68B-B6B2-5746D51EC424}"/>
                  </a:ext>
                </a:extLst>
              </p:cNvPr>
              <p:cNvSpPr txBox="1"/>
              <p:nvPr/>
            </p:nvSpPr>
            <p:spPr>
              <a:xfrm>
                <a:off x="1187824" y="2257464"/>
                <a:ext cx="425823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AFD5AB0-8BED-E68B-B6B2-5746D51EC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24" y="2257464"/>
                <a:ext cx="425823" cy="370294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95855F0-CAB4-99A1-0627-63A2DAE7C568}"/>
                  </a:ext>
                </a:extLst>
              </p:cNvPr>
              <p:cNvSpPr txBox="1"/>
              <p:nvPr/>
            </p:nvSpPr>
            <p:spPr>
              <a:xfrm>
                <a:off x="1723304" y="2351593"/>
                <a:ext cx="425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</m:acc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95855F0-CAB4-99A1-0627-63A2DAE7C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304" y="2351593"/>
                <a:ext cx="425823" cy="369332"/>
              </a:xfrm>
              <a:prstGeom prst="rect">
                <a:avLst/>
              </a:prstGeom>
              <a:blipFill>
                <a:blip r:embed="rId6"/>
                <a:stretch>
                  <a:fillRect r="-1429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D53F4F6-2AE3-F582-D0BD-77945B2A8363}"/>
                  </a:ext>
                </a:extLst>
              </p:cNvPr>
              <p:cNvSpPr txBox="1"/>
              <p:nvPr/>
            </p:nvSpPr>
            <p:spPr>
              <a:xfrm>
                <a:off x="3495913" y="2367164"/>
                <a:ext cx="425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</m:acc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D53F4F6-2AE3-F582-D0BD-77945B2A8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913" y="2367164"/>
                <a:ext cx="425823" cy="369332"/>
              </a:xfrm>
              <a:prstGeom prst="rect">
                <a:avLst/>
              </a:prstGeom>
              <a:blipFill>
                <a:blip r:embed="rId7"/>
                <a:stretch>
                  <a:fillRect r="-2857"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CAE487D-01C2-B97D-739E-118872F99917}"/>
                  </a:ext>
                </a:extLst>
              </p:cNvPr>
              <p:cNvSpPr txBox="1"/>
              <p:nvPr/>
            </p:nvSpPr>
            <p:spPr>
              <a:xfrm>
                <a:off x="2940424" y="2252539"/>
                <a:ext cx="425823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CAE487D-01C2-B97D-739E-118872F99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424" y="2252539"/>
                <a:ext cx="425823" cy="370294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013D8E7B-E631-A84B-B0CD-5A2A02DCC90B}"/>
              </a:ext>
            </a:extLst>
          </p:cNvPr>
          <p:cNvSpPr txBox="1"/>
          <p:nvPr/>
        </p:nvSpPr>
        <p:spPr>
          <a:xfrm>
            <a:off x="514303" y="4187322"/>
            <a:ext cx="3880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D: X. Wu et al., arXiv:2407.06091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109562-C230-C8E5-EDC0-4D71393E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9</a:t>
            </a:fld>
            <a:r>
              <a:rPr lang="en-US" altLang="zh-CN"/>
              <a:t>/18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304274"/>
      </p:ext>
    </p:extLst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8646</TotalTime>
  <Words>923</Words>
  <Application>Microsoft Office PowerPoint</Application>
  <PresentationFormat>宽屏</PresentationFormat>
  <Paragraphs>152</Paragraphs>
  <Slides>18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等线</vt:lpstr>
      <vt:lpstr>华文楷体</vt:lpstr>
      <vt:lpstr>楷体</vt:lpstr>
      <vt:lpstr>Arial</vt:lpstr>
      <vt:lpstr>Calibri</vt:lpstr>
      <vt:lpstr>Cambria Math</vt:lpstr>
      <vt:lpstr>Symbol</vt:lpstr>
      <vt:lpstr>Times New Roman</vt:lpstr>
      <vt:lpstr>WPS</vt:lpstr>
      <vt:lpstr>Graph</vt:lpstr>
      <vt:lpstr>PowerPoint 演示文稿</vt:lpstr>
      <vt:lpstr>真空不空 – 量子涨落</vt:lpstr>
      <vt:lpstr>强场下的真空 – 真空激发</vt:lpstr>
      <vt:lpstr>高能重离子碰撞中的强电磁场</vt:lpstr>
      <vt:lpstr>STAR装置与超周边碰撞</vt:lpstr>
      <vt:lpstr>B-W过程的实验观测</vt:lpstr>
      <vt:lpstr>μ和τ子对的光致产生</vt:lpstr>
      <vt:lpstr>正反质子对的光致产生</vt:lpstr>
      <vt:lpstr>正反质子对的光致产生</vt:lpstr>
      <vt:lpstr>正反质子对的光致产生</vt:lpstr>
      <vt:lpstr>K+K-的光致产生</vt:lpstr>
      <vt:lpstr>K+K-的光致产生</vt:lpstr>
      <vt:lpstr>K+K-的光致产生</vt:lpstr>
      <vt:lpstr>p+p-的光致产生</vt:lpstr>
      <vt:lpstr>p+p-的光致产生</vt:lpstr>
      <vt:lpstr>反常磁矩与真空涨落</vt:lpstr>
      <vt:lpstr>缪子g-2</vt:lpstr>
      <vt:lpstr>总结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ustc</dc:creator>
  <cp:lastModifiedBy>Wangmei Zha</cp:lastModifiedBy>
  <cp:revision>175</cp:revision>
  <dcterms:created xsi:type="dcterms:W3CDTF">2023-08-09T12:44:55Z</dcterms:created>
  <dcterms:modified xsi:type="dcterms:W3CDTF">2026-04-25T01:58:36Z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