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353" r:id="rId2"/>
    <p:sldId id="409" r:id="rId3"/>
    <p:sldId id="365" r:id="rId4"/>
    <p:sldId id="461" r:id="rId5"/>
    <p:sldId id="447" r:id="rId6"/>
    <p:sldId id="354" r:id="rId7"/>
    <p:sldId id="348" r:id="rId8"/>
    <p:sldId id="356" r:id="rId9"/>
    <p:sldId id="448" r:id="rId10"/>
    <p:sldId id="361" r:id="rId11"/>
    <p:sldId id="366" r:id="rId12"/>
    <p:sldId id="410" r:id="rId13"/>
    <p:sldId id="333" r:id="rId14"/>
    <p:sldId id="412" r:id="rId15"/>
    <p:sldId id="335" r:id="rId16"/>
    <p:sldId id="469" r:id="rId17"/>
    <p:sldId id="405" r:id="rId18"/>
    <p:sldId id="406" r:id="rId19"/>
    <p:sldId id="416" r:id="rId20"/>
    <p:sldId id="468" r:id="rId21"/>
    <p:sldId id="466" r:id="rId22"/>
    <p:sldId id="464" r:id="rId23"/>
    <p:sldId id="463" r:id="rId24"/>
    <p:sldId id="459" r:id="rId25"/>
    <p:sldId id="363" r:id="rId26"/>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2" autoAdjust="0"/>
    <p:restoredTop sz="85866" autoAdjust="0"/>
  </p:normalViewPr>
  <p:slideViewPr>
    <p:cSldViewPr>
      <p:cViewPr varScale="1">
        <p:scale>
          <a:sx n="106" d="100"/>
          <a:sy n="106" d="100"/>
        </p:scale>
        <p:origin x="-546" y="-4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7FCB05-A309-4F40-B217-2A5510F7598E}" type="datetimeFigureOut">
              <a:rPr lang="zh-CN" altLang="en-US" smtClean="0"/>
              <a:t>2026/4/26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027522-CC3B-4AAA-B073-327738CE7EF4}" type="slidenum">
              <a:rPr lang="zh-CN" altLang="en-US" smtClean="0"/>
              <a:t>‹#›</a:t>
            </a:fld>
            <a:endParaRPr lang="zh-CN" altLang="en-US"/>
          </a:p>
        </p:txBody>
      </p:sp>
    </p:spTree>
    <p:extLst>
      <p:ext uri="{BB962C8B-B14F-4D97-AF65-F5344CB8AC3E}">
        <p14:creationId xmlns:p14="http://schemas.microsoft.com/office/powerpoint/2010/main" val="2710303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20260426  </a:t>
            </a:r>
            <a:r>
              <a:rPr lang="zh-CN" altLang="en-US" dirty="0" smtClean="0"/>
              <a:t>极端物质前沿研讨会，湖北宜昌</a:t>
            </a:r>
            <a:endParaRPr lang="en-US" altLang="zh-CN" dirty="0" smtClean="0"/>
          </a:p>
        </p:txBody>
      </p:sp>
      <p:sp>
        <p:nvSpPr>
          <p:cNvPr id="4" name="灯片编号占位符 3"/>
          <p:cNvSpPr>
            <a:spLocks noGrp="1"/>
          </p:cNvSpPr>
          <p:nvPr>
            <p:ph type="sldNum" sz="quarter" idx="10"/>
          </p:nvPr>
        </p:nvSpPr>
        <p:spPr/>
        <p:txBody>
          <a:bodyPr/>
          <a:lstStyle/>
          <a:p>
            <a:fld id="{4D027522-CC3B-4AAA-B073-327738CE7EF4}" type="slidenum">
              <a:rPr lang="zh-CN" altLang="en-US" smtClean="0"/>
              <a:t>1</a:t>
            </a:fld>
            <a:endParaRPr lang="zh-CN" altLang="en-US"/>
          </a:p>
        </p:txBody>
      </p:sp>
    </p:spTree>
    <p:extLst>
      <p:ext uri="{BB962C8B-B14F-4D97-AF65-F5344CB8AC3E}">
        <p14:creationId xmlns:p14="http://schemas.microsoft.com/office/powerpoint/2010/main" val="1143047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制备出来后，主要用吸收成像这种传统方法来探测原子气体的密度分布，从而分析出温度，密度等关键参数。</a:t>
            </a:r>
            <a:endParaRPr lang="en-US" altLang="zh-CN" dirty="0" smtClean="0"/>
          </a:p>
          <a:p>
            <a:r>
              <a:rPr lang="zh-CN" altLang="en-US" dirty="0" smtClean="0"/>
              <a:t>左边是我们的实验系统探测部分，右边是吸收探测的基本光路。</a:t>
            </a:r>
            <a:endParaRPr lang="zh-CN" altLang="en-US" dirty="0"/>
          </a:p>
        </p:txBody>
      </p:sp>
      <p:sp>
        <p:nvSpPr>
          <p:cNvPr id="4" name="灯片编号占位符 3"/>
          <p:cNvSpPr>
            <a:spLocks noGrp="1"/>
          </p:cNvSpPr>
          <p:nvPr>
            <p:ph type="sldNum" sz="quarter" idx="10"/>
          </p:nvPr>
        </p:nvSpPr>
        <p:spPr/>
        <p:txBody>
          <a:bodyPr/>
          <a:lstStyle/>
          <a:p>
            <a:fld id="{4D027522-CC3B-4AAA-B073-327738CE7EF4}" type="slidenum">
              <a:rPr lang="zh-CN" altLang="en-US" smtClean="0"/>
              <a:t>10</a:t>
            </a:fld>
            <a:endParaRPr lang="zh-CN" altLang="en-US"/>
          </a:p>
        </p:txBody>
      </p:sp>
    </p:spTree>
    <p:extLst>
      <p:ext uri="{BB962C8B-B14F-4D97-AF65-F5344CB8AC3E}">
        <p14:creationId xmlns:p14="http://schemas.microsoft.com/office/powerpoint/2010/main" val="2092967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我们用磁场把蒸发冷却得到费米冷原子气体的相互作用调到零，它的密度分布是高斯型的；将它从阱中释放后，气体经历自由膨胀，最终膨胀成一个球形。用传统的飞行时间法，测量它的的温度。</a:t>
            </a:r>
            <a:r>
              <a:rPr lang="zh-CN" altLang="en-US" baseline="0" dirty="0" smtClean="0"/>
              <a:t>这里是将光阱功率降到</a:t>
            </a:r>
            <a:r>
              <a:rPr lang="en-US" altLang="zh-CN" baseline="0" dirty="0" smtClean="0"/>
              <a:t>1W</a:t>
            </a:r>
            <a:r>
              <a:rPr lang="zh-CN" altLang="en-US" baseline="0" dirty="0" smtClean="0"/>
              <a:t>，在</a:t>
            </a:r>
            <a:r>
              <a:rPr lang="en-US" altLang="zh-CN" baseline="0" dirty="0" smtClean="0"/>
              <a:t>527G</a:t>
            </a:r>
            <a:r>
              <a:rPr lang="zh-CN" altLang="en-US" baseline="0" dirty="0" smtClean="0"/>
              <a:t>条件下，也就是相互作用为零条件下，测量到的冷原子气体膨胀数据。</a:t>
            </a:r>
            <a:endParaRPr lang="zh-CN" altLang="en-US" dirty="0"/>
          </a:p>
        </p:txBody>
      </p:sp>
      <p:sp>
        <p:nvSpPr>
          <p:cNvPr id="4" name="灯片编号占位符 3"/>
          <p:cNvSpPr>
            <a:spLocks noGrp="1"/>
          </p:cNvSpPr>
          <p:nvPr>
            <p:ph type="sldNum" sz="quarter" idx="10"/>
          </p:nvPr>
        </p:nvSpPr>
        <p:spPr/>
        <p:txBody>
          <a:bodyPr/>
          <a:lstStyle/>
          <a:p>
            <a:fld id="{4D027522-CC3B-4AAA-B073-327738CE7EF4}" type="slidenum">
              <a:rPr lang="zh-CN" altLang="en-US" smtClean="0"/>
              <a:t>12</a:t>
            </a:fld>
            <a:endParaRPr lang="zh-CN" altLang="en-US"/>
          </a:p>
        </p:txBody>
      </p:sp>
    </p:spTree>
    <p:extLst>
      <p:ext uri="{BB962C8B-B14F-4D97-AF65-F5344CB8AC3E}">
        <p14:creationId xmlns:p14="http://schemas.microsoft.com/office/powerpoint/2010/main" val="3861870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4D027522-CC3B-4AAA-B073-327738CE7EF4}" type="slidenum">
              <a:rPr lang="zh-CN" altLang="en-US" smtClean="0"/>
              <a:t>13</a:t>
            </a:fld>
            <a:endParaRPr lang="zh-CN" altLang="en-US"/>
          </a:p>
        </p:txBody>
      </p:sp>
    </p:spTree>
    <p:extLst>
      <p:ext uri="{BB962C8B-B14F-4D97-AF65-F5344CB8AC3E}">
        <p14:creationId xmlns:p14="http://schemas.microsoft.com/office/powerpoint/2010/main" val="2223179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4D027522-CC3B-4AAA-B073-327738CE7EF4}" type="slidenum">
              <a:rPr lang="zh-CN" altLang="en-US" smtClean="0"/>
              <a:t>14</a:t>
            </a:fld>
            <a:endParaRPr lang="zh-CN" altLang="en-US"/>
          </a:p>
        </p:txBody>
      </p:sp>
    </p:spTree>
    <p:extLst>
      <p:ext uri="{BB962C8B-B14F-4D97-AF65-F5344CB8AC3E}">
        <p14:creationId xmlns:p14="http://schemas.microsoft.com/office/powerpoint/2010/main" val="2223179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D027522-CC3B-4AAA-B073-327738CE7EF4}" type="slidenum">
              <a:rPr lang="zh-CN" altLang="en-US" smtClean="0"/>
              <a:t>15</a:t>
            </a:fld>
            <a:endParaRPr lang="zh-CN" altLang="en-US"/>
          </a:p>
        </p:txBody>
      </p:sp>
    </p:spTree>
    <p:extLst>
      <p:ext uri="{BB962C8B-B14F-4D97-AF65-F5344CB8AC3E}">
        <p14:creationId xmlns:p14="http://schemas.microsoft.com/office/powerpoint/2010/main" val="3861870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D027522-CC3B-4AAA-B073-327738CE7EF4}" type="slidenum">
              <a:rPr lang="zh-CN" altLang="en-US" smtClean="0"/>
              <a:t>16</a:t>
            </a:fld>
            <a:endParaRPr lang="zh-CN" altLang="en-US"/>
          </a:p>
        </p:txBody>
      </p:sp>
    </p:spTree>
    <p:extLst>
      <p:ext uri="{BB962C8B-B14F-4D97-AF65-F5344CB8AC3E}">
        <p14:creationId xmlns:p14="http://schemas.microsoft.com/office/powerpoint/2010/main" val="3861870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根据</a:t>
            </a:r>
            <a:r>
              <a:rPr lang="en-US" altLang="zh-CN" dirty="0" smtClean="0"/>
              <a:t>2016</a:t>
            </a:r>
            <a:r>
              <a:rPr lang="zh-CN" altLang="en-US" dirty="0" smtClean="0"/>
              <a:t>年的这篇文章，对于初始各向异性很大的冷原子气体</a:t>
            </a:r>
            <a:r>
              <a:rPr lang="en-US" altLang="zh-CN" dirty="0" smtClean="0"/>
              <a:t>,</a:t>
            </a:r>
            <a:r>
              <a:rPr lang="en-US" altLang="zh-CN" baseline="0" dirty="0" smtClean="0"/>
              <a:t> </a:t>
            </a:r>
            <a:r>
              <a:rPr lang="zh-CN" altLang="en-US" baseline="0" dirty="0" smtClean="0"/>
              <a:t>需根据中心度对</a:t>
            </a:r>
            <a:r>
              <a:rPr lang="en-US" altLang="zh-CN" baseline="0" dirty="0" smtClean="0"/>
              <a:t>v2</a:t>
            </a:r>
            <a:r>
              <a:rPr lang="zh-CN" altLang="en-US" baseline="0" dirty="0" smtClean="0"/>
              <a:t>进行非线性修正。因此，对所有数据包括冷原子和重离子都作了同样的非线性修正。</a:t>
            </a:r>
            <a:endParaRPr lang="zh-CN" altLang="en-US" dirty="0"/>
          </a:p>
        </p:txBody>
      </p:sp>
      <p:sp>
        <p:nvSpPr>
          <p:cNvPr id="4" name="灯片编号占位符 3"/>
          <p:cNvSpPr>
            <a:spLocks noGrp="1"/>
          </p:cNvSpPr>
          <p:nvPr>
            <p:ph type="sldNum" sz="quarter" idx="10"/>
          </p:nvPr>
        </p:nvSpPr>
        <p:spPr/>
        <p:txBody>
          <a:bodyPr/>
          <a:lstStyle/>
          <a:p>
            <a:fld id="{4D027522-CC3B-4AAA-B073-327738CE7EF4}" type="slidenum">
              <a:rPr lang="zh-CN" altLang="en-US" smtClean="0"/>
              <a:t>17</a:t>
            </a:fld>
            <a:endParaRPr lang="zh-CN" altLang="en-US"/>
          </a:p>
        </p:txBody>
      </p:sp>
    </p:spTree>
    <p:extLst>
      <p:ext uri="{BB962C8B-B14F-4D97-AF65-F5344CB8AC3E}">
        <p14:creationId xmlns:p14="http://schemas.microsoft.com/office/powerpoint/2010/main" val="3929783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提要：弱相互作用下拟合</a:t>
            </a:r>
            <a:r>
              <a:rPr lang="en-US" altLang="zh-CN" dirty="0" smtClean="0"/>
              <a:t>v2</a:t>
            </a:r>
            <a:r>
              <a:rPr lang="zh-CN" altLang="en-US" dirty="0" smtClean="0"/>
              <a:t>参数相对误差较大，因此没有采集更多的数据。</a:t>
            </a:r>
            <a:endParaRPr lang="en-US" altLang="zh-CN" dirty="0" smtClean="0"/>
          </a:p>
          <a:p>
            <a:r>
              <a:rPr lang="zh-CN" altLang="en-US" dirty="0" smtClean="0"/>
              <a:t>红色虚线是仅拟合冷原子数据结果，黑色实线是拟合所有数据的结果。</a:t>
            </a:r>
            <a:endParaRPr lang="zh-CN" altLang="en-US" dirty="0"/>
          </a:p>
        </p:txBody>
      </p:sp>
      <p:sp>
        <p:nvSpPr>
          <p:cNvPr id="4" name="灯片编号占位符 3"/>
          <p:cNvSpPr>
            <a:spLocks noGrp="1"/>
          </p:cNvSpPr>
          <p:nvPr>
            <p:ph type="sldNum" sz="quarter" idx="10"/>
          </p:nvPr>
        </p:nvSpPr>
        <p:spPr/>
        <p:txBody>
          <a:bodyPr/>
          <a:lstStyle/>
          <a:p>
            <a:fld id="{4D027522-CC3B-4AAA-B073-327738CE7EF4}" type="slidenum">
              <a:rPr lang="zh-CN" altLang="en-US" smtClean="0"/>
              <a:t>18</a:t>
            </a:fld>
            <a:endParaRPr lang="zh-CN" altLang="en-US"/>
          </a:p>
        </p:txBody>
      </p:sp>
    </p:spTree>
    <p:extLst>
      <p:ext uri="{BB962C8B-B14F-4D97-AF65-F5344CB8AC3E}">
        <p14:creationId xmlns:p14="http://schemas.microsoft.com/office/powerpoint/2010/main" val="2944777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冷原子误差分析略展开讲</a:t>
            </a:r>
            <a:endParaRPr lang="zh-CN" altLang="en-US" dirty="0"/>
          </a:p>
        </p:txBody>
      </p:sp>
      <p:sp>
        <p:nvSpPr>
          <p:cNvPr id="4" name="灯片编号占位符 3"/>
          <p:cNvSpPr>
            <a:spLocks noGrp="1"/>
          </p:cNvSpPr>
          <p:nvPr>
            <p:ph type="sldNum" sz="quarter" idx="10"/>
          </p:nvPr>
        </p:nvSpPr>
        <p:spPr/>
        <p:txBody>
          <a:bodyPr/>
          <a:lstStyle/>
          <a:p>
            <a:fld id="{4D027522-CC3B-4AAA-B073-327738CE7EF4}" type="slidenum">
              <a:rPr lang="zh-CN" altLang="en-US" smtClean="0"/>
              <a:t>19</a:t>
            </a:fld>
            <a:endParaRPr lang="zh-CN" altLang="en-US"/>
          </a:p>
        </p:txBody>
      </p:sp>
    </p:spTree>
    <p:extLst>
      <p:ext uri="{BB962C8B-B14F-4D97-AF65-F5344CB8AC3E}">
        <p14:creationId xmlns:p14="http://schemas.microsoft.com/office/powerpoint/2010/main" val="2907310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考虑到弱相互作用下，</a:t>
            </a:r>
            <a:r>
              <a:rPr lang="en-US" altLang="zh-CN" dirty="0" smtClean="0"/>
              <a:t>v2</a:t>
            </a:r>
            <a:r>
              <a:rPr lang="zh-CN" altLang="en-US" dirty="0" smtClean="0"/>
              <a:t>随不透明度变化可能是线性的，而不是</a:t>
            </a:r>
            <a:r>
              <a:rPr lang="en-US" altLang="zh-CN" dirty="0" smtClean="0"/>
              <a:t>Square-root</a:t>
            </a:r>
            <a:r>
              <a:rPr lang="zh-CN" altLang="en-US" dirty="0" smtClean="0"/>
              <a:t>函数形式，因此近期专门测量几个弱相互作用下冷原子各向异性膨胀。</a:t>
            </a:r>
            <a:endParaRPr lang="zh-CN" altLang="en-US" dirty="0"/>
          </a:p>
        </p:txBody>
      </p:sp>
      <p:sp>
        <p:nvSpPr>
          <p:cNvPr id="4" name="灯片编号占位符 3"/>
          <p:cNvSpPr>
            <a:spLocks noGrp="1"/>
          </p:cNvSpPr>
          <p:nvPr>
            <p:ph type="sldNum" sz="quarter" idx="10"/>
          </p:nvPr>
        </p:nvSpPr>
        <p:spPr/>
        <p:txBody>
          <a:bodyPr/>
          <a:lstStyle/>
          <a:p>
            <a:fld id="{4D027522-CC3B-4AAA-B073-327738CE7EF4}" type="slidenum">
              <a:rPr lang="zh-CN" altLang="en-US" smtClean="0"/>
              <a:t>20</a:t>
            </a:fld>
            <a:endParaRPr lang="zh-CN" altLang="en-US"/>
          </a:p>
        </p:txBody>
      </p:sp>
    </p:spTree>
    <p:extLst>
      <p:ext uri="{BB962C8B-B14F-4D97-AF65-F5344CB8AC3E}">
        <p14:creationId xmlns:p14="http://schemas.microsoft.com/office/powerpoint/2010/main" val="2339386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文章正式发表：</a:t>
            </a:r>
            <a:r>
              <a:rPr lang="en-US" altLang="zh-CN" dirty="0" smtClean="0"/>
              <a:t>2025-Nov-03</a:t>
            </a:r>
          </a:p>
        </p:txBody>
      </p:sp>
      <p:sp>
        <p:nvSpPr>
          <p:cNvPr id="4" name="灯片编号占位符 3"/>
          <p:cNvSpPr>
            <a:spLocks noGrp="1"/>
          </p:cNvSpPr>
          <p:nvPr>
            <p:ph type="sldNum" sz="quarter" idx="10"/>
          </p:nvPr>
        </p:nvSpPr>
        <p:spPr/>
        <p:txBody>
          <a:bodyPr/>
          <a:lstStyle/>
          <a:p>
            <a:fld id="{4D027522-CC3B-4AAA-B073-327738CE7EF4}" type="slidenum">
              <a:rPr lang="zh-CN" altLang="en-US" smtClean="0"/>
              <a:t>2</a:t>
            </a:fld>
            <a:endParaRPr lang="zh-CN" altLang="en-US"/>
          </a:p>
        </p:txBody>
      </p:sp>
    </p:spTree>
    <p:extLst>
      <p:ext uri="{BB962C8B-B14F-4D97-AF65-F5344CB8AC3E}">
        <p14:creationId xmlns:p14="http://schemas.microsoft.com/office/powerpoint/2010/main" val="1168415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最近我专门在弱相互作用区域，针对弱相互作用原子气体的膨胀做了一些测量。发现了两个不同的响应形式。</a:t>
            </a:r>
            <a:endParaRPr lang="en-US" altLang="zh-CN" dirty="0" smtClean="0"/>
          </a:p>
          <a:p>
            <a:r>
              <a:rPr lang="zh-CN" altLang="en-US" dirty="0" smtClean="0"/>
              <a:t>两种形式的变化可能对原子气体是不是自旋极化的有关。左图中自旋极化的费米原子气体</a:t>
            </a:r>
            <a:endParaRPr lang="zh-CN" altLang="en-US" dirty="0"/>
          </a:p>
        </p:txBody>
      </p:sp>
      <p:sp>
        <p:nvSpPr>
          <p:cNvPr id="4" name="灯片编号占位符 3"/>
          <p:cNvSpPr>
            <a:spLocks noGrp="1"/>
          </p:cNvSpPr>
          <p:nvPr>
            <p:ph type="sldNum" sz="quarter" idx="10"/>
          </p:nvPr>
        </p:nvSpPr>
        <p:spPr/>
        <p:txBody>
          <a:bodyPr/>
          <a:lstStyle/>
          <a:p>
            <a:fld id="{4D027522-CC3B-4AAA-B073-327738CE7EF4}" type="slidenum">
              <a:rPr lang="zh-CN" altLang="en-US" smtClean="0"/>
              <a:t>21</a:t>
            </a:fld>
            <a:endParaRPr lang="zh-CN" altLang="en-US"/>
          </a:p>
        </p:txBody>
      </p:sp>
    </p:spTree>
    <p:extLst>
      <p:ext uri="{BB962C8B-B14F-4D97-AF65-F5344CB8AC3E}">
        <p14:creationId xmlns:p14="http://schemas.microsoft.com/office/powerpoint/2010/main" val="1316375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对于自旋非极化的两组份费米原子气体，用</a:t>
            </a:r>
            <a:r>
              <a:rPr lang="en-US" altLang="zh-CN" dirty="0" smtClean="0"/>
              <a:t>1</a:t>
            </a:r>
            <a:r>
              <a:rPr lang="zh-CN" altLang="en-US" dirty="0" smtClean="0"/>
              <a:t>态或</a:t>
            </a:r>
            <a:r>
              <a:rPr lang="en-US" altLang="zh-CN" dirty="0" smtClean="0"/>
              <a:t>2</a:t>
            </a:r>
            <a:r>
              <a:rPr lang="zh-CN" altLang="en-US" dirty="0" smtClean="0"/>
              <a:t>态原子计算不透明度都可以，因为每个态的总原子数和分布范围均相同。</a:t>
            </a:r>
            <a:endParaRPr lang="en-US" altLang="zh-CN" dirty="0" smtClean="0"/>
          </a:p>
          <a:p>
            <a:r>
              <a:rPr lang="zh-CN" altLang="en-US" dirty="0" smtClean="0"/>
              <a:t>对于自旋极化费米气体的不透明度，我们考虑到原子团大小受每个自旋态上总原子数的影响，但这个影响是很微弱的，因些主要受原子数影响。</a:t>
            </a:r>
            <a:endParaRPr lang="en-US" altLang="zh-CN" dirty="0" smtClean="0"/>
          </a:p>
          <a:p>
            <a:r>
              <a:rPr lang="zh-CN" altLang="en-US" dirty="0" smtClean="0"/>
              <a:t>就是说对于</a:t>
            </a:r>
            <a:r>
              <a:rPr lang="en-US" altLang="zh-CN" dirty="0" smtClean="0"/>
              <a:t>1</a:t>
            </a:r>
            <a:r>
              <a:rPr lang="zh-CN" altLang="en-US" dirty="0" smtClean="0"/>
              <a:t>态原子的不透明度，需要用</a:t>
            </a:r>
            <a:r>
              <a:rPr lang="en-US" altLang="zh-CN" dirty="0" smtClean="0"/>
              <a:t>2</a:t>
            </a:r>
            <a:r>
              <a:rPr lang="zh-CN" altLang="en-US" dirty="0" smtClean="0"/>
              <a:t>态原子数和分布大小来计算；而</a:t>
            </a:r>
            <a:r>
              <a:rPr lang="en-US" altLang="zh-CN" dirty="0" smtClean="0"/>
              <a:t>2</a:t>
            </a:r>
            <a:r>
              <a:rPr lang="zh-CN" altLang="en-US" dirty="0" smtClean="0"/>
              <a:t>态原子的不透明度则要用</a:t>
            </a:r>
            <a:r>
              <a:rPr lang="en-US" altLang="zh-CN" dirty="0" smtClean="0"/>
              <a:t>1</a:t>
            </a:r>
            <a:r>
              <a:rPr lang="zh-CN" altLang="en-US" dirty="0" smtClean="0"/>
              <a:t>态原子数和分布范围来计算。</a:t>
            </a:r>
            <a:endParaRPr lang="zh-CN" altLang="en-US" dirty="0"/>
          </a:p>
        </p:txBody>
      </p:sp>
      <p:sp>
        <p:nvSpPr>
          <p:cNvPr id="4" name="灯片编号占位符 3"/>
          <p:cNvSpPr>
            <a:spLocks noGrp="1"/>
          </p:cNvSpPr>
          <p:nvPr>
            <p:ph type="sldNum" sz="quarter" idx="10"/>
          </p:nvPr>
        </p:nvSpPr>
        <p:spPr/>
        <p:txBody>
          <a:bodyPr/>
          <a:lstStyle/>
          <a:p>
            <a:fld id="{E54D15AA-CA97-4478-A196-65E813FEE9A0}" type="slidenum">
              <a:rPr lang="zh-CN" altLang="en-US" smtClean="0"/>
              <a:t>22</a:t>
            </a:fld>
            <a:endParaRPr lang="zh-CN" altLang="en-US"/>
          </a:p>
        </p:txBody>
      </p:sp>
    </p:spTree>
    <p:extLst>
      <p:ext uri="{BB962C8B-B14F-4D97-AF65-F5344CB8AC3E}">
        <p14:creationId xmlns:p14="http://schemas.microsoft.com/office/powerpoint/2010/main" val="4198263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D027522-CC3B-4AAA-B073-327738CE7EF4}" type="slidenum">
              <a:rPr lang="zh-CN" altLang="en-US" smtClean="0"/>
              <a:t>3</a:t>
            </a:fld>
            <a:endParaRPr lang="zh-CN" altLang="en-US"/>
          </a:p>
        </p:txBody>
      </p:sp>
    </p:spTree>
    <p:extLst>
      <p:ext uri="{BB962C8B-B14F-4D97-AF65-F5344CB8AC3E}">
        <p14:creationId xmlns:p14="http://schemas.microsoft.com/office/powerpoint/2010/main" val="510451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冷原子气体是一团平均动能低到与原子间相互作用相当的中性原子气体。根据原子的自旋可分为两类，它们在温度极低的条件表现迥异，分别为凝聚到单量子态的玻色子，所逐级填充到费米面的费米原子气体。</a:t>
            </a:r>
            <a:endParaRPr lang="zh-CN" altLang="en-US" dirty="0"/>
          </a:p>
        </p:txBody>
      </p:sp>
      <p:sp>
        <p:nvSpPr>
          <p:cNvPr id="4" name="灯片编号占位符 3"/>
          <p:cNvSpPr>
            <a:spLocks noGrp="1"/>
          </p:cNvSpPr>
          <p:nvPr>
            <p:ph type="sldNum" sz="quarter" idx="10"/>
          </p:nvPr>
        </p:nvSpPr>
        <p:spPr/>
        <p:txBody>
          <a:bodyPr/>
          <a:lstStyle/>
          <a:p>
            <a:fld id="{4D027522-CC3B-4AAA-B073-327738CE7EF4}" type="slidenum">
              <a:rPr lang="zh-CN" altLang="en-US" smtClean="0"/>
              <a:t>4</a:t>
            </a:fld>
            <a:endParaRPr lang="zh-CN" altLang="en-US"/>
          </a:p>
        </p:txBody>
      </p:sp>
    </p:spTree>
    <p:extLst>
      <p:ext uri="{BB962C8B-B14F-4D97-AF65-F5344CB8AC3E}">
        <p14:creationId xmlns:p14="http://schemas.microsoft.com/office/powerpoint/2010/main" val="234167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latin typeface="Times New Roman" panose="02020603050405020304" pitchFamily="18" charset="0"/>
                <a:cs typeface="Times New Roman" panose="02020603050405020304" pitchFamily="18" charset="0"/>
              </a:rPr>
              <a:t>通常在光阱中囚禁的费米锂</a:t>
            </a:r>
            <a:r>
              <a:rPr lang="en-US" altLang="zh-CN" dirty="0" smtClean="0">
                <a:latin typeface="Times New Roman" panose="02020603050405020304" pitchFamily="18" charset="0"/>
                <a:cs typeface="Times New Roman" panose="02020603050405020304" pitchFamily="18" charset="0"/>
              </a:rPr>
              <a:t>6</a:t>
            </a:r>
            <a:r>
              <a:rPr lang="zh-CN" altLang="en-US" dirty="0" smtClean="0">
                <a:latin typeface="Times New Roman" panose="02020603050405020304" pitchFamily="18" charset="0"/>
                <a:cs typeface="Times New Roman" panose="02020603050405020304" pitchFamily="18" charset="0"/>
              </a:rPr>
              <a:t>原子气体，被光泵到能量最低的两基态上，分别被称为自旋向上和向下的原子。这两个自旋不同的原子之间相互作用，可用</a:t>
            </a:r>
            <a:endParaRPr lang="en-US" altLang="zh-CN" dirty="0" smtClean="0">
              <a:latin typeface="Times New Roman" panose="02020603050405020304" pitchFamily="18" charset="0"/>
              <a:cs typeface="Times New Roman" panose="02020603050405020304" pitchFamily="18" charset="0"/>
            </a:endParaRPr>
          </a:p>
          <a:p>
            <a:r>
              <a:rPr lang="en-US" altLang="zh-CN" dirty="0" smtClean="0">
                <a:latin typeface="Times New Roman" panose="02020603050405020304" pitchFamily="18" charset="0"/>
                <a:cs typeface="Times New Roman" panose="02020603050405020304" pitchFamily="18" charset="0"/>
              </a:rPr>
              <a:t>S</a:t>
            </a:r>
            <a:r>
              <a:rPr lang="zh-CN" altLang="en-US" dirty="0" smtClean="0">
                <a:latin typeface="Times New Roman" panose="02020603050405020304" pitchFamily="18" charset="0"/>
                <a:cs typeface="Times New Roman" panose="02020603050405020304" pitchFamily="18" charset="0"/>
              </a:rPr>
              <a:t>波散射长度来描述，正如中间所示。将这种冷原子气体放在一个均匀的外磁场中，这个散射长度随外磁场就可被大范围调节，例如在</a:t>
            </a:r>
            <a:r>
              <a:rPr lang="en-US" altLang="zh-CN" dirty="0" smtClean="0">
                <a:latin typeface="Times New Roman" panose="02020603050405020304" pitchFamily="18" charset="0"/>
                <a:cs typeface="Times New Roman" panose="02020603050405020304" pitchFamily="18" charset="0"/>
              </a:rPr>
              <a:t>834G</a:t>
            </a:r>
            <a:r>
              <a:rPr lang="zh-CN" altLang="en-US" dirty="0" smtClean="0">
                <a:latin typeface="Times New Roman" panose="02020603050405020304" pitchFamily="18" charset="0"/>
                <a:cs typeface="Times New Roman" panose="02020603050405020304" pitchFamily="18" charset="0"/>
              </a:rPr>
              <a:t>附近趋于无穷大，</a:t>
            </a:r>
            <a:endParaRPr lang="en-US" altLang="zh-CN" dirty="0" smtClean="0">
              <a:latin typeface="Times New Roman" panose="02020603050405020304" pitchFamily="18" charset="0"/>
              <a:cs typeface="Times New Roman" panose="02020603050405020304" pitchFamily="18" charset="0"/>
            </a:endParaRPr>
          </a:p>
          <a:p>
            <a:r>
              <a:rPr lang="zh-CN" altLang="en-US" dirty="0" smtClean="0">
                <a:latin typeface="Times New Roman" panose="02020603050405020304" pitchFamily="18" charset="0"/>
                <a:cs typeface="Times New Roman" panose="02020603050405020304" pitchFamily="18" charset="0"/>
              </a:rPr>
              <a:t>在</a:t>
            </a:r>
            <a:r>
              <a:rPr lang="en-US" altLang="zh-CN" dirty="0" smtClean="0">
                <a:latin typeface="Times New Roman" panose="02020603050405020304" pitchFamily="18" charset="0"/>
                <a:cs typeface="Times New Roman" panose="02020603050405020304" pitchFamily="18" charset="0"/>
              </a:rPr>
              <a:t>528 G</a:t>
            </a:r>
            <a:r>
              <a:rPr lang="zh-CN" altLang="en-US" dirty="0" smtClean="0">
                <a:latin typeface="Times New Roman" panose="02020603050405020304" pitchFamily="18" charset="0"/>
                <a:cs typeface="Times New Roman" panose="02020603050405020304" pitchFamily="18" charset="0"/>
              </a:rPr>
              <a:t>则近似于</a:t>
            </a:r>
            <a:r>
              <a:rPr lang="en-US" altLang="zh-CN" dirty="0" smtClean="0">
                <a:latin typeface="Times New Roman" panose="02020603050405020304" pitchFamily="18" charset="0"/>
                <a:cs typeface="Times New Roman" panose="02020603050405020304" pitchFamily="18" charset="0"/>
              </a:rPr>
              <a:t>0.</a:t>
            </a:r>
            <a:r>
              <a:rPr lang="zh-CN" altLang="en-US" dirty="0" smtClean="0">
                <a:latin typeface="Times New Roman" panose="02020603050405020304" pitchFamily="18" charset="0"/>
                <a:cs typeface="Times New Roman" panose="02020603050405020304" pitchFamily="18" charset="0"/>
              </a:rPr>
              <a:t>在这个区间我们把它称为强相互作用区，可与强耦合重离子碰撞系统相比较，在这里则弱的甚至是无相互作用区。</a:t>
            </a:r>
            <a:endParaRPr lang="en-US" altLang="zh-CN" dirty="0" smtClean="0">
              <a:latin typeface="Times New Roman" panose="02020603050405020304" pitchFamily="18" charset="0"/>
              <a:cs typeface="Times New Roman" panose="02020603050405020304" pitchFamily="18" charset="0"/>
            </a:endParaRPr>
          </a:p>
          <a:p>
            <a:r>
              <a:rPr lang="zh-CN" altLang="en-US" dirty="0" smtClean="0">
                <a:latin typeface="Times New Roman" panose="02020603050405020304" pitchFamily="18" charset="0"/>
                <a:cs typeface="Times New Roman" panose="02020603050405020304" pitchFamily="18" charset="0"/>
              </a:rPr>
              <a:t>当然，冷原子的相互作用还是属于弱的电磁相互作用，可用范德华势近似描述。</a:t>
            </a:r>
            <a:endParaRPr lang="en-US" altLang="zh-CN" dirty="0" smtClean="0">
              <a:latin typeface="Times New Roman" panose="02020603050405020304" pitchFamily="18" charset="0"/>
              <a:cs typeface="Times New Roman" panose="02020603050405020304" pitchFamily="18" charset="0"/>
            </a:endParaRPr>
          </a:p>
          <a:p>
            <a:r>
              <a:rPr lang="en-US" altLang="zh-CN" dirty="0" smtClean="0">
                <a:latin typeface="Times New Roman" panose="02020603050405020304" pitchFamily="18" charset="0"/>
                <a:cs typeface="Times New Roman" panose="02020603050405020304" pitchFamily="18" charset="0"/>
              </a:rPr>
              <a:t>Typical</a:t>
            </a:r>
            <a:r>
              <a:rPr lang="en-US" altLang="zh-CN" baseline="0" dirty="0" smtClean="0">
                <a:latin typeface="Times New Roman" panose="02020603050405020304" pitchFamily="18" charset="0"/>
                <a:cs typeface="Times New Roman" panose="02020603050405020304" pitchFamily="18" charset="0"/>
              </a:rPr>
              <a:t> distance between atoms in cold cloud: r ~ 1 um, r_0 ~ 50 nm</a:t>
            </a:r>
            <a:endParaRPr lang="zh-CN" altLang="en-US"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4D027522-CC3B-4AAA-B073-327738CE7EF4}" type="slidenum">
              <a:rPr lang="zh-CN" altLang="en-US" smtClean="0"/>
              <a:t>5</a:t>
            </a:fld>
            <a:endParaRPr lang="zh-CN" altLang="en-US"/>
          </a:p>
        </p:txBody>
      </p:sp>
    </p:spTree>
    <p:extLst>
      <p:ext uri="{BB962C8B-B14F-4D97-AF65-F5344CB8AC3E}">
        <p14:creationId xmlns:p14="http://schemas.microsoft.com/office/powerpoint/2010/main" val="1520502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smtClean="0"/>
              <a:t>我在湖州师范大学，想利用冷原子来研究夸克</a:t>
            </a:r>
            <a:r>
              <a:rPr lang="en-US" altLang="zh-CN" dirty="0" smtClean="0"/>
              <a:t>-</a:t>
            </a:r>
            <a:r>
              <a:rPr lang="zh-CN" altLang="en-US" dirty="0" smtClean="0"/>
              <a:t>胶子等离子体这种极端条件下才存在的物质的性质，当然是一种类比研究，俗称模拟。</a:t>
            </a:r>
            <a:endParaRPr lang="en-US" altLang="zh-CN" dirty="0" smtClean="0"/>
          </a:p>
          <a:p>
            <a:pPr algn="just"/>
            <a:r>
              <a:rPr lang="zh-CN" altLang="en-US" dirty="0" smtClean="0"/>
              <a:t>着重于探索可能由非流体力学理论主导各向异性流成因机制情况。</a:t>
            </a:r>
            <a:endParaRPr lang="zh-CN" altLang="en-US" dirty="0"/>
          </a:p>
        </p:txBody>
      </p:sp>
      <p:sp>
        <p:nvSpPr>
          <p:cNvPr id="4" name="灯片编号占位符 3"/>
          <p:cNvSpPr>
            <a:spLocks noGrp="1"/>
          </p:cNvSpPr>
          <p:nvPr>
            <p:ph type="sldNum" sz="quarter" idx="10"/>
          </p:nvPr>
        </p:nvSpPr>
        <p:spPr/>
        <p:txBody>
          <a:bodyPr/>
          <a:lstStyle/>
          <a:p>
            <a:fld id="{4D027522-CC3B-4AAA-B073-327738CE7EF4}" type="slidenum">
              <a:rPr lang="zh-CN" altLang="en-US" smtClean="0"/>
              <a:t>6</a:t>
            </a:fld>
            <a:endParaRPr lang="zh-CN" altLang="en-US"/>
          </a:p>
        </p:txBody>
      </p:sp>
    </p:spTree>
    <p:extLst>
      <p:ext uri="{BB962C8B-B14F-4D97-AF65-F5344CB8AC3E}">
        <p14:creationId xmlns:p14="http://schemas.microsoft.com/office/powerpoint/2010/main" val="1597061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当然，我们知道冷原子系统和重离子碰撞体系是存在巨大差异的，需要找到可以比较参数才能确认这种交叉研究的可行性。</a:t>
            </a:r>
            <a:endParaRPr lang="zh-CN" altLang="en-US" dirty="0"/>
          </a:p>
        </p:txBody>
      </p:sp>
      <p:sp>
        <p:nvSpPr>
          <p:cNvPr id="4" name="灯片编号占位符 3"/>
          <p:cNvSpPr>
            <a:spLocks noGrp="1"/>
          </p:cNvSpPr>
          <p:nvPr>
            <p:ph type="sldNum" sz="quarter" idx="10"/>
          </p:nvPr>
        </p:nvSpPr>
        <p:spPr/>
        <p:txBody>
          <a:bodyPr/>
          <a:lstStyle/>
          <a:p>
            <a:fld id="{4D027522-CC3B-4AAA-B073-327738CE7EF4}" type="slidenum">
              <a:rPr lang="zh-CN" altLang="en-US" smtClean="0"/>
              <a:t>7</a:t>
            </a:fld>
            <a:endParaRPr lang="zh-CN" altLang="en-US"/>
          </a:p>
        </p:txBody>
      </p:sp>
    </p:spTree>
    <p:extLst>
      <p:ext uri="{BB962C8B-B14F-4D97-AF65-F5344CB8AC3E}">
        <p14:creationId xmlns:p14="http://schemas.microsoft.com/office/powerpoint/2010/main" val="3327184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目前通过调节</a:t>
            </a:r>
            <a:r>
              <a:rPr lang="en-US" altLang="zh-CN" dirty="0" smtClean="0"/>
              <a:t>s</a:t>
            </a:r>
            <a:r>
              <a:rPr lang="zh-CN" altLang="en-US" dirty="0" smtClean="0"/>
              <a:t>波散射长度，人们已经观测到冷原子各向异性膨胀，包括这种大数量原子系统和这种原子数为个位数的小系统。但这些实验存在量化对比不够充分的问题。这正我们的冷原子模拟核物理的重点内容。但从目前发表的结果来看，依据观有观测现像，实现量化对比冷原子和重离子碰撞据比较少见。</a:t>
            </a:r>
            <a:endParaRPr lang="zh-CN" altLang="en-US" dirty="0"/>
          </a:p>
        </p:txBody>
      </p:sp>
      <p:sp>
        <p:nvSpPr>
          <p:cNvPr id="4" name="灯片编号占位符 3"/>
          <p:cNvSpPr>
            <a:spLocks noGrp="1"/>
          </p:cNvSpPr>
          <p:nvPr>
            <p:ph type="sldNum" sz="quarter" idx="10"/>
          </p:nvPr>
        </p:nvSpPr>
        <p:spPr/>
        <p:txBody>
          <a:bodyPr/>
          <a:lstStyle/>
          <a:p>
            <a:fld id="{4D027522-CC3B-4AAA-B073-327738CE7EF4}" type="slidenum">
              <a:rPr lang="zh-CN" altLang="en-US" smtClean="0"/>
              <a:t>8</a:t>
            </a:fld>
            <a:endParaRPr lang="zh-CN" altLang="en-US"/>
          </a:p>
        </p:txBody>
      </p:sp>
    </p:spTree>
    <p:extLst>
      <p:ext uri="{BB962C8B-B14F-4D97-AF65-F5344CB8AC3E}">
        <p14:creationId xmlns:p14="http://schemas.microsoft.com/office/powerpoint/2010/main" val="3364946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所以我们在搭建了这个冷原子实验装置。有些老师或同学可能已经实地看过。这是一个小型的桌面实验系统，与大型核物理实验中通常有很多工程师建造系统不同，</a:t>
            </a:r>
            <a:endParaRPr lang="en-US" altLang="zh-CN" dirty="0" smtClean="0"/>
          </a:p>
          <a:p>
            <a:r>
              <a:rPr lang="zh-CN" altLang="en-US" dirty="0" smtClean="0"/>
              <a:t>开展冷原子实验我们同时也是工程师，这是开展冷原子实验的典型特点。在中间这个真空系统时，我们实现了锂</a:t>
            </a:r>
            <a:r>
              <a:rPr lang="en-US" altLang="zh-CN" dirty="0" smtClean="0"/>
              <a:t>6</a:t>
            </a:r>
            <a:r>
              <a:rPr lang="zh-CN" altLang="en-US" dirty="0" smtClean="0"/>
              <a:t>原子气体的减速和囚禁，最终利用蒸发冷却技术，将其制备到近简并状态。</a:t>
            </a:r>
            <a:endParaRPr lang="zh-CN" altLang="en-US" dirty="0"/>
          </a:p>
        </p:txBody>
      </p:sp>
      <p:sp>
        <p:nvSpPr>
          <p:cNvPr id="4" name="灯片编号占位符 3"/>
          <p:cNvSpPr>
            <a:spLocks noGrp="1"/>
          </p:cNvSpPr>
          <p:nvPr>
            <p:ph type="sldNum" sz="quarter" idx="10"/>
          </p:nvPr>
        </p:nvSpPr>
        <p:spPr/>
        <p:txBody>
          <a:bodyPr/>
          <a:lstStyle/>
          <a:p>
            <a:fld id="{4D027522-CC3B-4AAA-B073-327738CE7EF4}" type="slidenum">
              <a:rPr lang="zh-CN" altLang="en-US" smtClean="0"/>
              <a:t>9</a:t>
            </a:fld>
            <a:endParaRPr lang="zh-CN" altLang="en-US"/>
          </a:p>
        </p:txBody>
      </p:sp>
    </p:spTree>
    <p:extLst>
      <p:ext uri="{BB962C8B-B14F-4D97-AF65-F5344CB8AC3E}">
        <p14:creationId xmlns:p14="http://schemas.microsoft.com/office/powerpoint/2010/main" val="3556693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Ref idx="1003">
        <a:schemeClr val="bg2"/>
      </p:bgRef>
    </p:bg>
    <p:spTree>
      <p:nvGrpSpPr>
        <p:cNvPr id="1" name=""/>
        <p:cNvGrpSpPr/>
        <p:nvPr/>
      </p:nvGrpSpPr>
      <p:grpSpPr>
        <a:xfrm>
          <a:off x="0" y="0"/>
          <a:ext cx="0" cy="0"/>
          <a:chOff x="0" y="0"/>
          <a:chExt cx="0" cy="0"/>
        </a:xfrm>
      </p:grpSpPr>
      <p:pic>
        <p:nvPicPr>
          <p:cNvPr id="9" name="图片 8"/>
          <p:cNvPicPr>
            <a:picLocks noChangeAspect="1"/>
          </p:cNvPicPr>
          <p:nvPr/>
        </p:nvPicPr>
        <p:blipFill>
          <a:blip r:embed="rId2">
            <a:duotone>
              <a:schemeClr val="bg2"/>
              <a:srgbClr val="FFF1C1"/>
            </a:duotone>
            <a:lum bright="-10000" contrast="-40000"/>
          </a:blip>
          <a:stretch>
            <a:fillRect/>
          </a:stretch>
        </p:blipFill>
        <p:spPr>
          <a:xfrm>
            <a:off x="2" y="3911212"/>
            <a:ext cx="1472173" cy="1232288"/>
          </a:xfrm>
          <a:prstGeom prst="rect">
            <a:avLst/>
          </a:prstGeom>
          <a:noFill/>
          <a:ln>
            <a:noFill/>
          </a:ln>
        </p:spPr>
      </p:pic>
      <p:sp>
        <p:nvSpPr>
          <p:cNvPr id="2" name="标题 1"/>
          <p:cNvSpPr>
            <a:spLocks noGrp="1"/>
          </p:cNvSpPr>
          <p:nvPr>
            <p:ph type="ctrTitle"/>
          </p:nvPr>
        </p:nvSpPr>
        <p:spPr>
          <a:xfrm>
            <a:off x="685800" y="910817"/>
            <a:ext cx="7772400" cy="1102519"/>
          </a:xfrm>
        </p:spPr>
        <p:txBody>
          <a:bodyPr/>
          <a:lstStyle>
            <a:lvl1pPr algn="ctr">
              <a:defRPr sz="4800"/>
            </a:lvl1pPr>
          </a:lstStyle>
          <a:p>
            <a:r>
              <a:rPr kumimoji="0" lang="zh-CN" altLang="en-US" smtClean="0"/>
              <a:t>单击此处编辑母版标题样式</a:t>
            </a:r>
            <a:endParaRPr kumimoji="0" lang="en-US"/>
          </a:p>
        </p:txBody>
      </p:sp>
      <p:sp>
        <p:nvSpPr>
          <p:cNvPr id="3" name="副标题 2"/>
          <p:cNvSpPr>
            <a:spLocks noGrp="1"/>
          </p:cNvSpPr>
          <p:nvPr>
            <p:ph type="subTitle" idx="1"/>
          </p:nvPr>
        </p:nvSpPr>
        <p:spPr>
          <a:xfrm>
            <a:off x="1521733" y="2069686"/>
            <a:ext cx="6100534" cy="1305742"/>
          </a:xfrm>
        </p:spPr>
        <p:txBody>
          <a:bodyPr anchor="t"/>
          <a:lstStyle>
            <a:lvl1pPr marL="0" indent="0" algn="ctr">
              <a:buNone/>
              <a:defRPr lang="zh-CN" altLang="en-US" dirty="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smtClean="0"/>
              <a:t>单击此处编辑母版副标题样式</a:t>
            </a:r>
            <a:endParaRPr kumimoji="0" lang="en-US"/>
          </a:p>
        </p:txBody>
      </p:sp>
      <p:sp>
        <p:nvSpPr>
          <p:cNvPr id="4" name="日期占位符 3"/>
          <p:cNvSpPr>
            <a:spLocks noGrp="1"/>
          </p:cNvSpPr>
          <p:nvPr>
            <p:ph type="dt" sz="half" idx="10"/>
          </p:nvPr>
        </p:nvSpPr>
        <p:spPr/>
        <p:txBody>
          <a:bodyPr/>
          <a:lstStyle/>
          <a:p>
            <a:fld id="{77DA9FEB-8025-41C3-BF1A-F3F03ECC7DC9}" type="datetime1">
              <a:rPr lang="zh-CN" altLang="en-US" smtClean="0"/>
              <a:t>2026/4/26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C52C8A-D70D-4179-A071-16349FC07335}" type="slidenum">
              <a:rPr lang="zh-CN" altLang="en-US" smtClean="0"/>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7" name="矩形 6"/>
          <p:cNvSpPr/>
          <p:nvPr/>
        </p:nvSpPr>
        <p:spPr>
          <a:xfrm>
            <a:off x="0" y="0"/>
            <a:ext cx="669600" cy="5143500"/>
          </a:xfrm>
          <a:prstGeom prst="rect">
            <a:avLst/>
          </a:prstGeom>
          <a:blipFill>
            <a:blip r:embed="rId2">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lvl1pPr algn="r">
              <a:defRPr/>
            </a:lvl1p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1125133"/>
            <a:ext cx="8229600" cy="3536180"/>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F023C745-CE89-4077-B1F2-EB616016F3AA}" type="datetime1">
              <a:rPr lang="zh-CN" altLang="en-US" smtClean="0"/>
              <a:t>2026/4/26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C52C8A-D70D-4179-A071-16349FC07335}" type="slidenum">
              <a:rPr lang="zh-CN" altLang="en-US" smtClean="0"/>
              <a:t>‹#›</a:t>
            </a:fld>
            <a:endParaRPr lang="zh-CN" altLang="en-US"/>
          </a:p>
        </p:txBody>
      </p:sp>
      <p:pic>
        <p:nvPicPr>
          <p:cNvPr id="8" name="图片 7"/>
          <p:cNvPicPr>
            <a:picLocks noChangeAspect="1"/>
          </p:cNvPicPr>
          <p:nvPr/>
        </p:nvPicPr>
        <p:blipFill>
          <a:blip r:embed="rId3">
            <a:duotone>
              <a:schemeClr val="bg2"/>
              <a:srgbClr val="FFF1C1"/>
            </a:duotone>
          </a:blip>
          <a:stretch>
            <a:fillRect/>
          </a:stretch>
        </p:blipFill>
        <p:spPr>
          <a:xfrm>
            <a:off x="8135908" y="0"/>
            <a:ext cx="1008093" cy="107155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7" name="矩形 6"/>
          <p:cNvSpPr/>
          <p:nvPr/>
        </p:nvSpPr>
        <p:spPr>
          <a:xfrm>
            <a:off x="0" y="0"/>
            <a:ext cx="669600" cy="5143500"/>
          </a:xfrm>
          <a:prstGeom prst="rect">
            <a:avLst/>
          </a:prstGeom>
          <a:blipFill>
            <a:blip r:embed="rId2">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竖排标题 1"/>
          <p:cNvSpPr>
            <a:spLocks noGrp="1"/>
          </p:cNvSpPr>
          <p:nvPr>
            <p:ph type="title" orient="vert"/>
          </p:nvPr>
        </p:nvSpPr>
        <p:spPr>
          <a:xfrm>
            <a:off x="7286644" y="205979"/>
            <a:ext cx="1400156" cy="4455333"/>
          </a:xfrm>
        </p:spPr>
        <p:txBody>
          <a:bodyPr vert="eaVert"/>
          <a:lstStyle>
            <a:lvl1pPr algn="ctr">
              <a:defRPr>
                <a:effectLst>
                  <a:outerShdw dist="50800" dir="18900000" algn="tl" rotWithShape="0">
                    <a:srgbClr val="000000">
                      <a:alpha val="75000"/>
                    </a:srgbClr>
                  </a:outerShdw>
                </a:effectLst>
              </a:defRPr>
            </a:lvl1p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05979"/>
            <a:ext cx="6758006" cy="4455333"/>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4BD121F4-95C6-4434-BE0C-DC0929C58D0D}" type="datetime1">
              <a:rPr lang="zh-CN" altLang="en-US" smtClean="0"/>
              <a:t>2026/4/26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C52C8A-D70D-4179-A071-16349FC07335}" type="slidenum">
              <a:rPr lang="zh-CN" altLang="en-US" smtClean="0"/>
              <a:t>‹#›</a:t>
            </a:fld>
            <a:endParaRPr lang="zh-CN" altLang="en-US"/>
          </a:p>
        </p:txBody>
      </p:sp>
      <p:pic>
        <p:nvPicPr>
          <p:cNvPr id="8" name="图片 7"/>
          <p:cNvPicPr>
            <a:picLocks noChangeAspect="1"/>
          </p:cNvPicPr>
          <p:nvPr/>
        </p:nvPicPr>
        <p:blipFill>
          <a:blip r:embed="rId3">
            <a:duotone>
              <a:schemeClr val="bg2"/>
              <a:srgbClr val="FFF1C1"/>
            </a:duotone>
          </a:blip>
          <a:stretch>
            <a:fillRect/>
          </a:stretch>
        </p:blipFill>
        <p:spPr>
          <a:xfrm>
            <a:off x="8135908" y="0"/>
            <a:ext cx="1008093" cy="107155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p:nvSpPr>
        <p:spPr>
          <a:xfrm>
            <a:off x="0" y="0"/>
            <a:ext cx="669600" cy="5143500"/>
          </a:xfrm>
          <a:prstGeom prst="rect">
            <a:avLst/>
          </a:prstGeom>
          <a:blipFill>
            <a:blip r:embed="rId2">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lvl1pPr algn="l">
              <a:defRPr/>
            </a:lvl1p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F4680CBD-0320-4326-9C15-5FE8480C8A5F}" type="datetime1">
              <a:rPr lang="zh-CN" altLang="en-US" smtClean="0"/>
              <a:t>2026/4/26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C52C8A-D70D-4179-A071-16349FC07335}" type="slidenum">
              <a:rPr lang="zh-CN" altLang="en-US" smtClean="0"/>
              <a:t>‹#›</a:t>
            </a:fld>
            <a:endParaRPr lang="zh-CN" altLang="en-US"/>
          </a:p>
        </p:txBody>
      </p:sp>
      <p:pic>
        <p:nvPicPr>
          <p:cNvPr id="8" name="图片 7"/>
          <p:cNvPicPr>
            <a:picLocks noChangeAspect="1"/>
          </p:cNvPicPr>
          <p:nvPr/>
        </p:nvPicPr>
        <p:blipFill>
          <a:blip r:embed="rId3">
            <a:duotone>
              <a:schemeClr val="bg2"/>
              <a:srgbClr val="FFF1C1"/>
            </a:duotone>
          </a:blip>
          <a:stretch>
            <a:fillRect/>
          </a:stretch>
        </p:blipFill>
        <p:spPr>
          <a:xfrm>
            <a:off x="8135908" y="0"/>
            <a:ext cx="1008093" cy="107155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3">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3107527"/>
            <a:ext cx="7772400" cy="1021556"/>
          </a:xfrm>
        </p:spPr>
        <p:txBody>
          <a:bodyPr anchor="t"/>
          <a:lstStyle>
            <a:lvl1pPr algn="l">
              <a:defRPr sz="4000" b="1" cap="all"/>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722313" y="1982387"/>
            <a:ext cx="7772400" cy="1125140"/>
          </a:xfrm>
        </p:spPr>
        <p:txBody>
          <a:bodyPr anchor="b"/>
          <a:lstStyle>
            <a:lvl1pPr marL="0" indent="0">
              <a:buNone/>
              <a:defRPr lang="zh-CN" altLang="en-US" sz="2800" smtClean="0">
                <a:effectLst/>
              </a:defRPr>
            </a:lvl1pPr>
            <a:lvl2pPr marL="457200" indent="0">
              <a:buNone/>
              <a:defRPr lang="zh-CN" altLang="en-US" sz="2400" smtClean="0">
                <a:effectLst/>
              </a:defRPr>
            </a:lvl2pPr>
            <a:lvl3pPr marL="914400" indent="0">
              <a:buNone/>
              <a:defRPr lang="zh-CN" altLang="en-US" sz="2000" smtClean="0">
                <a:effectLst/>
              </a:defRPr>
            </a:lvl3pPr>
            <a:lvl4pPr marL="1371600" indent="0">
              <a:buNone/>
              <a:defRPr lang="zh-CN" altLang="en-US" sz="1600" smtClean="0">
                <a:effectLst/>
              </a:defRPr>
            </a:lvl4pPr>
            <a:lvl5pPr marL="1828800" indent="0">
              <a:buNone/>
              <a:defRPr lang="zh-CN" altLang="en-US" sz="1400" dirty="0" smtClean="0">
                <a:effectLst/>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p>
            <a:fld id="{C2C32701-3F5B-4880-A2E2-531E39C3005A}" type="datetime1">
              <a:rPr lang="zh-CN" altLang="en-US" smtClean="0"/>
              <a:t>2026/4/26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C52C8A-D70D-4179-A071-16349FC07335}" type="slidenum">
              <a:rPr lang="zh-CN" altLang="en-US" smtClean="0"/>
              <a:t>‹#›</a:t>
            </a:fld>
            <a:endParaRPr lang="zh-CN" altLang="en-US"/>
          </a:p>
        </p:txBody>
      </p:sp>
      <p:pic>
        <p:nvPicPr>
          <p:cNvPr id="7" name="图片 6"/>
          <p:cNvPicPr>
            <a:picLocks noChangeAspect="1"/>
          </p:cNvPicPr>
          <p:nvPr/>
        </p:nvPicPr>
        <p:blipFill>
          <a:blip r:embed="rId2">
            <a:duotone>
              <a:schemeClr val="bg2"/>
              <a:srgbClr val="FFF1C1"/>
            </a:duotone>
            <a:lum bright="-10000" contrast="-30000"/>
          </a:blip>
          <a:stretch>
            <a:fillRect/>
          </a:stretch>
        </p:blipFill>
        <p:spPr>
          <a:xfrm>
            <a:off x="7480636" y="0"/>
            <a:ext cx="1663364" cy="1768073"/>
          </a:xfrm>
          <a:prstGeom prst="rect">
            <a:avLst/>
          </a:prstGeom>
          <a:noFill/>
          <a:ln>
            <a:noFill/>
          </a:ln>
        </p:spPr>
      </p:pic>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0" y="0"/>
            <a:ext cx="655200" cy="5143500"/>
          </a:xfrm>
          <a:prstGeom prst="rect">
            <a:avLst/>
          </a:prstGeom>
          <a:blipFill>
            <a:blip r:embed="rId2">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57D90ED2-4021-49BD-A280-C39C5BE99A36}" type="datetime1">
              <a:rPr lang="zh-CN" altLang="en-US" smtClean="0"/>
              <a:t>2026/4/26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0C52C8A-D70D-4179-A071-16349FC07335}" type="slidenum">
              <a:rPr lang="zh-CN" altLang="en-US" smtClean="0"/>
              <a:t>‹#›</a:t>
            </a:fld>
            <a:endParaRPr lang="zh-CN" altLang="en-US"/>
          </a:p>
        </p:txBody>
      </p:sp>
      <p:pic>
        <p:nvPicPr>
          <p:cNvPr id="9" name="图片 8"/>
          <p:cNvPicPr>
            <a:picLocks noChangeAspect="1"/>
          </p:cNvPicPr>
          <p:nvPr/>
        </p:nvPicPr>
        <p:blipFill>
          <a:blip r:embed="rId3">
            <a:duotone>
              <a:schemeClr val="bg2"/>
              <a:srgbClr val="FFF1C1"/>
            </a:duotone>
          </a:blip>
          <a:stretch>
            <a:fillRect/>
          </a:stretch>
        </p:blipFill>
        <p:spPr>
          <a:xfrm>
            <a:off x="8135908" y="0"/>
            <a:ext cx="1008093" cy="107155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0" y="0"/>
            <a:ext cx="640800" cy="5143500"/>
          </a:xfrm>
          <a:prstGeom prst="rect">
            <a:avLst/>
          </a:prstGeom>
          <a:blipFill>
            <a:blip r:embed="rId2">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fld id="{9F04E609-6C08-437E-9772-087BA8EAC94D}" type="datetime1">
              <a:rPr lang="zh-CN" altLang="en-US" smtClean="0"/>
              <a:t>2026/4/26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0C52C8A-D70D-4179-A071-16349FC07335}" type="slidenum">
              <a:rPr lang="zh-CN" altLang="en-US" smtClean="0"/>
              <a:t>‹#›</a:t>
            </a:fld>
            <a:endParaRPr lang="zh-CN" altLang="en-US"/>
          </a:p>
        </p:txBody>
      </p:sp>
      <p:pic>
        <p:nvPicPr>
          <p:cNvPr id="11" name="图片 10"/>
          <p:cNvPicPr>
            <a:picLocks noChangeAspect="1"/>
          </p:cNvPicPr>
          <p:nvPr/>
        </p:nvPicPr>
        <p:blipFill>
          <a:blip r:embed="rId3">
            <a:duotone>
              <a:schemeClr val="bg2"/>
              <a:srgbClr val="FFF1C1"/>
            </a:duotone>
          </a:blip>
          <a:stretch>
            <a:fillRect/>
          </a:stretch>
        </p:blipFill>
        <p:spPr>
          <a:xfrm>
            <a:off x="8135908" y="0"/>
            <a:ext cx="1008093" cy="107155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0" y="0"/>
            <a:ext cx="669600" cy="5143500"/>
          </a:xfrm>
          <a:prstGeom prst="rect">
            <a:avLst/>
          </a:prstGeom>
          <a:blipFill>
            <a:blip r:embed="rId2">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3E8ABBC9-3B5D-4F7A-AF97-91F834E96002}" type="datetime1">
              <a:rPr lang="zh-CN" altLang="en-US" smtClean="0"/>
              <a:t>2026/4/26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0C52C8A-D70D-4179-A071-16349FC07335}" type="slidenum">
              <a:rPr lang="zh-CN" altLang="en-US" smtClean="0"/>
              <a:t>‹#›</a:t>
            </a:fld>
            <a:endParaRPr lang="zh-CN" altLang="en-US"/>
          </a:p>
        </p:txBody>
      </p:sp>
      <p:pic>
        <p:nvPicPr>
          <p:cNvPr id="7" name="图片 6"/>
          <p:cNvPicPr>
            <a:picLocks noChangeAspect="1"/>
          </p:cNvPicPr>
          <p:nvPr/>
        </p:nvPicPr>
        <p:blipFill>
          <a:blip r:embed="rId3">
            <a:duotone>
              <a:schemeClr val="bg2"/>
              <a:srgbClr val="FFF1C1"/>
            </a:duotone>
          </a:blip>
          <a:stretch>
            <a:fillRect/>
          </a:stretch>
        </p:blipFill>
        <p:spPr>
          <a:xfrm>
            <a:off x="8135908" y="0"/>
            <a:ext cx="1008093" cy="107155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0" y="0"/>
            <a:ext cx="669600" cy="5143500"/>
          </a:xfrm>
          <a:prstGeom prst="rect">
            <a:avLst/>
          </a:prstGeom>
          <a:blipFill>
            <a:blip r:embed="rId2">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日期占位符 1"/>
          <p:cNvSpPr>
            <a:spLocks noGrp="1"/>
          </p:cNvSpPr>
          <p:nvPr>
            <p:ph type="dt" sz="half" idx="10"/>
          </p:nvPr>
        </p:nvSpPr>
        <p:spPr/>
        <p:txBody>
          <a:bodyPr/>
          <a:lstStyle/>
          <a:p>
            <a:fld id="{9AB59702-50FF-473C-B720-59E29491CB96}" type="datetime1">
              <a:rPr lang="zh-CN" altLang="en-US" smtClean="0"/>
              <a:t>2026/4/26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0C52C8A-D70D-4179-A071-16349FC07335}" type="slidenum">
              <a:rPr lang="zh-CN" altLang="en-US" smtClean="0"/>
              <a:t>‹#›</a:t>
            </a:fld>
            <a:endParaRPr lang="zh-CN" altLang="en-US"/>
          </a:p>
        </p:txBody>
      </p:sp>
      <p:pic>
        <p:nvPicPr>
          <p:cNvPr id="6" name="图片 5"/>
          <p:cNvPicPr>
            <a:picLocks noChangeAspect="1"/>
          </p:cNvPicPr>
          <p:nvPr/>
        </p:nvPicPr>
        <p:blipFill>
          <a:blip r:embed="rId3">
            <a:duotone>
              <a:schemeClr val="bg2"/>
              <a:srgbClr val="FFF1C1"/>
            </a:duotone>
          </a:blip>
          <a:stretch>
            <a:fillRect/>
          </a:stretch>
        </p:blipFill>
        <p:spPr>
          <a:xfrm>
            <a:off x="8135908" y="0"/>
            <a:ext cx="1008093" cy="107155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0" y="0"/>
            <a:ext cx="673200" cy="5143500"/>
          </a:xfrm>
          <a:prstGeom prst="rect">
            <a:avLst/>
          </a:prstGeom>
          <a:blipFill>
            <a:blip r:embed="rId2">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461176" y="4018370"/>
            <a:ext cx="8226225" cy="576021"/>
          </a:xfrm>
        </p:spPr>
        <p:txBody>
          <a:bodyPr anchor="ctr"/>
          <a:lstStyle>
            <a:lvl1pPr algn="ctr">
              <a:defRPr lang="zh-CN" altLang="en-US" sz="3600" b="0" kern="1200" spc="50" dirty="0">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stStyle>
          <a:p>
            <a:r>
              <a:rPr kumimoji="0" lang="zh-CN" altLang="en-US" smtClean="0"/>
              <a:t>单击此处编辑母版标题样式</a:t>
            </a:r>
            <a:endParaRPr kumimoji="0" lang="en-US"/>
          </a:p>
        </p:txBody>
      </p:sp>
      <p:sp>
        <p:nvSpPr>
          <p:cNvPr id="3" name="内容占位符 2"/>
          <p:cNvSpPr>
            <a:spLocks noGrp="1"/>
          </p:cNvSpPr>
          <p:nvPr>
            <p:ph idx="1"/>
          </p:nvPr>
        </p:nvSpPr>
        <p:spPr>
          <a:xfrm>
            <a:off x="460382" y="321453"/>
            <a:ext cx="5111750" cy="36433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文本占位符 3"/>
          <p:cNvSpPr>
            <a:spLocks noGrp="1"/>
          </p:cNvSpPr>
          <p:nvPr>
            <p:ph type="body" sz="half" idx="2"/>
          </p:nvPr>
        </p:nvSpPr>
        <p:spPr>
          <a:xfrm>
            <a:off x="5679087" y="1017973"/>
            <a:ext cx="3008313" cy="29468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2A006AEF-8809-403C-88C0-E40642AFE953}" type="datetime1">
              <a:rPr lang="zh-CN" altLang="en-US" smtClean="0"/>
              <a:t>2026/4/26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0C52C8A-D70D-4179-A071-16349FC07335}" type="slidenum">
              <a:rPr lang="zh-CN" altLang="en-US" smtClean="0"/>
              <a:t>‹#›</a:t>
            </a:fld>
            <a:endParaRPr lang="zh-CN" altLang="en-US"/>
          </a:p>
        </p:txBody>
      </p:sp>
      <p:pic>
        <p:nvPicPr>
          <p:cNvPr id="9" name="图片 8"/>
          <p:cNvPicPr>
            <a:picLocks noChangeAspect="1"/>
          </p:cNvPicPr>
          <p:nvPr/>
        </p:nvPicPr>
        <p:blipFill>
          <a:blip r:embed="rId3">
            <a:duotone>
              <a:schemeClr val="bg2"/>
              <a:srgbClr val="FFF1C1"/>
            </a:duotone>
          </a:blip>
          <a:stretch>
            <a:fillRect/>
          </a:stretch>
        </p:blipFill>
        <p:spPr>
          <a:xfrm>
            <a:off x="8135908" y="0"/>
            <a:ext cx="1008093" cy="107155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8" name="矩形 7"/>
          <p:cNvSpPr/>
          <p:nvPr/>
        </p:nvSpPr>
        <p:spPr>
          <a:xfrm>
            <a:off x="0" y="0"/>
            <a:ext cx="669600" cy="5143500"/>
          </a:xfrm>
          <a:prstGeom prst="rect">
            <a:avLst/>
          </a:prstGeom>
          <a:blipFill>
            <a:blip r:embed="rId2">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695298" y="160718"/>
            <a:ext cx="7448602" cy="585789"/>
          </a:xfrm>
        </p:spPr>
        <p:txBody>
          <a:bodyPr anchor="ctr"/>
          <a:lstStyle>
            <a:lvl1pPr algn="ctr" rtl="0">
              <a:spcBef>
                <a:spcPct val="0"/>
              </a:spcBef>
              <a:buNone/>
              <a:defRPr sz="3600" b="0" kern="1200" spc="50">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681015" y="750081"/>
            <a:ext cx="7452360" cy="3911231"/>
          </a:xfrm>
          <a:prstGeom prst="snip2DiagRect">
            <a:avLst>
              <a:gd name="adj1" fmla="val 0"/>
              <a:gd name="adj2" fmla="val 17946"/>
            </a:avLst>
          </a:prstGeom>
        </p:spPr>
        <p:style>
          <a:lnRef idx="2">
            <a:schemeClr val="accent1"/>
          </a:lnRef>
          <a:fillRef idx="1">
            <a:schemeClr val="lt1"/>
          </a:fillRef>
          <a:effectRef idx="0">
            <a:schemeClr val="accent1"/>
          </a:effectRef>
          <a:fontRef idx="minor">
            <a:schemeClr val="dk1"/>
          </a:fontRef>
        </p:style>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smtClean="0"/>
              <a:t>单击图标添加图片</a:t>
            </a:r>
            <a:endParaRPr kumimoji="0" lang="en-US"/>
          </a:p>
        </p:txBody>
      </p:sp>
      <p:sp>
        <p:nvSpPr>
          <p:cNvPr id="4" name="文本占位符 3"/>
          <p:cNvSpPr>
            <a:spLocks noGrp="1"/>
          </p:cNvSpPr>
          <p:nvPr>
            <p:ph type="body" sz="half" idx="2"/>
          </p:nvPr>
        </p:nvSpPr>
        <p:spPr>
          <a:xfrm>
            <a:off x="4953001" y="4682725"/>
            <a:ext cx="3180375" cy="460775"/>
          </a:xfrm>
        </p:spPr>
        <p:txBody>
          <a:bodyPr anchor="t"/>
          <a:lstStyle>
            <a:lvl1pPr marL="0" indent="0" algn="r">
              <a:buNone/>
              <a:defRPr sz="1400"/>
            </a:lvl1pPr>
            <a:lvl2pPr marL="457200" indent="0" algn="r">
              <a:buNone/>
              <a:defRPr sz="1200"/>
            </a:lvl2pPr>
            <a:lvl3pPr marL="914400" indent="0" algn="r">
              <a:buNone/>
              <a:defRPr sz="1000"/>
            </a:lvl3pPr>
            <a:lvl4pPr marL="1371600" indent="0" algn="r">
              <a:buNone/>
              <a:defRPr sz="900"/>
            </a:lvl4pPr>
            <a:lvl5pPr marL="1828800" indent="0" algn="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a:xfrm>
            <a:off x="609600" y="4869659"/>
            <a:ext cx="1676384" cy="273844"/>
          </a:xfrm>
        </p:spPr>
        <p:txBody>
          <a:bodyPr/>
          <a:lstStyle/>
          <a:p>
            <a:fld id="{BB301675-CD33-420B-BB71-D72BC1557C37}" type="datetime1">
              <a:rPr lang="zh-CN" altLang="en-US" smtClean="0"/>
              <a:t>2026/4/26</a:t>
            </a:fld>
            <a:endParaRPr lang="zh-CN" altLang="en-US"/>
          </a:p>
        </p:txBody>
      </p:sp>
      <p:sp>
        <p:nvSpPr>
          <p:cNvPr id="6" name="页脚占位符 5"/>
          <p:cNvSpPr>
            <a:spLocks noGrp="1"/>
          </p:cNvSpPr>
          <p:nvPr>
            <p:ph type="ftr" sz="quarter" idx="11"/>
          </p:nvPr>
        </p:nvSpPr>
        <p:spPr>
          <a:xfrm>
            <a:off x="2285984" y="4869657"/>
            <a:ext cx="2643206" cy="273844"/>
          </a:xfrm>
        </p:spPr>
        <p:txBody>
          <a:bodyPr/>
          <a:lstStyle/>
          <a:p>
            <a:endParaRPr lang="zh-CN" altLang="en-US"/>
          </a:p>
        </p:txBody>
      </p:sp>
      <p:sp>
        <p:nvSpPr>
          <p:cNvPr id="7" name="灯片编号占位符 6"/>
          <p:cNvSpPr>
            <a:spLocks noGrp="1"/>
          </p:cNvSpPr>
          <p:nvPr>
            <p:ph type="sldNum" sz="quarter" idx="12"/>
          </p:nvPr>
        </p:nvSpPr>
        <p:spPr>
          <a:xfrm>
            <a:off x="683073" y="4010254"/>
            <a:ext cx="871200" cy="653400"/>
          </a:xfrm>
          <a:prstGeom prst="rtTriangle">
            <a:avLst/>
          </a:prstGeom>
          <a:noFill/>
        </p:spPr>
        <p:style>
          <a:lnRef idx="2">
            <a:schemeClr val="accent1"/>
          </a:lnRef>
          <a:fillRef idx="1">
            <a:schemeClr val="lt1"/>
          </a:fillRef>
          <a:effectRef idx="0">
            <a:schemeClr val="accent1"/>
          </a:effectRef>
          <a:fontRef idx="minor">
            <a:schemeClr val="dk1"/>
          </a:fontRef>
        </p:style>
        <p:txBody>
          <a:bodyPr/>
          <a:lstStyle/>
          <a:p>
            <a:fld id="{90C52C8A-D70D-4179-A071-16349FC07335}" type="slidenum">
              <a:rPr lang="zh-CN" altLang="en-US" smtClean="0"/>
              <a:t>‹#›</a:t>
            </a:fld>
            <a:endParaRPr lang="zh-CN" altLang="en-US"/>
          </a:p>
        </p:txBody>
      </p:sp>
      <p:pic>
        <p:nvPicPr>
          <p:cNvPr id="9" name="图片 8"/>
          <p:cNvPicPr>
            <a:picLocks noChangeAspect="1"/>
          </p:cNvPicPr>
          <p:nvPr/>
        </p:nvPicPr>
        <p:blipFill>
          <a:blip r:embed="rId3">
            <a:duotone>
              <a:schemeClr val="bg2"/>
              <a:srgbClr val="FFF1C1"/>
            </a:duotone>
          </a:blip>
          <a:stretch>
            <a:fillRect/>
          </a:stretch>
        </p:blipFill>
        <p:spPr>
          <a:xfrm>
            <a:off x="8135908" y="0"/>
            <a:ext cx="1008093" cy="107155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7776000" cy="857250"/>
          </a:xfrm>
          <a:prstGeom prst="rect">
            <a:avLst/>
          </a:prstGeom>
        </p:spPr>
        <p:txBody>
          <a:bodyPr vert="horz" rtlCol="0" anchor="ctr">
            <a:normAutofit/>
            <a:scene3d>
              <a:camera prst="orthographicFront"/>
              <a:lightRig rig="soft" dir="t"/>
            </a:scene3d>
            <a:sp3d prstMaterial="matte">
              <a:bevelT w="12700" h="12700"/>
            </a:sp3d>
          </a:body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200151"/>
            <a:ext cx="8229600" cy="3394472"/>
          </a:xfrm>
          <a:prstGeom prst="rect">
            <a:avLst/>
          </a:prstGeom>
        </p:spPr>
        <p:txBody>
          <a:bodyPr vert="horz" rtlCol="0">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274320" rtlCol="0" anchor="ctr"/>
          <a:lstStyle>
            <a:lvl1pPr algn="l" eaLnBrk="1" latinLnBrk="0" hangingPunct="1">
              <a:defRPr kumimoji="0" sz="1200">
                <a:solidFill>
                  <a:schemeClr val="tx1"/>
                </a:solidFill>
              </a:defRPr>
            </a:lvl1pPr>
          </a:lstStyle>
          <a:p>
            <a:fld id="{3FC43273-ED7B-434F-BED1-CCCD212A80C2}" type="datetime1">
              <a:rPr lang="zh-CN" altLang="en-US" smtClean="0"/>
              <a:t>2026/4/26</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rtlCol="0" anchor="ctr"/>
          <a:lstStyle>
            <a:lvl1pPr algn="ctr" eaLnBrk="1" latinLnBrk="0" hangingPunct="1">
              <a:defRPr kumimoji="0" sz="1200">
                <a:solidFill>
                  <a:schemeClr val="tx1"/>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45720" tIns="45720" rIns="45720" rtlCol="0" anchor="ctr"/>
          <a:lstStyle>
            <a:lvl1pPr algn="r" eaLnBrk="1" latinLnBrk="0" hangingPunct="1">
              <a:defRPr kumimoji="0" sz="1200">
                <a:solidFill>
                  <a:schemeClr val="tx1"/>
                </a:solidFill>
              </a:defRPr>
            </a:lvl1pPr>
          </a:lstStyle>
          <a:p>
            <a:fld id="{90C52C8A-D70D-4179-A071-16349FC07335}" type="slidenum">
              <a:rPr lang="zh-CN" altLang="en-US" smtClean="0"/>
              <a:t>‹#›</a:t>
            </a:fld>
            <a:endParaRPr lang="zh-CN" alt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lang="zh-CN" altLang="en-US" sz="4400" b="0" kern="1200" spc="50" dirty="0">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60000"/>
        <a:buFont typeface="Wingdings 2"/>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60000"/>
        <a:buFont typeface="Wingdings 2"/>
        <a:buChar char=""/>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6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60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60000"/>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98.png"/><Relationship Id="rId7" Type="http://schemas.openxmlformats.org/officeDocument/2006/relationships/image" Target="../media/image970.png"/><Relationship Id="rId12"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60.png"/><Relationship Id="rId11" Type="http://schemas.openxmlformats.org/officeDocument/2006/relationships/image" Target="../media/image101.png"/><Relationship Id="rId5" Type="http://schemas.openxmlformats.org/officeDocument/2006/relationships/image" Target="../media/image110.png"/></Relationships>
</file>

<file path=ppt/slides/_rels/slide16.xml.rels><?xml version="1.0" encoding="UTF-8" standalone="yes"?>
<Relationships xmlns="http://schemas.openxmlformats.org/package/2006/relationships"><Relationship Id="rId8" Type="http://schemas.openxmlformats.org/officeDocument/2006/relationships/image" Target="../media/image98.png"/><Relationship Id="rId7" Type="http://schemas.openxmlformats.org/officeDocument/2006/relationships/image" Target="../media/image97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60.png"/><Relationship Id="rId11" Type="http://schemas.openxmlformats.org/officeDocument/2006/relationships/image" Target="../media/image101.png"/><Relationship Id="rId5" Type="http://schemas.openxmlformats.org/officeDocument/2006/relationships/image" Target="../media/image110.png"/><Relationship Id="rId10" Type="http://schemas.openxmlformats.org/officeDocument/2006/relationships/image" Target="../media/image40.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9.png"/><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40.png"/><Relationship Id="rId5" Type="http://schemas.openxmlformats.org/officeDocument/2006/relationships/image" Target="../media/image5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655676" y="915567"/>
            <a:ext cx="6084676" cy="1944216"/>
          </a:xfrm>
        </p:spPr>
        <p:txBody>
          <a:bodyPr>
            <a:normAutofit/>
          </a:bodyPr>
          <a:lstStyle/>
          <a:p>
            <a:r>
              <a:rPr lang="zh-CN" altLang="en-US" sz="3600" b="1" dirty="0" smtClean="0">
                <a:solidFill>
                  <a:schemeClr val="tx1"/>
                </a:solidFill>
                <a:latin typeface="+mn-ea"/>
                <a:ea typeface="+mn-ea"/>
                <a:cs typeface="Times New Roman" panose="02020603050405020304" pitchFamily="18" charset="0"/>
              </a:rPr>
              <a:t>观测从冷原子到高温</a:t>
            </a:r>
            <a:r>
              <a:rPr lang="en-US" altLang="zh-CN" sz="3600" b="1" dirty="0" smtClean="0">
                <a:solidFill>
                  <a:schemeClr val="tx1"/>
                </a:solidFill>
                <a:latin typeface="Times New Roman" panose="02020603050405020304" pitchFamily="18" charset="0"/>
                <a:ea typeface="+mn-ea"/>
                <a:cs typeface="Times New Roman" panose="02020603050405020304" pitchFamily="18" charset="0"/>
              </a:rPr>
              <a:t>QGP</a:t>
            </a:r>
            <a:r>
              <a:rPr lang="zh-CN" altLang="en-US" sz="3600" b="1" dirty="0" smtClean="0">
                <a:solidFill>
                  <a:schemeClr val="tx1"/>
                </a:solidFill>
                <a:latin typeface="+mn-ea"/>
                <a:ea typeface="+mn-ea"/>
                <a:cs typeface="Times New Roman" panose="02020603050405020304" pitchFamily="18" charset="0"/>
              </a:rPr>
              <a:t>的普适各向异性标度</a:t>
            </a:r>
            <a:r>
              <a:rPr lang="zh-CN" altLang="en-US" sz="3600" b="1" dirty="0">
                <a:solidFill>
                  <a:schemeClr val="tx1"/>
                </a:solidFill>
                <a:latin typeface="+mn-ea"/>
                <a:ea typeface="+mn-ea"/>
                <a:cs typeface="Times New Roman" panose="02020603050405020304" pitchFamily="18" charset="0"/>
              </a:rPr>
              <a:t>律</a:t>
            </a:r>
          </a:p>
        </p:txBody>
      </p:sp>
      <p:sp>
        <p:nvSpPr>
          <p:cNvPr id="3" name="副标题 2"/>
          <p:cNvSpPr>
            <a:spLocks noGrp="1"/>
          </p:cNvSpPr>
          <p:nvPr>
            <p:ph type="subTitle" idx="1"/>
          </p:nvPr>
        </p:nvSpPr>
        <p:spPr>
          <a:xfrm>
            <a:off x="2267742" y="3599026"/>
            <a:ext cx="5077613" cy="864096"/>
          </a:xfrm>
        </p:spPr>
        <p:txBody>
          <a:bodyPr>
            <a:normAutofit/>
          </a:bodyPr>
          <a:lstStyle/>
          <a:p>
            <a:r>
              <a:rPr lang="zh-CN" altLang="en-US" sz="2000" dirty="0" smtClean="0">
                <a:solidFill>
                  <a:schemeClr val="tx1"/>
                </a:solidFill>
                <a:latin typeface="Times New Roman" panose="02020603050405020304" pitchFamily="18" charset="0"/>
                <a:cs typeface="Times New Roman" panose="02020603050405020304" pitchFamily="18" charset="0"/>
              </a:rPr>
              <a:t>湖州师范大学，理学院</a:t>
            </a:r>
            <a:endParaRPr lang="en-US" altLang="zh-CN" sz="2000" dirty="0" smtClean="0">
              <a:solidFill>
                <a:schemeClr val="tx1"/>
              </a:solidFill>
              <a:latin typeface="Times New Roman" panose="02020603050405020304" pitchFamily="18" charset="0"/>
              <a:cs typeface="Times New Roman" panose="02020603050405020304" pitchFamily="18" charset="0"/>
            </a:endParaRPr>
          </a:p>
          <a:p>
            <a:r>
              <a:rPr lang="en-US" altLang="zh-CN" sz="2000" dirty="0" smtClean="0">
                <a:solidFill>
                  <a:schemeClr val="tx1"/>
                </a:solidFill>
                <a:latin typeface="Times New Roman" panose="02020603050405020304" pitchFamily="18" charset="0"/>
                <a:cs typeface="Times New Roman" panose="02020603050405020304" pitchFamily="18" charset="0"/>
              </a:rPr>
              <a:t>School of Science, </a:t>
            </a:r>
            <a:r>
              <a:rPr lang="en-US" altLang="zh-CN" sz="2000" dirty="0" err="1" smtClean="0">
                <a:solidFill>
                  <a:schemeClr val="tx1"/>
                </a:solidFill>
                <a:latin typeface="Times New Roman" panose="02020603050405020304" pitchFamily="18" charset="0"/>
                <a:cs typeface="Times New Roman" panose="02020603050405020304" pitchFamily="18" charset="0"/>
              </a:rPr>
              <a:t>Huzhou</a:t>
            </a:r>
            <a:r>
              <a:rPr lang="en-US" altLang="zh-CN" sz="2000" dirty="0" smtClean="0">
                <a:solidFill>
                  <a:schemeClr val="tx1"/>
                </a:solidFill>
                <a:latin typeface="Times New Roman" panose="02020603050405020304" pitchFamily="18" charset="0"/>
                <a:cs typeface="Times New Roman" panose="02020603050405020304" pitchFamily="18" charset="0"/>
              </a:rPr>
              <a:t> Normal University</a:t>
            </a:r>
            <a:endParaRPr lang="zh-CN" altLang="en-US" sz="2000" dirty="0">
              <a:solidFill>
                <a:schemeClr val="tx1"/>
              </a:solidFill>
              <a:latin typeface="Times New Roman" panose="02020603050405020304" pitchFamily="18" charset="0"/>
              <a:cs typeface="Times New Roman" panose="02020603050405020304" pitchFamily="18" charset="0"/>
            </a:endParaRPr>
          </a:p>
        </p:txBody>
      </p:sp>
      <p:sp>
        <p:nvSpPr>
          <p:cNvPr id="5" name="灯片编号占位符 4"/>
          <p:cNvSpPr>
            <a:spLocks noGrp="1"/>
          </p:cNvSpPr>
          <p:nvPr>
            <p:ph type="sldNum" sz="quarter" idx="12"/>
          </p:nvPr>
        </p:nvSpPr>
        <p:spPr/>
        <p:txBody>
          <a:bodyPr/>
          <a:lstStyle/>
          <a:p>
            <a:fld id="{90C52C8A-D70D-4179-A071-16349FC07335}" type="slidenum">
              <a:rPr lang="zh-CN" altLang="en-US" smtClean="0"/>
              <a:t>1</a:t>
            </a:fld>
            <a:endParaRPr lang="zh-CN" altLang="en-US"/>
          </a:p>
        </p:txBody>
      </p:sp>
      <p:pic>
        <p:nvPicPr>
          <p:cNvPr id="6" name="图片 5" descr="1_0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23478"/>
            <a:ext cx="8288101" cy="720000"/>
          </a:xfrm>
          <a:prstGeom prst="rect">
            <a:avLst/>
          </a:prstGeom>
          <a:noFill/>
          <a:ln>
            <a:noFill/>
          </a:ln>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5842" y="151287"/>
            <a:ext cx="1747795"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4111714" y="2859782"/>
            <a:ext cx="992579" cy="523220"/>
          </a:xfrm>
          <a:prstGeom prst="rect">
            <a:avLst/>
          </a:prstGeom>
        </p:spPr>
        <p:txBody>
          <a:bodyPr wrap="none">
            <a:spAutoFit/>
          </a:bodyPr>
          <a:lstStyle/>
          <a:p>
            <a:r>
              <a:rPr lang="zh-CN" altLang="en-US" sz="2800" dirty="0">
                <a:latin typeface="Times New Roman" panose="02020603050405020304" pitchFamily="18" charset="0"/>
                <a:cs typeface="Times New Roman" panose="02020603050405020304" pitchFamily="18" charset="0"/>
              </a:rPr>
              <a:t>李 可</a:t>
            </a:r>
            <a:endParaRPr lang="en-US" altLang="zh-CN"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517591" y="4650690"/>
            <a:ext cx="4108817" cy="369332"/>
          </a:xfrm>
          <a:prstGeom prst="rect">
            <a:avLst/>
          </a:prstGeom>
          <a:noFill/>
        </p:spPr>
        <p:txBody>
          <a:bodyPr wrap="none" rtlCol="0">
            <a:spAutoFit/>
          </a:bodyPr>
          <a:lstStyle/>
          <a:p>
            <a:pPr algn="ctr"/>
            <a:r>
              <a:rPr lang="en-US" altLang="zh-CN" dirty="0" smtClean="0"/>
              <a:t>2026</a:t>
            </a:r>
            <a:r>
              <a:rPr lang="zh-CN" altLang="en-US" dirty="0" smtClean="0"/>
              <a:t>年</a:t>
            </a:r>
            <a:r>
              <a:rPr lang="en-US" altLang="zh-CN" dirty="0"/>
              <a:t>4</a:t>
            </a:r>
            <a:r>
              <a:rPr lang="zh-CN" altLang="en-US" dirty="0" smtClean="0"/>
              <a:t>月</a:t>
            </a:r>
            <a:r>
              <a:rPr lang="en-US" altLang="zh-CN" dirty="0" smtClean="0"/>
              <a:t>26</a:t>
            </a:r>
            <a:r>
              <a:rPr lang="zh-CN" altLang="en-US" dirty="0" smtClean="0"/>
              <a:t>日，</a:t>
            </a:r>
            <a:r>
              <a:rPr lang="en-US" altLang="zh-CN" dirty="0" smtClean="0"/>
              <a:t>18</a:t>
            </a:r>
            <a:r>
              <a:rPr lang="zh-CN" altLang="en-US" dirty="0" smtClean="0"/>
              <a:t>：</a:t>
            </a:r>
            <a:r>
              <a:rPr lang="en-US" altLang="zh-CN" dirty="0" smtClean="0"/>
              <a:t>00 </a:t>
            </a:r>
            <a:r>
              <a:rPr lang="zh-CN" altLang="en-US" dirty="0" smtClean="0"/>
              <a:t>于 湖北 宜昌</a:t>
            </a:r>
            <a:endParaRPr lang="zh-CN" altLang="en-US" dirty="0"/>
          </a:p>
        </p:txBody>
      </p:sp>
    </p:spTree>
    <p:extLst>
      <p:ext uri="{BB962C8B-B14F-4D97-AF65-F5344CB8AC3E}">
        <p14:creationId xmlns:p14="http://schemas.microsoft.com/office/powerpoint/2010/main" val="2456970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0" y="195486"/>
            <a:ext cx="9144000" cy="504056"/>
          </a:xfrm>
        </p:spPr>
        <p:txBody>
          <a:bodyPr>
            <a:noAutofit/>
          </a:bodyPr>
          <a:lstStyle/>
          <a:p>
            <a:r>
              <a:rPr lang="zh-CN" altLang="en-US" sz="2800" b="1" dirty="0" smtClean="0">
                <a:latin typeface="Times New Roman" panose="02020603050405020304" pitchFamily="18" charset="0"/>
                <a:cs typeface="Times New Roman" panose="02020603050405020304" pitchFamily="18" charset="0"/>
              </a:rPr>
              <a:t>探测冷原子 </a:t>
            </a:r>
            <a:r>
              <a:rPr lang="en-US" altLang="zh-CN" sz="2800" b="1" dirty="0" smtClean="0">
                <a:latin typeface="Times New Roman" panose="02020603050405020304" pitchFamily="18" charset="0"/>
                <a:cs typeface="Times New Roman" panose="02020603050405020304" pitchFamily="18" charset="0"/>
              </a:rPr>
              <a:t>—— </a:t>
            </a:r>
            <a:r>
              <a:rPr lang="zh-CN" altLang="en-US" sz="2800" b="1" dirty="0" smtClean="0">
                <a:latin typeface="Times New Roman" panose="02020603050405020304" pitchFamily="18" charset="0"/>
                <a:cs typeface="Times New Roman" panose="02020603050405020304" pitchFamily="18" charset="0"/>
              </a:rPr>
              <a:t>吸收成像</a:t>
            </a:r>
            <a:endParaRPr lang="zh-CN" altLang="en-US" sz="2800" b="1" dirty="0">
              <a:latin typeface="Times New Roman" panose="02020603050405020304" pitchFamily="18" charset="0"/>
              <a:cs typeface="Times New Roman" panose="02020603050405020304" pitchFamily="18" charset="0"/>
            </a:endParaRPr>
          </a:p>
        </p:txBody>
      </p:sp>
      <p:sp>
        <p:nvSpPr>
          <p:cNvPr id="5" name="灯片编号占位符 4"/>
          <p:cNvSpPr>
            <a:spLocks noGrp="1"/>
          </p:cNvSpPr>
          <p:nvPr>
            <p:ph type="sldNum" sz="quarter" idx="12"/>
          </p:nvPr>
        </p:nvSpPr>
        <p:spPr/>
        <p:txBody>
          <a:bodyPr/>
          <a:lstStyle/>
          <a:p>
            <a:fld id="{90C52C8A-D70D-4179-A071-16349FC07335}" type="slidenum">
              <a:rPr lang="zh-CN" altLang="en-US" smtClean="0"/>
              <a:t>10</a:t>
            </a:fld>
            <a:endParaRPr lang="zh-CN" altLang="en-US"/>
          </a:p>
        </p:txBody>
      </p:sp>
      <p:cxnSp>
        <p:nvCxnSpPr>
          <p:cNvPr id="21" name="直接箭头连接符 20"/>
          <p:cNvCxnSpPr/>
          <p:nvPr/>
        </p:nvCxnSpPr>
        <p:spPr>
          <a:xfrm flipH="1">
            <a:off x="7790359" y="1419622"/>
            <a:ext cx="210265" cy="432048"/>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880022"/>
            <a:ext cx="5073501" cy="4140000"/>
          </a:xfrm>
          <a:prstGeom prst="rect">
            <a:avLst/>
          </a:prstGeom>
          <a:solidFill>
            <a:schemeClr val="tx1"/>
          </a:solidFill>
          <a:ln>
            <a:noFill/>
          </a:ln>
          <a:effectLs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020673"/>
            <a:ext cx="3600000" cy="3139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51520" y="4189025"/>
            <a:ext cx="4022526" cy="830997"/>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smtClean="0">
                <a:latin typeface="Times New Roman" panose="02020603050405020304" pitchFamily="18" charset="0"/>
                <a:cs typeface="Times New Roman" panose="02020603050405020304" pitchFamily="18" charset="0"/>
              </a:rPr>
              <a:t>Pixel size: 13 </a:t>
            </a:r>
            <a:r>
              <a:rPr lang="en-US" altLang="zh-CN" sz="1600" dirty="0" smtClean="0">
                <a:latin typeface="Symbol" panose="05050102010706020507" pitchFamily="18" charset="2"/>
                <a:cs typeface="Times New Roman" panose="02020603050405020304" pitchFamily="18" charset="0"/>
              </a:rPr>
              <a:t>m</a:t>
            </a:r>
            <a:r>
              <a:rPr lang="en-US" altLang="zh-CN" sz="1600" dirty="0" smtClean="0">
                <a:latin typeface="Times New Roman" panose="02020603050405020304" pitchFamily="18" charset="0"/>
                <a:cs typeface="Times New Roman" panose="02020603050405020304" pitchFamily="18" charset="0"/>
              </a:rPr>
              <a:t>m</a:t>
            </a:r>
          </a:p>
          <a:p>
            <a:pPr marL="285750" indent="-285750">
              <a:buFont typeface="Arial" panose="020B0604020202020204" pitchFamily="34" charset="0"/>
              <a:buChar char="•"/>
            </a:pPr>
            <a:r>
              <a:rPr lang="en-US" altLang="zh-CN" sz="1600" dirty="0" smtClean="0">
                <a:latin typeface="Times New Roman" panose="02020603050405020304" pitchFamily="18" charset="0"/>
                <a:cs typeface="Times New Roman" panose="02020603050405020304" pitchFamily="18" charset="0"/>
              </a:rPr>
              <a:t>magnification</a:t>
            </a:r>
            <a:r>
              <a:rPr lang="zh-CN" altLang="en-US" sz="1600" dirty="0" smtClean="0">
                <a:latin typeface="Times New Roman" panose="02020603050405020304" pitchFamily="18" charset="0"/>
                <a:cs typeface="Times New Roman" panose="02020603050405020304" pitchFamily="18" charset="0"/>
              </a:rPr>
              <a:t>：</a:t>
            </a:r>
            <a:r>
              <a:rPr lang="en-US" altLang="zh-CN" sz="1600" dirty="0" smtClean="0">
                <a:latin typeface="Times New Roman" panose="02020603050405020304" pitchFamily="18" charset="0"/>
                <a:cs typeface="Times New Roman" panose="02020603050405020304" pitchFamily="18" charset="0"/>
              </a:rPr>
              <a:t>4</a:t>
            </a:r>
          </a:p>
          <a:p>
            <a:pPr marL="285750" indent="-285750">
              <a:buFont typeface="Arial" panose="020B0604020202020204" pitchFamily="34" charset="0"/>
              <a:buChar char="•"/>
            </a:pPr>
            <a:r>
              <a:rPr lang="en-US" altLang="zh-CN" sz="1600" dirty="0" smtClean="0">
                <a:latin typeface="Times New Roman" panose="02020603050405020304" pitchFamily="18" charset="0"/>
                <a:cs typeface="Times New Roman" panose="02020603050405020304" pitchFamily="18" charset="0"/>
              </a:rPr>
              <a:t>Effective spatial resolution: 3.25 </a:t>
            </a:r>
            <a:r>
              <a:rPr lang="en-US" altLang="zh-CN" sz="1600" dirty="0" smtClean="0">
                <a:latin typeface="Symbol" panose="05050102010706020507" pitchFamily="18" charset="2"/>
                <a:cs typeface="Times New Roman" panose="02020603050405020304" pitchFamily="18" charset="0"/>
              </a:rPr>
              <a:t>m</a:t>
            </a:r>
            <a:r>
              <a:rPr lang="en-US" altLang="zh-CN" sz="1600" dirty="0" smtClean="0">
                <a:latin typeface="Times New Roman" panose="02020603050405020304" pitchFamily="18" charset="0"/>
                <a:cs typeface="Times New Roman" panose="02020603050405020304" pitchFamily="18" charset="0"/>
              </a:rPr>
              <a:t>m</a:t>
            </a:r>
          </a:p>
        </p:txBody>
      </p:sp>
    </p:spTree>
    <p:extLst>
      <p:ext uri="{BB962C8B-B14F-4D97-AF65-F5344CB8AC3E}">
        <p14:creationId xmlns:p14="http://schemas.microsoft.com/office/powerpoint/2010/main" val="3976670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5"/>
          <p:cNvSpPr txBox="1">
            <a:spLocks/>
          </p:cNvSpPr>
          <p:nvPr/>
        </p:nvSpPr>
        <p:spPr>
          <a:xfrm>
            <a:off x="827584" y="267494"/>
            <a:ext cx="3888432"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3200" b="1" dirty="0" smtClean="0">
                <a:latin typeface="+mn-ea"/>
                <a:ea typeface="+mn-ea"/>
                <a:cs typeface="Times New Roman" panose="02020603050405020304" pitchFamily="18" charset="0"/>
              </a:rPr>
              <a:t>冷原子探测实验时序 </a:t>
            </a:r>
            <a:r>
              <a:rPr lang="en-US" altLang="zh-CN" sz="3200" b="1" dirty="0" smtClean="0">
                <a:latin typeface="+mn-ea"/>
                <a:ea typeface="+mn-ea"/>
                <a:cs typeface="Times New Roman" panose="02020603050405020304" pitchFamily="18" charset="0"/>
              </a:rPr>
              <a:t> </a:t>
            </a:r>
            <a:endParaRPr lang="zh-CN" altLang="en-US" sz="3200" dirty="0">
              <a:latin typeface="+mn-ea"/>
              <a:ea typeface="+mn-ea"/>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1007393"/>
            <a:ext cx="7340600" cy="4084637"/>
          </a:xfrm>
          <a:prstGeom prst="rect">
            <a:avLst/>
          </a:prstGeom>
          <a:solidFill>
            <a:schemeClr val="tx1"/>
          </a:solidFill>
          <a:ln>
            <a:noFill/>
          </a:ln>
          <a:effectLst/>
          <a:extLst/>
        </p:spPr>
      </p:pic>
      <p:sp>
        <p:nvSpPr>
          <p:cNvPr id="2" name="灯片编号占位符 1"/>
          <p:cNvSpPr>
            <a:spLocks noGrp="1"/>
          </p:cNvSpPr>
          <p:nvPr>
            <p:ph type="sldNum" sz="quarter" idx="12"/>
          </p:nvPr>
        </p:nvSpPr>
        <p:spPr/>
        <p:txBody>
          <a:bodyPr/>
          <a:lstStyle/>
          <a:p>
            <a:fld id="{90C52C8A-D70D-4179-A071-16349FC07335}" type="slidenum">
              <a:rPr lang="zh-CN" altLang="en-US" smtClean="0"/>
              <a:t>11</a:t>
            </a:fld>
            <a:endParaRPr lang="zh-CN" altLang="en-US"/>
          </a:p>
        </p:txBody>
      </p:sp>
      <p:cxnSp>
        <p:nvCxnSpPr>
          <p:cNvPr id="5" name="直接箭头连接符 4"/>
          <p:cNvCxnSpPr/>
          <p:nvPr/>
        </p:nvCxnSpPr>
        <p:spPr>
          <a:xfrm>
            <a:off x="3822779" y="1275606"/>
            <a:ext cx="0" cy="37985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30648" y="1050290"/>
            <a:ext cx="1819729" cy="369332"/>
          </a:xfrm>
          <a:prstGeom prst="rect">
            <a:avLst/>
          </a:prstGeom>
          <a:noFill/>
          <a:ln>
            <a:noFill/>
          </a:ln>
        </p:spPr>
        <p:txBody>
          <a:bodyPr wrap="none" rtlCol="0">
            <a:spAutoFit/>
          </a:bodyPr>
          <a:lstStyle/>
          <a:p>
            <a:r>
              <a:rPr lang="en-US" altLang="zh-CN" b="1" dirty="0" smtClean="0">
                <a:solidFill>
                  <a:srgbClr val="FF0000"/>
                </a:solidFill>
                <a:latin typeface="Times New Roman" panose="02020603050405020304" pitchFamily="18" charset="0"/>
                <a:cs typeface="Times New Roman" panose="02020603050405020304" pitchFamily="18" charset="0"/>
              </a:rPr>
              <a:t>Shut off the trap</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5166" y="266353"/>
            <a:ext cx="3345222"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1023598"/>
            <a:ext cx="3000625"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534108" y="4716512"/>
            <a:ext cx="455574" cy="276999"/>
          </a:xfrm>
          <a:prstGeom prst="rect">
            <a:avLst/>
          </a:prstGeom>
          <a:noFill/>
        </p:spPr>
        <p:txBody>
          <a:bodyPr wrap="none" rtlCol="0">
            <a:spAutoFit/>
          </a:bodyPr>
          <a:lstStyle/>
          <a:p>
            <a:r>
              <a:rPr lang="en-US" altLang="zh-CN" sz="1200" b="1" i="1" dirty="0" err="1" smtClean="0">
                <a:solidFill>
                  <a:srgbClr val="FF0000"/>
                </a:solidFill>
                <a:latin typeface="Times New Roman" panose="02020603050405020304" pitchFamily="18" charset="0"/>
                <a:cs typeface="Times New Roman" panose="02020603050405020304" pitchFamily="18" charset="0"/>
              </a:rPr>
              <a:t>I</a:t>
            </a:r>
            <a:r>
              <a:rPr lang="en-US" altLang="zh-CN" sz="1200" b="1" baseline="-25000" dirty="0" err="1" smtClean="0">
                <a:solidFill>
                  <a:srgbClr val="FF0000"/>
                </a:solidFill>
                <a:latin typeface="Times New Roman" panose="02020603050405020304" pitchFamily="18" charset="0"/>
                <a:cs typeface="Times New Roman" panose="02020603050405020304" pitchFamily="18" charset="0"/>
              </a:rPr>
              <a:t>dark</a:t>
            </a:r>
            <a:endParaRPr lang="zh-CN" altLang="en-US" sz="1200" b="1" baseline="-250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899428" y="4714517"/>
            <a:ext cx="444352" cy="276999"/>
          </a:xfrm>
          <a:prstGeom prst="rect">
            <a:avLst/>
          </a:prstGeom>
          <a:noFill/>
        </p:spPr>
        <p:txBody>
          <a:bodyPr wrap="none" rtlCol="0">
            <a:spAutoFit/>
          </a:bodyPr>
          <a:lstStyle/>
          <a:p>
            <a:r>
              <a:rPr lang="en-US" altLang="zh-CN" sz="1200" b="1" i="1" dirty="0" err="1" smtClean="0">
                <a:solidFill>
                  <a:srgbClr val="FF0000"/>
                </a:solidFill>
                <a:latin typeface="Times New Roman" panose="02020603050405020304" pitchFamily="18" charset="0"/>
                <a:cs typeface="Times New Roman" panose="02020603050405020304" pitchFamily="18" charset="0"/>
              </a:rPr>
              <a:t>I</a:t>
            </a:r>
            <a:r>
              <a:rPr lang="en-US" altLang="zh-CN" sz="1200" b="1" baseline="-25000" dirty="0" err="1" smtClean="0">
                <a:solidFill>
                  <a:srgbClr val="FF0000"/>
                </a:solidFill>
                <a:latin typeface="Times New Roman" panose="02020603050405020304" pitchFamily="18" charset="0"/>
                <a:cs typeface="Times New Roman" panose="02020603050405020304" pitchFamily="18" charset="0"/>
              </a:rPr>
              <a:t>light</a:t>
            </a:r>
            <a:endParaRPr lang="zh-CN" altLang="en-US" sz="1200" b="1" baseline="-250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282564" y="4720085"/>
            <a:ext cx="465192" cy="276999"/>
          </a:xfrm>
          <a:prstGeom prst="rect">
            <a:avLst/>
          </a:prstGeom>
          <a:noFill/>
        </p:spPr>
        <p:txBody>
          <a:bodyPr wrap="none" rtlCol="0">
            <a:spAutoFit/>
          </a:bodyPr>
          <a:lstStyle/>
          <a:p>
            <a:r>
              <a:rPr lang="en-US" altLang="zh-CN" sz="1200" b="1" i="1" dirty="0" err="1" smtClean="0">
                <a:solidFill>
                  <a:srgbClr val="FF0000"/>
                </a:solidFill>
                <a:latin typeface="Times New Roman" panose="02020603050405020304" pitchFamily="18" charset="0"/>
                <a:cs typeface="Times New Roman" panose="02020603050405020304" pitchFamily="18" charset="0"/>
              </a:rPr>
              <a:t>I</a:t>
            </a:r>
            <a:r>
              <a:rPr lang="en-US" altLang="zh-CN" sz="1200" b="1" baseline="-25000" dirty="0" err="1" smtClean="0">
                <a:solidFill>
                  <a:srgbClr val="FF0000"/>
                </a:solidFill>
                <a:latin typeface="Times New Roman" panose="02020603050405020304" pitchFamily="18" charset="0"/>
                <a:cs typeface="Times New Roman" panose="02020603050405020304" pitchFamily="18" charset="0"/>
              </a:rPr>
              <a:t>atom</a:t>
            </a:r>
            <a:endParaRPr lang="zh-CN" altLang="en-US" sz="1200" b="1" baseline="-25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475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inVertical)">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Effect transition="in" filter="wipe(down)">
                                      <p:cBhvr>
                                        <p:cTn id="12"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11561" y="2736000"/>
            <a:ext cx="2511047" cy="2160000"/>
          </a:xfrm>
          <a:prstGeom prst="rect">
            <a:avLst/>
          </a:prstGeom>
        </p:spPr>
      </p:pic>
      <p:pic>
        <p:nvPicPr>
          <p:cNvPr id="3" name="Picture 141797692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2736000"/>
            <a:ext cx="2479304" cy="2160000"/>
          </a:xfrm>
          <a:prstGeom prst="rect">
            <a:avLst/>
          </a:prstGeom>
          <a:noFill/>
          <a:ln>
            <a:noFill/>
          </a:ln>
        </p:spPr>
      </p:pic>
      <p:sp>
        <p:nvSpPr>
          <p:cNvPr id="7" name="TextBox 6"/>
          <p:cNvSpPr txBox="1"/>
          <p:nvPr/>
        </p:nvSpPr>
        <p:spPr>
          <a:xfrm>
            <a:off x="1954938" y="123478"/>
            <a:ext cx="5594801" cy="523220"/>
          </a:xfrm>
          <a:prstGeom prst="rect">
            <a:avLst/>
          </a:prstGeom>
          <a:noFill/>
        </p:spPr>
        <p:txBody>
          <a:bodyPr wrap="none" rtlCol="0">
            <a:spAutoFit/>
          </a:bodyPr>
          <a:lstStyle/>
          <a:p>
            <a:r>
              <a:rPr lang="zh-CN" altLang="en-US" sz="2800" b="1" dirty="0" smtClean="0">
                <a:latin typeface="Times New Roman" panose="02020603050405020304" pitchFamily="18" charset="0"/>
                <a:cs typeface="Times New Roman" panose="02020603050405020304" pitchFamily="18" charset="0"/>
              </a:rPr>
              <a:t>制备近简并温度的冷原子</a:t>
            </a:r>
            <a:r>
              <a:rPr lang="zh-CN" altLang="en-US" sz="2800" b="1" dirty="0">
                <a:latin typeface="Times New Roman" panose="02020603050405020304" pitchFamily="18" charset="0"/>
                <a:cs typeface="Times New Roman" panose="02020603050405020304" pitchFamily="18" charset="0"/>
              </a:rPr>
              <a:t>费米</a:t>
            </a:r>
            <a:r>
              <a:rPr lang="zh-CN" altLang="en-US" sz="2800" b="1" dirty="0" smtClean="0">
                <a:latin typeface="Times New Roman" panose="02020603050405020304" pitchFamily="18" charset="0"/>
                <a:cs typeface="Times New Roman" panose="02020603050405020304" pitchFamily="18" charset="0"/>
              </a:rPr>
              <a:t>气体</a:t>
            </a:r>
            <a:endParaRPr lang="zh-CN" altLang="en-US" sz="2800" b="1" dirty="0">
              <a:latin typeface="Times New Roman" panose="02020603050405020304" pitchFamily="18" charset="0"/>
              <a:cs typeface="Times New Roman" panose="02020603050405020304" pitchFamily="18" charset="0"/>
            </a:endParaRPr>
          </a:p>
        </p:txBody>
      </p:sp>
      <p:pic>
        <p:nvPicPr>
          <p:cNvPr id="1945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1543" y="2736000"/>
            <a:ext cx="2520000" cy="2160000"/>
          </a:xfrm>
          <a:prstGeom prst="rect">
            <a:avLst/>
          </a:prstGeom>
          <a:solidFill>
            <a:schemeClr val="tx1"/>
          </a:solidFill>
          <a:ln>
            <a:noFill/>
          </a:ln>
          <a:effectLst/>
          <a:extLst/>
        </p:spPr>
      </p:pic>
      <p:sp>
        <p:nvSpPr>
          <p:cNvPr id="4" name="灯片编号占位符 3"/>
          <p:cNvSpPr>
            <a:spLocks noGrp="1"/>
          </p:cNvSpPr>
          <p:nvPr>
            <p:ph type="sldNum" sz="quarter" idx="12"/>
          </p:nvPr>
        </p:nvSpPr>
        <p:spPr/>
        <p:txBody>
          <a:bodyPr/>
          <a:lstStyle/>
          <a:p>
            <a:fld id="{90C52C8A-D70D-4179-A071-16349FC07335}" type="slidenum">
              <a:rPr lang="zh-CN" altLang="en-US" smtClean="0"/>
              <a:t>12</a:t>
            </a:fld>
            <a:endParaRPr lang="zh-CN" altLang="en-US"/>
          </a:p>
        </p:txBody>
      </p:sp>
      <p:sp>
        <p:nvSpPr>
          <p:cNvPr id="6" name="TextBox 5"/>
          <p:cNvSpPr txBox="1"/>
          <p:nvPr/>
        </p:nvSpPr>
        <p:spPr>
          <a:xfrm>
            <a:off x="3616953" y="587464"/>
            <a:ext cx="2395207" cy="400110"/>
          </a:xfrm>
          <a:prstGeom prst="rect">
            <a:avLst/>
          </a:prstGeom>
          <a:noFill/>
        </p:spPr>
        <p:txBody>
          <a:bodyPr wrap="none" rtlCol="0">
            <a:spAutoFit/>
          </a:bodyPr>
          <a:lstStyle/>
          <a:p>
            <a:r>
              <a:rPr lang="en-US" altLang="zh-CN" sz="2000" b="1" dirty="0" smtClean="0">
                <a:latin typeface="Times New Roman" panose="02020603050405020304" pitchFamily="18" charset="0"/>
                <a:cs typeface="Times New Roman" panose="02020603050405020304" pitchFamily="18" charset="0"/>
              </a:rPr>
              <a:t>(</a:t>
            </a:r>
            <a:r>
              <a:rPr lang="en-US" altLang="zh-CN" sz="2000" b="1" dirty="0" smtClean="0">
                <a:solidFill>
                  <a:srgbClr val="FF0000"/>
                </a:solidFill>
                <a:latin typeface="Times New Roman" panose="02020603050405020304" pitchFamily="18" charset="0"/>
                <a:cs typeface="Times New Roman" panose="02020603050405020304" pitchFamily="18" charset="0"/>
              </a:rPr>
              <a:t>Ballistic expansion</a:t>
            </a:r>
            <a:r>
              <a:rPr lang="en-US" altLang="zh-CN" sz="2000" b="1" dirty="0" smtClean="0">
                <a:latin typeface="Times New Roman" panose="02020603050405020304" pitchFamily="18" charset="0"/>
                <a:cs typeface="Times New Roman" panose="02020603050405020304" pitchFamily="18" charset="0"/>
              </a:rPr>
              <a:t>)</a:t>
            </a:r>
            <a:endParaRPr lang="zh-CN" altLang="en-US" sz="2000" b="1" dirty="0">
              <a:latin typeface="Times New Roman" panose="02020603050405020304" pitchFamily="18" charset="0"/>
              <a:cs typeface="Times New Roman" panose="02020603050405020304" pitchFamily="18" charset="0"/>
            </a:endParaRPr>
          </a:p>
        </p:txBody>
      </p:sp>
      <p:pic>
        <p:nvPicPr>
          <p:cNvPr id="1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392" y="987734"/>
            <a:ext cx="720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444208" y="2418442"/>
            <a:ext cx="1960793" cy="369332"/>
          </a:xfrm>
          <a:prstGeom prst="rect">
            <a:avLst/>
          </a:prstGeom>
          <a:noFill/>
        </p:spPr>
        <p:txBody>
          <a:bodyPr wrap="none" rtlCol="0">
            <a:spAutoFit/>
          </a:bodyPr>
          <a:lstStyle/>
          <a:p>
            <a:r>
              <a:rPr lang="en-US" altLang="zh-CN" dirty="0" err="1" smtClean="0">
                <a:latin typeface="Times New Roman" panose="02020603050405020304" pitchFamily="18" charset="0"/>
                <a:cs typeface="Times New Roman" panose="02020603050405020304" pitchFamily="18" charset="0"/>
              </a:rPr>
              <a:t>Bz</a:t>
            </a:r>
            <a:r>
              <a:rPr lang="en-US" altLang="zh-CN" dirty="0" smtClean="0">
                <a:latin typeface="Times New Roman" panose="02020603050405020304" pitchFamily="18" charset="0"/>
                <a:cs typeface="Times New Roman" panose="02020603050405020304" pitchFamily="18" charset="0"/>
              </a:rPr>
              <a:t> = 527 G,  </a:t>
            </a:r>
            <a:r>
              <a:rPr lang="en-US" altLang="zh-CN" i="1" dirty="0" smtClean="0">
                <a:latin typeface="Times New Roman" panose="02020603050405020304" pitchFamily="18" charset="0"/>
                <a:cs typeface="Times New Roman" panose="02020603050405020304" pitchFamily="18" charset="0"/>
              </a:rPr>
              <a:t>a</a:t>
            </a:r>
            <a:r>
              <a:rPr lang="en-US" altLang="zh-CN" baseline="-25000" dirty="0" smtClean="0">
                <a:latin typeface="Times New Roman" panose="02020603050405020304" pitchFamily="18" charset="0"/>
                <a:cs typeface="Times New Roman" panose="02020603050405020304" pitchFamily="18" charset="0"/>
              </a:rPr>
              <a:t>s</a:t>
            </a:r>
            <a:r>
              <a:rPr lang="en-US" altLang="zh-CN" dirty="0" smtClean="0">
                <a:latin typeface="Times New Roman" panose="02020603050405020304" pitchFamily="18" charset="0"/>
                <a:cs typeface="Times New Roman" panose="02020603050405020304" pitchFamily="18" charset="0"/>
              </a:rPr>
              <a:t> ~ 0</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40315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0461" y="723396"/>
            <a:ext cx="2783507" cy="1800000"/>
          </a:xfrm>
          <a:prstGeom prst="rect">
            <a:avLst/>
          </a:prstGeom>
          <a:noFill/>
          <a:ln>
            <a:noFill/>
          </a:ln>
        </p:spPr>
      </p:pic>
      <p:sp>
        <p:nvSpPr>
          <p:cNvPr id="2" name="TextBox 1"/>
          <p:cNvSpPr txBox="1"/>
          <p:nvPr/>
        </p:nvSpPr>
        <p:spPr>
          <a:xfrm>
            <a:off x="2045507" y="123478"/>
            <a:ext cx="5052986" cy="461665"/>
          </a:xfrm>
          <a:prstGeom prst="rect">
            <a:avLst/>
          </a:prstGeom>
          <a:noFill/>
        </p:spPr>
        <p:txBody>
          <a:bodyPr wrap="none" rtlCol="0">
            <a:spAutoFit/>
          </a:bodyPr>
          <a:lstStyle/>
          <a:p>
            <a:r>
              <a:rPr lang="zh-CN" altLang="en-US" sz="2400" b="1" dirty="0" smtClean="0">
                <a:latin typeface="Times New Roman" panose="02020603050405020304" pitchFamily="18" charset="0"/>
                <a:cs typeface="Times New Roman" panose="02020603050405020304" pitchFamily="18" charset="0"/>
              </a:rPr>
              <a:t>各向异性膨胀 </a:t>
            </a:r>
            <a:r>
              <a:rPr lang="en-US" altLang="zh-CN" sz="2400" b="1" dirty="0" smtClean="0">
                <a:latin typeface="Times New Roman" panose="02020603050405020304" pitchFamily="18" charset="0"/>
                <a:cs typeface="Times New Roman" panose="02020603050405020304" pitchFamily="18" charset="0"/>
              </a:rPr>
              <a:t>—— </a:t>
            </a:r>
            <a:r>
              <a:rPr lang="zh-CN" altLang="en-US" sz="2400" b="1" dirty="0" smtClean="0">
                <a:latin typeface="Times New Roman" panose="02020603050405020304" pitchFamily="18" charset="0"/>
                <a:cs typeface="Times New Roman" panose="02020603050405020304" pitchFamily="18" charset="0"/>
              </a:rPr>
              <a:t>大的初始纵横比</a:t>
            </a:r>
            <a:r>
              <a:rPr lang="en-US" altLang="zh-CN" sz="2400" b="1" dirty="0" smtClean="0">
                <a:latin typeface="Times New Roman" panose="02020603050405020304" pitchFamily="18" charset="0"/>
                <a:cs typeface="Times New Roman" panose="02020603050405020304" pitchFamily="18" charset="0"/>
              </a:rPr>
              <a:t> </a:t>
            </a:r>
            <a:endParaRPr lang="zh-CN" alt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853426" y="2523596"/>
            <a:ext cx="2312236" cy="338554"/>
          </a:xfrm>
          <a:prstGeom prst="rect">
            <a:avLst/>
          </a:prstGeom>
          <a:noFill/>
        </p:spPr>
        <p:txBody>
          <a:bodyPr wrap="none" rtlCol="0">
            <a:spAutoFit/>
          </a:bodyPr>
          <a:lstStyle/>
          <a:p>
            <a:r>
              <a:rPr lang="en-US" altLang="zh-CN" sz="1600" dirty="0" smtClean="0">
                <a:latin typeface="Times New Roman" panose="02020603050405020304" pitchFamily="18" charset="0"/>
                <a:cs typeface="Times New Roman" panose="02020603050405020304" pitchFamily="18" charset="0"/>
              </a:rPr>
              <a:t>Initial aspect-ratio: 1/11.4</a:t>
            </a:r>
            <a:endParaRPr lang="zh-CN" altLang="en-US" sz="1600" dirty="0">
              <a:latin typeface="Times New Roman" panose="02020603050405020304" pitchFamily="18" charset="0"/>
              <a:cs typeface="Times New Roman" panose="02020603050405020304" pitchFamily="18" charset="0"/>
            </a:endParaRPr>
          </a:p>
        </p:txBody>
      </p:sp>
      <p:cxnSp>
        <p:nvCxnSpPr>
          <p:cNvPr id="5" name="直接箭头连接符 4"/>
          <p:cNvCxnSpPr/>
          <p:nvPr/>
        </p:nvCxnSpPr>
        <p:spPr>
          <a:xfrm>
            <a:off x="2454856" y="1412394"/>
            <a:ext cx="840564"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542963" y="1376717"/>
            <a:ext cx="732893" cy="276999"/>
          </a:xfrm>
          <a:prstGeom prst="rect">
            <a:avLst/>
          </a:prstGeom>
          <a:noFill/>
        </p:spPr>
        <p:txBody>
          <a:bodyPr wrap="none" rtlCol="0">
            <a:spAutoFit/>
          </a:bodyPr>
          <a:lstStyle/>
          <a:p>
            <a:r>
              <a:rPr lang="en-US" altLang="zh-CN" sz="1200" dirty="0" smtClean="0">
                <a:solidFill>
                  <a:schemeClr val="bg1"/>
                </a:solidFill>
                <a:latin typeface="Times New Roman" panose="02020603050405020304" pitchFamily="18" charset="0"/>
                <a:cs typeface="Times New Roman" panose="02020603050405020304" pitchFamily="18" charset="0"/>
              </a:rPr>
              <a:t>0.94 mm</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cxnSp>
        <p:nvCxnSpPr>
          <p:cNvPr id="13" name="直接箭头连接符 12"/>
          <p:cNvCxnSpPr/>
          <p:nvPr/>
        </p:nvCxnSpPr>
        <p:spPr>
          <a:xfrm>
            <a:off x="1512001" y="2449800"/>
            <a:ext cx="840564"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619672" y="2222743"/>
            <a:ext cx="732893" cy="276999"/>
          </a:xfrm>
          <a:prstGeom prst="rect">
            <a:avLst/>
          </a:prstGeom>
          <a:noFill/>
        </p:spPr>
        <p:txBody>
          <a:bodyPr wrap="none" rtlCol="0">
            <a:spAutoFit/>
          </a:bodyPr>
          <a:lstStyle/>
          <a:p>
            <a:r>
              <a:rPr lang="en-US" altLang="zh-CN" sz="1200" dirty="0" smtClean="0">
                <a:latin typeface="Times New Roman" panose="02020603050405020304" pitchFamily="18" charset="0"/>
                <a:cs typeface="Times New Roman" panose="02020603050405020304" pitchFamily="18" charset="0"/>
              </a:rPr>
              <a:t>0.63 mm</a:t>
            </a:r>
            <a:endParaRPr lang="zh-CN" altLang="en-US" sz="12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572101" y="1359451"/>
            <a:ext cx="564578" cy="276999"/>
          </a:xfrm>
          <a:prstGeom prst="rect">
            <a:avLst/>
          </a:prstGeom>
          <a:noFill/>
        </p:spPr>
        <p:txBody>
          <a:bodyPr wrap="none" rtlCol="0">
            <a:spAutoFit/>
          </a:bodyPr>
          <a:lstStyle/>
          <a:p>
            <a:r>
              <a:rPr lang="en-US" altLang="zh-CN" sz="1200" dirty="0" smtClean="0">
                <a:solidFill>
                  <a:schemeClr val="bg1"/>
                </a:solidFill>
                <a:latin typeface="Times New Roman" panose="02020603050405020304" pitchFamily="18" charset="0"/>
                <a:cs typeface="Times New Roman" panose="02020603050405020304" pitchFamily="18" charset="0"/>
              </a:rPr>
              <a:t>835 G</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p:txBody>
          <a:bodyPr/>
          <a:lstStyle/>
          <a:p>
            <a:fld id="{90C52C8A-D70D-4179-A071-16349FC07335}" type="slidenum">
              <a:rPr lang="zh-CN" altLang="en-US" smtClean="0"/>
              <a:t>13</a:t>
            </a:fld>
            <a:endParaRPr lang="zh-CN" altLang="en-US"/>
          </a:p>
        </p:txBody>
      </p:sp>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4758" y="915966"/>
            <a:ext cx="3293706" cy="3600000"/>
          </a:xfrm>
          <a:prstGeom prst="rect">
            <a:avLst/>
          </a:prstGeom>
          <a:solidFill>
            <a:schemeClr val="tx1"/>
          </a:solidFill>
          <a:ln>
            <a:noFill/>
          </a:ln>
          <a:effectLs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019" y="2931790"/>
            <a:ext cx="2473781"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0553" y="2923853"/>
            <a:ext cx="2473535"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219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7915" y="720000"/>
            <a:ext cx="2786053"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658632" y="2499742"/>
            <a:ext cx="2319866" cy="338554"/>
          </a:xfrm>
          <a:prstGeom prst="rect">
            <a:avLst/>
          </a:prstGeom>
          <a:noFill/>
        </p:spPr>
        <p:txBody>
          <a:bodyPr wrap="none" rtlCol="0">
            <a:spAutoFit/>
          </a:bodyPr>
          <a:lstStyle/>
          <a:p>
            <a:r>
              <a:rPr lang="en-US" altLang="zh-CN" sz="1600" dirty="0" smtClean="0">
                <a:latin typeface="Times New Roman" panose="02020603050405020304" pitchFamily="18" charset="0"/>
                <a:cs typeface="Times New Roman" panose="02020603050405020304" pitchFamily="18" charset="0"/>
              </a:rPr>
              <a:t>Initial aspect-ratio: 1/3.17</a:t>
            </a:r>
            <a:endParaRPr lang="zh-CN" altLang="en-US" sz="1600" dirty="0">
              <a:latin typeface="Times New Roman" panose="02020603050405020304" pitchFamily="18" charset="0"/>
              <a:cs typeface="Times New Roman" panose="02020603050405020304" pitchFamily="18" charset="0"/>
            </a:endParaRPr>
          </a:p>
        </p:txBody>
      </p:sp>
      <p:cxnSp>
        <p:nvCxnSpPr>
          <p:cNvPr id="13" name="直接箭头连接符 12"/>
          <p:cNvCxnSpPr/>
          <p:nvPr/>
        </p:nvCxnSpPr>
        <p:spPr>
          <a:xfrm>
            <a:off x="1499188" y="2431385"/>
            <a:ext cx="840564"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66716" y="2150735"/>
            <a:ext cx="732893" cy="276999"/>
          </a:xfrm>
          <a:prstGeom prst="rect">
            <a:avLst/>
          </a:prstGeom>
          <a:noFill/>
        </p:spPr>
        <p:txBody>
          <a:bodyPr wrap="none" rtlCol="0">
            <a:spAutoFit/>
          </a:bodyPr>
          <a:lstStyle/>
          <a:p>
            <a:r>
              <a:rPr lang="en-US" altLang="zh-CN" sz="1200" dirty="0" smtClean="0">
                <a:latin typeface="Times New Roman" panose="02020603050405020304" pitchFamily="18" charset="0"/>
                <a:cs typeface="Times New Roman" panose="02020603050405020304" pitchFamily="18" charset="0"/>
              </a:rPr>
              <a:t>0.63 mm</a:t>
            </a:r>
            <a:endParaRPr lang="zh-CN" altLang="en-US" sz="12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475656" y="1347614"/>
            <a:ext cx="564578" cy="276999"/>
          </a:xfrm>
          <a:prstGeom prst="rect">
            <a:avLst/>
          </a:prstGeom>
          <a:noFill/>
        </p:spPr>
        <p:txBody>
          <a:bodyPr wrap="none" rtlCol="0">
            <a:spAutoFit/>
          </a:bodyPr>
          <a:lstStyle/>
          <a:p>
            <a:r>
              <a:rPr lang="en-US" altLang="zh-CN" sz="1200" dirty="0" smtClean="0">
                <a:latin typeface="Times New Roman" panose="02020603050405020304" pitchFamily="18" charset="0"/>
                <a:cs typeface="Times New Roman" panose="02020603050405020304" pitchFamily="18" charset="0"/>
              </a:rPr>
              <a:t>757 G</a:t>
            </a:r>
            <a:endParaRPr lang="zh-CN" altLang="en-US" sz="1200"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p:txBody>
          <a:bodyPr/>
          <a:lstStyle/>
          <a:p>
            <a:fld id="{90C52C8A-D70D-4179-A071-16349FC07335}" type="slidenum">
              <a:rPr lang="zh-CN" altLang="en-US" smtClean="0"/>
              <a:t>14</a:t>
            </a:fld>
            <a:endParaRPr lang="zh-CN" altLang="en-US"/>
          </a:p>
        </p:txBody>
      </p:sp>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987574"/>
            <a:ext cx="3496591" cy="3600000"/>
          </a:xfrm>
          <a:prstGeom prst="rect">
            <a:avLst/>
          </a:prstGeom>
          <a:solidFill>
            <a:schemeClr val="tx1"/>
          </a:solidFill>
          <a:ln>
            <a:noFill/>
          </a:ln>
          <a:effectLst/>
          <a:extLst/>
        </p:spPr>
      </p:pic>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9712" y="2787774"/>
            <a:ext cx="2666011"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5536" y="3468945"/>
            <a:ext cx="1584176" cy="830997"/>
          </a:xfrm>
          <a:prstGeom prst="rect">
            <a:avLst/>
          </a:prstGeom>
          <a:noFill/>
        </p:spPr>
        <p:txBody>
          <a:bodyPr wrap="square" rtlCol="0">
            <a:spAutoFit/>
          </a:bodyPr>
          <a:lstStyle/>
          <a:p>
            <a:r>
              <a:rPr lang="en-US" altLang="zh-CN" sz="1600" dirty="0" smtClean="0">
                <a:latin typeface="Times New Roman" panose="02020603050405020304" pitchFamily="18" charset="0"/>
                <a:cs typeface="Times New Roman" panose="02020603050405020304" pitchFamily="18" charset="0"/>
              </a:rPr>
              <a:t>Gaussian density profile after long time expansion</a:t>
            </a:r>
            <a:endParaRPr lang="zh-CN" altLang="en-US" sz="16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2045507" y="123478"/>
            <a:ext cx="5052986" cy="461665"/>
          </a:xfrm>
          <a:prstGeom prst="rect">
            <a:avLst/>
          </a:prstGeom>
          <a:noFill/>
        </p:spPr>
        <p:txBody>
          <a:bodyPr wrap="none" rtlCol="0">
            <a:spAutoFit/>
          </a:bodyPr>
          <a:lstStyle/>
          <a:p>
            <a:r>
              <a:rPr lang="zh-CN" altLang="en-US" sz="2400" b="1" dirty="0" smtClean="0">
                <a:latin typeface="Times New Roman" panose="02020603050405020304" pitchFamily="18" charset="0"/>
                <a:cs typeface="Times New Roman" panose="02020603050405020304" pitchFamily="18" charset="0"/>
              </a:rPr>
              <a:t>各向异性膨胀 </a:t>
            </a:r>
            <a:r>
              <a:rPr lang="en-US" altLang="zh-CN" sz="2400" b="1" dirty="0" smtClean="0">
                <a:latin typeface="Times New Roman" panose="02020603050405020304" pitchFamily="18" charset="0"/>
                <a:cs typeface="Times New Roman" panose="02020603050405020304" pitchFamily="18" charset="0"/>
              </a:rPr>
              <a:t>—— </a:t>
            </a:r>
            <a:r>
              <a:rPr lang="zh-CN" altLang="en-US" sz="2400" b="1" dirty="0">
                <a:latin typeface="Times New Roman" panose="02020603050405020304" pitchFamily="18" charset="0"/>
                <a:cs typeface="Times New Roman" panose="02020603050405020304" pitchFamily="18" charset="0"/>
              </a:rPr>
              <a:t>小</a:t>
            </a:r>
            <a:r>
              <a:rPr lang="zh-CN" altLang="en-US" sz="2400" b="1" dirty="0" smtClean="0">
                <a:latin typeface="Times New Roman" panose="02020603050405020304" pitchFamily="18" charset="0"/>
                <a:cs typeface="Times New Roman" panose="02020603050405020304" pitchFamily="18" charset="0"/>
              </a:rPr>
              <a:t>的初始纵横比</a:t>
            </a:r>
            <a:r>
              <a:rPr lang="en-US" altLang="zh-CN" sz="2400" b="1" dirty="0" smtClean="0">
                <a:latin typeface="Times New Roman" panose="02020603050405020304" pitchFamily="18" charset="0"/>
                <a:cs typeface="Times New Roman" panose="02020603050405020304" pitchFamily="18" charset="0"/>
              </a:rPr>
              <a:t> </a:t>
            </a:r>
            <a:endParaRPr lang="zh-CN"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98006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矩形 4"/>
              <p:cNvSpPr/>
              <p:nvPr/>
            </p:nvSpPr>
            <p:spPr>
              <a:xfrm>
                <a:off x="3131840" y="718074"/>
                <a:ext cx="4392485" cy="6336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400" i="1" smtClean="0">
                          <a:latin typeface="Cambria Math"/>
                        </a:rPr>
                        <m:t>𝜌</m:t>
                      </m:r>
                      <m:d>
                        <m:dPr>
                          <m:ctrlPr>
                            <a:rPr lang="en-US" altLang="zh-CN" sz="1400" i="1" smtClean="0">
                              <a:latin typeface="Cambria Math"/>
                            </a:rPr>
                          </m:ctrlPr>
                        </m:dPr>
                        <m:e>
                          <m:r>
                            <a:rPr lang="en-US" altLang="zh-CN" sz="1400" b="0" i="1" smtClean="0">
                              <a:latin typeface="Cambria Math"/>
                            </a:rPr>
                            <m:t>𝑥</m:t>
                          </m:r>
                          <m:r>
                            <a:rPr lang="en-US" altLang="zh-CN" sz="1400" b="0" i="1" smtClean="0">
                              <a:latin typeface="Cambria Math"/>
                            </a:rPr>
                            <m:t>,</m:t>
                          </m:r>
                          <m:r>
                            <a:rPr lang="en-US" altLang="zh-CN" sz="1400" b="0" i="1" smtClean="0">
                              <a:latin typeface="Cambria Math"/>
                            </a:rPr>
                            <m:t>𝑦</m:t>
                          </m:r>
                          <m:r>
                            <a:rPr lang="en-US" altLang="zh-CN" sz="1400" b="0" i="1" smtClean="0">
                              <a:latin typeface="Cambria Math"/>
                            </a:rPr>
                            <m:t>,</m:t>
                          </m:r>
                          <m:r>
                            <a:rPr lang="en-US" altLang="zh-CN" sz="1400" b="0" i="1" smtClean="0">
                              <a:latin typeface="Cambria Math"/>
                            </a:rPr>
                            <m:t>𝑧</m:t>
                          </m:r>
                        </m:e>
                      </m:d>
                      <m:r>
                        <a:rPr lang="en-US" altLang="zh-CN" sz="1400" b="0" i="1" smtClean="0">
                          <a:latin typeface="Cambria Math"/>
                        </a:rPr>
                        <m:t>=</m:t>
                      </m:r>
                      <m:f>
                        <m:fPr>
                          <m:ctrlPr>
                            <a:rPr lang="zh-CN" altLang="zh-CN" sz="1400" i="1">
                              <a:latin typeface="Cambria Math"/>
                            </a:rPr>
                          </m:ctrlPr>
                        </m:fPr>
                        <m:num>
                          <m:r>
                            <a:rPr lang="en-US" altLang="zh-CN" sz="1400" i="1">
                              <a:latin typeface="Cambria Math"/>
                            </a:rPr>
                            <m:t>𝑁</m:t>
                          </m:r>
                        </m:num>
                        <m:den>
                          <m:sSup>
                            <m:sSupPr>
                              <m:ctrlPr>
                                <a:rPr lang="zh-CN" altLang="zh-CN" sz="1400" i="1">
                                  <a:latin typeface="Cambria Math"/>
                                </a:rPr>
                              </m:ctrlPr>
                            </m:sSupPr>
                            <m:e>
                              <m:r>
                                <a:rPr lang="en-US" altLang="zh-CN" sz="1400" i="1">
                                  <a:latin typeface="Cambria Math"/>
                                </a:rPr>
                                <m:t>(2</m:t>
                              </m:r>
                              <m:r>
                                <a:rPr lang="en-US" altLang="zh-CN" sz="1400" i="1">
                                  <a:latin typeface="Cambria Math"/>
                                </a:rPr>
                                <m:t>𝜋</m:t>
                              </m:r>
                              <m:r>
                                <a:rPr lang="en-US" altLang="zh-CN" sz="1400" i="1">
                                  <a:latin typeface="Cambria Math"/>
                                </a:rPr>
                                <m:t>)</m:t>
                              </m:r>
                            </m:e>
                            <m:sup>
                              <m:f>
                                <m:fPr>
                                  <m:type m:val="lin"/>
                                  <m:ctrlPr>
                                    <a:rPr lang="zh-CN" altLang="zh-CN" sz="1400" i="1">
                                      <a:latin typeface="Cambria Math"/>
                                    </a:rPr>
                                  </m:ctrlPr>
                                </m:fPr>
                                <m:num>
                                  <m:r>
                                    <a:rPr lang="en-US" altLang="zh-CN" sz="1400" i="1">
                                      <a:latin typeface="Cambria Math"/>
                                    </a:rPr>
                                    <m:t>3</m:t>
                                  </m:r>
                                </m:num>
                                <m:den>
                                  <m:r>
                                    <a:rPr lang="en-US" altLang="zh-CN" sz="1400" i="1">
                                      <a:latin typeface="Cambria Math"/>
                                    </a:rPr>
                                    <m:t>2</m:t>
                                  </m:r>
                                </m:den>
                              </m:f>
                            </m:sup>
                          </m:sSup>
                          <m:sSub>
                            <m:sSubPr>
                              <m:ctrlPr>
                                <a:rPr lang="zh-CN" altLang="zh-CN" sz="1400" i="1">
                                  <a:latin typeface="Cambria Math"/>
                                </a:rPr>
                              </m:ctrlPr>
                            </m:sSubPr>
                            <m:e>
                              <m:r>
                                <a:rPr lang="en-US" altLang="zh-CN" sz="1400" i="1">
                                  <a:latin typeface="Cambria Math"/>
                                </a:rPr>
                                <m:t>𝜎</m:t>
                              </m:r>
                            </m:e>
                            <m:sub>
                              <m:r>
                                <a:rPr lang="en-US" altLang="zh-CN" sz="1400" i="1">
                                  <a:latin typeface="Cambria Math"/>
                                </a:rPr>
                                <m:t>𝑥</m:t>
                              </m:r>
                            </m:sub>
                          </m:sSub>
                          <m:sSub>
                            <m:sSubPr>
                              <m:ctrlPr>
                                <a:rPr lang="zh-CN" altLang="zh-CN" sz="1400" i="1">
                                  <a:latin typeface="Cambria Math"/>
                                </a:rPr>
                              </m:ctrlPr>
                            </m:sSubPr>
                            <m:e>
                              <m:r>
                                <a:rPr lang="en-US" altLang="zh-CN" sz="1400" i="1">
                                  <a:latin typeface="Cambria Math"/>
                                </a:rPr>
                                <m:t>𝜎</m:t>
                              </m:r>
                            </m:e>
                            <m:sub>
                              <m:r>
                                <a:rPr lang="en-US" altLang="zh-CN" sz="1400" i="1">
                                  <a:latin typeface="Cambria Math"/>
                                </a:rPr>
                                <m:t>𝑦</m:t>
                              </m:r>
                            </m:sub>
                          </m:sSub>
                          <m:sSub>
                            <m:sSubPr>
                              <m:ctrlPr>
                                <a:rPr lang="zh-CN" altLang="zh-CN" sz="1400" i="1">
                                  <a:latin typeface="Cambria Math"/>
                                </a:rPr>
                              </m:ctrlPr>
                            </m:sSubPr>
                            <m:e>
                              <m:r>
                                <a:rPr lang="en-US" altLang="zh-CN" sz="1400" i="1">
                                  <a:latin typeface="Cambria Math"/>
                                </a:rPr>
                                <m:t>𝜎</m:t>
                              </m:r>
                            </m:e>
                            <m:sub>
                              <m:r>
                                <a:rPr lang="en-US" altLang="zh-CN" sz="1400" i="1">
                                  <a:latin typeface="Cambria Math"/>
                                </a:rPr>
                                <m:t>𝑧</m:t>
                              </m:r>
                            </m:sub>
                          </m:sSub>
                        </m:den>
                      </m:f>
                      <m:r>
                        <m:rPr>
                          <m:sty m:val="p"/>
                        </m:rPr>
                        <a:rPr lang="en-US" altLang="zh-CN" sz="1400">
                          <a:latin typeface="Cambria Math"/>
                        </a:rPr>
                        <m:t>exp</m:t>
                      </m:r>
                      <m:d>
                        <m:dPr>
                          <m:begChr m:val="["/>
                          <m:endChr m:val="]"/>
                          <m:ctrlPr>
                            <a:rPr lang="zh-CN" altLang="zh-CN" sz="1400" i="1">
                              <a:latin typeface="Cambria Math"/>
                            </a:rPr>
                          </m:ctrlPr>
                        </m:dPr>
                        <m:e>
                          <m:r>
                            <a:rPr lang="en-US" altLang="zh-CN" sz="1400" i="1">
                              <a:latin typeface="Cambria Math"/>
                            </a:rPr>
                            <m:t>−</m:t>
                          </m:r>
                          <m:d>
                            <m:dPr>
                              <m:ctrlPr>
                                <a:rPr lang="zh-CN" altLang="zh-CN" sz="1400" i="1">
                                  <a:latin typeface="Cambria Math"/>
                                </a:rPr>
                              </m:ctrlPr>
                            </m:dPr>
                            <m:e>
                              <m:f>
                                <m:fPr>
                                  <m:ctrlPr>
                                    <a:rPr lang="zh-CN" altLang="zh-CN" sz="1400" i="1">
                                      <a:latin typeface="Cambria Math"/>
                                    </a:rPr>
                                  </m:ctrlPr>
                                </m:fPr>
                                <m:num>
                                  <m:sSup>
                                    <m:sSupPr>
                                      <m:ctrlPr>
                                        <a:rPr lang="zh-CN" altLang="zh-CN" sz="1400" i="1">
                                          <a:latin typeface="Cambria Math"/>
                                        </a:rPr>
                                      </m:ctrlPr>
                                    </m:sSupPr>
                                    <m:e>
                                      <m:r>
                                        <a:rPr lang="en-US" altLang="zh-CN" sz="1400" i="1">
                                          <a:latin typeface="Cambria Math"/>
                                        </a:rPr>
                                        <m:t>𝑥</m:t>
                                      </m:r>
                                    </m:e>
                                    <m:sup>
                                      <m:r>
                                        <a:rPr lang="en-US" altLang="zh-CN" sz="1400" i="1">
                                          <a:latin typeface="Cambria Math"/>
                                        </a:rPr>
                                        <m:t>2</m:t>
                                      </m:r>
                                    </m:sup>
                                  </m:sSup>
                                </m:num>
                                <m:den>
                                  <m:r>
                                    <a:rPr lang="en-US" altLang="zh-CN" sz="1400" i="1">
                                      <a:latin typeface="Cambria Math"/>
                                    </a:rPr>
                                    <m:t>2</m:t>
                                  </m:r>
                                  <m:sSubSup>
                                    <m:sSubSupPr>
                                      <m:ctrlPr>
                                        <a:rPr lang="zh-CN" altLang="zh-CN" sz="1400" i="1">
                                          <a:latin typeface="Cambria Math"/>
                                        </a:rPr>
                                      </m:ctrlPr>
                                    </m:sSubSupPr>
                                    <m:e>
                                      <m:r>
                                        <a:rPr lang="en-US" altLang="zh-CN" sz="1400" i="1">
                                          <a:latin typeface="Cambria Math"/>
                                        </a:rPr>
                                        <m:t>𝜎</m:t>
                                      </m:r>
                                    </m:e>
                                    <m:sub>
                                      <m:r>
                                        <a:rPr lang="en-US" altLang="zh-CN" sz="1400" i="1">
                                          <a:latin typeface="Cambria Math"/>
                                        </a:rPr>
                                        <m:t>𝑥</m:t>
                                      </m:r>
                                    </m:sub>
                                    <m:sup>
                                      <m:r>
                                        <a:rPr lang="en-US" altLang="zh-CN" sz="1400" i="1">
                                          <a:latin typeface="Cambria Math"/>
                                        </a:rPr>
                                        <m:t>2</m:t>
                                      </m:r>
                                    </m:sup>
                                  </m:sSubSup>
                                </m:den>
                              </m:f>
                              <m:r>
                                <a:rPr lang="en-US" altLang="zh-CN" sz="1400" i="1">
                                  <a:latin typeface="Cambria Math"/>
                                </a:rPr>
                                <m:t>+</m:t>
                              </m:r>
                              <m:f>
                                <m:fPr>
                                  <m:ctrlPr>
                                    <a:rPr lang="zh-CN" altLang="zh-CN" sz="1400" i="1">
                                      <a:latin typeface="Cambria Math"/>
                                    </a:rPr>
                                  </m:ctrlPr>
                                </m:fPr>
                                <m:num>
                                  <m:sSup>
                                    <m:sSupPr>
                                      <m:ctrlPr>
                                        <a:rPr lang="zh-CN" altLang="zh-CN" sz="1400" i="1">
                                          <a:latin typeface="Cambria Math"/>
                                        </a:rPr>
                                      </m:ctrlPr>
                                    </m:sSupPr>
                                    <m:e>
                                      <m:r>
                                        <a:rPr lang="en-US" altLang="zh-CN" sz="1400" i="1">
                                          <a:latin typeface="Cambria Math"/>
                                        </a:rPr>
                                        <m:t>𝑦</m:t>
                                      </m:r>
                                    </m:e>
                                    <m:sup>
                                      <m:r>
                                        <a:rPr lang="en-US" altLang="zh-CN" sz="1400" i="1">
                                          <a:latin typeface="Cambria Math"/>
                                        </a:rPr>
                                        <m:t>2</m:t>
                                      </m:r>
                                    </m:sup>
                                  </m:sSup>
                                </m:num>
                                <m:den>
                                  <m:r>
                                    <a:rPr lang="en-US" altLang="zh-CN" sz="1400" i="1">
                                      <a:latin typeface="Cambria Math"/>
                                    </a:rPr>
                                    <m:t>2</m:t>
                                  </m:r>
                                  <m:sSubSup>
                                    <m:sSubSupPr>
                                      <m:ctrlPr>
                                        <a:rPr lang="zh-CN" altLang="zh-CN" sz="1400" i="1">
                                          <a:latin typeface="Cambria Math"/>
                                        </a:rPr>
                                      </m:ctrlPr>
                                    </m:sSubSupPr>
                                    <m:e>
                                      <m:r>
                                        <a:rPr lang="en-US" altLang="zh-CN" sz="1400" i="1">
                                          <a:latin typeface="Cambria Math"/>
                                        </a:rPr>
                                        <m:t>𝜎</m:t>
                                      </m:r>
                                    </m:e>
                                    <m:sub>
                                      <m:r>
                                        <a:rPr lang="en-US" altLang="zh-CN" sz="1400" i="1">
                                          <a:latin typeface="Cambria Math"/>
                                        </a:rPr>
                                        <m:t>𝑦</m:t>
                                      </m:r>
                                    </m:sub>
                                    <m:sup>
                                      <m:r>
                                        <a:rPr lang="en-US" altLang="zh-CN" sz="1400" i="1">
                                          <a:latin typeface="Cambria Math"/>
                                        </a:rPr>
                                        <m:t>2</m:t>
                                      </m:r>
                                    </m:sup>
                                  </m:sSubSup>
                                </m:den>
                              </m:f>
                              <m:r>
                                <a:rPr lang="en-US" altLang="zh-CN" sz="1400" i="1">
                                  <a:latin typeface="Cambria Math"/>
                                </a:rPr>
                                <m:t>+</m:t>
                              </m:r>
                              <m:f>
                                <m:fPr>
                                  <m:ctrlPr>
                                    <a:rPr lang="zh-CN" altLang="zh-CN" sz="1400" i="1">
                                      <a:latin typeface="Cambria Math"/>
                                    </a:rPr>
                                  </m:ctrlPr>
                                </m:fPr>
                                <m:num>
                                  <m:sSup>
                                    <m:sSupPr>
                                      <m:ctrlPr>
                                        <a:rPr lang="zh-CN" altLang="zh-CN" sz="1400" i="1">
                                          <a:latin typeface="Cambria Math"/>
                                        </a:rPr>
                                      </m:ctrlPr>
                                    </m:sSupPr>
                                    <m:e>
                                      <m:r>
                                        <a:rPr lang="en-US" altLang="zh-CN" sz="1400" i="1">
                                          <a:latin typeface="Cambria Math"/>
                                        </a:rPr>
                                        <m:t>𝑧</m:t>
                                      </m:r>
                                    </m:e>
                                    <m:sup>
                                      <m:r>
                                        <a:rPr lang="en-US" altLang="zh-CN" sz="1400" i="1">
                                          <a:latin typeface="Cambria Math"/>
                                        </a:rPr>
                                        <m:t>2</m:t>
                                      </m:r>
                                    </m:sup>
                                  </m:sSup>
                                </m:num>
                                <m:den>
                                  <m:r>
                                    <a:rPr lang="en-US" altLang="zh-CN" sz="1400" i="1">
                                      <a:latin typeface="Cambria Math"/>
                                    </a:rPr>
                                    <m:t>2</m:t>
                                  </m:r>
                                  <m:sSubSup>
                                    <m:sSubSupPr>
                                      <m:ctrlPr>
                                        <a:rPr lang="zh-CN" altLang="zh-CN" sz="1400" i="1">
                                          <a:latin typeface="Cambria Math"/>
                                        </a:rPr>
                                      </m:ctrlPr>
                                    </m:sSubSupPr>
                                    <m:e>
                                      <m:r>
                                        <a:rPr lang="en-US" altLang="zh-CN" sz="1400" i="1">
                                          <a:latin typeface="Cambria Math"/>
                                        </a:rPr>
                                        <m:t>𝜎</m:t>
                                      </m:r>
                                    </m:e>
                                    <m:sub>
                                      <m:r>
                                        <a:rPr lang="en-US" altLang="zh-CN" sz="1400" i="1">
                                          <a:latin typeface="Cambria Math"/>
                                        </a:rPr>
                                        <m:t>𝑧</m:t>
                                      </m:r>
                                    </m:sub>
                                    <m:sup>
                                      <m:r>
                                        <a:rPr lang="en-US" altLang="zh-CN" sz="1400" i="1">
                                          <a:latin typeface="Cambria Math"/>
                                        </a:rPr>
                                        <m:t>2</m:t>
                                      </m:r>
                                    </m:sup>
                                  </m:sSubSup>
                                </m:den>
                              </m:f>
                            </m:e>
                          </m:d>
                        </m:e>
                      </m:d>
                    </m:oMath>
                  </m:oMathPara>
                </a14:m>
                <a:endParaRPr lang="zh-CN" altLang="en-US" sz="1400" dirty="0"/>
              </a:p>
            </p:txBody>
          </p:sp>
        </mc:Choice>
        <mc:Fallback xmlns="">
          <p:sp>
            <p:nvSpPr>
              <p:cNvPr id="5" name="矩形 4"/>
              <p:cNvSpPr>
                <a:spLocks noRot="1" noChangeAspect="1" noMove="1" noResize="1" noEditPoints="1" noAdjustHandles="1" noChangeArrowheads="1" noChangeShapeType="1" noTextEdit="1"/>
              </p:cNvSpPr>
              <p:nvPr/>
            </p:nvSpPr>
            <p:spPr>
              <a:xfrm>
                <a:off x="3131840" y="718074"/>
                <a:ext cx="4392485" cy="633635"/>
              </a:xfrm>
              <a:prstGeom prst="rect">
                <a:avLst/>
              </a:prstGeom>
              <a:blipFill rotWithShape="1">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5" name="矩形 54"/>
              <p:cNvSpPr/>
              <p:nvPr/>
            </p:nvSpPr>
            <p:spPr>
              <a:xfrm>
                <a:off x="4427984" y="1613177"/>
                <a:ext cx="106009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a:rPr>
                        <m:t>𝑖</m:t>
                      </m:r>
                      <m:r>
                        <a:rPr lang="en-US" altLang="zh-CN" sz="1600" b="0" i="1" smtClean="0">
                          <a:latin typeface="Cambria Math"/>
                        </a:rPr>
                        <m:t>=</m:t>
                      </m:r>
                      <m:r>
                        <a:rPr lang="en-US" altLang="zh-CN" sz="1600" b="0" i="1" smtClean="0">
                          <a:latin typeface="Cambria Math"/>
                        </a:rPr>
                        <m:t>𝑥</m:t>
                      </m:r>
                      <m:r>
                        <a:rPr lang="en-US" altLang="zh-CN" sz="1600" b="0" i="1" smtClean="0">
                          <a:latin typeface="Cambria Math"/>
                        </a:rPr>
                        <m:t>,</m:t>
                      </m:r>
                      <m:r>
                        <a:rPr lang="en-US" altLang="zh-CN" sz="1600" b="0" i="1" smtClean="0">
                          <a:latin typeface="Cambria Math"/>
                        </a:rPr>
                        <m:t>𝑦</m:t>
                      </m:r>
                      <m:r>
                        <a:rPr lang="en-US" altLang="zh-CN" sz="1600" b="0" i="1" smtClean="0">
                          <a:latin typeface="Cambria Math"/>
                        </a:rPr>
                        <m:t>,</m:t>
                      </m:r>
                      <m:r>
                        <a:rPr lang="en-US" altLang="zh-CN" sz="1600" b="0" i="1" smtClean="0">
                          <a:latin typeface="Cambria Math"/>
                        </a:rPr>
                        <m:t>𝑧</m:t>
                      </m:r>
                    </m:oMath>
                  </m:oMathPara>
                </a14:m>
                <a:endParaRPr lang="zh-CN" altLang="en-US" sz="1600" dirty="0"/>
              </a:p>
            </p:txBody>
          </p:sp>
        </mc:Choice>
        <mc:Fallback xmlns="">
          <p:sp>
            <p:nvSpPr>
              <p:cNvPr id="55" name="矩形 54"/>
              <p:cNvSpPr>
                <a:spLocks noRot="1" noChangeAspect="1" noMove="1" noResize="1" noEditPoints="1" noAdjustHandles="1" noChangeArrowheads="1" noChangeShapeType="1" noTextEdit="1"/>
              </p:cNvSpPr>
              <p:nvPr/>
            </p:nvSpPr>
            <p:spPr>
              <a:xfrm>
                <a:off x="4427984" y="1613177"/>
                <a:ext cx="1060098" cy="338554"/>
              </a:xfrm>
              <a:prstGeom prst="rect">
                <a:avLst/>
              </a:prstGeom>
              <a:blipFill rotWithShape="1">
                <a:blip r:embed="rId6"/>
                <a:stretch>
                  <a:fillRect b="-3636"/>
                </a:stretch>
              </a:blipFill>
            </p:spPr>
            <p:txBody>
              <a:bodyPr/>
              <a:lstStyle/>
              <a:p>
                <a:r>
                  <a:rPr lang="zh-CN" altLang="en-US">
                    <a:noFill/>
                  </a:rPr>
                  <a:t> </a:t>
                </a:r>
              </a:p>
            </p:txBody>
          </p:sp>
        </mc:Fallback>
      </mc:AlternateContent>
      <p:sp>
        <p:nvSpPr>
          <p:cNvPr id="57" name="TextBox 56"/>
          <p:cNvSpPr txBox="1"/>
          <p:nvPr/>
        </p:nvSpPr>
        <p:spPr>
          <a:xfrm>
            <a:off x="323528" y="834847"/>
            <a:ext cx="2836033" cy="584775"/>
          </a:xfrm>
          <a:prstGeom prst="rect">
            <a:avLst/>
          </a:prstGeom>
          <a:noFill/>
        </p:spPr>
        <p:txBody>
          <a:bodyPr wrap="none" rtlCol="0">
            <a:spAutoFit/>
          </a:bodyPr>
          <a:lstStyle/>
          <a:p>
            <a:pPr algn="ctr"/>
            <a:r>
              <a:rPr lang="en-US" altLang="zh-CN" sz="1600" b="1" dirty="0" smtClean="0">
                <a:latin typeface="Times New Roman" panose="02020603050405020304" pitchFamily="18" charset="0"/>
                <a:cs typeface="Times New Roman" panose="02020603050405020304" pitchFamily="18" charset="0"/>
              </a:rPr>
              <a:t>Gaussian density distribution:</a:t>
            </a:r>
          </a:p>
          <a:p>
            <a:pPr algn="ctr"/>
            <a:r>
              <a:rPr lang="en-US" altLang="zh-CN" sz="1600" b="1" dirty="0" smtClean="0">
                <a:latin typeface="Times New Roman" panose="02020603050405020304" pitchFamily="18" charset="0"/>
                <a:cs typeface="Times New Roman" panose="02020603050405020304" pitchFamily="18" charset="0"/>
              </a:rPr>
              <a:t>(</a:t>
            </a:r>
            <a:r>
              <a:rPr lang="en-US" altLang="zh-CN" sz="1600" b="1" i="1" dirty="0" smtClean="0">
                <a:latin typeface="Times New Roman" panose="02020603050405020304" pitchFamily="18" charset="0"/>
                <a:cs typeface="Times New Roman" panose="02020603050405020304" pitchFamily="18" charset="0"/>
              </a:rPr>
              <a:t>T </a:t>
            </a:r>
            <a:r>
              <a:rPr lang="en-US" altLang="zh-CN" sz="1600" b="1" dirty="0" smtClean="0">
                <a:latin typeface="Times New Roman" panose="02020603050405020304" pitchFamily="18" charset="0"/>
                <a:cs typeface="Times New Roman" panose="02020603050405020304" pitchFamily="18" charset="0"/>
              </a:rPr>
              <a:t>&gt; 0.5</a:t>
            </a:r>
            <a:r>
              <a:rPr lang="en-US" altLang="zh-CN" sz="1600" b="1" i="1" dirty="0" smtClean="0">
                <a:latin typeface="Times New Roman" panose="02020603050405020304" pitchFamily="18" charset="0"/>
                <a:cs typeface="Times New Roman" panose="02020603050405020304" pitchFamily="18" charset="0"/>
              </a:rPr>
              <a:t>T</a:t>
            </a:r>
            <a:r>
              <a:rPr lang="en-US" altLang="zh-CN" sz="1600" b="1" baseline="-25000" dirty="0" smtClean="0">
                <a:latin typeface="Times New Roman" panose="02020603050405020304" pitchFamily="18" charset="0"/>
                <a:cs typeface="Times New Roman" panose="02020603050405020304" pitchFamily="18" charset="0"/>
              </a:rPr>
              <a:t>F</a:t>
            </a:r>
            <a:r>
              <a:rPr lang="en-US" altLang="zh-CN" sz="1600" b="1" dirty="0" smtClean="0">
                <a:latin typeface="Times New Roman" panose="02020603050405020304" pitchFamily="18" charset="0"/>
                <a:cs typeface="Times New Roman" panose="02020603050405020304" pitchFamily="18" charset="0"/>
              </a:rPr>
              <a:t>)</a:t>
            </a:r>
            <a:endParaRPr lang="zh-CN" altLang="en-US" sz="1600" b="1"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p:txBody>
          <a:bodyPr/>
          <a:lstStyle/>
          <a:p>
            <a:fld id="{90C52C8A-D70D-4179-A071-16349FC07335}" type="slidenum">
              <a:rPr lang="zh-CN" altLang="en-US" smtClean="0"/>
              <a:t>15</a:t>
            </a:fld>
            <a:endParaRPr lang="zh-CN" altLang="en-US"/>
          </a:p>
        </p:txBody>
      </p:sp>
      <p:sp>
        <p:nvSpPr>
          <p:cNvPr id="19" name="TextBox 18"/>
          <p:cNvSpPr txBox="1"/>
          <p:nvPr/>
        </p:nvSpPr>
        <p:spPr>
          <a:xfrm>
            <a:off x="323528" y="1613178"/>
            <a:ext cx="1319592" cy="338554"/>
          </a:xfrm>
          <a:prstGeom prst="rect">
            <a:avLst/>
          </a:prstGeom>
          <a:noFill/>
        </p:spPr>
        <p:txBody>
          <a:bodyPr wrap="none" rtlCol="0">
            <a:spAutoFit/>
          </a:bodyPr>
          <a:lstStyle/>
          <a:p>
            <a:r>
              <a:rPr lang="en-US" altLang="zh-CN" sz="1600" b="1" dirty="0" smtClean="0">
                <a:latin typeface="Times New Roman" panose="02020603050405020304" pitchFamily="18" charset="0"/>
                <a:cs typeface="Times New Roman" panose="02020603050405020304" pitchFamily="18" charset="0"/>
              </a:rPr>
              <a:t>RMS radius:</a:t>
            </a:r>
            <a:endParaRPr lang="zh-CN" altLang="en-US" sz="16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TextBox 19"/>
              <p:cNvSpPr txBox="1"/>
              <p:nvPr/>
            </p:nvSpPr>
            <p:spPr>
              <a:xfrm>
                <a:off x="1837639" y="1569223"/>
                <a:ext cx="2798202" cy="369332"/>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p>
                        <m:sSupPr>
                          <m:ctrlPr>
                            <a:rPr lang="en-US" altLang="zh-CN" i="1" smtClean="0">
                              <a:latin typeface="Cambria Math"/>
                            </a:rPr>
                          </m:ctrlPr>
                        </m:sSupPr>
                        <m:e>
                          <m:sSub>
                            <m:sSubPr>
                              <m:ctrlPr>
                                <a:rPr lang="en-US" altLang="zh-CN" i="1" smtClean="0">
                                  <a:latin typeface="Cambria Math"/>
                                </a:rPr>
                              </m:ctrlPr>
                            </m:sSubPr>
                            <m:e>
                              <m:r>
                                <a:rPr lang="zh-CN" altLang="en-US" i="1" smtClean="0">
                                  <a:latin typeface="Cambria Math"/>
                                </a:rPr>
                                <m:t>𝜎</m:t>
                              </m:r>
                            </m:e>
                            <m:sub>
                              <m:r>
                                <a:rPr lang="en-US" altLang="zh-CN" b="0" i="1" smtClean="0">
                                  <a:latin typeface="Cambria Math"/>
                                </a:rPr>
                                <m:t>𝑖</m:t>
                              </m:r>
                            </m:sub>
                          </m:sSub>
                          <m:d>
                            <m:dPr>
                              <m:ctrlPr>
                                <a:rPr lang="en-US" altLang="zh-CN" i="1" smtClean="0">
                                  <a:latin typeface="Cambria Math"/>
                                </a:rPr>
                              </m:ctrlPr>
                            </m:dPr>
                            <m:e>
                              <m:r>
                                <a:rPr lang="en-US" altLang="zh-CN" b="0" i="1" smtClean="0">
                                  <a:latin typeface="Cambria Math"/>
                                </a:rPr>
                                <m:t>𝑡</m:t>
                              </m:r>
                            </m:e>
                          </m:d>
                        </m:e>
                        <m:sup>
                          <m:r>
                            <a:rPr lang="en-US" altLang="zh-CN" b="0" i="1" smtClean="0">
                              <a:latin typeface="Cambria Math"/>
                            </a:rPr>
                            <m:t>2</m:t>
                          </m:r>
                        </m:sup>
                      </m:sSup>
                      <m:r>
                        <a:rPr lang="en-US" altLang="zh-CN" b="0" i="1" smtClean="0">
                          <a:latin typeface="Cambria Math"/>
                        </a:rPr>
                        <m:t>=</m:t>
                      </m:r>
                      <m:sSup>
                        <m:sSupPr>
                          <m:ctrlPr>
                            <a:rPr lang="en-US" altLang="zh-CN" i="1">
                              <a:latin typeface="Cambria Math"/>
                            </a:rPr>
                          </m:ctrlPr>
                        </m:sSupPr>
                        <m:e>
                          <m:sSub>
                            <m:sSubPr>
                              <m:ctrlPr>
                                <a:rPr lang="en-US" altLang="zh-CN" i="1" smtClean="0">
                                  <a:latin typeface="Cambria Math"/>
                                </a:rPr>
                              </m:ctrlPr>
                            </m:sSubPr>
                            <m:e>
                              <m:r>
                                <a:rPr lang="zh-CN" altLang="en-US" i="1" smtClean="0">
                                  <a:latin typeface="Cambria Math"/>
                                </a:rPr>
                                <m:t>𝜎</m:t>
                              </m:r>
                            </m:e>
                            <m:sub>
                              <m:r>
                                <a:rPr lang="en-US" altLang="zh-CN" b="0" i="1" smtClean="0">
                                  <a:latin typeface="Cambria Math"/>
                                </a:rPr>
                                <m:t>𝑖</m:t>
                              </m:r>
                            </m:sub>
                          </m:sSub>
                          <m:d>
                            <m:dPr>
                              <m:ctrlPr>
                                <a:rPr lang="en-US" altLang="zh-CN" i="1">
                                  <a:latin typeface="Cambria Math"/>
                                </a:rPr>
                              </m:ctrlPr>
                            </m:dPr>
                            <m:e>
                              <m:r>
                                <a:rPr lang="en-US" altLang="zh-CN" b="0" i="1" smtClean="0">
                                  <a:latin typeface="Cambria Math"/>
                                </a:rPr>
                                <m:t>0</m:t>
                              </m:r>
                            </m:e>
                          </m:d>
                        </m:e>
                        <m:sup>
                          <m:r>
                            <a:rPr lang="en-US" altLang="zh-CN" i="1">
                              <a:latin typeface="Cambria Math"/>
                            </a:rPr>
                            <m:t>2</m:t>
                          </m:r>
                        </m:sup>
                      </m:sSup>
                      <m:r>
                        <a:rPr lang="en-US" altLang="zh-CN" b="0" i="1" smtClean="0">
                          <a:latin typeface="Cambria Math"/>
                        </a:rPr>
                        <m:t>+</m:t>
                      </m:r>
                      <m:d>
                        <m:dPr>
                          <m:begChr m:val="⟨"/>
                          <m:endChr m:val="⟩"/>
                          <m:ctrlPr>
                            <a:rPr lang="en-US" altLang="zh-CN" b="0" i="1" smtClean="0">
                              <a:latin typeface="Cambria Math"/>
                            </a:rPr>
                          </m:ctrlPr>
                        </m:dPr>
                        <m:e>
                          <m:sSup>
                            <m:sSupPr>
                              <m:ctrlPr>
                                <a:rPr lang="en-US" altLang="zh-CN" b="0" i="1" smtClean="0">
                                  <a:latin typeface="Cambria Math"/>
                                </a:rPr>
                              </m:ctrlPr>
                            </m:sSupPr>
                            <m:e>
                              <m:sSub>
                                <m:sSubPr>
                                  <m:ctrlPr>
                                    <a:rPr lang="en-US" altLang="zh-CN" b="0" i="1" smtClean="0">
                                      <a:latin typeface="Cambria Math"/>
                                    </a:rPr>
                                  </m:ctrlPr>
                                </m:sSubPr>
                                <m:e>
                                  <m:r>
                                    <a:rPr lang="en-US" altLang="zh-CN" b="0" i="1" smtClean="0">
                                      <a:latin typeface="Cambria Math"/>
                                    </a:rPr>
                                    <m:t>𝑣</m:t>
                                  </m:r>
                                </m:e>
                                <m:sub>
                                  <m:r>
                                    <a:rPr lang="en-US" altLang="zh-CN" b="0" i="1" smtClean="0">
                                      <a:latin typeface="Cambria Math"/>
                                    </a:rPr>
                                    <m:t>𝑖</m:t>
                                  </m:r>
                                </m:sub>
                              </m:sSub>
                            </m:e>
                            <m:sup>
                              <m:r>
                                <a:rPr lang="en-US" altLang="zh-CN" b="0" i="1" smtClean="0">
                                  <a:latin typeface="Cambria Math"/>
                                </a:rPr>
                                <m:t>2</m:t>
                              </m:r>
                            </m:sup>
                          </m:sSup>
                        </m:e>
                      </m:d>
                      <m:sSup>
                        <m:sSupPr>
                          <m:ctrlPr>
                            <a:rPr lang="en-US" altLang="zh-CN" i="1">
                              <a:latin typeface="Cambria Math"/>
                            </a:rPr>
                          </m:ctrlPr>
                        </m:sSupPr>
                        <m:e>
                          <m:r>
                            <a:rPr lang="en-US" altLang="zh-CN" i="1">
                              <a:latin typeface="Cambria Math"/>
                            </a:rPr>
                            <m:t>𝑡</m:t>
                          </m:r>
                        </m:e>
                        <m:sup>
                          <m:r>
                            <a:rPr lang="en-US" altLang="zh-CN" i="1">
                              <a:latin typeface="Cambria Math"/>
                            </a:rPr>
                            <m:t>2</m:t>
                          </m:r>
                        </m:sup>
                      </m:sSup>
                    </m:oMath>
                  </m:oMathPara>
                </a14:m>
                <a:endParaRPr lang="en-US" altLang="zh-CN" i="1" dirty="0" smtClean="0">
                  <a:latin typeface="Cambria Math"/>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837639" y="1569223"/>
                <a:ext cx="2798202" cy="369332"/>
              </a:xfrm>
              <a:prstGeom prst="rect">
                <a:avLst/>
              </a:prstGeom>
              <a:blipFill rotWithShape="1">
                <a:blip r:embed="rId7"/>
                <a:stretch>
                  <a:fillRect b="-1639"/>
                </a:stretch>
              </a:blipFill>
            </p:spPr>
            <p:txBody>
              <a:bodyPr/>
              <a:lstStyle/>
              <a:p>
                <a:r>
                  <a:rPr lang="zh-CN" altLang="en-US">
                    <a:noFill/>
                  </a:rPr>
                  <a:t> </a:t>
                </a:r>
              </a:p>
            </p:txBody>
          </p:sp>
        </mc:Fallback>
      </mc:AlternateContent>
      <p:sp>
        <p:nvSpPr>
          <p:cNvPr id="25" name="TextBox 24"/>
          <p:cNvSpPr txBox="1"/>
          <p:nvPr/>
        </p:nvSpPr>
        <p:spPr>
          <a:xfrm>
            <a:off x="323528" y="2449220"/>
            <a:ext cx="1223412" cy="338554"/>
          </a:xfrm>
          <a:prstGeom prst="rect">
            <a:avLst/>
          </a:prstGeom>
          <a:noFill/>
        </p:spPr>
        <p:txBody>
          <a:bodyPr wrap="none" rtlCol="0">
            <a:spAutoFit/>
          </a:bodyPr>
          <a:lstStyle/>
          <a:p>
            <a:r>
              <a:rPr lang="en-US" altLang="zh-CN" sz="1600" b="1" dirty="0" smtClean="0">
                <a:latin typeface="Times New Roman" panose="02020603050405020304" pitchFamily="18" charset="0"/>
                <a:cs typeface="Times New Roman" panose="02020603050405020304" pitchFamily="18" charset="0"/>
              </a:rPr>
              <a:t>Cold atom: </a:t>
            </a:r>
            <a:endParaRPr lang="zh-CN" altLang="en-US" sz="16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TextBox 26"/>
              <p:cNvSpPr txBox="1"/>
              <p:nvPr/>
            </p:nvSpPr>
            <p:spPr>
              <a:xfrm>
                <a:off x="1475656" y="2236856"/>
                <a:ext cx="2029210" cy="694934"/>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altLang="zh-CN" i="1" smtClean="0">
                              <a:latin typeface="Cambria Math"/>
                            </a:rPr>
                          </m:ctrlPr>
                        </m:sSubPr>
                        <m:e>
                          <m:r>
                            <a:rPr lang="en-US" altLang="zh-CN" b="0" i="1" smtClean="0">
                              <a:latin typeface="Cambria Math"/>
                            </a:rPr>
                            <m:t>𝑣</m:t>
                          </m:r>
                        </m:e>
                        <m:sub>
                          <m:r>
                            <a:rPr lang="en-US" altLang="zh-CN" b="0" i="1" smtClean="0">
                              <a:latin typeface="Cambria Math"/>
                            </a:rPr>
                            <m:t>2</m:t>
                          </m:r>
                        </m:sub>
                      </m:sSub>
                      <m:r>
                        <a:rPr lang="en-US" altLang="zh-CN" b="0" i="1" smtClean="0">
                          <a:latin typeface="Cambria Math"/>
                        </a:rPr>
                        <m:t>=</m:t>
                      </m:r>
                      <m:f>
                        <m:fPr>
                          <m:ctrlPr>
                            <a:rPr lang="en-US" altLang="zh-CN" b="0" i="1" smtClean="0">
                              <a:latin typeface="Cambria Math"/>
                            </a:rPr>
                          </m:ctrlPr>
                        </m:fPr>
                        <m:num>
                          <m:d>
                            <m:dPr>
                              <m:begChr m:val="⟨"/>
                              <m:endChr m:val="⟩"/>
                              <m:ctrlPr>
                                <a:rPr lang="en-US" altLang="zh-CN" b="0" i="1" smtClean="0">
                                  <a:latin typeface="Cambria Math"/>
                                </a:rPr>
                              </m:ctrlPr>
                            </m:dPr>
                            <m:e>
                              <m:sSup>
                                <m:sSupPr>
                                  <m:ctrlPr>
                                    <a:rPr lang="en-US" altLang="zh-CN" b="0" i="1" smtClean="0">
                                      <a:latin typeface="Cambria Math"/>
                                    </a:rPr>
                                  </m:ctrlPr>
                                </m:sSupPr>
                                <m:e>
                                  <m:sSub>
                                    <m:sSubPr>
                                      <m:ctrlPr>
                                        <a:rPr lang="en-US" altLang="zh-CN" b="0" i="1" smtClean="0">
                                          <a:latin typeface="Cambria Math"/>
                                        </a:rPr>
                                      </m:ctrlPr>
                                    </m:sSubPr>
                                    <m:e>
                                      <m:r>
                                        <a:rPr lang="en-US" altLang="zh-CN" b="0" i="1" smtClean="0">
                                          <a:latin typeface="Cambria Math"/>
                                        </a:rPr>
                                        <m:t>𝑣</m:t>
                                      </m:r>
                                    </m:e>
                                    <m:sub>
                                      <m:r>
                                        <a:rPr lang="en-US" altLang="zh-CN" b="0" i="1" smtClean="0">
                                          <a:latin typeface="Cambria Math"/>
                                        </a:rPr>
                                        <m:t>𝑥</m:t>
                                      </m:r>
                                    </m:sub>
                                  </m:sSub>
                                </m:e>
                                <m:sup>
                                  <m:r>
                                    <a:rPr lang="en-US" altLang="zh-CN" b="0" i="1" smtClean="0">
                                      <a:latin typeface="Cambria Math"/>
                                    </a:rPr>
                                    <m:t>2</m:t>
                                  </m:r>
                                </m:sup>
                              </m:sSup>
                            </m:e>
                          </m:d>
                          <m:r>
                            <a:rPr lang="en-US" altLang="zh-CN" b="0" i="1" smtClean="0">
                              <a:latin typeface="Cambria Math"/>
                            </a:rPr>
                            <m:t>−</m:t>
                          </m:r>
                          <m:d>
                            <m:dPr>
                              <m:begChr m:val="⟨"/>
                              <m:endChr m:val="⟩"/>
                              <m:ctrlPr>
                                <a:rPr lang="en-US" altLang="zh-CN" i="1">
                                  <a:latin typeface="Cambria Math"/>
                                </a:rPr>
                              </m:ctrlPr>
                            </m:dPr>
                            <m:e>
                              <m:sSup>
                                <m:sSupPr>
                                  <m:ctrlPr>
                                    <a:rPr lang="en-US" altLang="zh-CN" i="1">
                                      <a:latin typeface="Cambria Math"/>
                                    </a:rPr>
                                  </m:ctrlPr>
                                </m:sSupPr>
                                <m:e>
                                  <m:sSub>
                                    <m:sSubPr>
                                      <m:ctrlPr>
                                        <a:rPr lang="en-US" altLang="zh-CN" i="1">
                                          <a:latin typeface="Cambria Math"/>
                                        </a:rPr>
                                      </m:ctrlPr>
                                    </m:sSubPr>
                                    <m:e>
                                      <m:r>
                                        <a:rPr lang="en-US" altLang="zh-CN" i="1">
                                          <a:latin typeface="Cambria Math"/>
                                        </a:rPr>
                                        <m:t>𝑣</m:t>
                                      </m:r>
                                    </m:e>
                                    <m:sub>
                                      <m:r>
                                        <a:rPr lang="en-US" altLang="zh-CN" b="0" i="1" smtClean="0">
                                          <a:latin typeface="Cambria Math"/>
                                        </a:rPr>
                                        <m:t>𝑧</m:t>
                                      </m:r>
                                    </m:sub>
                                  </m:sSub>
                                </m:e>
                                <m:sup>
                                  <m:r>
                                    <a:rPr lang="en-US" altLang="zh-CN" i="1">
                                      <a:latin typeface="Cambria Math"/>
                                    </a:rPr>
                                    <m:t>2</m:t>
                                  </m:r>
                                </m:sup>
                              </m:sSup>
                            </m:e>
                          </m:d>
                        </m:num>
                        <m:den>
                          <m:d>
                            <m:dPr>
                              <m:begChr m:val="⟨"/>
                              <m:endChr m:val="⟩"/>
                              <m:ctrlPr>
                                <a:rPr lang="en-US" altLang="zh-CN" i="1">
                                  <a:latin typeface="Cambria Math"/>
                                </a:rPr>
                              </m:ctrlPr>
                            </m:dPr>
                            <m:e>
                              <m:sSup>
                                <m:sSupPr>
                                  <m:ctrlPr>
                                    <a:rPr lang="en-US" altLang="zh-CN" i="1">
                                      <a:latin typeface="Cambria Math"/>
                                    </a:rPr>
                                  </m:ctrlPr>
                                </m:sSupPr>
                                <m:e>
                                  <m:sSub>
                                    <m:sSubPr>
                                      <m:ctrlPr>
                                        <a:rPr lang="en-US" altLang="zh-CN" i="1">
                                          <a:latin typeface="Cambria Math"/>
                                        </a:rPr>
                                      </m:ctrlPr>
                                    </m:sSubPr>
                                    <m:e>
                                      <m:r>
                                        <a:rPr lang="en-US" altLang="zh-CN" i="1">
                                          <a:latin typeface="Cambria Math"/>
                                        </a:rPr>
                                        <m:t>𝑣</m:t>
                                      </m:r>
                                    </m:e>
                                    <m:sub>
                                      <m:r>
                                        <a:rPr lang="en-US" altLang="zh-CN" i="1">
                                          <a:latin typeface="Cambria Math"/>
                                        </a:rPr>
                                        <m:t>𝑥</m:t>
                                      </m:r>
                                    </m:sub>
                                  </m:sSub>
                                </m:e>
                                <m:sup>
                                  <m:r>
                                    <a:rPr lang="en-US" altLang="zh-CN" i="1">
                                      <a:latin typeface="Cambria Math"/>
                                    </a:rPr>
                                    <m:t>2</m:t>
                                  </m:r>
                                </m:sup>
                              </m:sSup>
                            </m:e>
                          </m:d>
                          <m:r>
                            <a:rPr lang="en-US" altLang="zh-CN" b="0" i="1" smtClean="0">
                              <a:latin typeface="Cambria Math"/>
                            </a:rPr>
                            <m:t>+</m:t>
                          </m:r>
                          <m:d>
                            <m:dPr>
                              <m:begChr m:val="⟨"/>
                              <m:endChr m:val="⟩"/>
                              <m:ctrlPr>
                                <a:rPr lang="en-US" altLang="zh-CN" i="1">
                                  <a:latin typeface="Cambria Math"/>
                                </a:rPr>
                              </m:ctrlPr>
                            </m:dPr>
                            <m:e>
                              <m:sSup>
                                <m:sSupPr>
                                  <m:ctrlPr>
                                    <a:rPr lang="en-US" altLang="zh-CN" i="1">
                                      <a:latin typeface="Cambria Math"/>
                                    </a:rPr>
                                  </m:ctrlPr>
                                </m:sSupPr>
                                <m:e>
                                  <m:sSub>
                                    <m:sSubPr>
                                      <m:ctrlPr>
                                        <a:rPr lang="en-US" altLang="zh-CN" i="1">
                                          <a:latin typeface="Cambria Math"/>
                                        </a:rPr>
                                      </m:ctrlPr>
                                    </m:sSubPr>
                                    <m:e>
                                      <m:r>
                                        <a:rPr lang="en-US" altLang="zh-CN" i="1">
                                          <a:latin typeface="Cambria Math"/>
                                        </a:rPr>
                                        <m:t>𝑣</m:t>
                                      </m:r>
                                    </m:e>
                                    <m:sub>
                                      <m:r>
                                        <a:rPr lang="en-US" altLang="zh-CN" b="0" i="1" smtClean="0">
                                          <a:latin typeface="Cambria Math"/>
                                        </a:rPr>
                                        <m:t>𝑧</m:t>
                                      </m:r>
                                    </m:sub>
                                  </m:sSub>
                                </m:e>
                                <m:sup>
                                  <m:r>
                                    <a:rPr lang="en-US" altLang="zh-CN" i="1">
                                      <a:latin typeface="Cambria Math"/>
                                    </a:rPr>
                                    <m:t>2</m:t>
                                  </m:r>
                                </m:sup>
                              </m:sSup>
                            </m:e>
                          </m:d>
                        </m:den>
                      </m:f>
                    </m:oMath>
                  </m:oMathPara>
                </a14:m>
                <a:endParaRPr lang="en-US" altLang="zh-CN" i="1" dirty="0" smtClean="0">
                  <a:latin typeface="Cambria Math"/>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1475656" y="2236856"/>
                <a:ext cx="2029210" cy="694934"/>
              </a:xfrm>
              <a:prstGeom prst="rect">
                <a:avLst/>
              </a:prstGeom>
              <a:blipFill rotWithShape="1">
                <a:blip r:embed="rId8"/>
                <a:stretch>
                  <a:fillRect/>
                </a:stretch>
              </a:blipFill>
            </p:spPr>
            <p:txBody>
              <a:bodyPr/>
              <a:lstStyle/>
              <a:p>
                <a:r>
                  <a:rPr lang="zh-CN" altLang="en-US">
                    <a:noFill/>
                  </a:rPr>
                  <a:t> </a:t>
                </a:r>
              </a:p>
            </p:txBody>
          </p:sp>
        </mc:Fallback>
      </mc:AlternateContent>
      <p:sp>
        <p:nvSpPr>
          <p:cNvPr id="30" name="TextBox 29"/>
          <p:cNvSpPr txBox="1"/>
          <p:nvPr/>
        </p:nvSpPr>
        <p:spPr>
          <a:xfrm>
            <a:off x="2495951" y="123478"/>
            <a:ext cx="4152099" cy="523220"/>
          </a:xfrm>
          <a:prstGeom prst="rect">
            <a:avLst/>
          </a:prstGeom>
          <a:noFill/>
        </p:spPr>
        <p:txBody>
          <a:bodyPr wrap="none" rtlCol="0">
            <a:spAutoFit/>
          </a:bodyPr>
          <a:lstStyle/>
          <a:p>
            <a:r>
              <a:rPr lang="zh-CN" altLang="en-US" sz="2800" b="1" dirty="0" smtClean="0">
                <a:latin typeface="Times New Roman" panose="02020603050405020304" pitchFamily="18" charset="0"/>
                <a:cs typeface="Times New Roman" panose="02020603050405020304" pitchFamily="18" charset="0"/>
              </a:rPr>
              <a:t>冷原子气体各向异性</a:t>
            </a:r>
            <a:r>
              <a:rPr lang="zh-CN" altLang="en-US" sz="2800" b="1" dirty="0">
                <a:latin typeface="Times New Roman" panose="02020603050405020304" pitchFamily="18" charset="0"/>
                <a:cs typeface="Times New Roman" panose="02020603050405020304" pitchFamily="18" charset="0"/>
              </a:rPr>
              <a:t>参数</a:t>
            </a:r>
          </a:p>
        </p:txBody>
      </p:sp>
      <mc:AlternateContent xmlns:mc="http://schemas.openxmlformats.org/markup-compatibility/2006" xmlns:a14="http://schemas.microsoft.com/office/drawing/2010/main">
        <mc:Choice Requires="a14">
          <p:sp>
            <p:nvSpPr>
              <p:cNvPr id="23" name="TextBox 22"/>
              <p:cNvSpPr txBox="1"/>
              <p:nvPr/>
            </p:nvSpPr>
            <p:spPr>
              <a:xfrm>
                <a:off x="755576" y="3651870"/>
                <a:ext cx="3002810" cy="796628"/>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altLang="zh-CN" i="1" smtClean="0">
                              <a:latin typeface="Cambria Math"/>
                            </a:rPr>
                          </m:ctrlPr>
                        </m:sSubPr>
                        <m:e>
                          <m:r>
                            <a:rPr lang="en-US" altLang="zh-CN" b="0" i="1" smtClean="0">
                              <a:latin typeface="Cambria Math"/>
                            </a:rPr>
                            <m:t>𝑣</m:t>
                          </m:r>
                        </m:e>
                        <m:sub>
                          <m:r>
                            <a:rPr lang="en-US" altLang="zh-CN" b="0" i="1" smtClean="0">
                              <a:latin typeface="Cambria Math"/>
                            </a:rPr>
                            <m:t>2</m:t>
                          </m:r>
                        </m:sub>
                      </m:sSub>
                      <m:r>
                        <a:rPr lang="en-US" altLang="zh-CN" b="0" i="1" smtClean="0">
                          <a:latin typeface="Cambria Math"/>
                        </a:rPr>
                        <m:t>=</m:t>
                      </m:r>
                      <m:d>
                        <m:dPr>
                          <m:begChr m:val="⟨"/>
                          <m:endChr m:val="⟩"/>
                          <m:ctrlPr>
                            <a:rPr lang="en-US" altLang="zh-CN" b="0" i="1" smtClean="0">
                              <a:latin typeface="Cambria Math"/>
                            </a:rPr>
                          </m:ctrlPr>
                        </m:dPr>
                        <m:e>
                          <m:r>
                            <a:rPr lang="en-US" altLang="zh-CN" b="0" i="1" smtClean="0">
                              <a:latin typeface="Cambria Math"/>
                            </a:rPr>
                            <m:t>𝑐𝑜𝑠</m:t>
                          </m:r>
                          <m:r>
                            <a:rPr lang="en-US" altLang="zh-CN" b="0" i="1" smtClean="0">
                              <a:latin typeface="Cambria Math"/>
                            </a:rPr>
                            <m:t>2</m:t>
                          </m:r>
                          <m:r>
                            <a:rPr lang="zh-CN" altLang="en-US" b="0" i="1" smtClean="0">
                              <a:latin typeface="Cambria Math"/>
                            </a:rPr>
                            <m:t>𝜙</m:t>
                          </m:r>
                        </m:e>
                      </m:d>
                      <m:r>
                        <a:rPr lang="en-US" altLang="zh-CN" b="0" i="1" smtClean="0">
                          <a:latin typeface="Cambria Math"/>
                        </a:rPr>
                        <m:t>=</m:t>
                      </m:r>
                      <m:d>
                        <m:dPr>
                          <m:begChr m:val="⟨"/>
                          <m:endChr m:val="⟩"/>
                          <m:ctrlPr>
                            <a:rPr lang="en-US" altLang="zh-CN" b="0" i="1" smtClean="0">
                              <a:latin typeface="Cambria Math"/>
                            </a:rPr>
                          </m:ctrlPr>
                        </m:dPr>
                        <m:e>
                          <m:f>
                            <m:fPr>
                              <m:ctrlPr>
                                <a:rPr lang="en-US" altLang="zh-CN" b="0" i="1" smtClean="0">
                                  <a:latin typeface="Cambria Math"/>
                                </a:rPr>
                              </m:ctrlPr>
                            </m:fPr>
                            <m:num>
                              <m:sSup>
                                <m:sSupPr>
                                  <m:ctrlPr>
                                    <a:rPr lang="en-US" altLang="zh-CN" b="0" i="1" smtClean="0">
                                      <a:latin typeface="Cambria Math"/>
                                    </a:rPr>
                                  </m:ctrlPr>
                                </m:sSupPr>
                                <m:e>
                                  <m:sSub>
                                    <m:sSubPr>
                                      <m:ctrlPr>
                                        <a:rPr lang="en-US" altLang="zh-CN" b="0" i="1" smtClean="0">
                                          <a:latin typeface="Cambria Math"/>
                                        </a:rPr>
                                      </m:ctrlPr>
                                    </m:sSubPr>
                                    <m:e>
                                      <m:r>
                                        <a:rPr lang="en-US" altLang="zh-CN" b="0" i="1" smtClean="0">
                                          <a:latin typeface="Cambria Math"/>
                                        </a:rPr>
                                        <m:t>𝑝</m:t>
                                      </m:r>
                                    </m:e>
                                    <m:sub>
                                      <m:r>
                                        <a:rPr lang="en-US" altLang="zh-CN" b="0" i="1" smtClean="0">
                                          <a:latin typeface="Cambria Math"/>
                                        </a:rPr>
                                        <m:t>𝑥</m:t>
                                      </m:r>
                                    </m:sub>
                                  </m:sSub>
                                </m:e>
                                <m:sup>
                                  <m:r>
                                    <a:rPr lang="en-US" altLang="zh-CN" b="0" i="1" smtClean="0">
                                      <a:latin typeface="Cambria Math"/>
                                    </a:rPr>
                                    <m:t>2</m:t>
                                  </m:r>
                                </m:sup>
                              </m:sSup>
                              <m:r>
                                <a:rPr lang="en-US" altLang="zh-CN" b="0" i="1" smtClean="0">
                                  <a:latin typeface="Cambria Math"/>
                                </a:rPr>
                                <m:t>−</m:t>
                              </m:r>
                              <m:sSup>
                                <m:sSupPr>
                                  <m:ctrlPr>
                                    <a:rPr lang="en-US" altLang="zh-CN" i="1">
                                      <a:latin typeface="Cambria Math"/>
                                    </a:rPr>
                                  </m:ctrlPr>
                                </m:sSupPr>
                                <m:e>
                                  <m:sSub>
                                    <m:sSubPr>
                                      <m:ctrlPr>
                                        <a:rPr lang="en-US" altLang="zh-CN" i="1">
                                          <a:latin typeface="Cambria Math"/>
                                        </a:rPr>
                                      </m:ctrlPr>
                                    </m:sSubPr>
                                    <m:e>
                                      <m:r>
                                        <a:rPr lang="en-US" altLang="zh-CN" i="1">
                                          <a:latin typeface="Cambria Math"/>
                                        </a:rPr>
                                        <m:t>𝑝</m:t>
                                      </m:r>
                                    </m:e>
                                    <m:sub>
                                      <m:r>
                                        <a:rPr lang="en-US" altLang="zh-CN" b="0" i="1" smtClean="0">
                                          <a:latin typeface="Cambria Math"/>
                                        </a:rPr>
                                        <m:t>𝑦</m:t>
                                      </m:r>
                                    </m:sub>
                                  </m:sSub>
                                </m:e>
                                <m:sup>
                                  <m:r>
                                    <a:rPr lang="en-US" altLang="zh-CN" i="1">
                                      <a:latin typeface="Cambria Math"/>
                                    </a:rPr>
                                    <m:t>2</m:t>
                                  </m:r>
                                </m:sup>
                              </m:sSup>
                            </m:num>
                            <m:den>
                              <m:sSup>
                                <m:sSupPr>
                                  <m:ctrlPr>
                                    <a:rPr lang="en-US" altLang="zh-CN" i="1">
                                      <a:latin typeface="Cambria Math"/>
                                    </a:rPr>
                                  </m:ctrlPr>
                                </m:sSupPr>
                                <m:e>
                                  <m:sSub>
                                    <m:sSubPr>
                                      <m:ctrlPr>
                                        <a:rPr lang="en-US" altLang="zh-CN" i="1">
                                          <a:latin typeface="Cambria Math"/>
                                        </a:rPr>
                                      </m:ctrlPr>
                                    </m:sSubPr>
                                    <m:e>
                                      <m:r>
                                        <a:rPr lang="en-US" altLang="zh-CN" i="1">
                                          <a:latin typeface="Cambria Math"/>
                                        </a:rPr>
                                        <m:t>𝑝</m:t>
                                      </m:r>
                                    </m:e>
                                    <m:sub>
                                      <m:r>
                                        <a:rPr lang="en-US" altLang="zh-CN" i="1">
                                          <a:latin typeface="Cambria Math"/>
                                        </a:rPr>
                                        <m:t>𝑥</m:t>
                                      </m:r>
                                    </m:sub>
                                  </m:sSub>
                                </m:e>
                                <m:sup>
                                  <m:r>
                                    <a:rPr lang="en-US" altLang="zh-CN" i="1">
                                      <a:latin typeface="Cambria Math"/>
                                    </a:rPr>
                                    <m:t>2</m:t>
                                  </m:r>
                                </m:sup>
                              </m:sSup>
                              <m:r>
                                <a:rPr lang="en-US" altLang="zh-CN" b="0" i="1" smtClean="0">
                                  <a:latin typeface="Cambria Math"/>
                                </a:rPr>
                                <m:t>+</m:t>
                              </m:r>
                              <m:sSup>
                                <m:sSupPr>
                                  <m:ctrlPr>
                                    <a:rPr lang="en-US" altLang="zh-CN" i="1">
                                      <a:latin typeface="Cambria Math"/>
                                    </a:rPr>
                                  </m:ctrlPr>
                                </m:sSupPr>
                                <m:e>
                                  <m:sSub>
                                    <m:sSubPr>
                                      <m:ctrlPr>
                                        <a:rPr lang="en-US" altLang="zh-CN" i="1">
                                          <a:latin typeface="Cambria Math"/>
                                        </a:rPr>
                                      </m:ctrlPr>
                                    </m:sSubPr>
                                    <m:e>
                                      <m:r>
                                        <a:rPr lang="en-US" altLang="zh-CN" i="1">
                                          <a:latin typeface="Cambria Math"/>
                                        </a:rPr>
                                        <m:t>𝑝</m:t>
                                      </m:r>
                                    </m:e>
                                    <m:sub>
                                      <m:r>
                                        <a:rPr lang="en-US" altLang="zh-CN" i="1">
                                          <a:latin typeface="Cambria Math"/>
                                        </a:rPr>
                                        <m:t>𝑦</m:t>
                                      </m:r>
                                    </m:sub>
                                  </m:sSub>
                                </m:e>
                                <m:sup>
                                  <m:r>
                                    <a:rPr lang="en-US" altLang="zh-CN" i="1">
                                      <a:latin typeface="Cambria Math"/>
                                    </a:rPr>
                                    <m:t>2</m:t>
                                  </m:r>
                                </m:sup>
                              </m:sSup>
                            </m:den>
                          </m:f>
                        </m:e>
                      </m:d>
                    </m:oMath>
                  </m:oMathPara>
                </a14:m>
                <a:endParaRPr lang="en-US" altLang="zh-CN" i="1" dirty="0" smtClean="0">
                  <a:latin typeface="Cambria Math"/>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55576" y="3651870"/>
                <a:ext cx="3002810" cy="796628"/>
              </a:xfrm>
              <a:prstGeom prst="rect">
                <a:avLst/>
              </a:prstGeom>
              <a:blipFill rotWithShape="1">
                <a:blip r:embed="rId11"/>
                <a:stretch>
                  <a:fillRect/>
                </a:stretch>
              </a:blipFill>
            </p:spPr>
            <p:txBody>
              <a:bodyPr/>
              <a:lstStyle/>
              <a:p>
                <a:r>
                  <a:rPr lang="zh-CN" altLang="en-US">
                    <a:noFill/>
                  </a:rPr>
                  <a:t> </a:t>
                </a:r>
              </a:p>
            </p:txBody>
          </p:sp>
        </mc:Fallback>
      </mc:AlternateContent>
      <p:sp>
        <p:nvSpPr>
          <p:cNvPr id="24" name="TextBox 23"/>
          <p:cNvSpPr txBox="1"/>
          <p:nvPr/>
        </p:nvSpPr>
        <p:spPr>
          <a:xfrm>
            <a:off x="2332334" y="4550082"/>
            <a:ext cx="1303562" cy="253916"/>
          </a:xfrm>
          <a:prstGeom prst="rect">
            <a:avLst/>
          </a:prstGeom>
          <a:noFill/>
        </p:spPr>
        <p:txBody>
          <a:bodyPr wrap="none" rtlCol="0">
            <a:spAutoFit/>
          </a:bodyPr>
          <a:lstStyle/>
          <a:p>
            <a:r>
              <a:rPr lang="en-US" altLang="zh-CN" sz="1050" dirty="0" smtClean="0">
                <a:latin typeface="Times New Roman" panose="02020603050405020304" pitchFamily="18" charset="0"/>
                <a:cs typeface="Times New Roman" panose="02020603050405020304" pitchFamily="18" charset="0"/>
              </a:rPr>
              <a:t>PRC 58, 1671(1998)</a:t>
            </a:r>
            <a:endParaRPr lang="zh-CN" altLang="en-US" sz="105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323528" y="3291830"/>
            <a:ext cx="1430200" cy="369332"/>
          </a:xfrm>
          <a:prstGeom prst="rect">
            <a:avLst/>
          </a:prstGeom>
          <a:noFill/>
        </p:spPr>
        <p:txBody>
          <a:bodyPr wrap="none" rtlCol="0">
            <a:spAutoFit/>
          </a:bodyPr>
          <a:lstStyle/>
          <a:p>
            <a:r>
              <a:rPr lang="en-US" altLang="zh-CN" b="1" dirty="0" smtClean="0">
                <a:latin typeface="Times New Roman" panose="02020603050405020304" pitchFamily="18" charset="0"/>
                <a:cs typeface="Times New Roman" panose="02020603050405020304" pitchFamily="18" charset="0"/>
              </a:rPr>
              <a:t>Heavy-ion</a:t>
            </a:r>
            <a:r>
              <a:rPr lang="zh-CN" altLang="en-US" b="1" dirty="0" smtClean="0">
                <a:latin typeface="Times New Roman" panose="02020603050405020304" pitchFamily="18" charset="0"/>
                <a:cs typeface="Times New Roman" panose="02020603050405020304" pitchFamily="18" charset="0"/>
              </a:rPr>
              <a:t>：</a:t>
            </a:r>
            <a:endParaRPr lang="zh-CN" altLang="en-US" b="1" baseline="-25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156176" y="1563638"/>
            <a:ext cx="1569660" cy="369332"/>
          </a:xfrm>
          <a:prstGeom prst="rect">
            <a:avLst/>
          </a:prstGeom>
          <a:noFill/>
        </p:spPr>
        <p:txBody>
          <a:bodyPr wrap="none" rtlCol="0">
            <a:spAutoFit/>
          </a:bodyPr>
          <a:lstStyle/>
          <a:p>
            <a:r>
              <a:rPr lang="zh-CN" altLang="en-US" dirty="0" smtClean="0">
                <a:solidFill>
                  <a:srgbClr val="FF0000"/>
                </a:solidFill>
              </a:rPr>
              <a:t>长时间膨胀后</a:t>
            </a:r>
            <a:endParaRPr lang="zh-CN" altLang="en-US" dirty="0">
              <a:solidFill>
                <a:srgbClr val="FF0000"/>
              </a:solidFill>
            </a:endParaRPr>
          </a:p>
        </p:txBody>
      </p:sp>
      <p:sp>
        <p:nvSpPr>
          <p:cNvPr id="6" name="右箭头 5"/>
          <p:cNvSpPr/>
          <p:nvPr/>
        </p:nvSpPr>
        <p:spPr>
          <a:xfrm rot="10800000">
            <a:off x="5570108" y="1638762"/>
            <a:ext cx="515682" cy="299793"/>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2"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72000" y="2232000"/>
            <a:ext cx="5356956"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6248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矩形 4"/>
              <p:cNvSpPr/>
              <p:nvPr/>
            </p:nvSpPr>
            <p:spPr>
              <a:xfrm>
                <a:off x="3131840" y="718074"/>
                <a:ext cx="4392485" cy="6336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400" i="1" smtClean="0">
                          <a:latin typeface="Cambria Math"/>
                        </a:rPr>
                        <m:t>𝜌</m:t>
                      </m:r>
                      <m:d>
                        <m:dPr>
                          <m:ctrlPr>
                            <a:rPr lang="en-US" altLang="zh-CN" sz="1400" i="1" smtClean="0">
                              <a:latin typeface="Cambria Math"/>
                            </a:rPr>
                          </m:ctrlPr>
                        </m:dPr>
                        <m:e>
                          <m:r>
                            <a:rPr lang="en-US" altLang="zh-CN" sz="1400" b="0" i="1" smtClean="0">
                              <a:latin typeface="Cambria Math"/>
                            </a:rPr>
                            <m:t>𝑥</m:t>
                          </m:r>
                          <m:r>
                            <a:rPr lang="en-US" altLang="zh-CN" sz="1400" b="0" i="1" smtClean="0">
                              <a:latin typeface="Cambria Math"/>
                            </a:rPr>
                            <m:t>,</m:t>
                          </m:r>
                          <m:r>
                            <a:rPr lang="en-US" altLang="zh-CN" sz="1400" b="0" i="1" smtClean="0">
                              <a:latin typeface="Cambria Math"/>
                            </a:rPr>
                            <m:t>𝑦</m:t>
                          </m:r>
                          <m:r>
                            <a:rPr lang="en-US" altLang="zh-CN" sz="1400" b="0" i="1" smtClean="0">
                              <a:latin typeface="Cambria Math"/>
                            </a:rPr>
                            <m:t>,</m:t>
                          </m:r>
                          <m:r>
                            <a:rPr lang="en-US" altLang="zh-CN" sz="1400" b="0" i="1" smtClean="0">
                              <a:latin typeface="Cambria Math"/>
                            </a:rPr>
                            <m:t>𝑧</m:t>
                          </m:r>
                        </m:e>
                      </m:d>
                      <m:r>
                        <a:rPr lang="en-US" altLang="zh-CN" sz="1400" b="0" i="1" smtClean="0">
                          <a:latin typeface="Cambria Math"/>
                        </a:rPr>
                        <m:t>=</m:t>
                      </m:r>
                      <m:f>
                        <m:fPr>
                          <m:ctrlPr>
                            <a:rPr lang="zh-CN" altLang="zh-CN" sz="1400" i="1">
                              <a:latin typeface="Cambria Math"/>
                            </a:rPr>
                          </m:ctrlPr>
                        </m:fPr>
                        <m:num>
                          <m:r>
                            <a:rPr lang="en-US" altLang="zh-CN" sz="1400" i="1">
                              <a:latin typeface="Cambria Math"/>
                            </a:rPr>
                            <m:t>𝑁</m:t>
                          </m:r>
                        </m:num>
                        <m:den>
                          <m:sSup>
                            <m:sSupPr>
                              <m:ctrlPr>
                                <a:rPr lang="zh-CN" altLang="zh-CN" sz="1400" i="1">
                                  <a:latin typeface="Cambria Math"/>
                                </a:rPr>
                              </m:ctrlPr>
                            </m:sSupPr>
                            <m:e>
                              <m:r>
                                <a:rPr lang="en-US" altLang="zh-CN" sz="1400" i="1">
                                  <a:latin typeface="Cambria Math"/>
                                </a:rPr>
                                <m:t>(2</m:t>
                              </m:r>
                              <m:r>
                                <a:rPr lang="en-US" altLang="zh-CN" sz="1400" i="1">
                                  <a:latin typeface="Cambria Math"/>
                                </a:rPr>
                                <m:t>𝜋</m:t>
                              </m:r>
                              <m:r>
                                <a:rPr lang="en-US" altLang="zh-CN" sz="1400" i="1">
                                  <a:latin typeface="Cambria Math"/>
                                </a:rPr>
                                <m:t>)</m:t>
                              </m:r>
                            </m:e>
                            <m:sup>
                              <m:f>
                                <m:fPr>
                                  <m:type m:val="lin"/>
                                  <m:ctrlPr>
                                    <a:rPr lang="zh-CN" altLang="zh-CN" sz="1400" i="1">
                                      <a:latin typeface="Cambria Math"/>
                                    </a:rPr>
                                  </m:ctrlPr>
                                </m:fPr>
                                <m:num>
                                  <m:r>
                                    <a:rPr lang="en-US" altLang="zh-CN" sz="1400" i="1">
                                      <a:latin typeface="Cambria Math"/>
                                    </a:rPr>
                                    <m:t>3</m:t>
                                  </m:r>
                                </m:num>
                                <m:den>
                                  <m:r>
                                    <a:rPr lang="en-US" altLang="zh-CN" sz="1400" i="1">
                                      <a:latin typeface="Cambria Math"/>
                                    </a:rPr>
                                    <m:t>2</m:t>
                                  </m:r>
                                </m:den>
                              </m:f>
                            </m:sup>
                          </m:sSup>
                          <m:sSub>
                            <m:sSubPr>
                              <m:ctrlPr>
                                <a:rPr lang="zh-CN" altLang="zh-CN" sz="1400" i="1">
                                  <a:latin typeface="Cambria Math"/>
                                </a:rPr>
                              </m:ctrlPr>
                            </m:sSubPr>
                            <m:e>
                              <m:r>
                                <a:rPr lang="en-US" altLang="zh-CN" sz="1400" i="1">
                                  <a:latin typeface="Cambria Math"/>
                                </a:rPr>
                                <m:t>𝜎</m:t>
                              </m:r>
                            </m:e>
                            <m:sub>
                              <m:r>
                                <a:rPr lang="en-US" altLang="zh-CN" sz="1400" i="1">
                                  <a:latin typeface="Cambria Math"/>
                                </a:rPr>
                                <m:t>𝑥</m:t>
                              </m:r>
                            </m:sub>
                          </m:sSub>
                          <m:sSub>
                            <m:sSubPr>
                              <m:ctrlPr>
                                <a:rPr lang="zh-CN" altLang="zh-CN" sz="1400" i="1">
                                  <a:latin typeface="Cambria Math"/>
                                </a:rPr>
                              </m:ctrlPr>
                            </m:sSubPr>
                            <m:e>
                              <m:r>
                                <a:rPr lang="en-US" altLang="zh-CN" sz="1400" i="1">
                                  <a:latin typeface="Cambria Math"/>
                                </a:rPr>
                                <m:t>𝜎</m:t>
                              </m:r>
                            </m:e>
                            <m:sub>
                              <m:r>
                                <a:rPr lang="en-US" altLang="zh-CN" sz="1400" i="1">
                                  <a:latin typeface="Cambria Math"/>
                                </a:rPr>
                                <m:t>𝑦</m:t>
                              </m:r>
                            </m:sub>
                          </m:sSub>
                          <m:sSub>
                            <m:sSubPr>
                              <m:ctrlPr>
                                <a:rPr lang="zh-CN" altLang="zh-CN" sz="1400" i="1">
                                  <a:latin typeface="Cambria Math"/>
                                </a:rPr>
                              </m:ctrlPr>
                            </m:sSubPr>
                            <m:e>
                              <m:r>
                                <a:rPr lang="en-US" altLang="zh-CN" sz="1400" i="1">
                                  <a:latin typeface="Cambria Math"/>
                                </a:rPr>
                                <m:t>𝜎</m:t>
                              </m:r>
                            </m:e>
                            <m:sub>
                              <m:r>
                                <a:rPr lang="en-US" altLang="zh-CN" sz="1400" i="1">
                                  <a:latin typeface="Cambria Math"/>
                                </a:rPr>
                                <m:t>𝑧</m:t>
                              </m:r>
                            </m:sub>
                          </m:sSub>
                        </m:den>
                      </m:f>
                      <m:r>
                        <m:rPr>
                          <m:sty m:val="p"/>
                        </m:rPr>
                        <a:rPr lang="en-US" altLang="zh-CN" sz="1400">
                          <a:latin typeface="Cambria Math"/>
                        </a:rPr>
                        <m:t>exp</m:t>
                      </m:r>
                      <m:d>
                        <m:dPr>
                          <m:begChr m:val="["/>
                          <m:endChr m:val="]"/>
                          <m:ctrlPr>
                            <a:rPr lang="zh-CN" altLang="zh-CN" sz="1400" i="1">
                              <a:latin typeface="Cambria Math"/>
                            </a:rPr>
                          </m:ctrlPr>
                        </m:dPr>
                        <m:e>
                          <m:r>
                            <a:rPr lang="en-US" altLang="zh-CN" sz="1400" i="1">
                              <a:latin typeface="Cambria Math"/>
                            </a:rPr>
                            <m:t>−</m:t>
                          </m:r>
                          <m:d>
                            <m:dPr>
                              <m:ctrlPr>
                                <a:rPr lang="zh-CN" altLang="zh-CN" sz="1400" i="1">
                                  <a:latin typeface="Cambria Math"/>
                                </a:rPr>
                              </m:ctrlPr>
                            </m:dPr>
                            <m:e>
                              <m:f>
                                <m:fPr>
                                  <m:ctrlPr>
                                    <a:rPr lang="zh-CN" altLang="zh-CN" sz="1400" i="1">
                                      <a:latin typeface="Cambria Math"/>
                                    </a:rPr>
                                  </m:ctrlPr>
                                </m:fPr>
                                <m:num>
                                  <m:sSup>
                                    <m:sSupPr>
                                      <m:ctrlPr>
                                        <a:rPr lang="zh-CN" altLang="zh-CN" sz="1400" i="1">
                                          <a:latin typeface="Cambria Math"/>
                                        </a:rPr>
                                      </m:ctrlPr>
                                    </m:sSupPr>
                                    <m:e>
                                      <m:r>
                                        <a:rPr lang="en-US" altLang="zh-CN" sz="1400" i="1">
                                          <a:latin typeface="Cambria Math"/>
                                        </a:rPr>
                                        <m:t>𝑥</m:t>
                                      </m:r>
                                    </m:e>
                                    <m:sup>
                                      <m:r>
                                        <a:rPr lang="en-US" altLang="zh-CN" sz="1400" i="1">
                                          <a:latin typeface="Cambria Math"/>
                                        </a:rPr>
                                        <m:t>2</m:t>
                                      </m:r>
                                    </m:sup>
                                  </m:sSup>
                                </m:num>
                                <m:den>
                                  <m:r>
                                    <a:rPr lang="en-US" altLang="zh-CN" sz="1400" i="1">
                                      <a:latin typeface="Cambria Math"/>
                                    </a:rPr>
                                    <m:t>2</m:t>
                                  </m:r>
                                  <m:sSubSup>
                                    <m:sSubSupPr>
                                      <m:ctrlPr>
                                        <a:rPr lang="zh-CN" altLang="zh-CN" sz="1400" i="1">
                                          <a:latin typeface="Cambria Math"/>
                                        </a:rPr>
                                      </m:ctrlPr>
                                    </m:sSubSupPr>
                                    <m:e>
                                      <m:r>
                                        <a:rPr lang="en-US" altLang="zh-CN" sz="1400" i="1">
                                          <a:latin typeface="Cambria Math"/>
                                        </a:rPr>
                                        <m:t>𝜎</m:t>
                                      </m:r>
                                    </m:e>
                                    <m:sub>
                                      <m:r>
                                        <a:rPr lang="en-US" altLang="zh-CN" sz="1400" i="1">
                                          <a:latin typeface="Cambria Math"/>
                                        </a:rPr>
                                        <m:t>𝑥</m:t>
                                      </m:r>
                                    </m:sub>
                                    <m:sup>
                                      <m:r>
                                        <a:rPr lang="en-US" altLang="zh-CN" sz="1400" i="1">
                                          <a:latin typeface="Cambria Math"/>
                                        </a:rPr>
                                        <m:t>2</m:t>
                                      </m:r>
                                    </m:sup>
                                  </m:sSubSup>
                                </m:den>
                              </m:f>
                              <m:r>
                                <a:rPr lang="en-US" altLang="zh-CN" sz="1400" i="1">
                                  <a:latin typeface="Cambria Math"/>
                                </a:rPr>
                                <m:t>+</m:t>
                              </m:r>
                              <m:f>
                                <m:fPr>
                                  <m:ctrlPr>
                                    <a:rPr lang="zh-CN" altLang="zh-CN" sz="1400" i="1">
                                      <a:latin typeface="Cambria Math"/>
                                    </a:rPr>
                                  </m:ctrlPr>
                                </m:fPr>
                                <m:num>
                                  <m:sSup>
                                    <m:sSupPr>
                                      <m:ctrlPr>
                                        <a:rPr lang="zh-CN" altLang="zh-CN" sz="1400" i="1">
                                          <a:latin typeface="Cambria Math"/>
                                        </a:rPr>
                                      </m:ctrlPr>
                                    </m:sSupPr>
                                    <m:e>
                                      <m:r>
                                        <a:rPr lang="en-US" altLang="zh-CN" sz="1400" i="1">
                                          <a:latin typeface="Cambria Math"/>
                                        </a:rPr>
                                        <m:t>𝑦</m:t>
                                      </m:r>
                                    </m:e>
                                    <m:sup>
                                      <m:r>
                                        <a:rPr lang="en-US" altLang="zh-CN" sz="1400" i="1">
                                          <a:latin typeface="Cambria Math"/>
                                        </a:rPr>
                                        <m:t>2</m:t>
                                      </m:r>
                                    </m:sup>
                                  </m:sSup>
                                </m:num>
                                <m:den>
                                  <m:r>
                                    <a:rPr lang="en-US" altLang="zh-CN" sz="1400" i="1">
                                      <a:latin typeface="Cambria Math"/>
                                    </a:rPr>
                                    <m:t>2</m:t>
                                  </m:r>
                                  <m:sSubSup>
                                    <m:sSubSupPr>
                                      <m:ctrlPr>
                                        <a:rPr lang="zh-CN" altLang="zh-CN" sz="1400" i="1">
                                          <a:latin typeface="Cambria Math"/>
                                        </a:rPr>
                                      </m:ctrlPr>
                                    </m:sSubSupPr>
                                    <m:e>
                                      <m:r>
                                        <a:rPr lang="en-US" altLang="zh-CN" sz="1400" i="1">
                                          <a:latin typeface="Cambria Math"/>
                                        </a:rPr>
                                        <m:t>𝜎</m:t>
                                      </m:r>
                                    </m:e>
                                    <m:sub>
                                      <m:r>
                                        <a:rPr lang="en-US" altLang="zh-CN" sz="1400" i="1">
                                          <a:latin typeface="Cambria Math"/>
                                        </a:rPr>
                                        <m:t>𝑦</m:t>
                                      </m:r>
                                    </m:sub>
                                    <m:sup>
                                      <m:r>
                                        <a:rPr lang="en-US" altLang="zh-CN" sz="1400" i="1">
                                          <a:latin typeface="Cambria Math"/>
                                        </a:rPr>
                                        <m:t>2</m:t>
                                      </m:r>
                                    </m:sup>
                                  </m:sSubSup>
                                </m:den>
                              </m:f>
                              <m:r>
                                <a:rPr lang="en-US" altLang="zh-CN" sz="1400" i="1">
                                  <a:latin typeface="Cambria Math"/>
                                </a:rPr>
                                <m:t>+</m:t>
                              </m:r>
                              <m:f>
                                <m:fPr>
                                  <m:ctrlPr>
                                    <a:rPr lang="zh-CN" altLang="zh-CN" sz="1400" i="1">
                                      <a:latin typeface="Cambria Math"/>
                                    </a:rPr>
                                  </m:ctrlPr>
                                </m:fPr>
                                <m:num>
                                  <m:sSup>
                                    <m:sSupPr>
                                      <m:ctrlPr>
                                        <a:rPr lang="zh-CN" altLang="zh-CN" sz="1400" i="1">
                                          <a:latin typeface="Cambria Math"/>
                                        </a:rPr>
                                      </m:ctrlPr>
                                    </m:sSupPr>
                                    <m:e>
                                      <m:r>
                                        <a:rPr lang="en-US" altLang="zh-CN" sz="1400" i="1">
                                          <a:latin typeface="Cambria Math"/>
                                        </a:rPr>
                                        <m:t>𝑧</m:t>
                                      </m:r>
                                    </m:e>
                                    <m:sup>
                                      <m:r>
                                        <a:rPr lang="en-US" altLang="zh-CN" sz="1400" i="1">
                                          <a:latin typeface="Cambria Math"/>
                                        </a:rPr>
                                        <m:t>2</m:t>
                                      </m:r>
                                    </m:sup>
                                  </m:sSup>
                                </m:num>
                                <m:den>
                                  <m:r>
                                    <a:rPr lang="en-US" altLang="zh-CN" sz="1400" i="1">
                                      <a:latin typeface="Cambria Math"/>
                                    </a:rPr>
                                    <m:t>2</m:t>
                                  </m:r>
                                  <m:sSubSup>
                                    <m:sSubSupPr>
                                      <m:ctrlPr>
                                        <a:rPr lang="zh-CN" altLang="zh-CN" sz="1400" i="1">
                                          <a:latin typeface="Cambria Math"/>
                                        </a:rPr>
                                      </m:ctrlPr>
                                    </m:sSubSupPr>
                                    <m:e>
                                      <m:r>
                                        <a:rPr lang="en-US" altLang="zh-CN" sz="1400" i="1">
                                          <a:latin typeface="Cambria Math"/>
                                        </a:rPr>
                                        <m:t>𝜎</m:t>
                                      </m:r>
                                    </m:e>
                                    <m:sub>
                                      <m:r>
                                        <a:rPr lang="en-US" altLang="zh-CN" sz="1400" i="1">
                                          <a:latin typeface="Cambria Math"/>
                                        </a:rPr>
                                        <m:t>𝑧</m:t>
                                      </m:r>
                                    </m:sub>
                                    <m:sup>
                                      <m:r>
                                        <a:rPr lang="en-US" altLang="zh-CN" sz="1400" i="1">
                                          <a:latin typeface="Cambria Math"/>
                                        </a:rPr>
                                        <m:t>2</m:t>
                                      </m:r>
                                    </m:sup>
                                  </m:sSubSup>
                                </m:den>
                              </m:f>
                            </m:e>
                          </m:d>
                        </m:e>
                      </m:d>
                    </m:oMath>
                  </m:oMathPara>
                </a14:m>
                <a:endParaRPr lang="zh-CN" altLang="en-US" sz="1400" dirty="0"/>
              </a:p>
            </p:txBody>
          </p:sp>
        </mc:Choice>
        <mc:Fallback xmlns="">
          <p:sp>
            <p:nvSpPr>
              <p:cNvPr id="5" name="矩形 4"/>
              <p:cNvSpPr>
                <a:spLocks noRot="1" noChangeAspect="1" noMove="1" noResize="1" noEditPoints="1" noAdjustHandles="1" noChangeArrowheads="1" noChangeShapeType="1" noTextEdit="1"/>
              </p:cNvSpPr>
              <p:nvPr/>
            </p:nvSpPr>
            <p:spPr>
              <a:xfrm>
                <a:off x="3131840" y="718074"/>
                <a:ext cx="4392485" cy="633635"/>
              </a:xfrm>
              <a:prstGeom prst="rect">
                <a:avLst/>
              </a:prstGeom>
              <a:blipFill rotWithShape="1">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5" name="矩形 54"/>
              <p:cNvSpPr/>
              <p:nvPr/>
            </p:nvSpPr>
            <p:spPr>
              <a:xfrm>
                <a:off x="4427984" y="1613177"/>
                <a:ext cx="106009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a:rPr>
                        <m:t>𝑖</m:t>
                      </m:r>
                      <m:r>
                        <a:rPr lang="en-US" altLang="zh-CN" sz="1600" b="0" i="1" smtClean="0">
                          <a:latin typeface="Cambria Math"/>
                        </a:rPr>
                        <m:t>=</m:t>
                      </m:r>
                      <m:r>
                        <a:rPr lang="en-US" altLang="zh-CN" sz="1600" b="0" i="1" smtClean="0">
                          <a:latin typeface="Cambria Math"/>
                        </a:rPr>
                        <m:t>𝑥</m:t>
                      </m:r>
                      <m:r>
                        <a:rPr lang="en-US" altLang="zh-CN" sz="1600" b="0" i="1" smtClean="0">
                          <a:latin typeface="Cambria Math"/>
                        </a:rPr>
                        <m:t>,</m:t>
                      </m:r>
                      <m:r>
                        <a:rPr lang="en-US" altLang="zh-CN" sz="1600" b="0" i="1" smtClean="0">
                          <a:latin typeface="Cambria Math"/>
                        </a:rPr>
                        <m:t>𝑦</m:t>
                      </m:r>
                      <m:r>
                        <a:rPr lang="en-US" altLang="zh-CN" sz="1600" b="0" i="1" smtClean="0">
                          <a:latin typeface="Cambria Math"/>
                        </a:rPr>
                        <m:t>,</m:t>
                      </m:r>
                      <m:r>
                        <a:rPr lang="en-US" altLang="zh-CN" sz="1600" b="0" i="1" smtClean="0">
                          <a:latin typeface="Cambria Math"/>
                        </a:rPr>
                        <m:t>𝑧</m:t>
                      </m:r>
                    </m:oMath>
                  </m:oMathPara>
                </a14:m>
                <a:endParaRPr lang="zh-CN" altLang="en-US" sz="1600" dirty="0"/>
              </a:p>
            </p:txBody>
          </p:sp>
        </mc:Choice>
        <mc:Fallback xmlns="">
          <p:sp>
            <p:nvSpPr>
              <p:cNvPr id="55" name="矩形 54"/>
              <p:cNvSpPr>
                <a:spLocks noRot="1" noChangeAspect="1" noMove="1" noResize="1" noEditPoints="1" noAdjustHandles="1" noChangeArrowheads="1" noChangeShapeType="1" noTextEdit="1"/>
              </p:cNvSpPr>
              <p:nvPr/>
            </p:nvSpPr>
            <p:spPr>
              <a:xfrm>
                <a:off x="4427984" y="1613177"/>
                <a:ext cx="1060098" cy="338554"/>
              </a:xfrm>
              <a:prstGeom prst="rect">
                <a:avLst/>
              </a:prstGeom>
              <a:blipFill rotWithShape="1">
                <a:blip r:embed="rId6"/>
                <a:stretch>
                  <a:fillRect b="-3636"/>
                </a:stretch>
              </a:blipFill>
            </p:spPr>
            <p:txBody>
              <a:bodyPr/>
              <a:lstStyle/>
              <a:p>
                <a:r>
                  <a:rPr lang="zh-CN" altLang="en-US">
                    <a:noFill/>
                  </a:rPr>
                  <a:t> </a:t>
                </a:r>
              </a:p>
            </p:txBody>
          </p:sp>
        </mc:Fallback>
      </mc:AlternateContent>
      <p:sp>
        <p:nvSpPr>
          <p:cNvPr id="57" name="TextBox 56"/>
          <p:cNvSpPr txBox="1"/>
          <p:nvPr/>
        </p:nvSpPr>
        <p:spPr>
          <a:xfrm>
            <a:off x="323528" y="834847"/>
            <a:ext cx="2836033" cy="584775"/>
          </a:xfrm>
          <a:prstGeom prst="rect">
            <a:avLst/>
          </a:prstGeom>
          <a:noFill/>
        </p:spPr>
        <p:txBody>
          <a:bodyPr wrap="none" rtlCol="0">
            <a:spAutoFit/>
          </a:bodyPr>
          <a:lstStyle/>
          <a:p>
            <a:pPr algn="ctr"/>
            <a:r>
              <a:rPr lang="en-US" altLang="zh-CN" sz="1600" b="1" dirty="0" smtClean="0">
                <a:latin typeface="Times New Roman" panose="02020603050405020304" pitchFamily="18" charset="0"/>
                <a:cs typeface="Times New Roman" panose="02020603050405020304" pitchFamily="18" charset="0"/>
              </a:rPr>
              <a:t>Gaussian density distribution:</a:t>
            </a:r>
          </a:p>
          <a:p>
            <a:pPr algn="ctr"/>
            <a:r>
              <a:rPr lang="en-US" altLang="zh-CN" sz="1600" b="1" dirty="0" smtClean="0">
                <a:latin typeface="Times New Roman" panose="02020603050405020304" pitchFamily="18" charset="0"/>
                <a:cs typeface="Times New Roman" panose="02020603050405020304" pitchFamily="18" charset="0"/>
              </a:rPr>
              <a:t>(</a:t>
            </a:r>
            <a:r>
              <a:rPr lang="en-US" altLang="zh-CN" sz="1600" b="1" i="1" dirty="0" smtClean="0">
                <a:latin typeface="Times New Roman" panose="02020603050405020304" pitchFamily="18" charset="0"/>
                <a:cs typeface="Times New Roman" panose="02020603050405020304" pitchFamily="18" charset="0"/>
              </a:rPr>
              <a:t>T </a:t>
            </a:r>
            <a:r>
              <a:rPr lang="en-US" altLang="zh-CN" sz="1600" b="1" dirty="0" smtClean="0">
                <a:latin typeface="Times New Roman" panose="02020603050405020304" pitchFamily="18" charset="0"/>
                <a:cs typeface="Times New Roman" panose="02020603050405020304" pitchFamily="18" charset="0"/>
              </a:rPr>
              <a:t>&gt; 0.5</a:t>
            </a:r>
            <a:r>
              <a:rPr lang="en-US" altLang="zh-CN" sz="1600" b="1" i="1" dirty="0" smtClean="0">
                <a:latin typeface="Times New Roman" panose="02020603050405020304" pitchFamily="18" charset="0"/>
                <a:cs typeface="Times New Roman" panose="02020603050405020304" pitchFamily="18" charset="0"/>
              </a:rPr>
              <a:t>T</a:t>
            </a:r>
            <a:r>
              <a:rPr lang="en-US" altLang="zh-CN" sz="1600" b="1" baseline="-25000" dirty="0" smtClean="0">
                <a:latin typeface="Times New Roman" panose="02020603050405020304" pitchFamily="18" charset="0"/>
                <a:cs typeface="Times New Roman" panose="02020603050405020304" pitchFamily="18" charset="0"/>
              </a:rPr>
              <a:t>F</a:t>
            </a:r>
            <a:r>
              <a:rPr lang="en-US" altLang="zh-CN" sz="1600" b="1" dirty="0" smtClean="0">
                <a:latin typeface="Times New Roman" panose="02020603050405020304" pitchFamily="18" charset="0"/>
                <a:cs typeface="Times New Roman" panose="02020603050405020304" pitchFamily="18" charset="0"/>
              </a:rPr>
              <a:t>)</a:t>
            </a:r>
            <a:endParaRPr lang="zh-CN" altLang="en-US" sz="1600" b="1"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p:txBody>
          <a:bodyPr/>
          <a:lstStyle/>
          <a:p>
            <a:fld id="{90C52C8A-D70D-4179-A071-16349FC07335}" type="slidenum">
              <a:rPr lang="zh-CN" altLang="en-US" smtClean="0"/>
              <a:t>16</a:t>
            </a:fld>
            <a:endParaRPr lang="zh-CN" altLang="en-US"/>
          </a:p>
        </p:txBody>
      </p:sp>
      <p:sp>
        <p:nvSpPr>
          <p:cNvPr id="19" name="TextBox 18"/>
          <p:cNvSpPr txBox="1"/>
          <p:nvPr/>
        </p:nvSpPr>
        <p:spPr>
          <a:xfrm>
            <a:off x="323528" y="1613178"/>
            <a:ext cx="1319592" cy="338554"/>
          </a:xfrm>
          <a:prstGeom prst="rect">
            <a:avLst/>
          </a:prstGeom>
          <a:noFill/>
        </p:spPr>
        <p:txBody>
          <a:bodyPr wrap="none" rtlCol="0">
            <a:spAutoFit/>
          </a:bodyPr>
          <a:lstStyle/>
          <a:p>
            <a:r>
              <a:rPr lang="en-US" altLang="zh-CN" sz="1600" b="1" dirty="0" smtClean="0">
                <a:latin typeface="Times New Roman" panose="02020603050405020304" pitchFamily="18" charset="0"/>
                <a:cs typeface="Times New Roman" panose="02020603050405020304" pitchFamily="18" charset="0"/>
              </a:rPr>
              <a:t>RMS radius:</a:t>
            </a:r>
            <a:endParaRPr lang="zh-CN" altLang="en-US" sz="16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TextBox 19"/>
              <p:cNvSpPr txBox="1"/>
              <p:nvPr/>
            </p:nvSpPr>
            <p:spPr>
              <a:xfrm>
                <a:off x="1837639" y="1569223"/>
                <a:ext cx="2798202" cy="369332"/>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p>
                        <m:sSupPr>
                          <m:ctrlPr>
                            <a:rPr lang="en-US" altLang="zh-CN" i="1" smtClean="0">
                              <a:latin typeface="Cambria Math"/>
                            </a:rPr>
                          </m:ctrlPr>
                        </m:sSupPr>
                        <m:e>
                          <m:sSub>
                            <m:sSubPr>
                              <m:ctrlPr>
                                <a:rPr lang="en-US" altLang="zh-CN" i="1" smtClean="0">
                                  <a:latin typeface="Cambria Math"/>
                                </a:rPr>
                              </m:ctrlPr>
                            </m:sSubPr>
                            <m:e>
                              <m:r>
                                <a:rPr lang="zh-CN" altLang="en-US" i="1" smtClean="0">
                                  <a:latin typeface="Cambria Math"/>
                                </a:rPr>
                                <m:t>𝜎</m:t>
                              </m:r>
                            </m:e>
                            <m:sub>
                              <m:r>
                                <a:rPr lang="en-US" altLang="zh-CN" b="0" i="1" smtClean="0">
                                  <a:latin typeface="Cambria Math"/>
                                </a:rPr>
                                <m:t>𝑖</m:t>
                              </m:r>
                            </m:sub>
                          </m:sSub>
                          <m:d>
                            <m:dPr>
                              <m:ctrlPr>
                                <a:rPr lang="en-US" altLang="zh-CN" i="1" smtClean="0">
                                  <a:latin typeface="Cambria Math"/>
                                </a:rPr>
                              </m:ctrlPr>
                            </m:dPr>
                            <m:e>
                              <m:r>
                                <a:rPr lang="en-US" altLang="zh-CN" b="0" i="1" smtClean="0">
                                  <a:latin typeface="Cambria Math"/>
                                </a:rPr>
                                <m:t>𝑡</m:t>
                              </m:r>
                            </m:e>
                          </m:d>
                        </m:e>
                        <m:sup>
                          <m:r>
                            <a:rPr lang="en-US" altLang="zh-CN" b="0" i="1" smtClean="0">
                              <a:latin typeface="Cambria Math"/>
                            </a:rPr>
                            <m:t>2</m:t>
                          </m:r>
                        </m:sup>
                      </m:sSup>
                      <m:r>
                        <a:rPr lang="en-US" altLang="zh-CN" b="0" i="1" smtClean="0">
                          <a:latin typeface="Cambria Math"/>
                        </a:rPr>
                        <m:t>=</m:t>
                      </m:r>
                      <m:sSup>
                        <m:sSupPr>
                          <m:ctrlPr>
                            <a:rPr lang="en-US" altLang="zh-CN" i="1">
                              <a:latin typeface="Cambria Math"/>
                            </a:rPr>
                          </m:ctrlPr>
                        </m:sSupPr>
                        <m:e>
                          <m:sSub>
                            <m:sSubPr>
                              <m:ctrlPr>
                                <a:rPr lang="en-US" altLang="zh-CN" i="1" smtClean="0">
                                  <a:latin typeface="Cambria Math"/>
                                </a:rPr>
                              </m:ctrlPr>
                            </m:sSubPr>
                            <m:e>
                              <m:r>
                                <a:rPr lang="zh-CN" altLang="en-US" i="1" smtClean="0">
                                  <a:latin typeface="Cambria Math"/>
                                </a:rPr>
                                <m:t>𝜎</m:t>
                              </m:r>
                            </m:e>
                            <m:sub>
                              <m:r>
                                <a:rPr lang="en-US" altLang="zh-CN" b="0" i="1" smtClean="0">
                                  <a:latin typeface="Cambria Math"/>
                                </a:rPr>
                                <m:t>𝑖</m:t>
                              </m:r>
                            </m:sub>
                          </m:sSub>
                          <m:d>
                            <m:dPr>
                              <m:ctrlPr>
                                <a:rPr lang="en-US" altLang="zh-CN" i="1">
                                  <a:latin typeface="Cambria Math"/>
                                </a:rPr>
                              </m:ctrlPr>
                            </m:dPr>
                            <m:e>
                              <m:r>
                                <a:rPr lang="en-US" altLang="zh-CN" b="0" i="1" smtClean="0">
                                  <a:latin typeface="Cambria Math"/>
                                </a:rPr>
                                <m:t>0</m:t>
                              </m:r>
                            </m:e>
                          </m:d>
                        </m:e>
                        <m:sup>
                          <m:r>
                            <a:rPr lang="en-US" altLang="zh-CN" i="1">
                              <a:latin typeface="Cambria Math"/>
                            </a:rPr>
                            <m:t>2</m:t>
                          </m:r>
                        </m:sup>
                      </m:sSup>
                      <m:r>
                        <a:rPr lang="en-US" altLang="zh-CN" b="0" i="1" smtClean="0">
                          <a:latin typeface="Cambria Math"/>
                        </a:rPr>
                        <m:t>+</m:t>
                      </m:r>
                      <m:d>
                        <m:dPr>
                          <m:begChr m:val="⟨"/>
                          <m:endChr m:val="⟩"/>
                          <m:ctrlPr>
                            <a:rPr lang="en-US" altLang="zh-CN" b="0" i="1" smtClean="0">
                              <a:latin typeface="Cambria Math"/>
                            </a:rPr>
                          </m:ctrlPr>
                        </m:dPr>
                        <m:e>
                          <m:sSup>
                            <m:sSupPr>
                              <m:ctrlPr>
                                <a:rPr lang="en-US" altLang="zh-CN" b="0" i="1" smtClean="0">
                                  <a:latin typeface="Cambria Math"/>
                                </a:rPr>
                              </m:ctrlPr>
                            </m:sSupPr>
                            <m:e>
                              <m:sSub>
                                <m:sSubPr>
                                  <m:ctrlPr>
                                    <a:rPr lang="en-US" altLang="zh-CN" b="0" i="1" smtClean="0">
                                      <a:latin typeface="Cambria Math"/>
                                    </a:rPr>
                                  </m:ctrlPr>
                                </m:sSubPr>
                                <m:e>
                                  <m:r>
                                    <a:rPr lang="en-US" altLang="zh-CN" b="0" i="1" smtClean="0">
                                      <a:latin typeface="Cambria Math"/>
                                    </a:rPr>
                                    <m:t>𝑣</m:t>
                                  </m:r>
                                </m:e>
                                <m:sub>
                                  <m:r>
                                    <a:rPr lang="en-US" altLang="zh-CN" b="0" i="1" smtClean="0">
                                      <a:latin typeface="Cambria Math"/>
                                    </a:rPr>
                                    <m:t>𝑖</m:t>
                                  </m:r>
                                </m:sub>
                              </m:sSub>
                            </m:e>
                            <m:sup>
                              <m:r>
                                <a:rPr lang="en-US" altLang="zh-CN" b="0" i="1" smtClean="0">
                                  <a:latin typeface="Cambria Math"/>
                                </a:rPr>
                                <m:t>2</m:t>
                              </m:r>
                            </m:sup>
                          </m:sSup>
                        </m:e>
                      </m:d>
                      <m:sSup>
                        <m:sSupPr>
                          <m:ctrlPr>
                            <a:rPr lang="en-US" altLang="zh-CN" i="1">
                              <a:latin typeface="Cambria Math"/>
                            </a:rPr>
                          </m:ctrlPr>
                        </m:sSupPr>
                        <m:e>
                          <m:r>
                            <a:rPr lang="en-US" altLang="zh-CN" i="1">
                              <a:latin typeface="Cambria Math"/>
                            </a:rPr>
                            <m:t>𝑡</m:t>
                          </m:r>
                        </m:e>
                        <m:sup>
                          <m:r>
                            <a:rPr lang="en-US" altLang="zh-CN" i="1">
                              <a:latin typeface="Cambria Math"/>
                            </a:rPr>
                            <m:t>2</m:t>
                          </m:r>
                        </m:sup>
                      </m:sSup>
                    </m:oMath>
                  </m:oMathPara>
                </a14:m>
                <a:endParaRPr lang="en-US" altLang="zh-CN" i="1" dirty="0" smtClean="0">
                  <a:latin typeface="Cambria Math"/>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837639" y="1569223"/>
                <a:ext cx="2798202" cy="369332"/>
              </a:xfrm>
              <a:prstGeom prst="rect">
                <a:avLst/>
              </a:prstGeom>
              <a:blipFill rotWithShape="1">
                <a:blip r:embed="rId7"/>
                <a:stretch>
                  <a:fillRect b="-1639"/>
                </a:stretch>
              </a:blipFill>
            </p:spPr>
            <p:txBody>
              <a:bodyPr/>
              <a:lstStyle/>
              <a:p>
                <a:r>
                  <a:rPr lang="zh-CN" altLang="en-US">
                    <a:noFill/>
                  </a:rPr>
                  <a:t> </a:t>
                </a:r>
              </a:p>
            </p:txBody>
          </p:sp>
        </mc:Fallback>
      </mc:AlternateContent>
      <p:sp>
        <p:nvSpPr>
          <p:cNvPr id="25" name="TextBox 24"/>
          <p:cNvSpPr txBox="1"/>
          <p:nvPr/>
        </p:nvSpPr>
        <p:spPr>
          <a:xfrm>
            <a:off x="323528" y="2449220"/>
            <a:ext cx="1223412" cy="338554"/>
          </a:xfrm>
          <a:prstGeom prst="rect">
            <a:avLst/>
          </a:prstGeom>
          <a:noFill/>
        </p:spPr>
        <p:txBody>
          <a:bodyPr wrap="none" rtlCol="0">
            <a:spAutoFit/>
          </a:bodyPr>
          <a:lstStyle/>
          <a:p>
            <a:r>
              <a:rPr lang="en-US" altLang="zh-CN" sz="1600" b="1" dirty="0" smtClean="0">
                <a:latin typeface="Times New Roman" panose="02020603050405020304" pitchFamily="18" charset="0"/>
                <a:cs typeface="Times New Roman" panose="02020603050405020304" pitchFamily="18" charset="0"/>
              </a:rPr>
              <a:t>Cold atom: </a:t>
            </a:r>
            <a:endParaRPr lang="zh-CN" altLang="en-US" sz="16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TextBox 26"/>
              <p:cNvSpPr txBox="1"/>
              <p:nvPr/>
            </p:nvSpPr>
            <p:spPr>
              <a:xfrm>
                <a:off x="1475656" y="2236856"/>
                <a:ext cx="2029210" cy="694934"/>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altLang="zh-CN" i="1" smtClean="0">
                              <a:latin typeface="Cambria Math"/>
                            </a:rPr>
                          </m:ctrlPr>
                        </m:sSubPr>
                        <m:e>
                          <m:r>
                            <a:rPr lang="en-US" altLang="zh-CN" b="0" i="1" smtClean="0">
                              <a:latin typeface="Cambria Math"/>
                            </a:rPr>
                            <m:t>𝑣</m:t>
                          </m:r>
                        </m:e>
                        <m:sub>
                          <m:r>
                            <a:rPr lang="en-US" altLang="zh-CN" b="0" i="1" smtClean="0">
                              <a:latin typeface="Cambria Math"/>
                            </a:rPr>
                            <m:t>2</m:t>
                          </m:r>
                        </m:sub>
                      </m:sSub>
                      <m:r>
                        <a:rPr lang="en-US" altLang="zh-CN" b="0" i="1" smtClean="0">
                          <a:latin typeface="Cambria Math"/>
                        </a:rPr>
                        <m:t>=</m:t>
                      </m:r>
                      <m:f>
                        <m:fPr>
                          <m:ctrlPr>
                            <a:rPr lang="en-US" altLang="zh-CN" b="0" i="1" smtClean="0">
                              <a:latin typeface="Cambria Math"/>
                            </a:rPr>
                          </m:ctrlPr>
                        </m:fPr>
                        <m:num>
                          <m:d>
                            <m:dPr>
                              <m:begChr m:val="⟨"/>
                              <m:endChr m:val="⟩"/>
                              <m:ctrlPr>
                                <a:rPr lang="en-US" altLang="zh-CN" b="0" i="1" smtClean="0">
                                  <a:latin typeface="Cambria Math"/>
                                </a:rPr>
                              </m:ctrlPr>
                            </m:dPr>
                            <m:e>
                              <m:sSup>
                                <m:sSupPr>
                                  <m:ctrlPr>
                                    <a:rPr lang="en-US" altLang="zh-CN" b="0" i="1" smtClean="0">
                                      <a:latin typeface="Cambria Math"/>
                                    </a:rPr>
                                  </m:ctrlPr>
                                </m:sSupPr>
                                <m:e>
                                  <m:sSub>
                                    <m:sSubPr>
                                      <m:ctrlPr>
                                        <a:rPr lang="en-US" altLang="zh-CN" b="0" i="1" smtClean="0">
                                          <a:latin typeface="Cambria Math"/>
                                        </a:rPr>
                                      </m:ctrlPr>
                                    </m:sSubPr>
                                    <m:e>
                                      <m:r>
                                        <a:rPr lang="en-US" altLang="zh-CN" b="0" i="1" smtClean="0">
                                          <a:latin typeface="Cambria Math"/>
                                        </a:rPr>
                                        <m:t>𝑣</m:t>
                                      </m:r>
                                    </m:e>
                                    <m:sub>
                                      <m:r>
                                        <a:rPr lang="en-US" altLang="zh-CN" b="0" i="1" smtClean="0">
                                          <a:latin typeface="Cambria Math"/>
                                        </a:rPr>
                                        <m:t>𝑥</m:t>
                                      </m:r>
                                    </m:sub>
                                  </m:sSub>
                                </m:e>
                                <m:sup>
                                  <m:r>
                                    <a:rPr lang="en-US" altLang="zh-CN" b="0" i="1" smtClean="0">
                                      <a:latin typeface="Cambria Math"/>
                                    </a:rPr>
                                    <m:t>2</m:t>
                                  </m:r>
                                </m:sup>
                              </m:sSup>
                            </m:e>
                          </m:d>
                          <m:r>
                            <a:rPr lang="en-US" altLang="zh-CN" b="0" i="1" smtClean="0">
                              <a:latin typeface="Cambria Math"/>
                            </a:rPr>
                            <m:t>−</m:t>
                          </m:r>
                          <m:d>
                            <m:dPr>
                              <m:begChr m:val="⟨"/>
                              <m:endChr m:val="⟩"/>
                              <m:ctrlPr>
                                <a:rPr lang="en-US" altLang="zh-CN" i="1">
                                  <a:latin typeface="Cambria Math"/>
                                </a:rPr>
                              </m:ctrlPr>
                            </m:dPr>
                            <m:e>
                              <m:sSup>
                                <m:sSupPr>
                                  <m:ctrlPr>
                                    <a:rPr lang="en-US" altLang="zh-CN" i="1">
                                      <a:latin typeface="Cambria Math"/>
                                    </a:rPr>
                                  </m:ctrlPr>
                                </m:sSupPr>
                                <m:e>
                                  <m:sSub>
                                    <m:sSubPr>
                                      <m:ctrlPr>
                                        <a:rPr lang="en-US" altLang="zh-CN" i="1">
                                          <a:latin typeface="Cambria Math"/>
                                        </a:rPr>
                                      </m:ctrlPr>
                                    </m:sSubPr>
                                    <m:e>
                                      <m:r>
                                        <a:rPr lang="en-US" altLang="zh-CN" i="1">
                                          <a:latin typeface="Cambria Math"/>
                                        </a:rPr>
                                        <m:t>𝑣</m:t>
                                      </m:r>
                                    </m:e>
                                    <m:sub>
                                      <m:r>
                                        <a:rPr lang="en-US" altLang="zh-CN" b="0" i="1" smtClean="0">
                                          <a:latin typeface="Cambria Math"/>
                                        </a:rPr>
                                        <m:t>𝑧</m:t>
                                      </m:r>
                                    </m:sub>
                                  </m:sSub>
                                </m:e>
                                <m:sup>
                                  <m:r>
                                    <a:rPr lang="en-US" altLang="zh-CN" i="1">
                                      <a:latin typeface="Cambria Math"/>
                                    </a:rPr>
                                    <m:t>2</m:t>
                                  </m:r>
                                </m:sup>
                              </m:sSup>
                            </m:e>
                          </m:d>
                        </m:num>
                        <m:den>
                          <m:d>
                            <m:dPr>
                              <m:begChr m:val="⟨"/>
                              <m:endChr m:val="⟩"/>
                              <m:ctrlPr>
                                <a:rPr lang="en-US" altLang="zh-CN" i="1">
                                  <a:latin typeface="Cambria Math"/>
                                </a:rPr>
                              </m:ctrlPr>
                            </m:dPr>
                            <m:e>
                              <m:sSup>
                                <m:sSupPr>
                                  <m:ctrlPr>
                                    <a:rPr lang="en-US" altLang="zh-CN" i="1">
                                      <a:latin typeface="Cambria Math"/>
                                    </a:rPr>
                                  </m:ctrlPr>
                                </m:sSupPr>
                                <m:e>
                                  <m:sSub>
                                    <m:sSubPr>
                                      <m:ctrlPr>
                                        <a:rPr lang="en-US" altLang="zh-CN" i="1">
                                          <a:latin typeface="Cambria Math"/>
                                        </a:rPr>
                                      </m:ctrlPr>
                                    </m:sSubPr>
                                    <m:e>
                                      <m:r>
                                        <a:rPr lang="en-US" altLang="zh-CN" i="1">
                                          <a:latin typeface="Cambria Math"/>
                                        </a:rPr>
                                        <m:t>𝑣</m:t>
                                      </m:r>
                                    </m:e>
                                    <m:sub>
                                      <m:r>
                                        <a:rPr lang="en-US" altLang="zh-CN" i="1">
                                          <a:latin typeface="Cambria Math"/>
                                        </a:rPr>
                                        <m:t>𝑥</m:t>
                                      </m:r>
                                    </m:sub>
                                  </m:sSub>
                                </m:e>
                                <m:sup>
                                  <m:r>
                                    <a:rPr lang="en-US" altLang="zh-CN" i="1">
                                      <a:latin typeface="Cambria Math"/>
                                    </a:rPr>
                                    <m:t>2</m:t>
                                  </m:r>
                                </m:sup>
                              </m:sSup>
                            </m:e>
                          </m:d>
                          <m:r>
                            <a:rPr lang="en-US" altLang="zh-CN" b="0" i="1" smtClean="0">
                              <a:latin typeface="Cambria Math"/>
                            </a:rPr>
                            <m:t>+</m:t>
                          </m:r>
                          <m:d>
                            <m:dPr>
                              <m:begChr m:val="⟨"/>
                              <m:endChr m:val="⟩"/>
                              <m:ctrlPr>
                                <a:rPr lang="en-US" altLang="zh-CN" i="1">
                                  <a:latin typeface="Cambria Math"/>
                                </a:rPr>
                              </m:ctrlPr>
                            </m:dPr>
                            <m:e>
                              <m:sSup>
                                <m:sSupPr>
                                  <m:ctrlPr>
                                    <a:rPr lang="en-US" altLang="zh-CN" i="1">
                                      <a:latin typeface="Cambria Math"/>
                                    </a:rPr>
                                  </m:ctrlPr>
                                </m:sSupPr>
                                <m:e>
                                  <m:sSub>
                                    <m:sSubPr>
                                      <m:ctrlPr>
                                        <a:rPr lang="en-US" altLang="zh-CN" i="1">
                                          <a:latin typeface="Cambria Math"/>
                                        </a:rPr>
                                      </m:ctrlPr>
                                    </m:sSubPr>
                                    <m:e>
                                      <m:r>
                                        <a:rPr lang="en-US" altLang="zh-CN" i="1">
                                          <a:latin typeface="Cambria Math"/>
                                        </a:rPr>
                                        <m:t>𝑣</m:t>
                                      </m:r>
                                    </m:e>
                                    <m:sub>
                                      <m:r>
                                        <a:rPr lang="en-US" altLang="zh-CN" b="0" i="1" smtClean="0">
                                          <a:latin typeface="Cambria Math"/>
                                        </a:rPr>
                                        <m:t>𝑧</m:t>
                                      </m:r>
                                    </m:sub>
                                  </m:sSub>
                                </m:e>
                                <m:sup>
                                  <m:r>
                                    <a:rPr lang="en-US" altLang="zh-CN" i="1">
                                      <a:latin typeface="Cambria Math"/>
                                    </a:rPr>
                                    <m:t>2</m:t>
                                  </m:r>
                                </m:sup>
                              </m:sSup>
                            </m:e>
                          </m:d>
                        </m:den>
                      </m:f>
                    </m:oMath>
                  </m:oMathPara>
                </a14:m>
                <a:endParaRPr lang="en-US" altLang="zh-CN" i="1" dirty="0" smtClean="0">
                  <a:latin typeface="Cambria Math"/>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1475656" y="2236856"/>
                <a:ext cx="2029210" cy="694934"/>
              </a:xfrm>
              <a:prstGeom prst="rect">
                <a:avLst/>
              </a:prstGeom>
              <a:blipFill rotWithShape="1">
                <a:blip r:embed="rId8"/>
                <a:stretch>
                  <a:fillRect/>
                </a:stretch>
              </a:blipFill>
            </p:spPr>
            <p:txBody>
              <a:bodyPr/>
              <a:lstStyle/>
              <a:p>
                <a:r>
                  <a:rPr lang="zh-CN" altLang="en-US">
                    <a:noFill/>
                  </a:rPr>
                  <a:t> </a:t>
                </a:r>
              </a:p>
            </p:txBody>
          </p:sp>
        </mc:Fallback>
      </mc:AlternateContent>
      <p:sp>
        <p:nvSpPr>
          <p:cNvPr id="30" name="TextBox 29"/>
          <p:cNvSpPr txBox="1"/>
          <p:nvPr/>
        </p:nvSpPr>
        <p:spPr>
          <a:xfrm>
            <a:off x="2495951" y="123478"/>
            <a:ext cx="4152099" cy="523220"/>
          </a:xfrm>
          <a:prstGeom prst="rect">
            <a:avLst/>
          </a:prstGeom>
          <a:noFill/>
        </p:spPr>
        <p:txBody>
          <a:bodyPr wrap="none" rtlCol="0">
            <a:spAutoFit/>
          </a:bodyPr>
          <a:lstStyle/>
          <a:p>
            <a:r>
              <a:rPr lang="zh-CN" altLang="en-US" sz="2800" b="1" dirty="0" smtClean="0">
                <a:latin typeface="Times New Roman" panose="02020603050405020304" pitchFamily="18" charset="0"/>
                <a:cs typeface="Times New Roman" panose="02020603050405020304" pitchFamily="18" charset="0"/>
              </a:rPr>
              <a:t>冷原子气体各向异性</a:t>
            </a:r>
            <a:r>
              <a:rPr lang="zh-CN" altLang="en-US" sz="2800" b="1" dirty="0">
                <a:latin typeface="Times New Roman" panose="02020603050405020304" pitchFamily="18" charset="0"/>
                <a:cs typeface="Times New Roman" panose="02020603050405020304" pitchFamily="18" charset="0"/>
              </a:rPr>
              <a:t>参数</a:t>
            </a:r>
          </a:p>
        </p:txBody>
      </p:sp>
      <p:pic>
        <p:nvPicPr>
          <p:cNvPr id="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72000" y="2232000"/>
            <a:ext cx="2674021"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62480" y="2247974"/>
            <a:ext cx="2674016"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3" name="TextBox 22"/>
              <p:cNvSpPr txBox="1"/>
              <p:nvPr/>
            </p:nvSpPr>
            <p:spPr>
              <a:xfrm>
                <a:off x="755576" y="3651870"/>
                <a:ext cx="3002810" cy="796628"/>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altLang="zh-CN" i="1" smtClean="0">
                              <a:latin typeface="Cambria Math"/>
                            </a:rPr>
                          </m:ctrlPr>
                        </m:sSubPr>
                        <m:e>
                          <m:r>
                            <a:rPr lang="en-US" altLang="zh-CN" b="0" i="1" smtClean="0">
                              <a:latin typeface="Cambria Math"/>
                            </a:rPr>
                            <m:t>𝑣</m:t>
                          </m:r>
                        </m:e>
                        <m:sub>
                          <m:r>
                            <a:rPr lang="en-US" altLang="zh-CN" b="0" i="1" smtClean="0">
                              <a:latin typeface="Cambria Math"/>
                            </a:rPr>
                            <m:t>2</m:t>
                          </m:r>
                        </m:sub>
                      </m:sSub>
                      <m:r>
                        <a:rPr lang="en-US" altLang="zh-CN" b="0" i="1" smtClean="0">
                          <a:latin typeface="Cambria Math"/>
                        </a:rPr>
                        <m:t>=</m:t>
                      </m:r>
                      <m:d>
                        <m:dPr>
                          <m:begChr m:val="⟨"/>
                          <m:endChr m:val="⟩"/>
                          <m:ctrlPr>
                            <a:rPr lang="en-US" altLang="zh-CN" b="0" i="1" smtClean="0">
                              <a:latin typeface="Cambria Math"/>
                            </a:rPr>
                          </m:ctrlPr>
                        </m:dPr>
                        <m:e>
                          <m:r>
                            <a:rPr lang="en-US" altLang="zh-CN" b="0" i="1" smtClean="0">
                              <a:latin typeface="Cambria Math"/>
                            </a:rPr>
                            <m:t>𝑐𝑜𝑠</m:t>
                          </m:r>
                          <m:r>
                            <a:rPr lang="en-US" altLang="zh-CN" b="0" i="1" smtClean="0">
                              <a:latin typeface="Cambria Math"/>
                            </a:rPr>
                            <m:t>2</m:t>
                          </m:r>
                          <m:r>
                            <a:rPr lang="zh-CN" altLang="en-US" b="0" i="1" smtClean="0">
                              <a:latin typeface="Cambria Math"/>
                            </a:rPr>
                            <m:t>𝜙</m:t>
                          </m:r>
                        </m:e>
                      </m:d>
                      <m:r>
                        <a:rPr lang="en-US" altLang="zh-CN" b="0" i="1" smtClean="0">
                          <a:latin typeface="Cambria Math"/>
                        </a:rPr>
                        <m:t>=</m:t>
                      </m:r>
                      <m:d>
                        <m:dPr>
                          <m:begChr m:val="⟨"/>
                          <m:endChr m:val="⟩"/>
                          <m:ctrlPr>
                            <a:rPr lang="en-US" altLang="zh-CN" b="0" i="1" smtClean="0">
                              <a:latin typeface="Cambria Math"/>
                            </a:rPr>
                          </m:ctrlPr>
                        </m:dPr>
                        <m:e>
                          <m:f>
                            <m:fPr>
                              <m:ctrlPr>
                                <a:rPr lang="en-US" altLang="zh-CN" b="0" i="1" smtClean="0">
                                  <a:latin typeface="Cambria Math"/>
                                </a:rPr>
                              </m:ctrlPr>
                            </m:fPr>
                            <m:num>
                              <m:sSup>
                                <m:sSupPr>
                                  <m:ctrlPr>
                                    <a:rPr lang="en-US" altLang="zh-CN" b="0" i="1" smtClean="0">
                                      <a:latin typeface="Cambria Math"/>
                                    </a:rPr>
                                  </m:ctrlPr>
                                </m:sSupPr>
                                <m:e>
                                  <m:sSub>
                                    <m:sSubPr>
                                      <m:ctrlPr>
                                        <a:rPr lang="en-US" altLang="zh-CN" b="0" i="1" smtClean="0">
                                          <a:latin typeface="Cambria Math"/>
                                        </a:rPr>
                                      </m:ctrlPr>
                                    </m:sSubPr>
                                    <m:e>
                                      <m:r>
                                        <a:rPr lang="en-US" altLang="zh-CN" b="0" i="1" smtClean="0">
                                          <a:latin typeface="Cambria Math"/>
                                        </a:rPr>
                                        <m:t>𝑝</m:t>
                                      </m:r>
                                    </m:e>
                                    <m:sub>
                                      <m:r>
                                        <a:rPr lang="en-US" altLang="zh-CN" b="0" i="1" smtClean="0">
                                          <a:latin typeface="Cambria Math"/>
                                        </a:rPr>
                                        <m:t>𝑥</m:t>
                                      </m:r>
                                    </m:sub>
                                  </m:sSub>
                                </m:e>
                                <m:sup>
                                  <m:r>
                                    <a:rPr lang="en-US" altLang="zh-CN" b="0" i="1" smtClean="0">
                                      <a:latin typeface="Cambria Math"/>
                                    </a:rPr>
                                    <m:t>2</m:t>
                                  </m:r>
                                </m:sup>
                              </m:sSup>
                              <m:r>
                                <a:rPr lang="en-US" altLang="zh-CN" b="0" i="1" smtClean="0">
                                  <a:latin typeface="Cambria Math"/>
                                </a:rPr>
                                <m:t>−</m:t>
                              </m:r>
                              <m:sSup>
                                <m:sSupPr>
                                  <m:ctrlPr>
                                    <a:rPr lang="en-US" altLang="zh-CN" i="1">
                                      <a:latin typeface="Cambria Math"/>
                                    </a:rPr>
                                  </m:ctrlPr>
                                </m:sSupPr>
                                <m:e>
                                  <m:sSub>
                                    <m:sSubPr>
                                      <m:ctrlPr>
                                        <a:rPr lang="en-US" altLang="zh-CN" i="1">
                                          <a:latin typeface="Cambria Math"/>
                                        </a:rPr>
                                      </m:ctrlPr>
                                    </m:sSubPr>
                                    <m:e>
                                      <m:r>
                                        <a:rPr lang="en-US" altLang="zh-CN" i="1">
                                          <a:latin typeface="Cambria Math"/>
                                        </a:rPr>
                                        <m:t>𝑝</m:t>
                                      </m:r>
                                    </m:e>
                                    <m:sub>
                                      <m:r>
                                        <a:rPr lang="en-US" altLang="zh-CN" b="0" i="1" smtClean="0">
                                          <a:latin typeface="Cambria Math"/>
                                        </a:rPr>
                                        <m:t>𝑦</m:t>
                                      </m:r>
                                    </m:sub>
                                  </m:sSub>
                                </m:e>
                                <m:sup>
                                  <m:r>
                                    <a:rPr lang="en-US" altLang="zh-CN" i="1">
                                      <a:latin typeface="Cambria Math"/>
                                    </a:rPr>
                                    <m:t>2</m:t>
                                  </m:r>
                                </m:sup>
                              </m:sSup>
                            </m:num>
                            <m:den>
                              <m:sSup>
                                <m:sSupPr>
                                  <m:ctrlPr>
                                    <a:rPr lang="en-US" altLang="zh-CN" i="1">
                                      <a:latin typeface="Cambria Math"/>
                                    </a:rPr>
                                  </m:ctrlPr>
                                </m:sSupPr>
                                <m:e>
                                  <m:sSub>
                                    <m:sSubPr>
                                      <m:ctrlPr>
                                        <a:rPr lang="en-US" altLang="zh-CN" i="1">
                                          <a:latin typeface="Cambria Math"/>
                                        </a:rPr>
                                      </m:ctrlPr>
                                    </m:sSubPr>
                                    <m:e>
                                      <m:r>
                                        <a:rPr lang="en-US" altLang="zh-CN" i="1">
                                          <a:latin typeface="Cambria Math"/>
                                        </a:rPr>
                                        <m:t>𝑝</m:t>
                                      </m:r>
                                    </m:e>
                                    <m:sub>
                                      <m:r>
                                        <a:rPr lang="en-US" altLang="zh-CN" i="1">
                                          <a:latin typeface="Cambria Math"/>
                                        </a:rPr>
                                        <m:t>𝑥</m:t>
                                      </m:r>
                                    </m:sub>
                                  </m:sSub>
                                </m:e>
                                <m:sup>
                                  <m:r>
                                    <a:rPr lang="en-US" altLang="zh-CN" i="1">
                                      <a:latin typeface="Cambria Math"/>
                                    </a:rPr>
                                    <m:t>2</m:t>
                                  </m:r>
                                </m:sup>
                              </m:sSup>
                              <m:r>
                                <a:rPr lang="en-US" altLang="zh-CN" b="0" i="1" smtClean="0">
                                  <a:latin typeface="Cambria Math"/>
                                </a:rPr>
                                <m:t>+</m:t>
                              </m:r>
                              <m:sSup>
                                <m:sSupPr>
                                  <m:ctrlPr>
                                    <a:rPr lang="en-US" altLang="zh-CN" i="1">
                                      <a:latin typeface="Cambria Math"/>
                                    </a:rPr>
                                  </m:ctrlPr>
                                </m:sSupPr>
                                <m:e>
                                  <m:sSub>
                                    <m:sSubPr>
                                      <m:ctrlPr>
                                        <a:rPr lang="en-US" altLang="zh-CN" i="1">
                                          <a:latin typeface="Cambria Math"/>
                                        </a:rPr>
                                      </m:ctrlPr>
                                    </m:sSubPr>
                                    <m:e>
                                      <m:r>
                                        <a:rPr lang="en-US" altLang="zh-CN" i="1">
                                          <a:latin typeface="Cambria Math"/>
                                        </a:rPr>
                                        <m:t>𝑝</m:t>
                                      </m:r>
                                    </m:e>
                                    <m:sub>
                                      <m:r>
                                        <a:rPr lang="en-US" altLang="zh-CN" i="1">
                                          <a:latin typeface="Cambria Math"/>
                                        </a:rPr>
                                        <m:t>𝑦</m:t>
                                      </m:r>
                                    </m:sub>
                                  </m:sSub>
                                </m:e>
                                <m:sup>
                                  <m:r>
                                    <a:rPr lang="en-US" altLang="zh-CN" i="1">
                                      <a:latin typeface="Cambria Math"/>
                                    </a:rPr>
                                    <m:t>2</m:t>
                                  </m:r>
                                </m:sup>
                              </m:sSup>
                            </m:den>
                          </m:f>
                        </m:e>
                      </m:d>
                    </m:oMath>
                  </m:oMathPara>
                </a14:m>
                <a:endParaRPr lang="en-US" altLang="zh-CN" i="1" dirty="0" smtClean="0">
                  <a:latin typeface="Cambria Math"/>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55576" y="3651870"/>
                <a:ext cx="3002810" cy="796628"/>
              </a:xfrm>
              <a:prstGeom prst="rect">
                <a:avLst/>
              </a:prstGeom>
              <a:blipFill rotWithShape="1">
                <a:blip r:embed="rId11"/>
                <a:stretch>
                  <a:fillRect/>
                </a:stretch>
              </a:blipFill>
            </p:spPr>
            <p:txBody>
              <a:bodyPr/>
              <a:lstStyle/>
              <a:p>
                <a:r>
                  <a:rPr lang="zh-CN" altLang="en-US">
                    <a:noFill/>
                  </a:rPr>
                  <a:t> </a:t>
                </a:r>
              </a:p>
            </p:txBody>
          </p:sp>
        </mc:Fallback>
      </mc:AlternateContent>
      <p:sp>
        <p:nvSpPr>
          <p:cNvPr id="24" name="TextBox 23"/>
          <p:cNvSpPr txBox="1"/>
          <p:nvPr/>
        </p:nvSpPr>
        <p:spPr>
          <a:xfrm>
            <a:off x="2332334" y="4550082"/>
            <a:ext cx="1303562" cy="253916"/>
          </a:xfrm>
          <a:prstGeom prst="rect">
            <a:avLst/>
          </a:prstGeom>
          <a:noFill/>
        </p:spPr>
        <p:txBody>
          <a:bodyPr wrap="none" rtlCol="0">
            <a:spAutoFit/>
          </a:bodyPr>
          <a:lstStyle/>
          <a:p>
            <a:r>
              <a:rPr lang="en-US" altLang="zh-CN" sz="1050" dirty="0" smtClean="0">
                <a:latin typeface="Times New Roman" panose="02020603050405020304" pitchFamily="18" charset="0"/>
                <a:cs typeface="Times New Roman" panose="02020603050405020304" pitchFamily="18" charset="0"/>
              </a:rPr>
              <a:t>PRC 58, 1671(1998)</a:t>
            </a:r>
            <a:endParaRPr lang="zh-CN" altLang="en-US" sz="105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323528" y="3291830"/>
            <a:ext cx="1430200" cy="369332"/>
          </a:xfrm>
          <a:prstGeom prst="rect">
            <a:avLst/>
          </a:prstGeom>
          <a:noFill/>
        </p:spPr>
        <p:txBody>
          <a:bodyPr wrap="none" rtlCol="0">
            <a:spAutoFit/>
          </a:bodyPr>
          <a:lstStyle/>
          <a:p>
            <a:r>
              <a:rPr lang="en-US" altLang="zh-CN" b="1" dirty="0" smtClean="0">
                <a:latin typeface="Times New Roman" panose="02020603050405020304" pitchFamily="18" charset="0"/>
                <a:cs typeface="Times New Roman" panose="02020603050405020304" pitchFamily="18" charset="0"/>
              </a:rPr>
              <a:t>Heavy-ion</a:t>
            </a:r>
            <a:r>
              <a:rPr lang="zh-CN" altLang="en-US" b="1" dirty="0" smtClean="0">
                <a:latin typeface="Times New Roman" panose="02020603050405020304" pitchFamily="18" charset="0"/>
                <a:cs typeface="Times New Roman" panose="02020603050405020304" pitchFamily="18" charset="0"/>
              </a:rPr>
              <a:t>：</a:t>
            </a:r>
            <a:endParaRPr lang="zh-CN" altLang="en-US" b="1" baseline="-25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156176" y="1563638"/>
            <a:ext cx="1569660" cy="369332"/>
          </a:xfrm>
          <a:prstGeom prst="rect">
            <a:avLst/>
          </a:prstGeom>
          <a:noFill/>
        </p:spPr>
        <p:txBody>
          <a:bodyPr wrap="none" rtlCol="0">
            <a:spAutoFit/>
          </a:bodyPr>
          <a:lstStyle/>
          <a:p>
            <a:r>
              <a:rPr lang="zh-CN" altLang="en-US" dirty="0" smtClean="0">
                <a:solidFill>
                  <a:srgbClr val="FF0000"/>
                </a:solidFill>
              </a:rPr>
              <a:t>长时间膨胀后</a:t>
            </a:r>
            <a:endParaRPr lang="zh-CN" altLang="en-US" dirty="0">
              <a:solidFill>
                <a:srgbClr val="FF0000"/>
              </a:solidFill>
            </a:endParaRPr>
          </a:p>
        </p:txBody>
      </p:sp>
      <p:sp>
        <p:nvSpPr>
          <p:cNvPr id="6" name="右箭头 5"/>
          <p:cNvSpPr/>
          <p:nvPr/>
        </p:nvSpPr>
        <p:spPr>
          <a:xfrm rot="10800000">
            <a:off x="5570108" y="1638762"/>
            <a:ext cx="515682" cy="299793"/>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40357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733" y="843782"/>
            <a:ext cx="2978179"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a:xfrm>
            <a:off x="6686872" y="4818186"/>
            <a:ext cx="2133600" cy="273844"/>
          </a:xfrm>
        </p:spPr>
        <p:txBody>
          <a:bodyPr/>
          <a:lstStyle/>
          <a:p>
            <a:fld id="{90C52C8A-D70D-4179-A071-16349FC07335}" type="slidenum">
              <a:rPr lang="zh-CN" altLang="en-US" smtClean="0"/>
              <a:t>17</a:t>
            </a:fld>
            <a:endParaRPr lang="zh-CN" altLang="en-US"/>
          </a:p>
        </p:txBody>
      </p:sp>
      <p:sp>
        <p:nvSpPr>
          <p:cNvPr id="3" name="TextBox 2"/>
          <p:cNvSpPr txBox="1"/>
          <p:nvPr/>
        </p:nvSpPr>
        <p:spPr>
          <a:xfrm>
            <a:off x="3393633" y="195486"/>
            <a:ext cx="2356735" cy="523220"/>
          </a:xfrm>
          <a:prstGeom prst="rect">
            <a:avLst/>
          </a:prstGeom>
          <a:noFill/>
        </p:spPr>
        <p:txBody>
          <a:bodyPr wrap="none" rtlCol="0">
            <a:spAutoFit/>
          </a:bodyPr>
          <a:lstStyle/>
          <a:p>
            <a:r>
              <a:rPr lang="zh-CN" altLang="en-US" sz="2800" b="1" dirty="0" smtClean="0">
                <a:latin typeface="Times New Roman" panose="02020603050405020304" pitchFamily="18" charset="0"/>
                <a:cs typeface="Times New Roman" panose="02020603050405020304" pitchFamily="18" charset="0"/>
              </a:rPr>
              <a:t>校正冷原子 </a:t>
            </a:r>
            <a:r>
              <a:rPr lang="en-US" altLang="zh-CN" sz="2800" b="1" i="1" dirty="0" smtClean="0">
                <a:latin typeface="Times New Roman" panose="02020603050405020304" pitchFamily="18" charset="0"/>
                <a:cs typeface="Times New Roman" panose="02020603050405020304" pitchFamily="18" charset="0"/>
              </a:rPr>
              <a:t>v</a:t>
            </a:r>
            <a:r>
              <a:rPr lang="en-US" altLang="zh-CN" sz="2800" b="1" baseline="-25000" dirty="0" smtClean="0">
                <a:latin typeface="Times New Roman" panose="02020603050405020304" pitchFamily="18" charset="0"/>
                <a:cs typeface="Times New Roman" panose="02020603050405020304" pitchFamily="18" charset="0"/>
              </a:rPr>
              <a:t>2</a:t>
            </a:r>
            <a:endParaRPr lang="zh-CN" altLang="en-US" sz="2800" b="1" dirty="0">
              <a:latin typeface="Times New Roman" panose="02020603050405020304" pitchFamily="18" charset="0"/>
              <a:cs typeface="Times New Roman" panose="02020603050405020304" pitchFamily="18" charset="0"/>
            </a:endParaRPr>
          </a:p>
        </p:txBody>
      </p:sp>
      <p:pic>
        <p:nvPicPr>
          <p:cNvPr id="2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3363838"/>
            <a:ext cx="3240000" cy="1348936"/>
          </a:xfrm>
          <a:prstGeom prst="rect">
            <a:avLst/>
          </a:prstGeom>
          <a:solidFill>
            <a:schemeClr val="tx1"/>
          </a:solidFill>
          <a:ln>
            <a:noFill/>
          </a:ln>
          <a:effectLst/>
          <a:extLst/>
        </p:spPr>
      </p:pic>
      <p:sp>
        <p:nvSpPr>
          <p:cNvPr id="22" name="TextBox 21"/>
          <p:cNvSpPr txBox="1"/>
          <p:nvPr/>
        </p:nvSpPr>
        <p:spPr>
          <a:xfrm>
            <a:off x="1244149" y="4712245"/>
            <a:ext cx="2247731" cy="307777"/>
          </a:xfrm>
          <a:prstGeom prst="rect">
            <a:avLst/>
          </a:prstGeom>
          <a:noFill/>
        </p:spPr>
        <p:txBody>
          <a:bodyPr wrap="none" rtlCol="0">
            <a:spAutoFit/>
          </a:bodyPr>
          <a:lstStyle/>
          <a:p>
            <a:pPr algn="ctr"/>
            <a:r>
              <a:rPr lang="en-US" altLang="zh-CN" sz="1400" b="1" dirty="0" smtClean="0">
                <a:latin typeface="Times New Roman" panose="02020603050405020304" pitchFamily="18" charset="0"/>
                <a:cs typeface="Times New Roman" panose="02020603050405020304" pitchFamily="18" charset="0"/>
              </a:rPr>
              <a:t>3D Expansion of cold atom</a:t>
            </a:r>
            <a:endParaRPr lang="zh-CN" altLang="en-US" sz="1400" b="1" dirty="0">
              <a:latin typeface="Times New Roman" panose="02020603050405020304" pitchFamily="18" charset="0"/>
              <a:cs typeface="Times New Roman" panose="02020603050405020304" pitchFamily="18" charset="0"/>
            </a:endParaRPr>
          </a:p>
        </p:txBody>
      </p:sp>
      <p:sp>
        <p:nvSpPr>
          <p:cNvPr id="23" name="矩形 22"/>
          <p:cNvSpPr/>
          <p:nvPr/>
        </p:nvSpPr>
        <p:spPr>
          <a:xfrm>
            <a:off x="2571527" y="2821890"/>
            <a:ext cx="1424409" cy="253916"/>
          </a:xfrm>
          <a:prstGeom prst="rect">
            <a:avLst/>
          </a:prstGeom>
        </p:spPr>
        <p:txBody>
          <a:bodyPr wrap="square">
            <a:spAutoFit/>
          </a:bodyPr>
          <a:lstStyle/>
          <a:p>
            <a:r>
              <a:rPr lang="en-US" altLang="zh-CN" sz="1050" dirty="0" smtClean="0">
                <a:latin typeface="Times New Roman" panose="02020603050405020304" pitchFamily="18" charset="0"/>
                <a:cs typeface="Times New Roman" panose="02020603050405020304" pitchFamily="18" charset="0"/>
              </a:rPr>
              <a:t>PRD </a:t>
            </a:r>
            <a:r>
              <a:rPr lang="en-US" altLang="zh-CN" sz="1050" dirty="0">
                <a:latin typeface="Times New Roman" panose="02020603050405020304" pitchFamily="18" charset="0"/>
                <a:cs typeface="Times New Roman" panose="02020603050405020304" pitchFamily="18" charset="0"/>
              </a:rPr>
              <a:t>46, 229 (1992</a:t>
            </a:r>
            <a:r>
              <a:rPr lang="en-US" altLang="zh-CN" sz="1050" dirty="0" smtClean="0">
                <a:latin typeface="Times New Roman" panose="02020603050405020304" pitchFamily="18" charset="0"/>
                <a:cs typeface="Times New Roman" panose="02020603050405020304" pitchFamily="18" charset="0"/>
              </a:rPr>
              <a:t>)</a:t>
            </a:r>
          </a:p>
        </p:txBody>
      </p:sp>
      <p:sp>
        <p:nvSpPr>
          <p:cNvPr id="25" name="TextBox 24"/>
          <p:cNvSpPr txBox="1"/>
          <p:nvPr/>
        </p:nvSpPr>
        <p:spPr>
          <a:xfrm>
            <a:off x="445196" y="2953276"/>
            <a:ext cx="3694756" cy="338554"/>
          </a:xfrm>
          <a:prstGeom prst="rect">
            <a:avLst/>
          </a:prstGeom>
          <a:noFill/>
        </p:spPr>
        <p:txBody>
          <a:bodyPr wrap="square" rtlCol="0">
            <a:spAutoFit/>
          </a:bodyPr>
          <a:lstStyle/>
          <a:p>
            <a:pPr algn="ctr"/>
            <a:r>
              <a:rPr lang="en-US" altLang="zh-CN" sz="1600" b="1" dirty="0" smtClean="0">
                <a:latin typeface="Times New Roman" panose="02020603050405020304" pitchFamily="18" charset="0"/>
                <a:cs typeface="Times New Roman" panose="02020603050405020304" pitchFamily="18" charset="0"/>
              </a:rPr>
              <a:t>2D reaction plain of heavy-ion</a:t>
            </a:r>
            <a:endParaRPr lang="zh-CN" altLang="en-US" sz="16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矩形 32"/>
              <p:cNvSpPr/>
              <p:nvPr/>
            </p:nvSpPr>
            <p:spPr>
              <a:xfrm>
                <a:off x="5242109" y="1773514"/>
                <a:ext cx="2682401" cy="5102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sz="2400" i="1" smtClean="0">
                              <a:latin typeface="Cambria Math"/>
                            </a:rPr>
                          </m:ctrlPr>
                        </m:sSubPr>
                        <m:e>
                          <m:d>
                            <m:dPr>
                              <m:begChr m:val="〈"/>
                              <m:endChr m:val="〉"/>
                              <m:ctrlPr>
                                <a:rPr lang="zh-CN" altLang="en-US" sz="2400" i="1">
                                  <a:latin typeface="Cambria Math"/>
                                </a:rPr>
                              </m:ctrlPr>
                            </m:dPr>
                            <m:e>
                              <m:r>
                                <a:rPr lang="en-US" altLang="zh-CN" sz="2400" b="0" i="1" smtClean="0">
                                  <a:latin typeface="Cambria Math"/>
                                </a:rPr>
                                <m:t>𝑐𝑜𝑠</m:t>
                              </m:r>
                              <m:r>
                                <a:rPr lang="en-US" altLang="zh-CN" sz="2400" b="0" i="1" smtClean="0">
                                  <a:latin typeface="Cambria Math"/>
                                </a:rPr>
                                <m:t>2</m:t>
                              </m:r>
                              <m:r>
                                <a:rPr lang="zh-CN" altLang="en-US" sz="2400" b="0" i="1" smtClean="0">
                                  <a:latin typeface="Cambria Math"/>
                                </a:rPr>
                                <m:t>𝜙</m:t>
                              </m:r>
                            </m:e>
                          </m:d>
                        </m:e>
                        <m:sub>
                          <m:sSup>
                            <m:sSupPr>
                              <m:ctrlPr>
                                <a:rPr lang="zh-CN" altLang="en-US" sz="2400" i="1">
                                  <a:latin typeface="Cambria Math"/>
                                </a:rPr>
                              </m:ctrlPr>
                            </m:sSupPr>
                            <m:e>
                              <m:sSub>
                                <m:sSubPr>
                                  <m:ctrlPr>
                                    <a:rPr lang="zh-CN" altLang="en-US" sz="2400" i="1">
                                      <a:latin typeface="Cambria Math"/>
                                    </a:rPr>
                                  </m:ctrlPr>
                                </m:sSubPr>
                                <m:e>
                                  <m:r>
                                    <a:rPr lang="zh-CN" altLang="en-US" sz="2400" i="1">
                                      <a:latin typeface="Cambria Math"/>
                                    </a:rPr>
                                    <m:t>𝑝</m:t>
                                  </m:r>
                                </m:e>
                                <m:sub>
                                  <m:r>
                                    <a:rPr lang="zh-CN" altLang="en-US" sz="2400" i="1" smtClean="0">
                                      <a:latin typeface="Cambria Math"/>
                                    </a:rPr>
                                    <m:t>⊥</m:t>
                                  </m:r>
                                </m:sub>
                              </m:sSub>
                            </m:e>
                            <m:sup>
                              <m:r>
                                <a:rPr lang="zh-CN" altLang="en-US" sz="2400" i="0">
                                  <a:latin typeface="Cambria Math"/>
                                </a:rPr>
                                <m:t>2</m:t>
                              </m:r>
                            </m:sup>
                          </m:sSup>
                        </m:sub>
                      </m:sSub>
                      <m:r>
                        <a:rPr lang="zh-CN" altLang="en-US" sz="2400" i="0">
                          <a:latin typeface="Cambria Math"/>
                        </a:rPr>
                        <m:t>=</m:t>
                      </m:r>
                      <m:r>
                        <a:rPr lang="en-US" altLang="zh-CN" sz="2400" b="0" i="0" smtClean="0">
                          <a:latin typeface="Cambria Math"/>
                        </a:rPr>
                        <m:t>2</m:t>
                      </m:r>
                      <m:sSub>
                        <m:sSubPr>
                          <m:ctrlPr>
                            <a:rPr lang="en-US" altLang="zh-CN" sz="2400" b="0" i="1" smtClean="0">
                              <a:latin typeface="Cambria Math"/>
                            </a:rPr>
                          </m:ctrlPr>
                        </m:sSubPr>
                        <m:e>
                          <m:r>
                            <a:rPr lang="en-US" altLang="zh-CN" sz="2400" b="0" i="1" smtClean="0">
                              <a:latin typeface="Cambria Math"/>
                            </a:rPr>
                            <m:t>𝑣</m:t>
                          </m:r>
                        </m:e>
                        <m:sub>
                          <m:r>
                            <a:rPr lang="en-US" altLang="zh-CN" sz="2400" b="0" i="1" smtClean="0">
                              <a:latin typeface="Cambria Math"/>
                            </a:rPr>
                            <m:t>2</m:t>
                          </m:r>
                        </m:sub>
                      </m:sSub>
                    </m:oMath>
                  </m:oMathPara>
                </a14:m>
                <a:endParaRPr lang="zh-CN" altLang="en-US" sz="2400" dirty="0"/>
              </a:p>
            </p:txBody>
          </p:sp>
        </mc:Choice>
        <mc:Fallback xmlns="">
          <p:sp>
            <p:nvSpPr>
              <p:cNvPr id="33" name="矩形 32"/>
              <p:cNvSpPr>
                <a:spLocks noRot="1" noChangeAspect="1" noMove="1" noResize="1" noEditPoints="1" noAdjustHandles="1" noChangeArrowheads="1" noChangeShapeType="1" noTextEdit="1"/>
              </p:cNvSpPr>
              <p:nvPr/>
            </p:nvSpPr>
            <p:spPr>
              <a:xfrm>
                <a:off x="5242109" y="1773514"/>
                <a:ext cx="2682401" cy="510204"/>
              </a:xfrm>
              <a:prstGeom prst="rect">
                <a:avLst/>
              </a:prstGeom>
              <a:blipFill rotWithShape="1">
                <a:blip r:embed="rId5"/>
                <a:stretch>
                  <a:fillRect b="-5952"/>
                </a:stretch>
              </a:blipFill>
            </p:spPr>
            <p:txBody>
              <a:bodyPr/>
              <a:lstStyle/>
              <a:p>
                <a:r>
                  <a:rPr lang="zh-CN" altLang="en-US">
                    <a:noFill/>
                  </a:rPr>
                  <a:t> </a:t>
                </a:r>
              </a:p>
            </p:txBody>
          </p:sp>
        </mc:Fallback>
      </mc:AlternateContent>
      <p:sp>
        <p:nvSpPr>
          <p:cNvPr id="35" name="TextBox 34"/>
          <p:cNvSpPr txBox="1"/>
          <p:nvPr/>
        </p:nvSpPr>
        <p:spPr>
          <a:xfrm>
            <a:off x="4427984" y="1203598"/>
            <a:ext cx="4123886" cy="369332"/>
          </a:xfrm>
          <a:prstGeom prst="rect">
            <a:avLst/>
          </a:prstGeom>
          <a:noFill/>
        </p:spPr>
        <p:txBody>
          <a:bodyPr wrap="none" rtlCol="0">
            <a:spAutoFit/>
          </a:bodyPr>
          <a:lstStyle/>
          <a:p>
            <a:r>
              <a:rPr lang="en-US" altLang="zh-CN" b="1" dirty="0" smtClean="0">
                <a:latin typeface="Times New Roman" panose="02020603050405020304" pitchFamily="18" charset="0"/>
                <a:cs typeface="Times New Roman" panose="02020603050405020304" pitchFamily="18" charset="0"/>
              </a:rPr>
              <a:t>1</a:t>
            </a:r>
            <a:r>
              <a:rPr lang="en-US" altLang="zh-CN" b="1" baseline="30000" dirty="0" smtClean="0">
                <a:latin typeface="Times New Roman" panose="02020603050405020304" pitchFamily="18" charset="0"/>
                <a:cs typeface="Times New Roman" panose="02020603050405020304" pitchFamily="18" charset="0"/>
              </a:rPr>
              <a:t>st</a:t>
            </a:r>
            <a:r>
              <a:rPr lang="en-US" altLang="zh-CN" b="1" dirty="0" smtClean="0">
                <a:latin typeface="Times New Roman" panose="02020603050405020304" pitchFamily="18" charset="0"/>
                <a:cs typeface="Times New Roman" panose="02020603050405020304" pitchFamily="18" charset="0"/>
              </a:rPr>
              <a:t>, Cold atom </a:t>
            </a:r>
            <a:r>
              <a:rPr lang="en-US" altLang="zh-CN" b="1" i="1" dirty="0" smtClean="0">
                <a:latin typeface="Times New Roman" panose="02020603050405020304" pitchFamily="18" charset="0"/>
                <a:cs typeface="Times New Roman" panose="02020603050405020304" pitchFamily="18" charset="0"/>
              </a:rPr>
              <a:t>v</a:t>
            </a:r>
            <a:r>
              <a:rPr lang="en-US" altLang="zh-CN" b="1" baseline="-25000" dirty="0" smtClean="0">
                <a:latin typeface="Times New Roman" panose="02020603050405020304" pitchFamily="18" charset="0"/>
                <a:cs typeface="Times New Roman" panose="02020603050405020304" pitchFamily="18" charset="0"/>
              </a:rPr>
              <a:t>2</a:t>
            </a:r>
            <a:r>
              <a:rPr lang="en-US" altLang="zh-CN" b="1" dirty="0" smtClean="0">
                <a:latin typeface="Times New Roman" panose="02020603050405020304" pitchFamily="18" charset="0"/>
                <a:cs typeface="Times New Roman" panose="02020603050405020304" pitchFamily="18" charset="0"/>
              </a:rPr>
              <a:t> considered the 3D fact:</a:t>
            </a:r>
            <a:endParaRPr lang="zh-CN" altLang="en-US" b="1" baseline="-25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6" name="TextBox 35"/>
              <p:cNvSpPr txBox="1"/>
              <p:nvPr/>
            </p:nvSpPr>
            <p:spPr>
              <a:xfrm>
                <a:off x="5246685" y="3107744"/>
                <a:ext cx="304916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000" i="1" smtClean="0">
                              <a:latin typeface="Cambria Math"/>
                            </a:rPr>
                          </m:ctrlPr>
                        </m:sSupPr>
                        <m:e>
                          <m:sSub>
                            <m:sSubPr>
                              <m:ctrlPr>
                                <a:rPr lang="en-US" altLang="zh-CN" sz="2000" i="1" smtClean="0">
                                  <a:latin typeface="Cambria Math"/>
                                </a:rPr>
                              </m:ctrlPr>
                            </m:sSubPr>
                            <m:e>
                              <m:r>
                                <a:rPr lang="en-US" altLang="zh-CN" sz="2000" b="0" i="1" smtClean="0">
                                  <a:latin typeface="Cambria Math"/>
                                </a:rPr>
                                <m:t>𝑣</m:t>
                              </m:r>
                            </m:e>
                            <m:sub>
                              <m:r>
                                <a:rPr lang="en-US" altLang="zh-CN" sz="2000" b="0" i="1" smtClean="0">
                                  <a:latin typeface="Cambria Math"/>
                                </a:rPr>
                                <m:t>2</m:t>
                              </m:r>
                            </m:sub>
                          </m:sSub>
                        </m:e>
                        <m:sup>
                          <m:r>
                            <a:rPr lang="en-US" altLang="zh-CN" sz="2000" b="0" i="1" smtClean="0">
                              <a:latin typeface="Cambria Math"/>
                            </a:rPr>
                            <m:t>′</m:t>
                          </m:r>
                        </m:sup>
                      </m:sSup>
                      <m:r>
                        <a:rPr lang="en-US" altLang="zh-CN" sz="2000" b="0" i="1" smtClean="0">
                          <a:latin typeface="Cambria Math"/>
                        </a:rPr>
                        <m:t>=</m:t>
                      </m:r>
                      <m:f>
                        <m:fPr>
                          <m:type m:val="lin"/>
                          <m:ctrlPr>
                            <a:rPr lang="en-US" altLang="zh-CN" sz="2000" b="0" i="1" smtClean="0">
                              <a:latin typeface="Cambria Math"/>
                            </a:rPr>
                          </m:ctrlPr>
                        </m:fPr>
                        <m:num>
                          <m:sSub>
                            <m:sSubPr>
                              <m:ctrlPr>
                                <a:rPr lang="en-US" altLang="zh-CN" sz="2000" b="0" i="1" smtClean="0">
                                  <a:latin typeface="Cambria Math"/>
                                </a:rPr>
                              </m:ctrlPr>
                            </m:sSubPr>
                            <m:e>
                              <m:r>
                                <a:rPr lang="en-US" altLang="zh-CN" sz="2000" b="0" i="1" smtClean="0">
                                  <a:latin typeface="Cambria Math"/>
                                </a:rPr>
                                <m:t>𝑣</m:t>
                              </m:r>
                            </m:e>
                            <m:sub>
                              <m:r>
                                <a:rPr lang="en-US" altLang="zh-CN" sz="2000" b="0" i="1" smtClean="0">
                                  <a:latin typeface="Cambria Math"/>
                                </a:rPr>
                                <m:t>2</m:t>
                              </m:r>
                            </m:sub>
                          </m:sSub>
                        </m:num>
                        <m:den>
                          <m:sSub>
                            <m:sSubPr>
                              <m:ctrlPr>
                                <a:rPr lang="en-US" altLang="zh-CN" sz="2000" b="0" i="1" smtClean="0">
                                  <a:latin typeface="Cambria Math"/>
                                </a:rPr>
                              </m:ctrlPr>
                            </m:sSubPr>
                            <m:e>
                              <m:r>
                                <a:rPr lang="en-US" altLang="zh-CN" sz="2000" b="0" i="1" smtClean="0">
                                  <a:latin typeface="Cambria Math"/>
                                </a:rPr>
                                <m:t>𝑒</m:t>
                              </m:r>
                            </m:e>
                            <m:sub>
                              <m:r>
                                <a:rPr lang="en-US" altLang="zh-CN" sz="2000" b="0" i="1" smtClean="0">
                                  <a:latin typeface="Cambria Math"/>
                                </a:rPr>
                                <m:t>2</m:t>
                              </m:r>
                            </m:sub>
                          </m:sSub>
                          <m:r>
                            <a:rPr lang="en-US" altLang="zh-CN" sz="2000" b="0" i="1" smtClean="0">
                              <a:latin typeface="Cambria Math"/>
                            </a:rPr>
                            <m:t>(1+0.75</m:t>
                          </m:r>
                          <m:sSup>
                            <m:sSupPr>
                              <m:ctrlPr>
                                <a:rPr lang="en-US" altLang="zh-CN" sz="2000" b="0" i="1" smtClean="0">
                                  <a:latin typeface="Cambria Math"/>
                                </a:rPr>
                              </m:ctrlPr>
                            </m:sSupPr>
                            <m:e>
                              <m:sSub>
                                <m:sSubPr>
                                  <m:ctrlPr>
                                    <a:rPr lang="en-US" altLang="zh-CN" sz="2000" b="0" i="1" smtClean="0">
                                      <a:latin typeface="Cambria Math"/>
                                    </a:rPr>
                                  </m:ctrlPr>
                                </m:sSubPr>
                                <m:e>
                                  <m:r>
                                    <a:rPr lang="en-US" altLang="zh-CN" sz="2000" b="0" i="1" smtClean="0">
                                      <a:latin typeface="Cambria Math"/>
                                    </a:rPr>
                                    <m:t>𝑒</m:t>
                                  </m:r>
                                </m:e>
                                <m:sub>
                                  <m:r>
                                    <a:rPr lang="en-US" altLang="zh-CN" sz="2000" b="0" i="1" smtClean="0">
                                      <a:latin typeface="Cambria Math"/>
                                    </a:rPr>
                                    <m:t>2</m:t>
                                  </m:r>
                                </m:sub>
                              </m:sSub>
                            </m:e>
                            <m:sup>
                              <m:r>
                                <a:rPr lang="en-US" altLang="zh-CN" sz="2000" b="0" i="1" smtClean="0">
                                  <a:latin typeface="Cambria Math"/>
                                </a:rPr>
                                <m:t>2</m:t>
                              </m:r>
                            </m:sup>
                          </m:sSup>
                          <m:r>
                            <a:rPr lang="en-US" altLang="zh-CN" sz="2000" b="0" i="1" smtClean="0">
                              <a:latin typeface="Cambria Math"/>
                            </a:rPr>
                            <m:t>)</m:t>
                          </m:r>
                        </m:den>
                      </m:f>
                    </m:oMath>
                  </m:oMathPara>
                </a14:m>
                <a:endParaRPr lang="zh-CN" altLang="en-US" sz="2000" dirty="0"/>
              </a:p>
            </p:txBody>
          </p:sp>
        </mc:Choice>
        <mc:Fallback xmlns="">
          <p:sp>
            <p:nvSpPr>
              <p:cNvPr id="36" name="TextBox 35"/>
              <p:cNvSpPr txBox="1">
                <a:spLocks noRot="1" noChangeAspect="1" noMove="1" noResize="1" noEditPoints="1" noAdjustHandles="1" noChangeArrowheads="1" noChangeShapeType="1" noTextEdit="1"/>
              </p:cNvSpPr>
              <p:nvPr/>
            </p:nvSpPr>
            <p:spPr>
              <a:xfrm>
                <a:off x="5246685" y="3107744"/>
                <a:ext cx="3049168" cy="400110"/>
              </a:xfrm>
              <a:prstGeom prst="rect">
                <a:avLst/>
              </a:prstGeom>
              <a:blipFill rotWithShape="1">
                <a:blip r:embed="rId6"/>
                <a:stretch>
                  <a:fillRect t="-118462" b="-181538"/>
                </a:stretch>
              </a:blipFill>
            </p:spPr>
            <p:txBody>
              <a:bodyPr/>
              <a:lstStyle/>
              <a:p>
                <a:r>
                  <a:rPr lang="zh-CN" altLang="en-US">
                    <a:noFill/>
                  </a:rPr>
                  <a:t> </a:t>
                </a:r>
              </a:p>
            </p:txBody>
          </p:sp>
        </mc:Fallback>
      </mc:AlternateContent>
      <p:sp>
        <p:nvSpPr>
          <p:cNvPr id="37" name="TextBox 36"/>
          <p:cNvSpPr txBox="1"/>
          <p:nvPr/>
        </p:nvSpPr>
        <p:spPr>
          <a:xfrm>
            <a:off x="4427984" y="2571750"/>
            <a:ext cx="4062009" cy="369332"/>
          </a:xfrm>
          <a:prstGeom prst="rect">
            <a:avLst/>
          </a:prstGeom>
          <a:noFill/>
        </p:spPr>
        <p:txBody>
          <a:bodyPr wrap="none" rtlCol="0">
            <a:spAutoFit/>
          </a:bodyPr>
          <a:lstStyle/>
          <a:p>
            <a:r>
              <a:rPr lang="en-US" altLang="zh-CN" b="1" dirty="0" smtClean="0">
                <a:latin typeface="Times New Roman" panose="02020603050405020304" pitchFamily="18" charset="0"/>
                <a:cs typeface="Times New Roman" panose="02020603050405020304" pitchFamily="18" charset="0"/>
              </a:rPr>
              <a:t>2</a:t>
            </a:r>
            <a:r>
              <a:rPr lang="en-US" altLang="zh-CN" b="1" baseline="30000" dirty="0" smtClean="0">
                <a:latin typeface="Times New Roman" panose="02020603050405020304" pitchFamily="18" charset="0"/>
                <a:cs typeface="Times New Roman" panose="02020603050405020304" pitchFamily="18" charset="0"/>
              </a:rPr>
              <a:t>nd</a:t>
            </a:r>
            <a:r>
              <a:rPr lang="en-US" altLang="zh-CN" b="1" dirty="0" smtClean="0">
                <a:latin typeface="Times New Roman" panose="02020603050405020304" pitchFamily="18" charset="0"/>
                <a:cs typeface="Times New Roman" panose="02020603050405020304" pitchFamily="18" charset="0"/>
              </a:rPr>
              <a:t>, Nonlinear correction cold atom </a:t>
            </a:r>
            <a:r>
              <a:rPr lang="en-US" altLang="zh-CN" b="1" i="1" dirty="0" smtClean="0">
                <a:latin typeface="Times New Roman" panose="02020603050405020304" pitchFamily="18" charset="0"/>
                <a:cs typeface="Times New Roman" panose="02020603050405020304" pitchFamily="18" charset="0"/>
              </a:rPr>
              <a:t>v</a:t>
            </a:r>
            <a:r>
              <a:rPr lang="en-US" altLang="zh-CN" b="1" baseline="-25000" dirty="0" smtClean="0">
                <a:latin typeface="Times New Roman" panose="02020603050405020304" pitchFamily="18" charset="0"/>
                <a:cs typeface="Times New Roman" panose="02020603050405020304" pitchFamily="18" charset="0"/>
              </a:rPr>
              <a:t>2</a:t>
            </a:r>
            <a:r>
              <a:rPr lang="en-US" altLang="zh-CN" b="1" dirty="0">
                <a:latin typeface="Times New Roman" panose="02020603050405020304" pitchFamily="18" charset="0"/>
                <a:cs typeface="Times New Roman" panose="02020603050405020304" pitchFamily="18" charset="0"/>
              </a:rPr>
              <a:t> </a:t>
            </a:r>
            <a:r>
              <a:rPr lang="en-US" altLang="zh-CN" b="1" dirty="0" smtClean="0">
                <a:latin typeface="Times New Roman" panose="02020603050405020304" pitchFamily="18" charset="0"/>
                <a:cs typeface="Times New Roman" panose="02020603050405020304" pitchFamily="18" charset="0"/>
              </a:rPr>
              <a:t>:</a:t>
            </a:r>
            <a:endParaRPr lang="zh-CN" altLang="en-US" b="1" baseline="-25000" dirty="0">
              <a:latin typeface="Times New Roman" panose="02020603050405020304" pitchFamily="18" charset="0"/>
              <a:cs typeface="Times New Roman" panose="02020603050405020304" pitchFamily="18" charset="0"/>
            </a:endParaRPr>
          </a:p>
        </p:txBody>
      </p:sp>
      <p:sp>
        <p:nvSpPr>
          <p:cNvPr id="4" name="矩形 3"/>
          <p:cNvSpPr/>
          <p:nvPr/>
        </p:nvSpPr>
        <p:spPr>
          <a:xfrm>
            <a:off x="6150714" y="3917096"/>
            <a:ext cx="2145139" cy="338554"/>
          </a:xfrm>
          <a:prstGeom prst="rect">
            <a:avLst/>
          </a:prstGeom>
        </p:spPr>
        <p:txBody>
          <a:bodyPr wrap="none">
            <a:spAutoFit/>
          </a:bodyPr>
          <a:lstStyle/>
          <a:p>
            <a:r>
              <a:rPr lang="en-US" altLang="zh-CN" sz="1600" dirty="0" smtClean="0">
                <a:latin typeface="Times New Roman" panose="02020603050405020304" pitchFamily="18" charset="0"/>
                <a:cs typeface="Times New Roman" panose="02020603050405020304" pitchFamily="18" charset="0"/>
              </a:rPr>
              <a:t>PRC 93</a:t>
            </a:r>
            <a:r>
              <a:rPr lang="en-US" altLang="zh-CN" sz="1600" dirty="0">
                <a:latin typeface="Times New Roman" panose="02020603050405020304" pitchFamily="18" charset="0"/>
                <a:cs typeface="Times New Roman" panose="02020603050405020304" pitchFamily="18" charset="0"/>
              </a:rPr>
              <a:t>, </a:t>
            </a:r>
            <a:r>
              <a:rPr lang="en-US" altLang="zh-CN" sz="1600" dirty="0" smtClean="0">
                <a:latin typeface="Times New Roman" panose="02020603050405020304" pitchFamily="18" charset="0"/>
                <a:cs typeface="Times New Roman" panose="02020603050405020304" pitchFamily="18" charset="0"/>
              </a:rPr>
              <a:t>014909 (2016)</a:t>
            </a:r>
            <a:endParaRPr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07117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90C52C8A-D70D-4179-A071-16349FC07335}" type="slidenum">
              <a:rPr lang="zh-CN" altLang="en-US" smtClean="0"/>
              <a:t>18</a:t>
            </a:fld>
            <a:endParaRPr lang="zh-CN" altLang="en-US"/>
          </a:p>
        </p:txBody>
      </p:sp>
      <p:sp>
        <p:nvSpPr>
          <p:cNvPr id="3" name="TextBox 2"/>
          <p:cNvSpPr txBox="1"/>
          <p:nvPr/>
        </p:nvSpPr>
        <p:spPr>
          <a:xfrm>
            <a:off x="1259632" y="195486"/>
            <a:ext cx="6624736" cy="523220"/>
          </a:xfrm>
          <a:prstGeom prst="rect">
            <a:avLst/>
          </a:prstGeom>
          <a:noFill/>
        </p:spPr>
        <p:txBody>
          <a:bodyPr wrap="square" rtlCol="0">
            <a:spAutoFit/>
          </a:bodyPr>
          <a:lstStyle/>
          <a:p>
            <a:pPr algn="ctr"/>
            <a:r>
              <a:rPr lang="zh-CN" altLang="en-US" sz="2800" b="1" dirty="0" smtClean="0">
                <a:latin typeface="Times New Roman" panose="02020603050405020304" pitchFamily="18" charset="0"/>
                <a:cs typeface="Times New Roman" panose="02020603050405020304" pitchFamily="18" charset="0"/>
              </a:rPr>
              <a:t>对比冷原子和重离碰撞各向异性膨胀</a:t>
            </a:r>
            <a:endParaRPr lang="zh-CN" altLang="en-US" sz="2800" b="1" dirty="0">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1527710"/>
            <a:ext cx="3103436" cy="6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3528" y="1695707"/>
            <a:ext cx="1576072" cy="369332"/>
          </a:xfrm>
          <a:prstGeom prst="rect">
            <a:avLst/>
          </a:prstGeom>
          <a:noFill/>
        </p:spPr>
        <p:txBody>
          <a:bodyPr wrap="none" rtlCol="0">
            <a:spAutoFit/>
          </a:bodyPr>
          <a:lstStyle/>
          <a:p>
            <a:r>
              <a:rPr lang="en-US" altLang="zh-CN" b="1" dirty="0" smtClean="0">
                <a:latin typeface="Times New Roman" panose="02020603050405020304" pitchFamily="18" charset="0"/>
                <a:cs typeface="Times New Roman" panose="02020603050405020304" pitchFamily="18" charset="0"/>
              </a:rPr>
              <a:t>Cold Opacity:</a:t>
            </a:r>
            <a:endParaRPr lang="zh-CN" altLang="en-US" b="1" dirty="0">
              <a:latin typeface="Times New Roman" panose="02020603050405020304" pitchFamily="18" charset="0"/>
              <a:cs typeface="Times New Roman" panose="02020603050405020304" pitchFamily="18" charset="0"/>
            </a:endParaRPr>
          </a:p>
        </p:txBody>
      </p:sp>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1419622"/>
            <a:ext cx="1304274" cy="5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5868144" y="2101810"/>
            <a:ext cx="2952328" cy="253916"/>
          </a:xfrm>
          <a:prstGeom prst="rect">
            <a:avLst/>
          </a:prstGeom>
        </p:spPr>
        <p:txBody>
          <a:bodyPr wrap="square">
            <a:spAutoFit/>
          </a:bodyPr>
          <a:lstStyle/>
          <a:p>
            <a:r>
              <a:rPr lang="en-US" altLang="zh-CN" sz="1050" dirty="0" smtClean="0">
                <a:latin typeface="Times New Roman" panose="02020603050405020304" pitchFamily="18" charset="0"/>
                <a:cs typeface="Times New Roman" panose="02020603050405020304" pitchFamily="18" charset="0"/>
              </a:rPr>
              <a:t>PRL </a:t>
            </a:r>
            <a:r>
              <a:rPr lang="en-US" altLang="zh-CN" sz="1050" dirty="0">
                <a:latin typeface="Times New Roman" panose="02020603050405020304" pitchFamily="18" charset="0"/>
                <a:cs typeface="Times New Roman" panose="02020603050405020304" pitchFamily="18" charset="0"/>
              </a:rPr>
              <a:t>85, 2092 (2000</a:t>
            </a:r>
            <a:r>
              <a:rPr lang="en-US" altLang="zh-CN" sz="1050" dirty="0" smtClean="0">
                <a:latin typeface="Times New Roman" panose="02020603050405020304" pitchFamily="18" charset="0"/>
                <a:cs typeface="Times New Roman" panose="02020603050405020304" pitchFamily="18" charset="0"/>
              </a:rPr>
              <a:t>), RMP  80</a:t>
            </a:r>
            <a:r>
              <a:rPr lang="zh-CN" altLang="en-US" sz="1050" dirty="0" smtClean="0">
                <a:latin typeface="Times New Roman" panose="02020603050405020304" pitchFamily="18" charset="0"/>
                <a:cs typeface="Times New Roman" panose="02020603050405020304" pitchFamily="18" charset="0"/>
              </a:rPr>
              <a:t>，</a:t>
            </a:r>
            <a:r>
              <a:rPr lang="en-US" altLang="zh-CN" sz="1050" dirty="0" smtClean="0">
                <a:latin typeface="Times New Roman" panose="02020603050405020304" pitchFamily="18" charset="0"/>
                <a:cs typeface="Times New Roman" panose="02020603050405020304" pitchFamily="18" charset="0"/>
              </a:rPr>
              <a:t>1215 </a:t>
            </a:r>
            <a:r>
              <a:rPr lang="zh-CN" altLang="en-US" sz="1050" dirty="0" smtClean="0">
                <a:latin typeface="Times New Roman" panose="02020603050405020304" pitchFamily="18" charset="0"/>
                <a:cs typeface="Times New Roman" panose="02020603050405020304" pitchFamily="18" charset="0"/>
              </a:rPr>
              <a:t>（</a:t>
            </a:r>
            <a:r>
              <a:rPr lang="en-US" altLang="zh-CN" sz="1050" dirty="0" smtClean="0">
                <a:latin typeface="Times New Roman" panose="02020603050405020304" pitchFamily="18" charset="0"/>
                <a:cs typeface="Times New Roman" panose="02020603050405020304" pitchFamily="18" charset="0"/>
              </a:rPr>
              <a:t>2008</a:t>
            </a:r>
            <a:r>
              <a:rPr lang="zh-CN" altLang="en-US" sz="1050" dirty="0" smtClean="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23528" y="1006650"/>
            <a:ext cx="2050561" cy="369332"/>
          </a:xfrm>
          <a:prstGeom prst="rect">
            <a:avLst/>
          </a:prstGeom>
          <a:noFill/>
        </p:spPr>
        <p:txBody>
          <a:bodyPr wrap="none" rtlCol="0">
            <a:spAutoFit/>
          </a:bodyPr>
          <a:lstStyle/>
          <a:p>
            <a:r>
              <a:rPr lang="en-US" altLang="zh-CN" b="1" dirty="0" smtClean="0">
                <a:latin typeface="Times New Roman" panose="02020603050405020304" pitchFamily="18" charset="0"/>
                <a:cs typeface="Times New Roman" panose="02020603050405020304" pitchFamily="18" charset="0"/>
              </a:rPr>
              <a:t>Heavy-ion opacity:</a:t>
            </a:r>
            <a:endParaRPr lang="zh-CN" altLang="en-US"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580112" y="987574"/>
            <a:ext cx="3106428" cy="338554"/>
          </a:xfrm>
          <a:prstGeom prst="rect">
            <a:avLst/>
          </a:prstGeom>
          <a:noFill/>
        </p:spPr>
        <p:txBody>
          <a:bodyPr wrap="none" rtlCol="0">
            <a:spAutoFit/>
          </a:bodyPr>
          <a:lstStyle/>
          <a:p>
            <a:r>
              <a:rPr lang="en-US" altLang="zh-CN" sz="1600" b="1" dirty="0" smtClean="0">
                <a:latin typeface="Times New Roman" panose="02020603050405020304" pitchFamily="18" charset="0"/>
                <a:cs typeface="Times New Roman" panose="02020603050405020304" pitchFamily="18" charset="0"/>
              </a:rPr>
              <a:t>Scattering cross-section (s-wave):</a:t>
            </a:r>
            <a:endParaRPr lang="zh-CN" altLang="en-US" sz="16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p:cNvSpPr txBox="1"/>
              <p:nvPr/>
            </p:nvSpPr>
            <p:spPr>
              <a:xfrm>
                <a:off x="3635896" y="987574"/>
                <a:ext cx="1267783" cy="4074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a:rPr>
                        <m:t>𝐿</m:t>
                      </m:r>
                      <m:r>
                        <a:rPr lang="en-US" altLang="zh-CN" b="0" i="1" smtClean="0">
                          <a:latin typeface="Cambria Math"/>
                        </a:rPr>
                        <m:t>=2</m:t>
                      </m:r>
                      <m:rad>
                        <m:radPr>
                          <m:degHide m:val="on"/>
                          <m:ctrlPr>
                            <a:rPr lang="en-US" altLang="zh-CN" b="0" i="1" smtClean="0">
                              <a:latin typeface="Cambria Math"/>
                            </a:rPr>
                          </m:ctrlPr>
                        </m:radPr>
                        <m:deg/>
                        <m:e>
                          <m:r>
                            <a:rPr lang="en-US" altLang="zh-CN" b="0" i="1" smtClean="0">
                              <a:latin typeface="Cambria Math"/>
                            </a:rPr>
                            <m:t>𝑎𝑏</m:t>
                          </m:r>
                        </m:e>
                      </m:rad>
                    </m:oMath>
                  </m:oMathPara>
                </a14:m>
                <a:endParaRPr lang="zh-CN" alt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3635896" y="987574"/>
                <a:ext cx="1267783" cy="407484"/>
              </a:xfrm>
              <a:prstGeom prst="rect">
                <a:avLst/>
              </a:prstGeom>
              <a:blipFill rotWithShape="1">
                <a:blip r:embed="rId5"/>
                <a:stretch>
                  <a:fillRect/>
                </a:stretch>
              </a:blipFill>
            </p:spPr>
            <p:txBody>
              <a:bodyPr/>
              <a:lstStyle/>
              <a:p>
                <a:r>
                  <a:rPr lang="zh-CN" altLang="en-US">
                    <a:noFill/>
                  </a:rPr>
                  <a:t> </a:t>
                </a:r>
              </a:p>
            </p:txBody>
          </p:sp>
        </mc:Fallback>
      </mc:AlternateContent>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1640" y="2356326"/>
            <a:ext cx="3106594" cy="27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4434" y="2392030"/>
            <a:ext cx="3118568" cy="27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4" name="TextBox 13"/>
              <p:cNvSpPr txBox="1"/>
              <p:nvPr/>
            </p:nvSpPr>
            <p:spPr>
              <a:xfrm>
                <a:off x="2404256" y="1006650"/>
                <a:ext cx="1182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a:rPr>
                        <m:t>𝑛</m:t>
                      </m:r>
                      <m:r>
                        <a:rPr lang="en-US" altLang="zh-CN" b="0" i="1" smtClean="0">
                          <a:latin typeface="Cambria Math"/>
                        </a:rPr>
                        <m:t>= </m:t>
                      </m:r>
                      <m:r>
                        <a:rPr lang="zh-CN" altLang="en-US" b="0" i="1" smtClean="0">
                          <a:latin typeface="Cambria Math"/>
                        </a:rPr>
                        <m:t>𝜌𝜎</m:t>
                      </m:r>
                      <m:r>
                        <a:rPr lang="en-US" altLang="zh-CN" b="0" i="1" smtClean="0">
                          <a:latin typeface="Cambria Math"/>
                        </a:rPr>
                        <m:t>𝐿</m:t>
                      </m:r>
                    </m:oMath>
                  </m:oMathPara>
                </a14:m>
                <a:endParaRPr lang="zh-CN" alt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2404256" y="1006650"/>
                <a:ext cx="1182439" cy="369332"/>
              </a:xfrm>
              <a:prstGeom prst="rect">
                <a:avLst/>
              </a:prstGeom>
              <a:blipFill rotWithShape="1">
                <a:blip r:embed="rId8"/>
                <a:stretch>
                  <a:fillRect b="-819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861339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90C52C8A-D70D-4179-A071-16349FC07335}" type="slidenum">
              <a:rPr lang="zh-CN" altLang="en-US" smtClean="0"/>
              <a:t>19</a:t>
            </a:fld>
            <a:endParaRPr lang="zh-CN" altLang="en-US"/>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3238675"/>
            <a:ext cx="3561660"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67544" y="2643758"/>
            <a:ext cx="3876382" cy="461665"/>
          </a:xfrm>
          <a:prstGeom prst="rect">
            <a:avLst/>
          </a:prstGeom>
          <a:noFill/>
        </p:spPr>
        <p:txBody>
          <a:bodyPr wrap="none" rtlCol="0">
            <a:spAutoFit/>
          </a:bodyPr>
          <a:lstStyle/>
          <a:p>
            <a:r>
              <a:rPr lang="en-US" altLang="zh-CN" sz="2400" b="1" dirty="0" smtClean="0">
                <a:latin typeface="Times New Roman" panose="02020603050405020304" pitchFamily="18" charset="0"/>
                <a:cs typeface="Times New Roman" panose="02020603050405020304" pitchFamily="18" charset="0"/>
              </a:rPr>
              <a:t>Uncertainty of cold atom </a:t>
            </a:r>
            <a:r>
              <a:rPr lang="en-US" altLang="zh-CN" sz="2400" b="1" i="1" dirty="0" smtClean="0">
                <a:latin typeface="Times New Roman" panose="02020603050405020304" pitchFamily="18" charset="0"/>
                <a:cs typeface="Times New Roman" panose="02020603050405020304" pitchFamily="18" charset="0"/>
              </a:rPr>
              <a:t>v</a:t>
            </a:r>
            <a:r>
              <a:rPr lang="en-US" altLang="zh-CN" sz="2400" b="1" baseline="-25000" dirty="0" smtClean="0">
                <a:latin typeface="Times New Roman" panose="02020603050405020304" pitchFamily="18" charset="0"/>
                <a:cs typeface="Times New Roman" panose="02020603050405020304" pitchFamily="18" charset="0"/>
              </a:rPr>
              <a:t>2</a:t>
            </a:r>
            <a:r>
              <a:rPr lang="en-US" altLang="zh-CN" sz="2400" b="1" dirty="0" smtClean="0">
                <a:latin typeface="Times New Roman" panose="02020603050405020304" pitchFamily="18" charset="0"/>
                <a:cs typeface="Times New Roman" panose="02020603050405020304" pitchFamily="18" charset="0"/>
              </a:rPr>
              <a:t>:</a:t>
            </a:r>
            <a:endParaRPr lang="zh-CN" altLang="en-US" sz="24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67544" y="915566"/>
            <a:ext cx="3150221" cy="461665"/>
          </a:xfrm>
          <a:prstGeom prst="rect">
            <a:avLst/>
          </a:prstGeom>
          <a:noFill/>
        </p:spPr>
        <p:txBody>
          <a:bodyPr wrap="none" rtlCol="0">
            <a:spAutoFit/>
          </a:bodyPr>
          <a:lstStyle/>
          <a:p>
            <a:r>
              <a:rPr lang="en-US" altLang="zh-CN" sz="2400" b="1" dirty="0" smtClean="0">
                <a:solidFill>
                  <a:srgbClr val="FF0000"/>
                </a:solidFill>
                <a:latin typeface="Times New Roman" panose="02020603050405020304" pitchFamily="18" charset="0"/>
                <a:cs typeface="Times New Roman" panose="02020603050405020304" pitchFamily="18" charset="0"/>
              </a:rPr>
              <a:t>Universal scaling law: </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0101" y="1635646"/>
            <a:ext cx="5119235"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4860032" y="2643758"/>
            <a:ext cx="3809056" cy="461665"/>
          </a:xfrm>
          <a:prstGeom prst="rect">
            <a:avLst/>
          </a:prstGeom>
          <a:noFill/>
        </p:spPr>
        <p:txBody>
          <a:bodyPr wrap="none" rtlCol="0">
            <a:spAutoFit/>
          </a:bodyPr>
          <a:lstStyle/>
          <a:p>
            <a:r>
              <a:rPr lang="en-US" altLang="zh-CN" sz="2400" b="1" dirty="0" smtClean="0">
                <a:latin typeface="Times New Roman" panose="02020603050405020304" pitchFamily="18" charset="0"/>
                <a:cs typeface="Times New Roman" panose="02020603050405020304" pitchFamily="18" charset="0"/>
              </a:rPr>
              <a:t>Uncertainty of cold atom </a:t>
            </a:r>
            <a:r>
              <a:rPr lang="en-US" altLang="zh-CN" sz="2400" b="1" i="1" dirty="0" smtClean="0">
                <a:latin typeface="Times New Roman" panose="02020603050405020304" pitchFamily="18" charset="0"/>
                <a:cs typeface="Times New Roman" panose="02020603050405020304" pitchFamily="18" charset="0"/>
              </a:rPr>
              <a:t>n</a:t>
            </a:r>
            <a:r>
              <a:rPr lang="en-US" altLang="zh-CN" sz="2400" b="1" dirty="0" smtClean="0">
                <a:latin typeface="Times New Roman" panose="02020603050405020304" pitchFamily="18" charset="0"/>
                <a:cs typeface="Times New Roman" panose="02020603050405020304" pitchFamily="18" charset="0"/>
              </a:rPr>
              <a:t>:</a:t>
            </a:r>
            <a:endParaRPr lang="zh-CN" altLang="en-US" sz="2400" b="1" dirty="0">
              <a:latin typeface="Times New Roman" panose="02020603050405020304" pitchFamily="18" charset="0"/>
              <a:cs typeface="Times New Roman" panose="02020603050405020304" pitchFamily="18" charset="0"/>
            </a:endParaRPr>
          </a:p>
        </p:txBody>
      </p:sp>
      <p:grpSp>
        <p:nvGrpSpPr>
          <p:cNvPr id="3" name="组合 2"/>
          <p:cNvGrpSpPr/>
          <p:nvPr/>
        </p:nvGrpSpPr>
        <p:grpSpPr>
          <a:xfrm>
            <a:off x="5580112" y="3356850"/>
            <a:ext cx="2740192" cy="722255"/>
            <a:chOff x="5771062" y="2967012"/>
            <a:chExt cx="2740192" cy="722255"/>
          </a:xfrm>
        </p:grpSpPr>
        <p:pic>
          <p:nvPicPr>
            <p:cNvPr id="133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1062" y="3007678"/>
              <a:ext cx="1083274"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3360601"/>
              <a:ext cx="1066028"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5" name="TextBox 14"/>
                <p:cNvSpPr txBox="1"/>
                <p:nvPr/>
              </p:nvSpPr>
              <p:spPr>
                <a:xfrm>
                  <a:off x="6804248" y="2967012"/>
                  <a:ext cx="1707006"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 </a:t>
                  </a:r>
                  <a:r>
                    <a:rPr lang="en-US" altLang="zh-CN" dirty="0" smtClean="0"/>
                    <a:t> </a:t>
                  </a:r>
                  <a14:m>
                    <m:oMath xmlns:m="http://schemas.openxmlformats.org/officeDocument/2006/math">
                      <m:f>
                        <m:fPr>
                          <m:type m:val="lin"/>
                          <m:ctrlPr>
                            <a:rPr lang="zh-CN" altLang="en-US" i="1" smtClean="0">
                              <a:latin typeface="Cambria Math"/>
                            </a:rPr>
                          </m:ctrlPr>
                        </m:fPr>
                        <m:num>
                          <m:r>
                            <a:rPr lang="en-US" altLang="zh-CN" b="0" i="1" smtClean="0">
                              <a:latin typeface="Cambria Math"/>
                            </a:rPr>
                            <m:t> </m:t>
                          </m:r>
                          <m:r>
                            <m:rPr>
                              <m:sty m:val="p"/>
                            </m:rPr>
                            <a:rPr lang="el-GR" altLang="zh-CN" i="1" smtClean="0">
                              <a:latin typeface="Cambria Math"/>
                              <a:ea typeface="Cambria Math"/>
                            </a:rPr>
                            <m:t>Δ</m:t>
                          </m:r>
                          <m:r>
                            <a:rPr lang="en-US" altLang="zh-CN" b="0" i="1" smtClean="0">
                              <a:latin typeface="Cambria Math"/>
                              <a:ea typeface="Cambria Math"/>
                            </a:rPr>
                            <m:t>𝑛</m:t>
                          </m:r>
                        </m:num>
                        <m:den>
                          <m:r>
                            <a:rPr lang="en-US" altLang="zh-CN" b="0" i="1" smtClean="0">
                              <a:latin typeface="Cambria Math"/>
                            </a:rPr>
                            <m:t>𝑛</m:t>
                          </m:r>
                        </m:den>
                      </m:f>
                      <m:r>
                        <a:rPr lang="en-US" altLang="zh-CN" b="0" i="1" smtClean="0">
                          <a:latin typeface="Cambria Math"/>
                        </a:rPr>
                        <m:t>&lt;13%</m:t>
                      </m:r>
                    </m:oMath>
                  </a14:m>
                  <a:endParaRPr lang="zh-CN" alt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6804248" y="2967012"/>
                  <a:ext cx="1707006" cy="369332"/>
                </a:xfrm>
                <a:prstGeom prst="rect">
                  <a:avLst/>
                </a:prstGeom>
                <a:blipFill rotWithShape="1">
                  <a:blip r:embed="rId7"/>
                  <a:stretch>
                    <a:fillRect l="-3214" t="-116393" b="-17541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804248" y="3319935"/>
                  <a:ext cx="1707006"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 </a:t>
                  </a:r>
                  <a:r>
                    <a:rPr lang="en-US" altLang="zh-CN" dirty="0" smtClean="0"/>
                    <a:t> </a:t>
                  </a:r>
                  <a14:m>
                    <m:oMath xmlns:m="http://schemas.openxmlformats.org/officeDocument/2006/math">
                      <m:f>
                        <m:fPr>
                          <m:type m:val="lin"/>
                          <m:ctrlPr>
                            <a:rPr lang="zh-CN" altLang="en-US" i="1" smtClean="0">
                              <a:latin typeface="Cambria Math"/>
                            </a:rPr>
                          </m:ctrlPr>
                        </m:fPr>
                        <m:num>
                          <m:r>
                            <a:rPr lang="en-US" altLang="zh-CN" b="0" i="1" smtClean="0">
                              <a:latin typeface="Cambria Math"/>
                            </a:rPr>
                            <m:t> </m:t>
                          </m:r>
                          <m:r>
                            <m:rPr>
                              <m:sty m:val="p"/>
                            </m:rPr>
                            <a:rPr lang="el-GR" altLang="zh-CN" i="1" smtClean="0">
                              <a:latin typeface="Cambria Math"/>
                              <a:ea typeface="Cambria Math"/>
                            </a:rPr>
                            <m:t>Δ</m:t>
                          </m:r>
                          <m:r>
                            <a:rPr lang="en-US" altLang="zh-CN" b="0" i="1" smtClean="0">
                              <a:latin typeface="Cambria Math"/>
                              <a:ea typeface="Cambria Math"/>
                            </a:rPr>
                            <m:t>𝑛</m:t>
                          </m:r>
                        </m:num>
                        <m:den>
                          <m:r>
                            <a:rPr lang="en-US" altLang="zh-CN" b="0" i="1" smtClean="0">
                              <a:latin typeface="Cambria Math"/>
                            </a:rPr>
                            <m:t>𝑛</m:t>
                          </m:r>
                        </m:den>
                      </m:f>
                      <m:r>
                        <a:rPr lang="en-US" altLang="zh-CN" b="0" i="1" smtClean="0">
                          <a:latin typeface="Cambria Math"/>
                        </a:rPr>
                        <m:t>&lt;24%</m:t>
                      </m:r>
                    </m:oMath>
                  </a14:m>
                  <a:endParaRPr lang="zh-CN" alt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6804248" y="3319935"/>
                  <a:ext cx="1707006" cy="369332"/>
                </a:xfrm>
                <a:prstGeom prst="rect">
                  <a:avLst/>
                </a:prstGeom>
                <a:blipFill rotWithShape="1">
                  <a:blip r:embed="rId8"/>
                  <a:stretch>
                    <a:fillRect l="-3214" t="-118333" b="-180000"/>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17" name="TextBox 16"/>
              <p:cNvSpPr txBox="1"/>
              <p:nvPr/>
            </p:nvSpPr>
            <p:spPr>
              <a:xfrm>
                <a:off x="1142529" y="4146634"/>
                <a:ext cx="26437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a:rPr>
                          </m:ctrlPr>
                        </m:sSubPr>
                        <m:e>
                          <m:r>
                            <a:rPr lang="en-US" altLang="zh-CN" b="0" i="1" smtClean="0">
                              <a:latin typeface="Cambria Math"/>
                            </a:rPr>
                            <m:t>𝑣</m:t>
                          </m:r>
                        </m:e>
                        <m:sub>
                          <m:r>
                            <a:rPr lang="en-US" altLang="zh-CN" b="0" i="1" smtClean="0">
                              <a:latin typeface="Cambria Math"/>
                            </a:rPr>
                            <m:t>2</m:t>
                          </m:r>
                        </m:sub>
                      </m:sSub>
                      <m:r>
                        <a:rPr lang="en-US" altLang="zh-CN" b="0" i="1" smtClean="0">
                          <a:latin typeface="Cambria Math"/>
                        </a:rPr>
                        <m:t>&gt;0.1, </m:t>
                      </m:r>
                      <m:f>
                        <m:fPr>
                          <m:type m:val="lin"/>
                          <m:ctrlPr>
                            <a:rPr lang="en-US" altLang="zh-CN" b="0" i="1" smtClean="0">
                              <a:latin typeface="Cambria Math"/>
                            </a:rPr>
                          </m:ctrlPr>
                        </m:fPr>
                        <m:num>
                          <m:r>
                            <a:rPr lang="zh-CN" altLang="en-US" b="0" i="1" smtClean="0">
                              <a:latin typeface="Cambria Math"/>
                            </a:rPr>
                            <m:t>𝛿</m:t>
                          </m:r>
                          <m:sSub>
                            <m:sSubPr>
                              <m:ctrlPr>
                                <a:rPr lang="en-US" altLang="zh-CN" b="0" i="1" smtClean="0">
                                  <a:latin typeface="Cambria Math"/>
                                </a:rPr>
                              </m:ctrlPr>
                            </m:sSubPr>
                            <m:e>
                              <m:r>
                                <a:rPr lang="en-US" altLang="zh-CN" b="0" i="1" smtClean="0">
                                  <a:latin typeface="Cambria Math"/>
                                </a:rPr>
                                <m:t>𝑣</m:t>
                              </m:r>
                            </m:e>
                            <m:sub>
                              <m:r>
                                <a:rPr lang="en-US" altLang="zh-CN" b="0" i="1" smtClean="0">
                                  <a:latin typeface="Cambria Math"/>
                                </a:rPr>
                                <m:t>2</m:t>
                              </m:r>
                            </m:sub>
                          </m:sSub>
                        </m:num>
                        <m:den>
                          <m:sSub>
                            <m:sSubPr>
                              <m:ctrlPr>
                                <a:rPr lang="en-US" altLang="zh-CN" b="0" i="1" smtClean="0">
                                  <a:latin typeface="Cambria Math"/>
                                </a:rPr>
                              </m:ctrlPr>
                            </m:sSubPr>
                            <m:e>
                              <m:r>
                                <a:rPr lang="en-US" altLang="zh-CN" b="0" i="1" smtClean="0">
                                  <a:latin typeface="Cambria Math"/>
                                </a:rPr>
                                <m:t>𝑣</m:t>
                              </m:r>
                            </m:e>
                            <m:sub>
                              <m:r>
                                <a:rPr lang="en-US" altLang="zh-CN" b="0" i="1" smtClean="0">
                                  <a:latin typeface="Cambria Math"/>
                                </a:rPr>
                                <m:t>2</m:t>
                              </m:r>
                            </m:sub>
                          </m:sSub>
                          <m:r>
                            <a:rPr lang="en-US" altLang="zh-CN" b="0" i="1" smtClean="0">
                              <a:latin typeface="Cambria Math"/>
                            </a:rPr>
                            <m:t>&lt;10%</m:t>
                          </m:r>
                        </m:den>
                      </m:f>
                    </m:oMath>
                  </m:oMathPara>
                </a14:m>
                <a:endParaRPr lang="zh-CN" alt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1142529" y="4146634"/>
                <a:ext cx="2643737" cy="369332"/>
              </a:xfrm>
              <a:prstGeom prst="rect">
                <a:avLst/>
              </a:prstGeom>
              <a:blipFill rotWithShape="1">
                <a:blip r:embed="rId9"/>
                <a:stretch>
                  <a:fillRect t="-113115" b="-178689"/>
                </a:stretch>
              </a:blipFill>
            </p:spPr>
            <p:txBody>
              <a:bodyPr/>
              <a:lstStyle/>
              <a:p>
                <a:r>
                  <a:rPr lang="zh-CN" altLang="en-US">
                    <a:noFill/>
                  </a:rPr>
                  <a:t> </a:t>
                </a:r>
              </a:p>
            </p:txBody>
          </p:sp>
        </mc:Fallback>
      </mc:AlternateContent>
      <p:sp>
        <p:nvSpPr>
          <p:cNvPr id="19" name="TextBox 18"/>
          <p:cNvSpPr txBox="1"/>
          <p:nvPr/>
        </p:nvSpPr>
        <p:spPr>
          <a:xfrm>
            <a:off x="1989232" y="177483"/>
            <a:ext cx="5165537" cy="584775"/>
          </a:xfrm>
          <a:prstGeom prst="rect">
            <a:avLst/>
          </a:prstGeom>
          <a:noFill/>
        </p:spPr>
        <p:txBody>
          <a:bodyPr wrap="square" rtlCol="0">
            <a:spAutoFit/>
          </a:bodyPr>
          <a:lstStyle/>
          <a:p>
            <a:pPr algn="ctr"/>
            <a:r>
              <a:rPr lang="zh-CN" altLang="en-US" sz="3200" b="1" dirty="0" smtClean="0">
                <a:latin typeface="Times New Roman" panose="02020603050405020304" pitchFamily="18" charset="0"/>
                <a:cs typeface="Times New Roman" panose="02020603050405020304" pitchFamily="18" charset="0"/>
              </a:rPr>
              <a:t>普适标度律</a:t>
            </a:r>
            <a:endParaRPr lang="zh-CN" altLang="en-US" sz="3200" b="1" dirty="0">
              <a:latin typeface="Times New Roman" panose="02020603050405020304" pitchFamily="18" charset="0"/>
              <a:cs typeface="Times New Roman" panose="02020603050405020304" pitchFamily="18" charset="0"/>
            </a:endParaRPr>
          </a:p>
        </p:txBody>
      </p:sp>
      <p:sp>
        <p:nvSpPr>
          <p:cNvPr id="21" name="矩形 20"/>
          <p:cNvSpPr/>
          <p:nvPr/>
        </p:nvSpPr>
        <p:spPr>
          <a:xfrm>
            <a:off x="5148064" y="4310975"/>
            <a:ext cx="3103375" cy="276999"/>
          </a:xfrm>
          <a:prstGeom prst="rect">
            <a:avLst/>
          </a:prstGeom>
        </p:spPr>
        <p:txBody>
          <a:bodyPr wrap="square">
            <a:spAutoFit/>
          </a:bodyPr>
          <a:lstStyle/>
          <a:p>
            <a:r>
              <a:rPr lang="en-US" altLang="zh-CN" sz="1200" dirty="0">
                <a:latin typeface="Times New Roman" panose="02020603050405020304" pitchFamily="18" charset="0"/>
                <a:cs typeface="Times New Roman" panose="02020603050405020304" pitchFamily="18" charset="0"/>
              </a:rPr>
              <a:t>https://doi.org/10.1016/j.newton.2025.100237</a:t>
            </a:r>
            <a:endParaRPr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18524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58120"/>
            <a:ext cx="7200000" cy="3280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539552" y="4083918"/>
            <a:ext cx="3888432" cy="338554"/>
          </a:xfrm>
          <a:prstGeom prst="rect">
            <a:avLst/>
          </a:prstGeom>
        </p:spPr>
        <p:txBody>
          <a:bodyPr wrap="square">
            <a:spAutoFit/>
          </a:bodyPr>
          <a:lstStyle/>
          <a:p>
            <a:r>
              <a:rPr lang="en-US" altLang="zh-CN" sz="1600" dirty="0" smtClean="0">
                <a:latin typeface="Times New Roman" panose="02020603050405020304" pitchFamily="18" charset="0"/>
                <a:cs typeface="Times New Roman" panose="02020603050405020304" pitchFamily="18" charset="0"/>
              </a:rPr>
              <a:t>https</a:t>
            </a:r>
            <a:r>
              <a:rPr lang="en-US" altLang="zh-CN" sz="1600" dirty="0">
                <a:latin typeface="Times New Roman" panose="02020603050405020304" pitchFamily="18" charset="0"/>
                <a:cs typeface="Times New Roman" panose="02020603050405020304" pitchFamily="18" charset="0"/>
              </a:rPr>
              <a:t>://doi.org/10.48550/arXiv.2405.02847</a:t>
            </a:r>
            <a:endParaRPr lang="zh-CN" altLang="en-US" sz="1600" dirty="0">
              <a:latin typeface="Times New Roman" panose="02020603050405020304" pitchFamily="18" charset="0"/>
              <a:cs typeface="Times New Roman" panose="02020603050405020304" pitchFamily="18" charset="0"/>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1923678"/>
            <a:ext cx="2880000"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灯片编号占位符 3"/>
          <p:cNvSpPr>
            <a:spLocks noGrp="1"/>
          </p:cNvSpPr>
          <p:nvPr>
            <p:ph type="sldNum" sz="quarter" idx="12"/>
          </p:nvPr>
        </p:nvSpPr>
        <p:spPr/>
        <p:txBody>
          <a:bodyPr/>
          <a:lstStyle/>
          <a:p>
            <a:fld id="{90C52C8A-D70D-4179-A071-16349FC07335}" type="slidenum">
              <a:rPr lang="zh-CN" altLang="en-US" smtClean="0"/>
              <a:t>2</a:t>
            </a:fld>
            <a:endParaRPr lang="zh-CN" altLang="en-US" dirty="0"/>
          </a:p>
        </p:txBody>
      </p:sp>
    </p:spTree>
    <p:extLst>
      <p:ext uri="{BB962C8B-B14F-4D97-AF65-F5344CB8AC3E}">
        <p14:creationId xmlns:p14="http://schemas.microsoft.com/office/powerpoint/2010/main" val="3216922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90C52C8A-D70D-4179-A071-16349FC07335}" type="slidenum">
              <a:rPr lang="zh-CN" altLang="en-US" smtClean="0"/>
              <a:t>20</a:t>
            </a:fld>
            <a:endParaRPr lang="zh-CN" altLang="en-US"/>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1527710"/>
            <a:ext cx="3103436" cy="6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3528" y="1695707"/>
            <a:ext cx="1576072" cy="369332"/>
          </a:xfrm>
          <a:prstGeom prst="rect">
            <a:avLst/>
          </a:prstGeom>
          <a:noFill/>
        </p:spPr>
        <p:txBody>
          <a:bodyPr wrap="none" rtlCol="0">
            <a:spAutoFit/>
          </a:bodyPr>
          <a:lstStyle/>
          <a:p>
            <a:r>
              <a:rPr lang="en-US" altLang="zh-CN" b="1" dirty="0" smtClean="0">
                <a:latin typeface="Times New Roman" panose="02020603050405020304" pitchFamily="18" charset="0"/>
                <a:cs typeface="Times New Roman" panose="02020603050405020304" pitchFamily="18" charset="0"/>
              </a:rPr>
              <a:t>Cold Opacity:</a:t>
            </a:r>
            <a:endParaRPr lang="zh-CN" altLang="en-US" b="1" dirty="0">
              <a:latin typeface="Times New Roman" panose="02020603050405020304" pitchFamily="18" charset="0"/>
              <a:cs typeface="Times New Roman" panose="02020603050405020304" pitchFamily="18" charset="0"/>
            </a:endParaRPr>
          </a:p>
        </p:txBody>
      </p:sp>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4110" y="1347614"/>
            <a:ext cx="1304274" cy="5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7308304" y="1923678"/>
            <a:ext cx="1800200" cy="430887"/>
          </a:xfrm>
          <a:prstGeom prst="rect">
            <a:avLst/>
          </a:prstGeom>
        </p:spPr>
        <p:txBody>
          <a:bodyPr wrap="square">
            <a:spAutoFit/>
          </a:bodyPr>
          <a:lstStyle/>
          <a:p>
            <a:r>
              <a:rPr lang="en-US" altLang="zh-CN" sz="1050" dirty="0" smtClean="0">
                <a:latin typeface="Times New Roman" panose="02020603050405020304" pitchFamily="18" charset="0"/>
                <a:cs typeface="Times New Roman" panose="02020603050405020304" pitchFamily="18" charset="0"/>
              </a:rPr>
              <a:t>PRL </a:t>
            </a:r>
            <a:r>
              <a:rPr lang="en-US" altLang="zh-CN" sz="1050" dirty="0">
                <a:latin typeface="Times New Roman" panose="02020603050405020304" pitchFamily="18" charset="0"/>
                <a:cs typeface="Times New Roman" panose="02020603050405020304" pitchFamily="18" charset="0"/>
              </a:rPr>
              <a:t>85, 2092 (2000</a:t>
            </a:r>
            <a:r>
              <a:rPr lang="en-US" altLang="zh-CN" sz="1050" dirty="0" smtClean="0">
                <a:latin typeface="Times New Roman" panose="02020603050405020304" pitchFamily="18" charset="0"/>
                <a:cs typeface="Times New Roman" panose="02020603050405020304" pitchFamily="18" charset="0"/>
              </a:rPr>
              <a:t>)</a:t>
            </a:r>
          </a:p>
          <a:p>
            <a:r>
              <a:rPr lang="en-US" altLang="zh-CN" sz="1050" dirty="0" smtClean="0">
                <a:latin typeface="Times New Roman" panose="02020603050405020304" pitchFamily="18" charset="0"/>
                <a:cs typeface="Times New Roman" panose="02020603050405020304" pitchFamily="18" charset="0"/>
              </a:rPr>
              <a:t>RMP  80</a:t>
            </a:r>
            <a:r>
              <a:rPr lang="zh-CN" altLang="en-US" sz="1050" dirty="0" smtClean="0">
                <a:latin typeface="Times New Roman" panose="02020603050405020304" pitchFamily="18" charset="0"/>
                <a:cs typeface="Times New Roman" panose="02020603050405020304" pitchFamily="18" charset="0"/>
              </a:rPr>
              <a:t>，</a:t>
            </a:r>
            <a:r>
              <a:rPr lang="en-US" altLang="zh-CN" sz="1050" dirty="0" smtClean="0">
                <a:latin typeface="Times New Roman" panose="02020603050405020304" pitchFamily="18" charset="0"/>
                <a:cs typeface="Times New Roman" panose="02020603050405020304" pitchFamily="18" charset="0"/>
              </a:rPr>
              <a:t>1215 </a:t>
            </a:r>
            <a:r>
              <a:rPr lang="zh-CN" altLang="en-US" sz="1050" dirty="0" smtClean="0">
                <a:latin typeface="Times New Roman" panose="02020603050405020304" pitchFamily="18" charset="0"/>
                <a:cs typeface="Times New Roman" panose="02020603050405020304" pitchFamily="18" charset="0"/>
              </a:rPr>
              <a:t>（</a:t>
            </a:r>
            <a:r>
              <a:rPr lang="en-US" altLang="zh-CN" sz="1050" dirty="0" smtClean="0">
                <a:latin typeface="Times New Roman" panose="02020603050405020304" pitchFamily="18" charset="0"/>
                <a:cs typeface="Times New Roman" panose="02020603050405020304" pitchFamily="18" charset="0"/>
              </a:rPr>
              <a:t>2008</a:t>
            </a:r>
            <a:r>
              <a:rPr lang="zh-CN" altLang="en-US" sz="1050" dirty="0" smtClean="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23528" y="1122298"/>
            <a:ext cx="2050561" cy="369332"/>
          </a:xfrm>
          <a:prstGeom prst="rect">
            <a:avLst/>
          </a:prstGeom>
          <a:noFill/>
        </p:spPr>
        <p:txBody>
          <a:bodyPr wrap="none" rtlCol="0">
            <a:spAutoFit/>
          </a:bodyPr>
          <a:lstStyle/>
          <a:p>
            <a:r>
              <a:rPr lang="en-US" altLang="zh-CN" b="1" dirty="0" smtClean="0">
                <a:latin typeface="Times New Roman" panose="02020603050405020304" pitchFamily="18" charset="0"/>
                <a:cs typeface="Times New Roman" panose="02020603050405020304" pitchFamily="18" charset="0"/>
              </a:rPr>
              <a:t>Heavy-ion opacity:</a:t>
            </a:r>
            <a:endParaRPr lang="zh-CN" altLang="en-US" b="1" dirty="0">
              <a:latin typeface="Times New Roman" panose="02020603050405020304" pitchFamily="18" charset="0"/>
              <a:cs typeface="Times New Roman" panose="02020603050405020304" pitchFamily="18" charset="0"/>
            </a:endParaRPr>
          </a:p>
        </p:txBody>
      </p:sp>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4427" y="1162964"/>
            <a:ext cx="883524" cy="2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918956" y="1050578"/>
            <a:ext cx="3106428" cy="338554"/>
          </a:xfrm>
          <a:prstGeom prst="rect">
            <a:avLst/>
          </a:prstGeom>
          <a:noFill/>
        </p:spPr>
        <p:txBody>
          <a:bodyPr wrap="none" rtlCol="0">
            <a:spAutoFit/>
          </a:bodyPr>
          <a:lstStyle/>
          <a:p>
            <a:r>
              <a:rPr lang="en-US" altLang="zh-CN" sz="1600" b="1" dirty="0" smtClean="0">
                <a:latin typeface="Times New Roman" panose="02020603050405020304" pitchFamily="18" charset="0"/>
                <a:cs typeface="Times New Roman" panose="02020603050405020304" pitchFamily="18" charset="0"/>
              </a:rPr>
              <a:t>Scattering cross-section (s-wave):</a:t>
            </a:r>
            <a:endParaRPr lang="zh-CN" altLang="en-US" sz="16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p:cNvSpPr txBox="1"/>
              <p:nvPr/>
            </p:nvSpPr>
            <p:spPr>
              <a:xfrm>
                <a:off x="3635896" y="1061033"/>
                <a:ext cx="1205266" cy="4074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a:rPr>
                        <m:t>𝐿</m:t>
                      </m:r>
                      <m:r>
                        <a:rPr lang="en-US" altLang="zh-CN" b="0" i="1" smtClean="0">
                          <a:latin typeface="Cambria Math"/>
                        </a:rPr>
                        <m:t>=2</m:t>
                      </m:r>
                      <m:rad>
                        <m:radPr>
                          <m:degHide m:val="on"/>
                          <m:ctrlPr>
                            <a:rPr lang="en-US" altLang="zh-CN" b="0" i="1" smtClean="0">
                              <a:latin typeface="Cambria Math"/>
                            </a:rPr>
                          </m:ctrlPr>
                        </m:radPr>
                        <m:deg/>
                        <m:e>
                          <m:r>
                            <a:rPr lang="en-US" altLang="zh-CN" b="0" i="1" smtClean="0">
                              <a:latin typeface="Cambria Math"/>
                            </a:rPr>
                            <m:t>𝑎𝑏</m:t>
                          </m:r>
                        </m:e>
                      </m:rad>
                    </m:oMath>
                  </m:oMathPara>
                </a14:m>
                <a:endParaRPr lang="zh-CN" alt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3635896" y="1061033"/>
                <a:ext cx="1205266" cy="407484"/>
              </a:xfrm>
              <a:prstGeom prst="rect">
                <a:avLst/>
              </a:prstGeom>
              <a:blipFill rotWithShape="1">
                <a:blip r:embed="rId6"/>
                <a:stretch>
                  <a:fillRect/>
                </a:stretch>
              </a:blipFill>
            </p:spPr>
            <p:txBody>
              <a:bodyPr/>
              <a:lstStyle/>
              <a:p>
                <a:r>
                  <a:rPr lang="zh-CN" altLang="en-US">
                    <a:noFill/>
                  </a:rPr>
                  <a:t> </a:t>
                </a:r>
              </a:p>
            </p:txBody>
          </p:sp>
        </mc:Fallback>
      </mc:AlternateContent>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640" y="2356326"/>
            <a:ext cx="3106594" cy="27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34434" y="2392030"/>
            <a:ext cx="3118568" cy="27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455075" y="195486"/>
            <a:ext cx="4233851" cy="523220"/>
          </a:xfrm>
          <a:prstGeom prst="rect">
            <a:avLst/>
          </a:prstGeom>
          <a:noFill/>
        </p:spPr>
        <p:txBody>
          <a:bodyPr wrap="none" rtlCol="0">
            <a:spAutoFit/>
          </a:bodyPr>
          <a:lstStyle/>
          <a:p>
            <a:r>
              <a:rPr lang="zh-CN" altLang="en-US" sz="2800" b="1" dirty="0" smtClean="0"/>
              <a:t>弱相互作用各向异性膨胀 </a:t>
            </a:r>
            <a:endParaRPr lang="zh-CN" altLang="en-US" sz="2800" b="1" dirty="0"/>
          </a:p>
        </p:txBody>
      </p:sp>
      <p:sp>
        <p:nvSpPr>
          <p:cNvPr id="15" name="椭圆 14"/>
          <p:cNvSpPr/>
          <p:nvPr/>
        </p:nvSpPr>
        <p:spPr>
          <a:xfrm>
            <a:off x="5220072" y="3435846"/>
            <a:ext cx="864096" cy="108012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810098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480" y="1395121"/>
            <a:ext cx="4320000" cy="3454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97867" y="987574"/>
            <a:ext cx="3350597" cy="400110"/>
          </a:xfrm>
          <a:prstGeom prst="rect">
            <a:avLst/>
          </a:prstGeom>
          <a:noFill/>
        </p:spPr>
        <p:txBody>
          <a:bodyPr wrap="none" rtlCol="0">
            <a:spAutoFit/>
          </a:bodyPr>
          <a:lstStyle/>
          <a:p>
            <a:r>
              <a:rPr lang="en-US" altLang="zh-CN" sz="2000" dirty="0" smtClean="0">
                <a:latin typeface="Times New Roman" panose="02020603050405020304" pitchFamily="18" charset="0"/>
                <a:cs typeface="Times New Roman" panose="02020603050405020304" pitchFamily="18" charset="0"/>
              </a:rPr>
              <a:t>Non-Spin Polarized Fermi Gas</a:t>
            </a:r>
            <a:endParaRPr lang="zh-CN" altLang="en-US" sz="2000" dirty="0">
              <a:latin typeface="Times New Roman" panose="02020603050405020304" pitchFamily="18" charset="0"/>
              <a:cs typeface="Times New Roman" panose="02020603050405020304" pitchFamily="18" charset="0"/>
            </a:endParaRPr>
          </a:p>
        </p:txBody>
      </p:sp>
      <p:pic>
        <p:nvPicPr>
          <p:cNvPr id="3077" name="Picture 5" descr="D:\Data\Universal Expansion\2604 TOF\fit 2511 and 26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395121"/>
            <a:ext cx="4320000" cy="34541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55075" y="195486"/>
            <a:ext cx="4233851" cy="523220"/>
          </a:xfrm>
          <a:prstGeom prst="rect">
            <a:avLst/>
          </a:prstGeom>
          <a:noFill/>
        </p:spPr>
        <p:txBody>
          <a:bodyPr wrap="none" rtlCol="0">
            <a:spAutoFit/>
          </a:bodyPr>
          <a:lstStyle/>
          <a:p>
            <a:r>
              <a:rPr lang="zh-CN" altLang="en-US" sz="2800" b="1" dirty="0" smtClean="0"/>
              <a:t>弱相互作用各向异性膨胀 </a:t>
            </a:r>
            <a:endParaRPr lang="zh-CN" altLang="en-US" sz="2800" b="1" dirty="0"/>
          </a:p>
        </p:txBody>
      </p:sp>
      <p:sp>
        <p:nvSpPr>
          <p:cNvPr id="3" name="TextBox 2"/>
          <p:cNvSpPr txBox="1"/>
          <p:nvPr/>
        </p:nvSpPr>
        <p:spPr>
          <a:xfrm>
            <a:off x="1331640" y="987574"/>
            <a:ext cx="2823209" cy="400110"/>
          </a:xfrm>
          <a:prstGeom prst="rect">
            <a:avLst/>
          </a:prstGeom>
          <a:noFill/>
        </p:spPr>
        <p:txBody>
          <a:bodyPr wrap="none" rtlCol="0">
            <a:spAutoFit/>
          </a:bodyPr>
          <a:lstStyle/>
          <a:p>
            <a:r>
              <a:rPr lang="en-US" altLang="zh-CN" sz="2000" dirty="0" smtClean="0">
                <a:latin typeface="Times New Roman" panose="02020603050405020304" pitchFamily="18" charset="0"/>
                <a:cs typeface="Times New Roman" panose="02020603050405020304" pitchFamily="18" charset="0"/>
              </a:rPr>
              <a:t>Spin Polarized Fermi Gas</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17357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2560" y="954683"/>
            <a:ext cx="1766912"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70428" y="111075"/>
            <a:ext cx="7203144" cy="461665"/>
          </a:xfrm>
          <a:prstGeom prst="rect">
            <a:avLst/>
          </a:prstGeom>
          <a:noFill/>
        </p:spPr>
        <p:txBody>
          <a:bodyPr wrap="square" rtlCol="0">
            <a:spAutoFit/>
          </a:bodyPr>
          <a:lstStyle/>
          <a:p>
            <a:pPr algn="ctr"/>
            <a:r>
              <a:rPr lang="en-US" altLang="zh-CN" sz="2400" b="1" dirty="0" smtClean="0">
                <a:latin typeface="Times New Roman" panose="02020603050405020304" pitchFamily="18" charset="0"/>
                <a:cs typeface="Times New Roman" panose="02020603050405020304" pitchFamily="18" charset="0"/>
              </a:rPr>
              <a:t>Opacity of Spin Polarized Fermi gas</a:t>
            </a:r>
            <a:endParaRPr lang="zh-CN" altLang="en-US" sz="2400" b="1" dirty="0">
              <a:latin typeface="Times New Roman" panose="02020603050405020304" pitchFamily="18" charset="0"/>
              <a:cs typeface="Times New Roman" panose="02020603050405020304" pitchFamily="18" charset="0"/>
            </a:endParaRPr>
          </a:p>
        </p:txBody>
      </p:sp>
      <p:grpSp>
        <p:nvGrpSpPr>
          <p:cNvPr id="42" name="组合 41"/>
          <p:cNvGrpSpPr/>
          <p:nvPr/>
        </p:nvGrpSpPr>
        <p:grpSpPr>
          <a:xfrm>
            <a:off x="725597" y="2477428"/>
            <a:ext cx="3084545" cy="753762"/>
            <a:chOff x="4880732" y="754437"/>
            <a:chExt cx="3084545" cy="753762"/>
          </a:xfrm>
        </p:grpSpPr>
        <p:sp>
          <p:nvSpPr>
            <p:cNvPr id="5" name="椭圆 4"/>
            <p:cNvSpPr/>
            <p:nvPr/>
          </p:nvSpPr>
          <p:spPr>
            <a:xfrm>
              <a:off x="5760068" y="1035501"/>
              <a:ext cx="1512168" cy="4726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a:spLocks noChangeAspect="1"/>
            </p:cNvSpPr>
            <p:nvPr/>
          </p:nvSpPr>
          <p:spPr>
            <a:xfrm>
              <a:off x="6012160" y="1125997"/>
              <a:ext cx="1044000" cy="2936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箭头连接符 6"/>
            <p:cNvCxnSpPr/>
            <p:nvPr/>
          </p:nvCxnSpPr>
          <p:spPr>
            <a:xfrm>
              <a:off x="5240772" y="1076151"/>
              <a:ext cx="648072" cy="1407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880732" y="847561"/>
              <a:ext cx="421910"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|1</a:t>
              </a:r>
              <a:r>
                <a:rPr lang="en-US" altLang="zh-CN" dirty="0" smtClean="0">
                  <a:sym typeface="Symbol"/>
                </a:rPr>
                <a:t></a:t>
              </a:r>
              <a:endParaRPr lang="zh-CN" altLang="en-US" dirty="0"/>
            </a:p>
          </p:txBody>
        </p:sp>
        <p:cxnSp>
          <p:nvCxnSpPr>
            <p:cNvPr id="18" name="直接箭头连接符 17"/>
            <p:cNvCxnSpPr/>
            <p:nvPr/>
          </p:nvCxnSpPr>
          <p:spPr>
            <a:xfrm flipH="1">
              <a:off x="6696172" y="939103"/>
              <a:ext cx="792088" cy="3327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543367" y="754437"/>
              <a:ext cx="421910"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|2</a:t>
              </a:r>
              <a:r>
                <a:rPr lang="en-US" altLang="zh-CN" dirty="0" smtClean="0">
                  <a:sym typeface="Symbol"/>
                </a:rPr>
                <a:t></a:t>
              </a:r>
              <a:endParaRPr lang="zh-CN" altLang="en-US" dirty="0"/>
            </a:p>
          </p:txBody>
        </p:sp>
      </p:grpSp>
      <mc:AlternateContent xmlns:mc="http://schemas.openxmlformats.org/markup-compatibility/2006" xmlns:a14="http://schemas.microsoft.com/office/drawing/2010/main">
        <mc:Choice Requires="a14">
          <p:sp>
            <p:nvSpPr>
              <p:cNvPr id="10" name="TextBox 9"/>
              <p:cNvSpPr txBox="1"/>
              <p:nvPr/>
            </p:nvSpPr>
            <p:spPr>
              <a:xfrm>
                <a:off x="4355976" y="2337528"/>
                <a:ext cx="4117474" cy="8102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a:rPr>
                          </m:ctrlPr>
                        </m:sSubPr>
                        <m:e>
                          <m:r>
                            <a:rPr lang="en-US" altLang="zh-CN" b="0" i="1" smtClean="0">
                              <a:latin typeface="Cambria Math"/>
                            </a:rPr>
                            <m:t>𝑛</m:t>
                          </m:r>
                        </m:e>
                        <m:sub>
                          <m:r>
                            <a:rPr lang="en-US" altLang="zh-CN" b="0" i="1" smtClean="0">
                              <a:latin typeface="Cambria Math"/>
                            </a:rPr>
                            <m:t>1</m:t>
                          </m:r>
                        </m:sub>
                      </m:sSub>
                      <m:r>
                        <a:rPr lang="en-US" altLang="zh-CN" b="0" i="1" smtClean="0">
                          <a:latin typeface="Cambria Math"/>
                        </a:rPr>
                        <m:t>=</m:t>
                      </m:r>
                      <m:sSub>
                        <m:sSubPr>
                          <m:ctrlPr>
                            <a:rPr lang="en-US" altLang="zh-CN" b="0" i="1" smtClean="0">
                              <a:latin typeface="Cambria Math"/>
                            </a:rPr>
                          </m:ctrlPr>
                        </m:sSubPr>
                        <m:e>
                          <m:r>
                            <a:rPr lang="en-US" altLang="zh-CN" b="0" i="1" smtClean="0">
                              <a:latin typeface="Cambria Math"/>
                            </a:rPr>
                            <m:t>𝑁</m:t>
                          </m:r>
                        </m:e>
                        <m:sub>
                          <m:r>
                            <a:rPr lang="en-US" altLang="zh-CN" b="0" i="1" smtClean="0">
                              <a:latin typeface="Cambria Math"/>
                            </a:rPr>
                            <m:t>2</m:t>
                          </m:r>
                        </m:sub>
                      </m:sSub>
                      <m:f>
                        <m:fPr>
                          <m:ctrlPr>
                            <a:rPr lang="en-US" altLang="zh-CN" b="0" i="1" smtClean="0">
                              <a:latin typeface="Cambria Math"/>
                            </a:rPr>
                          </m:ctrlPr>
                        </m:fPr>
                        <m:num>
                          <m:r>
                            <a:rPr lang="zh-CN" altLang="en-US" b="0" i="1" smtClean="0">
                              <a:latin typeface="Cambria Math"/>
                            </a:rPr>
                            <m:t>𝜎</m:t>
                          </m:r>
                          <m:d>
                            <m:dPr>
                              <m:ctrlPr>
                                <a:rPr lang="en-US" altLang="zh-CN" b="0" i="1" smtClean="0">
                                  <a:latin typeface="Cambria Math"/>
                                </a:rPr>
                              </m:ctrlPr>
                            </m:dPr>
                            <m:e>
                              <m:sSub>
                                <m:sSubPr>
                                  <m:ctrlPr>
                                    <a:rPr lang="en-US" altLang="zh-CN" b="0" i="1" smtClean="0">
                                      <a:latin typeface="Cambria Math"/>
                                    </a:rPr>
                                  </m:ctrlPr>
                                </m:sSubPr>
                                <m:e>
                                  <m:r>
                                    <a:rPr lang="en-US" altLang="zh-CN" b="0" i="1" smtClean="0">
                                      <a:latin typeface="Cambria Math"/>
                                    </a:rPr>
                                    <m:t>𝑘</m:t>
                                  </m:r>
                                </m:e>
                                <m:sub>
                                  <m:r>
                                    <a:rPr lang="en-US" altLang="zh-CN" b="0" i="1" smtClean="0">
                                      <a:latin typeface="Cambria Math"/>
                                    </a:rPr>
                                    <m:t>𝑟</m:t>
                                  </m:r>
                                </m:sub>
                              </m:sSub>
                            </m:e>
                          </m:d>
                        </m:num>
                        <m:den>
                          <m:r>
                            <a:rPr lang="en-US" altLang="zh-CN" b="0" i="1" smtClean="0">
                              <a:latin typeface="Cambria Math"/>
                            </a:rPr>
                            <m:t>4</m:t>
                          </m:r>
                          <m:r>
                            <a:rPr lang="zh-CN" altLang="en-US" b="0" i="1" smtClean="0">
                              <a:latin typeface="Cambria Math"/>
                            </a:rPr>
                            <m:t>𝜋</m:t>
                          </m:r>
                          <m:r>
                            <a:rPr lang="en-US" altLang="zh-CN" b="0" i="1" smtClean="0">
                              <a:latin typeface="Cambria Math"/>
                            </a:rPr>
                            <m:t> </m:t>
                          </m:r>
                          <m:sSub>
                            <m:sSubPr>
                              <m:ctrlPr>
                                <a:rPr lang="en-US" altLang="zh-CN" b="0" i="1" smtClean="0">
                                  <a:latin typeface="Cambria Math"/>
                                </a:rPr>
                              </m:ctrlPr>
                            </m:sSubPr>
                            <m:e>
                              <m:r>
                                <a:rPr lang="zh-CN" altLang="en-US" b="0" i="1" smtClean="0">
                                  <a:latin typeface="Cambria Math"/>
                                </a:rPr>
                                <m:t>𝜎</m:t>
                              </m:r>
                            </m:e>
                            <m:sub>
                              <m:r>
                                <a:rPr lang="en-US" altLang="zh-CN" b="0" i="1" smtClean="0">
                                  <a:latin typeface="Cambria Math"/>
                                </a:rPr>
                                <m:t>𝑟</m:t>
                              </m:r>
                              <m:r>
                                <a:rPr lang="en-US" altLang="zh-CN" b="0" i="1" smtClean="0">
                                  <a:latin typeface="Cambria Math"/>
                                </a:rPr>
                                <m:t>,2</m:t>
                              </m:r>
                            </m:sub>
                          </m:sSub>
                          <m:sSub>
                            <m:sSubPr>
                              <m:ctrlPr>
                                <a:rPr lang="en-US" altLang="zh-CN" b="0" i="1" smtClean="0">
                                  <a:latin typeface="Cambria Math"/>
                                </a:rPr>
                              </m:ctrlPr>
                            </m:sSubPr>
                            <m:e>
                              <m:r>
                                <a:rPr lang="zh-CN" altLang="en-US" b="0" i="1" smtClean="0">
                                  <a:latin typeface="Cambria Math"/>
                                </a:rPr>
                                <m:t>𝜎</m:t>
                              </m:r>
                            </m:e>
                            <m:sub>
                              <m:r>
                                <a:rPr lang="en-US" altLang="zh-CN" b="0" i="1" smtClean="0">
                                  <a:latin typeface="Cambria Math"/>
                                </a:rPr>
                                <m:t>𝑧</m:t>
                              </m:r>
                              <m:r>
                                <a:rPr lang="en-US" altLang="zh-CN" b="0" i="1" smtClean="0">
                                  <a:latin typeface="Cambria Math"/>
                                </a:rPr>
                                <m:t>,2</m:t>
                              </m:r>
                            </m:sub>
                          </m:sSub>
                        </m:den>
                      </m:f>
                      <m:f>
                        <m:fPr>
                          <m:ctrlPr>
                            <a:rPr lang="en-US" altLang="zh-CN" b="0" i="1" smtClean="0">
                              <a:latin typeface="Cambria Math"/>
                            </a:rPr>
                          </m:ctrlPr>
                        </m:fPr>
                        <m:num>
                          <m:r>
                            <a:rPr lang="en-US" altLang="zh-CN" b="0" i="1" smtClean="0">
                              <a:latin typeface="Cambria Math"/>
                            </a:rPr>
                            <m:t>𝐴𝑟𝑐𝑇𝑎𝑛</m:t>
                          </m:r>
                          <m:r>
                            <a:rPr lang="en-US" altLang="zh-CN" b="0" i="1" smtClean="0">
                              <a:latin typeface="Cambria Math"/>
                            </a:rPr>
                            <m:t>[</m:t>
                          </m:r>
                          <m:rad>
                            <m:radPr>
                              <m:degHide m:val="on"/>
                              <m:ctrlPr>
                                <a:rPr lang="en-US" altLang="zh-CN" b="0" i="1" smtClean="0">
                                  <a:latin typeface="Cambria Math"/>
                                </a:rPr>
                              </m:ctrlPr>
                            </m:radPr>
                            <m:deg/>
                            <m:e>
                              <m:r>
                                <a:rPr lang="en-US" altLang="zh-CN" b="0" i="1" smtClean="0">
                                  <a:latin typeface="Cambria Math"/>
                                </a:rPr>
                                <m:t>1−</m:t>
                              </m:r>
                              <m:sSup>
                                <m:sSupPr>
                                  <m:ctrlPr>
                                    <a:rPr lang="en-US" altLang="zh-CN" b="0" i="1" smtClean="0">
                                      <a:latin typeface="Cambria Math"/>
                                    </a:rPr>
                                  </m:ctrlPr>
                                </m:sSupPr>
                                <m:e>
                                  <m:r>
                                    <a:rPr lang="zh-CN" altLang="en-US" b="0" i="1" smtClean="0">
                                      <a:latin typeface="Cambria Math"/>
                                    </a:rPr>
                                    <m:t>𝜂</m:t>
                                  </m:r>
                                </m:e>
                                <m:sup>
                                  <m:r>
                                    <a:rPr lang="en-US" altLang="zh-CN" b="0" i="1" smtClean="0">
                                      <a:latin typeface="Cambria Math"/>
                                    </a:rPr>
                                    <m:t>2</m:t>
                                  </m:r>
                                </m:sup>
                              </m:sSup>
                            </m:e>
                          </m:rad>
                          <m:r>
                            <a:rPr lang="en-US" altLang="zh-CN" b="0" i="1" smtClean="0">
                              <a:latin typeface="Cambria Math"/>
                            </a:rPr>
                            <m:t>/</m:t>
                          </m:r>
                          <m:r>
                            <a:rPr lang="zh-CN" altLang="en-US" b="0" i="1" smtClean="0">
                              <a:latin typeface="Cambria Math"/>
                            </a:rPr>
                            <m:t>𝜂</m:t>
                          </m:r>
                          <m:r>
                            <a:rPr lang="en-US" altLang="zh-CN" b="0" i="1" smtClean="0">
                              <a:latin typeface="Cambria Math"/>
                            </a:rPr>
                            <m:t>]</m:t>
                          </m:r>
                        </m:num>
                        <m:den>
                          <m:rad>
                            <m:radPr>
                              <m:degHide m:val="on"/>
                              <m:ctrlPr>
                                <a:rPr lang="en-US" altLang="zh-CN" i="1">
                                  <a:latin typeface="Cambria Math"/>
                                </a:rPr>
                              </m:ctrlPr>
                            </m:radPr>
                            <m:deg/>
                            <m:e>
                              <m:r>
                                <a:rPr lang="en-US" altLang="zh-CN" i="1">
                                  <a:latin typeface="Cambria Math"/>
                                </a:rPr>
                                <m:t>1−</m:t>
                              </m:r>
                              <m:sSup>
                                <m:sSupPr>
                                  <m:ctrlPr>
                                    <a:rPr lang="en-US" altLang="zh-CN" i="1">
                                      <a:latin typeface="Cambria Math"/>
                                    </a:rPr>
                                  </m:ctrlPr>
                                </m:sSupPr>
                                <m:e>
                                  <m:r>
                                    <a:rPr lang="zh-CN" altLang="en-US" i="1">
                                      <a:latin typeface="Cambria Math"/>
                                    </a:rPr>
                                    <m:t>𝜂</m:t>
                                  </m:r>
                                </m:e>
                                <m:sup>
                                  <m:r>
                                    <a:rPr lang="en-US" altLang="zh-CN" i="1">
                                      <a:latin typeface="Cambria Math"/>
                                    </a:rPr>
                                    <m:t>2</m:t>
                                  </m:r>
                                </m:sup>
                              </m:sSup>
                            </m:e>
                          </m:rad>
                        </m:den>
                      </m:f>
                    </m:oMath>
                  </m:oMathPara>
                </a14:m>
                <a:endParaRPr lang="zh-CN" alt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4355976" y="2337528"/>
                <a:ext cx="4117474" cy="810286"/>
              </a:xfrm>
              <a:prstGeom prst="rect">
                <a:avLst/>
              </a:prstGeom>
              <a:blipFill rotWithShape="1">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293739" y="1863339"/>
                <a:ext cx="2426498"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Aspec</a:t>
                </a:r>
                <a:r>
                  <a:rPr lang="en-US" altLang="zh-CN" dirty="0">
                    <a:latin typeface="Times New Roman" panose="02020603050405020304" pitchFamily="18" charset="0"/>
                    <a:cs typeface="Times New Roman" panose="02020603050405020304" pitchFamily="18" charset="0"/>
                  </a:rPr>
                  <a:t>t</a:t>
                </a:r>
                <a:r>
                  <a:rPr lang="en-US" altLang="zh-CN" dirty="0" smtClean="0">
                    <a:latin typeface="Times New Roman" panose="02020603050405020304" pitchFamily="18" charset="0"/>
                    <a:cs typeface="Times New Roman" panose="02020603050405020304" pitchFamily="18" charset="0"/>
                  </a:rPr>
                  <a:t> ratio: </a:t>
                </a:r>
                <a14:m>
                  <m:oMath xmlns:m="http://schemas.openxmlformats.org/officeDocument/2006/math">
                    <m:r>
                      <a:rPr lang="zh-CN" altLang="en-US" i="1" smtClean="0">
                        <a:latin typeface="Cambria Math"/>
                      </a:rPr>
                      <m:t>𝜂</m:t>
                    </m:r>
                    <m:r>
                      <a:rPr lang="en-US" altLang="zh-CN" b="0" i="1" smtClean="0">
                        <a:latin typeface="Cambria Math"/>
                      </a:rPr>
                      <m:t>=</m:t>
                    </m:r>
                    <m:f>
                      <m:fPr>
                        <m:type m:val="lin"/>
                        <m:ctrlPr>
                          <a:rPr lang="en-US" altLang="zh-CN" b="0" i="1" smtClean="0">
                            <a:latin typeface="Cambria Math"/>
                          </a:rPr>
                        </m:ctrlPr>
                      </m:fPr>
                      <m:num>
                        <m:sSub>
                          <m:sSubPr>
                            <m:ctrlPr>
                              <a:rPr lang="en-US" altLang="zh-CN" b="0" i="1" smtClean="0">
                                <a:latin typeface="Cambria Math"/>
                              </a:rPr>
                            </m:ctrlPr>
                          </m:sSubPr>
                          <m:e>
                            <m:r>
                              <a:rPr lang="zh-CN" altLang="en-US" b="0" i="1" smtClean="0">
                                <a:latin typeface="Cambria Math"/>
                              </a:rPr>
                              <m:t>𝜎</m:t>
                            </m:r>
                          </m:e>
                          <m:sub>
                            <m:r>
                              <a:rPr lang="en-US" altLang="zh-CN" b="0" i="1" smtClean="0">
                                <a:latin typeface="Cambria Math"/>
                              </a:rPr>
                              <m:t>𝑟</m:t>
                            </m:r>
                          </m:sub>
                        </m:sSub>
                      </m:num>
                      <m:den>
                        <m:sSub>
                          <m:sSubPr>
                            <m:ctrlPr>
                              <a:rPr lang="en-US" altLang="zh-CN" b="0" i="1" smtClean="0">
                                <a:latin typeface="Cambria Math"/>
                              </a:rPr>
                            </m:ctrlPr>
                          </m:sSubPr>
                          <m:e>
                            <m:r>
                              <a:rPr lang="zh-CN" altLang="en-US" b="0" i="1" smtClean="0">
                                <a:latin typeface="Cambria Math"/>
                              </a:rPr>
                              <m:t>𝜎</m:t>
                            </m:r>
                          </m:e>
                          <m:sub>
                            <m:r>
                              <a:rPr lang="en-US" altLang="zh-CN" b="0" i="1" smtClean="0">
                                <a:latin typeface="Cambria Math"/>
                              </a:rPr>
                              <m:t>𝑧</m:t>
                            </m:r>
                          </m:sub>
                        </m:sSub>
                      </m:den>
                    </m:f>
                  </m:oMath>
                </a14:m>
                <a:endParaRPr lang="zh-CN" alt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6293739" y="1863339"/>
                <a:ext cx="2426498" cy="369332"/>
              </a:xfrm>
              <a:prstGeom prst="rect">
                <a:avLst/>
              </a:prstGeom>
              <a:blipFill rotWithShape="1">
                <a:blip r:embed="rId5"/>
                <a:stretch>
                  <a:fillRect l="-2010" t="-115000" r="-16583" b="-183333"/>
                </a:stretch>
              </a:blipFill>
            </p:spPr>
            <p:txBody>
              <a:bodyPr/>
              <a:lstStyle/>
              <a:p>
                <a:r>
                  <a:rPr lang="zh-CN" altLang="en-US">
                    <a:noFill/>
                  </a:rPr>
                  <a:t> </a:t>
                </a:r>
              </a:p>
            </p:txBody>
          </p:sp>
        </mc:Fallback>
      </mc:AlternateContent>
      <p:pic>
        <p:nvPicPr>
          <p:cNvPr id="3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114746"/>
            <a:ext cx="3103436" cy="6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椭圆 24"/>
          <p:cNvSpPr/>
          <p:nvPr/>
        </p:nvSpPr>
        <p:spPr>
          <a:xfrm>
            <a:off x="1601595" y="1419042"/>
            <a:ext cx="1512168" cy="4726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27"/>
          <p:cNvSpPr txBox="1"/>
          <p:nvPr/>
        </p:nvSpPr>
        <p:spPr>
          <a:xfrm>
            <a:off x="899592" y="1238159"/>
            <a:ext cx="421910"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|1</a:t>
            </a:r>
            <a:r>
              <a:rPr lang="en-US" altLang="zh-CN" dirty="0" smtClean="0">
                <a:sym typeface="Symbol"/>
              </a:rPr>
              <a:t></a:t>
            </a:r>
            <a:endParaRPr lang="zh-CN" altLang="en-US" dirty="0"/>
          </a:p>
        </p:txBody>
      </p:sp>
      <p:sp>
        <p:nvSpPr>
          <p:cNvPr id="30" name="TextBox 29"/>
          <p:cNvSpPr txBox="1"/>
          <p:nvPr/>
        </p:nvSpPr>
        <p:spPr>
          <a:xfrm>
            <a:off x="3388232" y="1197704"/>
            <a:ext cx="421910"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|2</a:t>
            </a:r>
            <a:r>
              <a:rPr lang="en-US" altLang="zh-CN" dirty="0" smtClean="0">
                <a:sym typeface="Symbol"/>
              </a:rPr>
              <a:t></a:t>
            </a:r>
            <a:endParaRPr lang="zh-CN" altLang="en-US" dirty="0"/>
          </a:p>
        </p:txBody>
      </p:sp>
      <p:grpSp>
        <p:nvGrpSpPr>
          <p:cNvPr id="19" name="组合 18"/>
          <p:cNvGrpSpPr/>
          <p:nvPr/>
        </p:nvGrpSpPr>
        <p:grpSpPr>
          <a:xfrm>
            <a:off x="2154586" y="1491630"/>
            <a:ext cx="144000" cy="288000"/>
            <a:chOff x="2195736" y="1138662"/>
            <a:chExt cx="144000" cy="288000"/>
          </a:xfrm>
        </p:grpSpPr>
        <p:cxnSp>
          <p:nvCxnSpPr>
            <p:cNvPr id="16" name="直接箭头连接符 15"/>
            <p:cNvCxnSpPr/>
            <p:nvPr/>
          </p:nvCxnSpPr>
          <p:spPr>
            <a:xfrm>
              <a:off x="2263820" y="1138662"/>
              <a:ext cx="0" cy="288000"/>
            </a:xfrm>
            <a:prstGeom prst="straightConnector1">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3" name="椭圆 12"/>
            <p:cNvSpPr>
              <a:spLocks noChangeAspect="1"/>
            </p:cNvSpPr>
            <p:nvPr/>
          </p:nvSpPr>
          <p:spPr>
            <a:xfrm>
              <a:off x="2195736" y="1232067"/>
              <a:ext cx="144000" cy="1440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5" name="直接箭头连接符 34"/>
          <p:cNvCxnSpPr/>
          <p:nvPr/>
        </p:nvCxnSpPr>
        <p:spPr>
          <a:xfrm>
            <a:off x="2463189" y="1524971"/>
            <a:ext cx="0" cy="2880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椭圆 35"/>
          <p:cNvSpPr>
            <a:spLocks noChangeAspect="1"/>
          </p:cNvSpPr>
          <p:nvPr/>
        </p:nvSpPr>
        <p:spPr>
          <a:xfrm>
            <a:off x="2402250" y="1572030"/>
            <a:ext cx="144000" cy="144000"/>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箭头连接符 31"/>
          <p:cNvCxnSpPr>
            <a:stCxn id="28" idx="3"/>
          </p:cNvCxnSpPr>
          <p:nvPr/>
        </p:nvCxnSpPr>
        <p:spPr>
          <a:xfrm>
            <a:off x="1321502" y="1422825"/>
            <a:ext cx="770586" cy="1958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a:stCxn id="30" idx="1"/>
          </p:cNvCxnSpPr>
          <p:nvPr/>
        </p:nvCxnSpPr>
        <p:spPr>
          <a:xfrm flipH="1">
            <a:off x="2596144" y="1382370"/>
            <a:ext cx="792088" cy="2755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11129" y="699542"/>
            <a:ext cx="2601994" cy="400110"/>
          </a:xfrm>
          <a:prstGeom prst="rect">
            <a:avLst/>
          </a:prstGeom>
          <a:noFill/>
        </p:spPr>
        <p:txBody>
          <a:bodyPr wrap="none" rtlCol="0">
            <a:spAutoFit/>
          </a:bodyPr>
          <a:lstStyle/>
          <a:p>
            <a:pPr marL="285750" indent="-285750">
              <a:buFont typeface="Arial" panose="020B0604020202020204" pitchFamily="34" charset="0"/>
              <a:buChar char="•"/>
            </a:pPr>
            <a:r>
              <a:rPr lang="en-US" altLang="zh-CN" sz="2000" b="1" dirty="0" smtClean="0">
                <a:latin typeface="Times New Roman" panose="02020603050405020304" pitchFamily="18" charset="0"/>
                <a:cs typeface="Times New Roman" panose="02020603050405020304" pitchFamily="18" charset="0"/>
              </a:rPr>
              <a:t>Non-Spin polarized</a:t>
            </a:r>
            <a:endParaRPr lang="zh-CN" altLang="en-US" sz="2000" b="1" dirty="0">
              <a:latin typeface="Times New Roman" panose="02020603050405020304" pitchFamily="18" charset="0"/>
              <a:cs typeface="Times New Roman" panose="02020603050405020304" pitchFamily="18" charset="0"/>
            </a:endParaRPr>
          </a:p>
        </p:txBody>
      </p:sp>
      <p:sp>
        <p:nvSpPr>
          <p:cNvPr id="49" name="TextBox 48"/>
          <p:cNvSpPr txBox="1"/>
          <p:nvPr/>
        </p:nvSpPr>
        <p:spPr>
          <a:xfrm>
            <a:off x="611129" y="2139702"/>
            <a:ext cx="2060179" cy="400110"/>
          </a:xfrm>
          <a:prstGeom prst="rect">
            <a:avLst/>
          </a:prstGeom>
          <a:noFill/>
        </p:spPr>
        <p:txBody>
          <a:bodyPr wrap="none" rtlCol="0">
            <a:spAutoFit/>
          </a:bodyPr>
          <a:lstStyle/>
          <a:p>
            <a:pPr marL="285750" indent="-285750">
              <a:buFont typeface="Arial" panose="020B0604020202020204" pitchFamily="34" charset="0"/>
              <a:buChar char="•"/>
            </a:pPr>
            <a:r>
              <a:rPr lang="en-US" altLang="zh-CN" sz="2000" b="1" dirty="0" smtClean="0">
                <a:latin typeface="Times New Roman" panose="02020603050405020304" pitchFamily="18" charset="0"/>
                <a:cs typeface="Times New Roman" panose="02020603050405020304" pitchFamily="18" charset="0"/>
              </a:rPr>
              <a:t>Spin polarized</a:t>
            </a:r>
            <a:endParaRPr lang="zh-CN" altLang="en-US" sz="2000" b="1"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129" y="3507854"/>
            <a:ext cx="2208076" cy="1476000"/>
          </a:xfrm>
          <a:prstGeom prst="rect">
            <a:avLst/>
          </a:prstGeom>
          <a:solidFill>
            <a:schemeClr val="tx1"/>
          </a:solidFill>
          <a:ln>
            <a:noFill/>
          </a:ln>
          <a:effectLst/>
        </p:spPr>
      </p:pic>
      <mc:AlternateContent xmlns:mc="http://schemas.openxmlformats.org/markup-compatibility/2006" xmlns:a14="http://schemas.microsoft.com/office/drawing/2010/main">
        <mc:Choice Requires="a14">
          <p:sp>
            <p:nvSpPr>
              <p:cNvPr id="51" name="矩形 50"/>
              <p:cNvSpPr/>
              <p:nvPr/>
            </p:nvSpPr>
            <p:spPr>
              <a:xfrm>
                <a:off x="3630019" y="3435846"/>
                <a:ext cx="5112568" cy="1441998"/>
              </a:xfrm>
              <a:prstGeom prst="rect">
                <a:avLst/>
              </a:prstGeom>
              <a:ln>
                <a:solidFill>
                  <a:schemeClr val="tx1"/>
                </a:solidFill>
              </a:ln>
            </p:spPr>
            <p:txBody>
              <a:bodyPr wrap="square">
                <a:spAutoFit/>
              </a:bodyPr>
              <a:lstStyle/>
              <a:p>
                <a:pPr>
                  <a:lnSpc>
                    <a:spcPct val="150000"/>
                  </a:lnSpc>
                </a:pPr>
                <a:r>
                  <a:rPr lang="en-US" altLang="zh-CN" dirty="0" smtClean="0">
                    <a:latin typeface="Times New Roman" panose="02020603050405020304" pitchFamily="18" charset="0"/>
                    <a:cs typeface="Times New Roman" panose="02020603050405020304" pitchFamily="18" charset="0"/>
                  </a:rPr>
                  <a:t>Fermi Temperature:  </a:t>
                </a:r>
                <a14:m>
                  <m:oMath xmlns:m="http://schemas.openxmlformats.org/officeDocument/2006/math">
                    <m:sSub>
                      <m:sSubPr>
                        <m:ctrlPr>
                          <a:rPr lang="en-US" altLang="zh-CN" i="1" smtClean="0">
                            <a:latin typeface="Cambria Math"/>
                          </a:rPr>
                        </m:ctrlPr>
                      </m:sSubPr>
                      <m:e>
                        <m:sSub>
                          <m:sSubPr>
                            <m:ctrlPr>
                              <a:rPr lang="en-US" altLang="zh-CN" i="1" smtClean="0">
                                <a:latin typeface="Cambria Math"/>
                              </a:rPr>
                            </m:ctrlPr>
                          </m:sSubPr>
                          <m:e>
                            <m:r>
                              <a:rPr lang="en-US" altLang="zh-CN" b="0" i="1" smtClean="0">
                                <a:latin typeface="Cambria Math"/>
                              </a:rPr>
                              <m:t>𝑘</m:t>
                            </m:r>
                          </m:e>
                          <m:sub>
                            <m:r>
                              <a:rPr lang="en-US" altLang="zh-CN" b="0" i="1" smtClean="0">
                                <a:latin typeface="Cambria Math"/>
                              </a:rPr>
                              <m:t>𝐵</m:t>
                            </m:r>
                          </m:sub>
                        </m:sSub>
                        <m:r>
                          <a:rPr lang="en-US" altLang="zh-CN" b="0" i="1" smtClean="0">
                            <a:latin typeface="Cambria Math"/>
                          </a:rPr>
                          <m:t>𝑇</m:t>
                        </m:r>
                      </m:e>
                      <m:sub>
                        <m:r>
                          <a:rPr lang="en-US" altLang="zh-CN" b="0" i="1" smtClean="0">
                            <a:latin typeface="Cambria Math"/>
                          </a:rPr>
                          <m:t>𝐹</m:t>
                        </m:r>
                      </m:sub>
                    </m:sSub>
                    <m:r>
                      <a:rPr lang="en-US" altLang="zh-CN" b="0" i="1" smtClean="0">
                        <a:latin typeface="Cambria Math"/>
                      </a:rPr>
                      <m:t>=</m:t>
                    </m:r>
                    <m:r>
                      <a:rPr lang="en-US" altLang="zh-CN" b="0" i="1" smtClean="0">
                        <a:latin typeface="Cambria Math"/>
                        <a:ea typeface="Cambria Math"/>
                      </a:rPr>
                      <m:t>ℏ</m:t>
                    </m:r>
                    <m:acc>
                      <m:accPr>
                        <m:chr m:val="̅"/>
                        <m:ctrlPr>
                          <a:rPr lang="en-US" altLang="zh-CN" b="0" i="1" smtClean="0">
                            <a:latin typeface="Cambria Math"/>
                            <a:ea typeface="Cambria Math"/>
                          </a:rPr>
                        </m:ctrlPr>
                      </m:accPr>
                      <m:e>
                        <m:r>
                          <a:rPr lang="zh-CN" altLang="en-US" b="0" i="1" smtClean="0">
                            <a:latin typeface="Cambria Math"/>
                            <a:ea typeface="Cambria Math"/>
                          </a:rPr>
                          <m:t>𝜔</m:t>
                        </m:r>
                      </m:e>
                    </m:acc>
                    <m:sSup>
                      <m:sSupPr>
                        <m:ctrlPr>
                          <a:rPr lang="en-US" altLang="zh-CN" i="1" smtClean="0">
                            <a:latin typeface="Cambria Math"/>
                          </a:rPr>
                        </m:ctrlPr>
                      </m:sSupPr>
                      <m:e>
                        <m:d>
                          <m:dPr>
                            <m:ctrlPr>
                              <a:rPr lang="en-US" altLang="zh-CN" i="1" smtClean="0">
                                <a:latin typeface="Cambria Math"/>
                              </a:rPr>
                            </m:ctrlPr>
                          </m:dPr>
                          <m:e>
                            <m:r>
                              <a:rPr lang="en-US" altLang="zh-CN" b="0" i="1" smtClean="0">
                                <a:latin typeface="Cambria Math"/>
                              </a:rPr>
                              <m:t>6</m:t>
                            </m:r>
                            <m:r>
                              <a:rPr lang="en-US" altLang="zh-CN" b="0" i="1" smtClean="0">
                                <a:latin typeface="Cambria Math"/>
                              </a:rPr>
                              <m:t>𝑁</m:t>
                            </m:r>
                          </m:e>
                        </m:d>
                      </m:e>
                      <m:sup>
                        <m:r>
                          <a:rPr lang="en-US" altLang="zh-CN" b="0" i="1" smtClean="0">
                            <a:latin typeface="Cambria Math"/>
                          </a:rPr>
                          <m:t>1/3</m:t>
                        </m:r>
                      </m:sup>
                    </m:sSup>
                  </m:oMath>
                </a14:m>
                <a:endParaRPr lang="en-US" altLang="zh-CN" dirty="0" smtClean="0"/>
              </a:p>
              <a:p>
                <a:pPr>
                  <a:lnSpc>
                    <a:spcPct val="150000"/>
                  </a:lnSpc>
                </a:pPr>
                <a:r>
                  <a:rPr lang="en-US" altLang="zh-CN" dirty="0" smtClean="0">
                    <a:latin typeface="Times New Roman" panose="02020603050405020304" pitchFamily="18" charset="0"/>
                    <a:cs typeface="Times New Roman" panose="02020603050405020304" pitchFamily="18" charset="0"/>
                  </a:rPr>
                  <a:t>Cold Atom of This work</a:t>
                </a:r>
                <a:r>
                  <a:rPr lang="en-US" altLang="zh-CN" dirty="0" smtClean="0"/>
                  <a:t>:</a:t>
                </a:r>
                <a:r>
                  <a:rPr lang="zh-CN" altLang="en-US" dirty="0" smtClean="0"/>
                  <a:t>（</a:t>
                </a:r>
                <a14:m>
                  <m:oMath xmlns:m="http://schemas.openxmlformats.org/officeDocument/2006/math">
                    <m:r>
                      <a:rPr lang="en-US" altLang="zh-CN" i="1">
                        <a:latin typeface="Cambria Math"/>
                      </a:rPr>
                      <m:t>𝑇</m:t>
                    </m:r>
                    <m:r>
                      <a:rPr lang="en-US" altLang="zh-CN" i="1">
                        <a:latin typeface="Cambria Math"/>
                      </a:rPr>
                      <m:t>~ </m:t>
                    </m:r>
                    <m:sSub>
                      <m:sSubPr>
                        <m:ctrlPr>
                          <a:rPr lang="en-US" altLang="zh-CN" i="1">
                            <a:latin typeface="Cambria Math"/>
                          </a:rPr>
                        </m:ctrlPr>
                      </m:sSubPr>
                      <m:e>
                        <m:r>
                          <a:rPr lang="en-US" altLang="zh-CN" i="1">
                            <a:latin typeface="Cambria Math"/>
                          </a:rPr>
                          <m:t>𝑇</m:t>
                        </m:r>
                      </m:e>
                      <m:sub>
                        <m:r>
                          <a:rPr lang="en-US" altLang="zh-CN" i="1">
                            <a:latin typeface="Cambria Math"/>
                          </a:rPr>
                          <m:t>𝐹</m:t>
                        </m:r>
                      </m:sub>
                    </m:sSub>
                  </m:oMath>
                </a14:m>
                <a:r>
                  <a:rPr lang="zh-CN" altLang="en-US" dirty="0"/>
                  <a:t>）</a:t>
                </a:r>
                <a:endParaRPr lang="en-US" altLang="zh-CN" dirty="0"/>
              </a:p>
              <a:p>
                <a:pPr>
                  <a:lnSpc>
                    <a:spcPct val="150000"/>
                  </a:lnSpc>
                </a:pPr>
                <a:r>
                  <a:rPr lang="en-US" altLang="zh-CN" dirty="0" smtClean="0">
                    <a:latin typeface="Times New Roman" panose="02020603050405020304" pitchFamily="18" charset="0"/>
                    <a:cs typeface="Times New Roman" panose="02020603050405020304" pitchFamily="18" charset="0"/>
                  </a:rPr>
                  <a:t>Cloud radius (</a:t>
                </a:r>
                <a:r>
                  <a:rPr lang="en-US" altLang="zh-CN" i="1" dirty="0" err="1" smtClean="0">
                    <a:latin typeface="Times New Roman" panose="02020603050405020304" pitchFamily="18" charset="0"/>
                    <a:cs typeface="Times New Roman" panose="02020603050405020304" pitchFamily="18" charset="0"/>
                  </a:rPr>
                  <a:t>i</a:t>
                </a:r>
                <a:r>
                  <a:rPr lang="en-US" altLang="zh-CN" dirty="0" smtClean="0">
                    <a:latin typeface="Times New Roman" panose="02020603050405020304" pitchFamily="18" charset="0"/>
                    <a:cs typeface="Times New Roman" panose="02020603050405020304" pitchFamily="18" charset="0"/>
                  </a:rPr>
                  <a:t>-axis)</a:t>
                </a:r>
                <a:r>
                  <a:rPr lang="zh-CN" altLang="en-US" dirty="0" smtClean="0">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i="1">
                            <a:latin typeface="Cambria Math"/>
                          </a:rPr>
                        </m:ctrlPr>
                      </m:sSubPr>
                      <m:e>
                        <m:r>
                          <a:rPr lang="en-US" altLang="zh-CN" i="1">
                            <a:latin typeface="Cambria Math"/>
                          </a:rPr>
                          <m:t>𝜎</m:t>
                        </m:r>
                      </m:e>
                      <m:sub>
                        <m:r>
                          <a:rPr lang="en-US" altLang="zh-CN" i="1">
                            <a:latin typeface="Cambria Math"/>
                          </a:rPr>
                          <m:t>𝑖</m:t>
                        </m:r>
                      </m:sub>
                    </m:sSub>
                    <m:r>
                      <a:rPr lang="en-US" altLang="zh-CN" b="0" i="1" smtClean="0">
                        <a:latin typeface="Cambria Math"/>
                      </a:rPr>
                      <m:t>=</m:t>
                    </m:r>
                    <m:rad>
                      <m:radPr>
                        <m:degHide m:val="on"/>
                        <m:ctrlPr>
                          <a:rPr lang="zh-CN" altLang="zh-CN" i="1">
                            <a:latin typeface="Cambria Math"/>
                          </a:rPr>
                        </m:ctrlPr>
                      </m:radPr>
                      <m:deg/>
                      <m:e>
                        <m:f>
                          <m:fPr>
                            <m:type m:val="lin"/>
                            <m:ctrlPr>
                              <a:rPr lang="zh-CN" altLang="zh-CN" i="1">
                                <a:latin typeface="Cambria Math"/>
                              </a:rPr>
                            </m:ctrlPr>
                          </m:fPr>
                          <m:num>
                            <m:sSub>
                              <m:sSubPr>
                                <m:ctrlPr>
                                  <a:rPr lang="zh-CN" altLang="zh-CN" i="1">
                                    <a:latin typeface="Cambria Math"/>
                                  </a:rPr>
                                </m:ctrlPr>
                              </m:sSubPr>
                              <m:e>
                                <m:r>
                                  <a:rPr lang="en-US" altLang="zh-CN" i="1">
                                    <a:latin typeface="Cambria Math"/>
                                  </a:rPr>
                                  <m:t>𝑘</m:t>
                                </m:r>
                              </m:e>
                              <m:sub>
                                <m:r>
                                  <a:rPr lang="en-US" altLang="zh-CN" i="1">
                                    <a:latin typeface="Cambria Math"/>
                                  </a:rPr>
                                  <m:t>𝐵</m:t>
                                </m:r>
                              </m:sub>
                            </m:sSub>
                            <m:r>
                              <a:rPr lang="en-US" altLang="zh-CN" i="1">
                                <a:latin typeface="Cambria Math"/>
                              </a:rPr>
                              <m:t>𝑇</m:t>
                            </m:r>
                          </m:num>
                          <m:den>
                            <m:r>
                              <a:rPr lang="en-US" altLang="zh-CN" i="1">
                                <a:latin typeface="Cambria Math"/>
                              </a:rPr>
                              <m:t>𝑚</m:t>
                            </m:r>
                            <m:sSup>
                              <m:sSupPr>
                                <m:ctrlPr>
                                  <a:rPr lang="zh-CN" altLang="zh-CN" i="1">
                                    <a:latin typeface="Cambria Math"/>
                                  </a:rPr>
                                </m:ctrlPr>
                              </m:sSupPr>
                              <m:e>
                                <m:sSub>
                                  <m:sSubPr>
                                    <m:ctrlPr>
                                      <a:rPr lang="zh-CN" altLang="zh-CN" i="1">
                                        <a:latin typeface="Cambria Math"/>
                                      </a:rPr>
                                    </m:ctrlPr>
                                  </m:sSubPr>
                                  <m:e>
                                    <m:r>
                                      <a:rPr lang="en-US" altLang="zh-CN" i="1">
                                        <a:latin typeface="Cambria Math"/>
                                      </a:rPr>
                                      <m:t>𝜔</m:t>
                                    </m:r>
                                  </m:e>
                                  <m:sub>
                                    <m:r>
                                      <a:rPr lang="en-US" altLang="zh-CN" i="1">
                                        <a:latin typeface="Cambria Math"/>
                                      </a:rPr>
                                      <m:t>𝑖</m:t>
                                    </m:r>
                                  </m:sub>
                                </m:sSub>
                              </m:e>
                              <m:sup>
                                <m:r>
                                  <a:rPr lang="en-US" altLang="zh-CN" i="1">
                                    <a:latin typeface="Cambria Math"/>
                                  </a:rPr>
                                  <m:t>2</m:t>
                                </m:r>
                              </m:sup>
                            </m:sSup>
                          </m:den>
                        </m:f>
                        <m:r>
                          <a:rPr lang="en-US" altLang="zh-CN" b="0" i="1" smtClean="0">
                            <a:latin typeface="Cambria Math"/>
                          </a:rPr>
                          <m:t> </m:t>
                        </m:r>
                      </m:e>
                    </m:rad>
                    <m:r>
                      <a:rPr lang="en-US" altLang="zh-CN" b="0" i="1" smtClean="0">
                        <a:latin typeface="Cambria Math"/>
                      </a:rPr>
                      <m:t>~ </m:t>
                    </m:r>
                    <m:sSup>
                      <m:sSupPr>
                        <m:ctrlPr>
                          <a:rPr lang="en-US" altLang="zh-CN" b="0" i="1" smtClean="0">
                            <a:latin typeface="Cambria Math"/>
                          </a:rPr>
                        </m:ctrlPr>
                      </m:sSupPr>
                      <m:e>
                        <m:sSub>
                          <m:sSubPr>
                            <m:ctrlPr>
                              <a:rPr lang="en-US" altLang="zh-CN" b="0" i="1" smtClean="0">
                                <a:latin typeface="Cambria Math"/>
                              </a:rPr>
                            </m:ctrlPr>
                          </m:sSubPr>
                          <m:e>
                            <m:r>
                              <a:rPr lang="en-US" altLang="zh-CN" b="0" i="1" smtClean="0">
                                <a:latin typeface="Cambria Math"/>
                              </a:rPr>
                              <m:t>𝑁</m:t>
                            </m:r>
                          </m:e>
                          <m:sub>
                            <m:r>
                              <a:rPr lang="en-US" altLang="zh-CN" b="0" i="1" smtClean="0">
                                <a:latin typeface="Cambria Math"/>
                              </a:rPr>
                              <m:t>𝑖</m:t>
                            </m:r>
                          </m:sub>
                        </m:sSub>
                      </m:e>
                      <m:sup>
                        <m:r>
                          <a:rPr lang="en-US" altLang="zh-CN" b="0" i="1" smtClean="0">
                            <a:latin typeface="Cambria Math"/>
                          </a:rPr>
                          <m:t>1/6</m:t>
                        </m:r>
                      </m:sup>
                    </m:sSup>
                  </m:oMath>
                </a14:m>
                <a:endParaRPr lang="en-US" altLang="zh-CN" dirty="0" smtClean="0">
                  <a:latin typeface="Times New Roman" panose="02020603050405020304" pitchFamily="18" charset="0"/>
                  <a:cs typeface="Times New Roman" panose="02020603050405020304" pitchFamily="18" charset="0"/>
                </a:endParaRPr>
              </a:p>
            </p:txBody>
          </p:sp>
        </mc:Choice>
        <mc:Fallback xmlns="">
          <p:sp>
            <p:nvSpPr>
              <p:cNvPr id="51" name="矩形 50"/>
              <p:cNvSpPr>
                <a:spLocks noRot="1" noChangeAspect="1" noMove="1" noResize="1" noEditPoints="1" noAdjustHandles="1" noChangeArrowheads="1" noChangeShapeType="1" noTextEdit="1"/>
              </p:cNvSpPr>
              <p:nvPr/>
            </p:nvSpPr>
            <p:spPr>
              <a:xfrm>
                <a:off x="3630019" y="3435846"/>
                <a:ext cx="5112568" cy="1441998"/>
              </a:xfrm>
              <a:prstGeom prst="rect">
                <a:avLst/>
              </a:prstGeom>
              <a:blipFill rotWithShape="1">
                <a:blip r:embed="rId8"/>
                <a:stretch>
                  <a:fillRect l="-832" b="-39916"/>
                </a:stretch>
              </a:blipFill>
              <a:ln>
                <a:solidFill>
                  <a:schemeClr val="tx1"/>
                </a:solidFill>
              </a:ln>
            </p:spPr>
            <p:txBody>
              <a:bodyPr/>
              <a:lstStyle/>
              <a:p>
                <a:r>
                  <a:rPr lang="zh-CN" altLang="en-US">
                    <a:noFill/>
                  </a:rPr>
                  <a:t> </a:t>
                </a:r>
              </a:p>
            </p:txBody>
          </p:sp>
        </mc:Fallback>
      </mc:AlternateContent>
    </p:spTree>
    <p:extLst>
      <p:ext uri="{BB962C8B-B14F-4D97-AF65-F5344CB8AC3E}">
        <p14:creationId xmlns:p14="http://schemas.microsoft.com/office/powerpoint/2010/main" val="17609334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90C52C8A-D70D-4179-A071-16349FC07335}" type="slidenum">
              <a:rPr lang="zh-CN" altLang="en-US" smtClean="0"/>
              <a:t>23</a:t>
            </a:fld>
            <a:endParaRPr lang="zh-CN" altLang="en-US"/>
          </a:p>
        </p:txBody>
      </p:sp>
      <p:sp>
        <p:nvSpPr>
          <p:cNvPr id="3" name="矩形 2"/>
          <p:cNvSpPr/>
          <p:nvPr/>
        </p:nvSpPr>
        <p:spPr>
          <a:xfrm>
            <a:off x="251520" y="555526"/>
            <a:ext cx="4320000" cy="4062651"/>
          </a:xfrm>
          <a:prstGeom prst="rect">
            <a:avLst/>
          </a:prstGeom>
          <a:solidFill>
            <a:schemeClr val="bg2">
              <a:lumMod val="90000"/>
              <a:lumOff val="10000"/>
            </a:schemeClr>
          </a:solidFill>
        </p:spPr>
        <p:txBody>
          <a:bodyPr wrap="square">
            <a:spAutoFit/>
          </a:bodyPr>
          <a:lstStyle/>
          <a:p>
            <a:pPr fontAlgn="base">
              <a:lnSpc>
                <a:spcPct val="150000"/>
              </a:lnSpc>
            </a:pPr>
            <a:r>
              <a:rPr lang="zh-CN" altLang="en-US" sz="2400" b="1" dirty="0" smtClean="0">
                <a:latin typeface="Times New Roman" panose="02020603050405020304" pitchFamily="18" charset="0"/>
                <a:cs typeface="Times New Roman" panose="02020603050405020304" pitchFamily="18" charset="0"/>
              </a:rPr>
              <a:t>总结：</a:t>
            </a:r>
            <a:endParaRPr lang="en-US" altLang="zh-CN" sz="2400" b="1" dirty="0" smtClean="0">
              <a:latin typeface="Times New Roman" panose="02020603050405020304" pitchFamily="18" charset="0"/>
              <a:cs typeface="Times New Roman" panose="02020603050405020304" pitchFamily="18" charset="0"/>
            </a:endParaRPr>
          </a:p>
          <a:p>
            <a:pPr marL="342900" indent="-342900" fontAlgn="base">
              <a:lnSpc>
                <a:spcPct val="150000"/>
              </a:lnSpc>
              <a:buFont typeface="+mj-lt"/>
              <a:buAutoNum type="arabicPeriod"/>
            </a:pPr>
            <a:r>
              <a:rPr lang="zh-CN" altLang="zh-CN" dirty="0" smtClean="0">
                <a:latin typeface="Times New Roman" panose="02020603050405020304" pitchFamily="18" charset="0"/>
                <a:cs typeface="Times New Roman" panose="02020603050405020304" pitchFamily="18" charset="0"/>
              </a:rPr>
              <a:t>首次</a:t>
            </a:r>
            <a:r>
              <a:rPr lang="zh-CN" altLang="en-US" dirty="0" smtClean="0">
                <a:latin typeface="Times New Roman" panose="02020603050405020304" pitchFamily="18" charset="0"/>
                <a:cs typeface="Times New Roman" panose="02020603050405020304" pitchFamily="18" charset="0"/>
              </a:rPr>
              <a:t>发现各向异性膨胀参数</a:t>
            </a:r>
            <a:r>
              <a:rPr lang="en-US" altLang="zh-CN" i="1" dirty="0" smtClean="0">
                <a:latin typeface="Times New Roman" panose="02020603050405020304" pitchFamily="18" charset="0"/>
                <a:cs typeface="Times New Roman" panose="02020603050405020304" pitchFamily="18" charset="0"/>
              </a:rPr>
              <a:t>v</a:t>
            </a:r>
            <a:r>
              <a:rPr lang="en-US" altLang="zh-CN" baseline="-25000" dirty="0" smtClean="0">
                <a:latin typeface="Times New Roman" panose="02020603050405020304" pitchFamily="18" charset="0"/>
                <a:cs typeface="Times New Roman" panose="02020603050405020304" pitchFamily="18" charset="0"/>
              </a:rPr>
              <a:t>2</a:t>
            </a:r>
            <a:r>
              <a:rPr lang="zh-CN" altLang="en-US" dirty="0" smtClean="0">
                <a:latin typeface="Times New Roman" panose="02020603050405020304" pitchFamily="18" charset="0"/>
                <a:cs typeface="Times New Roman" panose="02020603050405020304" pitchFamily="18" charset="0"/>
              </a:rPr>
              <a:t>随</a:t>
            </a:r>
            <a:r>
              <a:rPr lang="zh-CN" altLang="zh-CN" dirty="0" smtClean="0">
                <a:latin typeface="Times New Roman" panose="02020603050405020304" pitchFamily="18" charset="0"/>
                <a:cs typeface="Times New Roman" panose="02020603050405020304" pitchFamily="18" charset="0"/>
              </a:rPr>
              <a:t>不透明度</a:t>
            </a:r>
            <a:r>
              <a:rPr lang="en-US" altLang="zh-CN" i="1" dirty="0">
                <a:latin typeface="Times New Roman" panose="02020603050405020304" pitchFamily="18" charset="0"/>
                <a:cs typeface="Times New Roman" panose="02020603050405020304" pitchFamily="18" charset="0"/>
              </a:rPr>
              <a:t>n</a:t>
            </a:r>
            <a:r>
              <a:rPr lang="zh-CN" altLang="zh-CN" dirty="0" smtClean="0">
                <a:latin typeface="Times New Roman" panose="02020603050405020304" pitchFamily="18" charset="0"/>
                <a:cs typeface="Times New Roman" panose="02020603050405020304" pitchFamily="18" charset="0"/>
              </a:rPr>
              <a:t>变化</a:t>
            </a:r>
            <a:r>
              <a:rPr lang="zh-CN" altLang="en-US" dirty="0" smtClean="0">
                <a:latin typeface="Times New Roman" panose="02020603050405020304" pitchFamily="18" charset="0"/>
                <a:cs typeface="Times New Roman" panose="02020603050405020304" pitchFamily="18" charset="0"/>
              </a:rPr>
              <a:t>的</a:t>
            </a:r>
            <a:r>
              <a:rPr lang="zh-CN" altLang="zh-CN" dirty="0" smtClean="0">
                <a:latin typeface="Times New Roman" panose="02020603050405020304" pitchFamily="18" charset="0"/>
                <a:cs typeface="Times New Roman" panose="02020603050405020304" pitchFamily="18" charset="0"/>
              </a:rPr>
              <a:t>普</a:t>
            </a:r>
            <a:r>
              <a:rPr lang="zh-CN" altLang="zh-CN" dirty="0">
                <a:latin typeface="Times New Roman" panose="02020603050405020304" pitchFamily="18" charset="0"/>
                <a:cs typeface="Times New Roman" panose="02020603050405020304" pitchFamily="18" charset="0"/>
              </a:rPr>
              <a:t>适标度</a:t>
            </a:r>
            <a:r>
              <a:rPr lang="zh-CN" altLang="zh-CN" dirty="0" smtClean="0">
                <a:latin typeface="Times New Roman" panose="02020603050405020304" pitchFamily="18" charset="0"/>
                <a:cs typeface="Times New Roman" panose="02020603050405020304" pitchFamily="18" charset="0"/>
              </a:rPr>
              <a:t>律</a:t>
            </a:r>
            <a:r>
              <a:rPr lang="zh-CN" altLang="en-US" dirty="0" smtClean="0">
                <a:latin typeface="Times New Roman" panose="02020603050405020304" pitchFamily="18" charset="0"/>
                <a:cs typeface="Times New Roman" panose="02020603050405020304" pitchFamily="18" charset="0"/>
              </a:rPr>
              <a:t>，它类似“随机游走”，并且同时适用</a:t>
            </a:r>
            <a:r>
              <a:rPr lang="zh-CN" altLang="zh-CN" dirty="0" smtClean="0">
                <a:latin typeface="Times New Roman" panose="02020603050405020304" pitchFamily="18" charset="0"/>
                <a:cs typeface="Times New Roman" panose="02020603050405020304" pitchFamily="18" charset="0"/>
              </a:rPr>
              <a:t>冷</a:t>
            </a:r>
            <a:r>
              <a:rPr lang="zh-CN" altLang="zh-CN" dirty="0">
                <a:latin typeface="Times New Roman" panose="02020603050405020304" pitchFamily="18" charset="0"/>
                <a:cs typeface="Times New Roman" panose="02020603050405020304" pitchFamily="18" charset="0"/>
              </a:rPr>
              <a:t>原子和重离子</a:t>
            </a:r>
            <a:r>
              <a:rPr lang="zh-CN" altLang="zh-CN" dirty="0" smtClean="0">
                <a:latin typeface="Times New Roman" panose="02020603050405020304" pitchFamily="18" charset="0"/>
                <a:cs typeface="Times New Roman" panose="02020603050405020304" pitchFamily="18" charset="0"/>
              </a:rPr>
              <a:t>碰撞</a:t>
            </a:r>
            <a:r>
              <a:rPr lang="zh-CN" altLang="en-US" dirty="0" smtClean="0">
                <a:latin typeface="Times New Roman" panose="02020603050405020304" pitchFamily="18" charset="0"/>
                <a:cs typeface="Times New Roman" panose="02020603050405020304" pitchFamily="18" charset="0"/>
              </a:rPr>
              <a:t>这两个差异巨大的物理体系</a:t>
            </a:r>
            <a:r>
              <a:rPr lang="zh-CN" altLang="zh-CN" dirty="0" smtClean="0">
                <a:latin typeface="Times New Roman" panose="02020603050405020304" pitchFamily="18" charset="0"/>
                <a:cs typeface="Times New Roman" panose="02020603050405020304" pitchFamily="18" charset="0"/>
              </a:rPr>
              <a:t>。</a:t>
            </a:r>
            <a:endParaRPr lang="zh-CN" altLang="zh-CN" dirty="0">
              <a:latin typeface="Times New Roman" panose="02020603050405020304" pitchFamily="18" charset="0"/>
              <a:cs typeface="Times New Roman" panose="02020603050405020304" pitchFamily="18" charset="0"/>
            </a:endParaRPr>
          </a:p>
          <a:p>
            <a:pPr marL="342900" indent="-342900" fontAlgn="base">
              <a:lnSpc>
                <a:spcPct val="150000"/>
              </a:lnSpc>
              <a:buFont typeface="+mj-lt"/>
              <a:buAutoNum type="arabicPeriod"/>
            </a:pPr>
            <a:r>
              <a:rPr lang="zh-CN" altLang="en-US" dirty="0" smtClean="0">
                <a:latin typeface="Times New Roman" panose="02020603050405020304" pitchFamily="18" charset="0"/>
                <a:cs typeface="Times New Roman" panose="02020603050405020304" pitchFamily="18" charset="0"/>
              </a:rPr>
              <a:t>发现</a:t>
            </a:r>
            <a:r>
              <a:rPr lang="zh-CN" altLang="zh-CN" dirty="0" smtClean="0">
                <a:latin typeface="Times New Roman" panose="02020603050405020304" pitchFamily="18" charset="0"/>
                <a:cs typeface="Times New Roman" panose="02020603050405020304" pitchFamily="18" charset="0"/>
              </a:rPr>
              <a:t>各向异性</a:t>
            </a:r>
            <a:r>
              <a:rPr lang="zh-CN" altLang="zh-CN" dirty="0">
                <a:latin typeface="Times New Roman" panose="02020603050405020304" pitchFamily="18" charset="0"/>
                <a:cs typeface="Times New Roman" panose="02020603050405020304" pitchFamily="18" charset="0"/>
              </a:rPr>
              <a:t>膨胀在</a:t>
            </a:r>
            <a:r>
              <a:rPr lang="zh-CN" altLang="zh-CN" dirty="0" smtClean="0">
                <a:latin typeface="Times New Roman" panose="02020603050405020304" pitchFamily="18" charset="0"/>
                <a:cs typeface="Times New Roman" panose="02020603050405020304" pitchFamily="18" charset="0"/>
              </a:rPr>
              <a:t>系统不透明度</a:t>
            </a:r>
            <a:r>
              <a:rPr lang="zh-CN" altLang="zh-CN" dirty="0">
                <a:latin typeface="Times New Roman" panose="02020603050405020304" pitchFamily="18" charset="0"/>
                <a:cs typeface="Times New Roman" panose="02020603050405020304" pitchFamily="18" charset="0"/>
              </a:rPr>
              <a:t>很小时就能突现，突破了</a:t>
            </a:r>
            <a:r>
              <a:rPr lang="en-US" altLang="zh-CN" dirty="0">
                <a:latin typeface="Times New Roman" panose="02020603050405020304" pitchFamily="18" charset="0"/>
                <a:cs typeface="Times New Roman" panose="02020603050405020304" pitchFamily="18" charset="0"/>
              </a:rPr>
              <a:t> "</a:t>
            </a:r>
            <a:r>
              <a:rPr lang="zh-CN" altLang="zh-CN" dirty="0">
                <a:latin typeface="Times New Roman" panose="02020603050405020304" pitchFamily="18" charset="0"/>
                <a:cs typeface="Times New Roman" panose="02020603050405020304" pitchFamily="18" charset="0"/>
              </a:rPr>
              <a:t>完美流体是强相互作用各向异性膨胀的前提</a:t>
            </a:r>
            <a:r>
              <a:rPr lang="en-US" altLang="zh-CN" dirty="0">
                <a:latin typeface="Times New Roman" panose="02020603050405020304" pitchFamily="18" charset="0"/>
                <a:cs typeface="Times New Roman" panose="02020603050405020304" pitchFamily="18" charset="0"/>
              </a:rPr>
              <a:t>" </a:t>
            </a:r>
            <a:r>
              <a:rPr lang="zh-CN" altLang="zh-CN" dirty="0">
                <a:latin typeface="Times New Roman" panose="02020603050405020304" pitchFamily="18" charset="0"/>
                <a:cs typeface="Times New Roman" panose="02020603050405020304" pitchFamily="18" charset="0"/>
              </a:rPr>
              <a:t>的传统观点</a:t>
            </a:r>
            <a:r>
              <a:rPr lang="zh-CN" altLang="zh-CN" dirty="0" smtClean="0">
                <a:latin typeface="Times New Roman" panose="02020603050405020304" pitchFamily="18" charset="0"/>
                <a:cs typeface="Times New Roman" panose="02020603050405020304" pitchFamily="18" charset="0"/>
              </a:rPr>
              <a:t>。</a:t>
            </a:r>
            <a:endParaRPr lang="en-US" altLang="zh-CN" dirty="0" smtClean="0">
              <a:latin typeface="Times New Roman" panose="02020603050405020304" pitchFamily="18" charset="0"/>
              <a:cs typeface="Times New Roman" panose="02020603050405020304" pitchFamily="18" charset="0"/>
            </a:endParaRPr>
          </a:p>
        </p:txBody>
      </p:sp>
      <p:sp>
        <p:nvSpPr>
          <p:cNvPr id="5" name="矩形 4"/>
          <p:cNvSpPr/>
          <p:nvPr/>
        </p:nvSpPr>
        <p:spPr>
          <a:xfrm>
            <a:off x="4716016" y="555526"/>
            <a:ext cx="4212000" cy="4016484"/>
          </a:xfrm>
          <a:prstGeom prst="rect">
            <a:avLst/>
          </a:prstGeom>
          <a:solidFill>
            <a:schemeClr val="bg2">
              <a:lumMod val="90000"/>
              <a:lumOff val="10000"/>
            </a:schemeClr>
          </a:solidFill>
        </p:spPr>
        <p:txBody>
          <a:bodyPr wrap="square">
            <a:spAutoFit/>
          </a:bodyPr>
          <a:lstStyle/>
          <a:p>
            <a:pPr fontAlgn="base">
              <a:lnSpc>
                <a:spcPct val="150000"/>
              </a:lnSpc>
            </a:pPr>
            <a:r>
              <a:rPr lang="zh-CN" altLang="en-US" sz="2400" b="1" dirty="0" smtClean="0">
                <a:latin typeface="Times New Roman" panose="02020603050405020304" pitchFamily="18" charset="0"/>
                <a:cs typeface="Times New Roman" panose="02020603050405020304" pitchFamily="18" charset="0"/>
              </a:rPr>
              <a:t>展望：</a:t>
            </a:r>
            <a:endParaRPr lang="en-US" altLang="zh-CN" sz="2400" b="1" dirty="0" smtClean="0">
              <a:latin typeface="Times New Roman" panose="02020603050405020304" pitchFamily="18" charset="0"/>
              <a:cs typeface="Times New Roman" panose="02020603050405020304" pitchFamily="18" charset="0"/>
            </a:endParaRPr>
          </a:p>
          <a:p>
            <a:pPr marL="457200" indent="-457200" fontAlgn="base">
              <a:lnSpc>
                <a:spcPct val="150000"/>
              </a:lnSpc>
              <a:buAutoNum type="arabicPeriod"/>
            </a:pPr>
            <a:r>
              <a:rPr lang="zh-CN" altLang="en-US" dirty="0" smtClean="0">
                <a:latin typeface="Times New Roman" panose="02020603050405020304" pitchFamily="18" charset="0"/>
                <a:cs typeface="Times New Roman" panose="02020603050405020304" pitchFamily="18" charset="0"/>
              </a:rPr>
              <a:t>继续开展弱相互作用各向异性膨胀实验，研究弱耦合各向异性膨胀与自旋极化之间的联系。</a:t>
            </a:r>
            <a:endParaRPr lang="en-US" altLang="zh-CN" dirty="0" smtClean="0">
              <a:latin typeface="Times New Roman" panose="02020603050405020304" pitchFamily="18" charset="0"/>
              <a:cs typeface="Times New Roman" panose="02020603050405020304" pitchFamily="18" charset="0"/>
            </a:endParaRPr>
          </a:p>
          <a:p>
            <a:pPr marL="457200" indent="-457200" fontAlgn="base">
              <a:lnSpc>
                <a:spcPct val="150000"/>
              </a:lnSpc>
              <a:buFont typeface="+mj-lt"/>
              <a:buAutoNum type="arabicPeriod"/>
            </a:pPr>
            <a:r>
              <a:rPr lang="zh-CN" altLang="en-US" dirty="0" smtClean="0">
                <a:latin typeface="Times New Roman" panose="02020603050405020304" pitchFamily="18" charset="0"/>
                <a:cs typeface="Times New Roman" panose="02020603050405020304" pitchFamily="18" charset="0"/>
              </a:rPr>
              <a:t>开展密度均匀冷原子气体实验：</a:t>
            </a:r>
            <a:endParaRPr lang="en-US" altLang="zh-CN" dirty="0" smtClean="0">
              <a:latin typeface="Times New Roman" panose="02020603050405020304" pitchFamily="18" charset="0"/>
              <a:cs typeface="Times New Roman" panose="02020603050405020304" pitchFamily="18" charset="0"/>
            </a:endParaRPr>
          </a:p>
          <a:p>
            <a:pPr marL="914400" lvl="1" indent="-457200" fontAlgn="base">
              <a:lnSpc>
                <a:spcPct val="150000"/>
              </a:lnSpc>
              <a:buFont typeface="Wingdings" panose="05000000000000000000" pitchFamily="2" charset="2"/>
              <a:buChar char="l"/>
            </a:pPr>
            <a:r>
              <a:rPr lang="zh-CN" altLang="en-US" dirty="0" smtClean="0">
                <a:latin typeface="Times New Roman" panose="02020603050405020304" pitchFamily="18" charset="0"/>
                <a:cs typeface="Times New Roman" panose="02020603050405020304" pitchFamily="18" charset="0"/>
              </a:rPr>
              <a:t>更长的观测时间</a:t>
            </a:r>
            <a:endParaRPr lang="en-US" altLang="zh-CN" dirty="0">
              <a:latin typeface="Times New Roman" panose="02020603050405020304" pitchFamily="18" charset="0"/>
              <a:cs typeface="Times New Roman" panose="02020603050405020304" pitchFamily="18" charset="0"/>
            </a:endParaRPr>
          </a:p>
          <a:p>
            <a:pPr marL="914400" lvl="1" indent="-457200" fontAlgn="base">
              <a:lnSpc>
                <a:spcPct val="150000"/>
              </a:lnSpc>
              <a:buFont typeface="Wingdings" panose="05000000000000000000" pitchFamily="2" charset="2"/>
              <a:buChar char="l"/>
            </a:pPr>
            <a:r>
              <a:rPr lang="zh-CN" altLang="en-US" dirty="0" smtClean="0">
                <a:latin typeface="Times New Roman" panose="02020603050405020304" pitchFamily="18" charset="0"/>
                <a:cs typeface="Times New Roman" panose="02020603050405020304" pitchFamily="18" charset="0"/>
              </a:rPr>
              <a:t>更高的观测信噪比</a:t>
            </a:r>
            <a:endParaRPr lang="en-US" altLang="zh-CN" dirty="0" smtClean="0">
              <a:latin typeface="Times New Roman" panose="02020603050405020304" pitchFamily="18" charset="0"/>
              <a:cs typeface="Times New Roman" panose="02020603050405020304" pitchFamily="18" charset="0"/>
            </a:endParaRPr>
          </a:p>
          <a:p>
            <a:pPr marL="914400" lvl="1" indent="-457200" fontAlgn="base">
              <a:lnSpc>
                <a:spcPct val="150000"/>
              </a:lnSpc>
              <a:buFont typeface="Wingdings" panose="05000000000000000000" pitchFamily="2" charset="2"/>
              <a:buChar char="l"/>
            </a:pPr>
            <a:r>
              <a:rPr lang="zh-CN" altLang="en-US" dirty="0" smtClean="0">
                <a:latin typeface="Times New Roman" panose="02020603050405020304" pitchFamily="18" charset="0"/>
                <a:cs typeface="Times New Roman" panose="02020603050405020304" pitchFamily="18" charset="0"/>
              </a:rPr>
              <a:t>更准确地模拟高阶各向异性流（包括椭圆流和三角流等）</a:t>
            </a:r>
            <a:r>
              <a:rPr lang="zh-CN" altLang="en-US" sz="2000" dirty="0" smtClean="0">
                <a:latin typeface="Times New Roman" panose="02020603050405020304" pitchFamily="18" charset="0"/>
                <a:cs typeface="Times New Roman" panose="02020603050405020304" pitchFamily="18" charset="0"/>
              </a:rPr>
              <a:t>。</a:t>
            </a:r>
            <a:endParaRPr lang="en-US" altLang="zh-CN"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64349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76289" y="123478"/>
            <a:ext cx="3791423" cy="523220"/>
          </a:xfrm>
          <a:prstGeom prst="rect">
            <a:avLst/>
          </a:prstGeom>
          <a:noFill/>
        </p:spPr>
        <p:txBody>
          <a:bodyPr wrap="none" rtlCol="0">
            <a:spAutoFit/>
          </a:bodyPr>
          <a:lstStyle/>
          <a:p>
            <a:pPr algn="ctr"/>
            <a:r>
              <a:rPr lang="zh-CN" altLang="en-US" sz="2800" b="1" dirty="0" smtClean="0"/>
              <a:t>环形势中的冷原子气体</a:t>
            </a:r>
            <a:endParaRPr lang="zh-CN" altLang="en-US" sz="2800" b="1" dirty="0"/>
          </a:p>
        </p:txBody>
      </p:sp>
      <p:sp>
        <p:nvSpPr>
          <p:cNvPr id="3" name="灯片编号占位符 2"/>
          <p:cNvSpPr>
            <a:spLocks noGrp="1"/>
          </p:cNvSpPr>
          <p:nvPr>
            <p:ph type="sldNum" sz="quarter" idx="12"/>
          </p:nvPr>
        </p:nvSpPr>
        <p:spPr/>
        <p:txBody>
          <a:bodyPr/>
          <a:lstStyle/>
          <a:p>
            <a:fld id="{90C52C8A-D70D-4179-A071-16349FC07335}" type="slidenum">
              <a:rPr lang="zh-CN" altLang="en-US" smtClean="0"/>
              <a:t>24</a:t>
            </a:fld>
            <a:endParaRPr lang="zh-CN" altLang="en-US"/>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3338" y="1171554"/>
            <a:ext cx="1767054" cy="1547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1130" y="3078005"/>
            <a:ext cx="1769262" cy="1549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直接箭头连接符 4"/>
          <p:cNvCxnSpPr/>
          <p:nvPr/>
        </p:nvCxnSpPr>
        <p:spPr>
          <a:xfrm>
            <a:off x="6333338" y="1459586"/>
            <a:ext cx="1767054" cy="0"/>
          </a:xfrm>
          <a:prstGeom prst="straightConnector1">
            <a:avLst/>
          </a:prstGeom>
          <a:ln w="1270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820643" y="1171554"/>
            <a:ext cx="806631" cy="338554"/>
          </a:xfrm>
          <a:prstGeom prst="rect">
            <a:avLst/>
          </a:prstGeom>
          <a:noFill/>
        </p:spPr>
        <p:txBody>
          <a:bodyPr wrap="none" rtlCol="0">
            <a:spAutoFit/>
          </a:bodyPr>
          <a:lstStyle/>
          <a:p>
            <a:r>
              <a:rPr lang="en-US" altLang="zh-CN" sz="1600" dirty="0" smtClean="0">
                <a:solidFill>
                  <a:schemeClr val="bg1"/>
                </a:solidFill>
                <a:latin typeface="Times New Roman" panose="02020603050405020304" pitchFamily="18" charset="0"/>
                <a:cs typeface="Times New Roman" panose="02020603050405020304" pitchFamily="18" charset="0"/>
              </a:rPr>
              <a:t>325 um</a:t>
            </a:r>
            <a:endParaRPr lang="zh-CN" altLang="en-US" sz="1600" dirty="0">
              <a:solidFill>
                <a:schemeClr val="bg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6691170" y="2717950"/>
            <a:ext cx="1166794" cy="338554"/>
          </a:xfrm>
          <a:prstGeom prst="rect">
            <a:avLst/>
          </a:prstGeom>
          <a:noFill/>
        </p:spPr>
        <p:txBody>
          <a:bodyPr wrap="none" rtlCol="0">
            <a:spAutoFit/>
          </a:bodyPr>
          <a:lstStyle/>
          <a:p>
            <a:pPr algn="ctr"/>
            <a:r>
              <a:rPr lang="en-US" altLang="zh-CN" sz="1600" dirty="0" smtClean="0">
                <a:latin typeface="Times New Roman" panose="02020603050405020304" pitchFamily="18" charset="0"/>
                <a:cs typeface="Times New Roman" panose="02020603050405020304" pitchFamily="18" charset="0"/>
              </a:rPr>
              <a:t>TOF 1.5 </a:t>
            </a:r>
            <a:r>
              <a:rPr lang="en-US" altLang="zh-CN" sz="1600" dirty="0" err="1" smtClean="0">
                <a:latin typeface="Times New Roman" panose="02020603050405020304" pitchFamily="18" charset="0"/>
                <a:cs typeface="Times New Roman" panose="02020603050405020304" pitchFamily="18" charset="0"/>
              </a:rPr>
              <a:t>ms</a:t>
            </a:r>
            <a:endParaRPr lang="zh-CN" altLang="en-US" sz="16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6698584" y="4609460"/>
            <a:ext cx="1166794" cy="338554"/>
          </a:xfrm>
          <a:prstGeom prst="rect">
            <a:avLst/>
          </a:prstGeom>
          <a:noFill/>
        </p:spPr>
        <p:txBody>
          <a:bodyPr wrap="none" rtlCol="0">
            <a:spAutoFit/>
          </a:bodyPr>
          <a:lstStyle/>
          <a:p>
            <a:pPr algn="ctr"/>
            <a:r>
              <a:rPr lang="en-US" altLang="zh-CN" sz="1600" dirty="0" smtClean="0">
                <a:latin typeface="Times New Roman" panose="02020603050405020304" pitchFamily="18" charset="0"/>
                <a:cs typeface="Times New Roman" panose="02020603050405020304" pitchFamily="18" charset="0"/>
              </a:rPr>
              <a:t>TOF 5.0 </a:t>
            </a:r>
            <a:r>
              <a:rPr lang="en-US" altLang="zh-CN" sz="1600" dirty="0" err="1" smtClean="0">
                <a:latin typeface="Times New Roman" panose="02020603050405020304" pitchFamily="18" charset="0"/>
                <a:cs typeface="Times New Roman" panose="02020603050405020304" pitchFamily="18" charset="0"/>
              </a:rPr>
              <a:t>ms</a:t>
            </a:r>
            <a:endParaRPr lang="zh-CN" altLang="en-US" sz="1600" dirty="0">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1171554"/>
            <a:ext cx="5400000" cy="3495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20897" y="771444"/>
            <a:ext cx="1499128" cy="400110"/>
          </a:xfrm>
          <a:prstGeom prst="rect">
            <a:avLst/>
          </a:prstGeom>
          <a:noFill/>
        </p:spPr>
        <p:txBody>
          <a:bodyPr wrap="none" rtlCol="0">
            <a:spAutoFit/>
          </a:bodyPr>
          <a:lstStyle/>
          <a:p>
            <a:pPr marL="285750" indent="-285750">
              <a:buFont typeface="Arial" panose="020B0604020202020204" pitchFamily="34" charset="0"/>
              <a:buChar char="•"/>
            </a:pPr>
            <a:r>
              <a:rPr lang="zh-CN" altLang="en-US" sz="2000" b="1" dirty="0" smtClean="0"/>
              <a:t>任意形状</a:t>
            </a:r>
            <a:endParaRPr lang="zh-CN" altLang="en-US" sz="2000" b="1" dirty="0"/>
          </a:p>
        </p:txBody>
      </p:sp>
      <p:sp>
        <p:nvSpPr>
          <p:cNvPr id="12" name="TextBox 11"/>
          <p:cNvSpPr txBox="1"/>
          <p:nvPr/>
        </p:nvSpPr>
        <p:spPr>
          <a:xfrm>
            <a:off x="3745922" y="771444"/>
            <a:ext cx="1755609" cy="400110"/>
          </a:xfrm>
          <a:prstGeom prst="rect">
            <a:avLst/>
          </a:prstGeom>
          <a:noFill/>
        </p:spPr>
        <p:txBody>
          <a:bodyPr wrap="none" rtlCol="0">
            <a:spAutoFit/>
          </a:bodyPr>
          <a:lstStyle/>
          <a:p>
            <a:pPr marL="285750" indent="-285750">
              <a:buFont typeface="Arial" panose="020B0604020202020204" pitchFamily="34" charset="0"/>
              <a:buChar char="•"/>
            </a:pPr>
            <a:r>
              <a:rPr lang="zh-CN" altLang="en-US" sz="2000" b="1" dirty="0" smtClean="0"/>
              <a:t>长时间观测</a:t>
            </a:r>
            <a:endParaRPr lang="zh-CN" altLang="en-US" sz="2000" b="1" dirty="0"/>
          </a:p>
        </p:txBody>
      </p:sp>
      <p:sp>
        <p:nvSpPr>
          <p:cNvPr id="13" name="TextBox 12"/>
          <p:cNvSpPr txBox="1"/>
          <p:nvPr/>
        </p:nvSpPr>
        <p:spPr>
          <a:xfrm>
            <a:off x="6204863" y="771444"/>
            <a:ext cx="1247457" cy="400110"/>
          </a:xfrm>
          <a:prstGeom prst="rect">
            <a:avLst/>
          </a:prstGeom>
          <a:noFill/>
        </p:spPr>
        <p:txBody>
          <a:bodyPr wrap="none" rtlCol="0">
            <a:spAutoFit/>
          </a:bodyPr>
          <a:lstStyle/>
          <a:p>
            <a:pPr marL="285750" indent="-285750">
              <a:buFont typeface="Arial" panose="020B0604020202020204" pitchFamily="34" charset="0"/>
              <a:buChar char="•"/>
            </a:pPr>
            <a:r>
              <a:rPr lang="zh-CN" altLang="en-US" sz="2000" b="1" dirty="0" smtClean="0">
                <a:solidFill>
                  <a:srgbClr val="FF0000"/>
                </a:solidFill>
              </a:rPr>
              <a:t>三角流</a:t>
            </a:r>
            <a:endParaRPr lang="zh-CN" altLang="en-US" sz="2000" b="1" dirty="0">
              <a:solidFill>
                <a:srgbClr val="FF0000"/>
              </a:solidFill>
            </a:endParaRPr>
          </a:p>
        </p:txBody>
      </p:sp>
    </p:spTree>
    <p:extLst>
      <p:ext uri="{BB962C8B-B14F-4D97-AF65-F5344CB8AC3E}">
        <p14:creationId xmlns:p14="http://schemas.microsoft.com/office/powerpoint/2010/main" val="39112626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49434" y="326579"/>
            <a:ext cx="3744416" cy="92333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zh-CN" altLang="en-US" sz="5400" b="1" dirty="0" smtClean="0">
                <a:ln w="11430"/>
                <a:effectLst>
                  <a:outerShdw blurRad="80000" dist="40000" dir="5040000" algn="tl">
                    <a:srgbClr val="000000">
                      <a:alpha val="30000"/>
                    </a:srgbClr>
                  </a:outerShdw>
                </a:effectLst>
              </a:rPr>
              <a:t>感谢关注！</a:t>
            </a:r>
            <a:endParaRPr lang="zh-CN" altLang="en-US" sz="5400" b="1" dirty="0">
              <a:ln w="11430"/>
              <a:effectLst>
                <a:outerShdw blurRad="80000" dist="40000" dir="5040000" algn="tl">
                  <a:srgbClr val="000000">
                    <a:alpha val="30000"/>
                  </a:srgbClr>
                </a:outerShdw>
              </a:effectLst>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539" y="1564038"/>
            <a:ext cx="6276923"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35" y="123638"/>
            <a:ext cx="2479308"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75656" y="2067694"/>
            <a:ext cx="723275" cy="307777"/>
          </a:xfrm>
          <a:prstGeom prst="rect">
            <a:avLst/>
          </a:prstGeom>
          <a:noFill/>
        </p:spPr>
        <p:txBody>
          <a:bodyPr wrap="none" rtlCol="0">
            <a:spAutoFit/>
          </a:bodyPr>
          <a:lstStyle/>
          <a:p>
            <a:r>
              <a:rPr lang="zh-CN" altLang="en-US" sz="1400" b="1" dirty="0" smtClean="0">
                <a:solidFill>
                  <a:schemeClr val="bg1"/>
                </a:solidFill>
              </a:rPr>
              <a:t>李鹏程</a:t>
            </a:r>
            <a:endParaRPr lang="zh-CN" altLang="en-US" sz="1400" b="1" dirty="0">
              <a:solidFill>
                <a:schemeClr val="bg1"/>
              </a:solidFill>
            </a:endParaRPr>
          </a:p>
        </p:txBody>
      </p:sp>
      <p:sp>
        <p:nvSpPr>
          <p:cNvPr id="6" name="TextBox 5"/>
          <p:cNvSpPr txBox="1"/>
          <p:nvPr/>
        </p:nvSpPr>
        <p:spPr>
          <a:xfrm>
            <a:off x="2156053" y="2139702"/>
            <a:ext cx="543739" cy="307777"/>
          </a:xfrm>
          <a:prstGeom prst="rect">
            <a:avLst/>
          </a:prstGeom>
          <a:noFill/>
        </p:spPr>
        <p:txBody>
          <a:bodyPr wrap="none" rtlCol="0">
            <a:spAutoFit/>
          </a:bodyPr>
          <a:lstStyle/>
          <a:p>
            <a:r>
              <a:rPr lang="zh-CN" altLang="en-US" sz="1400" b="1" dirty="0">
                <a:solidFill>
                  <a:schemeClr val="bg1"/>
                </a:solidFill>
              </a:rPr>
              <a:t>顾安</a:t>
            </a:r>
          </a:p>
        </p:txBody>
      </p:sp>
      <p:sp>
        <p:nvSpPr>
          <p:cNvPr id="7" name="TextBox 6"/>
          <p:cNvSpPr txBox="1"/>
          <p:nvPr/>
        </p:nvSpPr>
        <p:spPr>
          <a:xfrm>
            <a:off x="2627784" y="2139702"/>
            <a:ext cx="723275" cy="307777"/>
          </a:xfrm>
          <a:prstGeom prst="rect">
            <a:avLst/>
          </a:prstGeom>
          <a:noFill/>
        </p:spPr>
        <p:txBody>
          <a:bodyPr wrap="none" rtlCol="0">
            <a:spAutoFit/>
          </a:bodyPr>
          <a:lstStyle/>
          <a:p>
            <a:r>
              <a:rPr lang="zh-CN" altLang="en-US" sz="1400" b="1" dirty="0" smtClean="0">
                <a:solidFill>
                  <a:schemeClr val="bg1"/>
                </a:solidFill>
              </a:rPr>
              <a:t>徐浩洁</a:t>
            </a:r>
            <a:endParaRPr lang="zh-CN" altLang="en-US" sz="1400" b="1" dirty="0">
              <a:solidFill>
                <a:schemeClr val="bg1"/>
              </a:solidFill>
            </a:endParaRPr>
          </a:p>
        </p:txBody>
      </p:sp>
      <p:sp>
        <p:nvSpPr>
          <p:cNvPr id="8" name="TextBox 7"/>
          <p:cNvSpPr txBox="1"/>
          <p:nvPr/>
        </p:nvSpPr>
        <p:spPr>
          <a:xfrm>
            <a:off x="3131840" y="2447479"/>
            <a:ext cx="723275" cy="307777"/>
          </a:xfrm>
          <a:prstGeom prst="rect">
            <a:avLst/>
          </a:prstGeom>
          <a:noFill/>
        </p:spPr>
        <p:txBody>
          <a:bodyPr wrap="none" rtlCol="0">
            <a:spAutoFit/>
          </a:bodyPr>
          <a:lstStyle/>
          <a:p>
            <a:r>
              <a:rPr lang="zh-CN" altLang="en-US" sz="1400" b="1" dirty="0" smtClean="0">
                <a:solidFill>
                  <a:schemeClr val="bg1"/>
                </a:solidFill>
              </a:rPr>
              <a:t>宋红芳</a:t>
            </a:r>
            <a:endParaRPr lang="zh-CN" altLang="en-US" sz="1400" b="1" dirty="0">
              <a:solidFill>
                <a:schemeClr val="bg1"/>
              </a:solidFill>
            </a:endParaRPr>
          </a:p>
        </p:txBody>
      </p:sp>
      <p:sp>
        <p:nvSpPr>
          <p:cNvPr id="9" name="TextBox 8"/>
          <p:cNvSpPr txBox="1"/>
          <p:nvPr/>
        </p:nvSpPr>
        <p:spPr>
          <a:xfrm>
            <a:off x="3740229" y="2335981"/>
            <a:ext cx="543739" cy="307777"/>
          </a:xfrm>
          <a:prstGeom prst="rect">
            <a:avLst/>
          </a:prstGeom>
          <a:noFill/>
        </p:spPr>
        <p:txBody>
          <a:bodyPr wrap="none" rtlCol="0">
            <a:spAutoFit/>
          </a:bodyPr>
          <a:lstStyle/>
          <a:p>
            <a:r>
              <a:rPr lang="zh-CN" altLang="en-US" sz="1400" b="1" dirty="0" smtClean="0">
                <a:solidFill>
                  <a:schemeClr val="bg1"/>
                </a:solidFill>
              </a:rPr>
              <a:t>李可</a:t>
            </a:r>
            <a:endParaRPr lang="zh-CN" altLang="en-US" sz="1400" b="1" dirty="0">
              <a:solidFill>
                <a:schemeClr val="bg1"/>
              </a:solidFill>
            </a:endParaRPr>
          </a:p>
        </p:txBody>
      </p:sp>
      <p:sp>
        <p:nvSpPr>
          <p:cNvPr id="10" name="TextBox 9"/>
          <p:cNvSpPr txBox="1"/>
          <p:nvPr/>
        </p:nvSpPr>
        <p:spPr>
          <a:xfrm>
            <a:off x="4067944" y="2139702"/>
            <a:ext cx="723275" cy="307777"/>
          </a:xfrm>
          <a:prstGeom prst="rect">
            <a:avLst/>
          </a:prstGeom>
          <a:noFill/>
        </p:spPr>
        <p:txBody>
          <a:bodyPr wrap="none" rtlCol="0">
            <a:spAutoFit/>
          </a:bodyPr>
          <a:lstStyle/>
          <a:p>
            <a:r>
              <a:rPr lang="zh-CN" altLang="en-US" sz="1400" b="1" dirty="0" smtClean="0">
                <a:solidFill>
                  <a:schemeClr val="bg1"/>
                </a:solidFill>
              </a:rPr>
              <a:t>王福强</a:t>
            </a:r>
            <a:endParaRPr lang="zh-CN" altLang="en-US" sz="1400" b="1" dirty="0">
              <a:solidFill>
                <a:schemeClr val="bg1"/>
              </a:solidFill>
            </a:endParaRPr>
          </a:p>
        </p:txBody>
      </p:sp>
      <p:sp>
        <p:nvSpPr>
          <p:cNvPr id="11" name="TextBox 10"/>
          <p:cNvSpPr txBox="1"/>
          <p:nvPr/>
        </p:nvSpPr>
        <p:spPr>
          <a:xfrm>
            <a:off x="4499992" y="2335981"/>
            <a:ext cx="723275" cy="307777"/>
          </a:xfrm>
          <a:prstGeom prst="rect">
            <a:avLst/>
          </a:prstGeom>
          <a:noFill/>
        </p:spPr>
        <p:txBody>
          <a:bodyPr wrap="none" rtlCol="0">
            <a:spAutoFit/>
          </a:bodyPr>
          <a:lstStyle/>
          <a:p>
            <a:r>
              <a:rPr lang="zh-CN" altLang="en-US" sz="1400" b="1" dirty="0" smtClean="0">
                <a:solidFill>
                  <a:schemeClr val="bg1"/>
                </a:solidFill>
              </a:rPr>
              <a:t>朱祥荣</a:t>
            </a:r>
            <a:endParaRPr lang="zh-CN" altLang="en-US" sz="1400" b="1" dirty="0">
              <a:solidFill>
                <a:schemeClr val="bg1"/>
              </a:solidFill>
            </a:endParaRPr>
          </a:p>
        </p:txBody>
      </p:sp>
      <p:sp>
        <p:nvSpPr>
          <p:cNvPr id="14" name="TextBox 13"/>
          <p:cNvSpPr txBox="1"/>
          <p:nvPr/>
        </p:nvSpPr>
        <p:spPr>
          <a:xfrm>
            <a:off x="5000853" y="2139702"/>
            <a:ext cx="723275" cy="307777"/>
          </a:xfrm>
          <a:prstGeom prst="rect">
            <a:avLst/>
          </a:prstGeom>
          <a:noFill/>
        </p:spPr>
        <p:txBody>
          <a:bodyPr wrap="none" rtlCol="0">
            <a:spAutoFit/>
          </a:bodyPr>
          <a:lstStyle/>
          <a:p>
            <a:r>
              <a:rPr lang="zh-CN" altLang="en-US" sz="1400" b="1" dirty="0" smtClean="0">
                <a:solidFill>
                  <a:schemeClr val="bg1"/>
                </a:solidFill>
              </a:rPr>
              <a:t>孙宇梁</a:t>
            </a:r>
            <a:endParaRPr lang="zh-CN" altLang="en-US" sz="1400" b="1" dirty="0">
              <a:solidFill>
                <a:schemeClr val="bg1"/>
              </a:solidFill>
            </a:endParaRPr>
          </a:p>
        </p:txBody>
      </p:sp>
      <p:sp>
        <p:nvSpPr>
          <p:cNvPr id="15" name="TextBox 14"/>
          <p:cNvSpPr txBox="1"/>
          <p:nvPr/>
        </p:nvSpPr>
        <p:spPr>
          <a:xfrm>
            <a:off x="5388956" y="2335980"/>
            <a:ext cx="723275" cy="307777"/>
          </a:xfrm>
          <a:prstGeom prst="rect">
            <a:avLst/>
          </a:prstGeom>
          <a:noFill/>
        </p:spPr>
        <p:txBody>
          <a:bodyPr wrap="none" rtlCol="0">
            <a:spAutoFit/>
          </a:bodyPr>
          <a:lstStyle/>
          <a:p>
            <a:r>
              <a:rPr lang="zh-CN" altLang="en-US" sz="1400" b="1" dirty="0" smtClean="0">
                <a:solidFill>
                  <a:schemeClr val="bg1"/>
                </a:solidFill>
              </a:rPr>
              <a:t>李自立</a:t>
            </a:r>
            <a:endParaRPr lang="zh-CN" altLang="en-US" sz="1400" b="1" dirty="0">
              <a:solidFill>
                <a:schemeClr val="bg1"/>
              </a:solidFill>
            </a:endParaRPr>
          </a:p>
        </p:txBody>
      </p:sp>
      <p:sp>
        <p:nvSpPr>
          <p:cNvPr id="16" name="TextBox 15"/>
          <p:cNvSpPr txBox="1"/>
          <p:nvPr/>
        </p:nvSpPr>
        <p:spPr>
          <a:xfrm>
            <a:off x="6084168" y="2132533"/>
            <a:ext cx="543739" cy="307777"/>
          </a:xfrm>
          <a:prstGeom prst="rect">
            <a:avLst/>
          </a:prstGeom>
          <a:noFill/>
        </p:spPr>
        <p:txBody>
          <a:bodyPr wrap="none" rtlCol="0">
            <a:spAutoFit/>
          </a:bodyPr>
          <a:lstStyle/>
          <a:p>
            <a:r>
              <a:rPr lang="zh-CN" altLang="en-US" sz="1400" b="1" dirty="0" smtClean="0">
                <a:solidFill>
                  <a:schemeClr val="bg1"/>
                </a:solidFill>
              </a:rPr>
              <a:t>朱凯</a:t>
            </a:r>
            <a:endParaRPr lang="zh-CN" altLang="en-US" sz="1400" b="1" dirty="0">
              <a:solidFill>
                <a:schemeClr val="bg1"/>
              </a:solidFill>
            </a:endParaRPr>
          </a:p>
        </p:txBody>
      </p:sp>
      <p:sp>
        <p:nvSpPr>
          <p:cNvPr id="17" name="TextBox 16"/>
          <p:cNvSpPr txBox="1"/>
          <p:nvPr/>
        </p:nvSpPr>
        <p:spPr>
          <a:xfrm>
            <a:off x="6836573" y="2139702"/>
            <a:ext cx="543739" cy="307777"/>
          </a:xfrm>
          <a:prstGeom prst="rect">
            <a:avLst/>
          </a:prstGeom>
          <a:noFill/>
        </p:spPr>
        <p:txBody>
          <a:bodyPr wrap="none" rtlCol="0">
            <a:spAutoFit/>
          </a:bodyPr>
          <a:lstStyle/>
          <a:p>
            <a:r>
              <a:rPr lang="zh-CN" altLang="en-US" sz="1400" b="1" dirty="0" smtClean="0">
                <a:solidFill>
                  <a:schemeClr val="bg1"/>
                </a:solidFill>
              </a:rPr>
              <a:t>陈云</a:t>
            </a:r>
            <a:endParaRPr lang="zh-CN" altLang="en-US" sz="1400" b="1" dirty="0">
              <a:solidFill>
                <a:schemeClr val="bg1"/>
              </a:solidFill>
            </a:endParaRPr>
          </a:p>
        </p:txBody>
      </p:sp>
      <p:sp>
        <p:nvSpPr>
          <p:cNvPr id="4" name="灯片编号占位符 3"/>
          <p:cNvSpPr>
            <a:spLocks noGrp="1"/>
          </p:cNvSpPr>
          <p:nvPr>
            <p:ph type="sldNum" sz="quarter" idx="12"/>
          </p:nvPr>
        </p:nvSpPr>
        <p:spPr/>
        <p:txBody>
          <a:bodyPr/>
          <a:lstStyle/>
          <a:p>
            <a:fld id="{90C52C8A-D70D-4179-A071-16349FC07335}" type="slidenum">
              <a:rPr lang="zh-CN" altLang="en-US" smtClean="0"/>
              <a:t>25</a:t>
            </a:fld>
            <a:endParaRPr lang="zh-CN" altLang="en-US"/>
          </a:p>
        </p:txBody>
      </p:sp>
      <p:grpSp>
        <p:nvGrpSpPr>
          <p:cNvPr id="18" name="组合 17"/>
          <p:cNvGrpSpPr/>
          <p:nvPr/>
        </p:nvGrpSpPr>
        <p:grpSpPr>
          <a:xfrm>
            <a:off x="7848464" y="1599775"/>
            <a:ext cx="900000" cy="1488032"/>
            <a:chOff x="7200392" y="3676006"/>
            <a:chExt cx="900000" cy="1488032"/>
          </a:xfrm>
        </p:grpSpPr>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0392" y="3676006"/>
              <a:ext cx="900000" cy="12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7361341" y="4825484"/>
              <a:ext cx="595035" cy="338554"/>
            </a:xfrm>
            <a:prstGeom prst="rect">
              <a:avLst/>
            </a:prstGeom>
            <a:noFill/>
          </p:spPr>
          <p:txBody>
            <a:bodyPr wrap="none" rtlCol="0">
              <a:spAutoFit/>
            </a:bodyPr>
            <a:lstStyle/>
            <a:p>
              <a:r>
                <a:rPr lang="zh-CN" altLang="en-US" sz="1600" dirty="0" smtClean="0"/>
                <a:t>刘慧</a:t>
              </a:r>
              <a:endParaRPr lang="zh-CN" altLang="en-US" sz="1600" dirty="0"/>
            </a:p>
          </p:txBody>
        </p:sp>
      </p:grpSp>
      <p:grpSp>
        <p:nvGrpSpPr>
          <p:cNvPr id="21" name="组合 20"/>
          <p:cNvGrpSpPr/>
          <p:nvPr/>
        </p:nvGrpSpPr>
        <p:grpSpPr>
          <a:xfrm>
            <a:off x="7948245" y="3111943"/>
            <a:ext cx="800219" cy="1476031"/>
            <a:chOff x="2195736" y="3688007"/>
            <a:chExt cx="800219" cy="1476031"/>
          </a:xfrm>
        </p:grpSpPr>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36" y="3688007"/>
              <a:ext cx="796829" cy="118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2195736" y="4825484"/>
              <a:ext cx="800219" cy="338554"/>
            </a:xfrm>
            <a:prstGeom prst="rect">
              <a:avLst/>
            </a:prstGeom>
            <a:noFill/>
          </p:spPr>
          <p:txBody>
            <a:bodyPr wrap="none" rtlCol="0">
              <a:spAutoFit/>
            </a:bodyPr>
            <a:lstStyle/>
            <a:p>
              <a:r>
                <a:rPr lang="zh-CN" altLang="en-US" sz="1600" dirty="0" smtClean="0">
                  <a:latin typeface="Times New Roman" panose="02020603050405020304" pitchFamily="18" charset="0"/>
                  <a:cs typeface="Times New Roman" panose="02020603050405020304" pitchFamily="18" charset="0"/>
                </a:rPr>
                <a:t>毛玉平</a:t>
              </a:r>
              <a:endParaRPr lang="zh-CN" altLang="en-US" sz="16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486869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195486"/>
            <a:ext cx="7405616" cy="857250"/>
          </a:xfrm>
        </p:spPr>
        <p:txBody>
          <a:bodyPr/>
          <a:lstStyle/>
          <a:p>
            <a:r>
              <a:rPr lang="zh-CN" altLang="en-US" b="1" dirty="0" smtClean="0">
                <a:solidFill>
                  <a:schemeClr val="tx1"/>
                </a:solidFill>
                <a:latin typeface="+mn-ea"/>
                <a:ea typeface="+mn-ea"/>
              </a:rPr>
              <a:t>报告内容</a:t>
            </a:r>
            <a:endParaRPr lang="zh-CN" altLang="en-US" b="1" dirty="0">
              <a:solidFill>
                <a:schemeClr val="tx1"/>
              </a:solidFill>
              <a:latin typeface="+mn-ea"/>
              <a:ea typeface="+mn-ea"/>
            </a:endParaRPr>
          </a:p>
        </p:txBody>
      </p:sp>
      <p:sp>
        <p:nvSpPr>
          <p:cNvPr id="3" name="内容占位符 2"/>
          <p:cNvSpPr>
            <a:spLocks noGrp="1"/>
          </p:cNvSpPr>
          <p:nvPr>
            <p:ph idx="1"/>
          </p:nvPr>
        </p:nvSpPr>
        <p:spPr>
          <a:xfrm>
            <a:off x="971600" y="1203598"/>
            <a:ext cx="7560840" cy="2808312"/>
          </a:xfrm>
        </p:spPr>
        <p:txBody>
          <a:bodyPr>
            <a:noAutofit/>
          </a:bodyPr>
          <a:lstStyle/>
          <a:p>
            <a:pPr>
              <a:lnSpc>
                <a:spcPct val="150000"/>
              </a:lnSpc>
            </a:pPr>
            <a:r>
              <a:rPr lang="zh-CN" altLang="en-US" sz="2800" dirty="0" smtClean="0"/>
              <a:t>相互作用冷原子气体简介</a:t>
            </a:r>
            <a:endParaRPr lang="en-US" altLang="zh-CN" sz="2800" dirty="0"/>
          </a:p>
          <a:p>
            <a:pPr>
              <a:lnSpc>
                <a:spcPct val="150000"/>
              </a:lnSpc>
            </a:pPr>
            <a:r>
              <a:rPr lang="zh-CN" altLang="en-US" sz="2800" dirty="0" smtClean="0"/>
              <a:t>基于</a:t>
            </a:r>
            <a:r>
              <a:rPr lang="en-US" altLang="zh-CN" sz="2800" baseline="30000" dirty="0" smtClean="0">
                <a:latin typeface="Times New Roman" panose="02020603050405020304" pitchFamily="18" charset="0"/>
                <a:cs typeface="Times New Roman" panose="02020603050405020304" pitchFamily="18" charset="0"/>
              </a:rPr>
              <a:t>6</a:t>
            </a:r>
            <a:r>
              <a:rPr lang="en-US" altLang="zh-CN" sz="2800" dirty="0" smtClean="0">
                <a:latin typeface="Times New Roman" panose="02020603050405020304" pitchFamily="18" charset="0"/>
                <a:cs typeface="Times New Roman" panose="02020603050405020304" pitchFamily="18" charset="0"/>
              </a:rPr>
              <a:t>Li</a:t>
            </a:r>
            <a:r>
              <a:rPr lang="zh-CN" altLang="en-US" sz="2800" dirty="0" smtClean="0"/>
              <a:t>冷原子的各向异性膨胀研究</a:t>
            </a:r>
            <a:endParaRPr lang="en-US" altLang="zh-CN" sz="2800" dirty="0" smtClean="0"/>
          </a:p>
          <a:p>
            <a:pPr>
              <a:lnSpc>
                <a:spcPct val="150000"/>
              </a:lnSpc>
            </a:pPr>
            <a:r>
              <a:rPr lang="zh-CN" altLang="en-US" sz="2800" dirty="0" smtClean="0"/>
              <a:t>弱相互作用冷原子气体膨胀实验</a:t>
            </a:r>
            <a:endParaRPr lang="en-US" altLang="zh-CN" sz="2800" dirty="0" smtClean="0"/>
          </a:p>
          <a:p>
            <a:pPr>
              <a:lnSpc>
                <a:spcPct val="150000"/>
              </a:lnSpc>
            </a:pPr>
            <a:r>
              <a:rPr lang="zh-CN" altLang="en-US" sz="2800" dirty="0" smtClean="0"/>
              <a:t>结论和展望</a:t>
            </a:r>
            <a:endParaRPr lang="en-US" altLang="zh-CN" sz="2800" dirty="0"/>
          </a:p>
        </p:txBody>
      </p:sp>
      <p:sp>
        <p:nvSpPr>
          <p:cNvPr id="4" name="灯片编号占位符 3"/>
          <p:cNvSpPr>
            <a:spLocks noGrp="1"/>
          </p:cNvSpPr>
          <p:nvPr>
            <p:ph type="sldNum" sz="quarter" idx="12"/>
          </p:nvPr>
        </p:nvSpPr>
        <p:spPr/>
        <p:txBody>
          <a:bodyPr/>
          <a:lstStyle/>
          <a:p>
            <a:fld id="{90C52C8A-D70D-4179-A071-16349FC07335}" type="slidenum">
              <a:rPr lang="zh-CN" altLang="en-US" smtClean="0"/>
              <a:t>3</a:t>
            </a:fld>
            <a:endParaRPr lang="zh-CN" altLang="en-US"/>
          </a:p>
        </p:txBody>
      </p:sp>
    </p:spTree>
    <p:extLst>
      <p:ext uri="{BB962C8B-B14F-4D97-AF65-F5344CB8AC3E}">
        <p14:creationId xmlns:p14="http://schemas.microsoft.com/office/powerpoint/2010/main" val="22214693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4637" y="0"/>
            <a:ext cx="8229600" cy="854804"/>
          </a:xfrm>
        </p:spPr>
        <p:txBody>
          <a:bodyPr>
            <a:normAutofit/>
          </a:bodyPr>
          <a:lstStyle/>
          <a:p>
            <a:r>
              <a:rPr lang="zh-CN" altLang="en-US" sz="4000" b="1" dirty="0" smtClean="0">
                <a:solidFill>
                  <a:srgbClr val="FF0000"/>
                </a:solidFill>
                <a:latin typeface="+mn-ea"/>
                <a:ea typeface="+mn-ea"/>
                <a:cs typeface="Times New Roman" panose="02020603050405020304" pitchFamily="18" charset="0"/>
              </a:rPr>
              <a:t>冷原子气体</a:t>
            </a:r>
            <a:endParaRPr lang="zh-CN" altLang="en-US" sz="4000" b="1" dirty="0">
              <a:solidFill>
                <a:srgbClr val="FF0000"/>
              </a:solidFill>
              <a:latin typeface="+mn-ea"/>
              <a:ea typeface="+mn-ea"/>
              <a:cs typeface="Times New Roman" panose="02020603050405020304" pitchFamily="18" charset="0"/>
            </a:endParaRPr>
          </a:p>
        </p:txBody>
      </p:sp>
      <p:sp>
        <p:nvSpPr>
          <p:cNvPr id="3" name="灯片编号占位符 2"/>
          <p:cNvSpPr>
            <a:spLocks noGrp="1"/>
          </p:cNvSpPr>
          <p:nvPr>
            <p:ph type="sldNum" sz="quarter" idx="12"/>
          </p:nvPr>
        </p:nvSpPr>
        <p:spPr>
          <a:xfrm>
            <a:off x="7010400" y="4861197"/>
            <a:ext cx="2133600" cy="273844"/>
          </a:xfrm>
        </p:spPr>
        <p:txBody>
          <a:bodyPr/>
          <a:lstStyle/>
          <a:p>
            <a:fld id="{90C52C8A-D70D-4179-A071-16349FC07335}" type="slidenum">
              <a:rPr lang="zh-CN" altLang="en-US" smtClean="0"/>
              <a:t>4</a:t>
            </a:fld>
            <a:endParaRPr lang="zh-CN" altLang="en-US" dirty="0"/>
          </a:p>
        </p:txBody>
      </p:sp>
      <p:sp>
        <p:nvSpPr>
          <p:cNvPr id="31" name="TextBox 30"/>
          <p:cNvSpPr txBox="1"/>
          <p:nvPr/>
        </p:nvSpPr>
        <p:spPr>
          <a:xfrm>
            <a:off x="3920652" y="555526"/>
            <a:ext cx="2614818"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Bose-Einstein Condensate</a:t>
            </a:r>
            <a:endParaRPr lang="zh-CN" altLang="en-US" dirty="0">
              <a:latin typeface="Times New Roman" panose="02020603050405020304" pitchFamily="18" charset="0"/>
              <a:cs typeface="Times New Roman" panose="02020603050405020304" pitchFamily="18" charset="0"/>
            </a:endParaRPr>
          </a:p>
        </p:txBody>
      </p:sp>
      <p:sp>
        <p:nvSpPr>
          <p:cNvPr id="53" name="TextBox 52"/>
          <p:cNvSpPr txBox="1"/>
          <p:nvPr/>
        </p:nvSpPr>
        <p:spPr>
          <a:xfrm>
            <a:off x="6752980" y="555526"/>
            <a:ext cx="2262158"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Degenerate Fermi Gas</a:t>
            </a:r>
            <a:endParaRPr lang="zh-CN" altLang="en-US" dirty="0">
              <a:latin typeface="Times New Roman" panose="02020603050405020304" pitchFamily="18" charset="0"/>
              <a:cs typeface="Times New Roman" panose="02020603050405020304" pitchFamily="18" charset="0"/>
            </a:endParaRPr>
          </a:p>
        </p:txBody>
      </p:sp>
      <p:graphicFrame>
        <p:nvGraphicFramePr>
          <p:cNvPr id="54" name="表格 53"/>
          <p:cNvGraphicFramePr>
            <a:graphicFrameLocks noGrp="1"/>
          </p:cNvGraphicFramePr>
          <p:nvPr>
            <p:extLst>
              <p:ext uri="{D42A27DB-BD31-4B8C-83A1-F6EECF244321}">
                <p14:modId xmlns:p14="http://schemas.microsoft.com/office/powerpoint/2010/main" val="4133921992"/>
              </p:ext>
            </p:extLst>
          </p:nvPr>
        </p:nvGraphicFramePr>
        <p:xfrm>
          <a:off x="323528" y="2499742"/>
          <a:ext cx="3744417" cy="2225040"/>
        </p:xfrm>
        <a:graphic>
          <a:graphicData uri="http://schemas.openxmlformats.org/drawingml/2006/table">
            <a:tbl>
              <a:tblPr firstRow="1" bandRow="1">
                <a:tableStyleId>{5C22544A-7EE6-4342-B048-85BDC9FD1C3A}</a:tableStyleId>
              </a:tblPr>
              <a:tblGrid>
                <a:gridCol w="1872210"/>
                <a:gridCol w="1152128"/>
                <a:gridCol w="720079"/>
              </a:tblGrid>
              <a:tr h="370840">
                <a:tc>
                  <a:txBody>
                    <a:bodyPr/>
                    <a:lstStyle/>
                    <a:p>
                      <a:pPr algn="ctr"/>
                      <a:r>
                        <a:rPr lang="en-US" altLang="zh-CN" dirty="0" smtClean="0">
                          <a:latin typeface="Times New Roman" panose="02020603050405020304" pitchFamily="18" charset="0"/>
                          <a:cs typeface="Times New Roman" panose="02020603050405020304" pitchFamily="18" charset="0"/>
                        </a:rPr>
                        <a:t>Name</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Value</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Unit</a:t>
                      </a:r>
                      <a:endParaRPr lang="zh-CN" altLang="en-US" dirty="0">
                        <a:latin typeface="Times New Roman" panose="02020603050405020304" pitchFamily="18" charset="0"/>
                        <a:cs typeface="Times New Roman" panose="02020603050405020304" pitchFamily="18" charset="0"/>
                      </a:endParaRPr>
                    </a:p>
                  </a:txBody>
                  <a:tcPr/>
                </a:tc>
              </a:tr>
              <a:tr h="370840">
                <a:tc>
                  <a:txBody>
                    <a:bodyPr/>
                    <a:lstStyle/>
                    <a:p>
                      <a:pPr algn="ctr"/>
                      <a:r>
                        <a:rPr lang="en-US" altLang="zh-CN" dirty="0" smtClean="0">
                          <a:latin typeface="Times New Roman" panose="02020603050405020304" pitchFamily="18" charset="0"/>
                          <a:cs typeface="Times New Roman" panose="02020603050405020304" pitchFamily="18" charset="0"/>
                        </a:rPr>
                        <a:t>Temperature</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&lt; 10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err="1" smtClean="0">
                          <a:latin typeface="Symbol" panose="05050102010706020507" pitchFamily="18" charset="2"/>
                          <a:cs typeface="Times New Roman" panose="02020603050405020304" pitchFamily="18" charset="0"/>
                        </a:rPr>
                        <a:t>m</a:t>
                      </a:r>
                      <a:r>
                        <a:rPr lang="en-US" altLang="zh-CN" dirty="0" err="1" smtClean="0">
                          <a:latin typeface="Times New Roman" panose="02020603050405020304" pitchFamily="18" charset="0"/>
                          <a:cs typeface="Times New Roman" panose="02020603050405020304" pitchFamily="18" charset="0"/>
                        </a:rPr>
                        <a:t>K</a:t>
                      </a:r>
                      <a:endParaRPr lang="zh-CN" altLang="en-US" dirty="0">
                        <a:latin typeface="Times New Roman" panose="02020603050405020304" pitchFamily="18" charset="0"/>
                        <a:cs typeface="Times New Roman" panose="02020603050405020304" pitchFamily="18" charset="0"/>
                      </a:endParaRPr>
                    </a:p>
                  </a:txBody>
                  <a:tcPr/>
                </a:tc>
              </a:tr>
              <a:tr h="370840">
                <a:tc>
                  <a:txBody>
                    <a:bodyPr/>
                    <a:lstStyle/>
                    <a:p>
                      <a:pPr algn="ctr"/>
                      <a:r>
                        <a:rPr lang="en-US" altLang="zh-CN" dirty="0" smtClean="0">
                          <a:latin typeface="Times New Roman" panose="02020603050405020304" pitchFamily="18" charset="0"/>
                          <a:cs typeface="Times New Roman" panose="02020603050405020304" pitchFamily="18" charset="0"/>
                        </a:rPr>
                        <a:t>density</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10</a:t>
                      </a:r>
                      <a:r>
                        <a:rPr lang="en-US" altLang="zh-CN" baseline="30000" dirty="0" smtClean="0">
                          <a:latin typeface="Times New Roman" panose="02020603050405020304" pitchFamily="18" charset="0"/>
                          <a:cs typeface="Times New Roman" panose="02020603050405020304" pitchFamily="18" charset="0"/>
                        </a:rPr>
                        <a:t>11</a:t>
                      </a:r>
                      <a:r>
                        <a:rPr lang="en-US" altLang="zh-CN" dirty="0" smtClean="0">
                          <a:latin typeface="Times New Roman" panose="02020603050405020304" pitchFamily="18" charset="0"/>
                          <a:cs typeface="Times New Roman" panose="02020603050405020304" pitchFamily="18" charset="0"/>
                        </a:rPr>
                        <a:t> - 10</a:t>
                      </a:r>
                      <a:r>
                        <a:rPr lang="en-US" altLang="zh-CN" baseline="30000" dirty="0" smtClean="0">
                          <a:latin typeface="Times New Roman" panose="02020603050405020304" pitchFamily="18" charset="0"/>
                          <a:cs typeface="Times New Roman" panose="02020603050405020304" pitchFamily="18" charset="0"/>
                        </a:rPr>
                        <a:t>14</a:t>
                      </a:r>
                      <a:endParaRPr lang="zh-CN" altLang="en-US" baseline="30000"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cm</a:t>
                      </a:r>
                      <a:r>
                        <a:rPr lang="en-US" altLang="zh-CN" baseline="30000" dirty="0" smtClean="0">
                          <a:latin typeface="Times New Roman" panose="02020603050405020304" pitchFamily="18" charset="0"/>
                          <a:cs typeface="Times New Roman" panose="02020603050405020304" pitchFamily="18" charset="0"/>
                        </a:rPr>
                        <a:t>-3</a:t>
                      </a:r>
                      <a:endParaRPr lang="zh-CN" altLang="en-US" baseline="30000" dirty="0">
                        <a:latin typeface="Times New Roman" panose="02020603050405020304" pitchFamily="18" charset="0"/>
                        <a:cs typeface="Times New Roman" panose="02020603050405020304" pitchFamily="18" charset="0"/>
                      </a:endParaRPr>
                    </a:p>
                  </a:txBody>
                  <a:tcPr/>
                </a:tc>
              </a:tr>
              <a:tr h="370840">
                <a:tc>
                  <a:txBody>
                    <a:bodyPr/>
                    <a:lstStyle/>
                    <a:p>
                      <a:pPr algn="ctr"/>
                      <a:r>
                        <a:rPr lang="en-US" altLang="zh-CN" dirty="0" err="1" smtClean="0">
                          <a:latin typeface="Symbol" panose="05050102010706020507" pitchFamily="18" charset="2"/>
                          <a:cs typeface="Times New Roman" panose="02020603050405020304" pitchFamily="18" charset="0"/>
                        </a:rPr>
                        <a:t>l</a:t>
                      </a:r>
                      <a:r>
                        <a:rPr lang="en-US" altLang="zh-CN" baseline="-25000" dirty="0" err="1" smtClean="0">
                          <a:latin typeface="Times New Roman" panose="02020603050405020304" pitchFamily="18" charset="0"/>
                          <a:cs typeface="Times New Roman" panose="02020603050405020304" pitchFamily="18" charset="0"/>
                        </a:rPr>
                        <a:t>dB</a:t>
                      </a:r>
                      <a:endParaRPr lang="zh-CN" altLang="en-US" baseline="-25000" dirty="0">
                        <a:latin typeface="Times New Roman" panose="02020603050405020304" pitchFamily="18" charset="0"/>
                        <a:cs typeface="Times New Roman" panose="02020603050405020304" pitchFamily="18" charset="0"/>
                      </a:endParaRPr>
                    </a:p>
                  </a:txBody>
                  <a:tcPr/>
                </a:tc>
                <a:tc>
                  <a:txBody>
                    <a:bodyPr/>
                    <a:lstStyle/>
                    <a:p>
                      <a:pPr algn="ctr"/>
                      <a:r>
                        <a:rPr lang="en-US" altLang="zh-CN" baseline="0" dirty="0" smtClean="0">
                          <a:latin typeface="Times New Roman" panose="02020603050405020304" pitchFamily="18" charset="0"/>
                          <a:cs typeface="Times New Roman" panose="02020603050405020304" pitchFamily="18" charset="0"/>
                        </a:rPr>
                        <a:t>0.2 - 2</a:t>
                      </a:r>
                      <a:endParaRPr lang="zh-CN" altLang="en-US" baseline="0" dirty="0">
                        <a:latin typeface="Times New Roman" panose="02020603050405020304" pitchFamily="18" charset="0"/>
                        <a:cs typeface="Times New Roman" panose="02020603050405020304" pitchFamily="18" charset="0"/>
                      </a:endParaRPr>
                    </a:p>
                  </a:txBody>
                  <a:tcPr/>
                </a:tc>
                <a:tc>
                  <a:txBody>
                    <a:bodyPr/>
                    <a:lstStyle/>
                    <a:p>
                      <a:pPr algn="ctr"/>
                      <a:r>
                        <a:rPr lang="en-US" altLang="zh-CN" baseline="0" dirty="0" smtClean="0">
                          <a:latin typeface="Symbol" panose="05050102010706020507" pitchFamily="18" charset="2"/>
                          <a:cs typeface="Times New Roman" panose="02020603050405020304" pitchFamily="18" charset="0"/>
                        </a:rPr>
                        <a:t>m</a:t>
                      </a:r>
                      <a:r>
                        <a:rPr lang="en-US" altLang="zh-CN" baseline="0" dirty="0" smtClean="0">
                          <a:latin typeface="Times New Roman" panose="02020603050405020304" pitchFamily="18" charset="0"/>
                          <a:cs typeface="Times New Roman" panose="02020603050405020304" pitchFamily="18" charset="0"/>
                        </a:rPr>
                        <a:t>m</a:t>
                      </a:r>
                      <a:endParaRPr lang="zh-CN" altLang="en-US" baseline="30000" dirty="0">
                        <a:latin typeface="Times New Roman" panose="02020603050405020304" pitchFamily="18" charset="0"/>
                        <a:cs typeface="Times New Roman" panose="02020603050405020304" pitchFamily="18" charset="0"/>
                      </a:endParaRPr>
                    </a:p>
                  </a:txBody>
                  <a:tcPr/>
                </a:tc>
              </a:tr>
              <a:tr h="370840">
                <a:tc>
                  <a:txBody>
                    <a:bodyPr/>
                    <a:lstStyle/>
                    <a:p>
                      <a:pPr algn="ctr"/>
                      <a:r>
                        <a:rPr lang="en-US" altLang="zh-CN" dirty="0" smtClean="0">
                          <a:latin typeface="Times New Roman" panose="02020603050405020304" pitchFamily="18" charset="0"/>
                          <a:cs typeface="Times New Roman" panose="02020603050405020304" pitchFamily="18" charset="0"/>
                        </a:rPr>
                        <a:t>Interatomic</a:t>
                      </a:r>
                      <a:r>
                        <a:rPr lang="en-US" altLang="zh-CN" baseline="0" dirty="0" smtClean="0">
                          <a:latin typeface="Times New Roman" panose="02020603050405020304" pitchFamily="18" charset="0"/>
                          <a:cs typeface="Times New Roman" panose="02020603050405020304" pitchFamily="18" charset="0"/>
                        </a:rPr>
                        <a:t> space</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baseline="0" dirty="0" smtClean="0">
                          <a:latin typeface="Times New Roman" panose="02020603050405020304" pitchFamily="18" charset="0"/>
                          <a:cs typeface="Times New Roman" panose="02020603050405020304" pitchFamily="18" charset="0"/>
                        </a:rPr>
                        <a:t>0.5 – 2.2</a:t>
                      </a:r>
                      <a:endParaRPr lang="zh-CN" altLang="en-US" baseline="300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baseline="0" dirty="0" smtClean="0">
                          <a:latin typeface="Symbol" panose="05050102010706020507" pitchFamily="18" charset="2"/>
                          <a:cs typeface="Times New Roman" panose="02020603050405020304" pitchFamily="18" charset="0"/>
                        </a:rPr>
                        <a:t>m</a:t>
                      </a:r>
                      <a:r>
                        <a:rPr lang="en-US" altLang="zh-CN" baseline="0" dirty="0" smtClean="0">
                          <a:latin typeface="Times New Roman" panose="02020603050405020304" pitchFamily="18" charset="0"/>
                          <a:cs typeface="Times New Roman" panose="02020603050405020304" pitchFamily="18" charset="0"/>
                        </a:rPr>
                        <a:t>m</a:t>
                      </a:r>
                      <a:endParaRPr lang="zh-CN" altLang="en-US" baseline="30000" dirty="0" smtClean="0">
                        <a:latin typeface="Times New Roman" panose="02020603050405020304" pitchFamily="18" charset="0"/>
                        <a:cs typeface="Times New Roman" panose="02020603050405020304" pitchFamily="18" charset="0"/>
                      </a:endParaRPr>
                    </a:p>
                  </a:txBody>
                  <a:tcPr/>
                </a:tc>
              </a:tr>
              <a:tr h="370840">
                <a:tc>
                  <a:txBody>
                    <a:bodyPr/>
                    <a:lstStyle/>
                    <a:p>
                      <a:pPr algn="ctr"/>
                      <a:r>
                        <a:rPr lang="en-US" altLang="zh-CN" dirty="0" smtClean="0">
                          <a:latin typeface="Times New Roman" panose="02020603050405020304" pitchFamily="18" charset="0"/>
                          <a:cs typeface="Times New Roman" panose="02020603050405020304" pitchFamily="18" charset="0"/>
                        </a:rPr>
                        <a:t>s-wave, </a:t>
                      </a:r>
                      <a:r>
                        <a:rPr lang="en-US" altLang="zh-CN" i="1" dirty="0" smtClean="0">
                          <a:latin typeface="Times New Roman" panose="02020603050405020304" pitchFamily="18" charset="0"/>
                          <a:cs typeface="Times New Roman" panose="02020603050405020304" pitchFamily="18" charset="0"/>
                        </a:rPr>
                        <a:t>a</a:t>
                      </a:r>
                      <a:r>
                        <a:rPr lang="en-US" altLang="zh-CN" baseline="-25000" dirty="0" smtClean="0">
                          <a:latin typeface="Times New Roman" panose="02020603050405020304" pitchFamily="18" charset="0"/>
                          <a:cs typeface="Times New Roman" panose="02020603050405020304" pitchFamily="18" charset="0"/>
                        </a:rPr>
                        <a:t>s</a:t>
                      </a:r>
                      <a:endParaRPr lang="zh-CN" altLang="en-US" baseline="-25000"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0.01 - 10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b="0" dirty="0" smtClean="0">
                          <a:latin typeface="Symbol" panose="05050102010706020507" pitchFamily="18" charset="2"/>
                          <a:cs typeface="Times New Roman" panose="02020603050405020304" pitchFamily="18" charset="0"/>
                        </a:rPr>
                        <a:t>m</a:t>
                      </a:r>
                      <a:r>
                        <a:rPr lang="en-US" altLang="zh-CN" b="0" dirty="0" smtClean="0">
                          <a:latin typeface="Times New Roman" panose="02020603050405020304" pitchFamily="18" charset="0"/>
                          <a:cs typeface="Times New Roman" panose="02020603050405020304" pitchFamily="18" charset="0"/>
                        </a:rPr>
                        <a:t>m</a:t>
                      </a:r>
                      <a:endParaRPr lang="zh-CN" altLang="en-US" b="0" dirty="0">
                        <a:latin typeface="Times New Roman" panose="02020603050405020304" pitchFamily="18" charset="0"/>
                        <a:cs typeface="Times New Roman" panose="02020603050405020304" pitchFamily="18" charset="0"/>
                      </a:endParaRPr>
                    </a:p>
                  </a:txBody>
                  <a:tcPr/>
                </a:tc>
              </a:tr>
            </a:tbl>
          </a:graphicData>
        </a:graphic>
      </p:graphicFrame>
      <p:sp>
        <p:nvSpPr>
          <p:cNvPr id="55" name="Text Box 12"/>
          <p:cNvSpPr txBox="1">
            <a:spLocks noChangeArrowheads="1"/>
          </p:cNvSpPr>
          <p:nvPr/>
        </p:nvSpPr>
        <p:spPr bwMode="auto">
          <a:xfrm>
            <a:off x="4428804" y="888854"/>
            <a:ext cx="159851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zh-CN" sz="1600" dirty="0" smtClean="0">
                <a:solidFill>
                  <a:srgbClr val="FF0000"/>
                </a:solidFill>
                <a:latin typeface="Times New Roman" panose="02020603050405020304" pitchFamily="18" charset="0"/>
                <a:ea typeface="宋体" pitchFamily="2" charset="-122"/>
                <a:cs typeface="Times New Roman" panose="02020603050405020304" pitchFamily="18" charset="0"/>
              </a:rPr>
              <a:t>1995</a:t>
            </a:r>
            <a:r>
              <a:rPr lang="fr-FR" altLang="zh-CN" sz="1600" dirty="0">
                <a:solidFill>
                  <a:srgbClr val="FF0000"/>
                </a:solidFill>
                <a:latin typeface="Times New Roman" panose="02020603050405020304" pitchFamily="18" charset="0"/>
                <a:ea typeface="宋体" pitchFamily="2" charset="-122"/>
                <a:cs typeface="Times New Roman" panose="02020603050405020304" pitchFamily="18" charset="0"/>
              </a:rPr>
              <a:t>, JILA, MIT</a:t>
            </a:r>
          </a:p>
        </p:txBody>
      </p:sp>
      <p:sp>
        <p:nvSpPr>
          <p:cNvPr id="56" name="Text Box 25"/>
          <p:cNvSpPr txBox="1">
            <a:spLocks noChangeArrowheads="1"/>
          </p:cNvSpPr>
          <p:nvPr/>
        </p:nvSpPr>
        <p:spPr bwMode="auto">
          <a:xfrm>
            <a:off x="7112011" y="888854"/>
            <a:ext cx="111921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zh-CN" sz="1600" dirty="0" smtClean="0">
                <a:solidFill>
                  <a:srgbClr val="FF0000"/>
                </a:solidFill>
                <a:latin typeface="Times New Roman" panose="02020603050405020304" pitchFamily="18" charset="0"/>
                <a:ea typeface="宋体" pitchFamily="2" charset="-122"/>
                <a:cs typeface="Times New Roman" panose="02020603050405020304" pitchFamily="18" charset="0"/>
              </a:rPr>
              <a:t>1999</a:t>
            </a:r>
            <a:r>
              <a:rPr lang="fr-FR" altLang="zh-CN" sz="1600" dirty="0">
                <a:solidFill>
                  <a:srgbClr val="FF0000"/>
                </a:solidFill>
                <a:latin typeface="Times New Roman" panose="02020603050405020304" pitchFamily="18" charset="0"/>
                <a:ea typeface="宋体" pitchFamily="2" charset="-122"/>
                <a:cs typeface="Times New Roman" panose="02020603050405020304" pitchFamily="18" charset="0"/>
              </a:rPr>
              <a:t>, JILA</a:t>
            </a:r>
          </a:p>
        </p:txBody>
      </p:sp>
      <p:sp>
        <p:nvSpPr>
          <p:cNvPr id="59" name="Text Box 5"/>
          <p:cNvSpPr txBox="1">
            <a:spLocks noChangeArrowheads="1"/>
          </p:cNvSpPr>
          <p:nvPr/>
        </p:nvSpPr>
        <p:spPr bwMode="auto">
          <a:xfrm>
            <a:off x="323528" y="952220"/>
            <a:ext cx="33843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buFont typeface="Arial" panose="020B0604020202020204" pitchFamily="34" charset="0"/>
              <a:buChar char="•"/>
            </a:pPr>
            <a:r>
              <a:rPr lang="fr-FR" altLang="zh-CN" dirty="0">
                <a:latin typeface="Times New Roman" panose="02020603050405020304" pitchFamily="18" charset="0"/>
                <a:ea typeface="宋体" pitchFamily="2" charset="-122"/>
                <a:cs typeface="Times New Roman" panose="02020603050405020304" pitchFamily="18" charset="0"/>
              </a:rPr>
              <a:t>Bose-Einstein </a:t>
            </a:r>
            <a:r>
              <a:rPr lang="fr-FR" altLang="zh-CN" dirty="0" smtClean="0">
                <a:latin typeface="Times New Roman" panose="02020603050405020304" pitchFamily="18" charset="0"/>
                <a:ea typeface="宋体" pitchFamily="2" charset="-122"/>
                <a:cs typeface="Times New Roman" panose="02020603050405020304" pitchFamily="18" charset="0"/>
              </a:rPr>
              <a:t>statistics </a:t>
            </a:r>
            <a:r>
              <a:rPr lang="fr-FR" altLang="zh-CN" dirty="0">
                <a:latin typeface="Times New Roman" panose="02020603050405020304" pitchFamily="18" charset="0"/>
                <a:ea typeface="宋体" pitchFamily="2" charset="-122"/>
                <a:cs typeface="Times New Roman" panose="02020603050405020304" pitchFamily="18" charset="0"/>
              </a:rPr>
              <a:t>(1924</a:t>
            </a:r>
            <a:r>
              <a:rPr lang="fr-FR" altLang="zh-CN" dirty="0" smtClean="0">
                <a:latin typeface="Times New Roman" panose="02020603050405020304" pitchFamily="18" charset="0"/>
                <a:ea typeface="宋体" pitchFamily="2" charset="-122"/>
                <a:cs typeface="Times New Roman" panose="02020603050405020304" pitchFamily="18" charset="0"/>
              </a:rPr>
              <a:t>)</a:t>
            </a:r>
          </a:p>
          <a:p>
            <a:pPr marL="285750" indent="-285750">
              <a:buFont typeface="Arial" panose="020B0604020202020204" pitchFamily="34" charset="0"/>
              <a:buChar char="•"/>
            </a:pPr>
            <a:r>
              <a:rPr lang="fr-FR" altLang="zh-CN" dirty="0">
                <a:latin typeface="Times New Roman" panose="02020603050405020304" pitchFamily="18" charset="0"/>
                <a:ea typeface="宋体" pitchFamily="2" charset="-122"/>
                <a:cs typeface="Times New Roman" panose="02020603050405020304" pitchFamily="18" charset="0"/>
              </a:rPr>
              <a:t>Fermi-Dirac statistics (1926</a:t>
            </a:r>
            <a:r>
              <a:rPr lang="fr-FR" altLang="zh-CN" dirty="0" smtClean="0">
                <a:latin typeface="Times New Roman" panose="02020603050405020304" pitchFamily="18" charset="0"/>
                <a:ea typeface="宋体" pitchFamily="2" charset="-122"/>
                <a:cs typeface="Times New Roman" panose="02020603050405020304" pitchFamily="18" charset="0"/>
              </a:rPr>
              <a:t>)</a:t>
            </a:r>
            <a:endParaRPr lang="fr-FR" altLang="zh-CN" dirty="0">
              <a:solidFill>
                <a:srgbClr val="FF0000"/>
              </a:solidFill>
              <a:latin typeface="Times New Roman" panose="02020603050405020304" pitchFamily="18" charset="0"/>
              <a:ea typeface="宋体" pitchFamily="2" charset="-122"/>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7341" y="2360888"/>
            <a:ext cx="1800000" cy="2007894"/>
          </a:xfrm>
          <a:prstGeom prst="rect">
            <a:avLst/>
          </a:prstGeom>
          <a:solidFill>
            <a:schemeClr val="tx1"/>
          </a:solidFill>
          <a:ln>
            <a:noFill/>
          </a:ln>
          <a:effectLst/>
          <a:extLst/>
        </p:spPr>
      </p:pic>
      <p:cxnSp>
        <p:nvCxnSpPr>
          <p:cNvPr id="48" name="直接连接符 47"/>
          <p:cNvCxnSpPr/>
          <p:nvPr/>
        </p:nvCxnSpPr>
        <p:spPr>
          <a:xfrm>
            <a:off x="8460081" y="2692390"/>
            <a:ext cx="3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740480" y="4351612"/>
            <a:ext cx="115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flipV="1">
            <a:off x="8619453" y="2692390"/>
            <a:ext cx="0" cy="16560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8532440" y="2360888"/>
            <a:ext cx="410690" cy="406265"/>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E</a:t>
            </a:r>
            <a:r>
              <a:rPr lang="en-US" altLang="zh-CN" baseline="-25000" dirty="0" smtClean="0">
                <a:latin typeface="Times New Roman" panose="02020603050405020304" pitchFamily="18" charset="0"/>
                <a:cs typeface="Times New Roman" panose="02020603050405020304" pitchFamily="18" charset="0"/>
              </a:rPr>
              <a:t>F</a:t>
            </a:r>
            <a:endParaRPr lang="zh-CN" altLang="en-US" baseline="-25000" dirty="0">
              <a:latin typeface="Times New Roman" panose="02020603050405020304" pitchFamily="18" charset="0"/>
              <a:cs typeface="Times New Roman" panose="02020603050405020304" pitchFamily="18" charset="0"/>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612" y="2355726"/>
            <a:ext cx="1800000" cy="2013056"/>
          </a:xfrm>
          <a:prstGeom prst="rect">
            <a:avLst/>
          </a:prstGeom>
          <a:solidFill>
            <a:schemeClr val="tx1"/>
          </a:solidFill>
          <a:ln>
            <a:noFill/>
          </a:ln>
          <a:effectLst/>
          <a:extLst/>
        </p:spPr>
      </p:pic>
      <mc:AlternateContent xmlns:mc="http://schemas.openxmlformats.org/markup-compatibility/2006" xmlns:a14="http://schemas.microsoft.com/office/drawing/2010/main">
        <mc:Choice Requires="a14">
          <p:sp>
            <p:nvSpPr>
              <p:cNvPr id="4" name="TextBox 3"/>
              <p:cNvSpPr txBox="1"/>
              <p:nvPr/>
            </p:nvSpPr>
            <p:spPr>
              <a:xfrm>
                <a:off x="5525703" y="1203598"/>
                <a:ext cx="1926617" cy="7693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𝑛</m:t>
                      </m:r>
                      <m:r>
                        <a:rPr lang="en-US" b="0" i="1" smtClean="0">
                          <a:latin typeface="Cambria Math"/>
                          <a:ea typeface="Cambria Math"/>
                        </a:rPr>
                        <m:t>≥</m:t>
                      </m:r>
                      <m:sSub>
                        <m:sSubPr>
                          <m:ctrlPr>
                            <a:rPr lang="en-US" b="0" i="1" smtClean="0">
                              <a:latin typeface="Cambria Math"/>
                              <a:ea typeface="Cambria Math"/>
                            </a:rPr>
                          </m:ctrlPr>
                        </m:sSubPr>
                        <m:e>
                          <m:r>
                            <a:rPr lang="en-US" b="0" i="1" smtClean="0">
                              <a:latin typeface="Cambria Math"/>
                              <a:ea typeface="Cambria Math"/>
                            </a:rPr>
                            <m:t>𝑛</m:t>
                          </m:r>
                        </m:e>
                        <m:sub>
                          <m:r>
                            <a:rPr lang="en-US" b="0" i="1" smtClean="0">
                              <a:latin typeface="Cambria Math"/>
                              <a:ea typeface="Cambria Math"/>
                            </a:rPr>
                            <m:t>𝑐</m:t>
                          </m:r>
                        </m:sub>
                      </m:sSub>
                      <m:r>
                        <a:rPr lang="en-US" b="0" i="1" smtClean="0">
                          <a:latin typeface="Cambria Math"/>
                          <a:ea typeface="Cambria Math"/>
                        </a:rPr>
                        <m:t>∝</m:t>
                      </m:r>
                      <m:sSup>
                        <m:sSupPr>
                          <m:ctrlPr>
                            <a:rPr lang="en-US" b="0" i="1" smtClean="0">
                              <a:latin typeface="Cambria Math"/>
                              <a:ea typeface="Cambria Math"/>
                            </a:rPr>
                          </m:ctrlPr>
                        </m:sSupPr>
                        <m:e>
                          <m:d>
                            <m:dPr>
                              <m:ctrlPr>
                                <a:rPr lang="en-US" b="0" i="1" smtClean="0">
                                  <a:latin typeface="Cambria Math"/>
                                  <a:ea typeface="Cambria Math"/>
                                </a:rPr>
                              </m:ctrlPr>
                            </m:dPr>
                            <m:e>
                              <m:f>
                                <m:fPr>
                                  <m:ctrlPr>
                                    <a:rPr lang="en-US" i="1">
                                      <a:latin typeface="Cambria Math"/>
                                      <a:ea typeface="Cambria Math"/>
                                    </a:rPr>
                                  </m:ctrlPr>
                                </m:fPr>
                                <m:num>
                                  <m:r>
                                    <a:rPr lang="en-US" i="1">
                                      <a:latin typeface="Cambria Math"/>
                                      <a:ea typeface="Cambria Math"/>
                                    </a:rPr>
                                    <m:t>1</m:t>
                                  </m:r>
                                </m:num>
                                <m:den>
                                  <m:sSubSup>
                                    <m:sSubSupPr>
                                      <m:ctrlPr>
                                        <a:rPr lang="en-US" i="1">
                                          <a:latin typeface="Cambria Math"/>
                                          <a:ea typeface="Cambria Math"/>
                                        </a:rPr>
                                      </m:ctrlPr>
                                    </m:sSubSupPr>
                                    <m:e>
                                      <m:r>
                                        <a:rPr lang="en-US" i="1">
                                          <a:latin typeface="Cambria Math"/>
                                          <a:ea typeface="Cambria Math"/>
                                        </a:rPr>
                                        <m:t>𝜆</m:t>
                                      </m:r>
                                    </m:e>
                                    <m:sub>
                                      <m:r>
                                        <a:rPr lang="en-US" i="1">
                                          <a:latin typeface="Cambria Math"/>
                                          <a:ea typeface="Cambria Math"/>
                                        </a:rPr>
                                        <m:t>𝑑𝐵</m:t>
                                      </m:r>
                                    </m:sub>
                                    <m:sup/>
                                  </m:sSubSup>
                                </m:den>
                              </m:f>
                            </m:e>
                          </m:d>
                        </m:e>
                        <m:sup>
                          <m:r>
                            <a:rPr lang="en-US" b="0" i="1" smtClean="0">
                              <a:latin typeface="Cambria Math"/>
                              <a:ea typeface="Cambria Math"/>
                            </a:rPr>
                            <m:t>3</m:t>
                          </m:r>
                        </m:sup>
                      </m:sSup>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5525703" y="1203598"/>
                <a:ext cx="1926617" cy="769378"/>
              </a:xfrm>
              <a:prstGeom prst="rect">
                <a:avLst/>
              </a:prstGeom>
              <a:blipFill rotWithShape="1">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827584" y="1684067"/>
                <a:ext cx="2589940" cy="6716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𝑓</m:t>
                      </m:r>
                      <m:r>
                        <a:rPr lang="en-US" sz="2800" b="0" i="1" smtClean="0">
                          <a:latin typeface="Cambria Math"/>
                        </a:rPr>
                        <m:t>=</m:t>
                      </m:r>
                      <m:box>
                        <m:boxPr>
                          <m:ctrlPr>
                            <a:rPr lang="en-US" sz="2800" b="0" i="1" smtClean="0">
                              <a:latin typeface="Cambria Math"/>
                            </a:rPr>
                          </m:ctrlPr>
                        </m:boxPr>
                        <m:e>
                          <m:argPr>
                            <m:argSz m:val="-1"/>
                          </m:argPr>
                          <m:f>
                            <m:fPr>
                              <m:ctrlPr>
                                <a:rPr lang="en-US" sz="2800" b="0" i="1" smtClean="0">
                                  <a:latin typeface="Cambria Math"/>
                                </a:rPr>
                              </m:ctrlPr>
                            </m:fPr>
                            <m:num>
                              <m:r>
                                <a:rPr lang="en-US" sz="2800" b="0" i="1" smtClean="0">
                                  <a:latin typeface="Cambria Math"/>
                                </a:rPr>
                                <m:t>1</m:t>
                              </m:r>
                            </m:num>
                            <m:den>
                              <m:sSup>
                                <m:sSupPr>
                                  <m:ctrlPr>
                                    <a:rPr lang="en-US" sz="2800" b="0" i="1" smtClean="0">
                                      <a:latin typeface="Cambria Math"/>
                                    </a:rPr>
                                  </m:ctrlPr>
                                </m:sSupPr>
                                <m:e>
                                  <m:r>
                                    <a:rPr lang="en-US" sz="2800" b="0" i="1" smtClean="0">
                                      <a:latin typeface="Cambria Math"/>
                                    </a:rPr>
                                    <m:t>𝑒</m:t>
                                  </m:r>
                                </m:e>
                                <m:sup>
                                  <m:f>
                                    <m:fPr>
                                      <m:type m:val="lin"/>
                                      <m:ctrlPr>
                                        <a:rPr lang="en-US" sz="2800" b="0" i="1" smtClean="0">
                                          <a:latin typeface="Cambria Math"/>
                                        </a:rPr>
                                      </m:ctrlPr>
                                    </m:fPr>
                                    <m:num>
                                      <m:d>
                                        <m:dPr>
                                          <m:ctrlPr>
                                            <a:rPr lang="en-US" sz="2800" b="0" i="1" smtClean="0">
                                              <a:latin typeface="Cambria Math"/>
                                            </a:rPr>
                                          </m:ctrlPr>
                                        </m:dPr>
                                        <m:e>
                                          <m:r>
                                            <a:rPr lang="en-US" sz="2800" b="0" i="1" smtClean="0">
                                              <a:latin typeface="Cambria Math"/>
                                              <a:ea typeface="Cambria Math"/>
                                            </a:rPr>
                                            <m:t>𝜖</m:t>
                                          </m:r>
                                          <m:r>
                                            <a:rPr lang="en-US" sz="2800" b="0" i="1" smtClean="0">
                                              <a:latin typeface="Cambria Math"/>
                                              <a:ea typeface="Cambria Math"/>
                                            </a:rPr>
                                            <m:t>−</m:t>
                                          </m:r>
                                          <m:r>
                                            <a:rPr lang="en-US" sz="2800" b="0" i="1" smtClean="0">
                                              <a:latin typeface="Cambria Math"/>
                                              <a:ea typeface="Cambria Math"/>
                                            </a:rPr>
                                            <m:t>𝜇</m:t>
                                          </m:r>
                                        </m:e>
                                      </m:d>
                                    </m:num>
                                    <m:den>
                                      <m:sSub>
                                        <m:sSubPr>
                                          <m:ctrlPr>
                                            <a:rPr lang="en-US" sz="2800" b="0" i="1" smtClean="0">
                                              <a:latin typeface="Cambria Math"/>
                                            </a:rPr>
                                          </m:ctrlPr>
                                        </m:sSubPr>
                                        <m:e>
                                          <m:r>
                                            <a:rPr lang="en-US" sz="2800" b="0" i="1" smtClean="0">
                                              <a:latin typeface="Cambria Math"/>
                                            </a:rPr>
                                            <m:t>𝑘</m:t>
                                          </m:r>
                                        </m:e>
                                        <m:sub>
                                          <m:r>
                                            <a:rPr lang="en-US" sz="2800" b="0" i="1" smtClean="0">
                                              <a:latin typeface="Cambria Math"/>
                                            </a:rPr>
                                            <m:t>𝐵</m:t>
                                          </m:r>
                                        </m:sub>
                                      </m:sSub>
                                      <m:r>
                                        <a:rPr lang="en-US" sz="2800" b="0" i="1" smtClean="0">
                                          <a:latin typeface="Cambria Math"/>
                                        </a:rPr>
                                        <m:t>𝑇</m:t>
                                      </m:r>
                                      <m:r>
                                        <a:rPr lang="en-US" sz="2800" i="1">
                                          <a:latin typeface="Cambria Math"/>
                                          <a:ea typeface="Cambria Math"/>
                                        </a:rPr>
                                        <m:t>±</m:t>
                                      </m:r>
                                      <m:r>
                                        <a:rPr lang="en-US" sz="2800" b="0" i="1" smtClean="0">
                                          <a:latin typeface="Cambria Math"/>
                                          <a:ea typeface="Cambria Math"/>
                                        </a:rPr>
                                        <m:t>1</m:t>
                                      </m:r>
                                    </m:den>
                                  </m:f>
                                </m:sup>
                              </m:sSup>
                            </m:den>
                          </m:f>
                        </m:e>
                      </m:box>
                    </m:oMath>
                  </m:oMathPara>
                </a14:m>
                <a:endParaRPr lang="en-US" sz="2800" dirty="0"/>
              </a:p>
            </p:txBody>
          </p:sp>
        </mc:Choice>
        <mc:Fallback xmlns="">
          <p:sp>
            <p:nvSpPr>
              <p:cNvPr id="5" name="TextBox 4"/>
              <p:cNvSpPr txBox="1">
                <a:spLocks noRot="1" noChangeAspect="1" noMove="1" noResize="1" noEditPoints="1" noAdjustHandles="1" noChangeArrowheads="1" noChangeShapeType="1" noTextEdit="1"/>
              </p:cNvSpPr>
              <p:nvPr/>
            </p:nvSpPr>
            <p:spPr>
              <a:xfrm>
                <a:off x="827584" y="1684067"/>
                <a:ext cx="2589940" cy="671659"/>
              </a:xfrm>
              <a:prstGeom prst="rect">
                <a:avLst/>
              </a:prstGeom>
              <a:blipFill rotWithShape="1">
                <a:blip r:embed="rId6"/>
                <a:stretch>
                  <a:fillRect/>
                </a:stretch>
              </a:blipFill>
            </p:spPr>
            <p:txBody>
              <a:bodyPr/>
              <a:lstStyle/>
              <a:p>
                <a:r>
                  <a:rPr lang="zh-CN" altLang="en-US">
                    <a:noFill/>
                  </a:rPr>
                  <a:t> </a:t>
                </a:r>
              </a:p>
            </p:txBody>
          </p:sp>
        </mc:Fallback>
      </mc:AlternateContent>
      <p:sp>
        <p:nvSpPr>
          <p:cNvPr id="20" name="矩形 19"/>
          <p:cNvSpPr/>
          <p:nvPr/>
        </p:nvSpPr>
        <p:spPr>
          <a:xfrm>
            <a:off x="4067944" y="4440790"/>
            <a:ext cx="2481545" cy="461665"/>
          </a:xfrm>
          <a:prstGeom prst="rect">
            <a:avLst/>
          </a:prstGeom>
        </p:spPr>
        <p:txBody>
          <a:bodyPr wrap="square">
            <a:spAutoFit/>
          </a:bodyPr>
          <a:lstStyle/>
          <a:p>
            <a:pPr algn="r"/>
            <a:r>
              <a:rPr lang="en-US" altLang="zh-CN" sz="1200" dirty="0" smtClean="0">
                <a:latin typeface="Times New Roman" panose="02020603050405020304" pitchFamily="18" charset="0"/>
                <a:cs typeface="Times New Roman" panose="02020603050405020304" pitchFamily="18" charset="0"/>
              </a:rPr>
              <a:t>PRA</a:t>
            </a:r>
            <a:r>
              <a:rPr lang="en-US" altLang="zh-CN" sz="1200" dirty="0">
                <a:latin typeface="Times New Roman" panose="02020603050405020304" pitchFamily="18" charset="0"/>
                <a:cs typeface="Times New Roman" panose="02020603050405020304" pitchFamily="18" charset="0"/>
              </a:rPr>
              <a:t>, 35, 4354, </a:t>
            </a:r>
            <a:r>
              <a:rPr lang="en-US" altLang="zh-CN" sz="1200" dirty="0" smtClean="0">
                <a:latin typeface="Times New Roman" panose="02020603050405020304" pitchFamily="18" charset="0"/>
                <a:cs typeface="Times New Roman" panose="02020603050405020304" pitchFamily="18" charset="0"/>
              </a:rPr>
              <a:t>1987 (theory)</a:t>
            </a:r>
          </a:p>
          <a:p>
            <a:pPr algn="r"/>
            <a:r>
              <a:rPr lang="en-US" altLang="zh-CN" sz="1200" dirty="0" smtClean="0">
                <a:latin typeface="Times New Roman" panose="02020603050405020304" pitchFamily="18" charset="0"/>
                <a:cs typeface="Times New Roman" panose="02020603050405020304" pitchFamily="18" charset="0"/>
              </a:rPr>
              <a:t>Science </a:t>
            </a:r>
            <a:r>
              <a:rPr lang="en-US" altLang="zh-CN" sz="1200" dirty="0">
                <a:latin typeface="Times New Roman" panose="02020603050405020304" pitchFamily="18" charset="0"/>
                <a:cs typeface="Times New Roman" panose="02020603050405020304" pitchFamily="18" charset="0"/>
              </a:rPr>
              <a:t>269, </a:t>
            </a:r>
            <a:r>
              <a:rPr lang="en-US" altLang="zh-CN" sz="1200" dirty="0" smtClean="0">
                <a:latin typeface="Times New Roman" panose="02020603050405020304" pitchFamily="18" charset="0"/>
                <a:cs typeface="Times New Roman" panose="02020603050405020304" pitchFamily="18" charset="0"/>
              </a:rPr>
              <a:t>198, 1995 (experiment)</a:t>
            </a:r>
            <a:endParaRPr lang="zh-CN" altLang="en-US" sz="1200" dirty="0">
              <a:latin typeface="Times New Roman" panose="02020603050405020304" pitchFamily="18" charset="0"/>
              <a:cs typeface="Times New Roman" panose="02020603050405020304" pitchFamily="18" charset="0"/>
            </a:endParaRPr>
          </a:p>
        </p:txBody>
      </p:sp>
      <p:sp>
        <p:nvSpPr>
          <p:cNvPr id="21" name="矩形 20"/>
          <p:cNvSpPr/>
          <p:nvPr/>
        </p:nvSpPr>
        <p:spPr>
          <a:xfrm>
            <a:off x="6228184" y="4440790"/>
            <a:ext cx="2808312" cy="461665"/>
          </a:xfrm>
          <a:prstGeom prst="rect">
            <a:avLst/>
          </a:prstGeom>
        </p:spPr>
        <p:txBody>
          <a:bodyPr wrap="square">
            <a:spAutoFit/>
          </a:bodyPr>
          <a:lstStyle/>
          <a:p>
            <a:pPr algn="r"/>
            <a:r>
              <a:rPr lang="en-US" altLang="zh-CN" sz="1200" dirty="0" smtClean="0">
                <a:latin typeface="Times New Roman" panose="02020603050405020304" pitchFamily="18" charset="0"/>
                <a:cs typeface="Times New Roman" panose="02020603050405020304" pitchFamily="18" charset="0"/>
              </a:rPr>
              <a:t>PRA</a:t>
            </a:r>
            <a:r>
              <a:rPr lang="en-US" altLang="zh-CN" sz="1200" dirty="0">
                <a:latin typeface="Times New Roman" panose="02020603050405020304" pitchFamily="18" charset="0"/>
                <a:cs typeface="Times New Roman" panose="02020603050405020304" pitchFamily="18" charset="0"/>
              </a:rPr>
              <a:t>, </a:t>
            </a:r>
            <a:r>
              <a:rPr lang="en-US" altLang="zh-CN" sz="1200" dirty="0" smtClean="0">
                <a:latin typeface="Times New Roman" panose="02020603050405020304" pitchFamily="18" charset="0"/>
                <a:cs typeface="Times New Roman" panose="02020603050405020304" pitchFamily="18" charset="0"/>
              </a:rPr>
              <a:t>55, 4346, 1997 (theory)</a:t>
            </a:r>
          </a:p>
          <a:p>
            <a:pPr algn="r"/>
            <a:r>
              <a:rPr lang="en-US" altLang="zh-CN" sz="1200" dirty="0" smtClean="0">
                <a:latin typeface="Times New Roman" panose="02020603050405020304" pitchFamily="18" charset="0"/>
                <a:cs typeface="Times New Roman" panose="02020603050405020304" pitchFamily="18" charset="0"/>
              </a:rPr>
              <a:t>Science 298,2179, 2002 (experiment)</a:t>
            </a:r>
            <a:endParaRPr lang="zh-CN" altLang="en-US" sz="1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832953" y="1923678"/>
            <a:ext cx="756554"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T &lt; T</a:t>
            </a:r>
            <a:r>
              <a:rPr lang="en-US" altLang="zh-CN" baseline="-25000" dirty="0" smtClean="0">
                <a:latin typeface="Times New Roman" panose="02020603050405020304" pitchFamily="18" charset="0"/>
                <a:cs typeface="Times New Roman" panose="02020603050405020304" pitchFamily="18" charset="0"/>
              </a:rPr>
              <a:t>c</a:t>
            </a:r>
            <a:endParaRPr lang="zh-CN" altLang="en-US" baseline="-250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7164288" y="1923678"/>
            <a:ext cx="968214"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T &lt; T</a:t>
            </a:r>
            <a:r>
              <a:rPr lang="en-US" altLang="zh-CN" baseline="-25000" dirty="0" smtClean="0">
                <a:latin typeface="Times New Roman" panose="02020603050405020304" pitchFamily="18" charset="0"/>
                <a:cs typeface="Times New Roman" panose="02020603050405020304" pitchFamily="18" charset="0"/>
              </a:rPr>
              <a:t>F</a:t>
            </a:r>
            <a:r>
              <a:rPr lang="en-US" altLang="zh-CN" dirty="0" smtClean="0">
                <a:latin typeface="Times New Roman" panose="02020603050405020304" pitchFamily="18" charset="0"/>
                <a:cs typeface="Times New Roman" panose="02020603050405020304" pitchFamily="18" charset="0"/>
              </a:rPr>
              <a:t>/2</a:t>
            </a:r>
            <a:endParaRPr lang="zh-CN" altLang="en-US"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83245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2680022"/>
            <a:ext cx="2683611"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a:xfrm>
            <a:off x="6948264" y="4818186"/>
            <a:ext cx="2133600" cy="273844"/>
          </a:xfrm>
        </p:spPr>
        <p:txBody>
          <a:bodyPr/>
          <a:lstStyle/>
          <a:p>
            <a:fld id="{90C52C8A-D70D-4179-A071-16349FC07335}" type="slidenum">
              <a:rPr lang="zh-CN" altLang="en-US" smtClean="0"/>
              <a:t>5</a:t>
            </a:fld>
            <a:endParaRPr lang="zh-CN" altLang="en-US" dirty="0"/>
          </a:p>
        </p:txBody>
      </p:sp>
      <p:sp>
        <p:nvSpPr>
          <p:cNvPr id="3" name="TextBox 2"/>
          <p:cNvSpPr txBox="1"/>
          <p:nvPr/>
        </p:nvSpPr>
        <p:spPr>
          <a:xfrm>
            <a:off x="1745749" y="114767"/>
            <a:ext cx="5652509" cy="584775"/>
          </a:xfrm>
          <a:prstGeom prst="rect">
            <a:avLst/>
          </a:prstGeom>
          <a:noFill/>
        </p:spPr>
        <p:txBody>
          <a:bodyPr wrap="none" rtlCol="0">
            <a:spAutoFit/>
          </a:bodyPr>
          <a:lstStyle/>
          <a:p>
            <a:pPr algn="ctr"/>
            <a:r>
              <a:rPr lang="zh-CN" altLang="en-US" sz="3200" b="1" dirty="0" smtClean="0">
                <a:solidFill>
                  <a:srgbClr val="FF0000"/>
                </a:solidFill>
                <a:latin typeface="Times New Roman" panose="02020603050405020304" pitchFamily="18" charset="0"/>
                <a:cs typeface="Times New Roman" panose="02020603050405020304" pitchFamily="18" charset="0"/>
              </a:rPr>
              <a:t>相互作用可调的</a:t>
            </a:r>
            <a:r>
              <a:rPr lang="en-US" altLang="zh-CN" sz="3200" b="1" baseline="30000" dirty="0" smtClean="0">
                <a:solidFill>
                  <a:srgbClr val="FF0000"/>
                </a:solidFill>
                <a:latin typeface="Times New Roman" panose="02020603050405020304" pitchFamily="18" charset="0"/>
                <a:cs typeface="Times New Roman" panose="02020603050405020304" pitchFamily="18" charset="0"/>
              </a:rPr>
              <a:t>6</a:t>
            </a:r>
            <a:r>
              <a:rPr lang="en-US" altLang="zh-CN" sz="3200" b="1" dirty="0" smtClean="0">
                <a:solidFill>
                  <a:srgbClr val="FF0000"/>
                </a:solidFill>
                <a:latin typeface="Times New Roman" panose="02020603050405020304" pitchFamily="18" charset="0"/>
                <a:cs typeface="Times New Roman" panose="02020603050405020304" pitchFamily="18" charset="0"/>
              </a:rPr>
              <a:t>Li</a:t>
            </a:r>
            <a:r>
              <a:rPr lang="zh-CN" altLang="en-US" sz="3200" b="1" dirty="0" smtClean="0">
                <a:solidFill>
                  <a:srgbClr val="FF0000"/>
                </a:solidFill>
                <a:latin typeface="Times New Roman" panose="02020603050405020304" pitchFamily="18" charset="0"/>
                <a:cs typeface="Times New Roman" panose="02020603050405020304" pitchFamily="18" charset="0"/>
              </a:rPr>
              <a:t>冷原子气体</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矩形 3"/>
              <p:cNvSpPr/>
              <p:nvPr/>
            </p:nvSpPr>
            <p:spPr>
              <a:xfrm>
                <a:off x="6012160" y="1059582"/>
                <a:ext cx="1574855" cy="6685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a:rPr>
                        <m:t>𝑉</m:t>
                      </m:r>
                      <m:d>
                        <m:dPr>
                          <m:ctrlPr>
                            <a:rPr lang="en-US" altLang="zh-CN" sz="2000" b="0" i="1" smtClean="0">
                              <a:latin typeface="Cambria Math"/>
                            </a:rPr>
                          </m:ctrlPr>
                        </m:dPr>
                        <m:e>
                          <m:r>
                            <a:rPr lang="en-US" altLang="zh-CN" sz="2000" b="0" i="1" smtClean="0">
                              <a:latin typeface="Cambria Math"/>
                            </a:rPr>
                            <m:t>𝑟</m:t>
                          </m:r>
                        </m:e>
                      </m:d>
                      <m:r>
                        <a:rPr lang="en-US" altLang="zh-CN" sz="2000" i="1">
                          <a:latin typeface="Cambria Math"/>
                          <a:ea typeface="Cambria Math"/>
                        </a:rPr>
                        <m:t>≈</m:t>
                      </m:r>
                      <m:r>
                        <a:rPr lang="en-US" altLang="zh-CN" sz="2000" b="0" i="1" smtClean="0">
                          <a:latin typeface="Cambria Math"/>
                        </a:rPr>
                        <m:t>−</m:t>
                      </m:r>
                      <m:f>
                        <m:fPr>
                          <m:ctrlPr>
                            <a:rPr lang="en-US" altLang="zh-CN" sz="2000" b="0" i="1" smtClean="0">
                              <a:latin typeface="Cambria Math"/>
                            </a:rPr>
                          </m:ctrlPr>
                        </m:fPr>
                        <m:num>
                          <m:sSub>
                            <m:sSubPr>
                              <m:ctrlPr>
                                <a:rPr lang="en-US" altLang="zh-CN" sz="2000" b="0" i="1" smtClean="0">
                                  <a:latin typeface="Cambria Math"/>
                                </a:rPr>
                              </m:ctrlPr>
                            </m:sSubPr>
                            <m:e>
                              <m:r>
                                <a:rPr lang="en-US" altLang="zh-CN" sz="2000" b="0" i="1" smtClean="0">
                                  <a:latin typeface="Cambria Math"/>
                                </a:rPr>
                                <m:t>𝐶</m:t>
                              </m:r>
                            </m:e>
                            <m:sub>
                              <m:r>
                                <a:rPr lang="en-US" altLang="zh-CN" sz="2000" b="0" i="1" smtClean="0">
                                  <a:latin typeface="Cambria Math"/>
                                </a:rPr>
                                <m:t>6</m:t>
                              </m:r>
                            </m:sub>
                          </m:sSub>
                        </m:num>
                        <m:den>
                          <m:sSup>
                            <m:sSupPr>
                              <m:ctrlPr>
                                <a:rPr lang="en-US" altLang="zh-CN" sz="2000" b="0" i="1" smtClean="0">
                                  <a:latin typeface="Cambria Math"/>
                                </a:rPr>
                              </m:ctrlPr>
                            </m:sSupPr>
                            <m:e>
                              <m:r>
                                <a:rPr lang="en-US" altLang="zh-CN" sz="2000" b="0" i="1" smtClean="0">
                                  <a:latin typeface="Cambria Math"/>
                                </a:rPr>
                                <m:t>𝑟</m:t>
                              </m:r>
                            </m:e>
                            <m:sup>
                              <m:r>
                                <a:rPr lang="en-US" altLang="zh-CN" sz="2000" b="0" i="1" smtClean="0">
                                  <a:latin typeface="Cambria Math"/>
                                </a:rPr>
                                <m:t>6</m:t>
                              </m:r>
                            </m:sup>
                          </m:sSup>
                        </m:den>
                      </m:f>
                    </m:oMath>
                  </m:oMathPara>
                </a14:m>
                <a:endParaRPr lang="zh-CN" altLang="en-US" sz="2000" dirty="0"/>
              </a:p>
            </p:txBody>
          </p:sp>
        </mc:Choice>
        <mc:Fallback xmlns="">
          <p:sp>
            <p:nvSpPr>
              <p:cNvPr id="4" name="矩形 3"/>
              <p:cNvSpPr>
                <a:spLocks noRot="1" noChangeAspect="1" noMove="1" noResize="1" noEditPoints="1" noAdjustHandles="1" noChangeArrowheads="1" noChangeShapeType="1" noTextEdit="1"/>
              </p:cNvSpPr>
              <p:nvPr/>
            </p:nvSpPr>
            <p:spPr>
              <a:xfrm>
                <a:off x="6012160" y="1059582"/>
                <a:ext cx="1574855" cy="668516"/>
              </a:xfrm>
              <a:prstGeom prst="rect">
                <a:avLst/>
              </a:prstGeom>
              <a:blipFill rotWithShape="1">
                <a:blip r:embed="rId4"/>
                <a:stretch>
                  <a:fillRect/>
                </a:stretch>
              </a:blipFill>
            </p:spPr>
            <p:txBody>
              <a:bodyPr/>
              <a:lstStyle/>
              <a:p>
                <a:r>
                  <a:rPr lang="zh-CN" altLang="en-US">
                    <a:noFill/>
                  </a:rPr>
                  <a:t> </a:t>
                </a:r>
              </a:p>
            </p:txBody>
          </p:sp>
        </mc:Fallback>
      </mc:AlternateContent>
      <p:sp>
        <p:nvSpPr>
          <p:cNvPr id="5" name="TextBox 4"/>
          <p:cNvSpPr txBox="1"/>
          <p:nvPr/>
        </p:nvSpPr>
        <p:spPr>
          <a:xfrm>
            <a:off x="5436096" y="762258"/>
            <a:ext cx="2045753" cy="338554"/>
          </a:xfrm>
          <a:prstGeom prst="rect">
            <a:avLst/>
          </a:prstGeom>
          <a:noFill/>
        </p:spPr>
        <p:txBody>
          <a:bodyPr wrap="none" rtlCol="0">
            <a:spAutoFit/>
          </a:bodyPr>
          <a:lstStyle/>
          <a:p>
            <a:r>
              <a:rPr lang="zh-CN" altLang="en-US" sz="1600" b="1" dirty="0" smtClean="0">
                <a:latin typeface="Times New Roman" panose="02020603050405020304" pitchFamily="18" charset="0"/>
                <a:cs typeface="Times New Roman" panose="02020603050405020304" pitchFamily="18" charset="0"/>
              </a:rPr>
              <a:t>可用范德华势描述：</a:t>
            </a:r>
            <a:endParaRPr lang="zh-CN" altLang="en-US" sz="16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p:cNvSpPr txBox="1"/>
              <p:nvPr/>
            </p:nvSpPr>
            <p:spPr>
              <a:xfrm>
                <a:off x="5508104" y="1851670"/>
                <a:ext cx="3456384" cy="338554"/>
              </a:xfrm>
              <a:prstGeom prst="rect">
                <a:avLst/>
              </a:prstGeom>
              <a:noFill/>
            </p:spPr>
            <p:txBody>
              <a:bodyPr wrap="square" rtlCol="0">
                <a:spAutoFit/>
              </a:bodyPr>
              <a:lstStyle/>
              <a:p>
                <a:r>
                  <a:rPr lang="zh-CN" altLang="en-US" sz="1600" dirty="0" smtClean="0">
                    <a:latin typeface="Times New Roman" panose="02020603050405020304" pitchFamily="18" charset="0"/>
                    <a:cs typeface="Times New Roman" panose="02020603050405020304" pitchFamily="18" charset="0"/>
                  </a:rPr>
                  <a:t>这里</a:t>
                </a:r>
                <a:r>
                  <a:rPr lang="en-US" altLang="zh-CN" sz="1600" dirty="0" smtClean="0">
                    <a:latin typeface="Times New Roman" panose="02020603050405020304" pitchFamily="18" charset="0"/>
                    <a:cs typeface="Times New Roman" panose="02020603050405020304" pitchFamily="18" charset="0"/>
                  </a:rPr>
                  <a:t>, </a:t>
                </a:r>
                <a14:m>
                  <m:oMath xmlns:m="http://schemas.openxmlformats.org/officeDocument/2006/math">
                    <m:r>
                      <a:rPr lang="en-US" altLang="zh-CN" sz="1600" b="0" i="1" smtClean="0">
                        <a:latin typeface="Cambria Math"/>
                        <a:cs typeface="Times New Roman" panose="02020603050405020304" pitchFamily="18" charset="0"/>
                      </a:rPr>
                      <m:t>𝑟</m:t>
                    </m:r>
                    <m:r>
                      <a:rPr lang="en-US" altLang="zh-CN" sz="1600" b="0" i="1" smtClean="0">
                        <a:latin typeface="Cambria Math"/>
                        <a:ea typeface="Cambria Math"/>
                        <a:cs typeface="Times New Roman" panose="02020603050405020304" pitchFamily="18" charset="0"/>
                      </a:rPr>
                      <m:t>≫</m:t>
                    </m:r>
                    <m:sSub>
                      <m:sSubPr>
                        <m:ctrlPr>
                          <a:rPr lang="en-US" altLang="zh-CN" sz="1600" b="0" i="1" smtClean="0">
                            <a:latin typeface="Cambria Math"/>
                            <a:ea typeface="Cambria Math"/>
                            <a:cs typeface="Times New Roman" panose="02020603050405020304" pitchFamily="18" charset="0"/>
                          </a:rPr>
                        </m:ctrlPr>
                      </m:sSubPr>
                      <m:e>
                        <m:r>
                          <a:rPr lang="en-US" altLang="zh-CN" sz="1600" b="0" i="1" smtClean="0">
                            <a:latin typeface="Cambria Math"/>
                            <a:ea typeface="Cambria Math"/>
                            <a:cs typeface="Times New Roman" panose="02020603050405020304" pitchFamily="18" charset="0"/>
                          </a:rPr>
                          <m:t>𝑟</m:t>
                        </m:r>
                      </m:e>
                      <m:sub>
                        <m:r>
                          <a:rPr lang="en-US" altLang="zh-CN" sz="1600" b="0" i="1" smtClean="0">
                            <a:latin typeface="Cambria Math"/>
                            <a:ea typeface="Cambria Math"/>
                            <a:cs typeface="Times New Roman" panose="02020603050405020304" pitchFamily="18" charset="0"/>
                          </a:rPr>
                          <m:t>0</m:t>
                        </m:r>
                      </m:sub>
                    </m:sSub>
                  </m:oMath>
                </a14:m>
                <a:r>
                  <a:rPr lang="en-US" altLang="zh-CN" sz="1600" i="1" dirty="0" smtClean="0">
                    <a:latin typeface="Times New Roman" panose="02020603050405020304" pitchFamily="18" charset="0"/>
                    <a:cs typeface="Times New Roman" panose="02020603050405020304" pitchFamily="18" charset="0"/>
                  </a:rPr>
                  <a:t> </a:t>
                </a:r>
                <a:r>
                  <a:rPr lang="zh-CN" altLang="en-US" sz="1600" dirty="0" smtClean="0">
                    <a:latin typeface="Times New Roman" panose="02020603050405020304" pitchFamily="18" charset="0"/>
                    <a:cs typeface="Times New Roman" panose="02020603050405020304" pitchFamily="18" charset="0"/>
                  </a:rPr>
                  <a:t>原子气体中的平均间隔</a:t>
                </a:r>
                <a:r>
                  <a:rPr lang="zh-CN" altLang="en-US" sz="1600" i="1" dirty="0" smtClean="0">
                    <a:latin typeface="Times New Roman" panose="02020603050405020304" pitchFamily="18" charset="0"/>
                    <a:cs typeface="Times New Roman" panose="02020603050405020304" pitchFamily="18" charset="0"/>
                  </a:rPr>
                  <a:t>。</a:t>
                </a:r>
                <a:endParaRPr lang="en-US" altLang="zh-CN" sz="1600" dirty="0" smtClean="0">
                  <a:latin typeface="Times New Roman" panose="02020603050405020304" pitchFamily="18"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508104" y="1851670"/>
                <a:ext cx="3456384" cy="338554"/>
              </a:xfrm>
              <a:prstGeom prst="rect">
                <a:avLst/>
              </a:prstGeom>
              <a:blipFill rotWithShape="1">
                <a:blip r:embed="rId5"/>
                <a:stretch>
                  <a:fillRect l="-1058" t="-7273" r="-6878" b="-25455"/>
                </a:stretch>
              </a:blipFill>
            </p:spPr>
            <p:txBody>
              <a:bodyPr/>
              <a:lstStyle/>
              <a:p>
                <a:r>
                  <a:rPr lang="zh-CN" altLang="en-US">
                    <a:noFill/>
                  </a:rPr>
                  <a:t> </a:t>
                </a:r>
              </a:p>
            </p:txBody>
          </p:sp>
        </mc:Fallback>
      </mc:AlternateContent>
      <p:sp>
        <p:nvSpPr>
          <p:cNvPr id="12" name="TextBox 11"/>
          <p:cNvSpPr txBox="1"/>
          <p:nvPr/>
        </p:nvSpPr>
        <p:spPr>
          <a:xfrm>
            <a:off x="7596336" y="1235536"/>
            <a:ext cx="1305165" cy="400110"/>
          </a:xfrm>
          <a:prstGeom prst="rect">
            <a:avLst/>
          </a:prstGeom>
          <a:noFill/>
        </p:spPr>
        <p:txBody>
          <a:bodyPr wrap="none" rtlCol="0">
            <a:spAutoFit/>
          </a:bodyPr>
          <a:lstStyle/>
          <a:p>
            <a:r>
              <a:rPr lang="en-US" altLang="zh-CN" sz="2000" dirty="0" smtClean="0">
                <a:solidFill>
                  <a:srgbClr val="FF0000"/>
                </a:solidFill>
                <a:latin typeface="Times New Roman" panose="02020603050405020304" pitchFamily="18" charset="0"/>
                <a:cs typeface="Times New Roman" panose="02020603050405020304" pitchFamily="18" charset="0"/>
              </a:rPr>
              <a:t>(attractive)</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10" name="矩形 9"/>
          <p:cNvSpPr/>
          <p:nvPr/>
        </p:nvSpPr>
        <p:spPr>
          <a:xfrm>
            <a:off x="6084168" y="2211710"/>
            <a:ext cx="2885726" cy="338554"/>
          </a:xfrm>
          <a:prstGeom prst="rect">
            <a:avLst/>
          </a:prstGeom>
        </p:spPr>
        <p:txBody>
          <a:bodyPr wrap="none">
            <a:spAutoFit/>
          </a:bodyPr>
          <a:lstStyle/>
          <a:p>
            <a:r>
              <a:rPr lang="en-US" altLang="zh-CN" sz="1600" dirty="0">
                <a:latin typeface="Times New Roman" panose="02020603050405020304" pitchFamily="18" charset="0"/>
                <a:cs typeface="Times New Roman" panose="02020603050405020304" pitchFamily="18" charset="0"/>
              </a:rPr>
              <a:t>(</a:t>
            </a:r>
            <a:r>
              <a:rPr lang="en-US" altLang="zh-CN" sz="1600" dirty="0" smtClean="0">
                <a:latin typeface="Times New Roman" panose="02020603050405020304" pitchFamily="18" charset="0"/>
                <a:cs typeface="Times New Roman" panose="02020603050405020304" pitchFamily="18" charset="0"/>
              </a:rPr>
              <a:t>Lennard-Jones</a:t>
            </a:r>
            <a:r>
              <a:rPr lang="zh-CN" altLang="en-US" sz="1600" dirty="0">
                <a:latin typeface="Times New Roman" panose="02020603050405020304" pitchFamily="18" charset="0"/>
                <a:cs typeface="Times New Roman" panose="02020603050405020304" pitchFamily="18" charset="0"/>
              </a:rPr>
              <a:t> </a:t>
            </a:r>
            <a:r>
              <a:rPr lang="en-US" altLang="zh-CN" sz="1600" dirty="0" smtClean="0">
                <a:latin typeface="Times New Roman" panose="02020603050405020304" pitchFamily="18" charset="0"/>
                <a:cs typeface="Times New Roman" panose="02020603050405020304" pitchFamily="18" charset="0"/>
              </a:rPr>
              <a:t>function</a:t>
            </a:r>
            <a:r>
              <a:rPr lang="zh-CN" altLang="en-US" sz="1600" dirty="0" smtClean="0">
                <a:latin typeface="Times New Roman" panose="02020603050405020304" pitchFamily="18" charset="0"/>
                <a:cs typeface="Times New Roman" panose="02020603050405020304" pitchFamily="18" charset="0"/>
              </a:rPr>
              <a:t>，</a:t>
            </a:r>
            <a:r>
              <a:rPr lang="en-US" altLang="zh-CN" sz="1600" dirty="0" smtClean="0">
                <a:latin typeface="Times New Roman" panose="02020603050405020304" pitchFamily="18" charset="0"/>
                <a:cs typeface="Times New Roman" panose="02020603050405020304" pitchFamily="18" charset="0"/>
              </a:rPr>
              <a:t>1924)</a:t>
            </a:r>
            <a:endParaRPr lang="zh-CN" altLang="en-US" sz="1600" dirty="0">
              <a:latin typeface="Times New Roman" panose="02020603050405020304" pitchFamily="18" charset="0"/>
              <a:cs typeface="Times New Roman" panose="02020603050405020304" pitchFamily="18" charset="0"/>
            </a:endParaRPr>
          </a:p>
        </p:txBody>
      </p:sp>
      <p:grpSp>
        <p:nvGrpSpPr>
          <p:cNvPr id="23" name="组合 22"/>
          <p:cNvGrpSpPr/>
          <p:nvPr/>
        </p:nvGrpSpPr>
        <p:grpSpPr>
          <a:xfrm>
            <a:off x="6084472" y="2680743"/>
            <a:ext cx="2736000" cy="2339279"/>
            <a:chOff x="611864" y="2715766"/>
            <a:chExt cx="2736000" cy="2339279"/>
          </a:xfrm>
        </p:grpSpPr>
        <p:pic>
          <p:nvPicPr>
            <p:cNvPr id="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864" y="2715766"/>
              <a:ext cx="2736000" cy="2339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直接连接符 7"/>
            <p:cNvCxnSpPr/>
            <p:nvPr/>
          </p:nvCxnSpPr>
          <p:spPr>
            <a:xfrm>
              <a:off x="1699154" y="4439195"/>
              <a:ext cx="0" cy="3600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6818" y="3524113"/>
              <a:ext cx="343364"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r</a:t>
              </a:r>
              <a:r>
                <a:rPr lang="en-US" altLang="zh-CN" baseline="-25000" dirty="0" smtClean="0">
                  <a:latin typeface="Times New Roman" panose="02020603050405020304" pitchFamily="18" charset="0"/>
                  <a:cs typeface="Times New Roman" panose="02020603050405020304" pitchFamily="18" charset="0"/>
                </a:rPr>
                <a:t>0</a:t>
              </a:r>
              <a:endParaRPr lang="zh-CN" altLang="en-US" baseline="-25000" dirty="0">
                <a:latin typeface="Times New Roman" panose="02020603050405020304" pitchFamily="18" charset="0"/>
                <a:cs typeface="Times New Roman" panose="02020603050405020304" pitchFamily="18" charset="0"/>
              </a:endParaRPr>
            </a:p>
          </p:txBody>
        </p:sp>
        <p:cxnSp>
          <p:nvCxnSpPr>
            <p:cNvPr id="22" name="直接箭头连接符 21"/>
            <p:cNvCxnSpPr>
              <a:stCxn id="20" idx="2"/>
            </p:cNvCxnSpPr>
            <p:nvPr/>
          </p:nvCxnSpPr>
          <p:spPr>
            <a:xfrm flipH="1">
              <a:off x="1711726" y="3893445"/>
              <a:ext cx="96774" cy="40649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2715766"/>
            <a:ext cx="2779394" cy="23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827584" y="4259872"/>
            <a:ext cx="497252" cy="400110"/>
          </a:xfrm>
          <a:prstGeom prst="rect">
            <a:avLst/>
          </a:prstGeom>
          <a:noFill/>
        </p:spPr>
        <p:txBody>
          <a:bodyPr wrap="none" rtlCol="0">
            <a:spAutoFit/>
          </a:bodyPr>
          <a:lstStyle/>
          <a:p>
            <a:r>
              <a:rPr lang="en-US" altLang="zh-CN" sz="2000" baseline="30000" dirty="0" smtClean="0">
                <a:latin typeface="Times New Roman" panose="02020603050405020304" pitchFamily="18" charset="0"/>
                <a:cs typeface="Times New Roman" panose="02020603050405020304" pitchFamily="18" charset="0"/>
              </a:rPr>
              <a:t>6</a:t>
            </a:r>
            <a:r>
              <a:rPr lang="en-US" altLang="zh-CN" sz="2000" dirty="0" smtClean="0">
                <a:latin typeface="Times New Roman" panose="02020603050405020304" pitchFamily="18" charset="0"/>
                <a:cs typeface="Times New Roman" panose="02020603050405020304" pitchFamily="18" charset="0"/>
              </a:rPr>
              <a:t>Li</a:t>
            </a:r>
            <a:endParaRPr lang="zh-CN" altLang="en-US"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TextBox 26"/>
              <p:cNvSpPr txBox="1"/>
              <p:nvPr/>
            </p:nvSpPr>
            <p:spPr>
              <a:xfrm>
                <a:off x="1178498" y="987574"/>
                <a:ext cx="2906565"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a:rPr>
                          </m:ctrlPr>
                        </m:sSubPr>
                        <m:e>
                          <m:r>
                            <a:rPr lang="en-US" altLang="zh-CN" b="0" i="1" smtClean="0">
                              <a:latin typeface="Cambria Math"/>
                            </a:rPr>
                            <m:t>𝑎</m:t>
                          </m:r>
                        </m:e>
                        <m:sub>
                          <m:r>
                            <a:rPr lang="en-US" altLang="zh-CN" b="0" i="1" smtClean="0">
                              <a:latin typeface="Cambria Math"/>
                            </a:rPr>
                            <m:t>𝑠</m:t>
                          </m:r>
                        </m:sub>
                      </m:sSub>
                      <m:d>
                        <m:dPr>
                          <m:ctrlPr>
                            <a:rPr lang="en-US" altLang="zh-CN" b="0" i="1" smtClean="0">
                              <a:latin typeface="Cambria Math"/>
                            </a:rPr>
                          </m:ctrlPr>
                        </m:dPr>
                        <m:e>
                          <m:r>
                            <a:rPr lang="en-US" altLang="zh-CN" b="0" i="1" smtClean="0">
                              <a:latin typeface="Cambria Math"/>
                            </a:rPr>
                            <m:t>𝐵</m:t>
                          </m:r>
                        </m:e>
                      </m:d>
                      <m:r>
                        <a:rPr lang="en-US" altLang="zh-CN" b="0" i="1" smtClean="0">
                          <a:latin typeface="Cambria Math"/>
                        </a:rPr>
                        <m:t>= </m:t>
                      </m:r>
                      <m:sSub>
                        <m:sSubPr>
                          <m:ctrlPr>
                            <a:rPr lang="en-US" altLang="zh-CN" b="0" i="1" smtClean="0">
                              <a:latin typeface="Cambria Math"/>
                            </a:rPr>
                          </m:ctrlPr>
                        </m:sSubPr>
                        <m:e>
                          <m:r>
                            <a:rPr lang="en-US" altLang="zh-CN" b="0" i="1" smtClean="0">
                              <a:latin typeface="Cambria Math"/>
                            </a:rPr>
                            <m:t>𝑎</m:t>
                          </m:r>
                        </m:e>
                        <m:sub>
                          <m:r>
                            <a:rPr lang="en-US" altLang="zh-CN" b="0" i="1" smtClean="0">
                              <a:latin typeface="Cambria Math"/>
                            </a:rPr>
                            <m:t>𝑏𝑔</m:t>
                          </m:r>
                        </m:sub>
                      </m:sSub>
                      <m:d>
                        <m:dPr>
                          <m:ctrlPr>
                            <a:rPr lang="en-US" altLang="zh-CN" b="0" i="1" smtClean="0">
                              <a:latin typeface="Cambria Math"/>
                            </a:rPr>
                          </m:ctrlPr>
                        </m:dPr>
                        <m:e>
                          <m:r>
                            <a:rPr lang="en-US" altLang="zh-CN" b="0" i="1" smtClean="0">
                              <a:latin typeface="Cambria Math"/>
                            </a:rPr>
                            <m:t>1−</m:t>
                          </m:r>
                          <m:f>
                            <m:fPr>
                              <m:ctrlPr>
                                <a:rPr lang="en-US" altLang="zh-CN" b="0" i="1" smtClean="0">
                                  <a:latin typeface="Cambria Math"/>
                                </a:rPr>
                              </m:ctrlPr>
                            </m:fPr>
                            <m:num>
                              <m:r>
                                <a:rPr lang="en-US" altLang="zh-CN" b="0" i="1" smtClean="0">
                                  <a:latin typeface="Cambria Math"/>
                                  <a:ea typeface="Cambria Math"/>
                                </a:rPr>
                                <m:t>∆</m:t>
                              </m:r>
                            </m:num>
                            <m:den>
                              <m:r>
                                <a:rPr lang="en-US" altLang="zh-CN" b="0" i="1" smtClean="0">
                                  <a:latin typeface="Cambria Math"/>
                                </a:rPr>
                                <m:t>𝐵</m:t>
                              </m:r>
                              <m:r>
                                <a:rPr lang="en-US" altLang="zh-CN" b="0" i="1" smtClean="0">
                                  <a:latin typeface="Cambria Math"/>
                                </a:rPr>
                                <m:t>−</m:t>
                              </m:r>
                              <m:sSub>
                                <m:sSubPr>
                                  <m:ctrlPr>
                                    <a:rPr lang="en-US" altLang="zh-CN" b="0" i="1" smtClean="0">
                                      <a:latin typeface="Cambria Math"/>
                                    </a:rPr>
                                  </m:ctrlPr>
                                </m:sSubPr>
                                <m:e>
                                  <m:r>
                                    <a:rPr lang="en-US" altLang="zh-CN" b="0" i="1" smtClean="0">
                                      <a:latin typeface="Cambria Math"/>
                                    </a:rPr>
                                    <m:t>𝐵</m:t>
                                  </m:r>
                                </m:e>
                                <m:sub>
                                  <m:r>
                                    <a:rPr lang="en-US" altLang="zh-CN" b="0" i="1" smtClean="0">
                                      <a:latin typeface="Cambria Math"/>
                                    </a:rPr>
                                    <m:t>0</m:t>
                                  </m:r>
                                </m:sub>
                              </m:sSub>
                            </m:den>
                          </m:f>
                        </m:e>
                      </m:d>
                    </m:oMath>
                  </m:oMathPara>
                </a14:m>
                <a:endParaRPr lang="zh-CN" alt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1178498" y="987574"/>
                <a:ext cx="2906565" cy="714683"/>
              </a:xfrm>
              <a:prstGeom prst="rect">
                <a:avLst/>
              </a:prstGeom>
              <a:blipFill rotWithShape="1">
                <a:blip r:embed="rId8"/>
                <a:stretch>
                  <a:fillRect/>
                </a:stretch>
              </a:blipFill>
            </p:spPr>
            <p:txBody>
              <a:bodyPr/>
              <a:lstStyle/>
              <a:p>
                <a:r>
                  <a:rPr lang="zh-CN" altLang="en-US">
                    <a:noFill/>
                  </a:rPr>
                  <a:t> </a:t>
                </a:r>
              </a:p>
            </p:txBody>
          </p:sp>
        </mc:Fallback>
      </mc:AlternateContent>
      <p:sp>
        <p:nvSpPr>
          <p:cNvPr id="28" name="TextBox 27"/>
          <p:cNvSpPr txBox="1"/>
          <p:nvPr/>
        </p:nvSpPr>
        <p:spPr>
          <a:xfrm>
            <a:off x="605025" y="1842378"/>
            <a:ext cx="4831072" cy="369332"/>
          </a:xfrm>
          <a:prstGeom prst="rect">
            <a:avLst/>
          </a:prstGeom>
          <a:noFill/>
        </p:spPr>
        <p:txBody>
          <a:bodyPr wrap="square" rtlCol="0">
            <a:spAutoFit/>
          </a:bodyPr>
          <a:lstStyle/>
          <a:p>
            <a:r>
              <a:rPr lang="zh-CN" altLang="en-US" dirty="0" smtClean="0">
                <a:latin typeface="Times New Roman" panose="02020603050405020304" pitchFamily="18" charset="0"/>
                <a:cs typeface="Times New Roman" panose="02020603050405020304" pitchFamily="18" charset="0"/>
              </a:rPr>
              <a:t>这里， </a:t>
            </a:r>
            <a:r>
              <a:rPr lang="en-US" altLang="zh-CN" dirty="0" smtClean="0">
                <a:latin typeface="Times New Roman" panose="02020603050405020304" pitchFamily="18" charset="0"/>
                <a:cs typeface="Times New Roman" panose="02020603050405020304" pitchFamily="18" charset="0"/>
              </a:rPr>
              <a:t>a</a:t>
            </a:r>
            <a:r>
              <a:rPr lang="en-US" altLang="zh-CN" baseline="-25000" dirty="0" smtClean="0">
                <a:latin typeface="Times New Roman" panose="02020603050405020304" pitchFamily="18" charset="0"/>
                <a:cs typeface="Times New Roman" panose="02020603050405020304" pitchFamily="18" charset="0"/>
              </a:rPr>
              <a:t>s</a:t>
            </a:r>
            <a:r>
              <a:rPr lang="en-US" altLang="zh-CN" dirty="0" smtClean="0">
                <a:latin typeface="Times New Roman" panose="02020603050405020304" pitchFamily="18" charset="0"/>
                <a:cs typeface="Times New Roman" panose="02020603050405020304" pitchFamily="18" charset="0"/>
              </a:rPr>
              <a:t> (B)</a:t>
            </a:r>
            <a:r>
              <a:rPr lang="zh-CN" altLang="en-US" dirty="0">
                <a:latin typeface="Times New Roman" panose="02020603050405020304" pitchFamily="18" charset="0"/>
                <a:cs typeface="Times New Roman" panose="02020603050405020304" pitchFamily="18" charset="0"/>
              </a:rPr>
              <a:t>是</a:t>
            </a:r>
            <a:r>
              <a:rPr lang="zh-CN" altLang="en-US" dirty="0" smtClean="0">
                <a:latin typeface="Times New Roman" panose="02020603050405020304" pitchFamily="18" charset="0"/>
                <a:cs typeface="Times New Roman" panose="02020603050405020304" pitchFamily="18" charset="0"/>
              </a:rPr>
              <a:t>的</a:t>
            </a:r>
            <a:r>
              <a:rPr lang="en-US" altLang="zh-CN" dirty="0" smtClean="0">
                <a:latin typeface="Times New Roman" panose="02020603050405020304" pitchFamily="18" charset="0"/>
                <a:cs typeface="Times New Roman" panose="02020603050405020304" pitchFamily="18" charset="0"/>
              </a:rPr>
              <a:t>s</a:t>
            </a:r>
            <a:r>
              <a:rPr lang="zh-CN" altLang="en-US" dirty="0" smtClean="0">
                <a:latin typeface="Times New Roman" panose="02020603050405020304" pitchFamily="18" charset="0"/>
                <a:cs typeface="Times New Roman" panose="02020603050405020304" pitchFamily="18" charset="0"/>
              </a:rPr>
              <a:t>波散射长度，</a:t>
            </a:r>
            <a:r>
              <a:rPr lang="en-US" altLang="zh-CN" dirty="0" smtClean="0">
                <a:latin typeface="Times New Roman" panose="02020603050405020304" pitchFamily="18" charset="0"/>
                <a:cs typeface="Times New Roman" panose="02020603050405020304" pitchFamily="18" charset="0"/>
              </a:rPr>
              <a:t>B</a:t>
            </a:r>
            <a:r>
              <a:rPr lang="en-US" altLang="zh-CN" baseline="-25000" dirty="0" smtClean="0">
                <a:latin typeface="Times New Roman" panose="02020603050405020304" pitchFamily="18" charset="0"/>
                <a:cs typeface="Times New Roman" panose="02020603050405020304" pitchFamily="18" charset="0"/>
              </a:rPr>
              <a:t>0</a:t>
            </a:r>
            <a:r>
              <a:rPr lang="zh-CN" altLang="en-US" dirty="0" smtClean="0">
                <a:latin typeface="Times New Roman" panose="02020603050405020304" pitchFamily="18" charset="0"/>
                <a:cs typeface="Times New Roman" panose="02020603050405020304" pitchFamily="18" charset="0"/>
              </a:rPr>
              <a:t>是共振点。</a:t>
            </a:r>
            <a:endParaRPr lang="zh-CN" altLang="en-US" dirty="0">
              <a:latin typeface="Times New Roman" panose="02020603050405020304" pitchFamily="18" charset="0"/>
              <a:cs typeface="Times New Roman" panose="02020603050405020304" pitchFamily="18" charset="0"/>
            </a:endParaRPr>
          </a:p>
        </p:txBody>
      </p:sp>
      <p:sp>
        <p:nvSpPr>
          <p:cNvPr id="29" name="矩形 28"/>
          <p:cNvSpPr/>
          <p:nvPr/>
        </p:nvSpPr>
        <p:spPr>
          <a:xfrm>
            <a:off x="611560" y="2262232"/>
            <a:ext cx="3408167" cy="307777"/>
          </a:xfrm>
          <a:prstGeom prst="rect">
            <a:avLst/>
          </a:prstGeom>
        </p:spPr>
        <p:txBody>
          <a:bodyPr wrap="square">
            <a:spAutoFit/>
          </a:bodyPr>
          <a:lstStyle/>
          <a:p>
            <a:r>
              <a:rPr lang="en-US" altLang="zh-CN" sz="1400" dirty="0" smtClean="0">
                <a:latin typeface="Times New Roman" panose="02020603050405020304" pitchFamily="18" charset="0"/>
                <a:cs typeface="Times New Roman" panose="02020603050405020304" pitchFamily="18" charset="0"/>
              </a:rPr>
              <a:t>RMP82,1225(2010)</a:t>
            </a:r>
            <a:r>
              <a:rPr lang="zh-CN" altLang="en-US" sz="1400" dirty="0" smtClean="0">
                <a:latin typeface="Times New Roman" panose="02020603050405020304" pitchFamily="18" charset="0"/>
                <a:cs typeface="Times New Roman" panose="02020603050405020304" pitchFamily="18" charset="0"/>
              </a:rPr>
              <a:t>， </a:t>
            </a:r>
            <a:r>
              <a:rPr lang="en-US" altLang="zh-CN" sz="1400" dirty="0" smtClean="0">
                <a:latin typeface="Times New Roman" panose="02020603050405020304" pitchFamily="18" charset="0"/>
                <a:cs typeface="Times New Roman" panose="02020603050405020304" pitchFamily="18" charset="0"/>
              </a:rPr>
              <a:t>RMP80,1215(2008)</a:t>
            </a:r>
            <a:endParaRPr lang="zh-CN" altLang="en-US" sz="14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3868664" y="4168701"/>
            <a:ext cx="497252" cy="400110"/>
          </a:xfrm>
          <a:prstGeom prst="rect">
            <a:avLst/>
          </a:prstGeom>
          <a:noFill/>
        </p:spPr>
        <p:txBody>
          <a:bodyPr wrap="none" rtlCol="0">
            <a:spAutoFit/>
          </a:bodyPr>
          <a:lstStyle/>
          <a:p>
            <a:r>
              <a:rPr lang="en-US" altLang="zh-CN" sz="2000" baseline="30000" dirty="0" smtClean="0">
                <a:latin typeface="Times New Roman" panose="02020603050405020304" pitchFamily="18" charset="0"/>
                <a:cs typeface="Times New Roman" panose="02020603050405020304" pitchFamily="18" charset="0"/>
              </a:rPr>
              <a:t>6</a:t>
            </a:r>
            <a:r>
              <a:rPr lang="en-US" altLang="zh-CN" sz="2000" dirty="0" smtClean="0">
                <a:latin typeface="Times New Roman" panose="02020603050405020304" pitchFamily="18" charset="0"/>
                <a:cs typeface="Times New Roman" panose="02020603050405020304" pitchFamily="18" charset="0"/>
              </a:rPr>
              <a:t>Li</a:t>
            </a:r>
            <a:endParaRPr lang="zh-CN" altLang="en-US" sz="20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581219" y="762258"/>
            <a:ext cx="2050561" cy="369332"/>
          </a:xfrm>
          <a:prstGeom prst="rect">
            <a:avLst/>
          </a:prstGeom>
          <a:noFill/>
        </p:spPr>
        <p:txBody>
          <a:bodyPr wrap="none" rtlCol="0">
            <a:spAutoFit/>
          </a:bodyPr>
          <a:lstStyle/>
          <a:p>
            <a:pPr algn="ctr"/>
            <a:r>
              <a:rPr lang="en-US" altLang="zh-CN" b="1" dirty="0" err="1" smtClean="0">
                <a:latin typeface="Times New Roman" panose="02020603050405020304" pitchFamily="18" charset="0"/>
                <a:cs typeface="Times New Roman" panose="02020603050405020304" pitchFamily="18" charset="0"/>
              </a:rPr>
              <a:t>Feshbach</a:t>
            </a:r>
            <a:r>
              <a:rPr lang="zh-CN" altLang="en-US" b="1" dirty="0" smtClean="0">
                <a:latin typeface="Times New Roman" panose="02020603050405020304" pitchFamily="18" charset="0"/>
                <a:cs typeface="Times New Roman" panose="02020603050405020304" pitchFamily="18" charset="0"/>
              </a:rPr>
              <a:t>共振技术</a:t>
            </a:r>
            <a:endParaRPr lang="zh-CN"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5209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1470"/>
            <a:ext cx="8229600" cy="792088"/>
          </a:xfrm>
        </p:spPr>
        <p:txBody>
          <a:bodyPr>
            <a:normAutofit/>
          </a:bodyPr>
          <a:lstStyle/>
          <a:p>
            <a:pPr algn="ctr"/>
            <a:r>
              <a:rPr lang="zh-CN" altLang="en-US" sz="3200" b="1" dirty="0">
                <a:solidFill>
                  <a:srgbClr val="FF0000"/>
                </a:solidFill>
                <a:latin typeface="+mn-ea"/>
                <a:ea typeface="+mn-ea"/>
                <a:cs typeface="Times New Roman" panose="02020603050405020304" pitchFamily="18" charset="0"/>
              </a:rPr>
              <a:t>夸克</a:t>
            </a:r>
            <a:r>
              <a:rPr lang="en-US" altLang="zh-CN" sz="3200" b="1" dirty="0">
                <a:solidFill>
                  <a:srgbClr val="FF0000"/>
                </a:solidFill>
                <a:latin typeface="+mn-ea"/>
                <a:ea typeface="+mn-ea"/>
                <a:cs typeface="Times New Roman" panose="02020603050405020304" pitchFamily="18" charset="0"/>
              </a:rPr>
              <a:t>-</a:t>
            </a:r>
            <a:r>
              <a:rPr lang="zh-CN" altLang="en-US" sz="3200" b="1" dirty="0">
                <a:solidFill>
                  <a:srgbClr val="FF0000"/>
                </a:solidFill>
                <a:latin typeface="+mn-ea"/>
                <a:ea typeface="+mn-ea"/>
                <a:cs typeface="Times New Roman" panose="02020603050405020304" pitchFamily="18" charset="0"/>
              </a:rPr>
              <a:t>胶子等离子体</a:t>
            </a:r>
            <a:endParaRPr lang="en-US" altLang="zh-CN" sz="3200" b="1" dirty="0">
              <a:solidFill>
                <a:srgbClr val="FF0000"/>
              </a:solidFill>
              <a:latin typeface="+mn-ea"/>
              <a:ea typeface="+mn-ea"/>
              <a:cs typeface="Times New Roman" panose="02020603050405020304" pitchFamily="18" charset="0"/>
            </a:endParaRPr>
          </a:p>
        </p:txBody>
      </p:sp>
      <p:sp>
        <p:nvSpPr>
          <p:cNvPr id="5" name="灯片编号占位符 4"/>
          <p:cNvSpPr>
            <a:spLocks noGrp="1"/>
          </p:cNvSpPr>
          <p:nvPr>
            <p:ph type="sldNum" sz="quarter" idx="12"/>
          </p:nvPr>
        </p:nvSpPr>
        <p:spPr/>
        <p:txBody>
          <a:bodyPr/>
          <a:lstStyle/>
          <a:p>
            <a:fld id="{90C52C8A-D70D-4179-A071-16349FC07335}" type="slidenum">
              <a:rPr lang="zh-CN" altLang="en-US" smtClean="0"/>
              <a:t>6</a:t>
            </a:fld>
            <a:endParaRPr lang="zh-CN" altLang="en-US"/>
          </a:p>
        </p:txBody>
      </p:sp>
      <p:pic>
        <p:nvPicPr>
          <p:cNvPr id="6" name="Picture 2" descr="C:\Users\Speed\OneDrive\Pictures\expansion of the univer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968" y="1008156"/>
            <a:ext cx="4248024" cy="3651826"/>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4572000" y="1165557"/>
            <a:ext cx="4248472" cy="3293209"/>
          </a:xfrm>
          <a:prstGeom prst="rect">
            <a:avLst/>
          </a:prstGeom>
        </p:spPr>
        <p:txBody>
          <a:bodyPr wrap="square">
            <a:spAutoFit/>
          </a:bodyPr>
          <a:lstStyle/>
          <a:p>
            <a:pPr algn="just"/>
            <a:r>
              <a:rPr lang="zh-CN" altLang="en-US" sz="2000" b="1" dirty="0" smtClean="0">
                <a:latin typeface="Times New Roman" panose="02020603050405020304" pitchFamily="18" charset="0"/>
                <a:cs typeface="Times New Roman" panose="02020603050405020304" pitchFamily="18" charset="0"/>
              </a:rPr>
              <a:t>如何产生：</a:t>
            </a:r>
            <a:endParaRPr lang="en-US" altLang="zh-CN" sz="2000" b="1"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zh-CN" altLang="en-US" sz="2000" b="1" dirty="0" smtClean="0">
                <a:latin typeface="Times New Roman" panose="02020603050405020304" pitchFamily="18" charset="0"/>
                <a:cs typeface="Times New Roman" panose="02020603050405020304" pitchFamily="18" charset="0"/>
              </a:rPr>
              <a:t>宇宙大爆炸后几个微秒</a:t>
            </a:r>
            <a:endParaRPr lang="en-US" altLang="zh-CN" sz="2000" b="1"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2000" b="1" dirty="0" smtClean="0">
                <a:latin typeface="Times New Roman" panose="02020603050405020304" pitchFamily="18" charset="0"/>
                <a:cs typeface="Times New Roman" panose="02020603050405020304" pitchFamily="18" charset="0"/>
              </a:rPr>
              <a:t>在</a:t>
            </a:r>
            <a:r>
              <a:rPr lang="en-US" altLang="zh-CN" sz="2000" b="1" dirty="0" smtClean="0">
                <a:latin typeface="Times New Roman" panose="02020603050405020304" pitchFamily="18" charset="0"/>
                <a:cs typeface="Times New Roman" panose="02020603050405020304" pitchFamily="18" charset="0"/>
              </a:rPr>
              <a:t>LHC</a:t>
            </a:r>
            <a:r>
              <a:rPr lang="zh-CN" altLang="en-US" sz="2000" b="1" dirty="0" smtClean="0">
                <a:latin typeface="Times New Roman" panose="02020603050405020304" pitchFamily="18" charset="0"/>
                <a:cs typeface="Times New Roman" panose="02020603050405020304" pitchFamily="18" charset="0"/>
              </a:rPr>
              <a:t>和</a:t>
            </a:r>
            <a:r>
              <a:rPr lang="en-US" altLang="zh-CN" sz="2000" b="1" dirty="0" smtClean="0">
                <a:latin typeface="Times New Roman" panose="02020603050405020304" pitchFamily="18" charset="0"/>
                <a:cs typeface="Times New Roman" panose="02020603050405020304" pitchFamily="18" charset="0"/>
              </a:rPr>
              <a:t>RHIC</a:t>
            </a:r>
            <a:r>
              <a:rPr lang="zh-CN" altLang="en-US" sz="2000" b="1" dirty="0" smtClean="0">
                <a:latin typeface="Times New Roman" panose="02020603050405020304" pitchFamily="18" charset="0"/>
                <a:cs typeface="Times New Roman" panose="02020603050405020304" pitchFamily="18" charset="0"/>
              </a:rPr>
              <a:t>中产生</a:t>
            </a:r>
            <a:r>
              <a:rPr lang="en-US" altLang="zh-CN" sz="2000" b="1" dirty="0" smtClean="0">
                <a:latin typeface="Times New Roman" panose="02020603050405020304" pitchFamily="18" charset="0"/>
                <a:cs typeface="Times New Roman" panose="02020603050405020304" pitchFamily="18" charset="0"/>
              </a:rPr>
              <a:t> </a:t>
            </a:r>
          </a:p>
          <a:p>
            <a:pPr marL="742950" lvl="1" indent="-285750" algn="just">
              <a:buFont typeface="Wingdings" panose="05000000000000000000" pitchFamily="2" charset="2"/>
              <a:buChar char="ü"/>
            </a:pPr>
            <a:r>
              <a:rPr lang="zh-CN" altLang="en-US" dirty="0" smtClean="0">
                <a:latin typeface="Times New Roman" panose="02020603050405020304" pitchFamily="18" charset="0"/>
                <a:cs typeface="Times New Roman" panose="02020603050405020304" pitchFamily="18" charset="0"/>
              </a:rPr>
              <a:t>观测到各向异性流</a:t>
            </a:r>
            <a:endParaRPr lang="en-US" altLang="zh-CN" dirty="0" smtClean="0">
              <a:latin typeface="Times New Roman" panose="02020603050405020304" pitchFamily="18" charset="0"/>
              <a:cs typeface="Times New Roman" panose="02020603050405020304" pitchFamily="18" charset="0"/>
            </a:endParaRPr>
          </a:p>
          <a:p>
            <a:pPr marL="742950" lvl="1" indent="-285750" algn="just">
              <a:buFont typeface="Wingdings" panose="05000000000000000000" pitchFamily="2" charset="2"/>
              <a:buChar char="ü"/>
            </a:pPr>
            <a:r>
              <a:rPr lang="zh-CN" altLang="en-US" dirty="0" smtClean="0">
                <a:latin typeface="Times New Roman" panose="02020603050405020304" pitchFamily="18" charset="0"/>
                <a:cs typeface="Times New Roman" panose="02020603050405020304" pitchFamily="18" charset="0"/>
              </a:rPr>
              <a:t>流体动力学解释</a:t>
            </a:r>
            <a:endParaRPr lang="en-US" altLang="zh-CN" dirty="0" smtClean="0">
              <a:latin typeface="Times New Roman" panose="02020603050405020304" pitchFamily="18" charset="0"/>
              <a:cs typeface="Times New Roman" panose="02020603050405020304" pitchFamily="18" charset="0"/>
            </a:endParaRPr>
          </a:p>
          <a:p>
            <a:pPr marL="742950" lvl="1" indent="-285750" algn="just">
              <a:buFont typeface="Wingdings" panose="05000000000000000000" pitchFamily="2" charset="2"/>
              <a:buChar char="ü"/>
            </a:pPr>
            <a:r>
              <a:rPr lang="zh-CN" altLang="en-US" dirty="0" smtClean="0">
                <a:latin typeface="Times New Roman" panose="02020603050405020304" pitchFamily="18" charset="0"/>
                <a:cs typeface="Times New Roman" panose="02020603050405020304" pitchFamily="18" charset="0"/>
              </a:rPr>
              <a:t>可能存在其它动力学机制</a:t>
            </a:r>
            <a:endParaRPr lang="en-US" altLang="zh-CN" dirty="0" smtClean="0">
              <a:latin typeface="Times New Roman" panose="02020603050405020304" pitchFamily="18" charset="0"/>
              <a:cs typeface="Times New Roman" panose="02020603050405020304" pitchFamily="18" charset="0"/>
            </a:endParaRPr>
          </a:p>
          <a:p>
            <a:pPr algn="just">
              <a:spcBef>
                <a:spcPts val="600"/>
              </a:spcBef>
            </a:pPr>
            <a:r>
              <a:rPr lang="zh-CN" altLang="en-US" sz="1200" b="1" dirty="0" smtClean="0">
                <a:latin typeface="Times New Roman" panose="02020603050405020304" pitchFamily="18" charset="0"/>
                <a:cs typeface="Times New Roman" panose="02020603050405020304" pitchFamily="18" charset="0"/>
              </a:rPr>
              <a:t>参考文献：</a:t>
            </a:r>
            <a:endParaRPr lang="en-US" altLang="zh-CN" sz="1200" b="1" dirty="0" smtClean="0">
              <a:latin typeface="Times New Roman" panose="02020603050405020304" pitchFamily="18" charset="0"/>
              <a:cs typeface="Times New Roman" panose="02020603050405020304" pitchFamily="18" charset="0"/>
            </a:endParaRPr>
          </a:p>
          <a:p>
            <a:pPr algn="just">
              <a:spcBef>
                <a:spcPts val="600"/>
              </a:spcBef>
            </a:pPr>
            <a:r>
              <a:rPr lang="en-US" altLang="zh-CN" sz="1200" dirty="0" smtClean="0">
                <a:latin typeface="Times New Roman" panose="02020603050405020304" pitchFamily="18" charset="0"/>
                <a:cs typeface="Times New Roman" panose="02020603050405020304" pitchFamily="18" charset="0"/>
              </a:rPr>
              <a:t>[1] L. He, T. Edmonds, Z. W. Lin, et al. Anisotropic </a:t>
            </a:r>
            <a:r>
              <a:rPr lang="en-US" altLang="zh-CN" sz="1200" dirty="0" err="1" smtClean="0">
                <a:latin typeface="Times New Roman" panose="02020603050405020304" pitchFamily="18" charset="0"/>
                <a:cs typeface="Times New Roman" panose="02020603050405020304" pitchFamily="18" charset="0"/>
              </a:rPr>
              <a:t>parton</a:t>
            </a:r>
            <a:r>
              <a:rPr lang="en-US" altLang="zh-CN" sz="1200" dirty="0" smtClean="0">
                <a:latin typeface="Times New Roman" panose="02020603050405020304" pitchFamily="18" charset="0"/>
                <a:cs typeface="Times New Roman" panose="02020603050405020304" pitchFamily="18" charset="0"/>
              </a:rPr>
              <a:t> escape is the dominant source of azimuthal anisotropy in transport models, Phys. Lett. B, 753, 506-510 (2016</a:t>
            </a:r>
            <a:r>
              <a:rPr lang="en-US" altLang="zh-CN" sz="1200" dirty="0">
                <a:latin typeface="Times New Roman" panose="02020603050405020304" pitchFamily="18" charset="0"/>
                <a:cs typeface="Times New Roman" panose="02020603050405020304" pitchFamily="18" charset="0"/>
              </a:rPr>
              <a:t>) </a:t>
            </a:r>
            <a:endParaRPr lang="en-US" altLang="zh-CN" sz="1200" dirty="0" smtClean="0">
              <a:latin typeface="Times New Roman" panose="02020603050405020304" pitchFamily="18" charset="0"/>
              <a:cs typeface="Times New Roman" panose="02020603050405020304" pitchFamily="18" charset="0"/>
            </a:endParaRPr>
          </a:p>
          <a:p>
            <a:pPr algn="just"/>
            <a:r>
              <a:rPr lang="en-US" altLang="zh-CN" sz="1200" dirty="0" smtClean="0">
                <a:latin typeface="Times New Roman" panose="02020603050405020304" pitchFamily="18" charset="0"/>
                <a:cs typeface="Times New Roman" panose="02020603050405020304" pitchFamily="18" charset="0"/>
              </a:rPr>
              <a:t>[2] </a:t>
            </a:r>
            <a:r>
              <a:rPr lang="en-US" altLang="zh-CN" sz="1200" dirty="0">
                <a:latin typeface="Times New Roman" panose="02020603050405020304" pitchFamily="18" charset="0"/>
                <a:cs typeface="Times New Roman" panose="02020603050405020304" pitchFamily="18" charset="0"/>
              </a:rPr>
              <a:t>O’Hara KM, Hemmer SL, </a:t>
            </a:r>
            <a:r>
              <a:rPr lang="en-US" altLang="zh-CN" sz="1200" dirty="0" err="1">
                <a:latin typeface="Times New Roman" panose="02020603050405020304" pitchFamily="18" charset="0"/>
                <a:cs typeface="Times New Roman" panose="02020603050405020304" pitchFamily="18" charset="0"/>
              </a:rPr>
              <a:t>Gehm</a:t>
            </a:r>
            <a:r>
              <a:rPr lang="en-US" altLang="zh-CN" sz="1200" dirty="0">
                <a:latin typeface="Times New Roman" panose="02020603050405020304" pitchFamily="18" charset="0"/>
                <a:cs typeface="Times New Roman" panose="02020603050405020304" pitchFamily="18" charset="0"/>
              </a:rPr>
              <a:t> ME, et al. Observation of a strongly interacting degenerate Fermi gas of atoms. Science 2002, 298(1):2179–82</a:t>
            </a:r>
            <a:r>
              <a:rPr lang="en-US" altLang="zh-CN" sz="1200" dirty="0" smtClean="0">
                <a:latin typeface="Times New Roman" panose="02020603050405020304" pitchFamily="18" charset="0"/>
                <a:cs typeface="Times New Roman" panose="02020603050405020304" pitchFamily="18" charset="0"/>
              </a:rPr>
              <a:t>.</a:t>
            </a:r>
            <a:endParaRPr lang="en-US" altLang="zh-CN" sz="1200" dirty="0">
              <a:latin typeface="Times New Roman" panose="02020603050405020304" pitchFamily="18" charset="0"/>
              <a:cs typeface="Times New Roman" panose="02020603050405020304" pitchFamily="18" charset="0"/>
            </a:endParaRPr>
          </a:p>
        </p:txBody>
      </p:sp>
      <p:sp>
        <p:nvSpPr>
          <p:cNvPr id="8" name="矩形 7"/>
          <p:cNvSpPr/>
          <p:nvPr/>
        </p:nvSpPr>
        <p:spPr>
          <a:xfrm>
            <a:off x="1619672" y="4702373"/>
            <a:ext cx="6264696" cy="276999"/>
          </a:xfrm>
          <a:prstGeom prst="rect">
            <a:avLst/>
          </a:prstGeom>
        </p:spPr>
        <p:txBody>
          <a:bodyPr wrap="square">
            <a:spAutoFit/>
          </a:bodyPr>
          <a:lstStyle/>
          <a:p>
            <a:endParaRPr lang="en-US" altLang="zh-CN"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6949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8316"/>
            <a:ext cx="8229600" cy="857250"/>
          </a:xfrm>
        </p:spPr>
        <p:txBody>
          <a:bodyPr>
            <a:normAutofit/>
          </a:bodyPr>
          <a:lstStyle/>
          <a:p>
            <a:pPr algn="ctr"/>
            <a:r>
              <a:rPr lang="zh-CN" altLang="en-US" sz="3200" b="1" dirty="0" smtClean="0">
                <a:solidFill>
                  <a:srgbClr val="FF0000"/>
                </a:solidFill>
                <a:latin typeface="+mn-ea"/>
                <a:ea typeface="+mn-ea"/>
                <a:cs typeface="Times New Roman" panose="02020603050405020304" pitchFamily="18" charset="0"/>
              </a:rPr>
              <a:t>巨大的差异和可比性</a:t>
            </a:r>
            <a:endParaRPr lang="zh-CN" altLang="en-US" sz="3200" b="1" dirty="0">
              <a:solidFill>
                <a:srgbClr val="FF0000"/>
              </a:solidFill>
              <a:latin typeface="+mn-ea"/>
              <a:ea typeface="+mn-ea"/>
              <a:cs typeface="Times New Roman" panose="02020603050405020304" pitchFamily="18" charset="0"/>
            </a:endParaRPr>
          </a:p>
        </p:txBody>
      </p:sp>
      <p:sp>
        <p:nvSpPr>
          <p:cNvPr id="4" name="灯片编号占位符 3"/>
          <p:cNvSpPr>
            <a:spLocks noGrp="1"/>
          </p:cNvSpPr>
          <p:nvPr>
            <p:ph type="sldNum" sz="quarter" idx="12"/>
          </p:nvPr>
        </p:nvSpPr>
        <p:spPr/>
        <p:txBody>
          <a:bodyPr/>
          <a:lstStyle/>
          <a:p>
            <a:fld id="{90C52C8A-D70D-4179-A071-16349FC07335}" type="slidenum">
              <a:rPr lang="zh-CN" altLang="en-US" smtClean="0"/>
              <a:t>7</a:t>
            </a:fld>
            <a:endParaRPr lang="zh-CN" altLang="en-US"/>
          </a:p>
        </p:txBody>
      </p:sp>
      <p:graphicFrame>
        <p:nvGraphicFramePr>
          <p:cNvPr id="3" name="表格 2"/>
          <p:cNvGraphicFramePr>
            <a:graphicFrameLocks noGrp="1"/>
          </p:cNvGraphicFramePr>
          <p:nvPr>
            <p:extLst>
              <p:ext uri="{D42A27DB-BD31-4B8C-83A1-F6EECF244321}">
                <p14:modId xmlns:p14="http://schemas.microsoft.com/office/powerpoint/2010/main" val="2981665480"/>
              </p:ext>
            </p:extLst>
          </p:nvPr>
        </p:nvGraphicFramePr>
        <p:xfrm>
          <a:off x="1259632" y="915566"/>
          <a:ext cx="6624736" cy="2966720"/>
        </p:xfrm>
        <a:graphic>
          <a:graphicData uri="http://schemas.openxmlformats.org/drawingml/2006/table">
            <a:tbl>
              <a:tblPr firstRow="1" bandRow="1">
                <a:tableStyleId>{5C22544A-7EE6-4342-B048-85BDC9FD1C3A}</a:tableStyleId>
              </a:tblPr>
              <a:tblGrid>
                <a:gridCol w="1872208"/>
                <a:gridCol w="2616291"/>
                <a:gridCol w="2136237"/>
              </a:tblGrid>
              <a:tr h="370840">
                <a:tc>
                  <a:txBody>
                    <a:bodyPr/>
                    <a:lstStyle/>
                    <a:p>
                      <a:r>
                        <a:rPr lang="en-US" altLang="zh-CN" sz="1800" dirty="0" smtClean="0">
                          <a:latin typeface="Times New Roman" panose="02020603050405020304" pitchFamily="18" charset="0"/>
                          <a:cs typeface="Times New Roman" panose="02020603050405020304" pitchFamily="18" charset="0"/>
                        </a:rPr>
                        <a:t>Item</a:t>
                      </a:r>
                      <a:endParaRPr lang="zh-CN" altLang="en-US" sz="18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800" dirty="0" smtClean="0">
                          <a:latin typeface="Times New Roman" panose="02020603050405020304" pitchFamily="18" charset="0"/>
                          <a:cs typeface="Times New Roman" panose="02020603050405020304" pitchFamily="18" charset="0"/>
                        </a:rPr>
                        <a:t>Heavy-ion</a:t>
                      </a:r>
                      <a:r>
                        <a:rPr lang="en-US" altLang="zh-CN" sz="1800" baseline="0" dirty="0" smtClean="0">
                          <a:latin typeface="Times New Roman" panose="02020603050405020304" pitchFamily="18" charset="0"/>
                          <a:cs typeface="Times New Roman" panose="02020603050405020304" pitchFamily="18" charset="0"/>
                        </a:rPr>
                        <a:t> system</a:t>
                      </a:r>
                      <a:endParaRPr lang="zh-CN" altLang="en-US" sz="18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800" dirty="0" smtClean="0">
                          <a:latin typeface="Times New Roman" panose="02020603050405020304" pitchFamily="18" charset="0"/>
                          <a:cs typeface="Times New Roman" panose="02020603050405020304" pitchFamily="18" charset="0"/>
                        </a:rPr>
                        <a:t>Cold atom</a:t>
                      </a:r>
                      <a:endParaRPr lang="zh-CN" altLang="en-US" sz="1800" dirty="0">
                        <a:latin typeface="Times New Roman" panose="02020603050405020304" pitchFamily="18" charset="0"/>
                        <a:cs typeface="Times New Roman" panose="02020603050405020304" pitchFamily="18" charset="0"/>
                      </a:endParaRPr>
                    </a:p>
                  </a:txBody>
                  <a:tcPr/>
                </a:tc>
              </a:tr>
              <a:tr h="370840">
                <a:tc>
                  <a:txBody>
                    <a:bodyPr/>
                    <a:lstStyle/>
                    <a:p>
                      <a:r>
                        <a:rPr lang="en-US" altLang="zh-CN" sz="1800" dirty="0" smtClean="0">
                          <a:latin typeface="Times New Roman" panose="02020603050405020304" pitchFamily="18" charset="0"/>
                          <a:cs typeface="Times New Roman" panose="02020603050405020304" pitchFamily="18" charset="0"/>
                        </a:rPr>
                        <a:t>System</a:t>
                      </a:r>
                      <a:endParaRPr lang="zh-CN" altLang="en-US" sz="18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800" dirty="0" smtClean="0">
                          <a:latin typeface="Times New Roman" panose="02020603050405020304" pitchFamily="18" charset="0"/>
                          <a:cs typeface="Times New Roman" panose="02020603050405020304" pitchFamily="18" charset="0"/>
                        </a:rPr>
                        <a:t>Self-bound</a:t>
                      </a:r>
                      <a:endParaRPr lang="zh-CN" altLang="en-US" sz="18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800" dirty="0" smtClean="0">
                          <a:latin typeface="Times New Roman" panose="02020603050405020304" pitchFamily="18" charset="0"/>
                          <a:cs typeface="Times New Roman" panose="02020603050405020304" pitchFamily="18" charset="0"/>
                        </a:rPr>
                        <a:t>Confined in </a:t>
                      </a:r>
                      <a:r>
                        <a:rPr lang="en-US" altLang="zh-CN" sz="1800" baseline="0" dirty="0" smtClean="0">
                          <a:latin typeface="Times New Roman" panose="02020603050405020304" pitchFamily="18" charset="0"/>
                          <a:cs typeface="Times New Roman" panose="02020603050405020304" pitchFamily="18" charset="0"/>
                        </a:rPr>
                        <a:t>trap</a:t>
                      </a:r>
                      <a:endParaRPr lang="zh-CN" altLang="en-US" sz="1800" dirty="0">
                        <a:latin typeface="Times New Roman" panose="02020603050405020304" pitchFamily="18" charset="0"/>
                        <a:cs typeface="Times New Roman" panose="02020603050405020304" pitchFamily="18" charset="0"/>
                      </a:endParaRPr>
                    </a:p>
                  </a:txBody>
                  <a:tcPr/>
                </a:tc>
              </a:tr>
              <a:tr h="370840">
                <a:tc>
                  <a:txBody>
                    <a:bodyPr/>
                    <a:lstStyle/>
                    <a:p>
                      <a:r>
                        <a:rPr lang="en-US" altLang="zh-CN" sz="1800" dirty="0" smtClean="0">
                          <a:latin typeface="Times New Roman" panose="02020603050405020304" pitchFamily="18" charset="0"/>
                          <a:cs typeface="Times New Roman" panose="02020603050405020304" pitchFamily="18" charset="0"/>
                        </a:rPr>
                        <a:t>Temperature</a:t>
                      </a:r>
                      <a:endParaRPr lang="zh-CN" altLang="en-US" sz="18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800" dirty="0" smtClean="0">
                          <a:latin typeface="Times New Roman" panose="02020603050405020304" pitchFamily="18" charset="0"/>
                          <a:cs typeface="Times New Roman" panose="02020603050405020304" pitchFamily="18" charset="0"/>
                        </a:rPr>
                        <a:t>10</a:t>
                      </a:r>
                      <a:r>
                        <a:rPr lang="en-US" altLang="zh-CN" sz="1800" baseline="30000" dirty="0" smtClean="0">
                          <a:latin typeface="Times New Roman" panose="02020603050405020304" pitchFamily="18" charset="0"/>
                          <a:cs typeface="Times New Roman" panose="02020603050405020304" pitchFamily="18" charset="0"/>
                        </a:rPr>
                        <a:t>12</a:t>
                      </a:r>
                      <a:r>
                        <a:rPr lang="en-US" altLang="zh-CN" sz="1800" dirty="0" smtClean="0">
                          <a:latin typeface="Times New Roman" panose="02020603050405020304" pitchFamily="18" charset="0"/>
                          <a:cs typeface="Times New Roman" panose="02020603050405020304" pitchFamily="18" charset="0"/>
                        </a:rPr>
                        <a:t> K</a:t>
                      </a:r>
                      <a:endParaRPr lang="zh-CN" altLang="en-US" sz="18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800" dirty="0" smtClean="0">
                          <a:latin typeface="Times New Roman" panose="02020603050405020304" pitchFamily="18" charset="0"/>
                          <a:cs typeface="Times New Roman" panose="02020603050405020304" pitchFamily="18" charset="0"/>
                        </a:rPr>
                        <a:t>~  1 </a:t>
                      </a:r>
                      <a:r>
                        <a:rPr lang="en-US" altLang="zh-CN" sz="1800" dirty="0" err="1" smtClean="0">
                          <a:latin typeface="Symbol" panose="05050102010706020507" pitchFamily="18" charset="2"/>
                          <a:cs typeface="Times New Roman" panose="02020603050405020304" pitchFamily="18" charset="0"/>
                        </a:rPr>
                        <a:t>m</a:t>
                      </a:r>
                      <a:r>
                        <a:rPr lang="en-US" altLang="zh-CN" sz="1800" dirty="0" err="1" smtClean="0">
                          <a:latin typeface="Times New Roman" panose="02020603050405020304" pitchFamily="18" charset="0"/>
                          <a:cs typeface="Times New Roman" panose="02020603050405020304" pitchFamily="18" charset="0"/>
                        </a:rPr>
                        <a:t>K</a:t>
                      </a:r>
                      <a:endParaRPr lang="zh-CN" altLang="en-US" sz="1800" dirty="0">
                        <a:latin typeface="Times New Roman" panose="02020603050405020304" pitchFamily="18" charset="0"/>
                        <a:cs typeface="Times New Roman" panose="02020603050405020304" pitchFamily="18" charset="0"/>
                      </a:endParaRPr>
                    </a:p>
                  </a:txBody>
                  <a:tcPr/>
                </a:tc>
              </a:tr>
              <a:tr h="370840">
                <a:tc>
                  <a:txBody>
                    <a:bodyPr/>
                    <a:lstStyle/>
                    <a:p>
                      <a:r>
                        <a:rPr lang="en-US" altLang="zh-CN" sz="1800" dirty="0" smtClean="0">
                          <a:latin typeface="Times New Roman" panose="02020603050405020304" pitchFamily="18" charset="0"/>
                          <a:cs typeface="Times New Roman" panose="02020603050405020304" pitchFamily="18" charset="0"/>
                        </a:rPr>
                        <a:t>Density, </a:t>
                      </a:r>
                      <a:r>
                        <a:rPr lang="en-US" altLang="zh-CN" sz="1800" i="1" dirty="0" smtClean="0">
                          <a:latin typeface="Times New Roman" panose="02020603050405020304" pitchFamily="18" charset="0"/>
                          <a:cs typeface="Times New Roman" panose="02020603050405020304" pitchFamily="18" charset="0"/>
                        </a:rPr>
                        <a:t>n ~ 1/L</a:t>
                      </a:r>
                      <a:r>
                        <a:rPr lang="en-US" altLang="zh-CN" sz="1800" i="1" baseline="-25000" dirty="0" smtClean="0">
                          <a:latin typeface="Times New Roman" panose="02020603050405020304" pitchFamily="18" charset="0"/>
                          <a:cs typeface="Times New Roman" panose="02020603050405020304" pitchFamily="18" charset="0"/>
                        </a:rPr>
                        <a:t>0</a:t>
                      </a:r>
                      <a:r>
                        <a:rPr lang="en-US" altLang="zh-CN" sz="1800" i="1" baseline="30000" dirty="0" smtClean="0">
                          <a:latin typeface="Times New Roman" panose="02020603050405020304" pitchFamily="18" charset="0"/>
                          <a:cs typeface="Times New Roman" panose="02020603050405020304" pitchFamily="18" charset="0"/>
                        </a:rPr>
                        <a:t>3</a:t>
                      </a:r>
                      <a:endParaRPr lang="zh-CN" altLang="en-US" sz="1800" i="1" baseline="300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aseline="0" dirty="0" smtClean="0">
                          <a:latin typeface="Times New Roman" panose="02020603050405020304" pitchFamily="18" charset="0"/>
                          <a:cs typeface="Times New Roman" panose="02020603050405020304" pitchFamily="18" charset="0"/>
                        </a:rPr>
                        <a:t>~ 10</a:t>
                      </a:r>
                      <a:r>
                        <a:rPr lang="en-US" altLang="zh-CN" sz="1800" baseline="30000" dirty="0" smtClean="0">
                          <a:latin typeface="Times New Roman" panose="02020603050405020304" pitchFamily="18" charset="0"/>
                          <a:cs typeface="Times New Roman" panose="02020603050405020304" pitchFamily="18" charset="0"/>
                        </a:rPr>
                        <a:t>38</a:t>
                      </a:r>
                      <a:r>
                        <a:rPr lang="en-US" altLang="zh-CN" sz="1800" baseline="0" dirty="0" smtClean="0">
                          <a:latin typeface="Times New Roman" panose="02020603050405020304" pitchFamily="18" charset="0"/>
                          <a:cs typeface="Times New Roman" panose="02020603050405020304" pitchFamily="18" charset="0"/>
                        </a:rPr>
                        <a:t> /cm</a:t>
                      </a:r>
                      <a:r>
                        <a:rPr lang="en-US" altLang="zh-CN" sz="1800" baseline="30000" dirty="0" smtClean="0">
                          <a:latin typeface="Times New Roman" panose="02020603050405020304" pitchFamily="18" charset="0"/>
                          <a:cs typeface="Times New Roman" panose="02020603050405020304" pitchFamily="18" charset="0"/>
                        </a:rPr>
                        <a:t>3</a:t>
                      </a:r>
                      <a:r>
                        <a:rPr lang="en-US" altLang="zh-CN" sz="1800" baseline="0" dirty="0" smtClean="0">
                          <a:latin typeface="Times New Roman" panose="02020603050405020304" pitchFamily="18" charset="0"/>
                          <a:cs typeface="Times New Roman" panose="02020603050405020304" pitchFamily="18" charset="0"/>
                        </a:rPr>
                        <a:t> (~0.16 fm</a:t>
                      </a:r>
                      <a:r>
                        <a:rPr lang="en-US" altLang="zh-CN" sz="1800" baseline="30000" dirty="0" smtClean="0">
                          <a:latin typeface="Times New Roman" panose="02020603050405020304" pitchFamily="18" charset="0"/>
                          <a:cs typeface="Times New Roman" panose="02020603050405020304" pitchFamily="18" charset="0"/>
                        </a:rPr>
                        <a:t>-3</a:t>
                      </a:r>
                      <a:r>
                        <a:rPr lang="en-US" altLang="zh-CN" sz="1800" baseline="0" dirty="0" smtClean="0">
                          <a:latin typeface="Times New Roman" panose="02020603050405020304" pitchFamily="18" charset="0"/>
                          <a:cs typeface="Times New Roman" panose="02020603050405020304" pitchFamily="18" charset="0"/>
                        </a:rPr>
                        <a:t>)</a:t>
                      </a:r>
                      <a:endParaRPr lang="zh-CN" altLang="en-US" sz="1800" baseline="30000" dirty="0" smtClean="0">
                        <a:latin typeface="Times New Roman" panose="02020603050405020304" pitchFamily="18" charset="0"/>
                        <a:cs typeface="Times New Roman" panose="02020603050405020304" pitchFamily="18" charset="0"/>
                      </a:endParaRPr>
                    </a:p>
                  </a:txBody>
                  <a:tcPr/>
                </a:tc>
                <a:tc>
                  <a:txBody>
                    <a:bodyPr/>
                    <a:lstStyle/>
                    <a:p>
                      <a:pPr algn="ctr"/>
                      <a:r>
                        <a:rPr lang="en-US" altLang="zh-CN" sz="1800" baseline="0" dirty="0" smtClean="0">
                          <a:latin typeface="Times New Roman" panose="02020603050405020304" pitchFamily="18" charset="0"/>
                          <a:cs typeface="Times New Roman" panose="02020603050405020304" pitchFamily="18" charset="0"/>
                        </a:rPr>
                        <a:t>~ 10</a:t>
                      </a:r>
                      <a:r>
                        <a:rPr lang="en-US" altLang="zh-CN" sz="1800" baseline="30000" dirty="0" smtClean="0">
                          <a:latin typeface="Times New Roman" panose="02020603050405020304" pitchFamily="18" charset="0"/>
                          <a:cs typeface="Times New Roman" panose="02020603050405020304" pitchFamily="18" charset="0"/>
                        </a:rPr>
                        <a:t>12</a:t>
                      </a:r>
                      <a:r>
                        <a:rPr lang="en-US" altLang="zh-CN" sz="1800" baseline="0" dirty="0" smtClean="0">
                          <a:latin typeface="Times New Roman" panose="02020603050405020304" pitchFamily="18" charset="0"/>
                          <a:cs typeface="Times New Roman" panose="02020603050405020304" pitchFamily="18" charset="0"/>
                        </a:rPr>
                        <a:t> /cm</a:t>
                      </a:r>
                      <a:r>
                        <a:rPr lang="en-US" altLang="zh-CN" sz="1800" baseline="30000" dirty="0" smtClean="0">
                          <a:latin typeface="Times New Roman" panose="02020603050405020304" pitchFamily="18" charset="0"/>
                          <a:cs typeface="Times New Roman" panose="02020603050405020304" pitchFamily="18" charset="0"/>
                        </a:rPr>
                        <a:t>3</a:t>
                      </a:r>
                      <a:endParaRPr lang="zh-CN" altLang="en-US" sz="1800" baseline="30000" dirty="0">
                        <a:latin typeface="Times New Roman" panose="02020603050405020304" pitchFamily="18" charset="0"/>
                        <a:cs typeface="Times New Roman" panose="02020603050405020304" pitchFamily="18" charset="0"/>
                      </a:endParaRPr>
                    </a:p>
                  </a:txBody>
                  <a:tcPr/>
                </a:tc>
              </a:tr>
              <a:tr h="370840">
                <a:tc>
                  <a:txBody>
                    <a:bodyPr/>
                    <a:lstStyle/>
                    <a:p>
                      <a:r>
                        <a:rPr lang="en-US" altLang="zh-CN" sz="1800" dirty="0" smtClean="0">
                          <a:latin typeface="Times New Roman" panose="02020603050405020304" pitchFamily="18" charset="0"/>
                          <a:cs typeface="Times New Roman" panose="02020603050405020304" pitchFamily="18" charset="0"/>
                        </a:rPr>
                        <a:t>Interaction, </a:t>
                      </a:r>
                      <a:r>
                        <a:rPr lang="en-US" altLang="zh-CN" sz="1800" i="1" dirty="0" smtClean="0">
                          <a:latin typeface="Times New Roman" panose="02020603050405020304" pitchFamily="18" charset="0"/>
                          <a:cs typeface="Times New Roman" panose="02020603050405020304" pitchFamily="18" charset="0"/>
                        </a:rPr>
                        <a:t>a</a:t>
                      </a:r>
                      <a:endParaRPr lang="zh-CN" altLang="en-US" sz="1800" i="1" dirty="0">
                        <a:latin typeface="Times New Roman" panose="02020603050405020304" pitchFamily="18" charset="0"/>
                        <a:cs typeface="Times New Roman" panose="02020603050405020304" pitchFamily="18" charset="0"/>
                      </a:endParaRPr>
                    </a:p>
                  </a:txBody>
                  <a:tcPr/>
                </a:tc>
                <a:tc>
                  <a:txBody>
                    <a:bodyPr/>
                    <a:lstStyle/>
                    <a:p>
                      <a:pPr algn="ctr"/>
                      <a:r>
                        <a:rPr lang="en-US" altLang="zh-CN" sz="1800" dirty="0" smtClean="0">
                          <a:latin typeface="Times New Roman" panose="02020603050405020304" pitchFamily="18" charset="0"/>
                          <a:cs typeface="Times New Roman" panose="02020603050405020304" pitchFamily="18" charset="0"/>
                        </a:rPr>
                        <a:t>Extremely strong, </a:t>
                      </a:r>
                      <a:r>
                        <a:rPr lang="en-US" altLang="zh-CN" sz="1800" i="1" dirty="0" smtClean="0">
                          <a:latin typeface="Times New Roman" panose="02020603050405020304" pitchFamily="18" charset="0"/>
                          <a:cs typeface="Times New Roman" panose="02020603050405020304" pitchFamily="18" charset="0"/>
                        </a:rPr>
                        <a:t>a</a:t>
                      </a:r>
                      <a:endParaRPr lang="zh-CN" altLang="en-US" sz="1800" baseline="-250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800" baseline="0" dirty="0" smtClean="0">
                          <a:latin typeface="Times New Roman" panose="02020603050405020304" pitchFamily="18" charset="0"/>
                          <a:cs typeface="Times New Roman" panose="02020603050405020304" pitchFamily="18" charset="0"/>
                        </a:rPr>
                        <a:t>s-wave scattering, </a:t>
                      </a:r>
                      <a:r>
                        <a:rPr lang="en-US" altLang="zh-CN" sz="1800" i="1" baseline="0" dirty="0" smtClean="0">
                          <a:latin typeface="Times New Roman" panose="02020603050405020304" pitchFamily="18" charset="0"/>
                          <a:cs typeface="Times New Roman" panose="02020603050405020304" pitchFamily="18" charset="0"/>
                        </a:rPr>
                        <a:t>a</a:t>
                      </a:r>
                      <a:r>
                        <a:rPr lang="en-US" altLang="zh-CN" sz="1800" baseline="-25000" dirty="0" smtClean="0">
                          <a:latin typeface="Times New Roman" panose="02020603050405020304" pitchFamily="18" charset="0"/>
                          <a:cs typeface="Times New Roman" panose="02020603050405020304" pitchFamily="18" charset="0"/>
                        </a:rPr>
                        <a:t>s</a:t>
                      </a:r>
                      <a:endParaRPr lang="zh-CN" altLang="en-US" sz="1800" baseline="-25000" dirty="0">
                        <a:latin typeface="Times New Roman" panose="02020603050405020304" pitchFamily="18" charset="0"/>
                        <a:cs typeface="Times New Roman" panose="02020603050405020304" pitchFamily="18" charset="0"/>
                      </a:endParaRPr>
                    </a:p>
                  </a:txBody>
                  <a:tcPr/>
                </a:tc>
              </a:tr>
              <a:tr h="370840">
                <a:tc>
                  <a:txBody>
                    <a:bodyPr/>
                    <a:lstStyle/>
                    <a:p>
                      <a:pPr algn="ctr"/>
                      <a:r>
                        <a:rPr lang="en-US" altLang="zh-CN" sz="1800" i="1" dirty="0" smtClean="0">
                          <a:latin typeface="Times New Roman" panose="02020603050405020304" pitchFamily="18" charset="0"/>
                          <a:cs typeface="Times New Roman" panose="02020603050405020304" pitchFamily="18" charset="0"/>
                        </a:rPr>
                        <a:t>na</a:t>
                      </a:r>
                      <a:r>
                        <a:rPr lang="en-US" altLang="zh-CN" sz="1800" baseline="30000" dirty="0" smtClean="0">
                          <a:latin typeface="Times New Roman" panose="02020603050405020304" pitchFamily="18" charset="0"/>
                          <a:cs typeface="Times New Roman" panose="02020603050405020304" pitchFamily="18" charset="0"/>
                        </a:rPr>
                        <a:t>3</a:t>
                      </a:r>
                      <a:r>
                        <a:rPr lang="en-US" altLang="zh-CN" sz="1800" baseline="0" dirty="0" smtClean="0">
                          <a:latin typeface="Times New Roman" panose="02020603050405020304" pitchFamily="18" charset="0"/>
                          <a:cs typeface="Times New Roman" panose="02020603050405020304" pitchFamily="18" charset="0"/>
                        </a:rPr>
                        <a:t>~(</a:t>
                      </a:r>
                      <a:r>
                        <a:rPr lang="en-US" altLang="zh-CN" sz="1800" i="1" baseline="0" dirty="0" smtClean="0">
                          <a:latin typeface="Times New Roman" panose="02020603050405020304" pitchFamily="18" charset="0"/>
                          <a:cs typeface="Times New Roman" panose="02020603050405020304" pitchFamily="18" charset="0"/>
                        </a:rPr>
                        <a:t>a</a:t>
                      </a:r>
                      <a:r>
                        <a:rPr lang="en-US" altLang="zh-CN" sz="1800" baseline="0" dirty="0" smtClean="0">
                          <a:latin typeface="Times New Roman" panose="02020603050405020304" pitchFamily="18" charset="0"/>
                          <a:cs typeface="Times New Roman" panose="02020603050405020304" pitchFamily="18" charset="0"/>
                        </a:rPr>
                        <a:t>/</a:t>
                      </a:r>
                      <a:r>
                        <a:rPr lang="en-US" altLang="zh-CN" sz="1800" i="1" baseline="0" dirty="0" smtClean="0">
                          <a:latin typeface="Times New Roman" panose="02020603050405020304" pitchFamily="18" charset="0"/>
                          <a:cs typeface="Times New Roman" panose="02020603050405020304" pitchFamily="18" charset="0"/>
                        </a:rPr>
                        <a:t>L</a:t>
                      </a:r>
                      <a:r>
                        <a:rPr lang="en-US" altLang="zh-CN" sz="1800" baseline="-25000" dirty="0" smtClean="0">
                          <a:latin typeface="Times New Roman" panose="02020603050405020304" pitchFamily="18" charset="0"/>
                          <a:cs typeface="Times New Roman" panose="02020603050405020304" pitchFamily="18" charset="0"/>
                        </a:rPr>
                        <a:t>0</a:t>
                      </a:r>
                      <a:r>
                        <a:rPr lang="en-US" altLang="zh-CN" sz="1800" baseline="0" dirty="0" smtClean="0">
                          <a:latin typeface="Times New Roman" panose="02020603050405020304" pitchFamily="18" charset="0"/>
                          <a:cs typeface="Times New Roman" panose="02020603050405020304" pitchFamily="18" charset="0"/>
                        </a:rPr>
                        <a:t>)</a:t>
                      </a:r>
                      <a:r>
                        <a:rPr lang="en-US" altLang="zh-CN" sz="1800" baseline="30000" dirty="0" smtClean="0">
                          <a:latin typeface="Times New Roman" panose="02020603050405020304" pitchFamily="18" charset="0"/>
                          <a:cs typeface="Times New Roman" panose="02020603050405020304" pitchFamily="18" charset="0"/>
                        </a:rPr>
                        <a:t>3</a:t>
                      </a:r>
                      <a:endParaRPr lang="zh-CN" altLang="en-US" sz="1800" baseline="300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800" dirty="0" smtClean="0">
                          <a:latin typeface="Times New Roman" panose="02020603050405020304" pitchFamily="18" charset="0"/>
                          <a:cs typeface="Times New Roman" panose="02020603050405020304" pitchFamily="18" charset="0"/>
                        </a:rPr>
                        <a:t>0.1 - 10</a:t>
                      </a:r>
                      <a:endParaRPr lang="zh-CN" altLang="en-US" sz="1800"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 1</a:t>
                      </a:r>
                      <a:endParaRPr lang="zh-CN" altLang="en-US" dirty="0">
                        <a:latin typeface="Times New Roman" panose="02020603050405020304" pitchFamily="18" charset="0"/>
                        <a:cs typeface="Times New Roman" panose="02020603050405020304" pitchFamily="18" charset="0"/>
                      </a:endParaRPr>
                    </a:p>
                  </a:txBody>
                  <a:tcPr/>
                </a:tc>
              </a:tr>
              <a:tr h="370840">
                <a:tc>
                  <a:txBody>
                    <a:bodyPr/>
                    <a:lstStyle/>
                    <a:p>
                      <a:pPr algn="ctr"/>
                      <a:r>
                        <a:rPr lang="en-US" altLang="zh-CN" sz="1800" i="1" baseline="0" dirty="0" smtClean="0">
                          <a:latin typeface="Times New Roman" panose="02020603050405020304" pitchFamily="18" charset="0"/>
                          <a:cs typeface="Times New Roman" panose="02020603050405020304" pitchFamily="18" charset="0"/>
                        </a:rPr>
                        <a:t>a</a:t>
                      </a:r>
                      <a:r>
                        <a:rPr lang="en-US" altLang="zh-CN" sz="1800" baseline="0" dirty="0" smtClean="0">
                          <a:latin typeface="Times New Roman" panose="02020603050405020304" pitchFamily="18" charset="0"/>
                          <a:cs typeface="Times New Roman" panose="02020603050405020304" pitchFamily="18" charset="0"/>
                        </a:rPr>
                        <a:t>/</a:t>
                      </a:r>
                      <a:r>
                        <a:rPr lang="en-US" altLang="zh-CN" sz="1800" i="1" baseline="0" dirty="0" smtClean="0">
                          <a:latin typeface="Times New Roman" panose="02020603050405020304" pitchFamily="18" charset="0"/>
                          <a:cs typeface="Times New Roman" panose="02020603050405020304" pitchFamily="18" charset="0"/>
                        </a:rPr>
                        <a:t>L</a:t>
                      </a:r>
                      <a:r>
                        <a:rPr lang="en-US" altLang="zh-CN" sz="1800" baseline="-25000" dirty="0" smtClean="0">
                          <a:latin typeface="Times New Roman" panose="02020603050405020304" pitchFamily="18" charset="0"/>
                          <a:cs typeface="Times New Roman" panose="02020603050405020304" pitchFamily="18" charset="0"/>
                        </a:rPr>
                        <a:t>0</a:t>
                      </a:r>
                      <a:endParaRPr lang="zh-CN" altLang="en-US" sz="1800" baseline="-250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800" dirty="0" smtClean="0">
                          <a:latin typeface="Times New Roman" panose="02020603050405020304" pitchFamily="18" charset="0"/>
                          <a:cs typeface="Times New Roman" panose="02020603050405020304" pitchFamily="18" charset="0"/>
                        </a:rPr>
                        <a:t>0.001 --</a:t>
                      </a:r>
                      <a:r>
                        <a:rPr lang="en-US" altLang="zh-CN" sz="1800" baseline="0" dirty="0" smtClean="0">
                          <a:latin typeface="Times New Roman" panose="02020603050405020304" pitchFamily="18" charset="0"/>
                          <a:cs typeface="Times New Roman" panose="02020603050405020304" pitchFamily="18" charset="0"/>
                        </a:rPr>
                        <a:t> 1000</a:t>
                      </a:r>
                      <a:endParaRPr lang="zh-CN" altLang="en-US" sz="1800"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a:txBody>
                  <a:tcPr/>
                </a:tc>
              </a:tr>
              <a:tr h="370840">
                <a:tc>
                  <a:txBody>
                    <a:bodyPr/>
                    <a:lstStyle/>
                    <a:p>
                      <a:r>
                        <a:rPr lang="en-US" altLang="zh-CN" sz="1800" dirty="0" smtClean="0">
                          <a:latin typeface="Times New Roman" panose="02020603050405020304" pitchFamily="18" charset="0"/>
                          <a:cs typeface="Times New Roman" panose="02020603050405020304" pitchFamily="18" charset="0"/>
                        </a:rPr>
                        <a:t>Shared</a:t>
                      </a:r>
                      <a:r>
                        <a:rPr lang="en-US" altLang="zh-CN" sz="1800" baseline="0" dirty="0" smtClean="0">
                          <a:latin typeface="Times New Roman" panose="02020603050405020304" pitchFamily="18" charset="0"/>
                          <a:cs typeface="Times New Roman" panose="02020603050405020304" pitchFamily="18" charset="0"/>
                        </a:rPr>
                        <a:t> topics</a:t>
                      </a:r>
                      <a:endParaRPr lang="zh-CN" altLang="en-US" sz="1800" dirty="0">
                        <a:latin typeface="Times New Roman" panose="02020603050405020304" pitchFamily="18" charset="0"/>
                        <a:cs typeface="Times New Roman" panose="02020603050405020304" pitchFamily="18" charset="0"/>
                      </a:endParaRPr>
                    </a:p>
                  </a:txBody>
                  <a:tcPr/>
                </a:tc>
                <a:tc gridSpan="2">
                  <a:txBody>
                    <a:bodyPr/>
                    <a:lstStyle/>
                    <a:p>
                      <a:pPr algn="ctr"/>
                      <a:r>
                        <a:rPr lang="en-US" altLang="zh-CN" sz="1800" dirty="0" smtClean="0">
                          <a:latin typeface="Times New Roman" panose="02020603050405020304" pitchFamily="18" charset="0"/>
                          <a:cs typeface="Times New Roman" panose="02020603050405020304" pitchFamily="18" charset="0"/>
                        </a:rPr>
                        <a:t>BEC-BCS crossover, vortices, perfect</a:t>
                      </a:r>
                      <a:r>
                        <a:rPr lang="en-US" altLang="zh-CN" sz="1800" baseline="0" dirty="0" smtClean="0">
                          <a:latin typeface="Times New Roman" panose="02020603050405020304" pitchFamily="18" charset="0"/>
                          <a:cs typeface="Times New Roman" panose="02020603050405020304" pitchFamily="18" charset="0"/>
                        </a:rPr>
                        <a:t> fluid</a:t>
                      </a:r>
                      <a:endParaRPr lang="zh-CN" altLang="en-US" sz="1800" dirty="0">
                        <a:latin typeface="Times New Roman" panose="02020603050405020304" pitchFamily="18" charset="0"/>
                        <a:cs typeface="Times New Roman" panose="02020603050405020304" pitchFamily="18" charset="0"/>
                      </a:endParaRPr>
                    </a:p>
                  </a:txBody>
                  <a:tcPr/>
                </a:tc>
                <a:tc hMerge="1">
                  <a:txBody>
                    <a:bodyPr/>
                    <a:lstStyle/>
                    <a:p>
                      <a:endParaRPr lang="zh-CN" altLang="en-US" sz="1800" dirty="0">
                        <a:latin typeface="Times New Roman" panose="02020603050405020304" pitchFamily="18" charset="0"/>
                        <a:cs typeface="Times New Roman" panose="02020603050405020304" pitchFamily="18" charset="0"/>
                      </a:endParaRPr>
                    </a:p>
                  </a:txBody>
                  <a:tcPr/>
                </a:tc>
              </a:tr>
            </a:tbl>
          </a:graphicData>
        </a:graphic>
      </p:graphicFrame>
      <p:sp>
        <p:nvSpPr>
          <p:cNvPr id="8" name="TextBox 7"/>
          <p:cNvSpPr txBox="1"/>
          <p:nvPr/>
        </p:nvSpPr>
        <p:spPr>
          <a:xfrm>
            <a:off x="3039608" y="4324870"/>
            <a:ext cx="4859022" cy="646331"/>
          </a:xfrm>
          <a:prstGeom prst="rect">
            <a:avLst/>
          </a:prstGeom>
          <a:noFill/>
        </p:spPr>
        <p:txBody>
          <a:bodyPr wrap="none" rtlCol="0">
            <a:spAutoFit/>
          </a:bodyPr>
          <a:lstStyle/>
          <a:p>
            <a:pPr marL="342900" indent="-342900">
              <a:buAutoNum type="arabicPeriod"/>
            </a:pPr>
            <a:r>
              <a:rPr lang="zh-CN" altLang="en-US" dirty="0" smtClean="0">
                <a:latin typeface="Times New Roman" panose="02020603050405020304" pitchFamily="18" charset="0"/>
                <a:cs typeface="Times New Roman" panose="02020603050405020304" pitchFamily="18" charset="0"/>
              </a:rPr>
              <a:t>物理</a:t>
            </a:r>
            <a:r>
              <a:rPr lang="en-US" altLang="zh-CN" dirty="0" smtClean="0">
                <a:latin typeface="Times New Roman" panose="02020603050405020304" pitchFamily="18" charset="0"/>
                <a:cs typeface="Times New Roman" panose="02020603050405020304" pitchFamily="18" charset="0"/>
              </a:rPr>
              <a:t>, 2017, 46(5): 273, </a:t>
            </a:r>
          </a:p>
          <a:p>
            <a:pPr marL="342900" indent="-342900">
              <a:buAutoNum type="arabicPeriod"/>
            </a:pPr>
            <a:r>
              <a:rPr lang="en-US" altLang="zh-CN" dirty="0" smtClean="0">
                <a:latin typeface="Times New Roman" panose="02020603050405020304" pitchFamily="18" charset="0"/>
                <a:cs typeface="Times New Roman" panose="02020603050405020304" pitchFamily="18" charset="0"/>
              </a:rPr>
              <a:t>J</a:t>
            </a:r>
            <a:r>
              <a:rPr lang="en-US" altLang="zh-CN" dirty="0">
                <a:latin typeface="Times New Roman" panose="02020603050405020304" pitchFamily="18" charset="0"/>
                <a:cs typeface="Times New Roman" panose="02020603050405020304" pitchFamily="18" charset="0"/>
              </a:rPr>
              <a:t>. Phys. G: </a:t>
            </a:r>
            <a:r>
              <a:rPr lang="en-US" altLang="zh-CN" dirty="0" err="1">
                <a:latin typeface="Times New Roman" panose="02020603050405020304" pitchFamily="18" charset="0"/>
                <a:cs typeface="Times New Roman" panose="02020603050405020304" pitchFamily="18" charset="0"/>
              </a:rPr>
              <a:t>Nucl</a:t>
            </a:r>
            <a:r>
              <a:rPr lang="en-US" altLang="zh-CN" dirty="0">
                <a:latin typeface="Times New Roman" panose="02020603050405020304" pitchFamily="18" charset="0"/>
                <a:cs typeface="Times New Roman" panose="02020603050405020304" pitchFamily="18" charset="0"/>
              </a:rPr>
              <a:t>. Part. Phys. </a:t>
            </a:r>
            <a:r>
              <a:rPr lang="en-US" altLang="zh-CN" b="1" dirty="0">
                <a:latin typeface="Times New Roman" panose="02020603050405020304" pitchFamily="18" charset="0"/>
                <a:cs typeface="Times New Roman" panose="02020603050405020304" pitchFamily="18" charset="0"/>
              </a:rPr>
              <a:t>40 </a:t>
            </a:r>
            <a:r>
              <a:rPr lang="en-US" altLang="zh-CN" dirty="0">
                <a:latin typeface="Times New Roman" panose="02020603050405020304" pitchFamily="18" charset="0"/>
                <a:cs typeface="Times New Roman" panose="02020603050405020304" pitchFamily="18" charset="0"/>
              </a:rPr>
              <a:t>(2013) 053101</a:t>
            </a:r>
            <a:endParaRPr lang="zh-CN" altLang="en-US" dirty="0">
              <a:latin typeface="Times New Roman" panose="02020603050405020304" pitchFamily="18" charset="0"/>
              <a:cs typeface="Times New Roman" panose="02020603050405020304" pitchFamily="18" charset="0"/>
            </a:endParaRPr>
          </a:p>
        </p:txBody>
      </p:sp>
      <p:sp>
        <p:nvSpPr>
          <p:cNvPr id="11" name="矩形 10"/>
          <p:cNvSpPr/>
          <p:nvPr/>
        </p:nvSpPr>
        <p:spPr>
          <a:xfrm>
            <a:off x="1423062" y="3934311"/>
            <a:ext cx="3220946" cy="369332"/>
          </a:xfrm>
          <a:prstGeom prst="rect">
            <a:avLst/>
          </a:prstGeom>
        </p:spPr>
        <p:txBody>
          <a:bodyPr wrap="none">
            <a:spAutoFit/>
          </a:bodyPr>
          <a:lstStyle/>
          <a:p>
            <a:r>
              <a:rPr lang="en-US" altLang="zh-CN" i="1" dirty="0" smtClean="0">
                <a:latin typeface="Times New Roman" panose="02020603050405020304" pitchFamily="18" charset="0"/>
                <a:cs typeface="Times New Roman" panose="02020603050405020304" pitchFamily="18" charset="0"/>
              </a:rPr>
              <a:t>L</a:t>
            </a:r>
            <a:r>
              <a:rPr lang="en-US" altLang="zh-CN" baseline="-25000" dirty="0" smtClean="0">
                <a:latin typeface="Times New Roman" panose="02020603050405020304" pitchFamily="18" charset="0"/>
                <a:cs typeface="Times New Roman" panose="02020603050405020304" pitchFamily="18" charset="0"/>
              </a:rPr>
              <a:t>0</a:t>
            </a:r>
            <a:r>
              <a:rPr lang="en-US" altLang="zh-CN" i="1" dirty="0" smtClean="0">
                <a:latin typeface="Times New Roman" panose="02020603050405020304" pitchFamily="18" charset="0"/>
                <a:cs typeface="Times New Roman" panose="02020603050405020304" pitchFamily="18" charset="0"/>
              </a:rPr>
              <a:t> ~ n</a:t>
            </a:r>
            <a:r>
              <a:rPr lang="en-US" altLang="zh-CN" i="1" baseline="30000" dirty="0" smtClean="0">
                <a:latin typeface="Times New Roman" panose="02020603050405020304" pitchFamily="18" charset="0"/>
                <a:cs typeface="Times New Roman" panose="02020603050405020304" pitchFamily="18" charset="0"/>
              </a:rPr>
              <a:t>-1/3</a:t>
            </a:r>
            <a:r>
              <a:rPr lang="en-US" altLang="zh-CN" dirty="0" smtClean="0">
                <a:latin typeface="Times New Roman" panose="02020603050405020304" pitchFamily="18" charset="0"/>
                <a:cs typeface="Times New Roman" panose="02020603050405020304" pitchFamily="18" charset="0"/>
              </a:rPr>
              <a:t> : inter-particle spacing</a:t>
            </a:r>
            <a:endParaRPr lang="zh-CN" altLang="en-US" dirty="0">
              <a:latin typeface="Times New Roman" panose="02020603050405020304" pitchFamily="18" charset="0"/>
              <a:cs typeface="Times New Roman" panose="02020603050405020304" pitchFamily="18" charset="0"/>
            </a:endParaRPr>
          </a:p>
        </p:txBody>
      </p:sp>
      <p:sp>
        <p:nvSpPr>
          <p:cNvPr id="13" name="圆角矩形 12"/>
          <p:cNvSpPr/>
          <p:nvPr/>
        </p:nvSpPr>
        <p:spPr>
          <a:xfrm>
            <a:off x="1259632" y="2787774"/>
            <a:ext cx="6624736" cy="1080120"/>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1433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59632" y="138584"/>
            <a:ext cx="6624736" cy="4889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3200" b="1" dirty="0" smtClean="0">
                <a:solidFill>
                  <a:srgbClr val="FF0000"/>
                </a:solidFill>
                <a:latin typeface="+mn-ea"/>
                <a:ea typeface="+mn-ea"/>
                <a:cs typeface="Times New Roman" pitchFamily="18" charset="0"/>
              </a:rPr>
              <a:t>冷原子各向异性膨胀</a:t>
            </a:r>
            <a:endParaRPr lang="en-US" sz="3200" b="1" dirty="0">
              <a:solidFill>
                <a:srgbClr val="FF0000"/>
              </a:solidFill>
              <a:latin typeface="+mn-ea"/>
              <a:ea typeface="+mn-ea"/>
              <a:cs typeface="Times New Roman" pitchFamily="18" charset="0"/>
            </a:endParaRPr>
          </a:p>
        </p:txBody>
      </p:sp>
      <p:grpSp>
        <p:nvGrpSpPr>
          <p:cNvPr id="4" name="组合 3"/>
          <p:cNvGrpSpPr/>
          <p:nvPr/>
        </p:nvGrpSpPr>
        <p:grpSpPr>
          <a:xfrm>
            <a:off x="160240" y="1275606"/>
            <a:ext cx="4123728" cy="3384000"/>
            <a:chOff x="160240" y="1059984"/>
            <a:chExt cx="4123728" cy="338400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40" y="1059984"/>
              <a:ext cx="2016000" cy="3382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6464" y="1059984"/>
              <a:ext cx="2107504" cy="33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Rectangle 8"/>
          <p:cNvSpPr/>
          <p:nvPr/>
        </p:nvSpPr>
        <p:spPr>
          <a:xfrm>
            <a:off x="323528" y="4731990"/>
            <a:ext cx="3055644" cy="276999"/>
          </a:xfrm>
          <a:prstGeom prst="rect">
            <a:avLst/>
          </a:prstGeom>
        </p:spPr>
        <p:txBody>
          <a:bodyPr wrap="none">
            <a:spAutoFit/>
          </a:bodyPr>
          <a:lstStyle/>
          <a:p>
            <a:pPr algn="r"/>
            <a:r>
              <a:rPr lang="fr-FR" sz="1200" dirty="0">
                <a:latin typeface="Times New Roman" pitchFamily="18" charset="0"/>
                <a:cs typeface="Times New Roman" pitchFamily="18" charset="0"/>
              </a:rPr>
              <a:t>K. M. </a:t>
            </a:r>
            <a:r>
              <a:rPr lang="fr-FR" sz="1200" dirty="0" err="1">
                <a:latin typeface="Times New Roman" pitchFamily="18" charset="0"/>
                <a:cs typeface="Times New Roman" pitchFamily="18" charset="0"/>
              </a:rPr>
              <a:t>O’Hara</a:t>
            </a:r>
            <a:r>
              <a:rPr lang="fr-FR" sz="1200" dirty="0">
                <a:latin typeface="Times New Roman" pitchFamily="18" charset="0"/>
                <a:cs typeface="Times New Roman" pitchFamily="18" charset="0"/>
              </a:rPr>
              <a:t> </a:t>
            </a:r>
            <a:r>
              <a:rPr lang="fr-FR" sz="1200" i="1" dirty="0">
                <a:latin typeface="Times New Roman" pitchFamily="18" charset="0"/>
                <a:cs typeface="Times New Roman" pitchFamily="18" charset="0"/>
              </a:rPr>
              <a:t>et al.</a:t>
            </a:r>
            <a:r>
              <a:rPr lang="fr-FR" sz="1200" dirty="0">
                <a:latin typeface="Times New Roman" pitchFamily="18" charset="0"/>
                <a:cs typeface="Times New Roman" pitchFamily="18" charset="0"/>
              </a:rPr>
              <a:t>, Science 298, 2179 (2002)</a:t>
            </a:r>
            <a:endParaRPr lang="en-US" sz="1200"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B6263EDE-4C09-C77D-2969-D0013939ED38}"/>
              </a:ext>
            </a:extLst>
          </p:cNvPr>
          <p:cNvSpPr txBox="1"/>
          <p:nvPr/>
        </p:nvSpPr>
        <p:spPr>
          <a:xfrm>
            <a:off x="4355976" y="4495641"/>
            <a:ext cx="4824536" cy="646331"/>
          </a:xfrm>
          <a:prstGeom prst="rect">
            <a:avLst/>
          </a:prstGeom>
          <a:noFill/>
        </p:spPr>
        <p:txBody>
          <a:bodyPr wrap="square">
            <a:spAutoFit/>
          </a:bodyPr>
          <a:lstStyle/>
          <a:p>
            <a:pPr marL="0" indent="0">
              <a:buNone/>
            </a:pPr>
            <a:r>
              <a:rPr lang="en-US" sz="1200" dirty="0" smtClean="0">
                <a:latin typeface="Times New Roman" pitchFamily="18" charset="0"/>
                <a:cs typeface="Times New Roman" pitchFamily="18" charset="0"/>
              </a:rPr>
              <a:t>S. </a:t>
            </a:r>
            <a:r>
              <a:rPr lang="en-US" sz="1200" dirty="0" err="1" smtClean="0">
                <a:latin typeface="Times New Roman" pitchFamily="18" charset="0"/>
                <a:cs typeface="Times New Roman" pitchFamily="18" charset="0"/>
              </a:rPr>
              <a:t>Brandstetter</a:t>
            </a:r>
            <a:r>
              <a:rPr lang="en-US" sz="1200" dirty="0" smtClean="0">
                <a:latin typeface="Times New Roman" pitchFamily="18" charset="0"/>
                <a:cs typeface="Times New Roman" pitchFamily="18" charset="0"/>
              </a:rPr>
              <a:t> </a:t>
            </a:r>
            <a:r>
              <a:rPr lang="en-US" sz="1200" dirty="0">
                <a:latin typeface="Times New Roman" pitchFamily="18" charset="0"/>
                <a:cs typeface="Times New Roman" pitchFamily="18" charset="0"/>
              </a:rPr>
              <a:t>et al., </a:t>
            </a:r>
            <a:r>
              <a:rPr lang="en-US" sz="1200" dirty="0" smtClean="0">
                <a:latin typeface="Times New Roman" pitchFamily="18" charset="0"/>
                <a:cs typeface="Times New Roman" pitchFamily="18" charset="0"/>
              </a:rPr>
              <a:t>Nature Physics 2025, 21:52-56</a:t>
            </a:r>
          </a:p>
          <a:p>
            <a:pPr marL="0" indent="0">
              <a:buNone/>
            </a:pPr>
            <a:r>
              <a:rPr lang="en-US" sz="1200" dirty="0" smtClean="0">
                <a:latin typeface="Times New Roman" pitchFamily="18" charset="0"/>
                <a:cs typeface="Times New Roman" pitchFamily="18" charset="0"/>
              </a:rPr>
              <a:t>Emergent </a:t>
            </a:r>
            <a:r>
              <a:rPr lang="en-US" sz="1200" dirty="0">
                <a:latin typeface="Times New Roman" pitchFamily="18" charset="0"/>
                <a:cs typeface="Times New Roman" pitchFamily="18" charset="0"/>
              </a:rPr>
              <a:t>interaction-driven elliptic flow </a:t>
            </a:r>
            <a:r>
              <a:rPr lang="en-US" sz="1200" dirty="0" smtClean="0">
                <a:latin typeface="Times New Roman" pitchFamily="18" charset="0"/>
                <a:cs typeface="Times New Roman" pitchFamily="18" charset="0"/>
              </a:rPr>
              <a:t>of few </a:t>
            </a:r>
            <a:r>
              <a:rPr lang="en-US" sz="1200" dirty="0">
                <a:latin typeface="Times New Roman" pitchFamily="18" charset="0"/>
                <a:cs typeface="Times New Roman" pitchFamily="18" charset="0"/>
              </a:rPr>
              <a:t>fermionic </a:t>
            </a:r>
            <a:r>
              <a:rPr lang="en-US" sz="1200" dirty="0" smtClean="0">
                <a:latin typeface="Times New Roman" pitchFamily="18" charset="0"/>
                <a:cs typeface="Times New Roman" pitchFamily="18" charset="0"/>
              </a:rPr>
              <a:t>atoms</a:t>
            </a:r>
          </a:p>
          <a:p>
            <a:r>
              <a:rPr lang="en-US" sz="1200" dirty="0" err="1" smtClean="0">
                <a:latin typeface="Times New Roman" pitchFamily="18" charset="0"/>
                <a:cs typeface="Times New Roman" pitchFamily="18" charset="0"/>
              </a:rPr>
              <a:t>arXiv</a:t>
            </a:r>
            <a:r>
              <a:rPr lang="en-US" sz="1200" dirty="0" smtClean="0">
                <a:latin typeface="Times New Roman" pitchFamily="18" charset="0"/>
                <a:cs typeface="Times New Roman" pitchFamily="18" charset="0"/>
              </a:rPr>
              <a:t>: </a:t>
            </a:r>
            <a:r>
              <a:rPr lang="en-US" altLang="zh-CN" sz="1200" dirty="0" smtClean="0">
                <a:latin typeface="Times New Roman" pitchFamily="18" charset="0"/>
                <a:cs typeface="Times New Roman" pitchFamily="18" charset="0"/>
              </a:rPr>
              <a:t>arXiv:2308.09699</a:t>
            </a:r>
            <a:endParaRPr lang="en-US" altLang="zh-CN" sz="1200" dirty="0">
              <a:latin typeface="Times New Roman" pitchFamily="18" charset="0"/>
              <a:cs typeface="Times New Roman" pitchFamily="18" charset="0"/>
            </a:endParaRPr>
          </a:p>
        </p:txBody>
      </p:sp>
      <p:sp>
        <p:nvSpPr>
          <p:cNvPr id="3" name="TextBox 2"/>
          <p:cNvSpPr txBox="1"/>
          <p:nvPr/>
        </p:nvSpPr>
        <p:spPr>
          <a:xfrm>
            <a:off x="225988" y="834266"/>
            <a:ext cx="3409908" cy="369332"/>
          </a:xfrm>
          <a:prstGeom prst="rect">
            <a:avLst/>
          </a:prstGeom>
          <a:noFill/>
        </p:spPr>
        <p:txBody>
          <a:bodyPr wrap="none" rtlCol="0">
            <a:spAutoFit/>
          </a:bodyPr>
          <a:lstStyle/>
          <a:p>
            <a:r>
              <a:rPr lang="zh-CN" altLang="en-US" b="1" dirty="0" smtClean="0">
                <a:latin typeface="Times New Roman" panose="02020603050405020304" pitchFamily="18" charset="0"/>
                <a:cs typeface="Times New Roman" panose="02020603050405020304" pitchFamily="18" charset="0"/>
              </a:rPr>
              <a:t>强相互作用 </a:t>
            </a:r>
            <a:r>
              <a:rPr lang="en-US" altLang="zh-CN" b="1" dirty="0">
                <a:latin typeface="Times New Roman" panose="02020603050405020304" pitchFamily="18" charset="0"/>
                <a:cs typeface="Times New Roman" panose="02020603050405020304" pitchFamily="18" charset="0"/>
              </a:rPr>
              <a:t>——</a:t>
            </a:r>
            <a:r>
              <a:rPr lang="en-US" altLang="zh-CN" b="1" dirty="0" smtClean="0">
                <a:latin typeface="Times New Roman" panose="02020603050405020304" pitchFamily="18" charset="0"/>
                <a:cs typeface="Times New Roman" panose="02020603050405020304" pitchFamily="18" charset="0"/>
              </a:rPr>
              <a:t> </a:t>
            </a:r>
            <a:r>
              <a:rPr lang="zh-CN" altLang="en-US" b="1" dirty="0" smtClean="0">
                <a:latin typeface="Times New Roman" panose="02020603050405020304" pitchFamily="18" charset="0"/>
                <a:cs typeface="Times New Roman" panose="02020603050405020304" pitchFamily="18" charset="0"/>
              </a:rPr>
              <a:t>多体</a:t>
            </a:r>
            <a:r>
              <a:rPr lang="en-US" altLang="zh-CN" b="1" dirty="0" smtClean="0">
                <a:latin typeface="Times New Roman" panose="02020603050405020304" pitchFamily="18" charset="0"/>
                <a:cs typeface="Times New Roman" panose="02020603050405020304" pitchFamily="18" charset="0"/>
              </a:rPr>
              <a:t>(1.5</a:t>
            </a:r>
            <a:r>
              <a:rPr lang="en-US" altLang="zh-CN" b="1" dirty="0" smtClean="0">
                <a:latin typeface="Times New Roman"/>
                <a:cs typeface="Times New Roman"/>
              </a:rPr>
              <a:t>×</a:t>
            </a:r>
            <a:r>
              <a:rPr lang="en-US" altLang="zh-CN" b="1" dirty="0" smtClean="0">
                <a:latin typeface="Times New Roman" panose="02020603050405020304" pitchFamily="18" charset="0"/>
                <a:cs typeface="Times New Roman" panose="02020603050405020304" pitchFamily="18" charset="0"/>
              </a:rPr>
              <a:t>10</a:t>
            </a:r>
            <a:r>
              <a:rPr lang="en-US" altLang="zh-CN" b="1" baseline="30000" dirty="0" smtClean="0">
                <a:latin typeface="Times New Roman" panose="02020603050405020304" pitchFamily="18" charset="0"/>
                <a:cs typeface="Times New Roman" panose="02020603050405020304" pitchFamily="18" charset="0"/>
              </a:rPr>
              <a:t>5</a:t>
            </a:r>
            <a:r>
              <a:rPr lang="en-US" altLang="zh-CN" b="1" dirty="0" smtClean="0">
                <a:latin typeface="Times New Roman" panose="02020603050405020304" pitchFamily="18" charset="0"/>
                <a:cs typeface="Times New Roman" panose="02020603050405020304" pitchFamily="18" charset="0"/>
              </a:rPr>
              <a:t>)</a:t>
            </a:r>
            <a:endParaRPr lang="zh-CN" altLang="en-US"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580112" y="843558"/>
            <a:ext cx="2904962" cy="369332"/>
          </a:xfrm>
          <a:prstGeom prst="rect">
            <a:avLst/>
          </a:prstGeom>
          <a:noFill/>
        </p:spPr>
        <p:txBody>
          <a:bodyPr wrap="none" rtlCol="0">
            <a:spAutoFit/>
          </a:bodyPr>
          <a:lstStyle/>
          <a:p>
            <a:r>
              <a:rPr lang="zh-CN" altLang="en-US" b="1" dirty="0" smtClean="0">
                <a:latin typeface="Times New Roman" panose="02020603050405020304" pitchFamily="18" charset="0"/>
                <a:cs typeface="Times New Roman" panose="02020603050405020304" pitchFamily="18" charset="0"/>
              </a:rPr>
              <a:t>强相互作用 </a:t>
            </a:r>
            <a:r>
              <a:rPr lang="en-US" altLang="zh-CN" b="1" dirty="0">
                <a:latin typeface="Times New Roman" panose="02020603050405020304" pitchFamily="18" charset="0"/>
                <a:cs typeface="Times New Roman" panose="02020603050405020304" pitchFamily="18" charset="0"/>
              </a:rPr>
              <a:t>——</a:t>
            </a:r>
            <a:r>
              <a:rPr lang="en-US" altLang="zh-CN" b="1" dirty="0" smtClean="0">
                <a:latin typeface="Times New Roman" panose="02020603050405020304" pitchFamily="18" charset="0"/>
                <a:cs typeface="Times New Roman" panose="02020603050405020304" pitchFamily="18" charset="0"/>
              </a:rPr>
              <a:t> </a:t>
            </a:r>
            <a:r>
              <a:rPr lang="zh-CN" altLang="en-US" b="1" dirty="0" smtClean="0">
                <a:latin typeface="Times New Roman" panose="02020603050405020304" pitchFamily="18" charset="0"/>
                <a:cs typeface="Times New Roman" panose="02020603050405020304" pitchFamily="18" charset="0"/>
              </a:rPr>
              <a:t>少体</a:t>
            </a:r>
            <a:r>
              <a:rPr lang="en-US" altLang="zh-CN" b="1" dirty="0" smtClean="0">
                <a:latin typeface="Times New Roman" panose="02020603050405020304" pitchFamily="18" charset="0"/>
                <a:cs typeface="Times New Roman" panose="02020603050405020304" pitchFamily="18" charset="0"/>
              </a:rPr>
              <a:t>(5+5)</a:t>
            </a:r>
            <a:endParaRPr lang="zh-CN" altLang="en-US" b="1" dirty="0">
              <a:latin typeface="Times New Roman" panose="02020603050405020304" pitchFamily="18" charset="0"/>
              <a:cs typeface="Times New Roman" panose="02020603050405020304" pitchFamily="18" charset="0"/>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5" y="1203598"/>
            <a:ext cx="4606537" cy="33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灯片编号占位符 6"/>
          <p:cNvSpPr>
            <a:spLocks noGrp="1"/>
          </p:cNvSpPr>
          <p:nvPr>
            <p:ph type="sldNum" sz="quarter" idx="12"/>
          </p:nvPr>
        </p:nvSpPr>
        <p:spPr/>
        <p:txBody>
          <a:bodyPr/>
          <a:lstStyle/>
          <a:p>
            <a:fld id="{90C52C8A-D70D-4179-A071-16349FC07335}" type="slidenum">
              <a:rPr lang="zh-CN" altLang="en-US" smtClean="0"/>
              <a:t>8</a:t>
            </a:fld>
            <a:endParaRPr lang="zh-CN" altLang="en-US"/>
          </a:p>
        </p:txBody>
      </p:sp>
    </p:spTree>
    <p:extLst>
      <p:ext uri="{BB962C8B-B14F-4D97-AF65-F5344CB8AC3E}">
        <p14:creationId xmlns:p14="http://schemas.microsoft.com/office/powerpoint/2010/main" val="15566071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457200" y="-13692"/>
            <a:ext cx="8229600" cy="641226"/>
          </a:xfrm>
        </p:spPr>
        <p:txBody>
          <a:bodyPr>
            <a:normAutofit/>
          </a:bodyPr>
          <a:lstStyle/>
          <a:p>
            <a:r>
              <a:rPr lang="zh-CN" altLang="en-US" sz="2800" dirty="0" smtClean="0">
                <a:solidFill>
                  <a:schemeClr val="tx1"/>
                </a:solidFill>
                <a:latin typeface="Times New Roman" panose="02020603050405020304" pitchFamily="18" charset="0"/>
                <a:cs typeface="Times New Roman" panose="02020603050405020304" pitchFamily="18" charset="0"/>
              </a:rPr>
              <a:t>湖州师范大学的冷原子实验系统</a:t>
            </a:r>
            <a:r>
              <a:rPr lang="en-US" altLang="zh-CN" sz="2800" dirty="0" smtClean="0">
                <a:solidFill>
                  <a:schemeClr val="tx1"/>
                </a:solidFill>
                <a:latin typeface="Times New Roman" panose="02020603050405020304" pitchFamily="18" charset="0"/>
                <a:cs typeface="Times New Roman" panose="02020603050405020304" pitchFamily="18" charset="0"/>
              </a:rPr>
              <a:t>(2017—</a:t>
            </a:r>
            <a:r>
              <a:rPr lang="en-US" altLang="zh-CN" sz="2800" dirty="0">
                <a:solidFill>
                  <a:schemeClr val="tx1"/>
                </a:solidFill>
                <a:latin typeface="Times New Roman" panose="02020603050405020304" pitchFamily="18" charset="0"/>
                <a:cs typeface="Times New Roman" panose="02020603050405020304" pitchFamily="18" charset="0"/>
              </a:rPr>
              <a:t>)</a:t>
            </a:r>
            <a:endParaRPr lang="zh-CN" altLang="en-US" sz="2800" dirty="0">
              <a:solidFill>
                <a:schemeClr val="tx1"/>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a:xfrm>
            <a:off x="457200" y="4818186"/>
            <a:ext cx="2133600" cy="273844"/>
          </a:xfrm>
        </p:spPr>
        <p:txBody>
          <a:bodyPr/>
          <a:lstStyle/>
          <a:p>
            <a:fld id="{033023A2-4D10-4399-B6B5-4BC749944D28}" type="datetime1">
              <a:rPr lang="zh-CN" altLang="en-US" smtClean="0"/>
              <a:t>2026/4/26</a:t>
            </a:fld>
            <a:endParaRPr lang="zh-CN" altLang="en-US"/>
          </a:p>
        </p:txBody>
      </p:sp>
      <p:sp>
        <p:nvSpPr>
          <p:cNvPr id="5" name="灯片编号占位符 4"/>
          <p:cNvSpPr>
            <a:spLocks noGrp="1"/>
          </p:cNvSpPr>
          <p:nvPr>
            <p:ph type="sldNum" sz="quarter" idx="12"/>
          </p:nvPr>
        </p:nvSpPr>
        <p:spPr>
          <a:xfrm>
            <a:off x="6553200" y="4818186"/>
            <a:ext cx="2133600" cy="273844"/>
          </a:xfrm>
        </p:spPr>
        <p:txBody>
          <a:bodyPr/>
          <a:lstStyle/>
          <a:p>
            <a:fld id="{90C52C8A-D70D-4179-A071-16349FC07335}" type="slidenum">
              <a:rPr lang="zh-CN" altLang="en-US" smtClean="0"/>
              <a:t>9</a:t>
            </a:fld>
            <a:endParaRPr lang="zh-CN" altLang="en-US"/>
          </a:p>
        </p:txBody>
      </p:sp>
      <p:pic>
        <p:nvPicPr>
          <p:cNvPr id="13314" name="Picture 2" descr="Y:\Pictures\2022\IMG_20220627_1618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492"/>
            <a:ext cx="9144000" cy="42454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71800" y="4422873"/>
            <a:ext cx="2160240" cy="369332"/>
          </a:xfrm>
          <a:prstGeom prst="rect">
            <a:avLst/>
          </a:prstGeom>
          <a:solidFill>
            <a:schemeClr val="tx1"/>
          </a:solidFill>
        </p:spPr>
        <p:txBody>
          <a:bodyPr wrap="square" rtlCol="0">
            <a:spAutoFit/>
          </a:bodyPr>
          <a:lstStyle/>
          <a:p>
            <a:pPr algn="ctr"/>
            <a:r>
              <a:rPr lang="en-US" altLang="zh-CN" dirty="0" smtClean="0">
                <a:solidFill>
                  <a:schemeClr val="bg1"/>
                </a:solidFill>
                <a:latin typeface="Times New Roman" panose="02020603050405020304" pitchFamily="18" charset="0"/>
                <a:cs typeface="Times New Roman" panose="02020603050405020304" pitchFamily="18" charset="0"/>
              </a:rPr>
              <a:t>Magneto-Optic Trap</a:t>
            </a: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 name="右箭头 1"/>
          <p:cNvSpPr/>
          <p:nvPr/>
        </p:nvSpPr>
        <p:spPr>
          <a:xfrm rot="17219626">
            <a:off x="3420991" y="3600968"/>
            <a:ext cx="1199840" cy="48463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4932040" y="752206"/>
            <a:ext cx="1080120" cy="646331"/>
          </a:xfrm>
          <a:prstGeom prst="rect">
            <a:avLst/>
          </a:prstGeom>
          <a:solidFill>
            <a:schemeClr val="tx1">
              <a:lumMod val="95000"/>
              <a:lumOff val="5000"/>
            </a:schemeClr>
          </a:solidFill>
        </p:spPr>
        <p:txBody>
          <a:bodyPr wrap="square" rtlCol="0">
            <a:spAutoFit/>
          </a:bodyPr>
          <a:lstStyle/>
          <a:p>
            <a:pPr algn="ctr"/>
            <a:r>
              <a:rPr lang="en-US" altLang="zh-CN" dirty="0" smtClean="0">
                <a:solidFill>
                  <a:schemeClr val="bg1"/>
                </a:solidFill>
                <a:latin typeface="Times New Roman" panose="02020603050405020304" pitchFamily="18" charset="0"/>
                <a:cs typeface="Times New Roman" panose="02020603050405020304" pitchFamily="18" charset="0"/>
              </a:rPr>
              <a:t>EMCCD</a:t>
            </a:r>
          </a:p>
          <a:p>
            <a:pPr algn="ctr"/>
            <a:r>
              <a:rPr lang="en-US" altLang="zh-CN" dirty="0" smtClean="0">
                <a:solidFill>
                  <a:schemeClr val="bg1"/>
                </a:solidFill>
                <a:latin typeface="Times New Roman" panose="02020603050405020304" pitchFamily="18" charset="0"/>
                <a:cs typeface="Times New Roman" panose="02020603050405020304" pitchFamily="18" charset="0"/>
              </a:rPr>
              <a:t>Camera</a:t>
            </a: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10" name="右箭头 9"/>
          <p:cNvSpPr/>
          <p:nvPr/>
        </p:nvSpPr>
        <p:spPr>
          <a:xfrm rot="5400000">
            <a:off x="5275982" y="1414635"/>
            <a:ext cx="360044" cy="327848"/>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7668344" y="4341573"/>
            <a:ext cx="1368152" cy="369332"/>
          </a:xfrm>
          <a:prstGeom prst="rect">
            <a:avLst/>
          </a:prstGeom>
          <a:solidFill>
            <a:schemeClr val="tx1">
              <a:lumMod val="95000"/>
              <a:lumOff val="5000"/>
            </a:schemeClr>
          </a:solidFill>
        </p:spPr>
        <p:txBody>
          <a:bodyPr wrap="square" rtlCol="0">
            <a:spAutoFit/>
          </a:bodyPr>
          <a:lstStyle/>
          <a:p>
            <a:pPr algn="ctr"/>
            <a:r>
              <a:rPr lang="en-US" altLang="zh-CN" baseline="30000" dirty="0" smtClean="0">
                <a:solidFill>
                  <a:schemeClr val="bg1"/>
                </a:solidFill>
                <a:latin typeface="Times New Roman" panose="02020603050405020304" pitchFamily="18" charset="0"/>
                <a:cs typeface="Times New Roman" panose="02020603050405020304" pitchFamily="18" charset="0"/>
              </a:rPr>
              <a:t>6</a:t>
            </a:r>
            <a:r>
              <a:rPr lang="en-US" altLang="zh-CN" dirty="0" smtClean="0">
                <a:solidFill>
                  <a:schemeClr val="bg1"/>
                </a:solidFill>
                <a:latin typeface="Times New Roman" panose="02020603050405020304" pitchFamily="18" charset="0"/>
                <a:cs typeface="Times New Roman" panose="02020603050405020304" pitchFamily="18" charset="0"/>
              </a:rPr>
              <a:t>Li Oven</a:t>
            </a: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12" name="右箭头 11"/>
          <p:cNvSpPr/>
          <p:nvPr/>
        </p:nvSpPr>
        <p:spPr>
          <a:xfrm rot="17107523">
            <a:off x="8225856" y="3763159"/>
            <a:ext cx="640177" cy="327848"/>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5004048" y="3549485"/>
            <a:ext cx="1640194" cy="369332"/>
          </a:xfrm>
          <a:prstGeom prst="rect">
            <a:avLst/>
          </a:prstGeom>
          <a:solidFill>
            <a:schemeClr val="tx1"/>
          </a:solidFill>
        </p:spPr>
        <p:txBody>
          <a:bodyPr wrap="none" rtlCol="0">
            <a:spAutoFit/>
          </a:bodyPr>
          <a:lstStyle/>
          <a:p>
            <a:pPr algn="ctr"/>
            <a:r>
              <a:rPr lang="en-US" altLang="zh-CN" dirty="0" smtClean="0">
                <a:solidFill>
                  <a:schemeClr val="bg1"/>
                </a:solidFill>
                <a:latin typeface="Times New Roman" panose="02020603050405020304" pitchFamily="18" charset="0"/>
                <a:cs typeface="Times New Roman" panose="02020603050405020304" pitchFamily="18" charset="0"/>
              </a:rPr>
              <a:t>Zeeman Slower</a:t>
            </a: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14" name="右箭头 13"/>
          <p:cNvSpPr/>
          <p:nvPr/>
        </p:nvSpPr>
        <p:spPr>
          <a:xfrm rot="16507025">
            <a:off x="5540813" y="3134843"/>
            <a:ext cx="492741" cy="327848"/>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251520" y="2257813"/>
            <a:ext cx="2160240" cy="369332"/>
          </a:xfrm>
          <a:prstGeom prst="rect">
            <a:avLst/>
          </a:prstGeom>
          <a:solidFill>
            <a:schemeClr val="tx1"/>
          </a:solidFill>
        </p:spPr>
        <p:txBody>
          <a:bodyPr wrap="square" rtlCol="0">
            <a:spAutoFit/>
          </a:bodyPr>
          <a:lstStyle/>
          <a:p>
            <a:pPr algn="ctr"/>
            <a:r>
              <a:rPr lang="en-US" altLang="zh-CN" dirty="0" smtClean="0">
                <a:solidFill>
                  <a:schemeClr val="bg1"/>
                </a:solidFill>
                <a:latin typeface="Times New Roman" panose="02020603050405020304" pitchFamily="18" charset="0"/>
                <a:cs typeface="Times New Roman" panose="02020603050405020304" pitchFamily="18" charset="0"/>
              </a:rPr>
              <a:t>1064 nm laser source </a:t>
            </a: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16" name="右箭头 15"/>
          <p:cNvSpPr/>
          <p:nvPr/>
        </p:nvSpPr>
        <p:spPr>
          <a:xfrm rot="6637028">
            <a:off x="978931" y="2734822"/>
            <a:ext cx="510133" cy="327848"/>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4186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凤舞九天">
  <a:themeElements>
    <a:clrScheme name="凤舞九天">
      <a:dk1>
        <a:sysClr val="windowText" lastClr="000000"/>
      </a:dk1>
      <a:lt1>
        <a:sysClr val="window" lastClr="FFFFFF"/>
      </a:lt1>
      <a:dk2>
        <a:srgbClr val="004646"/>
      </a:dk2>
      <a:lt2>
        <a:srgbClr val="E1F0FF"/>
      </a:lt2>
      <a:accent1>
        <a:srgbClr val="50742F"/>
      </a:accent1>
      <a:accent2>
        <a:srgbClr val="268868"/>
      </a:accent2>
      <a:accent3>
        <a:srgbClr val="33BD56"/>
      </a:accent3>
      <a:accent4>
        <a:srgbClr val="4BC5B9"/>
      </a:accent4>
      <a:accent5>
        <a:srgbClr val="3163CA"/>
      </a:accent5>
      <a:accent6>
        <a:srgbClr val="4B14AA"/>
      </a:accent6>
      <a:hlink>
        <a:srgbClr val="D9BE02"/>
      </a:hlink>
      <a:folHlink>
        <a:srgbClr val="F900F9"/>
      </a:folHlink>
    </a:clrScheme>
    <a:fontScheme name="凤舞九天">
      <a:majorFont>
        <a:latin typeface="Footlight MT Light"/>
        <a:ea typeface=""/>
        <a:cs typeface=""/>
        <a:font script="Jpan" typeface="ＭＳ Ｐゴシック"/>
        <a:font script="Hang" typeface="맑은 고딕"/>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oudy Old Style"/>
        <a:ea typeface=""/>
        <a:cs typeface=""/>
        <a:font script="Jpan" typeface="ＭＳ Ｐ明朝"/>
        <a:font script="Hang" typeface="HY견명조"/>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凤舞九天">
      <a:fillStyleLst>
        <a:solidFill>
          <a:schemeClr val="phClr">
            <a:tint val="100000"/>
            <a:shade val="100000"/>
            <a:hueMod val="100000"/>
            <a:satMod val="100000"/>
          </a:schemeClr>
        </a:solidFill>
        <a:gradFill rotWithShape="1">
          <a:gsLst>
            <a:gs pos="0">
              <a:schemeClr val="phClr">
                <a:tint val="65000"/>
                <a:satMod val="180000"/>
              </a:schemeClr>
            </a:gs>
            <a:gs pos="50000">
              <a:schemeClr val="phClr">
                <a:tint val="40000"/>
                <a:satMod val="175000"/>
              </a:schemeClr>
            </a:gs>
            <a:gs pos="100000">
              <a:schemeClr val="phClr">
                <a:tint val="65000"/>
                <a:satMod val="180000"/>
              </a:schemeClr>
            </a:gs>
          </a:gsLst>
          <a:lin ang="0" scaled="1"/>
        </a:gradFill>
        <a:gradFill rotWithShape="1">
          <a:gsLst>
            <a:gs pos="0">
              <a:schemeClr val="phClr">
                <a:shade val="38000"/>
                <a:satMod val="150000"/>
              </a:schemeClr>
            </a:gs>
            <a:gs pos="50000">
              <a:schemeClr val="phClr">
                <a:shade val="100000"/>
                <a:satMod val="100000"/>
              </a:schemeClr>
            </a:gs>
            <a:gs pos="100000">
              <a:schemeClr val="phClr">
                <a:shade val="38000"/>
                <a:satMod val="150000"/>
              </a:schemeClr>
            </a:gs>
          </a:gsLst>
          <a:lin ang="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tint val="100000"/>
            <a:shade val="100000"/>
            <a:hueMod val="100000"/>
            <a:satMod val="100000"/>
          </a:schemeClr>
        </a:solidFill>
        <a:gradFill rotWithShape="1">
          <a:gsLst>
            <a:gs pos="0">
              <a:schemeClr val="phClr">
                <a:tint val="80000"/>
                <a:satMod val="400000"/>
              </a:schemeClr>
            </a:gs>
            <a:gs pos="25000">
              <a:schemeClr val="phClr">
                <a:tint val="83000"/>
                <a:satMod val="300000"/>
              </a:schemeClr>
            </a:gs>
            <a:gs pos="100000">
              <a:schemeClr val="phClr">
                <a:shade val="15000"/>
                <a:satMod val="300000"/>
              </a:schemeClr>
            </a:gs>
          </a:gsLst>
          <a:path path="circle">
            <a:fillToRect l="10000" t="180000" r="10000" b="50000"/>
          </a:path>
        </a:gradFill>
        <a:blipFill>
          <a:blip xmlns:r="http://schemas.openxmlformats.org/officeDocument/2006/relationships" r:embed="rId1">
            <a:duotone>
              <a:schemeClr val="phClr">
                <a:tint val="100000"/>
                <a:shade val="70000"/>
                <a:hueMod val="100000"/>
                <a:satMod val="100000"/>
              </a:schemeClr>
              <a:schemeClr val="phClr">
                <a:tint val="90000"/>
                <a:shade val="100000"/>
                <a:hueMod val="100000"/>
                <a:satMod val="100000"/>
              </a:schemeClr>
            </a:duotone>
          </a:blip>
          <a:tile tx="0" ty="0" sx="50000" sy="50000" flip="x"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Phoenix</Template>
  <TotalTime>189465</TotalTime>
  <Words>2640</Words>
  <Application>Microsoft Office PowerPoint</Application>
  <PresentationFormat>全屏显示(16:9)</PresentationFormat>
  <Paragraphs>305</Paragraphs>
  <Slides>25</Slides>
  <Notes>21</Notes>
  <HiddenSlides>0</HiddenSlides>
  <MMClips>0</MMClips>
  <ScaleCrop>false</ScaleCrop>
  <HeadingPairs>
    <vt:vector size="4" baseType="variant">
      <vt:variant>
        <vt:lpstr>主题</vt:lpstr>
      </vt:variant>
      <vt:variant>
        <vt:i4>1</vt:i4>
      </vt:variant>
      <vt:variant>
        <vt:lpstr>幻灯片标题</vt:lpstr>
      </vt:variant>
      <vt:variant>
        <vt:i4>25</vt:i4>
      </vt:variant>
    </vt:vector>
  </HeadingPairs>
  <TitlesOfParts>
    <vt:vector size="26" baseType="lpstr">
      <vt:lpstr>凤舞九天</vt:lpstr>
      <vt:lpstr>观测从冷原子到高温QGP的普适各向异性标度律</vt:lpstr>
      <vt:lpstr>PowerPoint 演示文稿</vt:lpstr>
      <vt:lpstr>报告内容</vt:lpstr>
      <vt:lpstr>冷原子气体</vt:lpstr>
      <vt:lpstr>PowerPoint 演示文稿</vt:lpstr>
      <vt:lpstr>夸克-胶子等离子体</vt:lpstr>
      <vt:lpstr>巨大的差异和可比性</vt:lpstr>
      <vt:lpstr>PowerPoint 演示文稿</vt:lpstr>
      <vt:lpstr>湖州师范大学的冷原子实验系统(2017—)</vt:lpstr>
      <vt:lpstr>探测冷原子 —— 吸收成像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Cold Atom Experiment at Huzhou</dc:title>
  <dc:creator>Administrator</dc:creator>
  <cp:lastModifiedBy>Admin</cp:lastModifiedBy>
  <cp:revision>1053</cp:revision>
  <dcterms:created xsi:type="dcterms:W3CDTF">2022-06-26T12:32:07Z</dcterms:created>
  <dcterms:modified xsi:type="dcterms:W3CDTF">2026-04-26T06:18:36Z</dcterms:modified>
</cp:coreProperties>
</file>