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96" r:id="rId1"/>
  </p:sld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62" r:id="rId14"/>
  </p:sldIdLst>
  <p:sldSz cx="9144000" cy="6858000" type="screen4x3"/>
  <p:notesSz cx="6858000" cy="9144000"/>
  <p:embeddedFontLst>
    <p:embeddedFont>
      <p:font typeface="-쉬리B" panose="02010600030101010101" charset="-127"/>
      <p:regular r:id="rId15"/>
    </p:embeddedFont>
    <p:embeddedFont>
      <p:font typeface="-쉬리M" panose="02010600030101010101" charset="-127"/>
      <p:regular r:id="rId16"/>
    </p:embeddedFont>
    <p:embeddedFont>
      <p:font typeface="Arial Black" panose="020B0A04020102020204" pitchFamily="34" charset="0"/>
      <p:bold r:id="rId17"/>
    </p:embeddedFont>
    <p:embeddedFont>
      <p:font typeface="Cambria Math" panose="02040503050406030204" pitchFamily="18" charset="0"/>
      <p:regular r:id="rId18"/>
    </p:embeddedFont>
    <p:embeddedFont>
      <p:font typeface="Gadugi" panose="020B0502040204020203" pitchFamily="34" charset="0"/>
      <p:regular r:id="rId19"/>
      <p:bold r:id="rId20"/>
    </p:embeddedFont>
    <p:embeddedFont>
      <p:font typeface="黑体" panose="02010609060101010101" pitchFamily="49" charset="-122"/>
      <p:regular r:id="rId21"/>
    </p:embeddedFont>
    <p:embeddedFont>
      <p:font typeface="楷体" panose="02010609060101010101" pitchFamily="49" charset="-122"/>
      <p:regular r:id="rId22"/>
    </p:embeddedFont>
  </p:embeddedFontLst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0046AC"/>
    <a:srgbClr val="CCECFF"/>
    <a:srgbClr val="000099"/>
    <a:srgbClr val="333399"/>
    <a:srgbClr val="003399"/>
    <a:srgbClr val="0056AC"/>
    <a:srgbClr val="DDE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727" autoAdjust="0"/>
  </p:normalViewPr>
  <p:slideViewPr>
    <p:cSldViewPr>
      <p:cViewPr varScale="1">
        <p:scale>
          <a:sx n="105" d="100"/>
          <a:sy n="105" d="100"/>
        </p:scale>
        <p:origin x="1652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4D959951-5952-75B0-002A-7A9052108F2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643313" y="5715000"/>
            <a:ext cx="60721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algn="ctr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 algn="ctr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 algn="ctr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 algn="ctr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 algn="ctr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algn="ctr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algn="ctr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algn="ctr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algn="ctr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/>
            <a:endParaRPr lang="zh-CN" altLang="en-US"/>
          </a:p>
        </p:txBody>
      </p:sp>
      <p:pic>
        <p:nvPicPr>
          <p:cNvPr id="3" name="图片 8" descr="横版组合——透明.png">
            <a:extLst>
              <a:ext uri="{FF2B5EF4-FFF2-40B4-BE49-F238E27FC236}">
                <a16:creationId xmlns:a16="http://schemas.microsoft.com/office/drawing/2014/main" id="{71C973A2-7FC6-52D3-1B78-B60488C265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20650"/>
            <a:ext cx="304482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 descr="과학(사진)1_2">
            <a:extLst>
              <a:ext uri="{FF2B5EF4-FFF2-40B4-BE49-F238E27FC236}">
                <a16:creationId xmlns:a16="http://schemas.microsoft.com/office/drawing/2014/main" id="{B1A7D920-E985-61B5-6727-55E11B81DC80}"/>
              </a:ext>
            </a:extLst>
          </p:cNvPr>
          <p:cNvPicPr preferRelativeResize="0">
            <a:picLocks noChangeAspect="1" noChangeArrowheads="1"/>
          </p:cNvPicPr>
          <p:nvPr userDrawn="1"/>
        </p:nvPicPr>
        <p:blipFill>
          <a:blip r:embed="rId3" cstate="print"/>
          <a:stretch>
            <a:fillRect/>
          </a:stretch>
        </p:blipFill>
        <p:spPr bwMode="auto">
          <a:xfrm>
            <a:off x="1479277" y="3857629"/>
            <a:ext cx="1336543" cy="941998"/>
          </a:xfrm>
          <a:prstGeom prst="roundRect">
            <a:avLst>
              <a:gd name="adj" fmla="val 8594"/>
            </a:avLst>
          </a:prstGeom>
          <a:noFill/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10" descr="과학(사진)1_3">
            <a:extLst>
              <a:ext uri="{FF2B5EF4-FFF2-40B4-BE49-F238E27FC236}">
                <a16:creationId xmlns:a16="http://schemas.microsoft.com/office/drawing/2014/main" id="{19AB2FB8-CB5D-99BF-496A-C573E4C5717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/>
          <a:stretch>
            <a:fillRect/>
          </a:stretch>
        </p:blipFill>
        <p:spPr bwMode="auto">
          <a:xfrm>
            <a:off x="2874541" y="3857629"/>
            <a:ext cx="1374160" cy="944086"/>
          </a:xfrm>
          <a:prstGeom prst="roundRect">
            <a:avLst>
              <a:gd name="adj" fmla="val 8594"/>
            </a:avLst>
          </a:prstGeom>
          <a:noFill/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11" descr="과학(사진)1_4">
            <a:extLst>
              <a:ext uri="{FF2B5EF4-FFF2-40B4-BE49-F238E27FC236}">
                <a16:creationId xmlns:a16="http://schemas.microsoft.com/office/drawing/2014/main" id="{2FE13E5B-FF22-5884-038E-1D16C5E916E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/>
          <a:stretch>
            <a:fillRect/>
          </a:stretch>
        </p:blipFill>
        <p:spPr bwMode="auto">
          <a:xfrm>
            <a:off x="4304733" y="3857628"/>
            <a:ext cx="1393042" cy="928694"/>
          </a:xfrm>
          <a:prstGeom prst="roundRect">
            <a:avLst>
              <a:gd name="adj" fmla="val 8594"/>
            </a:avLst>
          </a:prstGeom>
          <a:noFill/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图片 6" descr="中国科学院大学玉泉路校区  杨天鹏 摄---修.jpg">
            <a:extLst>
              <a:ext uri="{FF2B5EF4-FFF2-40B4-BE49-F238E27FC236}">
                <a16:creationId xmlns:a16="http://schemas.microsoft.com/office/drawing/2014/main" id="{4EBFE527-7754-5EBE-EDF3-4532542746D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0" y="3857629"/>
            <a:ext cx="1414800" cy="943200"/>
          </a:xfrm>
          <a:prstGeom prst="roundRect">
            <a:avLst>
              <a:gd name="adj" fmla="val 8594"/>
            </a:avLst>
          </a:prstGeom>
          <a:noFill/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19796143-AD56-89A0-4CC4-E71984189D95}"/>
              </a:ext>
            </a:extLst>
          </p:cNvPr>
          <p:cNvSpPr/>
          <p:nvPr userDrawn="1"/>
        </p:nvSpPr>
        <p:spPr>
          <a:xfrm>
            <a:off x="0" y="3786188"/>
            <a:ext cx="5699125" cy="36512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zh-CN" altLang="en-US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tx2"/>
              </a:solidFill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E978100-23B7-D953-97F8-492E6E85DC82}"/>
              </a:ext>
            </a:extLst>
          </p:cNvPr>
          <p:cNvSpPr/>
          <p:nvPr userDrawn="1"/>
        </p:nvSpPr>
        <p:spPr>
          <a:xfrm>
            <a:off x="0" y="6821488"/>
            <a:ext cx="9144000" cy="46037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zh-CN" altLang="en-US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tx2"/>
              </a:solidFill>
            </a:endParaRP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E7EE67DC-1B97-228F-7A45-5AD4804BD6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3571875" y="5929313"/>
            <a:ext cx="1905000" cy="304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latinLnBrk="1" hangingPunct="1">
              <a:defRPr sz="1400">
                <a:solidFill>
                  <a:srgbClr val="192214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08940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黑体" pitchFamily="49" charset="-122"/>
                <a:ea typeface="黑体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楷体" pitchFamily="49" charset="-122"/>
                <a:ea typeface="楷体" pitchFamily="49" charset="-122"/>
              </a:defRPr>
            </a:lvl1pPr>
            <a:lvl2pPr>
              <a:defRPr>
                <a:solidFill>
                  <a:schemeClr val="tx1"/>
                </a:solidFill>
                <a:latin typeface="楷体" pitchFamily="49" charset="-122"/>
                <a:ea typeface="楷体" pitchFamily="49" charset="-122"/>
              </a:defRPr>
            </a:lvl2pPr>
            <a:lvl3pPr>
              <a:defRPr>
                <a:solidFill>
                  <a:schemeClr val="tx1"/>
                </a:solidFill>
                <a:latin typeface="楷体" pitchFamily="49" charset="-122"/>
                <a:ea typeface="楷体" pitchFamily="49" charset="-122"/>
              </a:defRPr>
            </a:lvl3pPr>
            <a:lvl4pPr>
              <a:defRPr>
                <a:solidFill>
                  <a:schemeClr val="tx1"/>
                </a:solidFill>
                <a:latin typeface="楷体" pitchFamily="49" charset="-122"/>
                <a:ea typeface="楷体" pitchFamily="49" charset="-122"/>
              </a:defRPr>
            </a:lvl4pPr>
            <a:lvl5pPr>
              <a:defRPr>
                <a:solidFill>
                  <a:schemeClr val="tx1"/>
                </a:solidFill>
                <a:latin typeface="楷体" pitchFamily="49" charset="-122"/>
                <a:ea typeface="楷体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157419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CECFF"/>
            </a:gs>
            <a:gs pos="38000">
              <a:srgbClr val="FFFFFF"/>
            </a:gs>
            <a:gs pos="38000">
              <a:srgbClr val="FFFFFF"/>
            </a:gs>
            <a:gs pos="38000">
              <a:srgbClr val="FFFFFF"/>
            </a:gs>
            <a:gs pos="38000">
              <a:srgbClr val="FFFFFF"/>
            </a:gs>
            <a:gs pos="38000">
              <a:srgbClr val="FFFFFF"/>
            </a:gs>
            <a:gs pos="38000">
              <a:srgbClr val="FFFFFF"/>
            </a:gs>
            <a:gs pos="70000">
              <a:srgbClr val="C4D6EB"/>
            </a:gs>
            <a:gs pos="100000">
              <a:srgbClr val="0056A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B86BD849-AACC-681B-C9C4-D8EBE38622AB}"/>
              </a:ext>
            </a:extLst>
          </p:cNvPr>
          <p:cNvSpPr/>
          <p:nvPr userDrawn="1"/>
        </p:nvSpPr>
        <p:spPr>
          <a:xfrm>
            <a:off x="0" y="6821488"/>
            <a:ext cx="9144000" cy="46037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zh-CN" altLang="en-US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tx2"/>
              </a:solidFill>
            </a:endParaRPr>
          </a:p>
        </p:txBody>
      </p:sp>
      <p:pic>
        <p:nvPicPr>
          <p:cNvPr id="1027" name="图片 4" descr="横版组合（白色）——透明.png">
            <a:extLst>
              <a:ext uri="{FF2B5EF4-FFF2-40B4-BE49-F238E27FC236}">
                <a16:creationId xmlns:a16="http://schemas.microsoft.com/office/drawing/2014/main" id="{66E6DD72-B99C-7BF7-8F33-AD86A659F1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6278563"/>
            <a:ext cx="2411412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89" r:id="rId2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000">
          <a:solidFill>
            <a:srgbClr val="E7EDEB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000">
          <a:solidFill>
            <a:srgbClr val="E7EDEB"/>
          </a:solidFill>
          <a:latin typeface="-쉬리B" pitchFamily="18" charset="-127"/>
          <a:ea typeface="-쉬리B" pitchFamily="18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000">
          <a:solidFill>
            <a:srgbClr val="E7EDEB"/>
          </a:solidFill>
          <a:latin typeface="-쉬리B" pitchFamily="18" charset="-127"/>
          <a:ea typeface="-쉬리B" pitchFamily="18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000">
          <a:solidFill>
            <a:srgbClr val="E7EDEB"/>
          </a:solidFill>
          <a:latin typeface="-쉬리B" pitchFamily="18" charset="-127"/>
          <a:ea typeface="-쉬리B" pitchFamily="18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000">
          <a:solidFill>
            <a:srgbClr val="E7EDEB"/>
          </a:solidFill>
          <a:latin typeface="-쉬리B" pitchFamily="18" charset="-127"/>
          <a:ea typeface="-쉬리B" pitchFamily="18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000">
          <a:solidFill>
            <a:srgbClr val="E7EDEB"/>
          </a:solidFill>
          <a:latin typeface="-쉬리B" pitchFamily="18" charset="-127"/>
          <a:ea typeface="-쉬리B" pitchFamily="18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000">
          <a:solidFill>
            <a:srgbClr val="E7EDEB"/>
          </a:solidFill>
          <a:latin typeface="-쉬리B" pitchFamily="18" charset="-127"/>
          <a:ea typeface="-쉬리B" pitchFamily="18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000">
          <a:solidFill>
            <a:srgbClr val="E7EDEB"/>
          </a:solidFill>
          <a:latin typeface="-쉬리B" pitchFamily="18" charset="-127"/>
          <a:ea typeface="-쉬리B" pitchFamily="18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000">
          <a:solidFill>
            <a:srgbClr val="E7EDEB"/>
          </a:solidFill>
          <a:latin typeface="-쉬리B" pitchFamily="18" charset="-127"/>
          <a:ea typeface="-쉬리B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200">
          <a:solidFill>
            <a:srgbClr val="B1C9A9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000">
          <a:solidFill>
            <a:srgbClr val="B1C9A9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>
          <a:solidFill>
            <a:srgbClr val="B1C9A9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1600">
          <a:solidFill>
            <a:srgbClr val="B1C9A9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1400">
          <a:solidFill>
            <a:srgbClr val="B1C9A9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•"/>
        <a:defRPr kumimoji="1" sz="1400">
          <a:solidFill>
            <a:srgbClr val="B1C9A9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•"/>
        <a:defRPr kumimoji="1" sz="1400">
          <a:solidFill>
            <a:srgbClr val="B1C9A9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•"/>
        <a:defRPr kumimoji="1" sz="1400">
          <a:solidFill>
            <a:srgbClr val="B1C9A9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•"/>
        <a:defRPr kumimoji="1" sz="1400">
          <a:solidFill>
            <a:srgbClr val="B1C9A9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文本框 1">
            <a:extLst>
              <a:ext uri="{FF2B5EF4-FFF2-40B4-BE49-F238E27FC236}">
                <a16:creationId xmlns:a16="http://schemas.microsoft.com/office/drawing/2014/main" id="{4B7F0B7E-1EF0-7F06-9CB9-0138D4D647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908050"/>
            <a:ext cx="5689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 algn="ctr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 algn="ctr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 algn="ctr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 algn="ctr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algn="ctr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algn="ctr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algn="ctr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algn="ctr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/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强磁场下</a:t>
            </a:r>
            <a:r>
              <a:rPr lang="el-GR" altLang="zh-CN" sz="2800">
                <a:latin typeface="黑体" panose="02010609060101010101" pitchFamily="49" charset="-122"/>
                <a:ea typeface="黑体" panose="02010609060101010101" pitchFamily="49" charset="-122"/>
              </a:rPr>
              <a:t>π</a:t>
            </a: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介子</a:t>
            </a:r>
            <a:r>
              <a:rPr lang="en-US" altLang="zh-CN" sz="2800">
                <a:latin typeface="黑体" panose="02010609060101010101" pitchFamily="49" charset="-122"/>
                <a:ea typeface="黑体" panose="02010609060101010101" pitchFamily="49" charset="-122"/>
              </a:rPr>
              <a:t>p</a:t>
            </a: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波分量对其质量的影响</a:t>
            </a:r>
          </a:p>
        </p:txBody>
      </p:sp>
      <p:sp>
        <p:nvSpPr>
          <p:cNvPr id="3075" name="文本框 2">
            <a:extLst>
              <a:ext uri="{FF2B5EF4-FFF2-40B4-BE49-F238E27FC236}">
                <a16:creationId xmlns:a16="http://schemas.microsoft.com/office/drawing/2014/main" id="{70F588D2-502F-FB9E-7B86-98D46DBC66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5388" y="2420938"/>
            <a:ext cx="399732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 algn="ctr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 algn="ctr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 algn="ctr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 algn="ctr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algn="ctr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algn="ctr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algn="ctr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algn="ctr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/>
            <a:r>
              <a:rPr lang="zh-CN" altLang="en-US" sz="3200">
                <a:latin typeface="黑体" panose="02010609060101010101" pitchFamily="49" charset="-122"/>
                <a:ea typeface="黑体" panose="02010609060101010101" pitchFamily="49" charset="-122"/>
              </a:rPr>
              <a:t>翟士杰</a:t>
            </a:r>
            <a:endParaRPr lang="en-US" altLang="zh-CN" sz="320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/>
            <a:r>
              <a:rPr lang="en-US" altLang="zh-CN" sz="3200"/>
              <a:t>2026.1.30</a:t>
            </a:r>
            <a:endParaRPr lang="zh-CN" altLang="en-US" sz="32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 descr="图片包含 图表&#10;&#10;AI 生成的内容可能不正确。">
            <a:extLst>
              <a:ext uri="{FF2B5EF4-FFF2-40B4-BE49-F238E27FC236}">
                <a16:creationId xmlns:a16="http://schemas.microsoft.com/office/drawing/2014/main" id="{05B088DF-664F-8E0F-CE38-8A30D3A4EA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196752"/>
            <a:ext cx="4180313" cy="2808312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C9B58AF9-A781-C967-76A0-34E2D65D3737}"/>
                  </a:ext>
                </a:extLst>
              </p:cNvPr>
              <p:cNvSpPr txBox="1"/>
              <p:nvPr/>
            </p:nvSpPr>
            <p:spPr>
              <a:xfrm>
                <a:off x="1691680" y="4221088"/>
                <a:ext cx="590465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8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实线为加入修正项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en-US" altLang="zh-CN" sz="18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zh-CN" altLang="en-US" sz="1800" i="1" smtClean="0"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</m:acc>
                      </m:e>
                      <m:sup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CN" altLang="en-US" sz="18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的结果，虚线和点线分别为两个不同文献的格点结果，由此可见加入</a:t>
                </a:r>
                <a:r>
                  <a:rPr lang="en-US" altLang="zh-CN" sz="18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P</a:t>
                </a:r>
                <a:r>
                  <a:rPr lang="zh-CN" altLang="en-US" sz="18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波修正后</a:t>
                </a:r>
                <a:r>
                  <a:rPr lang="el-GR" altLang="zh-CN" sz="18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π</a:t>
                </a:r>
                <a:r>
                  <a:rPr lang="zh-CN" altLang="en-US" sz="18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质量在强磁场时不会继续增加，符合格点的结果</a:t>
                </a: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C9B58AF9-A781-C967-76A0-34E2D65D37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4221088"/>
                <a:ext cx="5904656" cy="923330"/>
              </a:xfrm>
              <a:prstGeom prst="rect">
                <a:avLst/>
              </a:prstGeom>
              <a:blipFill>
                <a:blip r:embed="rId3"/>
                <a:stretch>
                  <a:fillRect l="-930" t="-4605" r="-826" b="-92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本框 9">
            <a:extLst>
              <a:ext uri="{FF2B5EF4-FFF2-40B4-BE49-F238E27FC236}">
                <a16:creationId xmlns:a16="http://schemas.microsoft.com/office/drawing/2014/main" id="{6D910AC5-5C75-07DB-829D-A500EB66D749}"/>
              </a:ext>
            </a:extLst>
          </p:cNvPr>
          <p:cNvSpPr txBox="1"/>
          <p:nvPr/>
        </p:nvSpPr>
        <p:spPr>
          <a:xfrm>
            <a:off x="2125479" y="627075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/>
              <a:t>中性</a:t>
            </a:r>
            <a:r>
              <a:rPr lang="el-GR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π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质量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13121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内容占位符 6" descr="图表, 折线图&#10;&#10;AI 生成的内容可能不正确。">
            <a:extLst>
              <a:ext uri="{FF2B5EF4-FFF2-40B4-BE49-F238E27FC236}">
                <a16:creationId xmlns:a16="http://schemas.microsoft.com/office/drawing/2014/main" id="{F180F6BA-8182-4DD4-09CC-0D6E8BD532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196752"/>
            <a:ext cx="4392488" cy="30227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552714D6-93AA-5ADC-FEB4-C5AEA54A36DA}"/>
                  </a:ext>
                </a:extLst>
              </p:cNvPr>
              <p:cNvSpPr txBox="1"/>
              <p:nvPr/>
            </p:nvSpPr>
            <p:spPr>
              <a:xfrm>
                <a:off x="1619672" y="4365104"/>
                <a:ext cx="5904656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实线加入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en-US" altLang="zh-CN" sz="20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zh-CN" altLang="en-US" sz="2000" i="1" smtClean="0"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</m:acc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CN" altLang="en-US" sz="20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修正的结果，虚线为格点结果，点线为</a:t>
                </a:r>
                <a:r>
                  <a:rPr lang="en-US" altLang="zh-CN" sz="20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LLL</a:t>
                </a:r>
                <a:r>
                  <a:rPr lang="zh-CN" altLang="en-US" sz="20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近似，加入</a:t>
                </a:r>
                <a:r>
                  <a:rPr lang="en-US" altLang="zh-CN" sz="20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P</a:t>
                </a:r>
                <a:r>
                  <a:rPr lang="zh-CN" altLang="en-US" sz="20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波修正后</a:t>
                </a:r>
                <a:r>
                  <a:rPr lang="el-GR" altLang="zh-CN" sz="20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π</a:t>
                </a:r>
                <a:r>
                  <a:rPr lang="zh-CN" altLang="en-US" sz="20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质量在强磁场下会降低而不是和</a:t>
                </a:r>
                <a:r>
                  <a:rPr lang="en-US" altLang="zh-CN" sz="20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LLL</a:t>
                </a:r>
                <a:r>
                  <a:rPr lang="zh-CN" altLang="en-US" sz="20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近似一样单调增加</a:t>
                </a: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552714D6-93AA-5ADC-FEB4-C5AEA54A36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4365104"/>
                <a:ext cx="5904656" cy="1015663"/>
              </a:xfrm>
              <a:prstGeom prst="rect">
                <a:avLst/>
              </a:prstGeom>
              <a:blipFill>
                <a:blip r:embed="rId3"/>
                <a:stretch>
                  <a:fillRect l="-1136" t="-4192" b="-95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本框 4">
            <a:extLst>
              <a:ext uri="{FF2B5EF4-FFF2-40B4-BE49-F238E27FC236}">
                <a16:creationId xmlns:a16="http://schemas.microsoft.com/office/drawing/2014/main" id="{4F71B207-CAA0-26FA-D21F-5BF75F46683B}"/>
              </a:ext>
            </a:extLst>
          </p:cNvPr>
          <p:cNvSpPr txBox="1"/>
          <p:nvPr/>
        </p:nvSpPr>
        <p:spPr>
          <a:xfrm>
            <a:off x="2123728" y="574370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带电</a:t>
            </a:r>
            <a:r>
              <a:rPr lang="el-GR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π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质量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177737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718A5B0-8C2E-5E0C-6CF3-74F54302DC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marL="0" indent="0">
              <a:buNone/>
            </a:pPr>
            <a:r>
              <a:rPr lang="el-GR" altLang="zh-CN" dirty="0"/>
              <a:t>π</a:t>
            </a:r>
            <a:r>
              <a:rPr lang="zh-CN" altLang="en-US" dirty="0"/>
              <a:t>介子极化函数</a:t>
            </a: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介子相互作用顶点为</a:t>
            </a: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加入手征化学势修正的夸克传播子</a:t>
            </a: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B9E4B145-A821-E426-2EA7-F7FEEE362425}"/>
                  </a:ext>
                </a:extLst>
              </p:cNvPr>
              <p:cNvSpPr txBox="1"/>
              <p:nvPr/>
            </p:nvSpPr>
            <p:spPr>
              <a:xfrm>
                <a:off x="827584" y="908720"/>
                <a:ext cx="7272808" cy="10610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𝑖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(2</m:t>
                                  </m:r>
                                  <m:r>
                                    <a:rPr lang="zh-CN" altLang="en-US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den>
                          </m:f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𝑇𝑟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sSubSup>
                            <m:sSub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l-GR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Γ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acc>
                            <m:accPr>
                              <m:chr m:val="̃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acc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Γ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  <m:acc>
                            <m:accPr>
                              <m:chr m:val="̃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acc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)]</m:t>
                          </m:r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B9E4B145-A821-E426-2EA7-F7FEEE3624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908720"/>
                <a:ext cx="7272808" cy="106106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AB676EEF-9B56-6A9F-97F3-D84FD7725EF6}"/>
                  </a:ext>
                </a:extLst>
              </p:cNvPr>
              <p:cNvSpPr txBox="1"/>
              <p:nvPr/>
            </p:nvSpPr>
            <p:spPr>
              <a:xfrm>
                <a:off x="1043608" y="2564904"/>
                <a:ext cx="6203032" cy="7780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={</m:t>
                      </m:r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m:rPr>
                                <m:brk m:alnAt="7"/>
                              </m:rPr>
                              <a:rPr lang="zh-CN" altLang="en-US" i="1">
                                <a:latin typeface="Cambria Math" panose="02040503050406030204" pitchFamily="18" charset="0"/>
                              </a:rPr>
                              <m:t>，</m:t>
                            </m:r>
                            <m:r>
                              <m:rPr>
                                <m:brk m:alnAt="7"/>
                              </m:r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           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zh-CN" alt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mr>
                        <m:m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b="0" i="1" smtClean="0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sub>
                            </m:sSub>
                            <m:r>
                              <a:rPr lang="zh-CN" altLang="en-US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,  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zh-CN" altLang="en-US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</m:mr>
                      </m:m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AB676EEF-9B56-6A9F-97F3-D84FD7725E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2564904"/>
                <a:ext cx="6203032" cy="77803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9BD6A952-6112-FEDF-C5B1-27A3D241D879}"/>
                  </a:ext>
                </a:extLst>
              </p:cNvPr>
              <p:cNvSpPr txBox="1"/>
              <p:nvPr/>
            </p:nvSpPr>
            <p:spPr>
              <a:xfrm>
                <a:off x="683568" y="4221088"/>
                <a:ext cx="7632848" cy="844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zh-CN" altLang="en-US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zh-CN" altLang="en-US" b="0" i="1" smtClean="0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9BD6A952-6112-FEDF-C5B1-27A3D241D8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4221088"/>
                <a:ext cx="7632848" cy="8440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10209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6">
            <a:extLst>
              <a:ext uri="{FF2B5EF4-FFF2-40B4-BE49-F238E27FC236}">
                <a16:creationId xmlns:a16="http://schemas.microsoft.com/office/drawing/2014/main" id="{D190C350-352B-27A4-6945-DC85838B69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0" y="2214563"/>
            <a:ext cx="29289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 algn="ctr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 algn="ctr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 algn="ctr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 algn="ctr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algn="ctr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algn="ctr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algn="ctr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algn="ctr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/>
            <a:r>
              <a:rPr lang="en-US" altLang="zh-CN" sz="3600">
                <a:solidFill>
                  <a:srgbClr val="C00000"/>
                </a:solidFill>
                <a:latin typeface="Arial Black" panose="020B0A04020102020204" pitchFamily="34" charset="0"/>
                <a:ea typeface="黑体" panose="02010609060101010101" pitchFamily="49" charset="-122"/>
              </a:rPr>
              <a:t>THANKS</a:t>
            </a:r>
            <a:endParaRPr lang="zh-CN" altLang="en-US" sz="3600">
              <a:solidFill>
                <a:srgbClr val="C00000"/>
              </a:solidFill>
              <a:latin typeface="Arial Black" panose="020B0A04020102020204" pitchFamily="34" charset="0"/>
              <a:ea typeface="黑体" panose="02010609060101010101" pitchFamily="49" charset="-122"/>
            </a:endParaRPr>
          </a:p>
        </p:txBody>
      </p:sp>
      <p:pic>
        <p:nvPicPr>
          <p:cNvPr id="7" name="图片 6" descr="在山的那边－龚则周----tiao.jpg">
            <a:extLst>
              <a:ext uri="{FF2B5EF4-FFF2-40B4-BE49-F238E27FC236}">
                <a16:creationId xmlns:a16="http://schemas.microsoft.com/office/drawing/2014/main" id="{8EA2A992-D71A-A3A8-6A93-29574F1C5B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83213"/>
            <a:ext cx="9144000" cy="1265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92" name="图片 4" descr="横版组合——透明.png">
            <a:extLst>
              <a:ext uri="{FF2B5EF4-FFF2-40B4-BE49-F238E27FC236}">
                <a16:creationId xmlns:a16="http://schemas.microsoft.com/office/drawing/2014/main" id="{A7F8BE2C-17C7-FD3B-E061-11CFCFF669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4643438"/>
            <a:ext cx="2714625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内容占位符 4">
            <a:extLst>
              <a:ext uri="{FF2B5EF4-FFF2-40B4-BE49-F238E27FC236}">
                <a16:creationId xmlns:a16="http://schemas.microsoft.com/office/drawing/2014/main" id="{E637085C-B3B6-4521-CDF2-62B7DE2B079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 bwMode="auto">
          <a:xfrm>
            <a:off x="457200" y="836712"/>
            <a:ext cx="8229600" cy="5289451"/>
          </a:xfrm>
          <a:blipFill>
            <a:blip r:embed="rId2"/>
            <a:stretch>
              <a:fillRect l="-444" t="-1037"/>
            </a:stretch>
          </a:blipFill>
        </p:spPr>
        <p:txBody>
          <a:bodyPr/>
          <a:lstStyle/>
          <a:p>
            <a:r>
              <a:rPr lang="zh-CN" altLang="en-US" dirty="0">
                <a:noFill/>
              </a:rPr>
              <a:t> 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8DFBD591-0826-C726-365A-6F94A3EEFCFA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99592" y="2564904"/>
            <a:ext cx="7056784" cy="70801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6CB4C1A6-71E7-BE5D-02ED-921FC8919211}"/>
                  </a:ext>
                </a:extLst>
              </p:cNvPr>
              <p:cNvSpPr txBox="1"/>
              <p:nvPr/>
            </p:nvSpPr>
            <p:spPr>
              <a:xfrm>
                <a:off x="755576" y="4186771"/>
                <a:ext cx="7128792" cy="512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zh-CN" altLang="en-US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  <m:sup>
                          <m:r>
                            <a:rPr lang="zh-CN" altLang="en-US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p>
                      </m:sSub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6CB4C1A6-71E7-BE5D-02ED-921FC89192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4186771"/>
                <a:ext cx="7128792" cy="51276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2ABA8E7-725F-5DBC-BFCD-5EF750215DD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57200" y="188640"/>
            <a:ext cx="8229600" cy="5937523"/>
          </a:xfrm>
          <a:blipFill>
            <a:blip r:embed="rId2"/>
            <a:stretch>
              <a:fillRect l="-963" t="-1027"/>
            </a:stretch>
          </a:blipFill>
        </p:spPr>
        <p:txBody>
          <a:bodyPr/>
          <a:lstStyle/>
          <a:p>
            <a:r>
              <a:rPr lang="zh-CN" altLang="en-US" dirty="0">
                <a:noFill/>
              </a:rPr>
              <a:t> 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3534479-B0BE-D56D-2E1E-E06987F13F0D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27584" y="764704"/>
            <a:ext cx="6048672" cy="106106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pic>
        <p:nvPicPr>
          <p:cNvPr id="5124" name="图片 5" descr="文本, 信件">
            <a:extLst>
              <a:ext uri="{FF2B5EF4-FFF2-40B4-BE49-F238E27FC236}">
                <a16:creationId xmlns:a16="http://schemas.microsoft.com/office/drawing/2014/main" id="{A1918CE9-D0ED-57FA-5E29-7C7E9C474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82" y="2780506"/>
            <a:ext cx="7056438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448A3E5C-ED4E-6BE6-3388-B427D879F0DD}"/>
                  </a:ext>
                </a:extLst>
              </p:cNvPr>
              <p:cNvSpPr txBox="1"/>
              <p:nvPr/>
            </p:nvSpPr>
            <p:spPr>
              <a:xfrm>
                <a:off x="611560" y="4653136"/>
                <a:ext cx="8280920" cy="109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sSubSup>
                            <m:sSub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nary>
                        <m:nary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(2</m:t>
                                  </m:r>
                                  <m:r>
                                    <a:rPr lang="zh-CN" altLang="en-US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nary>
                            <m:naryPr>
                              <m:chr m:val="∑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sSub>
                                    <m:sSub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sub>
                                  </m:s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</m:num>
                                <m:den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zh-CN" altLang="en-US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den>
                              </m:f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f>
                                <m:f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p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  <m:sup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p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sub>
                                    <m:sup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] 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448A3E5C-ED4E-6BE6-3388-B427D879F0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4653136"/>
                <a:ext cx="8280920" cy="109966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内容占位符 2">
            <a:extLst>
              <a:ext uri="{FF2B5EF4-FFF2-40B4-BE49-F238E27FC236}">
                <a16:creationId xmlns:a16="http://schemas.microsoft.com/office/drawing/2014/main" id="{6F795214-F291-13EB-F24C-B07774334E8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74440" y="908720"/>
            <a:ext cx="82296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Tx/>
              <a:buNone/>
            </a:pPr>
            <a:r>
              <a:rPr lang="zh-CN" altLang="en-US" dirty="0"/>
              <a:t>磁场中</a:t>
            </a:r>
            <a:r>
              <a:rPr lang="en-US" altLang="zh-CN" dirty="0"/>
              <a:t>Bethe-Salpeter </a:t>
            </a:r>
            <a:r>
              <a:rPr lang="en-US" altLang="zh-CN" dirty="0" err="1"/>
              <a:t>eqution</a:t>
            </a:r>
            <a:r>
              <a:rPr lang="zh-CN" altLang="en-US" dirty="0"/>
              <a:t>不具有平移不变性，因此写成</a:t>
            </a:r>
            <a:endParaRPr lang="en-US" altLang="zh-CN" dirty="0"/>
          </a:p>
          <a:p>
            <a:pPr marL="0" indent="0">
              <a:buFontTx/>
              <a:buNone/>
            </a:pPr>
            <a:endParaRPr lang="en-US" altLang="zh-CN" dirty="0"/>
          </a:p>
          <a:p>
            <a:pPr marL="0" indent="0">
              <a:buFontTx/>
              <a:buNone/>
            </a:pPr>
            <a:endParaRPr lang="en-US" altLang="zh-CN" dirty="0"/>
          </a:p>
          <a:p>
            <a:pPr marL="0" indent="0">
              <a:buFontTx/>
              <a:buNone/>
            </a:pPr>
            <a:endParaRPr lang="en-US" altLang="zh-CN" dirty="0"/>
          </a:p>
          <a:p>
            <a:pPr marL="0" indent="0">
              <a:buFontTx/>
              <a:buNone/>
            </a:pPr>
            <a:r>
              <a:rPr lang="zh-CN" altLang="en-US" dirty="0"/>
              <a:t>考虑点接触作用并用类傅里叶变换转到动量空间有</a:t>
            </a:r>
            <a:endParaRPr lang="en-US" altLang="zh-CN" dirty="0"/>
          </a:p>
          <a:p>
            <a:pPr marL="0" indent="0">
              <a:buFontTx/>
              <a:buNone/>
            </a:pPr>
            <a:endParaRPr lang="en-US" altLang="zh-CN" dirty="0"/>
          </a:p>
          <a:p>
            <a:pPr marL="0" indent="0">
              <a:buFontTx/>
              <a:buNone/>
            </a:pPr>
            <a:endParaRPr lang="en-US" altLang="zh-CN" dirty="0"/>
          </a:p>
          <a:p>
            <a:pPr marL="0" indent="0">
              <a:buFontTx/>
              <a:buNone/>
            </a:pPr>
            <a:endParaRPr lang="en-US" altLang="zh-CN" dirty="0"/>
          </a:p>
          <a:p>
            <a:pPr marL="0" indent="0">
              <a:buFontTx/>
              <a:buNone/>
            </a:pPr>
            <a:r>
              <a:rPr lang="el-GR" altLang="zh-CN" dirty="0"/>
              <a:t>π</a:t>
            </a:r>
            <a:r>
              <a:rPr lang="zh-CN" altLang="en-US" dirty="0"/>
              <a:t>介子相互作用顶点通式为</a:t>
            </a:r>
            <a:endParaRPr lang="en-US" altLang="zh-CN" dirty="0"/>
          </a:p>
          <a:p>
            <a:pPr marL="0" indent="0">
              <a:buFontTx/>
              <a:buNone/>
            </a:pPr>
            <a:endParaRPr lang="en-US" altLang="zh-CN" dirty="0"/>
          </a:p>
          <a:p>
            <a:pPr marL="0" indent="0">
              <a:buFontTx/>
              <a:buNone/>
            </a:pPr>
            <a:endParaRPr lang="en-US" altLang="zh-CN" dirty="0"/>
          </a:p>
          <a:p>
            <a:pPr marL="0" indent="0">
              <a:buFontTx/>
              <a:buNone/>
            </a:pPr>
            <a:endParaRPr lang="en-US" altLang="zh-CN" dirty="0"/>
          </a:p>
          <a:p>
            <a:pPr marL="0" indent="0">
              <a:buFontTx/>
              <a:buNone/>
            </a:pPr>
            <a:endParaRPr lang="en-US" altLang="zh-CN" dirty="0"/>
          </a:p>
          <a:p>
            <a:pPr marL="0" indent="0">
              <a:buFontTx/>
              <a:buNone/>
            </a:pPr>
            <a:endParaRPr lang="zh-CN" altLang="en-US" dirty="0"/>
          </a:p>
        </p:txBody>
      </p:sp>
      <p:sp>
        <p:nvSpPr>
          <p:cNvPr id="6147" name="文本框 3">
            <a:extLst>
              <a:ext uri="{FF2B5EF4-FFF2-40B4-BE49-F238E27FC236}">
                <a16:creationId xmlns:a16="http://schemas.microsoft.com/office/drawing/2014/main" id="{E0997195-C244-A8FE-1B1A-62D9AF4FA2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296098"/>
            <a:ext cx="38274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 algn="ctr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 algn="ctr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 algn="ctr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 algn="ctr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algn="ctr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algn="ctr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algn="ctr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algn="ctr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/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不考虑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p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波修正的介子部分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527A91BF-93A7-98CB-F127-B43F302310A9}"/>
                  </a:ext>
                </a:extLst>
              </p:cNvPr>
              <p:cNvSpPr txBox="1"/>
              <p:nvPr/>
            </p:nvSpPr>
            <p:spPr>
              <a:xfrm>
                <a:off x="374440" y="2998974"/>
                <a:ext cx="8166869" cy="10610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Γ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sSubSup>
                            <m:sSub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acc>
                            <m:accPr>
                              <m:chr m:val="̅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zh-CN" alt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acc>
                            <m:accPr>
                              <m:chr m:val="̅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′)</m:t>
                          </m:r>
                          <m:r>
                            <m:rPr>
                              <m:sty m:val="p"/>
                            </m:rPr>
                            <a:rPr lang="el-GR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</m:acc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acc>
                            <m:accPr>
                              <m:chr m:val="̅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</m:acc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′)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zh-CN" alt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527A91BF-93A7-98CB-F127-B43F302310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440" y="2998974"/>
                <a:ext cx="8166869" cy="106106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548470F1-F12F-4964-9EA1-3DA3592E8957}"/>
                  </a:ext>
                </a:extLst>
              </p:cNvPr>
              <p:cNvSpPr txBox="1"/>
              <p:nvPr/>
            </p:nvSpPr>
            <p:spPr>
              <a:xfrm>
                <a:off x="374440" y="1423317"/>
                <a:ext cx="8238877" cy="10610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Γ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zh-CN" alt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sty m:val="p"/>
                            </m:rPr>
                            <a:rPr lang="el-GR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zh-CN" alt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zh-CN" alt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𝜇𝜈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′)</m:t>
                          </m:r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548470F1-F12F-4964-9EA1-3DA3592E89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440" y="1423317"/>
                <a:ext cx="8238877" cy="10610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87CD77CB-C950-5146-D868-30CE3A887C71}"/>
                  </a:ext>
                </a:extLst>
              </p:cNvPr>
              <p:cNvSpPr txBox="1"/>
              <p:nvPr/>
            </p:nvSpPr>
            <p:spPr>
              <a:xfrm>
                <a:off x="-108520" y="4645092"/>
                <a:ext cx="8229600" cy="10468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zh-CN" alt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zh-CN" alt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</m:acc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p>
                                  <m:r>
                                    <a:rPr lang="zh-CN" alt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sup>
                              </m:sSup>
                              <m:acc>
                                <m:accPr>
                                  <m:chr m:val="̅"/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zh-CN" alt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</m:sub>
                                  </m:sSub>
                                </m:e>
                              </m:acc>
                            </m:num>
                            <m:den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zh-CN" alt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</m:acc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87CD77CB-C950-5146-D868-30CE3A887C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8520" y="4645092"/>
                <a:ext cx="8229600" cy="104689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内容占位符 2">
                <a:extLst>
                  <a:ext uri="{FF2B5EF4-FFF2-40B4-BE49-F238E27FC236}">
                    <a16:creationId xmlns:a16="http://schemas.microsoft.com/office/drawing/2014/main" id="{FDF6F11C-8111-48DF-8ABB-A6011E5F4E6B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 bwMode="auto">
              <a:xfrm>
                <a:off x="251520" y="620688"/>
                <a:ext cx="8229600" cy="4525963"/>
              </a:xfrm>
              <a:noFill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indent="0">
                  <a:buNone/>
                </a:pPr>
                <a:r>
                  <a:rPr lang="zh-CN" altLang="en-US" dirty="0"/>
                  <a:t>将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zh-CN" altLang="en-US" i="1" smtClean="0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</m:oMath>
                </a14:m>
                <a:r>
                  <a:rPr lang="zh-CN" altLang="en-US" dirty="0"/>
                  <a:t>代入</a:t>
                </a:r>
                <a:r>
                  <a:rPr lang="en-US" altLang="zh-CN" dirty="0"/>
                  <a:t>BSE</a:t>
                </a:r>
                <a:r>
                  <a:rPr lang="zh-CN" altLang="en-US" dirty="0"/>
                  <a:t>可得关于分量</a:t>
                </a:r>
                <a:r>
                  <a:rPr lang="en-US" altLang="zh-CN" dirty="0"/>
                  <a:t>E,F</a:t>
                </a:r>
                <a:r>
                  <a:rPr lang="zh-CN" altLang="en-US" dirty="0"/>
                  <a:t>的方程组，首先给出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CN" altLang="en-US" dirty="0"/>
                  <a:t>的结果</a:t>
                </a:r>
                <a:endParaRPr lang="en-US" altLang="zh-CN" dirty="0"/>
              </a:p>
              <a:p>
                <a:pPr marL="0" indent="0">
                  <a:buNone/>
                </a:pPr>
                <a:endParaRPr lang="en-US" altLang="zh-CN" dirty="0"/>
              </a:p>
              <a:p>
                <a:pPr marL="0" indent="0">
                  <a:buNone/>
                </a:pPr>
                <a:endParaRPr lang="en-US" altLang="zh-CN" dirty="0"/>
              </a:p>
              <a:p>
                <a:pPr marL="0" indent="0">
                  <a:buNone/>
                </a:pPr>
                <a:endParaRPr lang="en-US" altLang="zh-CN" dirty="0"/>
              </a:p>
              <a:p>
                <a:pPr marL="0" indent="0">
                  <a:buNone/>
                </a:pPr>
                <a:endParaRPr lang="en-US" altLang="zh-CN" dirty="0"/>
              </a:p>
              <a:p>
                <a:pPr marL="0" indent="0">
                  <a:buNone/>
                </a:pPr>
                <a:r>
                  <a:rPr lang="zh-CN" altLang="en-US" dirty="0"/>
                  <a:t>其中第一个分量为</a:t>
                </a:r>
                <a:endParaRPr lang="en-US" altLang="zh-CN" dirty="0"/>
              </a:p>
              <a:p>
                <a:pPr marL="0" indent="0">
                  <a:buNone/>
                </a:pPr>
                <a:endParaRPr lang="en-US" altLang="zh-CN" dirty="0"/>
              </a:p>
              <a:p>
                <a:pPr marL="0" indent="0">
                  <a:buNone/>
                </a:pPr>
                <a:endParaRPr lang="en-US" altLang="zh-CN" dirty="0"/>
              </a:p>
              <a:p>
                <a:pPr marL="0" indent="0">
                  <a:buNone/>
                </a:pPr>
                <a:endParaRPr lang="zh-CN" altLang="en-US" dirty="0"/>
              </a:p>
            </p:txBody>
          </p:sp>
        </mc:Choice>
        <mc:Fallback xmlns="">
          <p:sp>
            <p:nvSpPr>
              <p:cNvPr id="7171" name="内容占位符 2">
                <a:extLst>
                  <a:ext uri="{FF2B5EF4-FFF2-40B4-BE49-F238E27FC236}">
                    <a16:creationId xmlns:a16="http://schemas.microsoft.com/office/drawing/2014/main" id="{FDF6F11C-8111-48DF-8ABB-A6011E5F4E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 bwMode="auto">
              <a:xfrm>
                <a:off x="251520" y="620688"/>
                <a:ext cx="8229600" cy="4525963"/>
              </a:xfrm>
              <a:blipFill>
                <a:blip r:embed="rId2"/>
                <a:stretch>
                  <a:fillRect l="-963" t="-1348"/>
                </a:stretch>
              </a:blipFill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0451F573-93E3-24A8-D0DE-7467198593EB}"/>
                  </a:ext>
                </a:extLst>
              </p:cNvPr>
              <p:cNvSpPr txBox="1"/>
              <p:nvPr/>
            </p:nvSpPr>
            <p:spPr>
              <a:xfrm>
                <a:off x="395536" y="1196752"/>
                <a:ext cx="6480720" cy="12661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sSubSup>
                            <m:sSub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𝐸𝐸</m:t>
                                    </m:r>
                                  </m:sub>
                                  <m:sup>
                                    <m:sSubSup>
                                      <m:sSubSup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zh-CN" altLang="en-US" b="0" i="1" smtClean="0"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e>
                                      <m:sub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  <m:sup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sup>
                                    </m:sSubSup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𝐸𝐹</m:t>
                                    </m:r>
                                  </m:sub>
                                  <m:sup>
                                    <m:sSubSup>
                                      <m:sSubSup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zh-CN" altLang="en-US" b="0" i="1" smtClean="0"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e>
                                      <m:sub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  <m:sup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sup>
                                    </m:sSubSup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𝐹𝐸</m:t>
                                    </m:r>
                                  </m:sub>
                                  <m:sup>
                                    <m:sSubSup>
                                      <m:sSubSup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zh-CN" altLang="en-US" b="0" i="1" smtClean="0"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e>
                                      <m:sub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  <m:sup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sup>
                                    </m:sSubSup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𝐹𝐹</m:t>
                                    </m:r>
                                  </m:sub>
                                  <m:sup>
                                    <m:sSubSup>
                                      <m:sSubSup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zh-CN" altLang="en-US" b="0" i="1" smtClean="0"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e>
                                      <m:sub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  <m:sup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sup>
                                    </m:sSubSup>
                                  </m:sup>
                                </m:sSubSup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0451F573-93E3-24A8-D0DE-7467198593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196752"/>
                <a:ext cx="6480720" cy="126618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B692B13F-205A-45BA-B8E8-7280B4ABAC88}"/>
                  </a:ext>
                </a:extLst>
              </p:cNvPr>
              <p:cNvSpPr txBox="1"/>
              <p:nvPr/>
            </p:nvSpPr>
            <p:spPr>
              <a:xfrm>
                <a:off x="755576" y="3480755"/>
                <a:ext cx="7725544" cy="20731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𝐸𝐸</m:t>
                          </m:r>
                        </m:sub>
                        <m:sup>
                          <m:sSubSup>
                            <m:sSub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p>
                          </m:sSubSup>
                        </m:sup>
                      </m:sSub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𝑡𝑟</m:t>
                      </m:r>
                      <m:nary>
                        <m:nary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b="0" i="1" smtClean="0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zh-CN" altLang="en-US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acc>
                            <m:accPr>
                              <m:chr m:val="̅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,0)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acc>
                            <m:accPr>
                              <m:chr m:val="̅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acc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,0)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zh-CN" altLang="en-US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altLang="zh-CN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zh-CN" alt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2</m:t>
                      </m:r>
                      <m:nary>
                        <m:naryPr>
                          <m:chr m:val="∑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  <m:r>
                            <m:rPr>
                              <m:brk m:alnAt="23"/>
                            </m:r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1,</m:t>
                              </m:r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2,</m:t>
                              </m:r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sub>
                              </m:sSub>
                            </m:sub>
                          </m:sSub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3,</m:t>
                              </m:r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sub>
                              </m:sSub>
                            </m:sub>
                          </m:sSub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4,</m:t>
                              </m:r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B692B13F-205A-45BA-B8E8-7280B4ABAC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3480755"/>
                <a:ext cx="7725544" cy="207319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195" name="内容占位符 2">
                <a:extLst>
                  <a:ext uri="{FF2B5EF4-FFF2-40B4-BE49-F238E27FC236}">
                    <a16:creationId xmlns:a16="http://schemas.microsoft.com/office/drawing/2014/main" id="{6DFD637D-5967-2381-E6D2-6753A0ECFB23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 bwMode="auto">
              <a:xfrm>
                <a:off x="341275" y="476672"/>
                <a:ext cx="8229600" cy="5616624"/>
              </a:xfrm>
              <a:noFill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indent="0">
                  <a:buNone/>
                </a:pPr>
                <a:r>
                  <a:rPr lang="zh-CN" altLang="en-US" dirty="0"/>
                  <a:t>在手征极限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zh-CN" altLang="en-US" dirty="0"/>
                  <a:t>下</a:t>
                </a:r>
                <a:r>
                  <a:rPr lang="en-US" altLang="zh-CN" dirty="0"/>
                  <a:t>,</a:t>
                </a:r>
                <a:r>
                  <a:rPr lang="zh-CN" altLang="en-US" dirty="0"/>
                  <a:t>前两个矩阵元为</a:t>
                </a:r>
                <a:endParaRPr lang="en-US" altLang="zh-CN" dirty="0"/>
              </a:p>
              <a:p>
                <a:pPr marL="0" indent="0">
                  <a:buNone/>
                </a:pPr>
                <a:endParaRPr lang="en-US" altLang="zh-CN" dirty="0"/>
              </a:p>
              <a:p>
                <a:pPr marL="0" indent="0">
                  <a:buNone/>
                </a:pPr>
                <a:endParaRPr lang="en-US" altLang="zh-CN" dirty="0"/>
              </a:p>
              <a:p>
                <a:pPr marL="0" indent="0">
                  <a:buNone/>
                </a:pPr>
                <a:endParaRPr lang="en-US" altLang="zh-CN" dirty="0"/>
              </a:p>
              <a:p>
                <a:pPr marL="0" indent="0">
                  <a:buNone/>
                </a:pPr>
                <a:r>
                  <a:rPr lang="zh-CN" altLang="en-US" dirty="0"/>
                  <a:t>由于后两个矩阵元与第二个矩阵元成正比也为零，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zh-CN" altLang="en-US" i="1" smtClean="0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</m:oMath>
                </a14:m>
                <a:r>
                  <a:rPr lang="zh-CN" altLang="en-US" dirty="0"/>
                  <a:t>形式与夸克的能隙方程类似，因此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zh-CN" altLang="en-US" i="1" smtClean="0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acc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zh-CN" altLang="en-US" dirty="0"/>
                  <a:t>成为</a:t>
                </a:r>
                <a:r>
                  <a:rPr lang="en-US" altLang="zh-CN" dirty="0"/>
                  <a:t>BSE</a:t>
                </a:r>
                <a:r>
                  <a:rPr lang="zh-CN" altLang="en-US" dirty="0"/>
                  <a:t>的解</a:t>
                </a:r>
                <a:endParaRPr lang="en-US" altLang="zh-CN" dirty="0"/>
              </a:p>
              <a:p>
                <a:pPr marL="0" indent="0">
                  <a:buNone/>
                </a:pPr>
                <a:endParaRPr lang="en-US" altLang="zh-CN" dirty="0"/>
              </a:p>
              <a:p>
                <a:pPr marL="0" indent="0">
                  <a:buNone/>
                </a:pPr>
                <a:endParaRPr lang="en-US" altLang="zh-CN" dirty="0"/>
              </a:p>
              <a:p>
                <a:pPr marL="0" indent="0">
                  <a:buNone/>
                </a:pPr>
                <a:r>
                  <a:rPr lang="en-US" altLang="zh-CN" dirty="0"/>
                  <a:t>                                    </a:t>
                </a:r>
              </a:p>
              <a:p>
                <a:pPr marL="0" indent="0">
                  <a:buNone/>
                </a:pPr>
                <a:r>
                  <a:rPr lang="en-US" altLang="zh-CN" dirty="0"/>
                  <a:t>                                 </a:t>
                </a:r>
              </a:p>
              <a:p>
                <a:pPr marL="0" indent="0">
                  <a:buNone/>
                </a:pPr>
                <a:endParaRPr lang="en-US" altLang="zh-CN" dirty="0"/>
              </a:p>
              <a:p>
                <a:pPr marL="0" indent="0">
                  <a:buNone/>
                </a:pPr>
                <a:endParaRPr lang="en-US" altLang="zh-CN" dirty="0"/>
              </a:p>
              <a:p>
                <a:pPr marL="0" indent="0">
                  <a:buNone/>
                </a:pPr>
                <a:endParaRPr lang="en-US" altLang="zh-CN" dirty="0"/>
              </a:p>
              <a:p>
                <a:pPr marL="0" indent="0">
                  <a:buNone/>
                </a:pPr>
                <a:endParaRPr lang="en-US" altLang="zh-CN" dirty="0"/>
              </a:p>
              <a:p>
                <a:pPr marL="0" indent="0">
                  <a:buNone/>
                </a:pPr>
                <a:endParaRPr lang="en-US" altLang="zh-CN" dirty="0"/>
              </a:p>
              <a:p>
                <a:pPr marL="0" indent="0">
                  <a:buNone/>
                </a:pPr>
                <a:endParaRPr lang="en-US" altLang="zh-CN" dirty="0"/>
              </a:p>
              <a:p>
                <a:pPr marL="0" indent="0">
                  <a:buNone/>
                </a:pPr>
                <a:endParaRPr lang="en-US" altLang="zh-CN" dirty="0"/>
              </a:p>
              <a:p>
                <a:pPr marL="0" indent="0">
                  <a:buNone/>
                </a:pPr>
                <a:endParaRPr lang="en-US" altLang="zh-CN" dirty="0"/>
              </a:p>
              <a:p>
                <a:pPr marL="0" indent="0">
                  <a:buNone/>
                </a:pPr>
                <a:endParaRPr lang="en-US" altLang="zh-CN" dirty="0"/>
              </a:p>
              <a:p>
                <a:pPr marL="0" indent="0">
                  <a:buNone/>
                </a:pPr>
                <a:endParaRPr lang="en-US" altLang="zh-CN" dirty="0"/>
              </a:p>
              <a:p>
                <a:pPr marL="0" indent="0">
                  <a:buNone/>
                </a:pPr>
                <a:endParaRPr lang="en-US" altLang="zh-CN" dirty="0"/>
              </a:p>
              <a:p>
                <a:pPr marL="0" indent="0">
                  <a:buNone/>
                </a:pPr>
                <a:endParaRPr lang="en-US" altLang="zh-CN" dirty="0"/>
              </a:p>
              <a:p>
                <a:pPr marL="0" indent="0">
                  <a:buNone/>
                </a:pPr>
                <a:endParaRPr lang="en-US" altLang="zh-CN" dirty="0"/>
              </a:p>
              <a:p>
                <a:pPr marL="0" indent="0">
                  <a:buNone/>
                </a:pPr>
                <a:endParaRPr lang="en-US" altLang="zh-CN" dirty="0"/>
              </a:p>
              <a:p>
                <a:pPr marL="0" indent="0">
                  <a:buNone/>
                </a:pPr>
                <a:endParaRPr lang="zh-CN" altLang="en-US" dirty="0"/>
              </a:p>
            </p:txBody>
          </p:sp>
        </mc:Choice>
        <mc:Fallback xmlns="">
          <p:sp>
            <p:nvSpPr>
              <p:cNvPr id="8195" name="内容占位符 2">
                <a:extLst>
                  <a:ext uri="{FF2B5EF4-FFF2-40B4-BE49-F238E27FC236}">
                    <a16:creationId xmlns:a16="http://schemas.microsoft.com/office/drawing/2014/main" id="{6DFD637D-5967-2381-E6D2-6753A0ECFB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 bwMode="auto">
              <a:xfrm>
                <a:off x="341275" y="476672"/>
                <a:ext cx="8229600" cy="5616624"/>
              </a:xfrm>
              <a:blipFill>
                <a:blip r:embed="rId2"/>
                <a:stretch>
                  <a:fillRect l="-963" t="-1085"/>
                </a:stretch>
              </a:blipFill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93F04BF5-7C50-BF36-69A1-C381F487B872}"/>
                  </a:ext>
                </a:extLst>
              </p:cNvPr>
              <p:cNvSpPr txBox="1"/>
              <p:nvPr/>
            </p:nvSpPr>
            <p:spPr>
              <a:xfrm>
                <a:off x="325446" y="1124744"/>
                <a:ext cx="8103331" cy="7650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𝐸𝐸</m:t>
                        </m:r>
                      </m:sub>
                      <m:sup>
                        <m:sSubSup>
                          <m:sSub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zh-CN" alt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p>
                        </m:sSubSup>
                      </m:sup>
                    </m:sSub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p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(2</m:t>
                                </m:r>
                                <m:r>
                                  <a:rPr lang="zh-CN" alt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nary>
                          <m:naryPr>
                            <m:chr m:val="∑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sub>
                            </m:sSub>
                            <m:r>
                              <m:rPr>
                                <m:brk m:alnAt="23"/>
                              </m:r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sup>
                          <m:e>
                            <m:f>
                              <m:f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|</m:t>
                                </m:r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𝑢</m:t>
                                    </m:r>
                                  </m:sub>
                                </m:s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|</m:t>
                                </m:r>
                              </m:num>
                              <m:den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zh-CN" alt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den>
                            </m:f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{</m:t>
                            </m:r>
                            <m:f>
                              <m:f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sSubSup>
                                  <m:sSubSup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sub>
                                    </m:sSub>
                                  </m:sub>
                                  <m: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den>
                            </m:f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sSubSup>
                                  <m:sSubSup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+1</m:t>
                                        </m:r>
                                      </m:sub>
                                    </m:sSub>
                                  </m:sub>
                                  <m: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den>
                            </m:f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} </m:t>
                            </m:r>
                          </m:e>
                        </m:nary>
                      </m:e>
                    </m:nary>
                  </m:oMath>
                </a14:m>
                <a:r>
                  <a:rPr lang="en-US" altLang="zh-CN" dirty="0"/>
                  <a:t>,</a:t>
                </a:r>
                <a:r>
                  <a:rPr lang="en-US" altLang="zh-CN" b="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𝐸𝐹</m:t>
                        </m:r>
                      </m:sub>
                      <m:sup>
                        <m:sSubSup>
                          <m:sSub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zh-CN" alt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p>
                        </m:sSubSup>
                      </m:sup>
                    </m:sSub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93F04BF5-7C50-BF36-69A1-C381F487B8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446" y="1124744"/>
                <a:ext cx="8103331" cy="76508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 descr="图表, 折线图&#10;&#10;AI 生成的内容可能不正确。">
            <a:extLst>
              <a:ext uri="{FF2B5EF4-FFF2-40B4-BE49-F238E27FC236}">
                <a16:creationId xmlns:a16="http://schemas.microsoft.com/office/drawing/2014/main" id="{19B6DAD6-6CB1-5FF3-518B-269243CB79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996952"/>
            <a:ext cx="4376376" cy="26482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594A5FBA-B64A-2845-02CF-4FF57AAB8DF9}"/>
                  </a:ext>
                </a:extLst>
              </p:cNvPr>
              <p:cNvSpPr txBox="1"/>
              <p:nvPr/>
            </p:nvSpPr>
            <p:spPr>
              <a:xfrm>
                <a:off x="4760565" y="3789040"/>
                <a:ext cx="3888432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6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中性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160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CN" altLang="en-US" sz="16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的质量随磁场变化关系，实线是求解同时考虑</a:t>
                </a:r>
                <a:r>
                  <a:rPr lang="en-US" altLang="zh-CN" sz="16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E,F</a:t>
                </a:r>
                <a:r>
                  <a:rPr lang="zh-CN" altLang="en-US" sz="16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分量</a:t>
                </a:r>
                <a:r>
                  <a:rPr lang="en-US" altLang="zh-CN" sz="16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BSE</a:t>
                </a:r>
                <a:r>
                  <a:rPr lang="zh-CN" altLang="en-US" sz="16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的结果，虚线为只考虑</a:t>
                </a:r>
                <a:r>
                  <a:rPr lang="en-US" altLang="zh-CN" sz="16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E</a:t>
                </a:r>
                <a:r>
                  <a:rPr lang="zh-CN" altLang="en-US" sz="16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分量的结果，可以看到只考虑</a:t>
                </a:r>
                <a:r>
                  <a:rPr lang="en-US" altLang="zh-CN" sz="16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S</a:t>
                </a:r>
                <a:r>
                  <a:rPr lang="zh-CN" altLang="en-US" sz="16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波更符合格点结果</a:t>
                </a: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594A5FBA-B64A-2845-02CF-4FF57AAB8D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0565" y="3789040"/>
                <a:ext cx="3888432" cy="1077218"/>
              </a:xfrm>
              <a:prstGeom prst="rect">
                <a:avLst/>
              </a:prstGeom>
              <a:blipFill>
                <a:blip r:embed="rId5"/>
                <a:stretch>
                  <a:fillRect l="-940" t="-2273" b="-68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219" name="内容占位符 2">
                <a:extLst>
                  <a:ext uri="{FF2B5EF4-FFF2-40B4-BE49-F238E27FC236}">
                    <a16:creationId xmlns:a16="http://schemas.microsoft.com/office/drawing/2014/main" id="{B2414955-0D92-D773-08F4-1A9692E0EE76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 bwMode="auto">
              <a:xfrm>
                <a:off x="457200" y="332656"/>
                <a:ext cx="8229600" cy="5793507"/>
              </a:xfrm>
              <a:noFill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indent="0">
                  <a:buNone/>
                </a:pPr>
                <a:r>
                  <a:rPr lang="zh-CN" altLang="en-US" dirty="0"/>
                  <a:t>带电</a:t>
                </a:r>
                <a14:m>
                  <m:oMath xmlns:m="http://schemas.openxmlformats.org/officeDocument/2006/math">
                    <m:r>
                      <a:rPr lang="el-GR" altLang="zh-CN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zh-CN" altLang="en-US" dirty="0"/>
                  <a:t>质量图像为</a:t>
                </a:r>
                <a:endParaRPr lang="en-US" altLang="zh-CN" dirty="0"/>
              </a:p>
              <a:p>
                <a:pPr marL="0" indent="0">
                  <a:buNone/>
                </a:pPr>
                <a:endParaRPr lang="en-US" altLang="zh-CN" dirty="0"/>
              </a:p>
              <a:p>
                <a:pPr marL="0" indent="0">
                  <a:buNone/>
                </a:pPr>
                <a:endParaRPr lang="en-US" altLang="zh-CN" dirty="0"/>
              </a:p>
              <a:p>
                <a:pPr marL="0" indent="0">
                  <a:buNone/>
                </a:pPr>
                <a:endParaRPr lang="en-US" altLang="zh-CN" dirty="0"/>
              </a:p>
              <a:p>
                <a:pPr marL="0" indent="0">
                  <a:buNone/>
                </a:pPr>
                <a:endParaRPr lang="en-US" altLang="zh-CN" dirty="0"/>
              </a:p>
              <a:p>
                <a:pPr marL="0" indent="0">
                  <a:buNone/>
                </a:pPr>
                <a:endParaRPr lang="en-US" altLang="zh-CN" dirty="0"/>
              </a:p>
              <a:p>
                <a:pPr marL="0" indent="0">
                  <a:buNone/>
                </a:pPr>
                <a:endParaRPr lang="en-US" altLang="zh-CN" dirty="0"/>
              </a:p>
              <a:p>
                <a:pPr marL="0" indent="0">
                  <a:buNone/>
                </a:pPr>
                <a:endParaRPr lang="en-US" altLang="zh-CN" dirty="0"/>
              </a:p>
              <a:p>
                <a:pPr marL="0" indent="0">
                  <a:buNone/>
                </a:pPr>
                <a:endParaRPr lang="en-US" altLang="zh-CN" dirty="0"/>
              </a:p>
              <a:p>
                <a:pPr marL="0" indent="0">
                  <a:buNone/>
                </a:pPr>
                <a:endParaRPr lang="en-US" altLang="zh-CN" dirty="0"/>
              </a:p>
              <a:p>
                <a:pPr marL="0" indent="0">
                  <a:buNone/>
                </a:pPr>
                <a:endParaRPr lang="en-US" altLang="zh-CN" dirty="0"/>
              </a:p>
              <a:p>
                <a:pPr marL="0" indent="0">
                  <a:buNone/>
                </a:pPr>
                <a:endParaRPr lang="en-US" altLang="zh-CN" dirty="0"/>
              </a:p>
              <a:p>
                <a:pPr marL="0" indent="0">
                  <a:buNone/>
                </a:pPr>
                <a:endParaRPr lang="en-US" altLang="zh-CN" dirty="0"/>
              </a:p>
              <a:p>
                <a:pPr marL="0" indent="0">
                  <a:buNone/>
                </a:pPr>
                <a:endParaRPr lang="en-US" altLang="zh-CN" dirty="0"/>
              </a:p>
              <a:p>
                <a:pPr marL="0" indent="0">
                  <a:buNone/>
                </a:pPr>
                <a:endParaRPr lang="en-US" altLang="zh-CN" dirty="0"/>
              </a:p>
              <a:p>
                <a:pPr marL="0" indent="0">
                  <a:buNone/>
                </a:pPr>
                <a:endParaRPr lang="zh-CN" altLang="en-US" dirty="0"/>
              </a:p>
            </p:txBody>
          </p:sp>
        </mc:Choice>
        <mc:Fallback xmlns="">
          <p:sp>
            <p:nvSpPr>
              <p:cNvPr id="9219" name="内容占位符 2">
                <a:extLst>
                  <a:ext uri="{FF2B5EF4-FFF2-40B4-BE49-F238E27FC236}">
                    <a16:creationId xmlns:a16="http://schemas.microsoft.com/office/drawing/2014/main" id="{B2414955-0D92-D773-08F4-1A9692E0EE7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 bwMode="auto">
              <a:xfrm>
                <a:off x="457200" y="332656"/>
                <a:ext cx="8229600" cy="5793507"/>
              </a:xfrm>
              <a:blipFill>
                <a:blip r:embed="rId2"/>
                <a:stretch>
                  <a:fillRect l="-963" t="-1053"/>
                </a:stretch>
              </a:blipFill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 descr="图表&#10;&#10;AI 生成的内容可能不正确。">
            <a:extLst>
              <a:ext uri="{FF2B5EF4-FFF2-40B4-BE49-F238E27FC236}">
                <a16:creationId xmlns:a16="http://schemas.microsoft.com/office/drawing/2014/main" id="{40F0645D-ED8A-E7BC-DC7D-0ED4C009C7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908720"/>
            <a:ext cx="4824536" cy="30276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FF49FE2F-B255-2B3A-C424-036AB989B243}"/>
                  </a:ext>
                </a:extLst>
              </p:cNvPr>
              <p:cNvSpPr txBox="1"/>
              <p:nvPr/>
            </p:nvSpPr>
            <p:spPr>
              <a:xfrm>
                <a:off x="1367644" y="4293096"/>
                <a:ext cx="547260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8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实线由同时包含</a:t>
                </a:r>
                <a:r>
                  <a:rPr lang="en-US" altLang="zh-CN" sz="18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E,F</a:t>
                </a:r>
                <a:r>
                  <a:rPr lang="zh-CN" altLang="en-US" sz="18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的</a:t>
                </a:r>
                <a:r>
                  <a:rPr lang="en-US" altLang="zh-CN" sz="18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BSE</a:t>
                </a:r>
                <a:r>
                  <a:rPr lang="zh-CN" altLang="en-US" sz="18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解出，其解在磁场较高时消失，说明此时不存在束缚态的</a:t>
                </a:r>
                <a14:m>
                  <m:oMath xmlns:m="http://schemas.openxmlformats.org/officeDocument/2006/math">
                    <m:r>
                      <a:rPr lang="el-GR" altLang="zh-CN" sz="180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zh-CN" altLang="en-US" sz="18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介子，与物理实际不符，虚线只有</a:t>
                </a:r>
                <a:r>
                  <a:rPr lang="en-US" altLang="zh-CN" sz="18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E</a:t>
                </a:r>
                <a:r>
                  <a:rPr lang="zh-CN" altLang="en-US" sz="18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分量的</a:t>
                </a:r>
                <a:r>
                  <a:rPr lang="en-US" altLang="zh-CN" sz="18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BSE</a:t>
                </a:r>
                <a:r>
                  <a:rPr lang="zh-CN" altLang="en-US" sz="18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解出，点线是</a:t>
                </a:r>
                <a:r>
                  <a:rPr lang="en-US" altLang="zh-CN" sz="18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LLL</a:t>
                </a:r>
                <a:r>
                  <a:rPr lang="zh-CN" altLang="en-US" sz="18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近似的结果，均随磁场单调增加</a:t>
                </a: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FF49FE2F-B255-2B3A-C424-036AB989B2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7644" y="4293096"/>
                <a:ext cx="5472608" cy="1200329"/>
              </a:xfrm>
              <a:prstGeom prst="rect">
                <a:avLst/>
              </a:prstGeom>
              <a:blipFill>
                <a:blip r:embed="rId4"/>
                <a:stretch>
                  <a:fillRect l="-891" t="-2538" r="-334" b="-71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>
            <a:extLst>
              <a:ext uri="{FF2B5EF4-FFF2-40B4-BE49-F238E27FC236}">
                <a16:creationId xmlns:a16="http://schemas.microsoft.com/office/drawing/2014/main" id="{C2B3C933-0D8F-95FF-B590-4FC697065B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4546848" cy="45719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 sz="2400" dirty="0"/>
              <a:t>考虑在夸克传播子增加</a:t>
            </a:r>
            <a:r>
              <a:rPr lang="en-US" altLang="zh-CN" sz="2400" dirty="0"/>
              <a:t>P</a:t>
            </a:r>
            <a:r>
              <a:rPr lang="zh-CN" altLang="en-US" sz="2400" dirty="0"/>
              <a:t>波修正</a:t>
            </a:r>
          </a:p>
        </p:txBody>
      </p:sp>
      <p:sp>
        <p:nvSpPr>
          <p:cNvPr id="10243" name="内容占位符 2">
            <a:extLst>
              <a:ext uri="{FF2B5EF4-FFF2-40B4-BE49-F238E27FC236}">
                <a16:creationId xmlns:a16="http://schemas.microsoft.com/office/drawing/2014/main" id="{07EEAB5E-C6C5-378E-5E83-971E5AE9B464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95536" y="944724"/>
            <a:ext cx="8229600" cy="496855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zh-CN" altLang="en-US" dirty="0"/>
              <a:t>传统的</a:t>
            </a:r>
            <a:r>
              <a:rPr lang="en-US" altLang="zh-CN" dirty="0"/>
              <a:t>F</a:t>
            </a:r>
            <a:r>
              <a:rPr lang="zh-CN" altLang="en-US" dirty="0"/>
              <a:t>分量无法解释格点结果，因此需要在夸克传播子加入</a:t>
            </a:r>
            <a:r>
              <a:rPr lang="en-US" altLang="zh-CN" dirty="0"/>
              <a:t>P</a:t>
            </a:r>
            <a:r>
              <a:rPr lang="zh-CN" altLang="en-US" dirty="0"/>
              <a:t>波修正</a:t>
            </a: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为了满足</a:t>
            </a:r>
            <a:r>
              <a:rPr lang="en-US" altLang="zh-CN" dirty="0">
                <a:latin typeface="Gadugi" panose="020B0502040204020203" pitchFamily="34" charset="0"/>
                <a:ea typeface="Gadugi" panose="020B0502040204020203" pitchFamily="34" charset="0"/>
              </a:rPr>
              <a:t>Ward-Takahashi identity</a:t>
            </a:r>
            <a:r>
              <a:rPr lang="zh-CN" altLang="en-US" dirty="0"/>
              <a:t>，</a:t>
            </a:r>
            <a:r>
              <a:rPr lang="en-US" altLang="zh-CN" dirty="0"/>
              <a:t>BSE</a:t>
            </a:r>
            <a:r>
              <a:rPr lang="zh-CN" altLang="en-US" dirty="0"/>
              <a:t>变为</a:t>
            </a: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D2925078-33CB-9477-C160-8118F0EE8AE0}"/>
                  </a:ext>
                </a:extLst>
              </p:cNvPr>
              <p:cNvSpPr txBox="1"/>
              <p:nvPr/>
            </p:nvSpPr>
            <p:spPr>
              <a:xfrm>
                <a:off x="518864" y="1749555"/>
                <a:ext cx="7470186" cy="16632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sSubSup>
                            <m:sSub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zh-CN" altLang="en-US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zh-CN" altLang="en-US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</m:oMath>
                  </m:oMathPara>
                </a14:m>
                <a:endParaRPr lang="en-US" altLang="zh-CN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CN" altLang="en-US" b="0" i="1" smtClean="0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</m:acc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sSubSup>
                            <m:sSub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)(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zh-CN" altLang="en-US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zh-CN" altLang="en-US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zh-CN" altLang="en-US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  <m:r>
                            <a:rPr lang="zh-CN" altLang="en-US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zh-CN" altLang="en-US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D2925078-33CB-9477-C160-8118F0EE8A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864" y="1749555"/>
                <a:ext cx="7470186" cy="166321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BD861A3B-2319-7DAC-907C-3CCD59DC4556}"/>
                  </a:ext>
                </a:extLst>
              </p:cNvPr>
              <p:cNvSpPr txBox="1"/>
              <p:nvPr/>
            </p:nvSpPr>
            <p:spPr>
              <a:xfrm>
                <a:off x="683568" y="3789040"/>
                <a:ext cx="7488832" cy="15595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e>
                        </m:acc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sSubSup>
                          <m:sSubSup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𝐺</m:t>
                            </m:r>
                          </m:sub>
                          <m: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nary>
                      <m:nary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zh-CN" alt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</m:acc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  <m:r>
                          <m:rPr>
                            <m:sty m:val="p"/>
                          </m:rPr>
                          <a:rPr lang="el-GR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acc>
                          <m:accPr>
                            <m:chr m:val="̅"/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e>
                        </m:acc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sSup>
                          <m:sSup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acc>
                          <m:accPr>
                            <m:chr m:val="̅"/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</m:acc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zh-CN" alt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altLang="zh-CN" sz="2000" dirty="0"/>
                  <a:t>+</a:t>
                </a:r>
                <a:r>
                  <a:rPr lang="en-US" altLang="zh-CN" sz="20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zh-CN" alt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𝜂</m:t>
                            </m:r>
                          </m:e>
                        </m:acc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f>
                      <m:f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sSubSup>
                          <m:sSubSup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𝐺</m:t>
                            </m:r>
                          </m:sub>
                          <m: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nary>
                      <m:nary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zh-CN" alt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zh-CN" alt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</m:acc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  <m:r>
                          <m:rPr>
                            <m:sty m:val="p"/>
                          </m:rPr>
                          <a:rPr lang="el-GR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  <m:d>
                          <m:d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</m:acc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;</m:t>
                            </m:r>
                            <m:sSup>
                              <m:sSup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acc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zh-CN" alt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</m:e>
                    </m:nary>
                  </m:oMath>
                </a14:m>
                <a:endParaRPr lang="en-US" altLang="zh-CN" dirty="0"/>
              </a:p>
              <a:p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b="0" i="1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zh-CN" alt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zh-CN" alt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b>
                    </m:sSub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m:rPr>
                        <m:sty m:val="p"/>
                      </m:rPr>
                      <a:rPr lang="el-GR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acc>
                      <m:accPr>
                        <m:chr m:val="̅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</m:acc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acc>
                      <m:accPr>
                        <m:chr m:val="̅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</m:acc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zh-CN" alt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zh-CN" alt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b>
                    </m:sSub>
                  </m:oMath>
                </a14:m>
                <a:r>
                  <a:rPr lang="en-US" altLang="zh-CN" dirty="0"/>
                  <a:t>)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BD861A3B-2319-7DAC-907C-3CCD59DC45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3789040"/>
                <a:ext cx="7488832" cy="1559529"/>
              </a:xfrm>
              <a:prstGeom prst="rect">
                <a:avLst/>
              </a:prstGeom>
              <a:blipFill>
                <a:blip r:embed="rId3"/>
                <a:stretch>
                  <a:fillRect b="-47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267" name="内容占位符 2">
                <a:extLst>
                  <a:ext uri="{FF2B5EF4-FFF2-40B4-BE49-F238E27FC236}">
                    <a16:creationId xmlns:a16="http://schemas.microsoft.com/office/drawing/2014/main" id="{1FB208D2-6B4A-FF87-0469-2BBD3DEF00ED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 bwMode="auto">
              <a:xfrm>
                <a:off x="251520" y="548680"/>
                <a:ext cx="8229600" cy="5544616"/>
              </a:xfrm>
              <a:noFill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indent="0">
                  <a:buNone/>
                </a:pPr>
                <a:r>
                  <a:rPr lang="zh-CN" altLang="en-US" dirty="0"/>
                  <a:t>为了满足格点结果，需要对添加项做出限制，最终得到</a:t>
                </a:r>
                <a:endParaRPr lang="en-US" altLang="zh-CN" dirty="0"/>
              </a:p>
              <a:p>
                <a:pPr marL="0" indent="0">
                  <a:buNone/>
                </a:pPr>
                <a:endParaRPr lang="en-US" altLang="zh-CN" dirty="0"/>
              </a:p>
              <a:p>
                <a:pPr marL="0" indent="0">
                  <a:buNone/>
                </a:pPr>
                <a:endParaRPr lang="en-US" altLang="zh-CN" dirty="0"/>
              </a:p>
              <a:p>
                <a:pPr marL="0" indent="0">
                  <a:buNone/>
                </a:pPr>
                <a:r>
                  <a:rPr lang="zh-CN" altLang="en-US" dirty="0"/>
                  <a:t>类似的代入</a:t>
                </a:r>
                <a:r>
                  <a:rPr lang="en-US" altLang="zh-CN" dirty="0"/>
                  <a:t>BSE</a:t>
                </a:r>
                <a:r>
                  <a:rPr lang="zh-CN" altLang="en-US" dirty="0"/>
                  <a:t>可得到分量方程组</a:t>
                </a:r>
                <a:endParaRPr lang="en-US" altLang="zh-CN" dirty="0"/>
              </a:p>
              <a:p>
                <a:pPr marL="0" indent="0">
                  <a:buNone/>
                </a:pPr>
                <a:endParaRPr lang="en-US" altLang="zh-CN" dirty="0"/>
              </a:p>
              <a:p>
                <a:pPr marL="0" indent="0">
                  <a:buNone/>
                </a:pPr>
                <a:endParaRPr lang="en-US" altLang="zh-CN" dirty="0"/>
              </a:p>
              <a:p>
                <a:pPr marL="0" indent="0">
                  <a:buNone/>
                </a:pPr>
                <a:endParaRPr lang="en-US" altLang="zh-CN" dirty="0"/>
              </a:p>
              <a:p>
                <a:pPr marL="0" indent="0">
                  <a:buNone/>
                </a:pPr>
                <a:endParaRPr lang="en-US" altLang="zh-CN" dirty="0"/>
              </a:p>
              <a:p>
                <a:pPr marL="0" indent="0">
                  <a:buNone/>
                </a:pPr>
                <a:r>
                  <a:rPr lang="zh-CN" altLang="en-US" dirty="0"/>
                  <a:t>其中</a:t>
                </a:r>
                <a:r>
                  <a:rPr lang="en-US" altLang="zh-CN" dirty="0"/>
                  <a:t>a=3.5</a:t>
                </a:r>
                <a:r>
                  <a:rPr lang="zh-CN" altLang="en-US" dirty="0"/>
                  <a:t>，</a:t>
                </a:r>
                <a:r>
                  <a:rPr lang="en-US" altLang="zh-CN" dirty="0"/>
                  <a:t>b=0.153</a:t>
                </a:r>
                <a:r>
                  <a:rPr lang="zh-CN" altLang="en-US" dirty="0"/>
                  <a:t>，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zh-CN" altLang="en-US" b="0" i="1" smtClean="0">
                            <a:latin typeface="Cambria Math" panose="02040503050406030204" pitchFamily="18" charset="0"/>
                          </a:rPr>
                          <m:t>𝜇𝜈</m:t>
                        </m:r>
                      </m:sub>
                      <m:sup/>
                    </m:sSubSup>
                    <m:r>
                      <a:rPr lang="zh-CN" altLang="en-US" i="1">
                        <a:latin typeface="Cambria Math" panose="02040503050406030204" pitchFamily="18" charset="0"/>
                      </a:rPr>
                      <m:t>是</m:t>
                    </m:r>
                  </m:oMath>
                </a14:m>
                <a:r>
                  <a:rPr lang="zh-CN" altLang="en-US" dirty="0"/>
                  <a:t>能标</a:t>
                </a:r>
                <a:endParaRPr lang="en-US" altLang="zh-CN" dirty="0"/>
              </a:p>
              <a:p>
                <a:pPr marL="0" indent="0">
                  <a:buNone/>
                </a:pPr>
                <a:endParaRPr lang="en-US" altLang="zh-CN" dirty="0"/>
              </a:p>
              <a:p>
                <a:pPr marL="0" indent="0">
                  <a:buNone/>
                </a:pPr>
                <a:endParaRPr lang="en-US" altLang="zh-CN" dirty="0"/>
              </a:p>
              <a:p>
                <a:pPr marL="0" indent="0">
                  <a:buNone/>
                </a:pPr>
                <a:endParaRPr lang="en-US" altLang="zh-CN" dirty="0"/>
              </a:p>
              <a:p>
                <a:pPr marL="0" indent="0">
                  <a:buNone/>
                </a:pPr>
                <a:endParaRPr lang="en-US" altLang="zh-CN" dirty="0"/>
              </a:p>
              <a:p>
                <a:pPr marL="0" indent="0">
                  <a:buNone/>
                </a:pPr>
                <a:endParaRPr lang="en-US" altLang="zh-CN" dirty="0"/>
              </a:p>
              <a:p>
                <a:pPr marL="0" indent="0">
                  <a:buNone/>
                </a:pPr>
                <a:endParaRPr lang="en-US" altLang="zh-CN" dirty="0"/>
              </a:p>
              <a:p>
                <a:pPr marL="0" indent="0">
                  <a:buNone/>
                </a:pPr>
                <a:endParaRPr lang="en-US" altLang="zh-CN" dirty="0"/>
              </a:p>
              <a:p>
                <a:pPr marL="0" indent="0">
                  <a:buNone/>
                </a:pPr>
                <a:endParaRPr lang="en-US" altLang="zh-CN" dirty="0"/>
              </a:p>
              <a:p>
                <a:pPr marL="0" indent="0">
                  <a:buNone/>
                </a:pPr>
                <a:endParaRPr lang="en-US" altLang="zh-CN" dirty="0"/>
              </a:p>
              <a:p>
                <a:pPr marL="0" indent="0">
                  <a:buNone/>
                </a:pPr>
                <a:endParaRPr lang="en-US" altLang="zh-CN" dirty="0"/>
              </a:p>
              <a:p>
                <a:pPr marL="0" indent="0">
                  <a:buNone/>
                </a:pPr>
                <a:endParaRPr lang="en-US" altLang="zh-CN" dirty="0"/>
              </a:p>
              <a:p>
                <a:pPr marL="0" indent="0">
                  <a:buNone/>
                </a:pPr>
                <a:endParaRPr lang="zh-CN" altLang="en-US" dirty="0"/>
              </a:p>
            </p:txBody>
          </p:sp>
        </mc:Choice>
        <mc:Fallback xmlns="">
          <p:sp>
            <p:nvSpPr>
              <p:cNvPr id="11267" name="内容占位符 2">
                <a:extLst>
                  <a:ext uri="{FF2B5EF4-FFF2-40B4-BE49-F238E27FC236}">
                    <a16:creationId xmlns:a16="http://schemas.microsoft.com/office/drawing/2014/main" id="{1FB208D2-6B4A-FF87-0469-2BBD3DEF00E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 bwMode="auto">
              <a:xfrm>
                <a:off x="251520" y="548680"/>
                <a:ext cx="8229600" cy="5544616"/>
              </a:xfrm>
              <a:blipFill>
                <a:blip r:embed="rId2"/>
                <a:stretch>
                  <a:fillRect l="-963" t="-879"/>
                </a:stretch>
              </a:blipFill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E5C42162-8EEA-DEEA-D949-1870C08E82B6}"/>
                  </a:ext>
                </a:extLst>
              </p:cNvPr>
              <p:cNvSpPr txBox="1"/>
              <p:nvPr/>
            </p:nvSpPr>
            <p:spPr>
              <a:xfrm>
                <a:off x="899592" y="1268760"/>
                <a:ext cx="6624736" cy="5046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CN" altLang="en-US" i="1" smtClean="0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</m:acc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̃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CN" altLang="en-US" b="0" i="1" smtClean="0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</m:acc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∗</m:t>
                      </m:r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zh-CN" altLang="en-US" b="0" i="1" smtClean="0">
                              <a:latin typeface="Cambria Math" panose="02040503050406030204" pitchFamily="18" charset="0"/>
                            </a:rPr>
                            <m:t>𝜇𝜈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tanh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𝑒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∗</m:t>
                      </m:r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zh-CN" altLang="en-US" b="0" i="1" smtClean="0">
                              <a:latin typeface="Cambria Math" panose="02040503050406030204" pitchFamily="18" charset="0"/>
                            </a:rPr>
                            <m:t>𝜇𝜈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E5C42162-8EEA-DEEA-D949-1870C08E82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1268760"/>
                <a:ext cx="6624736" cy="504625"/>
              </a:xfrm>
              <a:prstGeom prst="rect">
                <a:avLst/>
              </a:prstGeom>
              <a:blipFill>
                <a:blip r:embed="rId3"/>
                <a:stretch>
                  <a:fillRect b="-108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C575805B-CAAC-5386-CD79-2B29DE730B11}"/>
                  </a:ext>
                </a:extLst>
              </p:cNvPr>
              <p:cNvSpPr txBox="1"/>
              <p:nvPr/>
            </p:nvSpPr>
            <p:spPr>
              <a:xfrm>
                <a:off x="251520" y="2420888"/>
                <a:ext cx="7992888" cy="12661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sSubSup>
                            <m:sSub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1−4</m:t>
                                </m:r>
                                <m:sSup>
                                  <m:sSup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zh-CN" altLang="en-US" b="0" i="1" smtClean="0">
                                            <a:latin typeface="Cambria Math" panose="02040503050406030204" pitchFamily="18" charset="0"/>
                                          </a:rPr>
                                          <m:t>𝜂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𝐸𝐸</m:t>
                                    </m:r>
                                  </m:sub>
                                  <m:sup>
                                    <m:sSubSup>
                                      <m:sSubSup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zh-CN" altLang="en-US" b="0" i="1" smtClean="0"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e>
                                      <m:sub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  <m:sup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sup>
                                    </m:sSubSup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𝐸𝐹</m:t>
                                    </m:r>
                                  </m:sub>
                                  <m:sup>
                                    <m:sSubSup>
                                      <m:sSubSup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zh-CN" altLang="en-US" b="0" i="1" smtClean="0"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e>
                                      <m:sub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  <m:sup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sup>
                                    </m:sSubSup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𝐹𝐸</m:t>
                                    </m:r>
                                  </m:sub>
                                  <m:sup>
                                    <m:sSubSup>
                                      <m:sSubSup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zh-CN" altLang="en-US" b="0" i="1" smtClean="0"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e>
                                      <m:sub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  <m:sup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sup>
                                    </m:sSubSup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𝐹𝐹</m:t>
                                    </m:r>
                                  </m:sub>
                                  <m:sup>
                                    <m:sSubSup>
                                      <m:sSubSup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zh-CN" altLang="en-US" b="0" i="1" smtClean="0"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e>
                                      <m:sub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  <m:sup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sup>
                                    </m:sSubSup>
                                  </m:sup>
                                </m:sSubSup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C575805B-CAAC-5386-CD79-2B29DE730B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420888"/>
                <a:ext cx="7992888" cy="126618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B132">
  <a:themeElements>
    <a:clrScheme name="暗香扑面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918415"/>
      </a:accent1>
      <a:accent2>
        <a:srgbClr val="C47546"/>
      </a:accent2>
      <a:accent3>
        <a:srgbClr val="AFB591"/>
      </a:accent3>
      <a:accent4>
        <a:srgbClr val="B9945B"/>
      </a:accent4>
      <a:accent5>
        <a:srgbClr val="85ADBC"/>
      </a:accent5>
      <a:accent6>
        <a:srgbClr val="E5B440"/>
      </a:accent6>
      <a:hlink>
        <a:srgbClr val="00D5D5"/>
      </a:hlink>
      <a:folHlink>
        <a:srgbClr val="DD00DD"/>
      </a:folHlink>
    </a:clrScheme>
    <a:fontScheme name="B132">
      <a:majorFont>
        <a:latin typeface="-쉬리B"/>
        <a:ea typeface="-쉬리B"/>
        <a:cs typeface=""/>
      </a:majorFont>
      <a:minorFont>
        <a:latin typeface="-쉬리M"/>
        <a:ea typeface="-쉬리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B13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13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13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13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13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13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13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1403</TotalTime>
  <Words>570</Words>
  <Application>Microsoft Office PowerPoint</Application>
  <PresentationFormat>全屏显示(4:3)</PresentationFormat>
  <Paragraphs>130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2" baseType="lpstr">
      <vt:lpstr>楷体</vt:lpstr>
      <vt:lpstr>Gulim</vt:lpstr>
      <vt:lpstr>-쉬리M</vt:lpstr>
      <vt:lpstr>黑体</vt:lpstr>
      <vt:lpstr>-쉬리B</vt:lpstr>
      <vt:lpstr>Arial Black</vt:lpstr>
      <vt:lpstr>Cambria Math</vt:lpstr>
      <vt:lpstr>Gadugi</vt:lpstr>
      <vt:lpstr>B132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考虑在夸克传播子增加P波修正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정윤주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정윤주</dc:creator>
  <cp:lastModifiedBy>zhaishijie</cp:lastModifiedBy>
  <cp:revision>142</cp:revision>
  <dcterms:created xsi:type="dcterms:W3CDTF">2001-07-18T23:57:34Z</dcterms:created>
  <dcterms:modified xsi:type="dcterms:W3CDTF">2026-01-28T16:13:07Z</dcterms:modified>
</cp:coreProperties>
</file>