
<file path=[Content_Types].xml><?xml version="1.0" encoding="utf-8"?>
<Types xmlns="http://schemas.openxmlformats.org/package/2006/content-types"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87" r:id="rId2"/>
    <p:sldId id="386" r:id="rId3"/>
    <p:sldId id="392" r:id="rId4"/>
    <p:sldId id="417" r:id="rId5"/>
    <p:sldId id="407" r:id="rId6"/>
    <p:sldId id="393" r:id="rId7"/>
    <p:sldId id="394" r:id="rId8"/>
    <p:sldId id="418" r:id="rId9"/>
    <p:sldId id="395" r:id="rId10"/>
    <p:sldId id="415" r:id="rId11"/>
    <p:sldId id="396" r:id="rId12"/>
    <p:sldId id="416" r:id="rId13"/>
    <p:sldId id="397" r:id="rId14"/>
    <p:sldId id="419" r:id="rId15"/>
    <p:sldId id="408" r:id="rId16"/>
    <p:sldId id="409" r:id="rId17"/>
    <p:sldId id="414" r:id="rId18"/>
    <p:sldId id="410" r:id="rId19"/>
    <p:sldId id="422" r:id="rId20"/>
    <p:sldId id="423" r:id="rId21"/>
    <p:sldId id="424" r:id="rId22"/>
    <p:sldId id="425" r:id="rId23"/>
    <p:sldId id="426" r:id="rId24"/>
    <p:sldId id="420" r:id="rId25"/>
    <p:sldId id="421" r:id="rId26"/>
    <p:sldId id="406" r:id="rId27"/>
    <p:sldId id="412" r:id="rId28"/>
    <p:sldId id="413" r:id="rId2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885F84F9-B77E-9844-897D-BCAD7A6BFF21}">
          <p14:sldIdLst>
            <p14:sldId id="287"/>
            <p14:sldId id="386"/>
            <p14:sldId id="392"/>
            <p14:sldId id="417"/>
            <p14:sldId id="407"/>
            <p14:sldId id="393"/>
            <p14:sldId id="394"/>
            <p14:sldId id="418"/>
            <p14:sldId id="395"/>
            <p14:sldId id="415"/>
            <p14:sldId id="396"/>
            <p14:sldId id="416"/>
            <p14:sldId id="397"/>
            <p14:sldId id="419"/>
            <p14:sldId id="408"/>
            <p14:sldId id="409"/>
            <p14:sldId id="414"/>
            <p14:sldId id="410"/>
            <p14:sldId id="422"/>
            <p14:sldId id="423"/>
            <p14:sldId id="424"/>
            <p14:sldId id="425"/>
            <p14:sldId id="426"/>
            <p14:sldId id="420"/>
            <p14:sldId id="421"/>
            <p14:sldId id="406"/>
            <p14:sldId id="412"/>
            <p14:sldId id="41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F2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94" autoAdjust="0"/>
    <p:restoredTop sz="97981"/>
  </p:normalViewPr>
  <p:slideViewPr>
    <p:cSldViewPr snapToGrid="0">
      <p:cViewPr>
        <p:scale>
          <a:sx n="120" d="100"/>
          <a:sy n="120" d="100"/>
        </p:scale>
        <p:origin x="160" y="-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540319D9-225F-44D6-9BB3-CEAAE1ED2CC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C1FBCEB-2340-4B89-976F-816A1BD9300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85A25-66C6-1D42-AD94-D45FF9279C02}" type="datetime1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5BCD709-4105-44B7-8C48-52580AF06FD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094ED84-B646-4BEF-ABD1-0751D22DB5E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4B7E75-B554-4C60-87B8-817F1DEFEDA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9827128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6T15:30:18.51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24575,'6'4'0,"2"-3"0,20-4 0,22 2 0,13 1 0,5 1 0,8 1 0,2 2-945,11 0 0,2 2 0,-4 0 1,-17-1-1,-2 1 0,-7 0 0,1 0 1,-1 0-1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6T15:30:18.76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779 97 24575,'-45'0'0,"-28"0"0,23-4 0,-7-2 0,-24-4 0,-11-4 0,11 2 0,23 4 0,2-1 0,-36-8 0,-1 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6T15:30:18.51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24575,'6'4'0,"2"-3"0,20-4 0,22 2 0,13 1 0,5 1 0,8 1 0,2 2-945,11 0 0,2 2 0,-4 0 1,-17-1-1,-2 1 0,-7 0 0,1 0 1,-1 0-1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6T15:30:18.76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779 97 24575,'-45'0'0,"-28"0"0,23-4 0,-7-2 0,-24-4 0,-11-4 0,11 2 0,23 4 0,2-1 0,-36-8 0,-1 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6T15:30:18.51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24575,'6'4'0,"2"-3"0,20-4 0,22 2 0,13 1 0,5 1 0,8 1 0,2 2-945,11 0 0,2 2 0,-4 0 1,-17-1-1,-2 1 0,-7 0 0,1 0 1,-1 0-1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6T15:30:18.76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779 97 24575,'-45'0'0,"-28"0"0,23-4 0,-7-2 0,-24-4 0,-11-4 0,11 2 0,23 4 0,2-1 0,-36-8 0,-1 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7D9EE8-7B94-BC43-AA75-13D1CBFBDD66}" type="datetime1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728BC6-4BF5-4883-AFD8-48468B606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479606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9769B2C-4AD3-2349-AFC6-97A8A46A853E}" type="datetime1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728BC6-4BF5-4883-AFD8-48468B606F8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2824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B35794-9AC3-46CF-9DAF-488D642631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1100352-4377-4017-9AA3-715843335C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6455FF-76AB-4368-864B-7F0BB6117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927B9E5-E106-4963-87E8-E4ABD71F8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F03A43F-754C-40E0-B05A-E27817C7B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6350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EBCBA9-4AA5-4A0B-8353-F1B20E760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DF138DB-C35F-4FD4-9A56-F83EF134EA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184E47A-80CB-4EDD-AFEC-067B726A7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F6E5252-1369-4CB4-84D1-EB4CCB8C7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DA6EF7-484F-4903-B144-0F8CE4CAB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3314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CFD37BC-19F4-4678-B482-B5A0F14DAE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C96CB32-90D5-4E1F-A091-165CC0DDC5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D70C221-519F-454A-9615-1A15A614D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43D4538-CBDB-4D65-863F-D4D978D12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FCAB143-DB29-4D79-9599-84ED0F40F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7302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7FA6E5-03E1-43E1-ABF6-D11314869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F2CBBB5-98A0-4D7E-B6EC-D2D6009F3C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7C69E7C-D36E-4F62-8EF6-BC5FCAF47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FCC8ACB-9B0F-42B8-9468-39B51EE97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3C20662-7404-4896-9CFD-18CFDCDF7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5456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461090-33EC-4389-9FEF-7F8CF122A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21AABDE-6125-4D31-BC0B-4E92DA9B3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242954A-5EE9-4EEE-BE0F-8FEE13B14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E09CCFC-AE31-4A15-A1E9-73C8F5363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1123E51-D874-4FCD-9108-73C455A7E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2532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54B4783-DD76-43C9-A848-92E61ECCE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9CFAB6E-AF0B-47E2-BE81-EF08DA2B7C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C4B1FCD-B35F-4CF7-B43C-52B4088791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41A2FDC-E0AD-4334-9B43-9AA523336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3D9F1BA-F9D6-407D-948C-A4CEAF9A3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BF7533E-E944-4CA7-9C79-8CA8897D8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402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D844298-233E-401A-88B2-997E07392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B12E2ED-C893-423F-868C-C881B74D2F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3BE0277-3426-4F00-9011-9EDB643B71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317D7FE-D64C-453F-92BE-E360699E2E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DD91622-F8AD-4B40-A3B1-9DD7F05CC6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44E67F0-BC24-4572-98E8-1227EEB92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0C92262-1F93-440C-A6D0-8BBFE8EDB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71E86E5-181E-486A-B982-6E59A82DD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6751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78F6DA-C41B-4C41-8FA4-AC1EA980D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3BDCC50-6BB6-4F3A-A89C-A43DAB0D9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5148C81-E48D-4612-A82E-11CFF55C7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3E1E650-2D9C-4F8B-9738-9335E7A46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010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FB930A0-3134-4772-89C6-F435B3660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768CE72-ACE9-4DCA-8A2E-128B523B8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3335351-F6CA-47C3-9491-EA93A2016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050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2C46A7-796B-4C20-875B-73CFF1648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BF2013A-FD3A-4F43-809A-6AA525621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EA2DE4B-2104-4DC8-9FB0-BB9109E5A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E5E7F28-AE4F-43B1-83DF-FCF8D2E34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15735C5-CF3E-42C3-9E86-E6003CC9B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210F67D-58B1-4135-AB79-3EF0D1B6D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5604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6A3D2E-59B4-45F4-97CD-7B4F1DE12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101163E-6C3E-419F-8D93-77A33E34D9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AE9E503-CDB4-4EFE-A0BF-7497E08CF4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57A5BE9-B21B-49BA-8B2C-58051B11C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FA15F32-6C3B-45ED-AD83-8EFE05EC5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05CD056-61A5-49EB-9577-C0A0384EB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4380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92BDA64-84E1-4963-A71C-5BE9E58F9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963B5E0-EA4F-4ECD-8093-925CC198F1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00D74B4-FE62-45DE-99BE-516D2C91AA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2026/7/24</a:t>
            </a:r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64F1E0B-0612-48BC-8A4B-DA4E52B4C4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E59837-4687-48E5-997D-0487AB49DD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4D3DF-3C13-4BB5-9899-3F036BFEC6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365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link.springer.com/article/10.1007/JHEP10(2025)136" TargetMode="Externa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link.springer.com/article/10.1007/JHEP10(2025)136" TargetMode="External"/><Relationship Id="rId5" Type="http://schemas.openxmlformats.org/officeDocument/2006/relationships/image" Target="../media/image34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link.springer.com/article/10.1007/JHEP10(2025)136" TargetMode="External"/><Relationship Id="rId3" Type="http://schemas.openxmlformats.org/officeDocument/2006/relationships/image" Target="../media/image36.png"/><Relationship Id="rId7" Type="http://schemas.openxmlformats.org/officeDocument/2006/relationships/hyperlink" Target="https://link.springer.com/article/10.1140/epjp/s13360-021-01757-6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link.springer.com/article/10.1140/epjc/s10052-018-5532-7" TargetMode="Externa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ustomXml" Target="../ink/ink6.xml"/><Relationship Id="rId3" Type="http://schemas.openxmlformats.org/officeDocument/2006/relationships/hyperlink" Target="https://doi.org/10.1007/JHEP07(2023)061" TargetMode="External"/><Relationship Id="rId7" Type="http://schemas.openxmlformats.org/officeDocument/2006/relationships/image" Target="../media/image100.png"/><Relationship Id="rId12" Type="http://schemas.openxmlformats.org/officeDocument/2006/relationships/image" Target="../media/image41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5.xml"/><Relationship Id="rId11" Type="http://schemas.openxmlformats.org/officeDocument/2006/relationships/hyperlink" Target="https://link.springer.com/article/10.1007/JHEP12(2021)107" TargetMode="External"/><Relationship Id="rId5" Type="http://schemas.openxmlformats.org/officeDocument/2006/relationships/image" Target="../media/image391.png"/><Relationship Id="rId10" Type="http://schemas.openxmlformats.org/officeDocument/2006/relationships/image" Target="../media/image40.png"/><Relationship Id="rId4" Type="http://schemas.openxmlformats.org/officeDocument/2006/relationships/hyperlink" Target="https://arxiv.org/abs/2605.04967" TargetMode="External"/><Relationship Id="rId9" Type="http://schemas.openxmlformats.org/officeDocument/2006/relationships/image" Target="../media/image1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9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arxiv.org/abs/2603.28456" TargetMode="External"/><Relationship Id="rId5" Type="http://schemas.openxmlformats.org/officeDocument/2006/relationships/image" Target="../media/image420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arxiv.org/abs/2603.28456" TargetMode="Externa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hyperlink" Target="https://journals.aps.org/prd/abstract/10.1103/PhysRevD.96.033004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arxiv.org/abs/2603.28456" TargetMode="Externa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arxiv.org/abs/2603.28456" TargetMode="External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.springer.com/article/10.1007/JHEP10(2025)13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hyperlink" Target="https://arxiv.org/abs/2603.28456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hyperlink" Target="https://doi.org/10.1007/JHEP07(2023)061" TargetMode="External"/><Relationship Id="rId7" Type="http://schemas.openxmlformats.org/officeDocument/2006/relationships/image" Target="../media/image5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hyperlink" Target="https://link.springer.com/article/10.1007/s11433-021-1742-7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journals.aps.org/prd/abstract/10.1103/PhysRevD.61.057502" TargetMode="External"/><Relationship Id="rId4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arxiv.org/abs/2605.04967" TargetMode="External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hyperlink" Target="https://journals.aps.org/prd/abstract/10.1103/PhysRevD.102.054513" TargetMode="Externa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1.png"/><Relationship Id="rId7" Type="http://schemas.openxmlformats.org/officeDocument/2006/relationships/image" Target="../media/image12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hyperlink" Target="https://arxiv.org/abs/1412.6352" TargetMode="External"/><Relationship Id="rId5" Type="http://schemas.openxmlformats.org/officeDocument/2006/relationships/image" Target="../media/image101.png"/><Relationship Id="rId10" Type="http://schemas.openxmlformats.org/officeDocument/2006/relationships/hyperlink" Target="https://iopscience.iop.org/article/10.1088/1748-0221/3/08/S08005/meta" TargetMode="External"/><Relationship Id="rId4" Type="http://schemas.openxmlformats.org/officeDocument/2006/relationships/customXml" Target="../ink/ink2.xml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iopscience.iop.org/article/10.1088/1748-0221/19/05/P05065" TargetMode="External"/><Relationship Id="rId13" Type="http://schemas.openxmlformats.org/officeDocument/2006/relationships/image" Target="../media/image18.png"/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12" Type="http://schemas.openxmlformats.org/officeDocument/2006/relationships/hyperlink" Target="https://cds.cern.ch/record/2912743" TargetMode="External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17.png"/><Relationship Id="rId5" Type="http://schemas.openxmlformats.org/officeDocument/2006/relationships/image" Target="../media/image33.png"/><Relationship Id="rId10" Type="http://schemas.openxmlformats.org/officeDocument/2006/relationships/hyperlink" Target="https://cds.cern.ch/record/1624070" TargetMode="External"/><Relationship Id="rId4" Type="http://schemas.openxmlformats.org/officeDocument/2006/relationships/customXml" Target="../ink/ink4.xml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iopscience.iop.org/article/10.1088/1674-1137/44/2/022001" TargetMode="External"/><Relationship Id="rId13" Type="http://schemas.openxmlformats.org/officeDocument/2006/relationships/image" Target="../media/image19.png"/><Relationship Id="rId3" Type="http://schemas.openxmlformats.org/officeDocument/2006/relationships/hyperlink" Target="https://journals.aps.org/prl/abstract/10.1103/PhysRevLett.121.162002" TargetMode="External"/><Relationship Id="rId7" Type="http://schemas.openxmlformats.org/officeDocument/2006/relationships/hyperlink" Target="https://journals.aps.org/prl/abstract/10.1103/PhysRevLett.121.052002" TargetMode="External"/><Relationship Id="rId12" Type="http://schemas.openxmlformats.org/officeDocument/2006/relationships/image" Target="../media/image90.png"/><Relationship Id="rId2" Type="http://schemas.openxmlformats.org/officeDocument/2006/relationships/hyperlink" Target="https://journals.aps.org/prl/abstract/10.1103/PhysRevLett.119.112001" TargetMode="Externa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link.springer.com/article/10.1007/JHEP02(2020)049" TargetMode="External"/><Relationship Id="rId11" Type="http://schemas.openxmlformats.org/officeDocument/2006/relationships/hyperlink" Target="https://link.springer.com/article/10.1007/s11433-021-1742-7" TargetMode="External"/><Relationship Id="rId5" Type="http://schemas.openxmlformats.org/officeDocument/2006/relationships/hyperlink" Target="https://link.springer.com/article/10.1007/JHEP05(2022)038" TargetMode="External"/><Relationship Id="rId15" Type="http://schemas.openxmlformats.org/officeDocument/2006/relationships/image" Target="../media/image21.png"/><Relationship Id="rId10" Type="http://schemas.openxmlformats.org/officeDocument/2006/relationships/hyperlink" Target="https://link.springer.com/article/10.1007/JHEP12(2021)107" TargetMode="External"/><Relationship Id="rId4" Type="http://schemas.openxmlformats.org/officeDocument/2006/relationships/hyperlink" Target="https://link.springer.com/article/10.1007/JHEP10(2019)124" TargetMode="External"/><Relationship Id="rId9" Type="http://schemas.openxmlformats.org/officeDocument/2006/relationships/hyperlink" Target="https://link.springer.com/article/10.1007/s11433-019-1471-8" TargetMode="External"/><Relationship Id="rId1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.springer.com/article/10.1007/JHEP10(2025)136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1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06/jcss.1997.1504" TargetMode="External"/><Relationship Id="rId7" Type="http://schemas.openxmlformats.org/officeDocument/2006/relationships/hyperlink" Target="https://link.springer.com/article/10.1007/JHEP10(2025)136" TargetMode="External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0.png"/><Relationship Id="rId4" Type="http://schemas.openxmlformats.org/officeDocument/2006/relationships/hyperlink" Target="https://doi.org/10.1016/j.cpc.2017.01.02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6908B0-1487-994F-A913-EE29821FCE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1041400"/>
            <a:ext cx="12192000" cy="1389284"/>
          </a:xfrm>
        </p:spPr>
        <p:txBody>
          <a:bodyPr>
            <a:normAutofit/>
          </a:bodyPr>
          <a:lstStyle/>
          <a:p>
            <a:r>
              <a:rPr kumimoji="1" lang="en" altLang="zh-CN" sz="44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LHCb</a:t>
            </a:r>
            <a:r>
              <a:rPr kumimoji="1" lang="zh-CN" altLang="en" sz="44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实验上</a:t>
            </a:r>
            <a:r>
              <a:rPr kumimoji="1" lang="zh-CN" altLang="en-US" sz="44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双粲重子的研究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A2FD46D-63CA-D747-91C6-5A3C578B48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70184"/>
            <a:ext cx="9144000" cy="1655762"/>
          </a:xfrm>
        </p:spPr>
        <p:txBody>
          <a:bodyPr>
            <a:noAutofit/>
          </a:bodyPr>
          <a:lstStyle/>
          <a:p>
            <a:r>
              <a:rPr kumimoji="1" lang="zh-CN" altLang="en-US" sz="20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童星昱</a:t>
            </a:r>
            <a:endParaRPr kumimoji="1" lang="en-US" altLang="zh-CN" sz="2000" dirty="0"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On behalf of the LHCb Collaboration</a:t>
            </a:r>
          </a:p>
          <a:p>
            <a:r>
              <a:rPr kumimoji="1" lang="zh-CN" altLang="en-US" sz="20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中国科学院高能物理研究所</a:t>
            </a:r>
            <a:endParaRPr kumimoji="1" lang="en-US" altLang="zh-CN" sz="2000" dirty="0"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  <a:p>
            <a:r>
              <a:rPr kumimoji="1" lang="zh-CN" altLang="en-US" sz="20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第十一届</a:t>
            </a:r>
            <a:r>
              <a:rPr kumimoji="1" lang="en-US" altLang="zh-CN" sz="20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XYZ</a:t>
            </a:r>
            <a:r>
              <a:rPr kumimoji="1" lang="zh-CN" altLang="en-US" sz="20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粒子研讨会</a:t>
            </a:r>
            <a:endParaRPr kumimoji="1" lang="en-US" altLang="zh-CN" sz="2000" dirty="0"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  <a:p>
            <a:r>
              <a:rPr kumimoji="1" lang="zh-CN" altLang="en-US" sz="20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贵州 贵阳</a:t>
            </a:r>
            <a:endParaRPr kumimoji="1" lang="en-US" altLang="zh-CN" sz="2000" dirty="0"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2026</a:t>
            </a:r>
            <a:r>
              <a:rPr kumimoji="1" lang="zh-CN" altLang="en-US" sz="20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年</a:t>
            </a:r>
            <a:r>
              <a:rPr kumimoji="1" lang="en-US" altLang="zh-CN" sz="20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7</a:t>
            </a:r>
            <a:r>
              <a:rPr kumimoji="1" lang="zh-CN" altLang="en-US" sz="20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月</a:t>
            </a:r>
            <a:r>
              <a:rPr kumimoji="1" lang="en-US" altLang="zh-CN" sz="20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24</a:t>
            </a:r>
            <a:r>
              <a:rPr kumimoji="1" lang="zh-CN" altLang="en-US" sz="20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日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E704934-118F-DA44-BA67-D83806CD4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30800"/>
            <a:ext cx="2501900" cy="1727200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F7EC4454-9B65-47E8-E047-B7A61A6C5B6A}"/>
              </a:ext>
            </a:extLst>
          </p:cNvPr>
          <p:cNvGrpSpPr/>
          <p:nvPr/>
        </p:nvGrpSpPr>
        <p:grpSpPr>
          <a:xfrm>
            <a:off x="5972175" y="5202236"/>
            <a:ext cx="6096628" cy="1655763"/>
            <a:chOff x="4020338" y="4927600"/>
            <a:chExt cx="7276940" cy="1930400"/>
          </a:xfrm>
        </p:grpSpPr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7693E6AE-E93E-C11F-FF5F-47CB25F9C90B}"/>
                </a:ext>
              </a:extLst>
            </p:cNvPr>
            <p:cNvGrpSpPr/>
            <p:nvPr/>
          </p:nvGrpSpPr>
          <p:grpSpPr>
            <a:xfrm>
              <a:off x="4020338" y="4927600"/>
              <a:ext cx="5491970" cy="1930400"/>
              <a:chOff x="5468138" y="4927600"/>
              <a:chExt cx="5491970" cy="1930400"/>
            </a:xfrm>
          </p:grpSpPr>
          <p:grpSp>
            <p:nvGrpSpPr>
              <p:cNvPr id="9" name="组合 8">
                <a:extLst>
                  <a:ext uri="{FF2B5EF4-FFF2-40B4-BE49-F238E27FC236}">
                    <a16:creationId xmlns:a16="http://schemas.microsoft.com/office/drawing/2014/main" id="{BFD1F5FF-6A8D-00CE-6CD7-878442854DCD}"/>
                  </a:ext>
                </a:extLst>
              </p:cNvPr>
              <p:cNvGrpSpPr/>
              <p:nvPr/>
            </p:nvGrpSpPr>
            <p:grpSpPr>
              <a:xfrm>
                <a:off x="5468138" y="4927600"/>
                <a:ext cx="4377308" cy="1930400"/>
                <a:chOff x="8050221" y="4927600"/>
                <a:chExt cx="4377308" cy="1930400"/>
              </a:xfrm>
            </p:grpSpPr>
            <p:pic>
              <p:nvPicPr>
                <p:cNvPr id="5" name="图片 4">
                  <a:extLst>
                    <a:ext uri="{FF2B5EF4-FFF2-40B4-BE49-F238E27FC236}">
                      <a16:creationId xmlns:a16="http://schemas.microsoft.com/office/drawing/2014/main" id="{BA214D95-73A2-C540-ADBA-053D5AA3042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0497129" y="4927600"/>
                  <a:ext cx="1930400" cy="1930400"/>
                </a:xfrm>
                <a:prstGeom prst="rect">
                  <a:avLst/>
                </a:prstGeom>
              </p:spPr>
            </p:pic>
            <p:pic>
              <p:nvPicPr>
                <p:cNvPr id="8" name="图片 7">
                  <a:extLst>
                    <a:ext uri="{FF2B5EF4-FFF2-40B4-BE49-F238E27FC236}">
                      <a16:creationId xmlns:a16="http://schemas.microsoft.com/office/drawing/2014/main" id="{896BBE5D-7D8E-81FE-50EA-EC72E3E4877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050221" y="5384578"/>
                  <a:ext cx="2794000" cy="1397000"/>
                </a:xfrm>
                <a:prstGeom prst="rect">
                  <a:avLst/>
                </a:prstGeom>
              </p:spPr>
            </p:pic>
          </p:grpSp>
          <p:pic>
            <p:nvPicPr>
              <p:cNvPr id="7" name="图片 6" descr="中国科学院大学_360百科">
                <a:extLst>
                  <a:ext uri="{FF2B5EF4-FFF2-40B4-BE49-F238E27FC236}">
                    <a16:creationId xmlns:a16="http://schemas.microsoft.com/office/drawing/2014/main" id="{168E93D7-B47E-785B-0894-4CC9181D43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595931" y="5330451"/>
                <a:ext cx="1364177" cy="1389284"/>
              </a:xfrm>
              <a:prstGeom prst="rect">
                <a:avLst/>
              </a:prstGeom>
            </p:spPr>
          </p:pic>
        </p:grpSp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9B7FDE35-A82B-FAD7-4493-D065619BA49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512308" y="5566305"/>
              <a:ext cx="1784970" cy="9175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65421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100F2-5374-3549-1BE5-07044EE69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55FFE006-FE86-1D6F-437D-CC21836F2BB1}"/>
                  </a:ext>
                </a:extLst>
              </p:cNvPr>
              <p:cNvSpPr txBox="1"/>
              <p:nvPr/>
            </p:nvSpPr>
            <p:spPr>
              <a:xfrm>
                <a:off x="838200" y="571500"/>
                <a:ext cx="1027176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Decay Structure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3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zh-CN" altLang="en-US" sz="32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32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sz="3200" i="1"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zh-CN" altLang="en-US" sz="3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en-US" altLang="zh-CN" sz="320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sSup>
                      <m:sSup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kumimoji="1" lang="en-US" altLang="zh-CN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55FFE006-FE86-1D6F-437D-CC21836F2B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71500"/>
                <a:ext cx="10271760" cy="584775"/>
              </a:xfrm>
              <a:prstGeom prst="rect">
                <a:avLst/>
              </a:prstGeom>
              <a:blipFill>
                <a:blip r:embed="rId2"/>
                <a:stretch>
                  <a:fillRect l="-1605" t="-14894" b="-297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F56675CD-6BD0-355A-011F-6D2076E5C09A}"/>
                  </a:ext>
                </a:extLst>
              </p:cNvPr>
              <p:cNvSpPr txBox="1"/>
              <p:nvPr/>
            </p:nvSpPr>
            <p:spPr>
              <a:xfrm>
                <a:off x="838200" y="1343298"/>
                <a:ext cx="10740390" cy="36830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Distributions of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Sup>
                      <m:sSubSupPr>
                        <m:ctrlPr>
                          <a:rPr lang="zh-CN" altLang="en-US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en-US" altLang="zh-CN" sz="240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sSup>
                      <m:sSup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</a:t>
                </a:r>
                <a:r>
                  <a:rPr lang="en-US" altLang="zh-CN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background-subtracted data</a:t>
                </a:r>
                <a:endParaRPr lang="en-US" altLang="zh-CN" sz="24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 significant resonant structure observed</a:t>
                </a: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Dominated by three-body flat</a:t>
                </a:r>
                <a:r>
                  <a: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phase-space decay</a:t>
                </a:r>
              </a:p>
              <a:p>
                <a:pPr marL="800100" lvl="1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ts val="3200"/>
                  </a:lnSpc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F56675CD-6BD0-355A-011F-6D2076E5C0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343298"/>
                <a:ext cx="10740390" cy="3683060"/>
              </a:xfrm>
              <a:prstGeom prst="rect">
                <a:avLst/>
              </a:prstGeom>
              <a:blipFill>
                <a:blip r:embed="rId3"/>
                <a:stretch>
                  <a:fillRect l="-827" t="-10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图片 1">
            <a:extLst>
              <a:ext uri="{FF2B5EF4-FFF2-40B4-BE49-F238E27FC236}">
                <a16:creationId xmlns:a16="http://schemas.microsoft.com/office/drawing/2014/main" id="{658E4681-7B38-144E-24DF-DD89609B9B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5709" y="2874374"/>
            <a:ext cx="7772400" cy="281698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EF42C3C2-B0A0-E845-B072-EEFF6735C660}"/>
              </a:ext>
            </a:extLst>
          </p:cNvPr>
          <p:cNvSpPr txBox="1"/>
          <p:nvPr/>
        </p:nvSpPr>
        <p:spPr>
          <a:xfrm>
            <a:off x="7677939" y="760524"/>
            <a:ext cx="19801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4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[JHEP 10 (2025) 136] </a:t>
            </a:r>
            <a:endParaRPr lang="zh-CN" altLang="en-US" sz="1400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DA08EE6-A5DE-6089-B0B2-A76AAC5A6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EDDA5FF-7152-4DBD-1DF5-4D7824E31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10</a:t>
            </a:fld>
            <a:endParaRPr lang="zh-CN" altLang="en-US"/>
          </a:p>
        </p:txBody>
      </p:sp>
      <p:sp>
        <p:nvSpPr>
          <p:cNvPr id="11" name="日期占位符 10">
            <a:extLst>
              <a:ext uri="{FF2B5EF4-FFF2-40B4-BE49-F238E27FC236}">
                <a16:creationId xmlns:a16="http://schemas.microsoft.com/office/drawing/2014/main" id="{51C4C8C6-83FB-E9A6-45F9-9640D13BB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928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EE1EB-3BFD-2371-729A-316AB495F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EFA29BF5-63CC-6AE7-BEAC-0519D49CE265}"/>
              </a:ext>
            </a:extLst>
          </p:cNvPr>
          <p:cNvSpPr txBox="1"/>
          <p:nvPr/>
        </p:nvSpPr>
        <p:spPr>
          <a:xfrm>
            <a:off x="838200" y="571500"/>
            <a:ext cx="10271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Branching fraction measurement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11509C0C-4F8C-EED3-F1AE-C57E35CE74D9}"/>
                  </a:ext>
                </a:extLst>
              </p:cNvPr>
              <p:cNvSpPr txBox="1"/>
              <p:nvPr/>
            </p:nvSpPr>
            <p:spPr>
              <a:xfrm>
                <a:off x="838200" y="1852553"/>
                <a:ext cx="10271760" cy="39770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 b="0" i="0" smtClean="0">
                            <a:latin typeface="Cambria Math" panose="02040503050406030204" pitchFamily="18" charset="0"/>
                          </a:rPr>
                          <m:t>sig</m:t>
                        </m:r>
                      </m:sub>
                    </m:sSub>
                    <m:r>
                      <a:rPr kumimoji="1" lang="en-US" altLang="zh-CN" sz="2400" b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 b="0" i="0" smtClean="0">
                            <a:latin typeface="Cambria Math" panose="02040503050406030204" pitchFamily="18" charset="0"/>
                          </a:rPr>
                          <m:t>norm</m:t>
                        </m:r>
                      </m:sub>
                    </m:sSub>
                  </m:oMath>
                </a14:m>
                <a:r>
                  <a:rPr kumimoji="1" lang="en-US" altLang="zh-CN" sz="2400" dirty="0">
                    <a:latin typeface="Times New Roman" panose="02020603050405020304" pitchFamily="18" charset="0"/>
                  </a:rPr>
                  <a:t>: </a:t>
                </a:r>
                <a:r>
                  <a:rPr kumimoji="1"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signal yields, determined from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𝛯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++</m:t>
                        </m:r>
                      </m:sup>
                    </m:sSubSup>
                  </m:oMath>
                </a14:m>
                <a:r>
                  <a:rPr kumimoji="1"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mass fits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>
                                <a:latin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zh-CN" sz="2400" b="0" i="0" smtClean="0">
                                <a:latin typeface="Cambria Math" panose="02040503050406030204" pitchFamily="18" charset="0"/>
                              </a:rPr>
                              <m:t>sig</m:t>
                            </m:r>
                          </m:sub>
                        </m:sSub>
                        <m:r>
                          <a:rPr kumimoji="1" lang="en-US" altLang="zh-CN" sz="2400" b="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sz="2400" b="0" i="1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 b="0" i="0" smtClean="0">
                            <a:latin typeface="Cambria Math" panose="02040503050406030204" pitchFamily="18" charset="0"/>
                          </a:rPr>
                          <m:t>con</m:t>
                        </m:r>
                      </m:sub>
                    </m:sSub>
                  </m:oMath>
                </a14:m>
                <a:r>
                  <a:rPr kumimoji="1"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efficiencies, calculated with simulated samples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kumimoji="1"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order to better control systematic uncertainties, samples are split into two trigger categories: </a:t>
                </a:r>
              </a:p>
              <a:p>
                <a:pPr marL="800100" lvl="1" indent="-342900">
                  <a:buFont typeface="Wingdings" pitchFamily="2" charset="2"/>
                  <a:buChar char="Ø"/>
                </a:pPr>
                <a:r>
                  <a:rPr kumimoji="1"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Trigger-Independent-of-Signal(TIS) </a:t>
                </a:r>
              </a:p>
              <a:p>
                <a:pPr marL="800100" lvl="1" indent="-342900">
                  <a:buFont typeface="Wingdings" pitchFamily="2" charset="2"/>
                  <a:buChar char="Ø"/>
                </a:pPr>
                <a:r>
                  <a:rPr kumimoji="1"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exclusive Trigger-On-Signal (</a:t>
                </a:r>
                <a:r>
                  <a:rPr kumimoji="1" lang="en-US" altLang="zh-CN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exTOS</a:t>
                </a:r>
                <a:r>
                  <a:rPr kumimoji="1"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800100" lvl="1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ts val="3200"/>
                  </a:lnSpc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11509C0C-4F8C-EED3-F1AE-C57E35CE74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852553"/>
                <a:ext cx="10271760" cy="3977051"/>
              </a:xfrm>
              <a:prstGeom prst="rect">
                <a:avLst/>
              </a:prstGeom>
              <a:blipFill>
                <a:blip r:embed="rId2"/>
                <a:stretch>
                  <a:fillRect l="-864" t="-9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图片 7">
            <a:extLst>
              <a:ext uri="{FF2B5EF4-FFF2-40B4-BE49-F238E27FC236}">
                <a16:creationId xmlns:a16="http://schemas.microsoft.com/office/drawing/2014/main" id="{5A08FBFA-CC06-610F-3709-8F8E58EBA1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0190" y="1177396"/>
            <a:ext cx="7023100" cy="723900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AA2E068C-461F-D24F-C80E-4F81BCB584B2}"/>
              </a:ext>
            </a:extLst>
          </p:cNvPr>
          <p:cNvGrpSpPr/>
          <p:nvPr/>
        </p:nvGrpSpPr>
        <p:grpSpPr>
          <a:xfrm>
            <a:off x="3212940" y="4213900"/>
            <a:ext cx="6177600" cy="1879077"/>
            <a:chOff x="1068070" y="2971248"/>
            <a:chExt cx="6479540" cy="1898765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BA0D1ACF-E261-A316-3F4C-1AB23A2744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68070" y="2971248"/>
              <a:ext cx="6252210" cy="1136765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82E553EE-F42E-B987-1E8C-48D36B4D5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1410" y="4108013"/>
              <a:ext cx="6426200" cy="762000"/>
            </a:xfrm>
            <a:prstGeom prst="rect">
              <a:avLst/>
            </a:prstGeom>
          </p:spPr>
        </p:pic>
      </p:grpSp>
      <p:sp>
        <p:nvSpPr>
          <p:cNvPr id="20" name="文本框 19">
            <a:extLst>
              <a:ext uri="{FF2B5EF4-FFF2-40B4-BE49-F238E27FC236}">
                <a16:creationId xmlns:a16="http://schemas.microsoft.com/office/drawing/2014/main" id="{73F6201D-A7D8-4CC6-11A8-3797C4DF5A30}"/>
              </a:ext>
            </a:extLst>
          </p:cNvPr>
          <p:cNvSpPr txBox="1"/>
          <p:nvPr/>
        </p:nvSpPr>
        <p:spPr>
          <a:xfrm>
            <a:off x="7203824" y="760134"/>
            <a:ext cx="19801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4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[JHEP 10 (2025) 136] </a:t>
            </a:r>
            <a:endParaRPr lang="zh-CN" altLang="en-US" sz="1400" dirty="0"/>
          </a:p>
        </p:txBody>
      </p:sp>
      <p:sp>
        <p:nvSpPr>
          <p:cNvPr id="2" name="页脚占位符 1">
            <a:extLst>
              <a:ext uri="{FF2B5EF4-FFF2-40B4-BE49-F238E27FC236}">
                <a16:creationId xmlns:a16="http://schemas.microsoft.com/office/drawing/2014/main" id="{89AF8685-7F7B-F22B-F6EB-EB47C0CB3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8F7C53B0-15A5-1D85-EE63-C0BCCD824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11</a:t>
            </a:fld>
            <a:endParaRPr lang="zh-CN" altLang="en-US"/>
          </a:p>
        </p:txBody>
      </p:sp>
      <p:sp>
        <p:nvSpPr>
          <p:cNvPr id="11" name="日期占位符 10">
            <a:extLst>
              <a:ext uri="{FF2B5EF4-FFF2-40B4-BE49-F238E27FC236}">
                <a16:creationId xmlns:a16="http://schemas.microsoft.com/office/drawing/2014/main" id="{F24DD143-4424-C6CE-8FD2-4AC77FCDA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67752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40EEB5-60F0-B4EA-E3C0-63C195432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50D04F69-3EFD-A5E7-3A5F-B7FD53F181EF}"/>
              </a:ext>
            </a:extLst>
          </p:cNvPr>
          <p:cNvSpPr txBox="1"/>
          <p:nvPr/>
        </p:nvSpPr>
        <p:spPr>
          <a:xfrm>
            <a:off x="838200" y="571500"/>
            <a:ext cx="10271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Branching fraction measurement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3615672-FB18-E50A-E60D-85DCEA7F99B2}"/>
              </a:ext>
            </a:extLst>
          </p:cNvPr>
          <p:cNvSpPr txBox="1"/>
          <p:nvPr/>
        </p:nvSpPr>
        <p:spPr>
          <a:xfrm>
            <a:off x="838200" y="1852553"/>
            <a:ext cx="749772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" altLang="zh-CN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Combined results: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" altLang="zh-CN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" altLang="zh-CN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Further theoretical and phenomenological work required to calculate absolute multi‑body branching fractions</a:t>
            </a:r>
            <a:br>
              <a:rPr lang="en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results are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critical for constraining theoretical models of weak decay dynamics 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59EF125-DE77-C071-6D5C-748C2295A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0190" y="1177396"/>
            <a:ext cx="7023100" cy="723900"/>
          </a:xfrm>
          <a:prstGeom prst="rect">
            <a:avLst/>
          </a:prstGeom>
        </p:spPr>
      </p:pic>
      <p:grpSp>
        <p:nvGrpSpPr>
          <p:cNvPr id="19" name="组合 18">
            <a:extLst>
              <a:ext uri="{FF2B5EF4-FFF2-40B4-BE49-F238E27FC236}">
                <a16:creationId xmlns:a16="http://schemas.microsoft.com/office/drawing/2014/main" id="{49420A7F-78AC-D6B8-F632-7A304659D5F3}"/>
              </a:ext>
            </a:extLst>
          </p:cNvPr>
          <p:cNvGrpSpPr/>
          <p:nvPr/>
        </p:nvGrpSpPr>
        <p:grpSpPr>
          <a:xfrm>
            <a:off x="1643449" y="2249506"/>
            <a:ext cx="5980953" cy="1108599"/>
            <a:chOff x="3083560" y="5135001"/>
            <a:chExt cx="6250940" cy="1107735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69207BDE-9FB2-F7DB-E798-ACB5C008DE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83560" y="5135001"/>
              <a:ext cx="4089400" cy="482600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A492D031-0AD0-FEF2-07B0-CCA773690E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83560" y="5572992"/>
              <a:ext cx="6250940" cy="669744"/>
            </a:xfrm>
            <a:prstGeom prst="rect">
              <a:avLst/>
            </a:prstGeom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2AEA1713-EC43-2D67-3FBD-45B803EBCB69}"/>
              </a:ext>
            </a:extLst>
          </p:cNvPr>
          <p:cNvGrpSpPr/>
          <p:nvPr/>
        </p:nvGrpSpPr>
        <p:grpSpPr>
          <a:xfrm>
            <a:off x="8153400" y="2049104"/>
            <a:ext cx="3926925" cy="3181651"/>
            <a:chOff x="8220625" y="2104150"/>
            <a:chExt cx="3926925" cy="3181651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C9807C95-3A3D-1C40-C4FA-49249513596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20625" y="2263655"/>
              <a:ext cx="3926925" cy="3022146"/>
            </a:xfrm>
            <a:prstGeom prst="rect">
              <a:avLst/>
            </a:prstGeom>
          </p:spPr>
        </p:pic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35CC92F8-5B4D-B4A1-DD79-2D625903FA0B}"/>
                </a:ext>
              </a:extLst>
            </p:cNvPr>
            <p:cNvSpPr txBox="1"/>
            <p:nvPr/>
          </p:nvSpPr>
          <p:spPr>
            <a:xfrm>
              <a:off x="8749622" y="2104150"/>
              <a:ext cx="28689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Systematic uncertainties</a:t>
              </a:r>
              <a:endParaRPr kumimoji="1"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6CA9B6C6-5538-92AE-F640-941308B60FDE}"/>
              </a:ext>
            </a:extLst>
          </p:cNvPr>
          <p:cNvSpPr txBox="1"/>
          <p:nvPr/>
        </p:nvSpPr>
        <p:spPr>
          <a:xfrm>
            <a:off x="1169072" y="4125519"/>
            <a:ext cx="39269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[E</a:t>
            </a:r>
            <a:r>
              <a:rPr lang="zh-CN" altLang="en-US" sz="14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PJC 7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8</a:t>
            </a:r>
            <a:r>
              <a:rPr lang="zh-CN" altLang="en-US" sz="14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 (201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8</a:t>
            </a:r>
            <a:r>
              <a:rPr lang="zh-CN" altLang="en-US" sz="14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)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56]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[EPJP 136 (2021) 772]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C364CB9A-909F-9DB2-7FFD-F90D9BF994E9}"/>
              </a:ext>
            </a:extLst>
          </p:cNvPr>
          <p:cNvSpPr txBox="1"/>
          <p:nvPr/>
        </p:nvSpPr>
        <p:spPr>
          <a:xfrm>
            <a:off x="7163315" y="758850"/>
            <a:ext cx="19801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4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[JHEP 10 (2025) 136] </a:t>
            </a:r>
            <a:endParaRPr lang="zh-CN" altLang="en-US" sz="1400" dirty="0"/>
          </a:p>
        </p:txBody>
      </p:sp>
      <p:sp>
        <p:nvSpPr>
          <p:cNvPr id="9" name="页脚占位符 8">
            <a:extLst>
              <a:ext uri="{FF2B5EF4-FFF2-40B4-BE49-F238E27FC236}">
                <a16:creationId xmlns:a16="http://schemas.microsoft.com/office/drawing/2014/main" id="{EAA43F14-0D44-AE0F-35E3-69FEF5C4E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11" name="灯片编号占位符 10">
            <a:extLst>
              <a:ext uri="{FF2B5EF4-FFF2-40B4-BE49-F238E27FC236}">
                <a16:creationId xmlns:a16="http://schemas.microsoft.com/office/drawing/2014/main" id="{549CAD31-30D9-DDD9-E227-4C398FAD7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12</a:t>
            </a:fld>
            <a:endParaRPr lang="zh-CN" altLang="en-US"/>
          </a:p>
        </p:txBody>
      </p:sp>
      <p:sp>
        <p:nvSpPr>
          <p:cNvPr id="12" name="日期占位符 11">
            <a:extLst>
              <a:ext uri="{FF2B5EF4-FFF2-40B4-BE49-F238E27FC236}">
                <a16:creationId xmlns:a16="http://schemas.microsoft.com/office/drawing/2014/main" id="{DD90AF77-25B2-8094-EA85-0DBE3908D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11368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09421-EEAB-802E-03D9-3889C709B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7A58151B-286D-3A79-99FC-39A8A1843029}"/>
                  </a:ext>
                </a:extLst>
              </p:cNvPr>
              <p:cNvSpPr txBox="1"/>
              <p:nvPr/>
            </p:nvSpPr>
            <p:spPr>
              <a:xfrm>
                <a:off x="429654" y="2448109"/>
                <a:ext cx="11569066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zh-CN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Observation of the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4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48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en-US" altLang="zh-CN" sz="48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48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sz="4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en-US" altLang="zh-CN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baryon</a:t>
                </a:r>
                <a:r>
                  <a:rPr lang="zh-CN" altLang="en-US" sz="4800" dirty="0"/>
                  <a:t> </a:t>
                </a:r>
                <a:br>
                  <a:rPr lang="en-US" altLang="zh-CN" sz="4800" dirty="0"/>
                </a:br>
                <a:r>
                  <a:rPr kumimoji="1" lang="en-US" altLang="zh-CN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with the LHCb Run 3 detector</a:t>
                </a:r>
                <a:endParaRPr kumimoji="1" lang="zh-CN" altLang="en-US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7A58151B-286D-3A79-99FC-39A8A18430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654" y="2448109"/>
                <a:ext cx="11569066" cy="1569660"/>
              </a:xfrm>
              <a:prstGeom prst="rect">
                <a:avLst/>
              </a:prstGeom>
              <a:blipFill>
                <a:blip r:embed="rId2"/>
                <a:stretch>
                  <a:fillRect t="-10400" b="-192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EC78880-980C-3AEB-4F03-C1A0D877A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EF19A86-084D-F4B7-5E34-84BC5DA89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13</a:t>
            </a:fld>
            <a:endParaRPr lang="zh-CN" altLang="en-US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512DA9F-8142-F12A-C402-5609B6415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9160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EA8E3-5785-BFB5-D9CD-7E34000B9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B846ED46-5BFC-9DE9-4DFB-6DA53D51617B}"/>
                  </a:ext>
                </a:extLst>
              </p:cNvPr>
              <p:cNvSpPr txBox="1"/>
              <p:nvPr/>
            </p:nvSpPr>
            <p:spPr>
              <a:xfrm>
                <a:off x="838199" y="558063"/>
                <a:ext cx="1027176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Doubly charmed baryon</a:t>
                </a:r>
                <a:r>
                  <a:rPr lang="zh-CN" altLang="en-US" sz="32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3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32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endParaRPr kumimoji="1" lang="en-US" altLang="zh-CN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B846ED46-5BFC-9DE9-4DFB-6DA53D5161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558063"/>
                <a:ext cx="10271760" cy="584775"/>
              </a:xfrm>
              <a:prstGeom prst="rect">
                <a:avLst/>
              </a:prstGeom>
              <a:blipFill>
                <a:blip r:embed="rId2"/>
                <a:stretch>
                  <a:fillRect l="-1481" t="-17391" b="-304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DDC56E01-3FD7-967A-88D7-C5C8F05C578C}"/>
                  </a:ext>
                </a:extLst>
              </p:cNvPr>
              <p:cNvSpPr txBox="1"/>
              <p:nvPr/>
            </p:nvSpPr>
            <p:spPr>
              <a:xfrm>
                <a:off x="838199" y="1343298"/>
                <a:ext cx="7396040" cy="81971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kumimoji="1"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Isospin-partner with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20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2000" b="0" i="0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endParaRPr lang="en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Shorter lifetime: ~60 </a:t>
                </a:r>
                <a:r>
                  <a:rPr lang="en" altLang="zh-CN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ps</a:t>
                </a: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</a:t>
                </a:r>
                <a:r>
                  <a:rPr lang="en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3"/>
                  </a:rPr>
                  <a:t>[JHEP07(2023)061]</a:t>
                </a:r>
                <a:r>
                  <a:rPr lang="en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4"/>
                  </a:rPr>
                  <a:t>[arXiv:2605.04967] </a:t>
                </a:r>
                <a:endParaRPr lang="en" altLang="zh-CN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kumimoji="1"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First claimed by SELEX:</a:t>
                </a: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kumimoji="1"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Observations reported in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𝛬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kumimoji="1"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kumimoji="1" lang="en-US" altLang="zh-CN" sz="2000" i="1">
                        <a:latin typeface="Cambria Math" panose="02040503050406030204" pitchFamily="18" charset="0"/>
                      </a:rPr>
                      <m:t>𝑝</m:t>
                    </m:r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kumimoji="1"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at 3520 MeV</a:t>
                </a: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 confirmed by FOCUS, BABAR, Belle and LHCb Run1/2</a:t>
                </a: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Local significance 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LHCb Run 1 and 2 data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but not significant considering Look Elsewhere Effect</a:t>
                </a:r>
                <a:endParaRPr lang="en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Target: search for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via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𝛬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LHCb 2024 data</a:t>
                </a: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Global significance 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&gt;3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Mass measurement</a:t>
                </a: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Global significance 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&lt;3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All Run 3 data will be included in the future analysis</a:t>
                </a: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Control mode: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2000" b="0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sz="2000" i="1"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𝛬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b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b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endParaRPr lang="en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ts val="3200"/>
                  </a:lnSpc>
                </a:pPr>
                <a:endParaRPr lang="en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ts val="3200"/>
                  </a:lnSpc>
                </a:pPr>
                <a:endParaRPr lang="en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ts val="3200"/>
                  </a:lnSpc>
                </a:pPr>
                <a:endParaRPr lang="en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DDC56E01-3FD7-967A-88D7-C5C8F05C57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1343298"/>
                <a:ext cx="7396040" cy="8197116"/>
              </a:xfrm>
              <a:prstGeom prst="rect">
                <a:avLst/>
              </a:prstGeom>
              <a:blipFill>
                <a:blip r:embed="rId5"/>
                <a:stretch>
                  <a:fillRect l="-685" r="-15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组合 25">
            <a:extLst>
              <a:ext uri="{FF2B5EF4-FFF2-40B4-BE49-F238E27FC236}">
                <a16:creationId xmlns:a16="http://schemas.microsoft.com/office/drawing/2014/main" id="{18E32E58-E7AD-3871-3122-27DCF9898A0A}"/>
              </a:ext>
            </a:extLst>
          </p:cNvPr>
          <p:cNvGrpSpPr/>
          <p:nvPr/>
        </p:nvGrpSpPr>
        <p:grpSpPr>
          <a:xfrm>
            <a:off x="3349350" y="4313700"/>
            <a:ext cx="555840" cy="34920"/>
            <a:chOff x="3349350" y="4313700"/>
            <a:chExt cx="555840" cy="34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3" name="墨迹 22">
                  <a:extLst>
                    <a:ext uri="{FF2B5EF4-FFF2-40B4-BE49-F238E27FC236}">
                      <a16:creationId xmlns:a16="http://schemas.microsoft.com/office/drawing/2014/main" id="{C4981249-0684-A2EF-7053-4E6EAEC7B54D}"/>
                    </a:ext>
                  </a:extLst>
                </p14:cNvPr>
                <p14:cNvContentPartPr/>
                <p14:nvPr/>
              </p14:nvContentPartPr>
              <p14:xfrm>
                <a:off x="3349350" y="4318380"/>
                <a:ext cx="348120" cy="19440"/>
              </p14:xfrm>
            </p:contentPart>
          </mc:Choice>
          <mc:Fallback xmlns="">
            <p:pic>
              <p:nvPicPr>
                <p:cNvPr id="23" name="墨迹 22">
                  <a:extLst>
                    <a:ext uri="{FF2B5EF4-FFF2-40B4-BE49-F238E27FC236}">
                      <a16:creationId xmlns:a16="http://schemas.microsoft.com/office/drawing/2014/main" id="{C4981249-0684-A2EF-7053-4E6EAEC7B54D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340350" y="4309740"/>
                  <a:ext cx="36576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4" name="墨迹 23">
                  <a:extLst>
                    <a:ext uri="{FF2B5EF4-FFF2-40B4-BE49-F238E27FC236}">
                      <a16:creationId xmlns:a16="http://schemas.microsoft.com/office/drawing/2014/main" id="{5F15A521-C5C5-AC85-E168-F35C122176BA}"/>
                    </a:ext>
                  </a:extLst>
                </p14:cNvPr>
                <p14:cNvContentPartPr/>
                <p14:nvPr/>
              </p14:nvContentPartPr>
              <p14:xfrm>
                <a:off x="3624750" y="4313700"/>
                <a:ext cx="280440" cy="34920"/>
              </p14:xfrm>
            </p:contentPart>
          </mc:Choice>
          <mc:Fallback xmlns="">
            <p:pic>
              <p:nvPicPr>
                <p:cNvPr id="24" name="墨迹 23">
                  <a:extLst>
                    <a:ext uri="{FF2B5EF4-FFF2-40B4-BE49-F238E27FC236}">
                      <a16:creationId xmlns:a16="http://schemas.microsoft.com/office/drawing/2014/main" id="{5F15A521-C5C5-AC85-E168-F35C122176BA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616110" y="4305060"/>
                  <a:ext cx="298080" cy="52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EE79088D-F810-8984-2294-145E7CDD8999}"/>
              </a:ext>
            </a:extLst>
          </p:cNvPr>
          <p:cNvGrpSpPr/>
          <p:nvPr/>
        </p:nvGrpSpPr>
        <p:grpSpPr>
          <a:xfrm>
            <a:off x="8077200" y="1242496"/>
            <a:ext cx="4114800" cy="2785494"/>
            <a:chOff x="3611783" y="3980738"/>
            <a:chExt cx="3563394" cy="2199626"/>
          </a:xfrm>
        </p:grpSpPr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FBA0E02C-5DCF-BF94-703F-F8378A5EE7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611783" y="3980738"/>
              <a:ext cx="3563394" cy="2199626"/>
            </a:xfrm>
            <a:prstGeom prst="rect">
              <a:avLst/>
            </a:prstGeom>
          </p:spPr>
        </p:pic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372C1DB4-097E-A7DC-81F4-98A2D0F76E22}"/>
                </a:ext>
              </a:extLst>
            </p:cNvPr>
            <p:cNvSpPr txBox="1"/>
            <p:nvPr/>
          </p:nvSpPr>
          <p:spPr>
            <a:xfrm>
              <a:off x="3996637" y="5872587"/>
              <a:ext cx="1977442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  <a:hlinkClick r:id="rId11"/>
                </a:rPr>
                <a:t>[</a:t>
              </a:r>
              <a:r>
                <a:rPr lang="zh-CN" altLang="en-US" sz="1400" dirty="0">
                  <a:latin typeface="Arial" panose="020B0604020202020204" pitchFamily="34" charset="0"/>
                  <a:cs typeface="Arial" panose="020B0604020202020204" pitchFamily="34" charset="0"/>
                  <a:hlinkClick r:id="rId11"/>
                </a:rPr>
                <a:t>JHEP</a:t>
              </a:r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  <a:hlinkClick r:id="rId11"/>
                </a:rPr>
                <a:t> </a:t>
              </a:r>
              <a:r>
                <a:rPr lang="zh-CN" altLang="en-US" sz="1400" dirty="0">
                  <a:latin typeface="Arial" panose="020B0604020202020204" pitchFamily="34" charset="0"/>
                  <a:cs typeface="Arial" panose="020B0604020202020204" pitchFamily="34" charset="0"/>
                  <a:hlinkClick r:id="rId11"/>
                </a:rPr>
                <a:t>12</a:t>
              </a:r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  <a:hlinkClick r:id="rId11"/>
                </a:rPr>
                <a:t> </a:t>
              </a:r>
              <a:r>
                <a:rPr lang="zh-CN" altLang="en-US" sz="1400" dirty="0">
                  <a:latin typeface="Arial" panose="020B0604020202020204" pitchFamily="34" charset="0"/>
                  <a:cs typeface="Arial" panose="020B0604020202020204" pitchFamily="34" charset="0"/>
                  <a:hlinkClick r:id="rId11"/>
                </a:rPr>
                <a:t>(2021)</a:t>
              </a:r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  <a:hlinkClick r:id="rId11"/>
                </a:rPr>
                <a:t> </a:t>
              </a:r>
              <a:r>
                <a:rPr lang="zh-CN" altLang="en-US" sz="1400" dirty="0">
                  <a:latin typeface="Arial" panose="020B0604020202020204" pitchFamily="34" charset="0"/>
                  <a:cs typeface="Arial" panose="020B0604020202020204" pitchFamily="34" charset="0"/>
                  <a:hlinkClick r:id="rId11"/>
                </a:rPr>
                <a:t>107</a:t>
              </a:r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  <a:hlinkClick r:id="rId11"/>
                </a:rPr>
                <a:t>]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80446E86-30AB-6D47-EAA4-36A8CBFBD83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26669" y="4027990"/>
            <a:ext cx="3003492" cy="2420011"/>
          </a:xfrm>
          <a:prstGeom prst="rect">
            <a:avLst/>
          </a:prstGeom>
        </p:spPr>
      </p:pic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25236CE-D40E-4BF3-1ED7-A059B0B1A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837D45B-D011-08FD-2B9B-AF3658D1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14</a:t>
            </a:fld>
            <a:endParaRPr lang="zh-CN" altLang="en-US"/>
          </a:p>
        </p:txBody>
      </p:sp>
      <p:sp>
        <p:nvSpPr>
          <p:cNvPr id="13" name="日期占位符 12">
            <a:extLst>
              <a:ext uri="{FF2B5EF4-FFF2-40B4-BE49-F238E27FC236}">
                <a16:creationId xmlns:a16="http://schemas.microsoft.com/office/drawing/2014/main" id="{129FA861-9337-957F-750B-FDB246053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8190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7D5F3-3D54-82D9-2956-D0F7B1567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2CC3FEAA-E63F-DEF3-2778-D5D1543D8AF6}"/>
                  </a:ext>
                </a:extLst>
              </p:cNvPr>
              <p:cNvSpPr txBox="1"/>
              <p:nvPr/>
            </p:nvSpPr>
            <p:spPr>
              <a:xfrm>
                <a:off x="838200" y="571500"/>
                <a:ext cx="1027176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Observation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3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32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kumimoji="1" lang="en-US" altLang="zh-CN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via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3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32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sz="3200" i="1"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kumimoji="1" lang="en-US" altLang="zh-CN" sz="3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3200" i="1">
                            <a:latin typeface="Cambria Math" panose="02040503050406030204" pitchFamily="18" charset="0"/>
                          </a:rPr>
                          <m:t>𝛬</m:t>
                        </m:r>
                      </m:e>
                      <m:sub>
                        <m:r>
                          <a:rPr kumimoji="1" lang="en-US" altLang="zh-CN" sz="32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32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kumimoji="1" lang="en-US" altLang="zh-CN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320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kumimoji="1" lang="en-US" altLang="zh-CN" sz="3200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kumimoji="1" lang="en-US" altLang="zh-CN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32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32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kumimoji="1" lang="en-US" altLang="zh-CN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2CC3FEAA-E63F-DEF3-2778-D5D1543D8A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71500"/>
                <a:ext cx="10271760" cy="584775"/>
              </a:xfrm>
              <a:prstGeom prst="rect">
                <a:avLst/>
              </a:prstGeom>
              <a:blipFill>
                <a:blip r:embed="rId2"/>
                <a:stretch>
                  <a:fillRect l="-1605" t="-14894" b="-297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72F03D53-5786-5C09-0BEF-F2B0273E559C}"/>
                  </a:ext>
                </a:extLst>
              </p:cNvPr>
              <p:cNvSpPr txBox="1"/>
              <p:nvPr/>
            </p:nvSpPr>
            <p:spPr>
              <a:xfrm>
                <a:off x="603885" y="1391293"/>
                <a:ext cx="10740390" cy="45037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Dataset:  A subset collected in 2024 (~ 6.9 fb</a:t>
                </a:r>
                <a:r>
                  <a:rPr lang="en-US" altLang="zh-CN" sz="24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-1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n-US" altLang="zh-CN" sz="24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Two-stage</a:t>
                </a:r>
                <a:r>
                  <a: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multivariate classifiers:</a:t>
                </a: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BDT for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𝛬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selection</a:t>
                </a: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BDT for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20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2000" b="0" i="0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with the first BDT as an input</a:t>
                </a: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Mass distributions of the selected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24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candidates</a:t>
                </a: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Peak near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2000">
                            <a:latin typeface="Cambria Math" panose="02040503050406030204" pitchFamily="18" charset="0"/>
                          </a:rPr>
                          <m:t>++</m:t>
                        </m:r>
                      </m:sup>
                    </m:sSubSup>
                  </m:oMath>
                </a14:m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mass</a:t>
                </a: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 structure at SELEX-claimed 3520 MeV</a:t>
                </a:r>
              </a:p>
              <a:p>
                <a:pPr lvl="1">
                  <a:lnSpc>
                    <a:spcPts val="3200"/>
                  </a:lnSpc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ts val="3200"/>
                  </a:lnSpc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72F03D53-5786-5C09-0BEF-F2B0273E55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885" y="1391293"/>
                <a:ext cx="10740390" cy="4503797"/>
              </a:xfrm>
              <a:prstGeom prst="rect">
                <a:avLst/>
              </a:prstGeom>
              <a:blipFill>
                <a:blip r:embed="rId3"/>
                <a:stretch>
                  <a:fillRect l="-826" t="-8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组合 15">
            <a:extLst>
              <a:ext uri="{FF2B5EF4-FFF2-40B4-BE49-F238E27FC236}">
                <a16:creationId xmlns:a16="http://schemas.microsoft.com/office/drawing/2014/main" id="{88D9A600-35BA-A4E7-9183-BA3FA4E08835}"/>
              </a:ext>
            </a:extLst>
          </p:cNvPr>
          <p:cNvGrpSpPr/>
          <p:nvPr/>
        </p:nvGrpSpPr>
        <p:grpSpPr>
          <a:xfrm>
            <a:off x="7108829" y="1557488"/>
            <a:ext cx="4889500" cy="3743023"/>
            <a:chOff x="7082629" y="2358700"/>
            <a:chExt cx="4889500" cy="3743023"/>
          </a:xfrm>
        </p:grpSpPr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74DD9646-E10F-ECD3-D373-49EDB6BAE9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82629" y="2545723"/>
              <a:ext cx="4889500" cy="3556000"/>
            </a:xfrm>
            <a:prstGeom prst="rect">
              <a:avLst/>
            </a:prstGeom>
          </p:spPr>
        </p:pic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DBC53159-8F61-A28F-0E41-F5837F11F1A5}"/>
                </a:ext>
              </a:extLst>
            </p:cNvPr>
            <p:cNvSpPr txBox="1"/>
            <p:nvPr/>
          </p:nvSpPr>
          <p:spPr>
            <a:xfrm>
              <a:off x="7817733" y="2358700"/>
              <a:ext cx="9954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SELEX</a:t>
              </a:r>
              <a:endParaRPr kumimoji="1" lang="zh-CN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35D5194B-446E-CA09-C498-104AD1A28166}"/>
                    </a:ext>
                  </a:extLst>
                </p:cNvPr>
                <p:cNvSpPr txBox="1"/>
                <p:nvPr/>
              </p:nvSpPr>
              <p:spPr>
                <a:xfrm>
                  <a:off x="8813156" y="2358700"/>
                  <a:ext cx="2865699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zh-CN" altLang="en-US" sz="180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18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𝛯</m:t>
                            </m:r>
                          </m:e>
                          <m:sub>
                            <m:r>
                              <a:rPr lang="en-US" altLang="zh-CN" sz="18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𝑐𝑐</m:t>
                            </m:r>
                          </m:sub>
                          <m:sup>
                            <m:r>
                              <a:rPr lang="en-US" altLang="zh-CN" sz="1800" b="0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++</m:t>
                            </m:r>
                          </m:sup>
                        </m:sSubSup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35D5194B-446E-CA09-C498-104AD1A2816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13156" y="2358700"/>
                  <a:ext cx="2865699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文本框 8">
            <a:extLst>
              <a:ext uri="{FF2B5EF4-FFF2-40B4-BE49-F238E27FC236}">
                <a16:creationId xmlns:a16="http://schemas.microsoft.com/office/drawing/2014/main" id="{FDB2D57F-E2BA-4C60-C46B-8C4965B2499A}"/>
              </a:ext>
            </a:extLst>
          </p:cNvPr>
          <p:cNvSpPr txBox="1"/>
          <p:nvPr/>
        </p:nvSpPr>
        <p:spPr>
          <a:xfrm>
            <a:off x="8153400" y="796714"/>
            <a:ext cx="252811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4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[arXiv:2603.28456]</a:t>
            </a:r>
            <a:endParaRPr lang="zh-CN" altLang="en-US" sz="1400" dirty="0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103AF2B-E390-287E-45C6-CAEE549C5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11" name="灯片编号占位符 10">
            <a:extLst>
              <a:ext uri="{FF2B5EF4-FFF2-40B4-BE49-F238E27FC236}">
                <a16:creationId xmlns:a16="http://schemas.microsoft.com/office/drawing/2014/main" id="{EAFD6C4B-1BC1-D952-09D8-6650C1829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15</a:t>
            </a:fld>
            <a:endParaRPr lang="zh-CN" altLang="en-US"/>
          </a:p>
        </p:txBody>
      </p:sp>
      <p:sp>
        <p:nvSpPr>
          <p:cNvPr id="12" name="日期占位符 11">
            <a:extLst>
              <a:ext uri="{FF2B5EF4-FFF2-40B4-BE49-F238E27FC236}">
                <a16:creationId xmlns:a16="http://schemas.microsoft.com/office/drawing/2014/main" id="{AE522123-9977-5359-CD9B-8AE9ED222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78446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935EE-4BA6-4450-5D9A-A67D98F50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B2859382-962C-8EF9-63A5-F452C4B22E29}"/>
              </a:ext>
            </a:extLst>
          </p:cNvPr>
          <p:cNvSpPr txBox="1"/>
          <p:nvPr/>
        </p:nvSpPr>
        <p:spPr>
          <a:xfrm>
            <a:off x="838200" y="571500"/>
            <a:ext cx="10271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Significance determination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4C9214EF-C182-CA69-4618-F77A3A1702B0}"/>
                  </a:ext>
                </a:extLst>
              </p:cNvPr>
              <p:cNvSpPr txBox="1"/>
              <p:nvPr/>
            </p:nvSpPr>
            <p:spPr>
              <a:xfrm>
                <a:off x="603885" y="1391293"/>
                <a:ext cx="10740390" cy="36830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unbinned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extended maximum-likelihood fit</a:t>
                </a: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Signal model:  Crystal Ball function</a:t>
                </a: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Background model: 2</a:t>
                </a:r>
                <a:r>
                  <a:rPr lang="en" altLang="zh-CN" sz="20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</a:t>
                </a: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order Polynomial</a:t>
                </a: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sig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915</m:t>
                    </m:r>
                    <m:r>
                      <a:rPr lang="en-US" altLang="zh-CN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±12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oMath>
                </a14:m>
                <a:endParaRPr lang="en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Local significance:  &gt; 7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ts val="3200"/>
                  </a:lnSpc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4C9214EF-C182-CA69-4618-F77A3A1702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885" y="1391293"/>
                <a:ext cx="10740390" cy="3683060"/>
              </a:xfrm>
              <a:prstGeom prst="rect">
                <a:avLst/>
              </a:prstGeom>
              <a:blipFill>
                <a:blip r:embed="rId2"/>
                <a:stretch>
                  <a:fillRect l="-826" t="-10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图片 7">
            <a:extLst>
              <a:ext uri="{FF2B5EF4-FFF2-40B4-BE49-F238E27FC236}">
                <a16:creationId xmlns:a16="http://schemas.microsoft.com/office/drawing/2014/main" id="{7B5918BD-A84D-EA68-B355-8C3DD2AA75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0825" y="3239677"/>
            <a:ext cx="3930650" cy="311667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B16D58C-962D-7353-D7E1-56BB38590F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1918" y="180250"/>
            <a:ext cx="3808464" cy="307850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3E15075-22EB-3B2F-54A1-09A15F772B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8437" y="3547949"/>
            <a:ext cx="3664680" cy="2818218"/>
          </a:xfrm>
          <a:prstGeom prst="rect">
            <a:avLst/>
          </a:prstGeom>
        </p:spPr>
      </p:pic>
      <p:sp>
        <p:nvSpPr>
          <p:cNvPr id="12" name="爆炸形 1 11">
            <a:extLst>
              <a:ext uri="{FF2B5EF4-FFF2-40B4-BE49-F238E27FC236}">
                <a16:creationId xmlns:a16="http://schemas.microsoft.com/office/drawing/2014/main" id="{B2C3578F-AA13-AE4C-3D49-3F00CABAD693}"/>
              </a:ext>
            </a:extLst>
          </p:cNvPr>
          <p:cNvSpPr/>
          <p:nvPr/>
        </p:nvSpPr>
        <p:spPr>
          <a:xfrm>
            <a:off x="3989203" y="2872860"/>
            <a:ext cx="2045970" cy="771798"/>
          </a:xfrm>
          <a:prstGeom prst="irregularSeal1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400" dirty="0">
                <a:ln>
                  <a:solidFill>
                    <a:srgbClr val="FF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First Observation!</a:t>
            </a:r>
            <a:endParaRPr kumimoji="1" lang="zh-CN" altLang="en-US" sz="1400" dirty="0">
              <a:ln>
                <a:solidFill>
                  <a:srgbClr val="FF0000"/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42EC498B-954D-7A3F-EB34-5ED144DAC917}"/>
              </a:ext>
            </a:extLst>
          </p:cNvPr>
          <p:cNvSpPr txBox="1"/>
          <p:nvPr/>
        </p:nvSpPr>
        <p:spPr>
          <a:xfrm>
            <a:off x="5974080" y="718391"/>
            <a:ext cx="252811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4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[arXiv:2603.28456]</a:t>
            </a:r>
            <a:endParaRPr lang="zh-CN" altLang="en-US" sz="1400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3C9AB06-BC91-5C58-B3B2-E148EB4DF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13" name="灯片编号占位符 12">
            <a:extLst>
              <a:ext uri="{FF2B5EF4-FFF2-40B4-BE49-F238E27FC236}">
                <a16:creationId xmlns:a16="http://schemas.microsoft.com/office/drawing/2014/main" id="{DD23B596-BAD2-E1F5-234F-F97963CC6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16</a:t>
            </a:fld>
            <a:endParaRPr lang="zh-CN" altLang="en-US"/>
          </a:p>
        </p:txBody>
      </p:sp>
      <p:sp>
        <p:nvSpPr>
          <p:cNvPr id="14" name="日期占位符 13">
            <a:extLst>
              <a:ext uri="{FF2B5EF4-FFF2-40B4-BE49-F238E27FC236}">
                <a16:creationId xmlns:a16="http://schemas.microsoft.com/office/drawing/2014/main" id="{2DBA292A-BCCD-BE17-876F-8C72F44FD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9901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5D876-1D4F-396E-7E41-8697831E7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1C0FBEB0-1EDB-DBE7-B79E-47CAC9168F33}"/>
              </a:ext>
            </a:extLst>
          </p:cNvPr>
          <p:cNvSpPr txBox="1"/>
          <p:nvPr/>
        </p:nvSpPr>
        <p:spPr>
          <a:xfrm>
            <a:off x="838200" y="571500"/>
            <a:ext cx="10271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Mass measurement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FB3ACF69-0056-F4E7-8877-F619275F746C}"/>
                  </a:ext>
                </a:extLst>
              </p:cNvPr>
              <p:cNvSpPr txBox="1"/>
              <p:nvPr/>
            </p:nvSpPr>
            <p:spPr>
              <a:xfrm>
                <a:off x="603885" y="1391293"/>
                <a:ext cx="9763434" cy="53245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Mass bias caused by</a:t>
                </a:r>
                <a:endParaRPr lang="en" altLang="zh-C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Event selection</a:t>
                </a: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Final-state photon radiation</a:t>
                </a: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en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Corrected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24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mass: </a:t>
                </a:r>
              </a:p>
              <a:p>
                <a:pPr>
                  <a:lnSpc>
                    <a:spcPts val="32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zh-CN" altLang="en-US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𝛯</m:t>
                              </m:r>
                            </m:e>
                            <m:sub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𝑐𝑐</m:t>
                              </m:r>
                            </m:sub>
                            <m:sup>
                              <m:r>
                                <a:rPr lang="en-US" altLang="zh-CN" sz="24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bSup>
                        </m:e>
                      </m:d>
                      <m:r>
                        <a:rPr lang="en-US" altLang="zh-CN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=3619.97±0.83</m:t>
                      </m:r>
                      <m:d>
                        <m:d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stat</m:t>
                          </m:r>
                        </m:e>
                      </m:d>
                      <m:r>
                        <a:rPr lang="en-US" altLang="zh-CN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±</m:t>
                      </m:r>
                      <m:sSubSup>
                        <m:sSubSup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0.26</m:t>
                          </m:r>
                          <m:d>
                            <m:dPr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syst</m:t>
                              </m:r>
                            </m:e>
                          </m:d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−1.30</m:t>
                          </m:r>
                        </m:sub>
                        <m:sup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+1.90</m:t>
                          </m:r>
                        </m:sup>
                      </m:sSubSup>
                      <m:d>
                        <m:d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lifetime</m:t>
                          </m:r>
                        </m:e>
                      </m:d>
                      <m:r>
                        <a:rPr lang="en-US" altLang="zh-CN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MeV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/</m:t>
                      </m:r>
                      <m:sSup>
                        <m:sSup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altLang="zh-C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100 MeV higher than the SELEX</a:t>
                </a:r>
                <a:r>
                  <a: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results</a:t>
                </a: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Mass difference:</a:t>
                </a:r>
                <a:b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Δ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  <m:d>
                      <m:dPr>
                        <m:ctrlPr>
                          <a:rPr lang="en-US" altLang="zh-C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zh-CN" alt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𝛯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𝑐𝑐</m:t>
                            </m:r>
                          </m:sub>
                          <m:sup>
                            <m:r>
                              <a:rPr lang="en-US" altLang="zh-CN" sz="240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zh-CN" sz="2400" b="0" i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bSup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  <m:d>
                      <m:dPr>
                        <m:ctrlPr>
                          <a:rPr lang="en-US" altLang="zh-C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zh-CN" alt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𝛯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𝑐𝑐</m:t>
                            </m:r>
                          </m:sub>
                          <m:sup>
                            <m:r>
                              <a:rPr lang="en-US" altLang="zh-CN" sz="2400" b="0" i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bSup>
                      </m:e>
                    </m:d>
                    <m:r>
                      <a:rPr lang="en-US" altLang="zh-CN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1.77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±0.8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4</m:t>
                    </m:r>
                    <m:d>
                      <m:dPr>
                        <m:ctrlPr>
                          <a:rPr lang="en-US" altLang="zh-C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stat</m:t>
                        </m:r>
                      </m:e>
                    </m:d>
                    <m:r>
                      <a:rPr lang="en-US" altLang="zh-CN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±</m:t>
                    </m:r>
                    <m:sSubSup>
                      <m:sSubSupPr>
                        <m:ctrlPr>
                          <a:rPr lang="en-US" altLang="zh-C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0.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15</m:t>
                        </m:r>
                        <m:d>
                          <m:d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altLang="zh-CN" sz="24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syst</m:t>
                            </m:r>
                          </m:e>
                        </m:d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−1.30</m:t>
                        </m:r>
                      </m:sub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+1.90</m:t>
                        </m:r>
                      </m:sup>
                    </m:sSubSup>
                    <m:d>
                      <m:dPr>
                        <m:ctrlPr>
                          <a:rPr lang="en-US" altLang="zh-C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lifetime</m:t>
                        </m:r>
                      </m:e>
                    </m:d>
                    <m:r>
                      <a:rPr lang="en-US" altLang="zh-CN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4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MeV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sSup>
                      <m:sSupPr>
                        <m:ctrlPr>
                          <a:rPr lang="en-US" altLang="zh-C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C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Consistent</a:t>
                </a:r>
                <a:r>
                  <a: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predicted isospin splitting	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2"/>
                  </a:rPr>
                  <a:t>[PRD96(2017)033004]</a:t>
                </a:r>
                <a:endPara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ts val="3200"/>
                  </a:lnSpc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FB3ACF69-0056-F4E7-8877-F619275F74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885" y="1391293"/>
                <a:ext cx="9763434" cy="5324535"/>
              </a:xfrm>
              <a:prstGeom prst="rect">
                <a:avLst/>
              </a:prstGeom>
              <a:blipFill>
                <a:blip r:embed="rId3"/>
                <a:stretch>
                  <a:fillRect l="-909" t="-7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图片 1">
            <a:extLst>
              <a:ext uri="{FF2B5EF4-FFF2-40B4-BE49-F238E27FC236}">
                <a16:creationId xmlns:a16="http://schemas.microsoft.com/office/drawing/2014/main" id="{1B96371F-8EE5-C555-9382-6D0B0EF240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0163" y="571500"/>
            <a:ext cx="6320873" cy="237433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8DD805F-3E25-5BCF-C5E1-778F0E80E73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299" b="2523"/>
          <a:stretch>
            <a:fillRect/>
          </a:stretch>
        </p:blipFill>
        <p:spPr>
          <a:xfrm>
            <a:off x="9032913" y="3634778"/>
            <a:ext cx="2628147" cy="2604063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37EE42A8-D509-BD01-B2C4-78EE506D97F3}"/>
              </a:ext>
            </a:extLst>
          </p:cNvPr>
          <p:cNvSpPr txBox="1"/>
          <p:nvPr/>
        </p:nvSpPr>
        <p:spPr>
          <a:xfrm>
            <a:off x="838200" y="1077869"/>
            <a:ext cx="252811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4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[arXiv:2603.28456]</a:t>
            </a:r>
            <a:endParaRPr lang="zh-CN" altLang="en-US" sz="1400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D18BBCF-2726-311D-B0F6-C5B2598B2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11" name="灯片编号占位符 10">
            <a:extLst>
              <a:ext uri="{FF2B5EF4-FFF2-40B4-BE49-F238E27FC236}">
                <a16:creationId xmlns:a16="http://schemas.microsoft.com/office/drawing/2014/main" id="{D3490298-CFD5-A558-EF4C-D9D6BC1E4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17</a:t>
            </a:fld>
            <a:endParaRPr lang="zh-CN" altLang="en-US"/>
          </a:p>
        </p:txBody>
      </p:sp>
      <p:sp>
        <p:nvSpPr>
          <p:cNvPr id="12" name="日期占位符 11">
            <a:extLst>
              <a:ext uri="{FF2B5EF4-FFF2-40B4-BE49-F238E27FC236}">
                <a16:creationId xmlns:a16="http://schemas.microsoft.com/office/drawing/2014/main" id="{2DF76C01-529F-7CAF-00D1-39C3ACCD1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2792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78FA8-F9DE-E629-1E03-48FAF53D2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2AA2C0B7-98A7-4365-1962-7B0B2538FE89}"/>
              </a:ext>
            </a:extLst>
          </p:cNvPr>
          <p:cNvSpPr txBox="1"/>
          <p:nvPr/>
        </p:nvSpPr>
        <p:spPr>
          <a:xfrm>
            <a:off x="838200" y="571500"/>
            <a:ext cx="10271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Crosscheck with Run 2 data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2AFF8236-1B2C-82B6-E68E-B71BFCA62137}"/>
                  </a:ext>
                </a:extLst>
              </p:cNvPr>
              <p:cNvSpPr txBox="1"/>
              <p:nvPr/>
            </p:nvSpPr>
            <p:spPr>
              <a:xfrm>
                <a:off x="636879" y="1334077"/>
                <a:ext cx="8413204" cy="68588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13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sig</m:t>
                        </m:r>
                      </m:sub>
                    </m:sSub>
                    <m:r>
                      <a:rPr lang="en-US" altLang="zh-CN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304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80</m:t>
                    </m:r>
                  </m:oMath>
                </a14:m>
                <a:endParaRPr lang="en" altLang="zh-C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30000"/>
                  </a:lnSpc>
                  <a:buFont typeface="Arial" panose="020B0604020202020204" pitchFamily="34" charset="0"/>
                  <a:buChar char="•"/>
                </a:pPr>
                <a:r>
                  <a:rPr lang="en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Yield per luminosity </a:t>
                </a:r>
                <a:r>
                  <a:rPr lang="en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2.5 times higher</a:t>
                </a:r>
                <a:r>
                  <a:rPr lang="en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Run 3, due to the improvement of the detector</a:t>
                </a:r>
              </a:p>
              <a:p>
                <a:pPr marL="342900" indent="-342900">
                  <a:lnSpc>
                    <a:spcPct val="130000"/>
                  </a:lnSpc>
                  <a:buFont typeface="Arial" panose="020B0604020202020204" pitchFamily="34" charset="0"/>
                  <a:buChar char="•"/>
                </a:pPr>
                <a:r>
                  <a:rPr lang="en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Local significance:  &gt; 4</a:t>
                </a: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endParaRPr lang="en-US" altLang="zh-C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3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24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en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mass: </a:t>
                </a:r>
              </a:p>
              <a:p>
                <a:pPr>
                  <a:lnSpc>
                    <a:spcPts val="32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zh-CN" altLang="en-US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𝛯</m:t>
                              </m:r>
                            </m:e>
                            <m:sub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𝑐𝑐</m:t>
                              </m:r>
                            </m:sub>
                            <m:sup>
                              <m:r>
                                <a:rPr lang="en-US" altLang="zh-CN" sz="24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bSup>
                        </m:e>
                      </m:d>
                      <m:r>
                        <a:rPr lang="en-US" altLang="zh-CN" sz="24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=36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20</m:t>
                      </m:r>
                      <m:r>
                        <a:rPr lang="en-US" altLang="zh-CN" sz="24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8</m:t>
                      </m:r>
                      <m:r>
                        <a:rPr lang="en-US" altLang="zh-CN" sz="24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±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2.3</m:t>
                      </m:r>
                      <m:sSubSup>
                        <m:sSubSup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stat</m:t>
                              </m:r>
                            </m:e>
                          </m:d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−1.2</m:t>
                          </m:r>
                        </m:sub>
                        <m:sup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+1.5</m:t>
                          </m:r>
                        </m:sup>
                      </m:sSubSup>
                      <m:d>
                        <m:d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CN" sz="24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lifetime</m:t>
                          </m:r>
                        </m:e>
                      </m:d>
                      <m:r>
                        <a:rPr lang="en-US" altLang="zh-CN" sz="24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MeV</m:t>
                      </m:r>
                      <m:r>
                        <a:rPr lang="en-US" altLang="zh-CN" sz="24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/</m:t>
                      </m:r>
                      <m:sSup>
                        <m:sSup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US" altLang="zh-CN" sz="2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altLang="zh-C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30000"/>
                  </a:lnSpc>
                  <a:buFont typeface="Arial" panose="020B0604020202020204" pitchFamily="34" charset="0"/>
                  <a:buChar char="•"/>
                </a:pPr>
                <a:r>
                  <a:rPr lang="en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Consistent with 2024 result:</a:t>
                </a:r>
                <a:br>
                  <a:rPr lang="en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  <m:d>
                      <m:dPr>
                        <m:ctrlPr>
                          <a:rPr lang="en-US" altLang="zh-C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zh-CN" altLang="en-US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𝛯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𝑐𝑐</m:t>
                            </m:r>
                          </m:sub>
                          <m:sup>
                            <m:r>
                              <a:rPr lang="en-US" altLang="zh-CN" sz="240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bSup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br>
                  <a:rPr lang="en-US" altLang="zh-CN" sz="2400" b="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3619.97±0.83</m:t>
                    </m:r>
                    <m:d>
                      <m:dPr>
                        <m:ctrlPr>
                          <a:rPr lang="en-US" altLang="zh-C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stat</m:t>
                        </m:r>
                      </m:e>
                    </m:d>
                    <m:r>
                      <a:rPr lang="en-US" altLang="zh-CN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±</m:t>
                    </m:r>
                    <m:sSubSup>
                      <m:sSubSupPr>
                        <m:ctrlPr>
                          <a:rPr lang="en-US" altLang="zh-C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0.26</m:t>
                        </m:r>
                        <m:d>
                          <m:d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altLang="zh-CN" sz="24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syst</m:t>
                            </m:r>
                          </m:e>
                        </m:d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−1.30</m:t>
                        </m:r>
                      </m:sub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+1.90</m:t>
                        </m:r>
                      </m:sup>
                    </m:sSubSup>
                    <m:d>
                      <m:dPr>
                        <m:ctrlPr>
                          <a:rPr lang="en-US" altLang="zh-C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lifetime</m:t>
                        </m:r>
                      </m:e>
                    </m:d>
                    <m:r>
                      <a:rPr lang="en-US" altLang="zh-CN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4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MeV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sSup>
                      <m:sSupPr>
                        <m:ctrlPr>
                          <a:rPr lang="en-US" altLang="zh-C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C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30000"/>
                  </a:lnSpc>
                  <a:buFont typeface="Arial" panose="020B0604020202020204" pitchFamily="34" charset="0"/>
                  <a:buChar char="•"/>
                </a:pPr>
                <a:endParaRPr lang="en" altLang="zh-C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ct val="130000"/>
                  </a:lnSpc>
                  <a:buFont typeface="Arial" panose="020B0604020202020204" pitchFamily="34" charset="0"/>
                  <a:buChar char="•"/>
                </a:pPr>
                <a:endParaRPr lang="en" altLang="zh-C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ct val="130000"/>
                  </a:lnSpc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ct val="130000"/>
                  </a:lnSpc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ct val="130000"/>
                  </a:lnSpc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2AFF8236-1B2C-82B6-E68E-B71BFCA621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879" y="1334077"/>
                <a:ext cx="8413204" cy="6858865"/>
              </a:xfrm>
              <a:prstGeom prst="rect">
                <a:avLst/>
              </a:prstGeom>
              <a:blipFill>
                <a:blip r:embed="rId2"/>
                <a:stretch>
                  <a:fillRect l="-9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组合 15">
            <a:extLst>
              <a:ext uri="{FF2B5EF4-FFF2-40B4-BE49-F238E27FC236}">
                <a16:creationId xmlns:a16="http://schemas.microsoft.com/office/drawing/2014/main" id="{19130B55-E4E9-87C6-6ABC-39C734BF37ED}"/>
              </a:ext>
            </a:extLst>
          </p:cNvPr>
          <p:cNvGrpSpPr/>
          <p:nvPr/>
        </p:nvGrpSpPr>
        <p:grpSpPr>
          <a:xfrm>
            <a:off x="8610600" y="393698"/>
            <a:ext cx="3581400" cy="5962652"/>
            <a:chOff x="7859230" y="180250"/>
            <a:chExt cx="3953840" cy="6070604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3B094F4E-F0E0-3EAA-0B05-B2C663EFAD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31918" y="180250"/>
              <a:ext cx="3808464" cy="3078509"/>
            </a:xfrm>
            <a:prstGeom prst="rect">
              <a:avLst/>
            </a:prstGeom>
          </p:spPr>
        </p:pic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9AD81AA4-76A4-EE1E-A96F-CAABDBDE30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59230" y="3258759"/>
              <a:ext cx="3953840" cy="2992095"/>
            </a:xfrm>
            <a:prstGeom prst="rect">
              <a:avLst/>
            </a:prstGeom>
          </p:spPr>
        </p:pic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530D21A6-5511-02F7-395D-65E84B0D4D8F}"/>
                </a:ext>
              </a:extLst>
            </p:cNvPr>
            <p:cNvSpPr txBox="1"/>
            <p:nvPr/>
          </p:nvSpPr>
          <p:spPr>
            <a:xfrm>
              <a:off x="9825170" y="4756893"/>
              <a:ext cx="12847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dirty="0"/>
                <a:t>Run 2</a:t>
              </a:r>
              <a:endParaRPr kumimoji="1" lang="zh-CN" altLang="en-US" dirty="0"/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0066E12C-E22A-0CB5-07C8-85877E22CD13}"/>
                </a:ext>
              </a:extLst>
            </p:cNvPr>
            <p:cNvSpPr txBox="1"/>
            <p:nvPr/>
          </p:nvSpPr>
          <p:spPr>
            <a:xfrm>
              <a:off x="9825170" y="1804921"/>
              <a:ext cx="12847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dirty="0"/>
                <a:t>2024</a:t>
              </a:r>
              <a:endParaRPr kumimoji="1" lang="zh-CN" altLang="en-US" dirty="0"/>
            </a:p>
          </p:txBody>
        </p: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CC2849E6-5350-5855-A5A4-DFD572EC10B9}"/>
              </a:ext>
            </a:extLst>
          </p:cNvPr>
          <p:cNvSpPr txBox="1"/>
          <p:nvPr/>
        </p:nvSpPr>
        <p:spPr>
          <a:xfrm>
            <a:off x="6265607" y="752438"/>
            <a:ext cx="252811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4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[arXiv:2603.28456]</a:t>
            </a:r>
            <a:endParaRPr lang="zh-CN" altLang="en-US" sz="1400" dirty="0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8098118-AE3C-AF17-5049-134C956D0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11" name="灯片编号占位符 10">
            <a:extLst>
              <a:ext uri="{FF2B5EF4-FFF2-40B4-BE49-F238E27FC236}">
                <a16:creationId xmlns:a16="http://schemas.microsoft.com/office/drawing/2014/main" id="{89FE0020-A14A-52D7-612F-048F7EDDB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18</a:t>
            </a:fld>
            <a:endParaRPr lang="zh-CN" altLang="en-US"/>
          </a:p>
        </p:txBody>
      </p:sp>
      <p:sp>
        <p:nvSpPr>
          <p:cNvPr id="12" name="日期占位符 11">
            <a:extLst>
              <a:ext uri="{FF2B5EF4-FFF2-40B4-BE49-F238E27FC236}">
                <a16:creationId xmlns:a16="http://schemas.microsoft.com/office/drawing/2014/main" id="{342B0FBD-5272-6D95-7F6E-C4569ADFE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61126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EAD7A-940B-1C38-0FF6-6B6A0259F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0D59A91E-1E36-4EBA-EF5A-A15BC8374F5B}"/>
                  </a:ext>
                </a:extLst>
              </p:cNvPr>
              <p:cNvSpPr txBox="1"/>
              <p:nvPr/>
            </p:nvSpPr>
            <p:spPr>
              <a:xfrm>
                <a:off x="429654" y="2448109"/>
                <a:ext cx="11569066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zh-CN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Observation of the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4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4800" b="0" i="1" smtClean="0">
                            <a:latin typeface="Cambria Math" panose="02040503050406030204" pitchFamily="18" charset="0"/>
                          </a:rPr>
                          <m:t>𝛺</m:t>
                        </m:r>
                      </m:e>
                      <m:sub>
                        <m:r>
                          <a:rPr lang="en-US" altLang="zh-CN" sz="48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48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kumimoji="1" lang="en-US" altLang="zh-CN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baryon</a:t>
                </a:r>
                <a:br>
                  <a:rPr kumimoji="1" lang="en-US" altLang="zh-CN" sz="48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kumimoji="1" lang="en-US" altLang="zh-CN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with the LHCb Run 3 detector</a:t>
                </a:r>
                <a:endParaRPr kumimoji="1" lang="zh-CN" altLang="en-US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0D59A91E-1E36-4EBA-EF5A-A15BC8374F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654" y="2448109"/>
                <a:ext cx="11569066" cy="1569660"/>
              </a:xfrm>
              <a:prstGeom prst="rect">
                <a:avLst/>
              </a:prstGeom>
              <a:blipFill>
                <a:blip r:embed="rId2"/>
                <a:stretch>
                  <a:fillRect t="-8800" b="-192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DE50716-F7FB-BF08-FA4D-3CC08632C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3231922-7E91-4189-ECF5-398BEA959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19</a:t>
            </a:fld>
            <a:endParaRPr lang="zh-CN" altLang="en-US"/>
          </a:p>
        </p:txBody>
      </p:sp>
      <p:sp>
        <p:nvSpPr>
          <p:cNvPr id="6" name="日期占位符 5">
            <a:extLst>
              <a:ext uri="{FF2B5EF4-FFF2-40B4-BE49-F238E27FC236}">
                <a16:creationId xmlns:a16="http://schemas.microsoft.com/office/drawing/2014/main" id="{B9117E48-71E4-B218-6DEB-BEB352936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5870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9657E56E-D5BD-BC43-942D-675834300F44}"/>
                  </a:ext>
                </a:extLst>
              </p:cNvPr>
              <p:cNvSpPr txBox="1"/>
              <p:nvPr/>
            </p:nvSpPr>
            <p:spPr>
              <a:xfrm>
                <a:off x="956930" y="1059537"/>
                <a:ext cx="11235070" cy="45173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kumimoji="1"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Introduction</a:t>
                </a:r>
              </a:p>
              <a:p>
                <a:pPr marL="457200" indent="-457200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kumimoji="1"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Observation of the decay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4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zh-CN" altLang="en-US" sz="24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2400" b="0" i="0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zh-CN" altLang="en-US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en-US" altLang="zh-CN" sz="2400" b="0" i="0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sSup>
                      <m:s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br>
                  <a:rPr kumimoji="1"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kumimoji="1"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								</a:t>
                </a:r>
                <a:r>
                  <a:rPr lang="en" altLang="zh-CN" dirty="0">
                    <a:latin typeface="Arial" panose="020B0604020202020204" pitchFamily="34" charset="0"/>
                    <a:cs typeface="Arial" panose="020B0604020202020204" pitchFamily="34" charset="0"/>
                    <a:hlinkClick r:id="rId3"/>
                  </a:rPr>
                  <a:t>[JHEP 10 (2025) 136] </a:t>
                </a:r>
                <a:endParaRPr kumimoji="1" lang="en-US" altLang="zh-C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kumimoji="1"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Observation of the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24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kumimoji="1"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baryon with the LHCb Run 3 detector</a:t>
                </a:r>
                <a:br>
                  <a:rPr kumimoji="1"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kumimoji="1"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								</a:t>
                </a:r>
                <a:r>
                  <a:rPr lang="en" altLang="zh-CN" dirty="0">
                    <a:latin typeface="Arial" panose="020B0604020202020204" pitchFamily="34" charset="0"/>
                    <a:cs typeface="Arial" panose="020B0604020202020204" pitchFamily="34" charset="0"/>
                    <a:hlinkClick r:id="rId4"/>
                  </a:rPr>
                  <a:t>[arXiv:2603.28456]</a:t>
                </a:r>
                <a:endParaRPr lang="en" altLang="zh-C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kumimoji="1"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Observation of the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4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𝛺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24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kumimoji="1"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baryon with the LHCb Run 3 detector</a:t>
                </a:r>
                <a:endParaRPr lang="en" altLang="zh-CN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kumimoji="1"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Summary</a:t>
                </a:r>
                <a:r>
                  <a:rPr kumimoji="1" lang="zh-CN" alt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and outlook</a:t>
                </a:r>
              </a:p>
            </p:txBody>
          </p:sp>
        </mc:Choice>
        <mc:Fallback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9657E56E-D5BD-BC43-942D-675834300F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930" y="1059537"/>
                <a:ext cx="11235070" cy="4517390"/>
              </a:xfrm>
              <a:prstGeom prst="rect">
                <a:avLst/>
              </a:prstGeom>
              <a:blipFill>
                <a:blip r:embed="rId5"/>
                <a:stretch>
                  <a:fillRect l="-790" b="-19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文本框 13">
            <a:extLst>
              <a:ext uri="{FF2B5EF4-FFF2-40B4-BE49-F238E27FC236}">
                <a16:creationId xmlns:a16="http://schemas.microsoft.com/office/drawing/2014/main" id="{0E5E1D0F-0EA9-9841-6ACA-04CEB7DB14B2}"/>
              </a:ext>
            </a:extLst>
          </p:cNvPr>
          <p:cNvSpPr txBox="1"/>
          <p:nvPr/>
        </p:nvSpPr>
        <p:spPr>
          <a:xfrm>
            <a:off x="838200" y="571500"/>
            <a:ext cx="546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Outlines</a:t>
            </a:r>
          </a:p>
        </p:txBody>
      </p:sp>
      <p:sp>
        <p:nvSpPr>
          <p:cNvPr id="2" name="页脚占位符 1">
            <a:extLst>
              <a:ext uri="{FF2B5EF4-FFF2-40B4-BE49-F238E27FC236}">
                <a16:creationId xmlns:a16="http://schemas.microsoft.com/office/drawing/2014/main" id="{A9B7F979-CCC2-97C1-E1C0-94DDC3BC2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dirty="0"/>
              <a:t>LHCb</a:t>
            </a:r>
            <a:r>
              <a:rPr lang="zh-CN" altLang="en-US" dirty="0"/>
              <a:t>实验上双粲重子的研究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1929988C-155D-A3FC-E7A8-CEF0BA02A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2</a:t>
            </a:fld>
            <a:endParaRPr lang="zh-CN" altLang="en-US"/>
          </a:p>
        </p:txBody>
      </p:sp>
      <p:sp>
        <p:nvSpPr>
          <p:cNvPr id="8" name="日期占位符 7">
            <a:extLst>
              <a:ext uri="{FF2B5EF4-FFF2-40B4-BE49-F238E27FC236}">
                <a16:creationId xmlns:a16="http://schemas.microsoft.com/office/drawing/2014/main" id="{FE7E9AC1-4194-00CE-8E4E-71735674C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91352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5623B-A5CD-1723-11CE-947D08545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60BC8A2E-1274-4297-8B59-D8C7EA441B92}"/>
                  </a:ext>
                </a:extLst>
              </p:cNvPr>
              <p:cNvSpPr txBox="1"/>
              <p:nvPr/>
            </p:nvSpPr>
            <p:spPr>
              <a:xfrm>
                <a:off x="838199" y="558063"/>
                <a:ext cx="1027176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Doubly charmed baryon</a:t>
                </a:r>
                <a:r>
                  <a:rPr lang="zh-CN" altLang="en-US" sz="32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3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𝛺</m:t>
                        </m:r>
                      </m:e>
                      <m:sub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32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endParaRPr kumimoji="1" lang="en-US" altLang="zh-CN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60BC8A2E-1274-4297-8B59-D8C7EA441B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558063"/>
                <a:ext cx="10271760" cy="584775"/>
              </a:xfrm>
              <a:prstGeom prst="rect">
                <a:avLst/>
              </a:prstGeom>
              <a:blipFill>
                <a:blip r:embed="rId2"/>
                <a:stretch>
                  <a:fillRect l="-1481" t="-17391" b="-304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135746C1-E6A8-F547-7B7F-61D39354B542}"/>
                  </a:ext>
                </a:extLst>
              </p:cNvPr>
              <p:cNvSpPr txBox="1"/>
              <p:nvPr/>
            </p:nvSpPr>
            <p:spPr>
              <a:xfrm>
                <a:off x="838199" y="1343298"/>
                <a:ext cx="7615330" cy="65556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kumimoji="1"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Isospin-singlet</a:t>
                </a:r>
                <a:endParaRPr lang="en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Lifetime: ~160 </a:t>
                </a:r>
                <a:r>
                  <a:rPr lang="en" altLang="zh-CN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ps</a:t>
                </a: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</a:t>
                </a:r>
                <a:r>
                  <a:rPr lang="en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3"/>
                  </a:rPr>
                  <a:t>[JHEP07(2023)061]</a:t>
                </a:r>
                <a:r>
                  <a:rPr lang="en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Predicted fragmentation fraction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  <m:d>
                          <m:d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zh-CN" alt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  <m:t>𝛺</m:t>
                                </m:r>
                              </m:e>
                              <m:sub>
                                <m: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  <m:t>𝑐𝑐</m:t>
                                </m:r>
                              </m:sub>
                              <m:sup>
                                <m:r>
                                  <a:rPr lang="en-US" altLang="zh-CN" sz="200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sup>
                            </m:sSubSup>
                          </m:e>
                        </m:d>
                      </m:num>
                      <m:den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𝜎</m:t>
                        </m:r>
                        <m:d>
                          <m:d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zh-CN" alt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𝛯</m:t>
                                </m:r>
                              </m:e>
                              <m:sub>
                                <m: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  <m:t>𝑐𝑐</m:t>
                                </m:r>
                              </m:sub>
                              <m:sup>
                                <m:r>
                                  <a:rPr lang="en-US" altLang="zh-CN" sz="2000" b="0" i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sup>
                            </m:sSubSup>
                          </m:e>
                        </m:d>
                      </m:den>
                    </m:f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~</m:t>
                    </m:r>
                    <m:f>
                      <m:f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Global significance &lt;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LHCb Run 2 data</a:t>
                </a:r>
                <a:r>
                  <a:rPr lang="zh-CN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4"/>
                  </a:rPr>
                  <a:t>[SCPMA6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4"/>
                  </a:rPr>
                  <a:t>4</a:t>
                </a:r>
                <a:r>
                  <a:rPr lang="en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4"/>
                  </a:rPr>
                  <a:t>(202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4"/>
                  </a:rPr>
                  <a:t>1</a:t>
                </a:r>
                <a:r>
                  <a:rPr lang="en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4"/>
                  </a:rPr>
                  <a:t>)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4"/>
                  </a:rPr>
                  <a:t>101</a:t>
                </a:r>
                <a:r>
                  <a:rPr lang="en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4"/>
                  </a:rPr>
                  <a:t>062]</a:t>
                </a:r>
                <a:endParaRPr lang="en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Target: search for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𝛺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via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𝛺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𝛺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en-US" altLang="zh-CN" sz="2000" b="0" i="0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LHCb 2024 data</a:t>
                </a: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Global significance 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&gt;3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Mass measurement</a:t>
                </a: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Global significance 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&lt;3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Upper limit on relative production rate</a:t>
                </a: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Control mode: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2000" b="0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sz="2000" i="1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Sup>
                          <m:sSubSupPr>
                            <m:ctrlPr>
                              <a:rPr kumimoji="1"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000" i="1">
                                <a:latin typeface="Cambria Math" panose="02040503050406030204" pitchFamily="18" charset="0"/>
                              </a:rPr>
                              <m:t>𝛯</m:t>
                            </m:r>
                          </m:e>
                          <m:sub>
                            <m:r>
                              <a:rPr kumimoji="1" lang="en-US" altLang="zh-CN" sz="20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  <m:sup>
                            <m:r>
                              <a:rPr kumimoji="1" lang="en-US" altLang="zh-CN" sz="2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b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b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b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endParaRPr lang="en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ts val="3200"/>
                  </a:lnSpc>
                </a:pPr>
                <a:endParaRPr lang="en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ts val="3200"/>
                  </a:lnSpc>
                </a:pPr>
                <a:endParaRPr lang="en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ts val="3200"/>
                  </a:lnSpc>
                </a:pPr>
                <a:endParaRPr lang="en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135746C1-E6A8-F547-7B7F-61D39354B5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1343298"/>
                <a:ext cx="7615330" cy="6555641"/>
              </a:xfrm>
              <a:prstGeom prst="rect">
                <a:avLst/>
              </a:prstGeom>
              <a:blipFill>
                <a:blip r:embed="rId5"/>
                <a:stretch>
                  <a:fillRect l="-6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组合 12">
            <a:extLst>
              <a:ext uri="{FF2B5EF4-FFF2-40B4-BE49-F238E27FC236}">
                <a16:creationId xmlns:a16="http://schemas.microsoft.com/office/drawing/2014/main" id="{95C9CCF4-750F-25E2-3BF8-BBB77E9AD7B8}"/>
              </a:ext>
            </a:extLst>
          </p:cNvPr>
          <p:cNvGrpSpPr/>
          <p:nvPr/>
        </p:nvGrpSpPr>
        <p:grpSpPr>
          <a:xfrm>
            <a:off x="8453529" y="1064709"/>
            <a:ext cx="3738471" cy="4614017"/>
            <a:chOff x="8467979" y="850450"/>
            <a:chExt cx="3738471" cy="4614017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21B4080D-17A0-0746-81FE-76DCD3EC6DF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605842" y="850450"/>
              <a:ext cx="3469866" cy="2297864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89BA64D7-3199-771D-5E1D-61729688CEF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467979" y="3078868"/>
              <a:ext cx="3738471" cy="2385599"/>
            </a:xfrm>
            <a:prstGeom prst="rect">
              <a:avLst/>
            </a:prstGeom>
          </p:spPr>
        </p:pic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id="{CEE0A26B-6AA6-D95A-422A-066A2DD493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59815" y="4743450"/>
            <a:ext cx="5575300" cy="1612900"/>
          </a:xfrm>
          <a:prstGeom prst="rect">
            <a:avLst/>
          </a:prstGeom>
        </p:spPr>
      </p:pic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CC4B37C-5991-0577-8099-A4C21FE6F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11" name="灯片编号占位符 10">
            <a:extLst>
              <a:ext uri="{FF2B5EF4-FFF2-40B4-BE49-F238E27FC236}">
                <a16:creationId xmlns:a16="http://schemas.microsoft.com/office/drawing/2014/main" id="{DF1891A7-FE43-813A-DC1C-EDF820867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20</a:t>
            </a:fld>
            <a:endParaRPr lang="zh-CN" altLang="en-US"/>
          </a:p>
        </p:txBody>
      </p:sp>
      <p:sp>
        <p:nvSpPr>
          <p:cNvPr id="12" name="日期占位符 11">
            <a:extLst>
              <a:ext uri="{FF2B5EF4-FFF2-40B4-BE49-F238E27FC236}">
                <a16:creationId xmlns:a16="http://schemas.microsoft.com/office/drawing/2014/main" id="{4D86933B-14E7-0662-B010-227E2D288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48830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D6FAE-E1B3-E20A-BD24-DDD8A1E14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89B9975F-46E7-6A6D-8897-DDF9879CDA9C}"/>
                  </a:ext>
                </a:extLst>
              </p:cNvPr>
              <p:cNvSpPr txBox="1"/>
              <p:nvPr/>
            </p:nvSpPr>
            <p:spPr>
              <a:xfrm>
                <a:off x="838200" y="571500"/>
                <a:ext cx="1027176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Observation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3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𝛺</m:t>
                        </m:r>
                      </m:e>
                      <m:sub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32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kumimoji="1" lang="en-US" altLang="zh-CN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via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3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𝛺</m:t>
                        </m:r>
                      </m:e>
                      <m:sub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32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sz="3200" i="1"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zh-CN" altLang="en-US" sz="3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𝛺</m:t>
                        </m:r>
                      </m:e>
                      <m:sub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en-US" altLang="zh-CN" sz="320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sSup>
                      <m:sSupPr>
                        <m:ctrlPr>
                          <a:rPr kumimoji="1" lang="en-US" altLang="zh-CN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32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kumimoji="1" lang="en-US" altLang="zh-CN" sz="32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kumimoji="1" lang="en-US" altLang="zh-CN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89B9975F-46E7-6A6D-8897-DDF9879CDA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71500"/>
                <a:ext cx="10271760" cy="584775"/>
              </a:xfrm>
              <a:prstGeom prst="rect">
                <a:avLst/>
              </a:prstGeom>
              <a:blipFill>
                <a:blip r:embed="rId2"/>
                <a:stretch>
                  <a:fillRect l="-1605" t="-14894" b="-297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9">
            <a:extLst>
              <a:ext uri="{FF2B5EF4-FFF2-40B4-BE49-F238E27FC236}">
                <a16:creationId xmlns:a16="http://schemas.microsoft.com/office/drawing/2014/main" id="{280CE5F0-A438-820D-6EBE-F48EF3240309}"/>
              </a:ext>
            </a:extLst>
          </p:cNvPr>
          <p:cNvSpPr txBox="1"/>
          <p:nvPr/>
        </p:nvSpPr>
        <p:spPr>
          <a:xfrm>
            <a:off x="603885" y="1391293"/>
            <a:ext cx="1074039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Dataset:  A subset collected in 2024 (~ 6.9 fb</a:t>
            </a:r>
            <a:r>
              <a:rPr lang="en-US" altLang="zh-CN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Global significance 8.7</a:t>
            </a:r>
            <a:r>
              <a:rPr lang="el-GR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 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180 signals</a:t>
            </a:r>
          </a:p>
          <a:p>
            <a:pPr marL="342900" indent="-342900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final part of the ground-state spin-1/2 baryon in SU(4) quark model</a:t>
            </a:r>
          </a:p>
          <a:p>
            <a:pPr marL="800100" lvl="1" indent="-342900">
              <a:lnSpc>
                <a:spcPts val="3200"/>
              </a:lnSpc>
              <a:buFont typeface="Arial" panose="020B0604020202020204" pitchFamily="34" charset="0"/>
              <a:buChar char="•"/>
            </a:pP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ts val="3200"/>
              </a:lnSpc>
              <a:buFont typeface="Arial" panose="020B0604020202020204" pitchFamily="34" charset="0"/>
              <a:buChar char="•"/>
            </a:pP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ts val="3200"/>
              </a:lnSpc>
            </a:pP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" altLang="zh-CN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5EB8BC2-E68D-75DD-903B-E96C860D87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5920" y="2705672"/>
            <a:ext cx="8900160" cy="3709157"/>
          </a:xfrm>
          <a:prstGeom prst="rect">
            <a:avLst/>
          </a:prstGeom>
        </p:spPr>
      </p:pic>
      <p:sp>
        <p:nvSpPr>
          <p:cNvPr id="2" name="页脚占位符 1">
            <a:extLst>
              <a:ext uri="{FF2B5EF4-FFF2-40B4-BE49-F238E27FC236}">
                <a16:creationId xmlns:a16="http://schemas.microsoft.com/office/drawing/2014/main" id="{794800F4-FE84-5775-6940-634B1E06D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77C06E84-2C52-7199-DBEF-CE14484C1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21</a:t>
            </a:fld>
            <a:endParaRPr lang="zh-CN" altLang="en-US"/>
          </a:p>
        </p:txBody>
      </p:sp>
      <p:sp>
        <p:nvSpPr>
          <p:cNvPr id="9" name="日期占位符 8">
            <a:extLst>
              <a:ext uri="{FF2B5EF4-FFF2-40B4-BE49-F238E27FC236}">
                <a16:creationId xmlns:a16="http://schemas.microsoft.com/office/drawing/2014/main" id="{8EDDD418-8CFF-B1F8-3410-CAF29B2AE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76832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BE433-E2DE-5380-8D9B-4EBCB7703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0E544B11-429E-CEF0-3DC8-56A2B5CD8E74}"/>
              </a:ext>
            </a:extLst>
          </p:cNvPr>
          <p:cNvSpPr txBox="1"/>
          <p:nvPr/>
        </p:nvSpPr>
        <p:spPr>
          <a:xfrm>
            <a:off x="838200" y="571500"/>
            <a:ext cx="10271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Mass measurement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672461A4-55C9-60AE-DB91-83AC2E4E56D0}"/>
                  </a:ext>
                </a:extLst>
              </p:cNvPr>
              <p:cNvSpPr txBox="1"/>
              <p:nvPr/>
            </p:nvSpPr>
            <p:spPr>
              <a:xfrm>
                <a:off x="263843" y="1156275"/>
                <a:ext cx="7549514" cy="36625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Mass difference:</a:t>
                </a:r>
                <a:b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Δ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  <m:d>
                      <m:dPr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zh-CN" altLang="en-US" sz="20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𝛺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𝑐𝑐</m:t>
                            </m:r>
                          </m:sub>
                          <m:sup>
                            <m:r>
                              <a:rPr lang="en-US" altLang="zh-CN" sz="200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bSup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  <m:d>
                      <m:dPr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zh-CN" altLang="en-US" sz="20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𝛯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𝑐𝑐</m:t>
                            </m:r>
                          </m:sub>
                          <m:sup>
                            <m:r>
                              <a:rPr lang="en-US" altLang="zh-CN" sz="2000" b="0" i="0" smtClean="0">
                                <a:latin typeface="Cambria Math" panose="02040503050406030204" pitchFamily="18" charset="0"/>
                              </a:rPr>
                              <m:t>++</m:t>
                            </m:r>
                          </m:sup>
                        </m:sSubSup>
                      </m:e>
                    </m:d>
                    <m:r>
                      <a:rPr lang="en-US" altLang="zh-CN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br>
                  <a:rPr lang="en-US" altLang="zh-CN" sz="2000" i="1" dirty="0">
                    <a:latin typeface="Cambria Math" panose="020405030504060302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04.3</m:t>
                    </m:r>
                    <m:r>
                      <a:rPr lang="en-US" altLang="zh-CN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±1.0</m:t>
                    </m:r>
                    <m:d>
                      <m:dPr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stat</m:t>
                        </m:r>
                      </m:e>
                    </m:d>
                    <m:r>
                      <a:rPr lang="en-US" altLang="zh-CN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±0.2</m:t>
                    </m:r>
                    <m:d>
                      <m:dPr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syst</m:t>
                        </m:r>
                      </m:e>
                    </m:d>
                    <m:r>
                      <a:rPr lang="en-US" altLang="zh-CN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±0.4</m:t>
                    </m:r>
                    <m:d>
                      <m:dPr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lifetime</m:t>
                        </m:r>
                      </m:e>
                    </m:d>
                    <m:r>
                      <a:rPr lang="en-US" altLang="zh-CN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±0.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5</m:t>
                    </m:r>
                    <m:r>
                      <a:rPr lang="en-US" altLang="zh-CN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sz="2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ext</m:t>
                    </m:r>
                    <m:r>
                      <a:rPr lang="en-US" altLang="zh-CN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MeV</m:t>
                    </m:r>
                    <m:r>
                      <a:rPr lang="en-US" altLang="zh-CN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𝛺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24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mass: </a:t>
                </a:r>
              </a:p>
              <a:p>
                <a:pPr>
                  <a:lnSpc>
                    <a:spcPts val="32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altLang="zh-CN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zh-CN" alt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𝛺</m:t>
                              </m:r>
                            </m:e>
                            <m:sub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𝑐𝑐</m:t>
                              </m:r>
                            </m:sub>
                            <m:sup>
                              <m:r>
                                <a:rPr lang="en-US" altLang="zh-CN" sz="20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bSup>
                        </m:e>
                      </m:d>
                      <m:r>
                        <a:rPr lang="en-US" altLang="zh-CN" sz="20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0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Δ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𝑃𝐷𝐺</m:t>
                          </m:r>
                        </m:sub>
                      </m:sSub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zh-CN" alt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𝛯</m:t>
                              </m:r>
                            </m:e>
                            <m:sub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𝑐𝑐</m:t>
                              </m:r>
                            </m:sub>
                            <m:sup>
                              <m:r>
                                <a:rPr lang="en-US" altLang="zh-CN" sz="2000">
                                  <a:latin typeface="Cambria Math" panose="02040503050406030204" pitchFamily="18" charset="0"/>
                                </a:rPr>
                                <m:t>++</m:t>
                              </m:r>
                            </m:sup>
                          </m:sSubSup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r>
                        <a:rPr lang="en-US" altLang="zh-CN" sz="20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3725.9±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1.0</m:t>
                      </m:r>
                      <m:d>
                        <m:dPr>
                          <m:ctrlPr>
                            <a:rPr lang="en-US" altLang="zh-CN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CN" sz="20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stat</m:t>
                          </m:r>
                        </m:e>
                      </m:d>
                      <m:r>
                        <a:rPr lang="en-US" altLang="zh-CN" sz="20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±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0.2</m:t>
                      </m:r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CN" sz="2000" b="0" i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syst</m:t>
                          </m:r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±0.4</m:t>
                      </m:r>
                      <m:d>
                        <m:dPr>
                          <m:ctrlPr>
                            <a:rPr lang="en-US" altLang="zh-CN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CN" sz="20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lifetime</m:t>
                          </m:r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±0.6(</m:t>
                      </m:r>
                      <m:r>
                        <m:rPr>
                          <m:sty m:val="p"/>
                        </m:rPr>
                        <a:rPr lang="en-US" altLang="zh-CN" sz="20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ext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  <m:r>
                        <a:rPr lang="en-US" altLang="zh-CN" sz="20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0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MeV</m:t>
                      </m:r>
                      <m:r>
                        <a:rPr lang="en-US" altLang="zh-CN" sz="20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/</m:t>
                      </m:r>
                      <m:sSup>
                        <m:sSupPr>
                          <m:ctrlPr>
                            <a:rPr lang="en-US" altLang="zh-CN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US" altLang="zh-CN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measured mass is in general compatible with theoretical predictions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Light-quark-heavy-diquark picture</a:t>
                </a:r>
                <a:endParaRPr lang="en" altLang="zh-CN" sz="240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672461A4-55C9-60AE-DB91-83AC2E4E56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843" y="1156275"/>
                <a:ext cx="7549514" cy="3662541"/>
              </a:xfrm>
              <a:prstGeom prst="rect">
                <a:avLst/>
              </a:prstGeom>
              <a:blipFill>
                <a:blip r:embed="rId2"/>
                <a:stretch>
                  <a:fillRect l="-1007" t="-1038" b="-31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图片 2">
            <a:extLst>
              <a:ext uri="{FF2B5EF4-FFF2-40B4-BE49-F238E27FC236}">
                <a16:creationId xmlns:a16="http://schemas.microsoft.com/office/drawing/2014/main" id="{95DB7D11-7A90-9134-F167-1ED8A4CA69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2992" y="0"/>
            <a:ext cx="4599008" cy="644310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E207003-0306-1A9E-D4E9-FC7BDF8032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268" y="4747519"/>
            <a:ext cx="3746741" cy="1608831"/>
          </a:xfrm>
          <a:prstGeom prst="rect">
            <a:avLst/>
          </a:prstGeom>
        </p:spPr>
      </p:pic>
      <p:sp>
        <p:nvSpPr>
          <p:cNvPr id="2" name="页脚占位符 1">
            <a:extLst>
              <a:ext uri="{FF2B5EF4-FFF2-40B4-BE49-F238E27FC236}">
                <a16:creationId xmlns:a16="http://schemas.microsoft.com/office/drawing/2014/main" id="{11BC01AD-D02B-A431-F5C7-9EE8BF7BB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590D5811-292C-F3DD-68EF-E2FF44BF2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22</a:t>
            </a:fld>
            <a:endParaRPr lang="zh-CN" altLang="en-US"/>
          </a:p>
        </p:txBody>
      </p:sp>
      <p:sp>
        <p:nvSpPr>
          <p:cNvPr id="9" name="日期占位符 8">
            <a:extLst>
              <a:ext uri="{FF2B5EF4-FFF2-40B4-BE49-F238E27FC236}">
                <a16:creationId xmlns:a16="http://schemas.microsoft.com/office/drawing/2014/main" id="{FEBA03AB-A9FF-CE49-2874-57DE90017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42680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36826-43E9-3305-E273-253E83097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F617FA3D-E9D0-F1AE-293C-26EBC4EB6557}"/>
              </a:ext>
            </a:extLst>
          </p:cNvPr>
          <p:cNvSpPr txBox="1"/>
          <p:nvPr/>
        </p:nvSpPr>
        <p:spPr>
          <a:xfrm>
            <a:off x="838200" y="571500"/>
            <a:ext cx="10271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Consistency and cross-checks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2682BEC6-FB65-F4A0-E72B-1C8147076775}"/>
                  </a:ext>
                </a:extLst>
              </p:cNvPr>
              <p:cNvSpPr txBox="1"/>
              <p:nvPr/>
            </p:nvSpPr>
            <p:spPr>
              <a:xfrm>
                <a:off x="852267" y="1164234"/>
                <a:ext cx="10705323" cy="16928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zh-CN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Mass-peak position is stable with data-taking time</a:t>
                </a: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en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additional requirement of </a:t>
                </a:r>
                <a:r>
                  <a:rPr lang="en" altLang="zh-CN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&gt; 170 fs, corresponding to</a:t>
                </a:r>
                <a:r>
                  <a: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  <m:r>
                      <a:rPr lang="en-US" altLang="zh-CN" sz="24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sz="24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𝜏</m:t>
                        </m:r>
                      </m:e>
                      <m:sub>
                        <m:sSubSup>
                          <m:sSubSupPr>
                            <m:ctrlPr>
                              <a:rPr lang="en-US" altLang="zh-CN" sz="2400" b="0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400" b="0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𝛺</m:t>
                            </m:r>
                          </m:e>
                          <m:sub>
                            <m:r>
                              <a:rPr lang="en-US" altLang="zh-CN" sz="2400" b="0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𝑐𝑐</m:t>
                            </m:r>
                          </m:sub>
                          <m:sup>
                            <m:r>
                              <a:rPr lang="en-US" altLang="zh-CN" sz="2400" b="0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</m:sup>
                        </m:sSubSup>
                      </m:sub>
                    </m:sSub>
                    <m:r>
                      <a:rPr lang="en-US" altLang="zh-CN" sz="24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is applied to the signal candidates</a:t>
                </a: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lang="zh-C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Confirms the weakly-decaying nature of the observed signal</a:t>
                </a: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2682BEC6-FB65-F4A0-E72B-1C81470767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267" y="1164234"/>
                <a:ext cx="10705323" cy="1692836"/>
              </a:xfrm>
              <a:prstGeom prst="rect">
                <a:avLst/>
              </a:prstGeom>
              <a:blipFill>
                <a:blip r:embed="rId4"/>
                <a:stretch>
                  <a:fillRect l="-829" t="-2222" b="-51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图片 1">
            <a:extLst>
              <a:ext uri="{FF2B5EF4-FFF2-40B4-BE49-F238E27FC236}">
                <a16:creationId xmlns:a16="http://schemas.microsoft.com/office/drawing/2014/main" id="{3C78F85F-3C56-D141-B83A-B6DDB54DF1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4838" y="2814538"/>
            <a:ext cx="3266074" cy="361565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02A6CC2-DA85-B05D-80B7-F9918AA20F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6045" y="5986133"/>
            <a:ext cx="1834057" cy="492478"/>
          </a:xfrm>
          <a:prstGeom prst="rect">
            <a:avLst/>
          </a:prstGeom>
        </p:spPr>
      </p:pic>
      <p:pic>
        <p:nvPicPr>
          <p:cNvPr id="3" name="202607231437.mp4">
            <a:hlinkClick r:id="" action="ppaction://media"/>
            <a:extLst>
              <a:ext uri="{FF2B5EF4-FFF2-40B4-BE49-F238E27FC236}">
                <a16:creationId xmlns:a16="http://schemas.microsoft.com/office/drawing/2014/main" id="{EE179F2B-C3F2-CBC8-097F-56C9E1F1D00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83112" y="2960949"/>
            <a:ext cx="3537873" cy="2948227"/>
          </a:xfrm>
          <a:prstGeom prst="rect">
            <a:avLst/>
          </a:prstGeom>
        </p:spPr>
      </p:pic>
      <p:sp>
        <p:nvSpPr>
          <p:cNvPr id="9" name="页脚占位符 8">
            <a:extLst>
              <a:ext uri="{FF2B5EF4-FFF2-40B4-BE49-F238E27FC236}">
                <a16:creationId xmlns:a16="http://schemas.microsoft.com/office/drawing/2014/main" id="{7C2FDDF3-4E21-D5E8-50AE-726C1A360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11" name="灯片编号占位符 10">
            <a:extLst>
              <a:ext uri="{FF2B5EF4-FFF2-40B4-BE49-F238E27FC236}">
                <a16:creationId xmlns:a16="http://schemas.microsoft.com/office/drawing/2014/main" id="{720A27F8-D316-3E1E-2177-98CDD05E4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23</a:t>
            </a:fld>
            <a:endParaRPr lang="zh-CN" altLang="en-US"/>
          </a:p>
        </p:txBody>
      </p:sp>
      <p:sp>
        <p:nvSpPr>
          <p:cNvPr id="12" name="日期占位符 11">
            <a:extLst>
              <a:ext uri="{FF2B5EF4-FFF2-40B4-BE49-F238E27FC236}">
                <a16:creationId xmlns:a16="http://schemas.microsoft.com/office/drawing/2014/main" id="{9AA5714F-E413-F809-7BE6-A32FE693B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9328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A478154B-FD07-BB43-8FA5-940CF2A2A8A5}"/>
              </a:ext>
            </a:extLst>
          </p:cNvPr>
          <p:cNvSpPr/>
          <p:nvPr/>
        </p:nvSpPr>
        <p:spPr>
          <a:xfrm>
            <a:off x="818425" y="540981"/>
            <a:ext cx="4169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Summary and outlook</a:t>
            </a:r>
            <a:endParaRPr kumimoji="1" lang="en-US" altLang="zh-CN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98BD8809-E248-1F46-8F32-E26E4856CAFD}"/>
                  </a:ext>
                </a:extLst>
              </p:cNvPr>
              <p:cNvSpPr txBox="1"/>
              <p:nvPr/>
            </p:nvSpPr>
            <p:spPr>
              <a:xfrm>
                <a:off x="838200" y="1209986"/>
                <a:ext cx="10748058" cy="26436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Recent results about doubly charmed baryon searches at LHCb</a:t>
                </a: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All ground-state spin-1/2 baryons are found.</a:t>
                </a: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Future opportunities:</a:t>
                </a:r>
              </a:p>
              <a:p>
                <a:pPr marL="800100" lvl="1" indent="-342900">
                  <a:lnSpc>
                    <a:spcPct val="120000"/>
                  </a:lnSpc>
                  <a:buFont typeface="Wingdings" pitchFamily="2" charset="2"/>
                  <a:buChar char="Ø"/>
                </a:pP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Lifetime and production measurement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𝛺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endPara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800100" lvl="1" indent="-342900">
                  <a:lnSpc>
                    <a:spcPct val="120000"/>
                  </a:lnSpc>
                  <a:buFont typeface="Wingdings" pitchFamily="2" charset="2"/>
                  <a:buChar char="Ø"/>
                </a:pP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More decay modes of doubly charmed baryons</a:t>
                </a:r>
              </a:p>
              <a:p>
                <a:pPr marL="800100" lvl="1" indent="-342900">
                  <a:lnSpc>
                    <a:spcPct val="120000"/>
                  </a:lnSpc>
                  <a:buFont typeface="Wingdings" pitchFamily="2" charset="2"/>
                  <a:buChar char="Ø"/>
                </a:pP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Excited states of doubly charmed baryons</a:t>
                </a:r>
              </a:p>
              <a:p>
                <a:pPr marL="800100" lvl="1" indent="-342900">
                  <a:lnSpc>
                    <a:spcPct val="120000"/>
                  </a:lnSpc>
                  <a:buFont typeface="Wingdings" pitchFamily="2" charset="2"/>
                  <a:buChar char="Ø"/>
                </a:pP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…</a:t>
                </a:r>
              </a:p>
            </p:txBody>
          </p:sp>
        </mc:Choice>
        <mc:Fallback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98BD8809-E248-1F46-8F32-E26E4856CA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209986"/>
                <a:ext cx="10748058" cy="2643672"/>
              </a:xfrm>
              <a:prstGeom prst="rect">
                <a:avLst/>
              </a:prstGeom>
              <a:blipFill>
                <a:blip r:embed="rId2"/>
                <a:stretch>
                  <a:fillRect l="-590" b="-33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文本框 12">
            <a:extLst>
              <a:ext uri="{FF2B5EF4-FFF2-40B4-BE49-F238E27FC236}">
                <a16:creationId xmlns:a16="http://schemas.microsoft.com/office/drawing/2014/main" id="{F8622CE6-1F6B-244E-B3FF-B4F7A1E9BA05}"/>
              </a:ext>
            </a:extLst>
          </p:cNvPr>
          <p:cNvSpPr txBox="1"/>
          <p:nvPr/>
        </p:nvSpPr>
        <p:spPr>
          <a:xfrm>
            <a:off x="11723427" y="53499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E7DA38DB-E3A4-601B-DB04-FE1B7E828960}"/>
              </a:ext>
            </a:extLst>
          </p:cNvPr>
          <p:cNvGrpSpPr/>
          <p:nvPr/>
        </p:nvGrpSpPr>
        <p:grpSpPr>
          <a:xfrm>
            <a:off x="9164958" y="1403557"/>
            <a:ext cx="2743200" cy="2084976"/>
            <a:chOff x="8673792" y="1587670"/>
            <a:chExt cx="3543300" cy="2908300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4D6DDF0-940E-B0CB-328E-6AFC31E69C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73792" y="1587670"/>
              <a:ext cx="3543300" cy="2908300"/>
            </a:xfrm>
            <a:prstGeom prst="rect">
              <a:avLst/>
            </a:prstGeom>
          </p:spPr>
        </p:pic>
        <p:sp>
          <p:nvSpPr>
            <p:cNvPr id="9" name="椭圆 8">
              <a:extLst>
                <a:ext uri="{FF2B5EF4-FFF2-40B4-BE49-F238E27FC236}">
                  <a16:creationId xmlns:a16="http://schemas.microsoft.com/office/drawing/2014/main" id="{B4A3C3A8-54CE-DA7B-4E7F-C69B4A40EDA0}"/>
                </a:ext>
              </a:extLst>
            </p:cNvPr>
            <p:cNvSpPr/>
            <p:nvPr/>
          </p:nvSpPr>
          <p:spPr>
            <a:xfrm>
              <a:off x="8980391" y="1651170"/>
              <a:ext cx="2620693" cy="799930"/>
            </a:xfrm>
            <a:prstGeom prst="ellipse">
              <a:avLst/>
            </a:prstGeom>
            <a:noFill/>
            <a:ln>
              <a:solidFill>
                <a:srgbClr val="9A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36412F7F-0F8D-C52D-BF3A-5E1E8C0283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800" y="3811898"/>
            <a:ext cx="7207476" cy="2586212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8B85A3FE-00B2-4E89-0F51-E6BC248A5B69}"/>
              </a:ext>
            </a:extLst>
          </p:cNvPr>
          <p:cNvSpPr txBox="1"/>
          <p:nvPr/>
        </p:nvSpPr>
        <p:spPr>
          <a:xfrm>
            <a:off x="2612951" y="3937888"/>
            <a:ext cx="22248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zh-CN" altLang="zh-CN" sz="1400" dirty="0">
                <a:solidFill>
                  <a:srgbClr val="2B677F"/>
                </a:solidFill>
                <a:effectLst/>
                <a:latin typeface="Helvetica" pitchFamily="2" charset="0"/>
                <a:hlinkClick r:id="rId5"/>
              </a:rPr>
              <a:t>[PRD 61 (2000) 057502]</a:t>
            </a:r>
            <a:endParaRPr lang="zh-CN" altLang="zh-CN" sz="1400" dirty="0">
              <a:solidFill>
                <a:srgbClr val="2B677F"/>
              </a:solidFill>
              <a:effectLst/>
              <a:latin typeface="Helvetica" pitchFamily="2" charset="0"/>
            </a:endParaRPr>
          </a:p>
        </p:txBody>
      </p:sp>
      <p:sp>
        <p:nvSpPr>
          <p:cNvPr id="14" name="页脚占位符 13">
            <a:extLst>
              <a:ext uri="{FF2B5EF4-FFF2-40B4-BE49-F238E27FC236}">
                <a16:creationId xmlns:a16="http://schemas.microsoft.com/office/drawing/2014/main" id="{351274C8-2A4B-850F-FF24-8E62D0731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dirty="0"/>
              <a:t>LHCb</a:t>
            </a:r>
            <a:r>
              <a:rPr lang="zh-CN" altLang="en-US" dirty="0"/>
              <a:t>实验上双粲重子的研究</a:t>
            </a:r>
          </a:p>
        </p:txBody>
      </p:sp>
      <p:sp>
        <p:nvSpPr>
          <p:cNvPr id="15" name="灯片编号占位符 14">
            <a:extLst>
              <a:ext uri="{FF2B5EF4-FFF2-40B4-BE49-F238E27FC236}">
                <a16:creationId xmlns:a16="http://schemas.microsoft.com/office/drawing/2014/main" id="{ABFDD84D-F11F-C802-495E-E5326CA93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24</a:t>
            </a:fld>
            <a:endParaRPr lang="zh-CN" altLang="en-US"/>
          </a:p>
        </p:txBody>
      </p:sp>
      <p:sp>
        <p:nvSpPr>
          <p:cNvPr id="16" name="日期占位符 15">
            <a:extLst>
              <a:ext uri="{FF2B5EF4-FFF2-40B4-BE49-F238E27FC236}">
                <a16:creationId xmlns:a16="http://schemas.microsoft.com/office/drawing/2014/main" id="{9503BBEC-3351-65BB-D67A-0659F848A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22428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4A245517-1748-5B4B-9A8C-BCC2B90D7FD2}"/>
              </a:ext>
            </a:extLst>
          </p:cNvPr>
          <p:cNvSpPr txBox="1"/>
          <p:nvPr/>
        </p:nvSpPr>
        <p:spPr>
          <a:xfrm>
            <a:off x="4267200" y="2673928"/>
            <a:ext cx="55556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5400" dirty="0"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  <a:endParaRPr kumimoji="1" lang="zh-CN" alt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页脚占位符 6">
            <a:extLst>
              <a:ext uri="{FF2B5EF4-FFF2-40B4-BE49-F238E27FC236}">
                <a16:creationId xmlns:a16="http://schemas.microsoft.com/office/drawing/2014/main" id="{E5A23009-E03C-4C05-B18C-50DDCF402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44449D98-6091-F965-5049-B781D8F80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25</a:t>
            </a:fld>
            <a:endParaRPr lang="zh-CN" altLang="en-US"/>
          </a:p>
        </p:txBody>
      </p:sp>
      <p:sp>
        <p:nvSpPr>
          <p:cNvPr id="9" name="日期占位符 8">
            <a:extLst>
              <a:ext uri="{FF2B5EF4-FFF2-40B4-BE49-F238E27FC236}">
                <a16:creationId xmlns:a16="http://schemas.microsoft.com/office/drawing/2014/main" id="{E84A4EAE-2EAB-DB85-C41B-D99299011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66693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853819-4180-74AF-3BDB-85CEA4BF4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25184267-B17E-C2BC-9D09-0F78230468F0}"/>
              </a:ext>
            </a:extLst>
          </p:cNvPr>
          <p:cNvSpPr txBox="1"/>
          <p:nvPr/>
        </p:nvSpPr>
        <p:spPr>
          <a:xfrm>
            <a:off x="4806315" y="2685358"/>
            <a:ext cx="25793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5400" dirty="0">
                <a:latin typeface="Arial" panose="020B0604020202020204" pitchFamily="34" charset="0"/>
                <a:cs typeface="Arial" panose="020B0604020202020204" pitchFamily="34" charset="0"/>
              </a:rPr>
              <a:t>Backup</a:t>
            </a:r>
            <a:endParaRPr kumimoji="1" lang="zh-CN" alt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页脚占位符 6">
            <a:extLst>
              <a:ext uri="{FF2B5EF4-FFF2-40B4-BE49-F238E27FC236}">
                <a16:creationId xmlns:a16="http://schemas.microsoft.com/office/drawing/2014/main" id="{F747941E-23D1-9BDB-C07B-8E06DBE9A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363BF040-E314-5C08-A71D-F6D71519B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26</a:t>
            </a:fld>
            <a:endParaRPr lang="zh-CN" altLang="en-US"/>
          </a:p>
        </p:txBody>
      </p:sp>
      <p:sp>
        <p:nvSpPr>
          <p:cNvPr id="9" name="日期占位符 8">
            <a:extLst>
              <a:ext uri="{FF2B5EF4-FFF2-40B4-BE49-F238E27FC236}">
                <a16:creationId xmlns:a16="http://schemas.microsoft.com/office/drawing/2014/main" id="{191D2D7F-DE1D-5F72-6292-2AA434082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02201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FFE9C-FA20-5344-A4AB-8C6C7A827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6FD9F1E-65FE-6FBC-76E0-8AAFFD0AF5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391" y="682906"/>
            <a:ext cx="10745409" cy="5243332"/>
          </a:xfrm>
          <a:prstGeom prst="rect">
            <a:avLst/>
          </a:prstGeom>
        </p:spPr>
      </p:pic>
      <p:sp>
        <p:nvSpPr>
          <p:cNvPr id="2" name="页脚占位符 1">
            <a:extLst>
              <a:ext uri="{FF2B5EF4-FFF2-40B4-BE49-F238E27FC236}">
                <a16:creationId xmlns:a16="http://schemas.microsoft.com/office/drawing/2014/main" id="{6DCBA939-15DA-25E5-2BAC-4BB6FE9BC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BCE6DD1-8303-5DF5-2FDD-6DC3716E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27</a:t>
            </a:fld>
            <a:endParaRPr lang="zh-CN" altLang="en-US"/>
          </a:p>
        </p:txBody>
      </p:sp>
      <p:sp>
        <p:nvSpPr>
          <p:cNvPr id="8" name="日期占位符 7">
            <a:extLst>
              <a:ext uri="{FF2B5EF4-FFF2-40B4-BE49-F238E27FC236}">
                <a16:creationId xmlns:a16="http://schemas.microsoft.com/office/drawing/2014/main" id="{F1434BFB-06D9-A909-B1BF-1A04A65C6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70722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BB4AE-5A22-85E0-136B-56B94EB9A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324D0E2-0085-98AA-05F8-4FBFAC3990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072" y="586283"/>
            <a:ext cx="10525728" cy="5434074"/>
          </a:xfrm>
          <a:prstGeom prst="rect">
            <a:avLst/>
          </a:prstGeom>
        </p:spPr>
      </p:pic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9FB5B50-F160-6CCD-5A28-F8530A91F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3E76B96-E2BD-C245-7817-D405D70C4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28</a:t>
            </a:fld>
            <a:endParaRPr lang="zh-CN" altLang="en-US"/>
          </a:p>
        </p:txBody>
      </p:sp>
      <p:sp>
        <p:nvSpPr>
          <p:cNvPr id="8" name="日期占位符 7">
            <a:extLst>
              <a:ext uri="{FF2B5EF4-FFF2-40B4-BE49-F238E27FC236}">
                <a16:creationId xmlns:a16="http://schemas.microsoft.com/office/drawing/2014/main" id="{EA8588D1-FAC3-1800-8E65-0BA1CF55C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6608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2478D860-27F4-C041-9B44-7941F2668999}"/>
              </a:ext>
            </a:extLst>
          </p:cNvPr>
          <p:cNvSpPr txBox="1"/>
          <p:nvPr/>
        </p:nvSpPr>
        <p:spPr>
          <a:xfrm>
            <a:off x="838200" y="571500"/>
            <a:ext cx="546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Doubly charmed baryons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3B648553-61C1-9C4A-A09D-2BFDB25C42C5}"/>
                  </a:ext>
                </a:extLst>
              </p:cNvPr>
              <p:cNvSpPr txBox="1"/>
              <p:nvPr/>
            </p:nvSpPr>
            <p:spPr>
              <a:xfrm>
                <a:off x="838200" y="1343298"/>
                <a:ext cx="7772400" cy="40934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en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Baryons composed of </a:t>
                </a:r>
                <a:r>
                  <a:rPr lang="en" altLang="zh-CN" sz="24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two </a:t>
                </a:r>
                <a:r>
                  <a:rPr lang="en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charm</a:t>
                </a:r>
                <a:r>
                  <a:rPr lang="en" altLang="zh-CN" sz="24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quarks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a light quark</a:t>
                </a: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20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bSup>
                  </m:oMath>
                </a14:m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iso-doublet (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𝑐𝑐𝑢</m:t>
                    </m:r>
                    <m:r>
                      <a:rPr lang="en-US" altLang="zh-CN" sz="20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 </m:t>
                    </m:r>
                    <m:r>
                      <a:rPr lang="en-US" altLang="zh-CN" sz="2000" i="1" dirty="0" err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𝑐𝑐𝑑</m:t>
                    </m:r>
                  </m:oMath>
                </a14:m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and an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𝛺</m:t>
                        </m:r>
                      </m:e>
                      <m:sub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bSup>
                  </m:oMath>
                </a14:m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iso-singlet (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𝑐𝑐𝑠</m:t>
                    </m:r>
                  </m:oMath>
                </a14:m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unique system to test QCD calculations</a:t>
                </a:r>
                <a:r>
                  <a:rPr kumimoji="1"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en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Mass spectrum: quark model predictions</a:t>
                </a: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Lowest-lying states around 3.6 GeV</a:t>
                </a: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en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Lifetime estimations:</a:t>
                </a: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Order-of-magnitude estimation: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𝜏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𝑐𝑐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≈</m:t>
                    </m:r>
                    <m:f>
                      <m:f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20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Γ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sub>
                        </m:sSub>
                      </m:den>
                    </m:f>
                    <m:r>
                      <a:rPr lang="en-US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≈400 </m:t>
                    </m:r>
                    <m:r>
                      <m:rPr>
                        <m:sty m:val="p"/>
                      </m:rPr>
                      <a:rPr lang="en-US" altLang="zh-CN" sz="20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fs</m:t>
                    </m:r>
                  </m:oMath>
                </a14:m>
                <a:endParaRPr lang="en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Phenomenological model: 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𝜏</m:t>
                    </m:r>
                    <m:d>
                      <m:dPr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𝛯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𝑐𝑐</m:t>
                            </m:r>
                          </m:sub>
                          <m:sup>
                            <m:r>
                              <a:rPr lang="en-US" altLang="zh-CN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</m:sup>
                        </m:sSubSup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altLang="zh-CN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𝜏</m:t>
                    </m:r>
                    <m:d>
                      <m:dPr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𝛺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𝑐𝑐</m:t>
                            </m:r>
                          </m:sub>
                          <m:sup>
                            <m:r>
                              <a:rPr lang="en-US" altLang="zh-CN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</m:sup>
                        </m:sSubSup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altLang="zh-CN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𝜏</m:t>
                    </m:r>
                    <m:d>
                      <m:dPr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𝛯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𝑐𝑐</m:t>
                            </m:r>
                          </m:sub>
                          <m:sup>
                            <m:r>
                              <a:rPr lang="en-US" altLang="zh-CN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++</m:t>
                            </m:r>
                          </m:sup>
                        </m:sSubSup>
                      </m:e>
                    </m:d>
                  </m:oMath>
                </a14:m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b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endParaRPr lang="en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3B648553-61C1-9C4A-A09D-2BFDB25C42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343298"/>
                <a:ext cx="7772400" cy="4093428"/>
              </a:xfrm>
              <a:prstGeom prst="rect">
                <a:avLst/>
              </a:prstGeom>
              <a:blipFill>
                <a:blip r:embed="rId2"/>
                <a:stretch>
                  <a:fillRect l="-1142" t="-9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组合 1">
            <a:extLst>
              <a:ext uri="{FF2B5EF4-FFF2-40B4-BE49-F238E27FC236}">
                <a16:creationId xmlns:a16="http://schemas.microsoft.com/office/drawing/2014/main" id="{DBFA8F63-49E0-B18F-FE93-89EECFF7FDCB}"/>
              </a:ext>
            </a:extLst>
          </p:cNvPr>
          <p:cNvGrpSpPr/>
          <p:nvPr/>
        </p:nvGrpSpPr>
        <p:grpSpPr>
          <a:xfrm>
            <a:off x="8878548" y="863887"/>
            <a:ext cx="2743200" cy="2084976"/>
            <a:chOff x="8673792" y="1587670"/>
            <a:chExt cx="3543300" cy="29083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4C4FD2D-917F-4F3D-CD33-7744565031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73792" y="1587670"/>
              <a:ext cx="3543300" cy="2908300"/>
            </a:xfrm>
            <a:prstGeom prst="rect">
              <a:avLst/>
            </a:prstGeom>
          </p:spPr>
        </p:pic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BE063356-1262-C233-AFE9-46C249FDD585}"/>
                </a:ext>
              </a:extLst>
            </p:cNvPr>
            <p:cNvSpPr/>
            <p:nvPr/>
          </p:nvSpPr>
          <p:spPr>
            <a:xfrm>
              <a:off x="8980391" y="1651170"/>
              <a:ext cx="2620693" cy="799930"/>
            </a:xfrm>
            <a:prstGeom prst="ellipse">
              <a:avLst/>
            </a:prstGeom>
            <a:noFill/>
            <a:ln>
              <a:solidFill>
                <a:srgbClr val="9A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6C97E516-DB5B-329D-FCCD-11D6BFCCCFAB}"/>
              </a:ext>
            </a:extLst>
          </p:cNvPr>
          <p:cNvGrpSpPr/>
          <p:nvPr/>
        </p:nvGrpSpPr>
        <p:grpSpPr>
          <a:xfrm>
            <a:off x="7874718" y="3405483"/>
            <a:ext cx="4041762" cy="2443755"/>
            <a:chOff x="7364730" y="2337135"/>
            <a:chExt cx="4041762" cy="2443755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6EBD391A-B920-0ADC-F036-A73B5FEA3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64730" y="2337135"/>
              <a:ext cx="3989070" cy="2443755"/>
            </a:xfrm>
            <a:prstGeom prst="rect">
              <a:avLst/>
            </a:prstGeom>
          </p:spPr>
        </p:pic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3E4729A5-ED0D-7779-4C86-D69045926350}"/>
                </a:ext>
              </a:extLst>
            </p:cNvPr>
            <p:cNvSpPr txBox="1"/>
            <p:nvPr/>
          </p:nvSpPr>
          <p:spPr>
            <a:xfrm>
              <a:off x="8663292" y="2377875"/>
              <a:ext cx="27432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" altLang="zh-CN" sz="1400" dirty="0">
                  <a:solidFill>
                    <a:srgbClr val="0A569D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5"/>
                </a:rPr>
                <a:t>[PRD </a:t>
              </a:r>
              <a:r>
                <a:rPr lang="en" altLang="zh-CN" sz="1400" dirty="0">
                  <a:solidFill>
                    <a:srgbClr val="0A569D"/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5"/>
                </a:rPr>
                <a:t>102</a:t>
              </a:r>
              <a:r>
                <a:rPr lang="en" altLang="zh-CN" sz="1400" dirty="0">
                  <a:solidFill>
                    <a:srgbClr val="0A569D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hlinkClick r:id="rId5"/>
                </a:rPr>
                <a:t> (2020) 054513]</a:t>
              </a:r>
              <a:endParaRPr lang="en" altLang="zh-CN" sz="1400" dirty="0">
                <a:solidFill>
                  <a:srgbClr val="0A569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4833D2BA-ACAF-FD05-1E7D-E9292C29C942}"/>
              </a:ext>
            </a:extLst>
          </p:cNvPr>
          <p:cNvGrpSpPr/>
          <p:nvPr/>
        </p:nvGrpSpPr>
        <p:grpSpPr>
          <a:xfrm>
            <a:off x="1494849" y="4682637"/>
            <a:ext cx="6172659" cy="1506627"/>
            <a:chOff x="1494849" y="4682637"/>
            <a:chExt cx="6172659" cy="1506627"/>
          </a:xfrm>
        </p:grpSpPr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072B0FAB-6501-6C0C-B911-B91444B6D5C9}"/>
                </a:ext>
              </a:extLst>
            </p:cNvPr>
            <p:cNvGrpSpPr/>
            <p:nvPr/>
          </p:nvGrpSpPr>
          <p:grpSpPr>
            <a:xfrm>
              <a:off x="1494849" y="4682637"/>
              <a:ext cx="5422447" cy="1261201"/>
              <a:chOff x="1719758" y="5093006"/>
              <a:chExt cx="5422447" cy="1261201"/>
            </a:xfrm>
          </p:grpSpPr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7D24D672-DFCD-25F9-AAFB-C8CB1FF8FE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 t="53105"/>
              <a:stretch>
                <a:fillRect/>
              </a:stretch>
            </p:blipFill>
            <p:spPr>
              <a:xfrm>
                <a:off x="1794359" y="5356455"/>
                <a:ext cx="5045847" cy="997752"/>
              </a:xfrm>
              <a:prstGeom prst="rect">
                <a:avLst/>
              </a:prstGeom>
            </p:spPr>
          </p:pic>
          <p:pic>
            <p:nvPicPr>
              <p:cNvPr id="17" name="图片 16">
                <a:extLst>
                  <a:ext uri="{FF2B5EF4-FFF2-40B4-BE49-F238E27FC236}">
                    <a16:creationId xmlns:a16="http://schemas.microsoft.com/office/drawing/2014/main" id="{F76A53EB-9B8D-65ED-5E9E-EC501185DE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719758" y="5093006"/>
                <a:ext cx="5422447" cy="262377"/>
              </a:xfrm>
              <a:prstGeom prst="rect">
                <a:avLst/>
              </a:prstGeom>
            </p:spPr>
          </p:pic>
        </p:grp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E5179BCF-DF77-BA2B-54D7-1B234BA35794}"/>
                </a:ext>
              </a:extLst>
            </p:cNvPr>
            <p:cNvSpPr txBox="1"/>
            <p:nvPr/>
          </p:nvSpPr>
          <p:spPr>
            <a:xfrm>
              <a:off x="1569450" y="5881487"/>
              <a:ext cx="609805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" altLang="zh-CN" sz="1400" dirty="0">
                  <a:latin typeface="Arial" panose="020B0604020202020204" pitchFamily="34" charset="0"/>
                  <a:cs typeface="Arial" panose="020B0604020202020204" pitchFamily="34" charset="0"/>
                  <a:hlinkClick r:id="rId8"/>
                </a:rPr>
                <a:t>[arXiv:2605.04967] 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CE98889-4C08-17CA-E846-86AB6F990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27BC99A-6CEC-49FB-3D07-32DAD86E6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3</a:t>
            </a:fld>
            <a:endParaRPr lang="zh-CN" altLang="en-US"/>
          </a:p>
        </p:txBody>
      </p:sp>
      <p:sp>
        <p:nvSpPr>
          <p:cNvPr id="16" name="日期占位符 15">
            <a:extLst>
              <a:ext uri="{FF2B5EF4-FFF2-40B4-BE49-F238E27FC236}">
                <a16:creationId xmlns:a16="http://schemas.microsoft.com/office/drawing/2014/main" id="{3EC7D762-A60C-5EF7-B428-B25B2A4AE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0973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34F50-3522-8899-5244-348E9982A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FB271FC3-CB8B-69F1-FDE4-E96AED9FFB97}"/>
              </a:ext>
            </a:extLst>
          </p:cNvPr>
          <p:cNvSpPr txBox="1"/>
          <p:nvPr/>
        </p:nvSpPr>
        <p:spPr>
          <a:xfrm>
            <a:off x="838199" y="558063"/>
            <a:ext cx="10271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LHCb detector</a:t>
            </a:r>
            <a:r>
              <a:rPr kumimoji="1" lang="zh-CN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(for run 2)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9095CCE1-0D3D-2F90-E722-A07BBE4EE1B8}"/>
              </a:ext>
            </a:extLst>
          </p:cNvPr>
          <p:cNvSpPr txBox="1"/>
          <p:nvPr/>
        </p:nvSpPr>
        <p:spPr>
          <a:xfrm>
            <a:off x="398511" y="1345644"/>
            <a:ext cx="6942860" cy="58067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single-arm forward spectrometer covering 2&lt;𝜂&lt;5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Designed for heavy-flavour physics: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Precise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vertex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resolution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High-precision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tracking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Powerful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particle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identification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pPr lvl="1">
              <a:lnSpc>
                <a:spcPts val="3200"/>
              </a:lnSpc>
            </a:pPr>
            <a:br>
              <a:rPr lang="e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ts val="3200"/>
              </a:lnSpc>
              <a:buFont typeface="Arial" panose="020B0604020202020204" pitchFamily="34" charset="0"/>
              <a:buChar char="•"/>
            </a:pPr>
            <a:endParaRPr lang="en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3200"/>
              </a:lnSpc>
            </a:pPr>
            <a:endParaRPr lang="en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ts val="3200"/>
              </a:lnSpc>
            </a:pPr>
            <a:endParaRPr lang="en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ts val="3200"/>
              </a:lnSpc>
            </a:pPr>
            <a:endParaRPr lang="en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ts val="3200"/>
              </a:lnSpc>
              <a:buFont typeface="Arial" panose="020B0604020202020204" pitchFamily="34" charset="0"/>
              <a:buChar char="•"/>
            </a:pPr>
            <a:endParaRPr lang="en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" altLang="zh-CN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FD063492-289A-B864-D0A7-855AB56A90D6}"/>
              </a:ext>
            </a:extLst>
          </p:cNvPr>
          <p:cNvGrpSpPr/>
          <p:nvPr/>
        </p:nvGrpSpPr>
        <p:grpSpPr>
          <a:xfrm>
            <a:off x="3349350" y="4313700"/>
            <a:ext cx="555840" cy="34920"/>
            <a:chOff x="3349350" y="4313700"/>
            <a:chExt cx="555840" cy="34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23" name="墨迹 22">
                  <a:extLst>
                    <a:ext uri="{FF2B5EF4-FFF2-40B4-BE49-F238E27FC236}">
                      <a16:creationId xmlns:a16="http://schemas.microsoft.com/office/drawing/2014/main" id="{FABBAC7A-1B65-3E8C-7F32-C30EB26B1D15}"/>
                    </a:ext>
                  </a:extLst>
                </p14:cNvPr>
                <p14:cNvContentPartPr/>
                <p14:nvPr/>
              </p14:nvContentPartPr>
              <p14:xfrm>
                <a:off x="3349350" y="4318380"/>
                <a:ext cx="348120" cy="19440"/>
              </p14:xfrm>
            </p:contentPart>
          </mc:Choice>
          <mc:Fallback xmlns="">
            <p:pic>
              <p:nvPicPr>
                <p:cNvPr id="23" name="墨迹 22">
                  <a:extLst>
                    <a:ext uri="{FF2B5EF4-FFF2-40B4-BE49-F238E27FC236}">
                      <a16:creationId xmlns:a16="http://schemas.microsoft.com/office/drawing/2014/main" id="{FABBAC7A-1B65-3E8C-7F32-C30EB26B1D15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3340350" y="4309380"/>
                  <a:ext cx="36576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24" name="墨迹 23">
                  <a:extLst>
                    <a:ext uri="{FF2B5EF4-FFF2-40B4-BE49-F238E27FC236}">
                      <a16:creationId xmlns:a16="http://schemas.microsoft.com/office/drawing/2014/main" id="{BA3B2968-49BD-7F50-64E6-6B6CB7466E41}"/>
                    </a:ext>
                  </a:extLst>
                </p14:cNvPr>
                <p14:cNvContentPartPr/>
                <p14:nvPr/>
              </p14:nvContentPartPr>
              <p14:xfrm>
                <a:off x="3624750" y="4313700"/>
                <a:ext cx="280440" cy="34920"/>
              </p14:xfrm>
            </p:contentPart>
          </mc:Choice>
          <mc:Fallback xmlns="">
            <p:pic>
              <p:nvPicPr>
                <p:cNvPr id="24" name="墨迹 23">
                  <a:extLst>
                    <a:ext uri="{FF2B5EF4-FFF2-40B4-BE49-F238E27FC236}">
                      <a16:creationId xmlns:a16="http://schemas.microsoft.com/office/drawing/2014/main" id="{BA3B2968-49BD-7F50-64E6-6B6CB7466E41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615750" y="4304700"/>
                  <a:ext cx="298080" cy="52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C1E25FE9-4A7E-6636-87CB-E32A17BEBF6D}"/>
              </a:ext>
            </a:extLst>
          </p:cNvPr>
          <p:cNvGrpSpPr/>
          <p:nvPr/>
        </p:nvGrpSpPr>
        <p:grpSpPr>
          <a:xfrm>
            <a:off x="4605505" y="2212531"/>
            <a:ext cx="7586495" cy="4042416"/>
            <a:chOff x="1924224" y="1711412"/>
            <a:chExt cx="9672699" cy="4915381"/>
          </a:xfrm>
        </p:grpSpPr>
        <p:grpSp>
          <p:nvGrpSpPr>
            <p:cNvPr id="45" name="Group 80">
              <a:extLst>
                <a:ext uri="{FF2B5EF4-FFF2-40B4-BE49-F238E27FC236}">
                  <a16:creationId xmlns:a16="http://schemas.microsoft.com/office/drawing/2014/main" id="{440AFBF2-C0FA-0A4B-2FB1-889BEC322097}"/>
                </a:ext>
              </a:extLst>
            </p:cNvPr>
            <p:cNvGrpSpPr/>
            <p:nvPr/>
          </p:nvGrpSpPr>
          <p:grpSpPr>
            <a:xfrm>
              <a:off x="1924224" y="1994693"/>
              <a:ext cx="7687859" cy="4632100"/>
              <a:chOff x="2624523" y="2541951"/>
              <a:chExt cx="6381342" cy="3814399"/>
            </a:xfrm>
          </p:grpSpPr>
          <p:pic>
            <p:nvPicPr>
              <p:cNvPr id="52" name="Picture 81">
                <a:extLst>
                  <a:ext uri="{FF2B5EF4-FFF2-40B4-BE49-F238E27FC236}">
                    <a16:creationId xmlns:a16="http://schemas.microsoft.com/office/drawing/2014/main" id="{FB7069E1-C652-E61B-B786-63FE9789C8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832456" y="2541951"/>
                <a:ext cx="5928991" cy="3814399"/>
              </a:xfrm>
              <a:prstGeom prst="rect">
                <a:avLst/>
              </a:prstGeom>
            </p:spPr>
          </p:pic>
          <p:sp>
            <p:nvSpPr>
              <p:cNvPr id="53" name="Rectangle 82">
                <a:extLst>
                  <a:ext uri="{FF2B5EF4-FFF2-40B4-BE49-F238E27FC236}">
                    <a16:creationId xmlns:a16="http://schemas.microsoft.com/office/drawing/2014/main" id="{86134A04-350B-36C4-D754-8210F41F999C}"/>
                  </a:ext>
                </a:extLst>
              </p:cNvPr>
              <p:cNvSpPr/>
              <p:nvPr/>
            </p:nvSpPr>
            <p:spPr>
              <a:xfrm>
                <a:off x="3185172" y="3422902"/>
                <a:ext cx="375719" cy="2490218"/>
              </a:xfrm>
              <a:prstGeom prst="rect">
                <a:avLst/>
              </a:prstGeom>
              <a:solidFill>
                <a:srgbClr val="FFCBCC">
                  <a:alpha val="50000"/>
                </a:srgbClr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l"/>
                <a:endParaRPr lang="en-CN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Rectangle 83">
                <a:extLst>
                  <a:ext uri="{FF2B5EF4-FFF2-40B4-BE49-F238E27FC236}">
                    <a16:creationId xmlns:a16="http://schemas.microsoft.com/office/drawing/2014/main" id="{163F5298-66AF-E12A-05D8-17A48EB3AD2A}"/>
                  </a:ext>
                </a:extLst>
              </p:cNvPr>
              <p:cNvSpPr/>
              <p:nvPr/>
            </p:nvSpPr>
            <p:spPr>
              <a:xfrm>
                <a:off x="3619164" y="3422902"/>
                <a:ext cx="248762" cy="2484121"/>
              </a:xfrm>
              <a:prstGeom prst="rect">
                <a:avLst/>
              </a:prstGeom>
              <a:solidFill>
                <a:srgbClr val="C7EAD6">
                  <a:alpha val="50000"/>
                </a:srgbClr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l"/>
                <a:endParaRPr lang="en-CN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Rectangle 84">
                <a:extLst>
                  <a:ext uri="{FF2B5EF4-FFF2-40B4-BE49-F238E27FC236}">
                    <a16:creationId xmlns:a16="http://schemas.microsoft.com/office/drawing/2014/main" id="{5B0BBAD4-0DDD-E2DB-4459-E1839588B531}"/>
                  </a:ext>
                </a:extLst>
              </p:cNvPr>
              <p:cNvSpPr/>
              <p:nvPr/>
            </p:nvSpPr>
            <p:spPr>
              <a:xfrm>
                <a:off x="5465762" y="3366045"/>
                <a:ext cx="455081" cy="2565946"/>
              </a:xfrm>
              <a:prstGeom prst="rect">
                <a:avLst/>
              </a:prstGeom>
              <a:solidFill>
                <a:srgbClr val="C7EAD6">
                  <a:alpha val="50000"/>
                </a:srgbClr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l"/>
                <a:endParaRPr lang="en-CN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Rectangle 85">
                <a:extLst>
                  <a:ext uri="{FF2B5EF4-FFF2-40B4-BE49-F238E27FC236}">
                    <a16:creationId xmlns:a16="http://schemas.microsoft.com/office/drawing/2014/main" id="{54CF8105-CC33-5F75-26E1-C250E16D1409}"/>
                  </a:ext>
                </a:extLst>
              </p:cNvPr>
              <p:cNvSpPr/>
              <p:nvPr/>
            </p:nvSpPr>
            <p:spPr>
              <a:xfrm>
                <a:off x="5042463" y="3366044"/>
                <a:ext cx="400103" cy="2568341"/>
              </a:xfrm>
              <a:prstGeom prst="rect">
                <a:avLst/>
              </a:prstGeom>
              <a:solidFill>
                <a:srgbClr val="F9EDC6">
                  <a:alpha val="50000"/>
                </a:srgbClr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l"/>
                <a:endParaRPr lang="en-CN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57" name="Group 86">
                <a:extLst>
                  <a:ext uri="{FF2B5EF4-FFF2-40B4-BE49-F238E27FC236}">
                    <a16:creationId xmlns:a16="http://schemas.microsoft.com/office/drawing/2014/main" id="{FB2C0BBF-C5E1-E973-95B0-C1622DA5C863}"/>
                  </a:ext>
                </a:extLst>
              </p:cNvPr>
              <p:cNvGrpSpPr/>
              <p:nvPr/>
            </p:nvGrpSpPr>
            <p:grpSpPr>
              <a:xfrm>
                <a:off x="2624523" y="4361050"/>
                <a:ext cx="6381342" cy="348002"/>
                <a:chOff x="1352205" y="2631724"/>
                <a:chExt cx="7199909" cy="348002"/>
              </a:xfrm>
            </p:grpSpPr>
            <p:cxnSp>
              <p:nvCxnSpPr>
                <p:cNvPr id="58" name="Straight Arrow Connector 89">
                  <a:extLst>
                    <a:ext uri="{FF2B5EF4-FFF2-40B4-BE49-F238E27FC236}">
                      <a16:creationId xmlns:a16="http://schemas.microsoft.com/office/drawing/2014/main" id="{6CCF28DE-8776-E6B3-3085-D6B57B2D0D14}"/>
                    </a:ext>
                  </a:extLst>
                </p:cNvPr>
                <p:cNvCxnSpPr/>
                <p:nvPr/>
              </p:nvCxnSpPr>
              <p:spPr>
                <a:xfrm>
                  <a:off x="1352205" y="2805725"/>
                  <a:ext cx="646771" cy="0"/>
                </a:xfrm>
                <a:prstGeom prst="straightConnector1">
                  <a:avLst/>
                </a:prstGeom>
                <a:ln w="50800">
                  <a:solidFill>
                    <a:srgbClr val="FA0900"/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Arrow Connector 90">
                  <a:extLst>
                    <a:ext uri="{FF2B5EF4-FFF2-40B4-BE49-F238E27FC236}">
                      <a16:creationId xmlns:a16="http://schemas.microsoft.com/office/drawing/2014/main" id="{7ABA3A4A-8724-B37D-FB4C-34445A19CC4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62370" y="2813061"/>
                  <a:ext cx="6089744" cy="0"/>
                </a:xfrm>
                <a:prstGeom prst="straightConnector1">
                  <a:avLst/>
                </a:prstGeom>
                <a:ln w="38100">
                  <a:solidFill>
                    <a:srgbClr val="FA0900"/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0" name="Sun 91">
                  <a:extLst>
                    <a:ext uri="{FF2B5EF4-FFF2-40B4-BE49-F238E27FC236}">
                      <a16:creationId xmlns:a16="http://schemas.microsoft.com/office/drawing/2014/main" id="{837E2287-A93C-C963-C408-EEAA4FB2E657}"/>
                    </a:ext>
                  </a:extLst>
                </p:cNvPr>
                <p:cNvSpPr/>
                <p:nvPr/>
              </p:nvSpPr>
              <p:spPr>
                <a:xfrm>
                  <a:off x="1958599" y="2631724"/>
                  <a:ext cx="412166" cy="348002"/>
                </a:xfrm>
                <a:prstGeom prst="sun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>
                    <a:solidFill>
                      <a:srgbClr val="1401FF"/>
                    </a:solidFill>
                  </a:endParaRPr>
                </a:p>
              </p:txBody>
            </p:sp>
          </p:grpSp>
        </p:grpSp>
        <p:sp>
          <p:nvSpPr>
            <p:cNvPr id="46" name="Rectangle 92">
              <a:extLst>
                <a:ext uri="{FF2B5EF4-FFF2-40B4-BE49-F238E27FC236}">
                  <a16:creationId xmlns:a16="http://schemas.microsoft.com/office/drawing/2014/main" id="{98EB4964-EE94-7BF2-CDEF-63D40512F213}"/>
                </a:ext>
              </a:extLst>
            </p:cNvPr>
            <p:cNvSpPr/>
            <p:nvPr/>
          </p:nvSpPr>
          <p:spPr>
            <a:xfrm>
              <a:off x="5138863" y="3125922"/>
              <a:ext cx="262387" cy="2490218"/>
            </a:xfrm>
            <a:prstGeom prst="rect">
              <a:avLst/>
            </a:prstGeom>
            <a:solidFill>
              <a:srgbClr val="F9EDC6">
                <a:alpha val="50000"/>
              </a:srgb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en-CN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93">
                  <a:extLst>
                    <a:ext uri="{FF2B5EF4-FFF2-40B4-BE49-F238E27FC236}">
                      <a16:creationId xmlns:a16="http://schemas.microsoft.com/office/drawing/2014/main" id="{CE30D0DC-9786-C255-7E77-70D6EE67D922}"/>
                    </a:ext>
                  </a:extLst>
                </p:cNvPr>
                <p:cNvSpPr txBox="1"/>
                <p:nvPr/>
              </p:nvSpPr>
              <p:spPr>
                <a:xfrm>
                  <a:off x="2410797" y="1737394"/>
                  <a:ext cx="1453561" cy="1160148"/>
                </a:xfrm>
                <a:prstGeom prst="rect">
                  <a:avLst/>
                </a:prstGeom>
                <a:solidFill>
                  <a:srgbClr val="FFCBCC">
                    <a:alpha val="50000"/>
                  </a:srgbClr>
                </a:solidFill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CN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Ve</a:t>
                  </a:r>
                  <a:r>
                    <a:rPr lang="en-US" altLang="zh-CN" sz="14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rtex</a:t>
                  </a:r>
                  <a:r>
                    <a:rPr lang="zh-CN" altLang="en-US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Locator</a:t>
                  </a:r>
                </a:p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1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zh-CN" sz="1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𝜎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IP</m:t>
                          </m:r>
                        </m:sub>
                      </m:sSub>
                      <m:r>
                        <a:rPr lang="en-US" altLang="zh-CN" sz="1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~20</m:t>
                      </m:r>
                      <m:r>
                        <a:rPr lang="zh-CN" altLang="en-US" sz="1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14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μm</m:t>
                      </m:r>
                    </m:oMath>
                  </a14:m>
                  <a:r>
                    <a:rPr lang="zh-CN" altLang="en-US" sz="1400" b="0" dirty="0">
                      <a:latin typeface="+mn-ea"/>
                      <a:cs typeface="Arial" panose="020B0604020202020204" pitchFamily="34" charset="0"/>
                    </a:rPr>
                    <a:t> </a:t>
                  </a:r>
                  <a:endParaRPr lang="en-US" altLang="zh-CN" sz="1400" b="0" dirty="0">
                    <a:latin typeface="+mn-ea"/>
                    <a:cs typeface="Arial" panose="020B0604020202020204" pitchFamily="34" charset="0"/>
                  </a:endParaRPr>
                </a:p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 sz="1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𝜏</m:t>
                          </m:r>
                        </m:sub>
                      </m:sSub>
                      <m:r>
                        <a:rPr lang="en-US" altLang="zh-CN" sz="1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~45</m:t>
                      </m:r>
                      <m:r>
                        <a:rPr lang="zh-CN" altLang="en-US" sz="1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14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fs</m:t>
                      </m:r>
                    </m:oMath>
                  </a14:m>
                  <a:r>
                    <a:rPr lang="zh-CN" altLang="en-US" sz="1400" dirty="0">
                      <a:latin typeface="+mn-ea"/>
                      <a:cs typeface="Arial" panose="020B0604020202020204" pitchFamily="34" charset="0"/>
                    </a:rPr>
                    <a:t> </a:t>
                  </a:r>
                  <a:endParaRPr lang="en-CN" sz="1400" dirty="0">
                    <a:latin typeface="+mn-ea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7" name="TextBox 93">
                  <a:extLst>
                    <a:ext uri="{FF2B5EF4-FFF2-40B4-BE49-F238E27FC236}">
                      <a16:creationId xmlns:a16="http://schemas.microsoft.com/office/drawing/2014/main" id="{CE30D0DC-9786-C255-7E77-70D6EE67D9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10797" y="1737394"/>
                  <a:ext cx="1453561" cy="1160148"/>
                </a:xfrm>
                <a:prstGeom prst="rect">
                  <a:avLst/>
                </a:prstGeom>
                <a:blipFill>
                  <a:blip r:embed="rId7"/>
                  <a:stretch>
                    <a:fillRect l="-1099" b="-2597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94">
                  <a:extLst>
                    <a:ext uri="{FF2B5EF4-FFF2-40B4-BE49-F238E27FC236}">
                      <a16:creationId xmlns:a16="http://schemas.microsoft.com/office/drawing/2014/main" id="{633288F8-2D27-4E4A-2274-4881A285CCCC}"/>
                    </a:ext>
                  </a:extLst>
                </p:cNvPr>
                <p:cNvSpPr txBox="1"/>
                <p:nvPr/>
              </p:nvSpPr>
              <p:spPr>
                <a:xfrm>
                  <a:off x="6360855" y="1770187"/>
                  <a:ext cx="2499267" cy="898179"/>
                </a:xfrm>
                <a:prstGeom prst="rect">
                  <a:avLst/>
                </a:prstGeom>
                <a:solidFill>
                  <a:srgbClr val="C7EAD6">
                    <a:alpha val="50000"/>
                  </a:srgbClr>
                </a:solidFill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l"/>
                  <a:r>
                    <a:rPr lang="en-US" altLang="zh-CN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RICHs</a:t>
                  </a:r>
                  <a:endParaRPr lang="en-CN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l"/>
                  <a14:m>
                    <m:oMath xmlns:m="http://schemas.openxmlformats.org/officeDocument/2006/math">
                      <m:r>
                        <a:rPr lang="en-US" altLang="zh-CN" sz="1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𝜖</m:t>
                      </m:r>
                      <m:d>
                        <m:dPr>
                          <m:ctrlPr>
                            <a:rPr lang="en-US" altLang="zh-CN" sz="1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zh-CN" sz="1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𝐾</m:t>
                          </m:r>
                          <m:r>
                            <a:rPr lang="en-US" altLang="zh-CN" sz="1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→</m:t>
                          </m:r>
                          <m:r>
                            <a:rPr lang="en-US" altLang="zh-CN" sz="1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𝐾</m:t>
                          </m:r>
                        </m:e>
                      </m:d>
                      <m:r>
                        <a:rPr lang="zh-CN" altLang="en-US" sz="1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altLang="zh-CN" sz="1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~</m:t>
                      </m:r>
                      <m:r>
                        <a:rPr lang="zh-CN" altLang="en-US" sz="1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altLang="zh-CN" sz="1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95%</m:t>
                      </m:r>
                    </m:oMath>
                  </a14:m>
                  <a:r>
                    <a:rPr lang="zh-CN" altLang="en-US" sz="1400" b="0" dirty="0">
                      <a:latin typeface="+mn-ea"/>
                      <a:cs typeface="Arial" panose="020B0604020202020204" pitchFamily="34" charset="0"/>
                    </a:rPr>
                    <a:t> </a:t>
                  </a:r>
                  <a:endParaRPr lang="en-US" altLang="zh-CN" sz="1400" b="0" dirty="0">
                    <a:latin typeface="+mn-ea"/>
                    <a:cs typeface="Arial" panose="020B0604020202020204" pitchFamily="34" charset="0"/>
                  </a:endParaRPr>
                </a:p>
                <a:p>
                  <a:r>
                    <a:rPr lang="en-US" altLang="zh-CN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mis-ID</a:t>
                  </a:r>
                  <a:r>
                    <a:rPr lang="zh-CN" altLang="en-US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altLang="zh-CN" sz="1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𝜖</m:t>
                      </m:r>
                      <m:d>
                        <m:dPr>
                          <m:ctrlPr>
                            <a:rPr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zh-CN" sz="1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𝜋</m:t>
                          </m:r>
                          <m:r>
                            <a:rPr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→</m:t>
                          </m:r>
                          <m:r>
                            <a:rPr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𝐾</m:t>
                          </m:r>
                        </m:e>
                      </m:d>
                      <m:r>
                        <a:rPr lang="zh-CN" altLang="en-US" sz="1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altLang="zh-CN" sz="1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~</m:t>
                      </m:r>
                      <m:r>
                        <a:rPr lang="zh-CN" altLang="en-US" sz="1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altLang="zh-CN" sz="1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5%</m:t>
                      </m:r>
                    </m:oMath>
                  </a14:m>
                  <a:endParaRPr lang="en-CN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8" name="TextBox 94">
                  <a:extLst>
                    <a:ext uri="{FF2B5EF4-FFF2-40B4-BE49-F238E27FC236}">
                      <a16:creationId xmlns:a16="http://schemas.microsoft.com/office/drawing/2014/main" id="{633288F8-2D27-4E4A-2274-4881A285CCC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60855" y="1770187"/>
                  <a:ext cx="2499267" cy="898179"/>
                </a:xfrm>
                <a:prstGeom prst="rect">
                  <a:avLst/>
                </a:prstGeom>
                <a:blipFill>
                  <a:blip r:embed="rId8"/>
                  <a:stretch>
                    <a:fillRect l="-641" t="-1695" b="-678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95">
                  <a:extLst>
                    <a:ext uri="{FF2B5EF4-FFF2-40B4-BE49-F238E27FC236}">
                      <a16:creationId xmlns:a16="http://schemas.microsoft.com/office/drawing/2014/main" id="{C22A07E7-23F0-ABFC-F43F-107EFDC3FB01}"/>
                    </a:ext>
                  </a:extLst>
                </p:cNvPr>
                <p:cNvSpPr txBox="1"/>
                <p:nvPr/>
              </p:nvSpPr>
              <p:spPr>
                <a:xfrm>
                  <a:off x="4039453" y="1711412"/>
                  <a:ext cx="2017058" cy="943088"/>
                </a:xfrm>
                <a:prstGeom prst="rect">
                  <a:avLst/>
                </a:prstGeom>
                <a:solidFill>
                  <a:srgbClr val="F9EDC6">
                    <a:alpha val="50000"/>
                  </a:srgbClr>
                </a:solidFill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l"/>
                  <a:r>
                    <a:rPr lang="en-US" altLang="zh-CN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Tracking</a:t>
                  </a:r>
                  <a:r>
                    <a:rPr lang="zh-CN" altLang="en-US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stations</a:t>
                  </a:r>
                  <a:endParaRPr lang="en-CN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1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zh-CN" sz="1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𝜖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tracking</m:t>
                          </m:r>
                        </m:sub>
                      </m:sSub>
                      <m:r>
                        <a:rPr lang="en-US" altLang="zh-CN" sz="1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~96%</m:t>
                      </m:r>
                    </m:oMath>
                  </a14:m>
                  <a:r>
                    <a:rPr lang="zh-CN" altLang="en-US" sz="1400" b="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endParaRPr lang="en-US" altLang="zh-CN" sz="1400" b="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1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zh-CN" sz="1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sub>
                        </m:sSub>
                        <m:r>
                          <m:rPr>
                            <m:lit/>
                          </m:rPr>
                          <a:rPr lang="en-US" altLang="zh-CN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~0.5%−1%</m:t>
                        </m:r>
                      </m:oMath>
                    </m:oMathPara>
                  </a14:m>
                  <a:endParaRPr lang="en-CN" sz="1400" dirty="0">
                    <a:latin typeface="+mn-ea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9" name="TextBox 95">
                  <a:extLst>
                    <a:ext uri="{FF2B5EF4-FFF2-40B4-BE49-F238E27FC236}">
                      <a16:creationId xmlns:a16="http://schemas.microsoft.com/office/drawing/2014/main" id="{C22A07E7-23F0-ABFC-F43F-107EFDC3FB0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9453" y="1711412"/>
                  <a:ext cx="2017058" cy="943088"/>
                </a:xfrm>
                <a:prstGeom prst="rect">
                  <a:avLst/>
                </a:prstGeom>
                <a:blipFill>
                  <a:blip r:embed="rId9"/>
                  <a:stretch>
                    <a:fillRect l="-1600" t="-1613" b="-161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0" name="Rectangle 97">
              <a:extLst>
                <a:ext uri="{FF2B5EF4-FFF2-40B4-BE49-F238E27FC236}">
                  <a16:creationId xmlns:a16="http://schemas.microsoft.com/office/drawing/2014/main" id="{61941469-22FF-576A-2371-75299685ABA9}"/>
                </a:ext>
              </a:extLst>
            </p:cNvPr>
            <p:cNvSpPr/>
            <p:nvPr/>
          </p:nvSpPr>
          <p:spPr>
            <a:xfrm>
              <a:off x="8601267" y="5506726"/>
              <a:ext cx="2995656" cy="636210"/>
            </a:xfrm>
            <a:prstGeom prst="rect">
              <a:avLst/>
            </a:prstGeom>
            <a:ln w="19050"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1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1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[JINST 3 (2008) S08005</a:t>
              </a:r>
              <a:r>
                <a:rPr lang="en-US" sz="1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]</a:t>
              </a:r>
            </a:p>
            <a:p>
              <a:r>
                <a:rPr lang="en-US" sz="1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11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[IJMPA 30 (2015) 1530022</a:t>
              </a:r>
              <a:r>
                <a:rPr lang="en-US" sz="1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]</a:t>
              </a:r>
              <a:endParaRPr lang="en-US" sz="14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98">
              <a:extLst>
                <a:ext uri="{FF2B5EF4-FFF2-40B4-BE49-F238E27FC236}">
                  <a16:creationId xmlns:a16="http://schemas.microsoft.com/office/drawing/2014/main" id="{F96C0148-DA1E-D74D-06A7-9485A7445669}"/>
                </a:ext>
              </a:extLst>
            </p:cNvPr>
            <p:cNvSpPr/>
            <p:nvPr/>
          </p:nvSpPr>
          <p:spPr>
            <a:xfrm>
              <a:off x="3453302" y="3049421"/>
              <a:ext cx="201531" cy="3118922"/>
            </a:xfrm>
            <a:prstGeom prst="rect">
              <a:avLst/>
            </a:prstGeom>
            <a:solidFill>
              <a:srgbClr val="F9EDC6">
                <a:alpha val="50000"/>
              </a:srgb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en-CN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页脚占位符 1">
            <a:extLst>
              <a:ext uri="{FF2B5EF4-FFF2-40B4-BE49-F238E27FC236}">
                <a16:creationId xmlns:a16="http://schemas.microsoft.com/office/drawing/2014/main" id="{1F00B9B7-1BD8-933F-97D4-BBFB64CB4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7173048C-01DE-0BDC-D278-EDAFB6F05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4</a:t>
            </a:fld>
            <a:endParaRPr lang="zh-CN" altLang="en-US"/>
          </a:p>
        </p:txBody>
      </p:sp>
      <p:sp>
        <p:nvSpPr>
          <p:cNvPr id="8" name="日期占位符 7">
            <a:extLst>
              <a:ext uri="{FF2B5EF4-FFF2-40B4-BE49-F238E27FC236}">
                <a16:creationId xmlns:a16="http://schemas.microsoft.com/office/drawing/2014/main" id="{68099598-55EB-0E72-DBC4-3D6BEAE9C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3386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F6FAE-2ADC-89CF-52BE-3D4F36C15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A9082AC2-E143-6FF2-5A62-B5FDF927705B}"/>
              </a:ext>
            </a:extLst>
          </p:cNvPr>
          <p:cNvSpPr txBox="1"/>
          <p:nvPr/>
        </p:nvSpPr>
        <p:spPr>
          <a:xfrm>
            <a:off x="838199" y="558063"/>
            <a:ext cx="10271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LHCb upgrade I detector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98CFBC0-597D-6B91-0BF1-BFD2ECE2C7F0}"/>
              </a:ext>
            </a:extLst>
          </p:cNvPr>
          <p:cNvSpPr txBox="1"/>
          <p:nvPr/>
        </p:nvSpPr>
        <p:spPr>
          <a:xfrm>
            <a:off x="838199" y="1343298"/>
            <a:ext cx="6185088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LHCb detector upgraded to handle the increased instantaneous luminosity in Run 3</a:t>
            </a:r>
          </a:p>
          <a:p>
            <a:pPr marL="800100" lvl="1" indent="-342900">
              <a:buFont typeface="Wingdings" pitchFamily="2" charset="2"/>
              <a:buChar char="Ø"/>
            </a:pPr>
            <a:r>
              <a:rPr lang="e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Higher integrated luminosity</a:t>
            </a:r>
          </a:p>
          <a:p>
            <a:pPr marL="800100" lvl="1" indent="-342900">
              <a:buFont typeface="Wingdings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precise vertex resolution</a:t>
            </a:r>
          </a:p>
          <a:p>
            <a:pPr marL="800100" lvl="1" indent="-342900">
              <a:lnSpc>
                <a:spcPts val="3200"/>
              </a:lnSpc>
              <a:buFont typeface="Wingdings" pitchFamily="2" charset="2"/>
              <a:buChar char="Ø"/>
            </a:pPr>
            <a:r>
              <a:rPr kumimoji="1"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Software-based trigger: higher efficiency</a:t>
            </a:r>
          </a:p>
          <a:p>
            <a:pPr lvl="1">
              <a:lnSpc>
                <a:spcPts val="3200"/>
              </a:lnSpc>
            </a:pPr>
            <a:br>
              <a:rPr lang="e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ts val="3200"/>
              </a:lnSpc>
              <a:buFont typeface="Arial" panose="020B0604020202020204" pitchFamily="34" charset="0"/>
              <a:buChar char="•"/>
            </a:pPr>
            <a:endParaRPr lang="en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3200"/>
              </a:lnSpc>
            </a:pPr>
            <a:endParaRPr lang="en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ts val="3200"/>
              </a:lnSpc>
            </a:pPr>
            <a:endParaRPr lang="en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ts val="3200"/>
              </a:lnSpc>
            </a:pPr>
            <a:endParaRPr lang="en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ts val="3200"/>
              </a:lnSpc>
              <a:buFont typeface="Arial" panose="020B0604020202020204" pitchFamily="34" charset="0"/>
              <a:buChar char="•"/>
            </a:pPr>
            <a:endParaRPr lang="en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" altLang="zh-CN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CDE338FB-66C1-D0A4-6989-56C3E307290C}"/>
              </a:ext>
            </a:extLst>
          </p:cNvPr>
          <p:cNvGrpSpPr/>
          <p:nvPr/>
        </p:nvGrpSpPr>
        <p:grpSpPr>
          <a:xfrm>
            <a:off x="3349350" y="4313700"/>
            <a:ext cx="555840" cy="34920"/>
            <a:chOff x="3349350" y="4313700"/>
            <a:chExt cx="555840" cy="34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23" name="墨迹 22">
                  <a:extLst>
                    <a:ext uri="{FF2B5EF4-FFF2-40B4-BE49-F238E27FC236}">
                      <a16:creationId xmlns:a16="http://schemas.microsoft.com/office/drawing/2014/main" id="{6F3E79D7-6245-7E27-5012-812449DCF66F}"/>
                    </a:ext>
                  </a:extLst>
                </p14:cNvPr>
                <p14:cNvContentPartPr/>
                <p14:nvPr/>
              </p14:nvContentPartPr>
              <p14:xfrm>
                <a:off x="3349350" y="4318380"/>
                <a:ext cx="348120" cy="19440"/>
              </p14:xfrm>
            </p:contentPart>
          </mc:Choice>
          <mc:Fallback xmlns="">
            <p:pic>
              <p:nvPicPr>
                <p:cNvPr id="23" name="墨迹 22">
                  <a:extLst>
                    <a:ext uri="{FF2B5EF4-FFF2-40B4-BE49-F238E27FC236}">
                      <a16:creationId xmlns:a16="http://schemas.microsoft.com/office/drawing/2014/main" id="{6F3E79D7-6245-7E27-5012-812449DCF66F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3340350" y="4309380"/>
                  <a:ext cx="36576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24" name="墨迹 23">
                  <a:extLst>
                    <a:ext uri="{FF2B5EF4-FFF2-40B4-BE49-F238E27FC236}">
                      <a16:creationId xmlns:a16="http://schemas.microsoft.com/office/drawing/2014/main" id="{0F3CF101-66CF-9F55-81F9-AD66E0EF4EB4}"/>
                    </a:ext>
                  </a:extLst>
                </p14:cNvPr>
                <p14:cNvContentPartPr/>
                <p14:nvPr/>
              </p14:nvContentPartPr>
              <p14:xfrm>
                <a:off x="3624750" y="4313700"/>
                <a:ext cx="280440" cy="34920"/>
              </p14:xfrm>
            </p:contentPart>
          </mc:Choice>
          <mc:Fallback xmlns="">
            <p:pic>
              <p:nvPicPr>
                <p:cNvPr id="24" name="墨迹 23">
                  <a:extLst>
                    <a:ext uri="{FF2B5EF4-FFF2-40B4-BE49-F238E27FC236}">
                      <a16:creationId xmlns:a16="http://schemas.microsoft.com/office/drawing/2014/main" id="{0F3CF101-66CF-9F55-81F9-AD66E0EF4EB4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615750" y="4304700"/>
                  <a:ext cx="298080" cy="52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8B798314-6BB4-563C-3BDC-FA1660EBC004}"/>
              </a:ext>
            </a:extLst>
          </p:cNvPr>
          <p:cNvGrpSpPr/>
          <p:nvPr/>
        </p:nvGrpSpPr>
        <p:grpSpPr>
          <a:xfrm>
            <a:off x="7118123" y="260972"/>
            <a:ext cx="4916663" cy="3488622"/>
            <a:chOff x="1757920" y="1210419"/>
            <a:chExt cx="8320014" cy="5146181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13BDFE74-8076-CE73-F1D9-02C1AFAE0F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57920" y="1210419"/>
              <a:ext cx="7035799" cy="4864101"/>
            </a:xfrm>
            <a:prstGeom prst="rect">
              <a:avLst/>
            </a:prstGeom>
          </p:spPr>
        </p:pic>
        <p:grpSp>
          <p:nvGrpSpPr>
            <p:cNvPr id="13" name="Group 80">
              <a:extLst>
                <a:ext uri="{FF2B5EF4-FFF2-40B4-BE49-F238E27FC236}">
                  <a16:creationId xmlns:a16="http://schemas.microsoft.com/office/drawing/2014/main" id="{CD3E9E56-9D76-1AF6-F161-1696C1AD4334}"/>
                </a:ext>
              </a:extLst>
            </p:cNvPr>
            <p:cNvGrpSpPr/>
            <p:nvPr/>
          </p:nvGrpSpPr>
          <p:grpSpPr>
            <a:xfrm>
              <a:off x="1865033" y="2695744"/>
              <a:ext cx="8212901" cy="3180759"/>
              <a:chOff x="2624523" y="3359452"/>
              <a:chExt cx="6381342" cy="2596223"/>
            </a:xfrm>
          </p:grpSpPr>
          <p:sp>
            <p:nvSpPr>
              <p:cNvPr id="18" name="Rectangle 82">
                <a:extLst>
                  <a:ext uri="{FF2B5EF4-FFF2-40B4-BE49-F238E27FC236}">
                    <a16:creationId xmlns:a16="http://schemas.microsoft.com/office/drawing/2014/main" id="{0F973928-D155-F887-0E03-47D203F10873}"/>
                  </a:ext>
                </a:extLst>
              </p:cNvPr>
              <p:cNvSpPr/>
              <p:nvPr/>
            </p:nvSpPr>
            <p:spPr>
              <a:xfrm>
                <a:off x="3177160" y="3359452"/>
                <a:ext cx="318572" cy="2596223"/>
              </a:xfrm>
              <a:prstGeom prst="rect">
                <a:avLst/>
              </a:prstGeom>
              <a:solidFill>
                <a:srgbClr val="FFCBCC">
                  <a:alpha val="50000"/>
                </a:srgbClr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l"/>
                <a:endParaRPr lang="en-CN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Rectangle 85">
                <a:extLst>
                  <a:ext uri="{FF2B5EF4-FFF2-40B4-BE49-F238E27FC236}">
                    <a16:creationId xmlns:a16="http://schemas.microsoft.com/office/drawing/2014/main" id="{C5D4B334-AE5F-DE84-1D0B-5FC880BDDF44}"/>
                  </a:ext>
                </a:extLst>
              </p:cNvPr>
              <p:cNvSpPr/>
              <p:nvPr/>
            </p:nvSpPr>
            <p:spPr>
              <a:xfrm>
                <a:off x="4729461" y="3369392"/>
                <a:ext cx="400103" cy="2568341"/>
              </a:xfrm>
              <a:prstGeom prst="rect">
                <a:avLst/>
              </a:prstGeom>
              <a:solidFill>
                <a:srgbClr val="F9EDC6">
                  <a:alpha val="50000"/>
                </a:srgbClr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l"/>
                <a:endParaRPr lang="en-CN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20" name="Group 86">
                <a:extLst>
                  <a:ext uri="{FF2B5EF4-FFF2-40B4-BE49-F238E27FC236}">
                    <a16:creationId xmlns:a16="http://schemas.microsoft.com/office/drawing/2014/main" id="{BB3C97FA-82AE-E537-C986-29C81C023291}"/>
                  </a:ext>
                </a:extLst>
              </p:cNvPr>
              <p:cNvGrpSpPr/>
              <p:nvPr/>
            </p:nvGrpSpPr>
            <p:grpSpPr>
              <a:xfrm>
                <a:off x="2624523" y="4361050"/>
                <a:ext cx="6381342" cy="348002"/>
                <a:chOff x="1352205" y="2631724"/>
                <a:chExt cx="7199909" cy="348002"/>
              </a:xfrm>
            </p:grpSpPr>
            <p:cxnSp>
              <p:nvCxnSpPr>
                <p:cNvPr id="21" name="Straight Arrow Connector 89">
                  <a:extLst>
                    <a:ext uri="{FF2B5EF4-FFF2-40B4-BE49-F238E27FC236}">
                      <a16:creationId xmlns:a16="http://schemas.microsoft.com/office/drawing/2014/main" id="{07DAC461-38BC-2108-C4A4-791954C3E0C9}"/>
                    </a:ext>
                  </a:extLst>
                </p:cNvPr>
                <p:cNvCxnSpPr/>
                <p:nvPr/>
              </p:nvCxnSpPr>
              <p:spPr>
                <a:xfrm>
                  <a:off x="1352205" y="2805725"/>
                  <a:ext cx="646771" cy="0"/>
                </a:xfrm>
                <a:prstGeom prst="straightConnector1">
                  <a:avLst/>
                </a:prstGeom>
                <a:ln w="50800">
                  <a:solidFill>
                    <a:srgbClr val="FA0900"/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Arrow Connector 90">
                  <a:extLst>
                    <a:ext uri="{FF2B5EF4-FFF2-40B4-BE49-F238E27FC236}">
                      <a16:creationId xmlns:a16="http://schemas.microsoft.com/office/drawing/2014/main" id="{B7A20677-2FD6-B980-59B8-88B9B0DB78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62370" y="2813061"/>
                  <a:ext cx="6089744" cy="0"/>
                </a:xfrm>
                <a:prstGeom prst="straightConnector1">
                  <a:avLst/>
                </a:prstGeom>
                <a:ln w="38100">
                  <a:solidFill>
                    <a:srgbClr val="FA0900"/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Sun 91">
                  <a:extLst>
                    <a:ext uri="{FF2B5EF4-FFF2-40B4-BE49-F238E27FC236}">
                      <a16:creationId xmlns:a16="http://schemas.microsoft.com/office/drawing/2014/main" id="{BAA39F3C-9DB1-D97C-96C0-E48F1317BADA}"/>
                    </a:ext>
                  </a:extLst>
                </p:cNvPr>
                <p:cNvSpPr/>
                <p:nvPr/>
              </p:nvSpPr>
              <p:spPr>
                <a:xfrm>
                  <a:off x="1958599" y="2631724"/>
                  <a:ext cx="412166" cy="348002"/>
                </a:xfrm>
                <a:prstGeom prst="sun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>
                    <a:solidFill>
                      <a:srgbClr val="1401FF"/>
                    </a:solidFill>
                  </a:endParaRPr>
                </a:p>
              </p:txBody>
            </p:sp>
          </p:grpSp>
        </p:grpSp>
        <p:sp>
          <p:nvSpPr>
            <p:cNvPr id="14" name="TextBox 93">
              <a:extLst>
                <a:ext uri="{FF2B5EF4-FFF2-40B4-BE49-F238E27FC236}">
                  <a16:creationId xmlns:a16="http://schemas.microsoft.com/office/drawing/2014/main" id="{10F6DF35-246D-7190-F20E-F23C792FEDC3}"/>
                </a:ext>
              </a:extLst>
            </p:cNvPr>
            <p:cNvSpPr txBox="1"/>
            <p:nvPr/>
          </p:nvSpPr>
          <p:spPr>
            <a:xfrm>
              <a:off x="1778565" y="1754499"/>
              <a:ext cx="1373473" cy="953424"/>
            </a:xfrm>
            <a:prstGeom prst="rect">
              <a:avLst/>
            </a:prstGeom>
            <a:solidFill>
              <a:srgbClr val="FFCBCC">
                <a:alpha val="50000"/>
              </a:srgb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New </a:t>
              </a:r>
              <a:r>
                <a:rPr lang="en-CN" sz="1200">
                  <a:latin typeface="Arial" panose="020B0604020202020204" pitchFamily="34" charset="0"/>
                  <a:cs typeface="Arial" panose="020B0604020202020204" pitchFamily="34" charset="0"/>
                </a:rPr>
                <a:t>Ve</a:t>
              </a:r>
              <a:r>
                <a:rPr lang="en-US" altLang="zh-CN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rtex</a:t>
              </a:r>
              <a:r>
                <a: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Locator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95">
                  <a:extLst>
                    <a:ext uri="{FF2B5EF4-FFF2-40B4-BE49-F238E27FC236}">
                      <a16:creationId xmlns:a16="http://schemas.microsoft.com/office/drawing/2014/main" id="{FA5AA4B8-D397-6822-078A-3AFB846ED5DA}"/>
                    </a:ext>
                  </a:extLst>
                </p:cNvPr>
                <p:cNvSpPr txBox="1"/>
                <p:nvPr/>
              </p:nvSpPr>
              <p:spPr>
                <a:xfrm>
                  <a:off x="3152038" y="1745487"/>
                  <a:ext cx="2953264" cy="953424"/>
                </a:xfrm>
                <a:prstGeom prst="rect">
                  <a:avLst/>
                </a:prstGeom>
                <a:solidFill>
                  <a:srgbClr val="F9EDC6">
                    <a:alpha val="50000"/>
                  </a:srgbClr>
                </a:solidFill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l"/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Tracking</a:t>
                  </a:r>
                  <a:r>
                    <a:rPr lang="zh-CN" altLang="en-US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altLang="zh-CN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system:</a:t>
                  </a:r>
                </a:p>
                <a:p>
                  <a:pPr algn="l"/>
                  <a:r>
                    <a:rPr lang="en-US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TT</a:t>
                  </a:r>
                  <a14:m>
                    <m:oMath xmlns:m="http://schemas.openxmlformats.org/officeDocument/2006/math">
                      <m:r>
                        <a:rPr lang="en-US" sz="12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→</m:t>
                      </m:r>
                    </m:oMath>
                  </a14:m>
                  <a:r>
                    <a:rPr lang="en-US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UT</a:t>
                  </a:r>
                </a:p>
                <a:p>
                  <a:pPr algn="l"/>
                  <a:r>
                    <a:rPr lang="en-US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T1-T3 </a:t>
                  </a:r>
                  <a14:m>
                    <m:oMath xmlns:m="http://schemas.openxmlformats.org/officeDocument/2006/math">
                      <m:r>
                        <a:rPr lang="en-US" sz="12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→</m:t>
                      </m:r>
                    </m:oMath>
                  </a14:m>
                  <a:r>
                    <a:rPr lang="en-US" sz="12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SciFi</a:t>
                  </a:r>
                  <a:endParaRPr lang="en-CN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5" name="TextBox 95">
                  <a:extLst>
                    <a:ext uri="{FF2B5EF4-FFF2-40B4-BE49-F238E27FC236}">
                      <a16:creationId xmlns:a16="http://schemas.microsoft.com/office/drawing/2014/main" id="{FA5AA4B8-D397-6822-078A-3AFB846ED5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52038" y="1745487"/>
                  <a:ext cx="2953264" cy="953424"/>
                </a:xfrm>
                <a:prstGeom prst="rect">
                  <a:avLst/>
                </a:prstGeom>
                <a:blipFill>
                  <a:blip r:embed="rId7"/>
                  <a:stretch>
                    <a:fillRect b="-576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Rectangle 97">
              <a:extLst>
                <a:ext uri="{FF2B5EF4-FFF2-40B4-BE49-F238E27FC236}">
                  <a16:creationId xmlns:a16="http://schemas.microsoft.com/office/drawing/2014/main" id="{88247D84-F79F-F422-C444-6CD1C353D742}"/>
                </a:ext>
              </a:extLst>
            </p:cNvPr>
            <p:cNvSpPr/>
            <p:nvPr/>
          </p:nvSpPr>
          <p:spPr>
            <a:xfrm>
              <a:off x="2351045" y="5902588"/>
              <a:ext cx="6243017" cy="454012"/>
            </a:xfrm>
            <a:prstGeom prst="rect">
              <a:avLst/>
            </a:prstGeom>
            <a:ln w="19050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1400" dirty="0">
                  <a:solidFill>
                    <a:schemeClr val="bg2">
                      <a:lumMod val="75000"/>
                    </a:schemeClr>
                  </a:solidFill>
                  <a:latin typeface="+mn-ea"/>
                  <a:cs typeface="Arial" panose="020B0604020202020204" pitchFamily="34" charset="0"/>
                  <a:hlinkClick r:id="rId8"/>
                </a:rPr>
                <a:t>[JINST 19 (2024) P05065]</a:t>
              </a:r>
              <a:endParaRPr lang="en-US" sz="1400" dirty="0">
                <a:solidFill>
                  <a:schemeClr val="bg2">
                    <a:lumMod val="75000"/>
                  </a:schemeClr>
                </a:solidFill>
                <a:latin typeface="+mn-ea"/>
                <a:cs typeface="Arial" panose="020B0604020202020204" pitchFamily="34" charset="0"/>
              </a:endParaRPr>
            </a:p>
          </p:txBody>
        </p:sp>
        <p:sp>
          <p:nvSpPr>
            <p:cNvPr id="17" name="Rectangle 98">
              <a:extLst>
                <a:ext uri="{FF2B5EF4-FFF2-40B4-BE49-F238E27FC236}">
                  <a16:creationId xmlns:a16="http://schemas.microsoft.com/office/drawing/2014/main" id="{F9E65D27-0EBE-65EE-9C05-35C2D730A2B2}"/>
                </a:ext>
              </a:extLst>
            </p:cNvPr>
            <p:cNvSpPr/>
            <p:nvPr/>
          </p:nvSpPr>
          <p:spPr>
            <a:xfrm>
              <a:off x="3301295" y="2703819"/>
              <a:ext cx="215295" cy="3146599"/>
            </a:xfrm>
            <a:prstGeom prst="rect">
              <a:avLst/>
            </a:prstGeom>
            <a:solidFill>
              <a:srgbClr val="F9EDC6">
                <a:alpha val="50000"/>
              </a:srgb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en-CN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C6366917-4EC9-F0C2-F150-E9E347E9AE2D}"/>
              </a:ext>
            </a:extLst>
          </p:cNvPr>
          <p:cNvGrpSpPr/>
          <p:nvPr/>
        </p:nvGrpSpPr>
        <p:grpSpPr>
          <a:xfrm>
            <a:off x="4637296" y="3669102"/>
            <a:ext cx="2831331" cy="2687248"/>
            <a:chOff x="4568080" y="3642291"/>
            <a:chExt cx="2831331" cy="2687248"/>
          </a:xfrm>
        </p:grpSpPr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id="{BB1C1E44-7E33-4DC7-A8C1-C83ABF7762E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568080" y="3642291"/>
              <a:ext cx="2680101" cy="2687248"/>
            </a:xfrm>
            <a:prstGeom prst="rect">
              <a:avLst/>
            </a:prstGeom>
          </p:spPr>
        </p:pic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F83A78CD-6130-046B-0342-C126FEA6DEAF}"/>
                </a:ext>
              </a:extLst>
            </p:cNvPr>
            <p:cNvSpPr txBox="1"/>
            <p:nvPr/>
          </p:nvSpPr>
          <p:spPr>
            <a:xfrm>
              <a:off x="5904863" y="5253092"/>
              <a:ext cx="14945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Red:   Run 3</a:t>
              </a:r>
              <a:br>
                <a:rPr kumimoji="1"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kumimoji="1"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Black: Run 2</a:t>
              </a:r>
              <a:endParaRPr kumimoji="1"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1470CF92-9B5A-2278-6986-7AF3C41C19F8}"/>
                </a:ext>
              </a:extLst>
            </p:cNvPr>
            <p:cNvSpPr txBox="1"/>
            <p:nvPr/>
          </p:nvSpPr>
          <p:spPr>
            <a:xfrm>
              <a:off x="4679343" y="5992160"/>
              <a:ext cx="20866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" altLang="zh-CN" sz="1400" dirty="0">
                  <a:latin typeface="Arial" panose="020B0604020202020204" pitchFamily="34" charset="0"/>
                  <a:cs typeface="Arial" panose="020B0604020202020204" pitchFamily="34" charset="0"/>
                  <a:hlinkClick r:id="rId10"/>
                </a:rPr>
                <a:t>[LHCB-TDR-013]</a:t>
              </a:r>
              <a:endParaRPr kumimoji="1"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95C65097-54F3-5FA5-EAA7-9A3FE3F0B3EC}"/>
              </a:ext>
            </a:extLst>
          </p:cNvPr>
          <p:cNvGrpSpPr/>
          <p:nvPr/>
        </p:nvGrpSpPr>
        <p:grpSpPr>
          <a:xfrm>
            <a:off x="7651210" y="3721267"/>
            <a:ext cx="3218359" cy="2708286"/>
            <a:chOff x="7593803" y="3782178"/>
            <a:chExt cx="3432510" cy="2862174"/>
          </a:xfrm>
        </p:grpSpPr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99C1725A-A7D9-92DF-E6F0-5AB6244C90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593803" y="3782178"/>
              <a:ext cx="3432510" cy="2599826"/>
            </a:xfrm>
            <a:prstGeom prst="rect">
              <a:avLst/>
            </a:prstGeom>
          </p:spPr>
        </p:pic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1A8763E1-1636-C025-BF25-ECE9468297AE}"/>
                </a:ext>
              </a:extLst>
            </p:cNvPr>
            <p:cNvSpPr txBox="1"/>
            <p:nvPr/>
          </p:nvSpPr>
          <p:spPr>
            <a:xfrm>
              <a:off x="8136501" y="6336575"/>
              <a:ext cx="2889812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  <a:hlinkClick r:id="rId12"/>
                </a:rPr>
                <a:t>[</a:t>
              </a:r>
              <a:r>
                <a:rPr lang="zh-CN" altLang="en-US" sz="1400" dirty="0">
                  <a:latin typeface="Arial" panose="020B0604020202020204" pitchFamily="34" charset="0"/>
                  <a:cs typeface="Arial" panose="020B0604020202020204" pitchFamily="34" charset="0"/>
                  <a:hlinkClick r:id="rId12"/>
                </a:rPr>
                <a:t>LHCb-FIGURE-2024-030</a:t>
              </a:r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  <a:hlinkClick r:id="rId12"/>
                </a:rPr>
                <a:t>]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B59793A9-5419-2346-07AA-94E0852C82A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1335" y="3616336"/>
            <a:ext cx="3591520" cy="2762708"/>
          </a:xfrm>
          <a:prstGeom prst="rect">
            <a:avLst/>
          </a:prstGeom>
        </p:spPr>
      </p:pic>
      <p:sp>
        <p:nvSpPr>
          <p:cNvPr id="27" name="页脚占位符 26">
            <a:extLst>
              <a:ext uri="{FF2B5EF4-FFF2-40B4-BE49-F238E27FC236}">
                <a16:creationId xmlns:a16="http://schemas.microsoft.com/office/drawing/2014/main" id="{044D7925-16DE-557E-BDF5-3C14592F8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28" name="灯片编号占位符 27">
            <a:extLst>
              <a:ext uri="{FF2B5EF4-FFF2-40B4-BE49-F238E27FC236}">
                <a16:creationId xmlns:a16="http://schemas.microsoft.com/office/drawing/2014/main" id="{8A1E1CB4-8A91-7FFE-EC45-7DDE5A574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5</a:t>
            </a:fld>
            <a:endParaRPr lang="zh-CN" altLang="en-US"/>
          </a:p>
        </p:txBody>
      </p:sp>
      <p:sp>
        <p:nvSpPr>
          <p:cNvPr id="29" name="日期占位符 28">
            <a:extLst>
              <a:ext uri="{FF2B5EF4-FFF2-40B4-BE49-F238E27FC236}">
                <a16:creationId xmlns:a16="http://schemas.microsoft.com/office/drawing/2014/main" id="{8AFAF8C1-1A19-561D-A382-E242788AF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9462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B66DA6-D5CD-9072-0504-DC4E68577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4BF206FD-FEB3-CA26-E0B9-74A6F43957D3}"/>
              </a:ext>
            </a:extLst>
          </p:cNvPr>
          <p:cNvSpPr txBox="1"/>
          <p:nvPr/>
        </p:nvSpPr>
        <p:spPr>
          <a:xfrm>
            <a:off x="838200" y="571500"/>
            <a:ext cx="88430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Study of doubly charmed baryons at LHCb</a:t>
            </a:r>
          </a:p>
          <a:p>
            <a:r>
              <a:rPr kumimoji="1"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E363215F-3A9F-E694-183E-C7EF49F64182}"/>
                  </a:ext>
                </a:extLst>
              </p:cNvPr>
              <p:cNvSpPr txBox="1"/>
              <p:nvPr/>
            </p:nvSpPr>
            <p:spPr>
              <a:xfrm>
                <a:off x="838200" y="1343298"/>
                <a:ext cx="11353800" cy="56836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Observed decay modes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++</m:t>
                        </m:r>
                      </m:sup>
                    </m:sSubSup>
                    <m:r>
                      <a:rPr kumimoji="1" lang="en-US" altLang="zh-CN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++</m:t>
                        </m:r>
                      </m:sup>
                    </m:sSubSup>
                    <m:r>
                      <a:rPr kumimoji="1" lang="en-US" altLang="zh-CN" sz="2000" i="1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zh-CN" altLang="en-US" sz="20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𝛬</m:t>
                        </m:r>
                      </m:e>
                      <m:sub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2"/>
                  </a:rPr>
                  <a:t>[PRL </a:t>
                </a:r>
                <a:r>
                  <a: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  <a:hlinkClick r:id="rId2"/>
                  </a:rPr>
                  <a:t>1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2"/>
                  </a:rPr>
                  <a:t>19</a:t>
                </a:r>
                <a:r>
                  <a: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  <a:hlinkClick r:id="rId2"/>
                  </a:rPr>
                  <a:t> (201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2"/>
                  </a:rPr>
                  <a:t>7</a:t>
                </a:r>
                <a:r>
                  <a: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  <a:hlinkClick r:id="rId2"/>
                  </a:rPr>
                  <a:t>) 1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2"/>
                  </a:rPr>
                  <a:t>12001]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++</m:t>
                        </m:r>
                      </m:sup>
                    </m:sSubSup>
                    <m:r>
                      <a:rPr kumimoji="1" lang="en-US" altLang="zh-CN" sz="2000" i="1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zh-CN" altLang="en-US" sz="20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en-US" altLang="zh-CN" sz="2000" b="0" i="0" smtClean="0">
                            <a:latin typeface="Cambria Math" panose="02040503050406030204" pitchFamily="18" charset="0"/>
                          </a:rPr>
                          <m:t>(′)</m:t>
                        </m:r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3"/>
                  </a:rPr>
                  <a:t>[PRL </a:t>
                </a:r>
                <a:r>
                  <a: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  <a:hlinkClick r:id="rId3"/>
                  </a:rPr>
                  <a:t>121 (2018) 162002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3"/>
                  </a:rPr>
                  <a:t>]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4"/>
                  </a:rPr>
                  <a:t>[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5"/>
                  </a:rPr>
                  <a:t>JHEP 05 (2022) 038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4"/>
                  </a:rPr>
                  <a:t>]</a:t>
                </a:r>
                <a:endParaRPr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Upper limit set:</a:t>
                </a: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++</m:t>
                        </m:r>
                      </m:sup>
                    </m:sSubSup>
                    <m:r>
                      <a:rPr kumimoji="1" lang="en-US" altLang="zh-CN" sz="2000" i="1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zh-CN" altLang="en-US" sz="2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𝑝𝐾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       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4"/>
                  </a:rPr>
                  <a:t>[JHEP 10 (2019) 124]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kumimoji="1"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Precision mass measurement:                                                                      </a:t>
                </a:r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6"/>
                  </a:rPr>
                  <a:t>[</a:t>
                </a:r>
                <a:r>
                  <a: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  <a:hlinkClick r:id="rId6"/>
                  </a:rPr>
                  <a:t>JHEP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6"/>
                  </a:rPr>
                  <a:t> </a:t>
                </a:r>
                <a:r>
                  <a: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  <a:hlinkClick r:id="rId6"/>
                  </a:rPr>
                  <a:t>02 (2020) 049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6"/>
                  </a:rPr>
                  <a:t>]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kumimoji="1"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Lifetime measurement:                                                                                  	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7"/>
                  </a:rPr>
                  <a:t>[</a:t>
                </a:r>
                <a:r>
                  <a: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  <a:hlinkClick r:id="rId7"/>
                  </a:rPr>
                  <a:t>P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7"/>
                  </a:rPr>
                  <a:t>RL</a:t>
                </a:r>
                <a:r>
                  <a: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  <a:hlinkClick r:id="rId7"/>
                  </a:rPr>
                  <a:t> 121 (2018) 052002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7"/>
                  </a:rPr>
                  <a:t>]</a:t>
                </a:r>
                <a:endParaRPr kumimoji="1"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kumimoji="1"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Production in 13TeV </a:t>
                </a:r>
                <a:r>
                  <a:rPr kumimoji="1" lang="en-US" altLang="zh-CN" sz="2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pp</a:t>
                </a:r>
                <a:r>
                  <a:rPr kumimoji="1"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                                                                                	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8"/>
                  </a:rPr>
                  <a:t>[CPC 44 </a:t>
                </a:r>
                <a:r>
                  <a: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  <a:hlinkClick r:id="rId8"/>
                  </a:rPr>
                  <a:t>(2020) 022001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8"/>
                  </a:rPr>
                  <a:t>]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kumimoji="1"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kumimoji="1"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𝛺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kumimoji="1"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not observed in Run 1/2 data	 </a:t>
                </a:r>
                <a:r>
                  <a:rPr lang="en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9"/>
                  </a:rPr>
                  <a:t>[SCPMA 63 (2020) 221062]</a:t>
                </a:r>
                <a:r>
                  <a:rPr lang="en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10"/>
                  </a:rPr>
                  <a:t>[</a:t>
                </a:r>
                <a:r>
                  <a: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  <a:hlinkClick r:id="rId10"/>
                  </a:rPr>
                  <a:t>JHEP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10"/>
                  </a:rPr>
                  <a:t> </a:t>
                </a:r>
                <a:r>
                  <a: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  <a:hlinkClick r:id="rId10"/>
                  </a:rPr>
                  <a:t>12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10"/>
                  </a:rPr>
                  <a:t> </a:t>
                </a:r>
                <a:r>
                  <a: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  <a:hlinkClick r:id="rId10"/>
                  </a:rPr>
                  <a:t>(2021)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10"/>
                  </a:rPr>
                  <a:t> </a:t>
                </a:r>
                <a:r>
                  <a: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  <a:hlinkClick r:id="rId10"/>
                  </a:rPr>
                  <a:t>107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10"/>
                  </a:rPr>
                  <a:t>]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11"/>
                  </a:rPr>
                  <a:t>[SCPMA 6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11"/>
                  </a:rPr>
                  <a:t>4</a:t>
                </a:r>
                <a:r>
                  <a:rPr lang="en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11"/>
                  </a:rPr>
                  <a:t> (202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11"/>
                  </a:rPr>
                  <a:t>1</a:t>
                </a:r>
                <a:r>
                  <a:rPr lang="en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11"/>
                  </a:rPr>
                  <a:t>) 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11"/>
                  </a:rPr>
                  <a:t>101</a:t>
                </a:r>
                <a:r>
                  <a:rPr lang="en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11"/>
                  </a:rPr>
                  <a:t>062]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endParaRPr kumimoji="1"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endParaRPr kumimoji="1"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E363215F-3A9F-E694-183E-C7EF49F641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343298"/>
                <a:ext cx="11353800" cy="5683607"/>
              </a:xfrm>
              <a:prstGeom prst="rect">
                <a:avLst/>
              </a:prstGeom>
              <a:blipFill>
                <a:blip r:embed="rId12"/>
                <a:stretch>
                  <a:fillRect l="-5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图片 12">
            <a:extLst>
              <a:ext uri="{FF2B5EF4-FFF2-40B4-BE49-F238E27FC236}">
                <a16:creationId xmlns:a16="http://schemas.microsoft.com/office/drawing/2014/main" id="{932A6FE5-8233-CD00-7777-63D71A5792A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14679" y="3504972"/>
            <a:ext cx="4095921" cy="427401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B7083E3-B72F-B58B-04C0-2D6CE03BA32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28989" y="3932373"/>
            <a:ext cx="4581611" cy="52820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762E76B-B511-A267-24A7-9B0D66DEDAD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028989" y="4496211"/>
            <a:ext cx="4920615" cy="783537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6DC5DC65-925C-5D63-062D-910840C9295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58389" y="1083342"/>
            <a:ext cx="4367034" cy="2385998"/>
          </a:xfrm>
          <a:prstGeom prst="rect">
            <a:avLst/>
          </a:prstGeom>
        </p:spPr>
      </p:pic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C56D644-429C-2BCB-CD88-448FC384F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54D6DB3-1004-613D-B9ED-1A9D132CC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6</a:t>
            </a:fld>
            <a:endParaRPr lang="zh-CN" altLang="en-US"/>
          </a:p>
        </p:txBody>
      </p:sp>
      <p:sp>
        <p:nvSpPr>
          <p:cNvPr id="8" name="日期占位符 7">
            <a:extLst>
              <a:ext uri="{FF2B5EF4-FFF2-40B4-BE49-F238E27FC236}">
                <a16:creationId xmlns:a16="http://schemas.microsoft.com/office/drawing/2014/main" id="{4660D87B-AD87-9535-2B50-6D0A4B9D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6236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59924B-F8E0-5E00-DC43-619EB859C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1E0B04CD-8FEC-1311-FAF8-8927E0F878F8}"/>
                  </a:ext>
                </a:extLst>
              </p:cNvPr>
              <p:cNvSpPr txBox="1"/>
              <p:nvPr/>
            </p:nvSpPr>
            <p:spPr>
              <a:xfrm>
                <a:off x="489585" y="2445328"/>
                <a:ext cx="11212830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zh-CN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Observation of the</a:t>
                </a:r>
                <a:r>
                  <a:rPr lang="zh-CN" altLang="en-US" sz="5400" dirty="0"/>
                  <a:t> </a:t>
                </a:r>
                <a:r>
                  <a:rPr kumimoji="1" lang="en-US" altLang="zh-CN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decay </a:t>
                </a:r>
                <a:br>
                  <a:rPr kumimoji="1" lang="en-US" altLang="zh-CN" sz="5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zh-CN" altLang="en-US" sz="5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5400" i="1">
                              <a:latin typeface="Cambria Math" panose="02040503050406030204" pitchFamily="18" charset="0"/>
                            </a:rPr>
                            <m:t>𝛯</m:t>
                          </m:r>
                        </m:e>
                        <m:sub>
                          <m:r>
                            <a:rPr lang="en-US" altLang="zh-CN" sz="5400" i="1">
                              <a:latin typeface="Cambria Math" panose="02040503050406030204" pitchFamily="18" charset="0"/>
                            </a:rPr>
                            <m:t>𝑐𝑐</m:t>
                          </m:r>
                        </m:sub>
                        <m:sup>
                          <m:r>
                            <a:rPr lang="zh-CN" altLang="en-US" sz="540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sz="540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en-US" altLang="zh-CN" sz="5400" i="1">
                          <a:latin typeface="Cambria Math" panose="02040503050406030204" pitchFamily="18" charset="0"/>
                        </a:rPr>
                        <m:t>→</m:t>
                      </m:r>
                      <m:sSubSup>
                        <m:sSubSupPr>
                          <m:ctrlPr>
                            <a:rPr lang="zh-CN" altLang="en-US" sz="5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5400" i="1">
                              <a:latin typeface="Cambria Math" panose="02040503050406030204" pitchFamily="18" charset="0"/>
                            </a:rPr>
                            <m:t>𝛯</m:t>
                          </m:r>
                        </m:e>
                        <m:sub>
                          <m:r>
                            <a:rPr lang="en-US" altLang="zh-CN" sz="5400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US" altLang="zh-CN" sz="540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  <m:sSup>
                        <m:sSupPr>
                          <m:ctrlPr>
                            <a:rPr lang="en-US" altLang="zh-CN" sz="5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5400" i="1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altLang="zh-CN" sz="5400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altLang="zh-CN" sz="5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5400" i="1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altLang="zh-CN" sz="5400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kumimoji="1" lang="zh-CN" altLang="en-US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1E0B04CD-8FEC-1311-FAF8-8927E0F878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585" y="2445328"/>
                <a:ext cx="11212830" cy="1754326"/>
              </a:xfrm>
              <a:prstGeom prst="rect">
                <a:avLst/>
              </a:prstGeom>
              <a:blipFill>
                <a:blip r:embed="rId2"/>
                <a:stretch>
                  <a:fillRect t="-10791" b="-28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>
            <a:extLst>
              <a:ext uri="{FF2B5EF4-FFF2-40B4-BE49-F238E27FC236}">
                <a16:creationId xmlns:a16="http://schemas.microsoft.com/office/drawing/2014/main" id="{89113AA3-9E22-1C1D-DB3A-89FF5ABFFF7F}"/>
              </a:ext>
            </a:extLst>
          </p:cNvPr>
          <p:cNvSpPr txBox="1"/>
          <p:nvPr/>
        </p:nvSpPr>
        <p:spPr>
          <a:xfrm>
            <a:off x="9369974" y="4199654"/>
            <a:ext cx="28220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[JHEP 10 (2025) 136]</a:t>
            </a:r>
            <a:endParaRPr lang="zh-CN" altLang="en-US" dirty="0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DF0DB7E-1B69-3C74-B21F-4A2DCB8EF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689945E-FD78-5FA7-C117-DF3D2D0A1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7</a:t>
            </a:fld>
            <a:endParaRPr lang="zh-CN" altLang="en-US"/>
          </a:p>
        </p:txBody>
      </p:sp>
      <p:sp>
        <p:nvSpPr>
          <p:cNvPr id="8" name="日期占位符 7">
            <a:extLst>
              <a:ext uri="{FF2B5EF4-FFF2-40B4-BE49-F238E27FC236}">
                <a16:creationId xmlns:a16="http://schemas.microsoft.com/office/drawing/2014/main" id="{94643E41-812C-0F36-E8AC-FE347729B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3037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9C60177A-B722-B0EF-2CD3-A881445480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8165" y="1903244"/>
            <a:ext cx="6649142" cy="22966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2478D860-27F4-C041-9B44-7941F2668999}"/>
                  </a:ext>
                </a:extLst>
              </p:cNvPr>
              <p:cNvSpPr txBox="1"/>
              <p:nvPr/>
            </p:nvSpPr>
            <p:spPr>
              <a:xfrm>
                <a:off x="838200" y="571500"/>
                <a:ext cx="1027176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3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zh-CN" altLang="en-US" sz="32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32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sz="3200" i="1"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zh-CN" altLang="en-US" sz="3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en-US" altLang="zh-CN" sz="320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sSup>
                      <m:sSup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kumimoji="1" lang="en-US" altLang="zh-CN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Decay</a:t>
                </a: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2478D860-27F4-C041-9B44-7941F26689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71500"/>
                <a:ext cx="10271760" cy="584775"/>
              </a:xfrm>
              <a:prstGeom prst="rect">
                <a:avLst/>
              </a:prstGeom>
              <a:blipFill>
                <a:blip r:embed="rId3"/>
                <a:stretch>
                  <a:fillRect l="-494" t="-14894" b="-297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3B648553-61C1-9C4A-A09D-2BFDB25C42C5}"/>
                  </a:ext>
                </a:extLst>
              </p:cNvPr>
              <p:cNvSpPr txBox="1"/>
              <p:nvPr/>
            </p:nvSpPr>
            <p:spPr>
              <a:xfrm>
                <a:off x="838200" y="1343298"/>
                <a:ext cx="11134060" cy="53245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Same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weak transition as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++</m:t>
                        </m:r>
                      </m:sup>
                    </m:sSubSup>
                    <m:r>
                      <a:rPr kumimoji="1" lang="en-US" altLang="zh-CN" sz="2000" i="1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zh-CN" altLang="en-US" sz="20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𝛬</m:t>
                        </m:r>
                      </m:e>
                      <m:sub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++</m:t>
                        </m:r>
                      </m:sup>
                    </m:sSubSup>
                    <m:r>
                      <a:rPr kumimoji="1" lang="en-US" altLang="zh-CN" sz="2000" i="1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zh-CN" altLang="en-US" sz="20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en-US" altLang="zh-CN" sz="2000" b="0" i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sz="2000"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en-US" altLang="zh-CN" sz="2000" b="0" i="0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Comparable </a:t>
                </a: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branching fraction </a:t>
                </a: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ts val="3200"/>
                  </a:lnSpc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++</m:t>
                        </m:r>
                      </m:sup>
                    </m:sSubSup>
                    <m:r>
                      <a:rPr kumimoji="1" lang="en-US" altLang="zh-CN" sz="2000" i="1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zh-CN" altLang="en-US" sz="20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𝛬</m:t>
                        </m:r>
                      </m:e>
                      <m:sub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as the normalisation channel in branching fraction measurement</a:t>
                </a: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Sup>
                      <m:sSub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++</m:t>
                        </m:r>
                      </m:sup>
                    </m:sSubSup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factored out</a:t>
                </a: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Same final-state particles: systematic uncertainty reduced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3B648553-61C1-9C4A-A09D-2BFDB25C42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343298"/>
                <a:ext cx="11134060" cy="5324535"/>
              </a:xfrm>
              <a:prstGeom prst="rect">
                <a:avLst/>
              </a:prstGeom>
              <a:blipFill>
                <a:blip r:embed="rId4"/>
                <a:stretch>
                  <a:fillRect l="-5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>
            <a:extLst>
              <a:ext uri="{FF2B5EF4-FFF2-40B4-BE49-F238E27FC236}">
                <a16:creationId xmlns:a16="http://schemas.microsoft.com/office/drawing/2014/main" id="{FF16D14B-6992-0D60-DD32-A523323D65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4450" y="4605504"/>
            <a:ext cx="7023100" cy="723900"/>
          </a:xfrm>
          <a:prstGeom prst="rect">
            <a:avLst/>
          </a:prstGeom>
        </p:spPr>
      </p:pic>
      <p:sp>
        <p:nvSpPr>
          <p:cNvPr id="2" name="页脚占位符 1">
            <a:extLst>
              <a:ext uri="{FF2B5EF4-FFF2-40B4-BE49-F238E27FC236}">
                <a16:creationId xmlns:a16="http://schemas.microsoft.com/office/drawing/2014/main" id="{5FB9ECB5-D320-C3D0-1423-2F6CFEA4E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6B209122-4A70-6A3B-2A23-46F5FEFD7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8</a:t>
            </a:fld>
            <a:endParaRPr lang="zh-CN" altLang="en-US"/>
          </a:p>
        </p:txBody>
      </p:sp>
      <p:sp>
        <p:nvSpPr>
          <p:cNvPr id="11" name="日期占位符 10">
            <a:extLst>
              <a:ext uri="{FF2B5EF4-FFF2-40B4-BE49-F238E27FC236}">
                <a16:creationId xmlns:a16="http://schemas.microsoft.com/office/drawing/2014/main" id="{3639D651-BBDC-202E-A3CB-23BA21C2E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7778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165AF-6079-2B79-6BDF-9D5FEF0C3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CB39D0CA-28CC-1E81-3A58-0A010D8027E2}"/>
                  </a:ext>
                </a:extLst>
              </p:cNvPr>
              <p:cNvSpPr txBox="1"/>
              <p:nvPr/>
            </p:nvSpPr>
            <p:spPr>
              <a:xfrm>
                <a:off x="838200" y="571500"/>
                <a:ext cx="1027176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Observation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3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zh-CN" altLang="en-US" sz="32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32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sz="3200" i="1"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zh-CN" altLang="en-US" sz="3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en-US" altLang="zh-CN" sz="320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sSup>
                      <m:sSup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kumimoji="1" lang="en-US" altLang="zh-CN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CB39D0CA-28CC-1E81-3A58-0A010D8027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71500"/>
                <a:ext cx="10271760" cy="584775"/>
              </a:xfrm>
              <a:prstGeom prst="rect">
                <a:avLst/>
              </a:prstGeom>
              <a:blipFill>
                <a:blip r:embed="rId2"/>
                <a:stretch>
                  <a:fillRect l="-1605" t="-14894" b="-297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91DC3635-4D9B-A41F-3F65-38CE9D62DAA0}"/>
                  </a:ext>
                </a:extLst>
              </p:cNvPr>
              <p:cNvSpPr txBox="1"/>
              <p:nvPr/>
            </p:nvSpPr>
            <p:spPr>
              <a:xfrm>
                <a:off x="838200" y="1343298"/>
                <a:ext cx="10515600" cy="73763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Dataset: LHCb Run2 </a:t>
                </a:r>
                <a:r>
                  <a:rPr lang="en-US" altLang="zh-CN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pp</a:t>
                </a:r>
                <a:r>
                  <a:rPr lang="zh-CN" alt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collision (~ 5.4 fb</a:t>
                </a:r>
                <a:r>
                  <a:rPr lang="en-US" altLang="zh-CN" sz="24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-1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n-US" altLang="zh-CN" sz="24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Event selection:</a:t>
                </a: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Trigger requirements</a:t>
                </a: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Preselection</a:t>
                </a: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Multivariate analysis: BDT	 </a:t>
                </a: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  <a:hlinkClick r:id="rId3"/>
                  </a:rPr>
                  <a:t>[JCSS 55 (1997) 119]</a:t>
                </a:r>
                <a:endPara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Removal of clone tracks and duplicates</a:t>
                </a:r>
              </a:p>
              <a:p>
                <a:pPr marL="342900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Simultaneous fit on signal and </a:t>
                </a:r>
                <a:r>
                  <a:rPr lang="en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normalisation channels</a:t>
                </a: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Signal model: </a:t>
                </a:r>
                <a:r>
                  <a:rPr lang="en" altLang="zh-CN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Gaussian+Double-sided</a:t>
                </a: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Cristal Ball</a:t>
                </a: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Background model: 1</a:t>
                </a:r>
                <a:r>
                  <a:rPr lang="en" altLang="zh-CN" sz="20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</a:t>
                </a: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order Polynomial</a:t>
                </a: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Partially reconstructed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  <m:sup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sz="2000" i="1"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en-US" altLang="zh-CN" sz="2000" b="0" i="0" smtClean="0"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en-US" altLang="zh-CN" sz="200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(</m:t>
                    </m:r>
                    <m:sSubSup>
                      <m:sSubSupPr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𝛯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en-US" altLang="zh-CN" sz="200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)</m:t>
                    </m:r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shape from RapidSim </a:t>
                </a:r>
                <a:r>
                  <a:rPr lang="en" altLang="zh-CN" sz="14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[</a:t>
                </a:r>
                <a:r>
                  <a:rPr lang="en" altLang="zh-CN" sz="14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4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CPC 214 (2017) 239</a:t>
                </a:r>
                <a:r>
                  <a:rPr lang="en" altLang="zh-CN" sz="14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]</a:t>
                </a:r>
                <a:r>
                  <a:rPr lang="en" altLang="zh-CN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zh-CN" sz="20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sig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=83±12</m:t>
                    </m:r>
                  </m:oMath>
                </a14:m>
                <a:endParaRPr lang="en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Wingdings" pitchFamily="2" charset="2"/>
                  <a:buChar char="Ø"/>
                </a:pPr>
                <a:r>
                  <a:rPr lang="en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Local significance:  &gt; 10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200"/>
                  </a:lnSpc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ts val="3200"/>
                  </a:lnSpc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" altLang="zh-CN" sz="200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91DC3635-4D9B-A41F-3F65-38CE9D62DA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343298"/>
                <a:ext cx="10515600" cy="7376378"/>
              </a:xfrm>
              <a:prstGeom prst="rect">
                <a:avLst/>
              </a:prstGeom>
              <a:blipFill>
                <a:blip r:embed="rId5"/>
                <a:stretch>
                  <a:fillRect l="-844" t="-5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爆炸形 1 10">
            <a:extLst>
              <a:ext uri="{FF2B5EF4-FFF2-40B4-BE49-F238E27FC236}">
                <a16:creationId xmlns:a16="http://schemas.microsoft.com/office/drawing/2014/main" id="{17BE83D0-43DB-9CEF-6158-F64490247038}"/>
              </a:ext>
            </a:extLst>
          </p:cNvPr>
          <p:cNvSpPr/>
          <p:nvPr/>
        </p:nvSpPr>
        <p:spPr>
          <a:xfrm>
            <a:off x="4446631" y="5767114"/>
            <a:ext cx="2045970" cy="771798"/>
          </a:xfrm>
          <a:prstGeom prst="irregularSeal1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400" dirty="0">
                <a:ln>
                  <a:solidFill>
                    <a:srgbClr val="FF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First Observation!</a:t>
            </a:r>
            <a:endParaRPr kumimoji="1" lang="zh-CN" altLang="en-US" sz="1400" dirty="0">
              <a:ln>
                <a:solidFill>
                  <a:srgbClr val="FF0000"/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0634B176-739A-989C-C240-12C380E0DDEF}"/>
              </a:ext>
            </a:extLst>
          </p:cNvPr>
          <p:cNvGrpSpPr/>
          <p:nvPr/>
        </p:nvGrpSpPr>
        <p:grpSpPr>
          <a:xfrm>
            <a:off x="8643831" y="0"/>
            <a:ext cx="3593152" cy="5114654"/>
            <a:chOff x="8466340" y="928740"/>
            <a:chExt cx="3593152" cy="5114654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2035939C-A661-0D56-7ECA-50B653C3E1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r="50004"/>
            <a:stretch>
              <a:fillRect/>
            </a:stretch>
          </p:blipFill>
          <p:spPr>
            <a:xfrm>
              <a:off x="8581921" y="928740"/>
              <a:ext cx="3477571" cy="2587277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B2A3BC56-0551-56E0-B046-7BAE9A68F08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50000"/>
            <a:stretch>
              <a:fillRect/>
            </a:stretch>
          </p:blipFill>
          <p:spPr>
            <a:xfrm>
              <a:off x="8466340" y="3456117"/>
              <a:ext cx="3477896" cy="2587277"/>
            </a:xfrm>
            <a:prstGeom prst="rect">
              <a:avLst/>
            </a:prstGeom>
          </p:spPr>
        </p:pic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7B53BC38-ACDE-A086-2B75-C234CADD68F3}"/>
              </a:ext>
            </a:extLst>
          </p:cNvPr>
          <p:cNvSpPr txBox="1"/>
          <p:nvPr/>
        </p:nvSpPr>
        <p:spPr>
          <a:xfrm>
            <a:off x="6665763" y="740903"/>
            <a:ext cx="263507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4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[JHEP 10 (2025) 136] </a:t>
            </a:r>
            <a:endParaRPr lang="zh-CN" altLang="en-US" sz="1400" dirty="0"/>
          </a:p>
        </p:txBody>
      </p:sp>
      <p:sp>
        <p:nvSpPr>
          <p:cNvPr id="2" name="页脚占位符 1">
            <a:extLst>
              <a:ext uri="{FF2B5EF4-FFF2-40B4-BE49-F238E27FC236}">
                <a16:creationId xmlns:a16="http://schemas.microsoft.com/office/drawing/2014/main" id="{476F6F30-B4CA-6345-3FFC-B3CDEC677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LHCb</a:t>
            </a:r>
            <a:r>
              <a:rPr lang="zh-CN" altLang="en-US"/>
              <a:t>实验上双粲重子的研究</a:t>
            </a:r>
          </a:p>
        </p:txBody>
      </p:sp>
      <p:sp>
        <p:nvSpPr>
          <p:cNvPr id="13" name="灯片编号占位符 12">
            <a:extLst>
              <a:ext uri="{FF2B5EF4-FFF2-40B4-BE49-F238E27FC236}">
                <a16:creationId xmlns:a16="http://schemas.microsoft.com/office/drawing/2014/main" id="{111B3D78-B024-ADDF-1938-6884A508F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4D3DF-3C13-4BB5-9899-3F036BFEC636}" type="slidenum">
              <a:rPr lang="zh-CN" altLang="en-US" smtClean="0"/>
              <a:t>9</a:t>
            </a:fld>
            <a:endParaRPr lang="zh-CN" altLang="en-US"/>
          </a:p>
        </p:txBody>
      </p:sp>
      <p:sp>
        <p:nvSpPr>
          <p:cNvPr id="14" name="日期占位符 13">
            <a:extLst>
              <a:ext uri="{FF2B5EF4-FFF2-40B4-BE49-F238E27FC236}">
                <a16:creationId xmlns:a16="http://schemas.microsoft.com/office/drawing/2014/main" id="{A9F780E9-102B-24A9-5F84-F940A1834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2026/7/24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06676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21069</TotalTime>
  <Words>1816</Words>
  <Application>Microsoft Macintosh PowerPoint</Application>
  <PresentationFormat>宽屏</PresentationFormat>
  <Paragraphs>328</Paragraphs>
  <Slides>28</Slides>
  <Notes>1</Notes>
  <HiddenSlides>0</HiddenSlides>
  <MMClips>1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6" baseType="lpstr">
      <vt:lpstr>等线</vt:lpstr>
      <vt:lpstr>等线 Light</vt:lpstr>
      <vt:lpstr>Arial</vt:lpstr>
      <vt:lpstr>Cambria Math</vt:lpstr>
      <vt:lpstr>Helvetica</vt:lpstr>
      <vt:lpstr>Times New Roman</vt:lpstr>
      <vt:lpstr>Wingdings</vt:lpstr>
      <vt:lpstr>Office 主题​​</vt:lpstr>
      <vt:lpstr>LHCb实验上双粲重子的研究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XINGYU TONG</dc:creator>
  <cp:lastModifiedBy>XINGYU TONG</cp:lastModifiedBy>
  <cp:revision>129</cp:revision>
  <dcterms:created xsi:type="dcterms:W3CDTF">2020-06-09T15:55:46Z</dcterms:created>
  <dcterms:modified xsi:type="dcterms:W3CDTF">2026-07-23T09:57:59Z</dcterms:modified>
</cp:coreProperties>
</file>