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3"/>
  </p:notesMasterIdLst>
  <p:sldIdLst>
    <p:sldId id="256" r:id="rId2"/>
    <p:sldId id="297" r:id="rId3"/>
    <p:sldId id="770" r:id="rId4"/>
    <p:sldId id="771" r:id="rId5"/>
    <p:sldId id="431" r:id="rId6"/>
    <p:sldId id="737" r:id="rId7"/>
    <p:sldId id="439" r:id="rId8"/>
    <p:sldId id="772" r:id="rId9"/>
    <p:sldId id="773" r:id="rId10"/>
    <p:sldId id="444" r:id="rId11"/>
    <p:sldId id="456" r:id="rId12"/>
    <p:sldId id="459" r:id="rId13"/>
    <p:sldId id="457" r:id="rId14"/>
    <p:sldId id="774" r:id="rId15"/>
    <p:sldId id="535" r:id="rId16"/>
    <p:sldId id="776" r:id="rId17"/>
    <p:sldId id="475" r:id="rId18"/>
    <p:sldId id="478" r:id="rId19"/>
    <p:sldId id="767" r:id="rId20"/>
    <p:sldId id="768" r:id="rId21"/>
    <p:sldId id="769" r:id="rId22"/>
    <p:sldId id="775" r:id="rId23"/>
    <p:sldId id="777" r:id="rId24"/>
    <p:sldId id="434" r:id="rId25"/>
    <p:sldId id="435" r:id="rId26"/>
    <p:sldId id="474" r:id="rId27"/>
    <p:sldId id="280" r:id="rId28"/>
    <p:sldId id="616" r:id="rId29"/>
    <p:sldId id="528" r:id="rId30"/>
    <p:sldId id="537" r:id="rId31"/>
    <p:sldId id="766" r:id="rId3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A0000"/>
    <a:srgbClr val="7A81FF"/>
    <a:srgbClr val="EDE136"/>
    <a:srgbClr val="ED7D31"/>
    <a:srgbClr val="FF9300"/>
    <a:srgbClr val="FAFFCD"/>
    <a:srgbClr val="F2F6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561"/>
    <p:restoredTop sz="90000"/>
  </p:normalViewPr>
  <p:slideViewPr>
    <p:cSldViewPr snapToGrid="0" snapToObjects="1">
      <p:cViewPr varScale="1">
        <p:scale>
          <a:sx n="150" d="100"/>
          <a:sy n="150" d="100"/>
        </p:scale>
        <p:origin x="1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ABC16-0D80-CB46-8A96-F86D2AC543FB}" type="datetimeFigureOut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E185D-4925-AB45-B214-0DFB12B15FC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149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6631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0762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268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14156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7D4D-7DFC-79FA-A1E0-E947F12DF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AFCEBF-293E-C4C5-9821-54B1F0FDFF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D66A4DB-C7C0-A039-BCDE-25280D2A7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C11E71E3-024B-1E72-0710-24712CDF08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3222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94755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867E3-9252-97F5-AD34-8215DDC72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9AE967F-0AA6-1A72-DB46-E640CC3B1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E05063-7BB2-BDBD-2F76-1AEDF5ADAA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576C764-F8A3-DEAE-F260-D7612DB875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57509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6A3A1-188B-8FF1-DEA5-1D5D223F5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3CEE03-A928-C924-9A6E-97C5C9C70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229FA16-F92C-0E64-4742-76FC9574F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09FE27DD-D790-4928-88AD-989D8A0104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79005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371D5-FE44-C4C9-3D78-0C0B5D3C6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69735A-5A26-5DE4-FB63-F4C230AA2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B2E74C-70D1-D0F7-E0DE-8B27F7774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278CB852-E396-0EF1-CBBE-95AD4CFE3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6881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7B020-D25D-89BA-7536-96466CFF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3EA032-53E4-EBAD-F85B-CA6C0CBE5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74CEBBC-F64E-29E7-F399-01C05AD33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D9002D6F-AF47-B7C9-334A-D08C829756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4913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85949-1FE0-61E2-E2FD-EB7FC03EC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28E02A2-0BC5-4130-4CCF-86725E191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1054492-1E64-1E09-BFE2-35393C0FD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96419D1B-E3FE-80BE-278F-BEEDADEBB4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080525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51AE5-FBAC-DC7A-9E31-D8460DA66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E593B43-8C6D-FE19-D3C4-1F11EE6D29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015C5B3-A114-EEC4-E411-057F9E438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FD864F21-581E-5970-8708-8263F866F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84151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B20B-197C-4CAB-6080-576720BDE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AEA835-9D97-537B-30CB-48191D1AC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7C27BC7-1154-CA62-E70C-B65962516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B65C2834-250F-522A-C3AF-B7A0F3EC1E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5039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9157F-B9BF-8984-478C-5583C883B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02B6A03-220A-93AD-2DE1-55ADB2FDE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615B680-0528-8DA6-D3CE-F983B2265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51B4B5B5-1510-4982-7C60-E97B1CDEF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86733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47DA4-F275-6F2A-16FC-AFC12B4D6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062CA5D-7118-E711-33A2-15384A492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C9FE7D7-D177-F7E8-1D06-1E46C2D7B8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164C72C6-28BC-94AE-1487-01B56D779A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6464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8C720-060D-3AE6-A256-9EA8F9E93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8F2912A-A576-4221-78DC-17F62C1E5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008232-C4A8-DF0A-9CF4-FF451114C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4D6C7F88-F199-308C-789C-1D31EEED8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81681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A4121-096D-0AEE-78F8-4661AE592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31B5B88-6866-11D3-85F1-413B5E4B54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AC720F4-AC5F-C9A1-6E18-6DF2E85704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56DF17D5-1BA6-A92B-BFCB-7513A5318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22837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075A1-98F1-3691-C3B6-7A5807E7D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7192ED2-074D-DBEA-5EF1-0C87C7596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49C0576-794E-9B50-AC97-6A31CCB38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356AC5D2-5DC8-278A-2508-7CC480FBB5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22006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DB400-FBE8-2ED4-997C-B0748ECAE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A1CF47-D4CA-3BF4-ACCF-D13C3499CB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BC779D2-2FE6-D5F3-869C-821CA85F0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AD1D4AC-2206-4B55-8B84-1E18356396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64411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76E4-3FE3-EB47-6571-505CB490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C860447-A870-ED46-B7EA-B9F3A0056F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77D52AC-D237-C067-86D0-33FB51A6BC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518BBDB3-CCA0-EB6C-4BC8-F961FE3603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0750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C857C-772E-D014-25A3-FE6B6744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8C0EAE-D137-5FBB-ECC9-214A85AD5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D568EA2-7315-EE67-D80A-411BD5681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091D9A16-54FA-7CBC-B057-A1C800643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07148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DC8DC-EE26-B1D2-D905-14422F386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AA1A8C-E3AF-4D26-F489-31DC4AE014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DED418B-04C1-1702-89A1-53F6819B8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B56E587E-0F59-7E2D-7DB7-5EC7D57F0C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8996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0A130-E075-2F2D-2723-946BBE714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0D9FD3E-B170-8778-0775-86F62A8B8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0CB95C1-FDA6-1A68-0A4C-1A873DBA6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4F801AFA-6BD2-A5CB-2B93-30060F09D3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58949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F02CC-E8B2-8599-FEB5-5D8F4B8E8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ACFBAB8-7806-458B-6CFA-DDAD4FA52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BD5F9FA-6B5D-A5DB-AC49-6BD086969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B915D505-C230-3A03-1A60-5C90D6B92D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40198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94420-C6FD-CAD8-AA33-B92C0434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9344934-9191-0417-FF7C-E92DCB8088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819E3BD-8F40-6EBE-A597-FC0243C4AD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C1E1AE3F-8C7B-EEC2-BBD3-F9C9F48375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7253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855C-4D35-8865-E440-0256A7DBF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E8562E4-BBF4-CBE7-E78A-14BC4F5E4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CD2B0D-B92B-375E-1993-010264E8A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44484009-9F1D-E8D3-3952-504447F91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88888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D428E-C544-65AB-E8AC-55C38F9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6DCB720-F287-E84B-CBAB-B38CCA3D3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2B903A-6037-3790-604B-972638D00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7AA71A1C-5E3C-6BD2-DDAB-E30464D169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95703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F7D9A-9C58-630E-822E-EE898A994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200CBBB-3A8C-0113-FBA0-A8C203A44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0F1991F-4B84-34A8-4DCD-1128739196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EE6A8A3F-F9F3-77AF-A1E2-6AABEF17D5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21387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99270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E2EA9-6EDB-1342-22C0-CEA9C69AF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E57452-6FD1-C637-DB14-A4134178C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7D9F2FD-3A51-C9E3-B53E-D54A6680EA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>
            <a:extLst>
              <a:ext uri="{FF2B5EF4-FFF2-40B4-BE49-F238E27FC236}">
                <a16:creationId xmlns:a16="http://schemas.microsoft.com/office/drawing/2014/main" id="{AF04585B-0ED0-074F-EEAF-728655365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E185D-4925-AB45-B214-0DFB12B15FC6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3702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99AED-6544-834B-854B-40FD7BF6857F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7925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C498F-AACD-7A48-9216-47DEC598978F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1544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3D452-78F2-5748-A795-838FD923726A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071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495E5-8EBD-B54F-82A6-A6A524C7B0FB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436182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6D609-B725-CB42-8374-0E49802B79EB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033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FA72B-D20B-454E-96C1-4CA463F4554A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75962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2E65-2CB6-7249-AE79-58724D0890D3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7089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01E21-24F1-4442-8275-97417D50D406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839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5BD7-404D-0244-B7CD-E51BD80478D5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6380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495E5-8EBD-B54F-82A6-A6A524C7B0FB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615135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495E5-8EBD-B54F-82A6-A6A524C7B0FB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100588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495E5-8EBD-B54F-82A6-A6A524C7B0FB}" type="datetime1">
              <a:rPr kumimoji="1" lang="zh-CN" altLang="en-US" smtClean="0"/>
              <a:t>2026/8/31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75A48-9D91-AD42-8FEF-0106549F230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643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9.png"/><Relationship Id="rId12" Type="http://schemas.openxmlformats.org/officeDocument/2006/relationships/image" Target="../media/image208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7.png"/><Relationship Id="rId5" Type="http://schemas.openxmlformats.org/officeDocument/2006/relationships/image" Target="../media/image27.png"/><Relationship Id="rId15" Type="http://schemas.openxmlformats.org/officeDocument/2006/relationships/image" Target="../media/image4.png"/><Relationship Id="rId10" Type="http://schemas.openxmlformats.org/officeDocument/2006/relationships/image" Target="../media/image206.png"/><Relationship Id="rId4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90.png"/><Relationship Id="rId3" Type="http://schemas.openxmlformats.org/officeDocument/2006/relationships/image" Target="../media/image10.png"/><Relationship Id="rId12" Type="http://schemas.openxmlformats.org/officeDocument/2006/relationships/image" Target="../media/image2080.png"/><Relationship Id="rId1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070.png"/><Relationship Id="rId15" Type="http://schemas.openxmlformats.org/officeDocument/2006/relationships/image" Target="../media/image6.png"/><Relationship Id="rId10" Type="http://schemas.openxmlformats.org/officeDocument/2006/relationships/image" Target="../media/image2060.png"/><Relationship Id="rId4" Type="http://schemas.openxmlformats.org/officeDocument/2006/relationships/image" Target="../media/image11.png"/><Relationship Id="rId14" Type="http://schemas.openxmlformats.org/officeDocument/2006/relationships/image" Target="../media/image12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5.png"/><Relationship Id="rId5" Type="http://schemas.openxmlformats.org/officeDocument/2006/relationships/image" Target="../media/image37.png"/><Relationship Id="rId10" Type="http://schemas.openxmlformats.org/officeDocument/2006/relationships/image" Target="../media/image24.png"/><Relationship Id="rId4" Type="http://schemas.openxmlformats.org/officeDocument/2006/relationships/image" Target="../media/image36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1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9.png"/><Relationship Id="rId5" Type="http://schemas.openxmlformats.org/officeDocument/2006/relationships/image" Target="../media/image31.png"/><Relationship Id="rId10" Type="http://schemas.openxmlformats.org/officeDocument/2006/relationships/image" Target="../media/image38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84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05.png"/><Relationship Id="rId7" Type="http://schemas.openxmlformats.org/officeDocument/2006/relationships/image" Target="../media/image2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93.png"/><Relationship Id="rId7" Type="http://schemas.openxmlformats.org/officeDocument/2006/relationships/image" Target="../media/image3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301.png"/><Relationship Id="rId9" Type="http://schemas.openxmlformats.org/officeDocument/2006/relationships/image" Target="../media/image7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0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279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2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com/jiangyi15/tf-pwa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opscience.iop.org/article/10.1088/1748-0221/3/08/S08005/meta" TargetMode="External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2111" y="186857"/>
            <a:ext cx="2548385" cy="657300"/>
          </a:xfrm>
          <a:prstGeom prst="rect">
            <a:avLst/>
          </a:prstGeom>
        </p:spPr>
      </p:pic>
      <p:sp>
        <p:nvSpPr>
          <p:cNvPr id="9" name="标题 1"/>
          <p:cNvSpPr>
            <a:spLocks noGrp="1"/>
          </p:cNvSpPr>
          <p:nvPr>
            <p:ph type="ctrTitle"/>
          </p:nvPr>
        </p:nvSpPr>
        <p:spPr>
          <a:xfrm>
            <a:off x="598788" y="1144922"/>
            <a:ext cx="7946422" cy="1283776"/>
          </a:xfrm>
        </p:spPr>
        <p:txBody>
          <a:bodyPr>
            <a:noAutofit/>
          </a:bodyPr>
          <a:lstStyle/>
          <a:p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Spectroscopy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studies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with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b-hadron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decaying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into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final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states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with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two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charmed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hadrons</a:t>
            </a:r>
            <a:r>
              <a:rPr kumimoji="1" lang="zh-CN" altLang="en-US" sz="3600" b="1" dirty="0">
                <a:solidFill>
                  <a:srgbClr val="0070C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</a:t>
            </a:r>
            <a:endParaRPr kumimoji="1" lang="zh-CN" altLang="en-US" sz="3600" b="1" dirty="0">
              <a:solidFill>
                <a:srgbClr val="0070C0"/>
              </a:solidFill>
              <a:latin typeface="Times New Roman" panose="02020603050405020304" pitchFamily="18" charset="0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副标题 2"/>
          <p:cNvSpPr>
            <a:spLocks noGrp="1"/>
          </p:cNvSpPr>
          <p:nvPr>
            <p:ph type="subTitle" idx="1"/>
          </p:nvPr>
        </p:nvSpPr>
        <p:spPr>
          <a:xfrm>
            <a:off x="661736" y="2847783"/>
            <a:ext cx="7820527" cy="1609497"/>
          </a:xfrm>
        </p:spPr>
        <p:txBody>
          <a:bodyPr>
            <a:noAutofit/>
          </a:bodyPr>
          <a:lstStyle/>
          <a:p>
            <a:pPr algn="ctr"/>
            <a:r>
              <a:rPr kumimoji="1" lang="zh-CN" altLang="en-US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钱文斌 </a:t>
            </a:r>
            <a:endParaRPr kumimoji="1" lang="en-US" altLang="zh-CN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kumimoji="1" lang="zh-CN" altLang="en-US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中国科学院大学</a:t>
            </a:r>
            <a:endParaRPr kumimoji="1" lang="en-US" altLang="zh-CN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kumimoji="1" lang="en-US" altLang="zh-CN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2026/08/13</a:t>
            </a:r>
          </a:p>
          <a:p>
            <a:pPr algn="ctr"/>
            <a:endParaRPr kumimoji="1" lang="en-US" altLang="zh-CN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kumimoji="1" lang="zh-CN" altLang="en-US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第</a:t>
            </a:r>
            <a:r>
              <a:rPr kumimoji="1" lang="en-US" altLang="zh-CN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kumimoji="1" lang="zh-CN" altLang="en-US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届手征有效场论研讨会，兰州，甘肃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4B9AE12-D236-DF44-AA17-7EC5A5DF7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75A48-9D91-AD42-8FEF-0106549F2306}" type="slidenum">
              <a:rPr kumimoji="1" lang="zh-CN" altLang="en-US" smtClean="0"/>
              <a:t>1</a:t>
            </a:fld>
            <a:endParaRPr kumimoji="1" lang="zh-CN" altLang="en-US"/>
          </a:p>
        </p:txBody>
      </p:sp>
      <p:cxnSp>
        <p:nvCxnSpPr>
          <p:cNvPr id="12" name="直线连接符 11"/>
          <p:cNvCxnSpPr>
            <a:cxnSpLocks/>
          </p:cNvCxnSpPr>
          <p:nvPr/>
        </p:nvCxnSpPr>
        <p:spPr>
          <a:xfrm>
            <a:off x="0" y="2738681"/>
            <a:ext cx="9144000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 7"/>
          <p:cNvGrpSpPr/>
          <p:nvPr/>
        </p:nvGrpSpPr>
        <p:grpSpPr>
          <a:xfrm>
            <a:off x="0" y="4835058"/>
            <a:ext cx="9144000" cy="331897"/>
            <a:chOff x="0" y="6446733"/>
            <a:chExt cx="9144000" cy="442528"/>
          </a:xfrm>
        </p:grpSpPr>
        <p:sp>
          <p:nvSpPr>
            <p:cNvPr id="16" name="Rectangle 6"/>
            <p:cNvSpPr/>
            <p:nvPr/>
          </p:nvSpPr>
          <p:spPr>
            <a:xfrm>
              <a:off x="0" y="6488821"/>
              <a:ext cx="9144000" cy="3691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8" name="Rectangle 7"/>
            <p:cNvSpPr/>
            <p:nvPr/>
          </p:nvSpPr>
          <p:spPr>
            <a:xfrm>
              <a:off x="0" y="6446733"/>
              <a:ext cx="9144000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40031" y="6458376"/>
              <a:ext cx="246308" cy="430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zh-CN" altLang="en-US" sz="15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 flipH="1">
              <a:off x="8275320" y="6458376"/>
              <a:ext cx="308611" cy="43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kumimoji="1" lang="zh-CN" altLang="en-US" sz="1500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CA31A6D-2A9D-6045-8DB2-BD578BAA060F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5" name="灯片编号占位符 1">
            <a:extLst>
              <a:ext uri="{FF2B5EF4-FFF2-40B4-BE49-F238E27FC236}">
                <a16:creationId xmlns:a16="http://schemas.microsoft.com/office/drawing/2014/main" id="{9AEE5495-F511-5646-BA0B-5C62CD21ABE3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4EA274E-112E-C19D-27ED-9DF1010805F4}"/>
              </a:ext>
            </a:extLst>
          </p:cNvPr>
          <p:cNvSpPr txBox="1"/>
          <p:nvPr/>
        </p:nvSpPr>
        <p:spPr>
          <a:xfrm>
            <a:off x="3959406" y="4835058"/>
            <a:ext cx="1893852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UCAS,</a:t>
            </a:r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 </a:t>
            </a:r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Wenbin</a:t>
            </a:r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 </a:t>
            </a:r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Qian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SimSun" panose="02010600030101010101" pitchFamily="2" charset="-122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61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90"/>
    </mc:Choice>
    <mc:Fallback xmlns="">
      <p:transition spd="slow" advTm="1619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/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31515" y="48516"/>
                <a:ext cx="3108543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Outline</a:t>
                </a:r>
                <a:r>
                  <a:rPr kumimoji="1"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the</a:t>
                </a:r>
                <a:r>
                  <a:rPr kumimoji="1"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rPr>
                  <a:t>talk</a:t>
                </a:r>
                <a:endParaRPr lang="zh-CN" altLang="en-US" sz="27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" name="直线连接符 11"/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" name="灯片编号占位符 1">
            <a:extLst>
              <a:ext uri="{FF2B5EF4-FFF2-40B4-BE49-F238E27FC236}">
                <a16:creationId xmlns:a16="http://schemas.microsoft.com/office/drawing/2014/main" id="{88D4249B-7944-2B47-B4E4-868E913C3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9711" y="4870359"/>
            <a:ext cx="1543050" cy="273844"/>
          </a:xfrm>
        </p:spPr>
        <p:txBody>
          <a:bodyPr/>
          <a:lstStyle/>
          <a:p>
            <a:fld id="{C9B75A48-9D91-AD42-8FEF-0106549F2306}" type="slidenum">
              <a:rPr kumimoji="1" lang="zh-CN" altLang="en-US" sz="15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5970A87-0490-F043-BAE6-486D67DB4652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3CFAA67-DE80-7024-C5D2-5C7A21DBFDAD}"/>
              </a:ext>
            </a:extLst>
          </p:cNvPr>
          <p:cNvSpPr txBox="1"/>
          <p:nvPr/>
        </p:nvSpPr>
        <p:spPr>
          <a:xfrm>
            <a:off x="683969" y="823004"/>
            <a:ext cx="8311441" cy="3036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Introduction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Review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published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Fresh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spectroscopy</a:t>
            </a:r>
            <a:r>
              <a:rPr lang="zh-CN" alt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studies</a:t>
            </a:r>
          </a:p>
          <a:p>
            <a:pPr marL="285750" indent="-28575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206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Conclusion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71ADA9-2D67-CCBD-E1FC-353D40CC23B4}"/>
              </a:ext>
            </a:extLst>
          </p:cNvPr>
          <p:cNvSpPr txBox="1"/>
          <p:nvPr/>
        </p:nvSpPr>
        <p:spPr>
          <a:xfrm>
            <a:off x="3959406" y="4835058"/>
            <a:ext cx="1893852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UCAS, Wenbin Qian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SimSun" panose="02010600030101010101" pitchFamily="2" charset="-122"/>
              <a:cs typeface="Times New Roman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B6974DB-0839-6565-80DA-62062F977CF0}"/>
              </a:ext>
            </a:extLst>
          </p:cNvPr>
          <p:cNvSpPr txBox="1"/>
          <p:nvPr/>
        </p:nvSpPr>
        <p:spPr>
          <a:xfrm>
            <a:off x="3959406" y="4161024"/>
            <a:ext cx="49651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Disclaimer: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are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selected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based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personal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taste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7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29"/>
    </mc:Choice>
    <mc:Fallback xmlns="">
      <p:transition spd="slow" advTm="332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/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31515" y="48516"/>
                <a:ext cx="2704587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Particle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zoo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2.0</a:t>
                </a:r>
                <a:endParaRPr lang="zh-CN" altLang="en-US" sz="27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" name="直线连接符 11"/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A916338-D0F4-6E41-B70A-52462DED43B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5ED9E9E9-B3D1-F240-8EF8-2BC56DB19FE9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5A0321E-10F5-791B-3445-1EEEAECD43AA}"/>
                  </a:ext>
                </a:extLst>
              </p:cNvPr>
              <p:cNvSpPr txBox="1"/>
              <p:nvPr/>
            </p:nvSpPr>
            <p:spPr>
              <a:xfrm>
                <a:off x="173490" y="636906"/>
                <a:ext cx="891248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hadrons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discovered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since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discovery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𝛘</m:t>
                        </m:r>
                      </m:e>
                      <m:sub>
                        <m:r>
                          <a:rPr lang="en-US" altLang="zh-CN" sz="14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𝐜𝟏</m:t>
                        </m:r>
                      </m:sub>
                    </m:sSub>
                    <m:r>
                      <a:rPr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𝟑𝟖𝟕𝟐</m:t>
                    </m:r>
                    <m:r>
                      <a:rPr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2003: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renaissance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revolution?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5A0321E-10F5-791B-3445-1EEEAECD4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90" y="636906"/>
                <a:ext cx="8912485" cy="307777"/>
              </a:xfrm>
              <a:prstGeom prst="rect">
                <a:avLst/>
              </a:prstGeom>
              <a:blipFill>
                <a:blip r:embed="rId3"/>
                <a:stretch>
                  <a:fillRect l="-142" r="-1422" b="-1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EDC37C35-8F54-E282-A516-67462D332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067" y="1098033"/>
            <a:ext cx="4688754" cy="250144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2612228-99E1-168B-0D8C-A221AF7F0485}"/>
              </a:ext>
            </a:extLst>
          </p:cNvPr>
          <p:cNvSpPr txBox="1"/>
          <p:nvPr/>
        </p:nvSpPr>
        <p:spPr>
          <a:xfrm>
            <a:off x="1028623" y="3518680"/>
            <a:ext cx="18258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LHC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(mainly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LHCb)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8CADB94-8F20-8725-08EE-AFE0E545E2AA}"/>
              </a:ext>
            </a:extLst>
          </p:cNvPr>
          <p:cNvSpPr txBox="1"/>
          <p:nvPr/>
        </p:nvSpPr>
        <p:spPr>
          <a:xfrm>
            <a:off x="6430355" y="3535982"/>
            <a:ext cx="9187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BESIII</a:t>
            </a:r>
            <a:endParaRPr lang="zh-CN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E9EDC47-454E-2C2D-6180-A21950943A4E}"/>
              </a:ext>
            </a:extLst>
          </p:cNvPr>
          <p:cNvSpPr txBox="1"/>
          <p:nvPr/>
        </p:nvSpPr>
        <p:spPr>
          <a:xfrm>
            <a:off x="173490" y="3789072"/>
            <a:ext cx="5969780" cy="10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+ 17 new hadrons from Belle (&gt;35 from its start)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hadrons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(only selected ones are shown)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explained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conventional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quark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347E1C7-CE49-1DA0-E93B-1FF413414190}"/>
              </a:ext>
            </a:extLst>
          </p:cNvPr>
          <p:cNvSpPr txBox="1"/>
          <p:nvPr/>
        </p:nvSpPr>
        <p:spPr>
          <a:xfrm>
            <a:off x="6083530" y="2733530"/>
            <a:ext cx="1850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hadrons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A434329-1167-8B0F-03AE-361653FBC774}"/>
              </a:ext>
            </a:extLst>
          </p:cNvPr>
          <p:cNvSpPr txBox="1"/>
          <p:nvPr/>
        </p:nvSpPr>
        <p:spPr>
          <a:xfrm>
            <a:off x="6341806" y="4060605"/>
            <a:ext cx="27750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hadrons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5654CBC-1EB7-0ADE-F8F7-B88C2A2307D2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65BDC31-23DE-EAA1-3593-CCBB0C820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90" y="1103796"/>
            <a:ext cx="4121858" cy="228992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647DEF2-0883-A142-111B-FC35DBCCBDAE}"/>
              </a:ext>
            </a:extLst>
          </p:cNvPr>
          <p:cNvSpPr txBox="1"/>
          <p:nvPr/>
        </p:nvSpPr>
        <p:spPr>
          <a:xfrm>
            <a:off x="658777" y="1387376"/>
            <a:ext cx="1850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hadrons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177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13"/>
    </mc:Choice>
    <mc:Fallback xmlns="">
      <p:transition spd="slow" advTm="2901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/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33195" y="48516"/>
                <a:ext cx="4608954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history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understanding</a:t>
                </a:r>
                <a:endParaRPr lang="zh-CN" altLang="en-US" sz="27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" name="直线连接符 11"/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A916338-D0F4-6E41-B70A-52462DED43B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5ED9E9E9-B3D1-F240-8EF8-2BC56DB19FE9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E1CE0FF-3152-F3B4-F2FE-C599CB49A04E}"/>
              </a:ext>
            </a:extLst>
          </p:cNvPr>
          <p:cNvSpPr txBox="1"/>
          <p:nvPr/>
        </p:nvSpPr>
        <p:spPr>
          <a:xfrm>
            <a:off x="6654170" y="1083455"/>
            <a:ext cx="2043494" cy="6987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zh-CN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  <a:p>
            <a:pPr algn="ctr">
              <a:lnSpc>
                <a:spcPct val="150000"/>
              </a:lnSpc>
            </a:pP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zh-CN" alt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understanding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9DB2E21-06C3-0DC9-333A-0F7AC640CD35}"/>
              </a:ext>
            </a:extLst>
          </p:cNvPr>
          <p:cNvSpPr/>
          <p:nvPr/>
        </p:nvSpPr>
        <p:spPr>
          <a:xfrm>
            <a:off x="-11272" y="4216101"/>
            <a:ext cx="1499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Particle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X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=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74EB92DE-1500-FD5E-B533-199EC38A2AA6}"/>
                  </a:ext>
                </a:extLst>
              </p:cNvPr>
              <p:cNvSpPr/>
              <p:nvPr/>
            </p:nvSpPr>
            <p:spPr>
              <a:xfrm>
                <a:off x="1392921" y="4067637"/>
                <a:ext cx="653218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椭圆 5">
                <a:extLst>
                  <a:ext uri="{FF2B5EF4-FFF2-40B4-BE49-F238E27FC236}">
                    <a16:creationId xmlns:a16="http://schemas.microsoft.com/office/drawing/2014/main" id="{74EB92DE-1500-FD5E-B533-199EC38A2A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2921" y="4067637"/>
                <a:ext cx="653218" cy="62321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矩形 6">
            <a:extLst>
              <a:ext uri="{FF2B5EF4-FFF2-40B4-BE49-F238E27FC236}">
                <a16:creationId xmlns:a16="http://schemas.microsoft.com/office/drawing/2014/main" id="{76B37D1A-202D-CAE9-86BB-EAA0ECF5B1A0}"/>
              </a:ext>
            </a:extLst>
          </p:cNvPr>
          <p:cNvSpPr/>
          <p:nvPr/>
        </p:nvSpPr>
        <p:spPr>
          <a:xfrm>
            <a:off x="2000220" y="4105988"/>
            <a:ext cx="389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D408E121-C587-A652-4293-196709B6DC81}"/>
                  </a:ext>
                </a:extLst>
              </p:cNvPr>
              <p:cNvSpPr/>
              <p:nvPr/>
            </p:nvSpPr>
            <p:spPr>
              <a:xfrm>
                <a:off x="2349641" y="4064170"/>
                <a:ext cx="1254681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𝑞𝑞</m:t>
                      </m:r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D408E121-C587-A652-4293-196709B6D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9641" y="4064170"/>
                <a:ext cx="1254681" cy="62321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B7097C3C-8624-7A44-01A2-C66133E60954}"/>
              </a:ext>
            </a:extLst>
          </p:cNvPr>
          <p:cNvSpPr/>
          <p:nvPr/>
        </p:nvSpPr>
        <p:spPr>
          <a:xfrm>
            <a:off x="3621409" y="4086986"/>
            <a:ext cx="316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79A62F9E-E28B-25B4-013D-05BBB67019D6}"/>
              </a:ext>
            </a:extLst>
          </p:cNvPr>
          <p:cNvGrpSpPr/>
          <p:nvPr/>
        </p:nvGrpSpPr>
        <p:grpSpPr>
          <a:xfrm>
            <a:off x="4033489" y="4034543"/>
            <a:ext cx="1254682" cy="617461"/>
            <a:chOff x="1238553" y="3544866"/>
            <a:chExt cx="1806793" cy="1515649"/>
          </a:xfrm>
        </p:grpSpPr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86B4A3DE-67FD-D942-0DA4-DA4E4B12EBAC}"/>
                </a:ext>
              </a:extLst>
            </p:cNvPr>
            <p:cNvSpPr/>
            <p:nvPr/>
          </p:nvSpPr>
          <p:spPr>
            <a:xfrm>
              <a:off x="1315233" y="3544866"/>
              <a:ext cx="1645650" cy="151564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椭圆 33">
                  <a:extLst>
                    <a:ext uri="{FF2B5EF4-FFF2-40B4-BE49-F238E27FC236}">
                      <a16:creationId xmlns:a16="http://schemas.microsoft.com/office/drawing/2014/main" id="{A132C997-392D-D2BC-84A1-6F2F60B6AF89}"/>
                    </a:ext>
                  </a:extLst>
                </p:cNvPr>
                <p:cNvSpPr/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2B5AFE80-45BD-20AF-68DD-F72203173E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blipFill>
                  <a:blip r:embed="rId10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椭圆 38">
                  <a:extLst>
                    <a:ext uri="{FF2B5EF4-FFF2-40B4-BE49-F238E27FC236}">
                      <a16:creationId xmlns:a16="http://schemas.microsoft.com/office/drawing/2014/main" id="{AA00468F-5BF8-F79B-B783-7F41A191EE41}"/>
                    </a:ext>
                  </a:extLst>
                </p:cNvPr>
                <p:cNvSpPr/>
                <p:nvPr/>
              </p:nvSpPr>
              <p:spPr>
                <a:xfrm>
                  <a:off x="2052744" y="3815597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id="{BAF68B20-DC70-0338-684B-06A3097897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2744" y="3815597"/>
                  <a:ext cx="992602" cy="966554"/>
                </a:xfrm>
                <a:prstGeom prst="ellipse">
                  <a:avLst/>
                </a:prstGeom>
                <a:blipFill>
                  <a:blip r:embed="rId11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B77F846-2E2E-0AA9-7298-E8FB87327362}"/>
              </a:ext>
            </a:extLst>
          </p:cNvPr>
          <p:cNvGrpSpPr/>
          <p:nvPr/>
        </p:nvGrpSpPr>
        <p:grpSpPr>
          <a:xfrm>
            <a:off x="5653863" y="3998037"/>
            <a:ext cx="1215072" cy="616159"/>
            <a:chOff x="1238553" y="3544866"/>
            <a:chExt cx="1905479" cy="1515649"/>
          </a:xfrm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1849EF57-DC15-78A7-BED0-FF5F7B0DD6B8}"/>
                </a:ext>
              </a:extLst>
            </p:cNvPr>
            <p:cNvSpPr/>
            <p:nvPr/>
          </p:nvSpPr>
          <p:spPr>
            <a:xfrm>
              <a:off x="1315233" y="3544866"/>
              <a:ext cx="1645650" cy="151564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椭圆 43">
                  <a:extLst>
                    <a:ext uri="{FF2B5EF4-FFF2-40B4-BE49-F238E27FC236}">
                      <a16:creationId xmlns:a16="http://schemas.microsoft.com/office/drawing/2014/main" id="{662CE24C-F026-6C84-55D5-EB14AB2AEFFB}"/>
                    </a:ext>
                  </a:extLst>
                </p:cNvPr>
                <p:cNvSpPr/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8D1DB8D5-A4AD-7AB3-D054-027C8C709E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椭圆 44">
                  <a:extLst>
                    <a:ext uri="{FF2B5EF4-FFF2-40B4-BE49-F238E27FC236}">
                      <a16:creationId xmlns:a16="http://schemas.microsoft.com/office/drawing/2014/main" id="{DB8B292C-C59F-D2CA-8968-EBF2E5680E31}"/>
                    </a:ext>
                  </a:extLst>
                </p:cNvPr>
                <p:cNvSpPr/>
                <p:nvPr/>
              </p:nvSpPr>
              <p:spPr>
                <a:xfrm>
                  <a:off x="2099717" y="3815597"/>
                  <a:ext cx="1044315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D07D807C-B635-7D39-6186-4A0568BC42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9717" y="3815597"/>
                  <a:ext cx="1044315" cy="966554"/>
                </a:xfrm>
                <a:prstGeom prst="ellipse">
                  <a:avLst/>
                </a:prstGeom>
                <a:blipFill>
                  <a:blip r:embed="rId13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4DB15EBB-7E7F-74DE-B0C5-BB2A9B0D81D8}"/>
              </a:ext>
            </a:extLst>
          </p:cNvPr>
          <p:cNvSpPr/>
          <p:nvPr/>
        </p:nvSpPr>
        <p:spPr>
          <a:xfrm>
            <a:off x="5280407" y="4060884"/>
            <a:ext cx="316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69D02D71-C4A3-B4D5-3491-BD17A5B8D73B}"/>
              </a:ext>
            </a:extLst>
          </p:cNvPr>
          <p:cNvSpPr/>
          <p:nvPr/>
        </p:nvSpPr>
        <p:spPr>
          <a:xfrm>
            <a:off x="6924734" y="4028772"/>
            <a:ext cx="2219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              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…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5E80BE75-F236-0504-5A18-3541849EBC2C}"/>
                  </a:ext>
                </a:extLst>
              </p:cNvPr>
              <p:cNvSpPr/>
              <p:nvPr/>
            </p:nvSpPr>
            <p:spPr>
              <a:xfrm>
                <a:off x="7313526" y="3982018"/>
                <a:ext cx="1254681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5E80BE75-F236-0504-5A18-3541849EBC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526" y="3982018"/>
                <a:ext cx="1254681" cy="623214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下箭头 48">
            <a:extLst>
              <a:ext uri="{FF2B5EF4-FFF2-40B4-BE49-F238E27FC236}">
                <a16:creationId xmlns:a16="http://schemas.microsoft.com/office/drawing/2014/main" id="{C4B13C95-C53F-0C62-F1FD-DA653185B830}"/>
              </a:ext>
            </a:extLst>
          </p:cNvPr>
          <p:cNvSpPr/>
          <p:nvPr/>
        </p:nvSpPr>
        <p:spPr>
          <a:xfrm>
            <a:off x="4566373" y="3516934"/>
            <a:ext cx="240031" cy="3817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下箭头 49">
            <a:extLst>
              <a:ext uri="{FF2B5EF4-FFF2-40B4-BE49-F238E27FC236}">
                <a16:creationId xmlns:a16="http://schemas.microsoft.com/office/drawing/2014/main" id="{1403D2FF-3C65-2433-7D74-7144D7C63F1D}"/>
              </a:ext>
            </a:extLst>
          </p:cNvPr>
          <p:cNvSpPr/>
          <p:nvPr/>
        </p:nvSpPr>
        <p:spPr>
          <a:xfrm>
            <a:off x="7575526" y="2040773"/>
            <a:ext cx="200782" cy="3817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848F8B74-E691-DD7A-9F49-0F45F86507D2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B2BA7D-9769-50E0-7CC9-C397BA5DC9C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555" y="618182"/>
            <a:ext cx="6409553" cy="275107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F1AB302-FDE8-6F1A-8206-BBE02603DFDB}"/>
                  </a:ext>
                </a:extLst>
              </p:cNvPr>
              <p:cNvSpPr txBox="1"/>
              <p:nvPr/>
            </p:nvSpPr>
            <p:spPr>
              <a:xfrm>
                <a:off x="5800842" y="631676"/>
                <a:ext cx="139140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1" i="1" smtClean="0">
                            <a:latin typeface="Cambria Math" panose="02040503050406030204" pitchFamily="18" charset="0"/>
                          </a:rPr>
                          <m:t>𝒄</m:t>
                        </m:r>
                      </m:e>
                    </m:acc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b="1" dirty="0"/>
                  <a:t>+</a:t>
                </a:r>
                <a:r>
                  <a:rPr kumimoji="1" lang="zh-CN" altLang="en-US" b="1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1" i="1" dirty="0" smtClean="0">
                        <a:latin typeface="Cambria Math" panose="020405030504060302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kumimoji="1"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1" i="1" dirty="0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</m:acc>
                    <m:r>
                      <a:rPr kumimoji="1" lang="en-US" altLang="zh-CN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kumimoji="1" lang="en-US" altLang="zh-CN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zh-CN" altLang="en-US" b="1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AF1AB302-FDE8-6F1A-8206-BBE02603D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0842" y="631676"/>
                <a:ext cx="1391407" cy="276999"/>
              </a:xfrm>
              <a:prstGeom prst="rect">
                <a:avLst/>
              </a:prstGeom>
              <a:blipFill>
                <a:blip r:embed="rId16"/>
                <a:stretch>
                  <a:fillRect l="-3604" t="-21739" r="-7207" b="-52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FAC04E0F-7B34-659D-1B0E-107D6823BFD7}"/>
              </a:ext>
            </a:extLst>
          </p:cNvPr>
          <p:cNvSpPr txBox="1"/>
          <p:nvPr/>
        </p:nvSpPr>
        <p:spPr>
          <a:xfrm>
            <a:off x="6378473" y="2654105"/>
            <a:ext cx="2689709" cy="3755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Unified</a:t>
            </a:r>
            <a:r>
              <a:rPr lang="zh-CN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zh-CN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zh-CN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zh-CN" altLang="en-US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hadrons?</a:t>
            </a:r>
            <a:endParaRPr lang="zh-CN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下箭头标注 8">
                <a:extLst>
                  <a:ext uri="{FF2B5EF4-FFF2-40B4-BE49-F238E27FC236}">
                    <a16:creationId xmlns:a16="http://schemas.microsoft.com/office/drawing/2014/main" id="{1A80E05B-968D-8D49-5AF3-B1013666A3AF}"/>
                  </a:ext>
                </a:extLst>
              </p:cNvPr>
              <p:cNvSpPr/>
              <p:nvPr/>
            </p:nvSpPr>
            <p:spPr>
              <a:xfrm>
                <a:off x="1662547" y="680104"/>
                <a:ext cx="640080" cy="724745"/>
              </a:xfrm>
              <a:prstGeom prst="downArrowCallout">
                <a:avLst/>
              </a:prstGeom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CN" sz="1000" b="1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1000" b="1" i="0" smtClean="0">
                              <a:latin typeface="Cambria Math" panose="02040503050406030204" pitchFamily="18" charset="0"/>
                            </a:rPr>
                            <m:t>𝐙</m:t>
                          </m:r>
                        </m:e>
                        <m:sub>
                          <m:r>
                            <a:rPr kumimoji="1" lang="en-US" altLang="zh-CN" sz="1000" b="1" i="0" smtClean="0">
                              <a:latin typeface="Cambria Math" panose="02040503050406030204" pitchFamily="18" charset="0"/>
                            </a:rPr>
                            <m:t>𝐜</m:t>
                          </m:r>
                        </m:sub>
                      </m:sSub>
                      <m:d>
                        <m:dPr>
                          <m:ctrlPr>
                            <a:rPr kumimoji="1" lang="en-US" altLang="zh-CN" sz="1000" b="1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1000" b="1" i="0" smtClean="0">
                              <a:latin typeface="Cambria Math" panose="02040503050406030204" pitchFamily="18" charset="0"/>
                            </a:rPr>
                            <m:t>𝟑𝟗𝟎𝟎</m:t>
                          </m:r>
                        </m:e>
                      </m:d>
                    </m:oMath>
                  </m:oMathPara>
                </a14:m>
                <a:endParaRPr kumimoji="1" lang="en-US" altLang="zh-CN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kumimoji="1" lang="en-US" altLang="zh-CN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BESIII</a:t>
                </a:r>
              </a:p>
              <a:p>
                <a:pPr algn="ctr"/>
                <a:r>
                  <a:rPr kumimoji="1" lang="en-US" altLang="zh-CN" sz="1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2013</a:t>
                </a:r>
                <a:endParaRPr kumimoji="1" lang="zh-CN" altLang="en-US" sz="1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下箭头标注 8">
                <a:extLst>
                  <a:ext uri="{FF2B5EF4-FFF2-40B4-BE49-F238E27FC236}">
                    <a16:creationId xmlns:a16="http://schemas.microsoft.com/office/drawing/2014/main" id="{1A80E05B-968D-8D49-5AF3-B1013666A3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547" y="680104"/>
                <a:ext cx="640080" cy="724745"/>
              </a:xfrm>
              <a:prstGeom prst="downArrowCallout">
                <a:avLst/>
              </a:prstGeom>
              <a:blipFill>
                <a:blip r:embed="rId17"/>
                <a:stretch>
                  <a:fillRect l="-1961"/>
                </a:stretch>
              </a:blipFill>
              <a:ln w="3175"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22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695"/>
    </mc:Choice>
    <mc:Fallback xmlns="">
      <p:transition spd="slow" advTm="5969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5B3F4-ED7A-3ABA-6971-8CCFDA45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8FDF779C-88E2-EB30-DF8B-0C21400594B2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18E590A5-6A22-0963-F1F8-621F0EEBD47F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E71F85D-A17D-9E08-60F4-1FF567BC4B94}"/>
                  </a:ext>
                </a:extLst>
              </p:cNvPr>
              <p:cNvSpPr/>
              <p:nvPr/>
            </p:nvSpPr>
            <p:spPr>
              <a:xfrm>
                <a:off x="231515" y="48516"/>
                <a:ext cx="3493264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Experimental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inputs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D9F17122-D203-90F6-FC14-6DE474FAA6AA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57211708-2612-7AB2-9D3E-ECC17271902A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6E3EC0AE-2446-BC85-7E60-CB0C9FE67482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ECC5605E-8A8B-BB08-53A3-7972D97A6EB0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08D0AE93-65DD-69BA-FA4C-C9426035854C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E8260430-820E-0156-A22B-9A38BC213D5B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9701495-2531-11E6-75BA-CAF7EE3E2390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ED113A30-3A0A-50EB-D6E2-43A2472557A8}"/>
              </a:ext>
            </a:extLst>
          </p:cNvPr>
          <p:cNvSpPr/>
          <p:nvPr/>
        </p:nvSpPr>
        <p:spPr>
          <a:xfrm>
            <a:off x="-1" y="869290"/>
            <a:ext cx="16854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Particle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X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=</a:t>
            </a:r>
            <a:r>
              <a:rPr kumimoji="1" lang="zh-CN" altLang="en-US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9D8C7AF-DD7E-FAF1-C68B-82A16C2CC228}"/>
                  </a:ext>
                </a:extLst>
              </p:cNvPr>
              <p:cNvSpPr/>
              <p:nvPr/>
            </p:nvSpPr>
            <p:spPr>
              <a:xfrm>
                <a:off x="1404193" y="720826"/>
                <a:ext cx="653218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C9D8C7AF-DD7E-FAF1-C68B-82A16C2CC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4193" y="720826"/>
                <a:ext cx="653218" cy="62321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矩形 53">
            <a:extLst>
              <a:ext uri="{FF2B5EF4-FFF2-40B4-BE49-F238E27FC236}">
                <a16:creationId xmlns:a16="http://schemas.microsoft.com/office/drawing/2014/main" id="{D33CF9C3-199D-25FD-A127-B8423771F99F}"/>
              </a:ext>
            </a:extLst>
          </p:cNvPr>
          <p:cNvSpPr/>
          <p:nvPr/>
        </p:nvSpPr>
        <p:spPr>
          <a:xfrm>
            <a:off x="2011492" y="759177"/>
            <a:ext cx="3898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96771267-8EE4-7F79-53D6-78D7DB45DD1B}"/>
                  </a:ext>
                </a:extLst>
              </p:cNvPr>
              <p:cNvSpPr/>
              <p:nvPr/>
            </p:nvSpPr>
            <p:spPr>
              <a:xfrm>
                <a:off x="2360913" y="717359"/>
                <a:ext cx="1254681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𝑞𝑞</m:t>
                      </m:r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96771267-8EE4-7F79-53D6-78D7DB45DD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913" y="717359"/>
                <a:ext cx="1254681" cy="62321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矩形 55">
            <a:extLst>
              <a:ext uri="{FF2B5EF4-FFF2-40B4-BE49-F238E27FC236}">
                <a16:creationId xmlns:a16="http://schemas.microsoft.com/office/drawing/2014/main" id="{9B27C3E3-1D2F-372E-C30A-940C8BC53CE3}"/>
              </a:ext>
            </a:extLst>
          </p:cNvPr>
          <p:cNvSpPr/>
          <p:nvPr/>
        </p:nvSpPr>
        <p:spPr>
          <a:xfrm>
            <a:off x="3632681" y="740175"/>
            <a:ext cx="316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58CCAE91-8635-27C6-6C01-92F31BC545E6}"/>
              </a:ext>
            </a:extLst>
          </p:cNvPr>
          <p:cNvGrpSpPr/>
          <p:nvPr/>
        </p:nvGrpSpPr>
        <p:grpSpPr>
          <a:xfrm>
            <a:off x="4044761" y="687732"/>
            <a:ext cx="1254682" cy="617461"/>
            <a:chOff x="1238553" y="3544866"/>
            <a:chExt cx="1806793" cy="1515649"/>
          </a:xfrm>
        </p:grpSpPr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E0B03302-7A2F-4966-8C42-77D094F6D2B4}"/>
                </a:ext>
              </a:extLst>
            </p:cNvPr>
            <p:cNvSpPr/>
            <p:nvPr/>
          </p:nvSpPr>
          <p:spPr>
            <a:xfrm>
              <a:off x="1315233" y="3544866"/>
              <a:ext cx="1645650" cy="151564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椭圆 58">
                  <a:extLst>
                    <a:ext uri="{FF2B5EF4-FFF2-40B4-BE49-F238E27FC236}">
                      <a16:creationId xmlns:a16="http://schemas.microsoft.com/office/drawing/2014/main" id="{401E6D95-7673-1257-4953-14F114723C1D}"/>
                    </a:ext>
                  </a:extLst>
                </p:cNvPr>
                <p:cNvSpPr/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2B5AFE80-45BD-20AF-68DD-F72203173E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blipFill>
                  <a:blip r:embed="rId10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E723CE1F-7E64-CC3E-4F19-4AFBD8FFFDDA}"/>
                    </a:ext>
                  </a:extLst>
                </p:cNvPr>
                <p:cNvSpPr/>
                <p:nvPr/>
              </p:nvSpPr>
              <p:spPr>
                <a:xfrm>
                  <a:off x="2052744" y="3815597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id="{BAF68B20-DC70-0338-684B-06A3097897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2744" y="3815597"/>
                  <a:ext cx="992602" cy="966554"/>
                </a:xfrm>
                <a:prstGeom prst="ellipse">
                  <a:avLst/>
                </a:prstGeom>
                <a:blipFill>
                  <a:blip r:embed="rId11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E9528ED3-9AA6-61C9-DC03-125EE7ADB9EA}"/>
              </a:ext>
            </a:extLst>
          </p:cNvPr>
          <p:cNvGrpSpPr/>
          <p:nvPr/>
        </p:nvGrpSpPr>
        <p:grpSpPr>
          <a:xfrm>
            <a:off x="5665135" y="651226"/>
            <a:ext cx="1215072" cy="616159"/>
            <a:chOff x="1238553" y="3544866"/>
            <a:chExt cx="1905479" cy="1515649"/>
          </a:xfrm>
        </p:grpSpPr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0DADBF29-EB72-19F8-A487-5F23337DAEAB}"/>
                </a:ext>
              </a:extLst>
            </p:cNvPr>
            <p:cNvSpPr/>
            <p:nvPr/>
          </p:nvSpPr>
          <p:spPr>
            <a:xfrm>
              <a:off x="1315233" y="3544866"/>
              <a:ext cx="1645650" cy="151564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24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椭圆 62">
                  <a:extLst>
                    <a:ext uri="{FF2B5EF4-FFF2-40B4-BE49-F238E27FC236}">
                      <a16:creationId xmlns:a16="http://schemas.microsoft.com/office/drawing/2014/main" id="{7D38C0C5-EF4C-13AA-7C18-F9AF81A1E441}"/>
                    </a:ext>
                  </a:extLst>
                </p:cNvPr>
                <p:cNvSpPr/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acc>
                          <m:accPr>
                            <m:chr m:val="̅"/>
                            <m:ctrlP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8D1DB8D5-A4AD-7AB3-D054-027C8C709E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38553" y="3816082"/>
                  <a:ext cx="992602" cy="966554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椭圆 63">
                  <a:extLst>
                    <a:ext uri="{FF2B5EF4-FFF2-40B4-BE49-F238E27FC236}">
                      <a16:creationId xmlns:a16="http://schemas.microsoft.com/office/drawing/2014/main" id="{44D29F00-D1C4-BFB8-86FD-97B397416735}"/>
                    </a:ext>
                  </a:extLst>
                </p:cNvPr>
                <p:cNvSpPr/>
                <p:nvPr/>
              </p:nvSpPr>
              <p:spPr>
                <a:xfrm>
                  <a:off x="2099717" y="3815597"/>
                  <a:ext cx="1044315" cy="966554"/>
                </a:xfrm>
                <a:prstGeom prst="ellipse">
                  <a:avLst/>
                </a:prstGeom>
                <a:solidFill>
                  <a:srgbClr val="92D05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kumimoji="1" lang="en-US" altLang="zh-CN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𝑞𝑞</m:t>
                        </m:r>
                      </m:oMath>
                    </m:oMathPara>
                  </a14:m>
                  <a:endParaRPr kumimoji="1" lang="zh-CN" altLang="en-US" sz="24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D07D807C-B635-7D39-6186-4A0568BC42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99717" y="3815597"/>
                  <a:ext cx="1044315" cy="966554"/>
                </a:xfrm>
                <a:prstGeom prst="ellipse">
                  <a:avLst/>
                </a:prstGeom>
                <a:blipFill>
                  <a:blip r:embed="rId13"/>
                  <a:stretch>
                    <a:fillRect b="-1818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5" name="矩形 64">
            <a:extLst>
              <a:ext uri="{FF2B5EF4-FFF2-40B4-BE49-F238E27FC236}">
                <a16:creationId xmlns:a16="http://schemas.microsoft.com/office/drawing/2014/main" id="{3652445D-85C7-D143-CFEF-F4FB5A7068A2}"/>
              </a:ext>
            </a:extLst>
          </p:cNvPr>
          <p:cNvSpPr/>
          <p:nvPr/>
        </p:nvSpPr>
        <p:spPr>
          <a:xfrm>
            <a:off x="5291679" y="714073"/>
            <a:ext cx="316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endParaRPr lang="zh-CN" altLang="en-US" sz="2800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F45611E2-D4D0-26D9-E9DD-7E15A8F6897C}"/>
              </a:ext>
            </a:extLst>
          </p:cNvPr>
          <p:cNvSpPr/>
          <p:nvPr/>
        </p:nvSpPr>
        <p:spPr>
          <a:xfrm>
            <a:off x="6936006" y="681961"/>
            <a:ext cx="22192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+</a:t>
            </a:r>
            <a:r>
              <a:rPr kumimoji="1"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              </a:t>
            </a:r>
            <a:r>
              <a:rPr kumimoji="1"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SimHei" charset="-122"/>
                <a:cs typeface="Times New Roman" panose="02020603050405020304" pitchFamily="18" charset="0"/>
              </a:rPr>
              <a:t> …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6152D09-03AA-B8E8-9C0E-FC62368768DF}"/>
                  </a:ext>
                </a:extLst>
              </p:cNvPr>
              <p:cNvSpPr/>
              <p:nvPr/>
            </p:nvSpPr>
            <p:spPr>
              <a:xfrm>
                <a:off x="7324798" y="635207"/>
                <a:ext cx="1254681" cy="623214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acc>
                        <m:accPr>
                          <m:chr m:val="̅"/>
                          <m:ctrlP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acc>
                      <m:r>
                        <a:rPr kumimoji="1" lang="en-US" altLang="zh-CN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kumimoji="1" lang="zh-CN" alt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36152D09-03AA-B8E8-9C0E-FC62368768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798" y="635207"/>
                <a:ext cx="1254681" cy="623214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下箭头 67">
            <a:extLst>
              <a:ext uri="{FF2B5EF4-FFF2-40B4-BE49-F238E27FC236}">
                <a16:creationId xmlns:a16="http://schemas.microsoft.com/office/drawing/2014/main" id="{C3DA09F6-1494-D7A0-B6D3-AAEFE69F604A}"/>
              </a:ext>
            </a:extLst>
          </p:cNvPr>
          <p:cNvSpPr/>
          <p:nvPr/>
        </p:nvSpPr>
        <p:spPr>
          <a:xfrm>
            <a:off x="7026886" y="1366006"/>
            <a:ext cx="200782" cy="3817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79F0E1A-3925-03B7-1430-B5EAB0460E02}"/>
              </a:ext>
            </a:extLst>
          </p:cNvPr>
          <p:cNvSpPr txBox="1"/>
          <p:nvPr/>
        </p:nvSpPr>
        <p:spPr>
          <a:xfrm>
            <a:off x="6523588" y="1810973"/>
            <a:ext cx="15752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charmonium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zh-CN" altLang="en-US" sz="1400" dirty="0"/>
          </a:p>
        </p:txBody>
      </p:sp>
      <p:sp>
        <p:nvSpPr>
          <p:cNvPr id="71" name="下箭头 70">
            <a:extLst>
              <a:ext uri="{FF2B5EF4-FFF2-40B4-BE49-F238E27FC236}">
                <a16:creationId xmlns:a16="http://schemas.microsoft.com/office/drawing/2014/main" id="{339B8889-B680-0C58-90CD-5056D4F1CF99}"/>
              </a:ext>
            </a:extLst>
          </p:cNvPr>
          <p:cNvSpPr/>
          <p:nvPr/>
        </p:nvSpPr>
        <p:spPr>
          <a:xfrm>
            <a:off x="4552756" y="1415486"/>
            <a:ext cx="200782" cy="381771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56831FC8-54B3-2998-A710-7C74D50246A7}"/>
              </a:ext>
            </a:extLst>
          </p:cNvPr>
          <p:cNvSpPr txBox="1"/>
          <p:nvPr/>
        </p:nvSpPr>
        <p:spPr>
          <a:xfrm>
            <a:off x="3730972" y="1810973"/>
            <a:ext cx="18689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Charm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charm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zh-CN" alt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zh-CN" altLang="en-US" sz="1400" dirty="0"/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E2C599B9-DC74-CC13-1C7A-28B2308BE1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96244" y="2331394"/>
            <a:ext cx="3879524" cy="2191977"/>
          </a:xfrm>
          <a:prstGeom prst="rect">
            <a:avLst/>
          </a:prstGeom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id="{F835CA40-E8DA-C069-0524-1B0C5A4320DC}"/>
              </a:ext>
            </a:extLst>
          </p:cNvPr>
          <p:cNvSpPr/>
          <p:nvPr/>
        </p:nvSpPr>
        <p:spPr>
          <a:xfrm>
            <a:off x="198309" y="1945259"/>
            <a:ext cx="2658676" cy="368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795" b="1" dirty="0"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Experimental tasks:</a:t>
            </a:r>
            <a:endParaRPr lang="zh-CN" altLang="en-US" sz="179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734CD844-998C-4F9E-EFF0-D5518EA536F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4776" y="3066395"/>
            <a:ext cx="3115723" cy="1121264"/>
          </a:xfrm>
          <a:prstGeom prst="rect">
            <a:avLst/>
          </a:prstGeom>
        </p:spPr>
      </p:pic>
      <p:sp>
        <p:nvSpPr>
          <p:cNvPr id="78" name="矩形 77">
            <a:extLst>
              <a:ext uri="{FF2B5EF4-FFF2-40B4-BE49-F238E27FC236}">
                <a16:creationId xmlns:a16="http://schemas.microsoft.com/office/drawing/2014/main" id="{E3AE83A0-6C23-9152-6013-3AA0432BFAF7}"/>
              </a:ext>
            </a:extLst>
          </p:cNvPr>
          <p:cNvSpPr/>
          <p:nvPr/>
        </p:nvSpPr>
        <p:spPr>
          <a:xfrm>
            <a:off x="456020" y="2343932"/>
            <a:ext cx="4374229" cy="64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795" b="1" dirty="0">
                <a:solidFill>
                  <a:srgbClr val="FF000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Discover more and understand them through production and decays</a:t>
            </a:r>
            <a:endParaRPr lang="zh-CN" altLang="en-US" sz="1795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546624B6-A35B-A0F0-48C4-B638FFA96C74}"/>
                  </a:ext>
                </a:extLst>
              </p:cNvPr>
              <p:cNvSpPr/>
              <p:nvPr/>
            </p:nvSpPr>
            <p:spPr>
              <a:xfrm>
                <a:off x="294605" y="4391911"/>
                <a:ext cx="7241976" cy="3685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However,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studies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795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𝑩</m:t>
                    </m:r>
                    <m:r>
                      <a:rPr kumimoji="1" lang="en-US" altLang="zh-CN" sz="1795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→</m:t>
                    </m:r>
                    <m:r>
                      <a:rPr kumimoji="1" lang="en-US" altLang="zh-CN" sz="1795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𝑫𝑫𝑿</m:t>
                    </m:r>
                    <m:r>
                      <a:rPr kumimoji="1" lang="zh-CN" altLang="en-US" sz="1795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decays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rather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limited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at</a:t>
                </a:r>
                <a:r>
                  <a:rPr kumimoji="1"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795" b="1" dirty="0">
                    <a:solidFill>
                      <a:srgbClr val="FF000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LHCb</a:t>
                </a:r>
                <a:r>
                  <a:rPr lang="zh-CN" altLang="en-US" sz="1795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9" name="矩形 78">
                <a:extLst>
                  <a:ext uri="{FF2B5EF4-FFF2-40B4-BE49-F238E27FC236}">
                    <a16:creationId xmlns:a16="http://schemas.microsoft.com/office/drawing/2014/main" id="{546624B6-A35B-A0F0-48C4-B638FFA96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05" y="4391911"/>
                <a:ext cx="7241976" cy="368562"/>
              </a:xfrm>
              <a:prstGeom prst="rect">
                <a:avLst/>
              </a:prstGeom>
              <a:blipFill>
                <a:blip r:embed="rId17"/>
                <a:stretch>
                  <a:fillRect l="-701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338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/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31515" y="48516"/>
                <a:ext cx="3166251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Decays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interest</a:t>
                </a:r>
              </a:p>
            </p:txBody>
          </p:sp>
          <p:cxnSp>
            <p:nvCxnSpPr>
              <p:cNvPr id="12" name="直线连接符 11"/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A916338-D0F4-6E41-B70A-52462DED43B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5ED9E9E9-B3D1-F240-8EF8-2BC56DB19FE9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759E63-1CA5-4482-F3AA-523EF3A5F74A}"/>
              </a:ext>
            </a:extLst>
          </p:cNvPr>
          <p:cNvSpPr txBox="1"/>
          <p:nvPr/>
        </p:nvSpPr>
        <p:spPr>
          <a:xfrm>
            <a:off x="3959406" y="4835058"/>
            <a:ext cx="1845762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UCAS Wenbin Qian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SimSun" panose="02010600030101010101" pitchFamily="2" charset="-122"/>
              <a:cs typeface="Times New Roman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6FA4077-6E5B-2C53-877A-32D9905DC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640" y="604172"/>
            <a:ext cx="5384958" cy="20854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1C618C2-FDE1-094D-23E8-1ABEB7AA1EE7}"/>
                  </a:ext>
                </a:extLst>
              </p:cNvPr>
              <p:cNvSpPr txBox="1"/>
              <p:nvPr/>
            </p:nvSpPr>
            <p:spPr>
              <a:xfrm>
                <a:off x="363185" y="2866050"/>
                <a:ext cx="7989078" cy="1756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Charmonium(-like)</a:t>
                </a:r>
                <a:r>
                  <a:rPr kumimoji="1"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spectra</a:t>
                </a:r>
                <a:r>
                  <a:rPr kumimoji="1"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from</a:t>
                </a:r>
                <a:r>
                  <a:rPr kumimoji="1"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b>
                      <m:sSubPr>
                        <m:ctrlP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𝚲</m:t>
                        </m:r>
                      </m:e>
                      <m:sub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𝚲</m:t>
                        </m:r>
                      </m:e>
                      <m:sub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  <m:sSub>
                      <m:sSubPr>
                        <m:ctrlP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𝚲</m:t>
                        </m:r>
                      </m:e>
                      <m:sub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  <m:r>
                      <a:rPr kumimoji="1" lang="zh-CN" alt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etc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</m:sSub>
                    <m:r>
                      <a:rPr kumimoji="1" lang="en-US" altLang="zh-C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r>
                      <a:rPr kumimoji="1" lang="en-US" altLang="zh-C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p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𝚲</m:t>
                        </m:r>
                      </m:e>
                      <m:sub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excited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states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from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r>
                      <a:rPr kumimoji="1" lang="en-US" altLang="zh-C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b>
                      <m:sSub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𝜦</m:t>
                        </m:r>
                      </m:e>
                      <m:sub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etc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Exotic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structures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from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r>
                      <a:rPr kumimoji="1" lang="en-US" altLang="zh-CN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,</m:t>
                    </m:r>
                    <m:r>
                      <a:rPr kumimoji="1" lang="zh-CN" altLang="en-US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zh-CN" altLang="en-US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)</m:t>
                        </m:r>
                      </m:sup>
                    </m:sSup>
                    <m:sSub>
                      <m:sSubPr>
                        <m:ctrlP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𝜦</m:t>
                        </m:r>
                      </m:e>
                      <m:sub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etc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Also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important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to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understand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charm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loop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in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𝒃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→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𝒔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𝝁𝝁</m:t>
                    </m:r>
                  </m:oMath>
                </a14:m>
                <a:endParaRPr lang="zh-CN" altLang="en-US" b="1" dirty="0">
                  <a:solidFill>
                    <a:srgbClr val="002060"/>
                  </a:solidFill>
                  <a:latin typeface="Times New Roman" panose="02020603050405020304" pitchFamily="18" charset="0"/>
                  <a:ea typeface="SimHei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1C618C2-FDE1-094D-23E8-1ABEB7AA1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85" y="2866050"/>
                <a:ext cx="7989078" cy="1756315"/>
              </a:xfrm>
              <a:prstGeom prst="rect">
                <a:avLst/>
              </a:prstGeom>
              <a:blipFill>
                <a:blip r:embed="rId4"/>
                <a:stretch>
                  <a:fillRect l="-476" b="-50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411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94"/>
    </mc:Choice>
    <mc:Fallback xmlns="">
      <p:transition spd="slow" advTm="5209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1DF8A-23B5-3509-1459-8631EC027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815E5DF7-A980-C684-7153-048E9DC4B3B5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E39C8D07-BE9A-030C-3840-6BC219712A9C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B9B1400-C855-7CF8-28B9-03FAF6E51856}"/>
                  </a:ext>
                </a:extLst>
              </p:cNvPr>
              <p:cNvSpPr/>
              <p:nvPr/>
            </p:nvSpPr>
            <p:spPr>
              <a:xfrm>
                <a:off x="231515" y="48516"/>
                <a:ext cx="4705134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First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open-charmed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exotics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996544E2-BF11-9F89-DF2C-4CA5A008BBE8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6A73AEEC-C7A0-CBEA-7985-06704B7787DF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6DE9FB81-BD10-77D8-8FCB-7E259D76DA52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5D0C7C1D-4EF7-BDEA-42C9-6BC8D3ED9F2B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9FE6B54-BDCB-03C5-BD54-FD4CE1589179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D6FAB6D3-DE8C-8B68-1740-1A878E8458AF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D1F6211-3AD8-3FDD-FD34-4364C7A8A8C8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2">
                <a:extLst>
                  <a:ext uri="{FF2B5EF4-FFF2-40B4-BE49-F238E27FC236}">
                    <a16:creationId xmlns:a16="http://schemas.microsoft.com/office/drawing/2014/main" id="{9781A694-1FC6-D5E3-166B-A88C8CAABC0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317" y="659068"/>
                <a:ext cx="8201246" cy="616658"/>
              </a:xfrm>
              <a:prstGeom prst="rect">
                <a:avLst/>
              </a:prstGeom>
            </p:spPr>
            <p:txBody>
              <a:bodyPr vert="horz" lIns="91207" tIns="45604" rIns="91207" bIns="45604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Amplitude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analysis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𝑲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endParaRPr lang="en-US" altLang="zh-CN" sz="1400" b="1" i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内容占位符 2">
                <a:extLst>
                  <a:ext uri="{FF2B5EF4-FFF2-40B4-BE49-F238E27FC236}">
                    <a16:creationId xmlns:a16="http://schemas.microsoft.com/office/drawing/2014/main" id="{9781A694-1FC6-D5E3-166B-A88C8CAAB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17" y="659068"/>
                <a:ext cx="8201246" cy="616658"/>
              </a:xfrm>
              <a:prstGeom prst="rect">
                <a:avLst/>
              </a:prstGeom>
              <a:blipFill>
                <a:blip r:embed="rId3"/>
                <a:stretch>
                  <a:fillRect l="-1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07C17840-8660-C267-B395-833E7724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831" y="543962"/>
            <a:ext cx="3209097" cy="21745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FDE42E8A-AB51-0DE9-A42F-889D50CEC3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6317" y="1182956"/>
                <a:ext cx="5792174" cy="616658"/>
              </a:xfrm>
              <a:prstGeom prst="rect">
                <a:avLst/>
              </a:prstGeom>
            </p:spPr>
            <p:txBody>
              <a:bodyPr vert="horz" lIns="91207" tIns="45604" rIns="91207" bIns="45604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𝑿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𝟓𝟓𝟔𝟖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：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four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different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flavors;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however,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confirmed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other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experiments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𝑿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𝟐𝟗𝟎𝟎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zh-CN" altLang="en-US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  <m:sup>
                        <m:r>
                          <a:rPr lang="zh-CN" altLang="en-US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𝟐𝟖𝟕𝟎</m:t>
                        </m:r>
                      </m:e>
                    </m:d>
                  </m:oMath>
                </a14:m>
                <a:r>
                  <a:rPr lang="zh-CN" altLang="en-US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  <m:sup>
                        <m:r>
                          <a:rPr lang="zh-CN" altLang="en-US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𝟐𝟗𝟎𝟎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zh-CN" altLang="en-US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four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different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flavors;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spin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state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𝟑𝟗𝟑𝟎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zh-CN" altLang="en-US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also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observed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while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evidence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𝟑𝟖𝟔𝟎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zh-CN" altLang="en-US" sz="1400" b="1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found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Belle</a:t>
                </a: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FDE42E8A-AB51-0DE9-A42F-889D50CEC3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317" y="1182956"/>
                <a:ext cx="5792174" cy="616658"/>
              </a:xfrm>
              <a:prstGeom prst="rect">
                <a:avLst/>
              </a:prstGeom>
              <a:blipFill>
                <a:blip r:embed="rId5"/>
                <a:stretch>
                  <a:fillRect l="-219" b="-3020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D75F0033-837A-9395-D087-30EA8DD0CF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4554" y="2646975"/>
            <a:ext cx="3209097" cy="217666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D736F0F-CBAE-D028-A112-82020CD367D6}"/>
              </a:ext>
            </a:extLst>
          </p:cNvPr>
          <p:cNvSpPr/>
          <p:nvPr/>
        </p:nvSpPr>
        <p:spPr>
          <a:xfrm>
            <a:off x="7686550" y="78706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UK+US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125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(2020)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242001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82407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684E1-DF44-4461-C01E-1E8D44399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4FAFA325-BA52-70EE-B021-841425F75E13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0C917DAF-352A-CC70-C04D-38C1669E0846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5C75046-4EF1-51CB-8529-38AAFAAE8FE4}"/>
                  </a:ext>
                </a:extLst>
              </p:cNvPr>
              <p:cNvSpPr/>
              <p:nvPr/>
            </p:nvSpPr>
            <p:spPr>
              <a:xfrm>
                <a:off x="231515" y="48516"/>
                <a:ext cx="8398453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Doubly charged tetraquark and its Isospin partner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DF867B89-86E9-865F-927F-DAD9C70A6F40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DC109D6F-E4EB-F291-C4DC-753CB1289448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EFB5FBF9-3C44-F559-56FB-29A450FD0C3A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58A7599D-3718-68F0-3132-93510ED4BB55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507B2F23-5629-553C-7299-0612E8A7A10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E14994E8-12F5-165C-0C4A-3B0008B67D63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11FE812-C887-BDB4-35F6-7F33F4DCC75D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2E8E020-2D60-4BBD-6B5B-B641FB742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840919"/>
            <a:ext cx="7360920" cy="22448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34BDE0F-2E0D-9563-BDD3-0A4EC29CD08B}"/>
                  </a:ext>
                </a:extLst>
              </p:cNvPr>
              <p:cNvSpPr txBox="1"/>
              <p:nvPr/>
            </p:nvSpPr>
            <p:spPr>
              <a:xfrm>
                <a:off x="4515026" y="2861787"/>
                <a:ext cx="17990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p>
                      <m:r>
                        <a:rPr lang="en-US" altLang="zh-CN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SimHei" charset="-122"/>
                          <a:cs typeface="Times New Roman" panose="020206030504050203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𝑫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  <m:sSubSup>
                        <m:sSubSup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  <m: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bSup>
                      <m:sSup>
                        <m:sSup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34BDE0F-2E0D-9563-BDD3-0A4EC29CD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026" y="2861787"/>
                <a:ext cx="179908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AC9E04C-1E1B-ECBE-9ED2-264D41D3561C}"/>
                  </a:ext>
                </a:extLst>
              </p:cNvPr>
              <p:cNvSpPr txBox="1"/>
              <p:nvPr/>
            </p:nvSpPr>
            <p:spPr>
              <a:xfrm>
                <a:off x="1687550" y="2847873"/>
                <a:ext cx="1799082" cy="397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𝟎</m:t>
                          </m:r>
                        </m:sup>
                      </m:sSup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SimHei" charset="-122"/>
                          <a:cs typeface="Times New Roman" panose="02020603050405020304" pitchFamily="18" charset="0"/>
                        </a:rPr>
                        <m:t>→</m:t>
                      </m:r>
                      <m:acc>
                        <m:accPr>
                          <m:chr m:val="̅"/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en-US" altLang="zh-C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sup>
                          </m:sSup>
                        </m:e>
                      </m:acc>
                      <m:sSubSup>
                        <m:sSubSup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𝒔</m:t>
                          </m:r>
                        </m:sub>
                        <m:sup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+</m:t>
                          </m:r>
                        </m:sup>
                      </m:sSubSup>
                      <m:sSup>
                        <m:sSupPr>
                          <m:ctrlP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𝝅</m:t>
                          </m:r>
                        </m:e>
                        <m:sup>
                          <m:r>
                            <a:rPr lang="en-US" altLang="zh-CN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AC9E04C-1E1B-ECBE-9ED2-264D41D356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550" y="2847873"/>
                <a:ext cx="1799082" cy="3971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A0EC17-64C8-9893-CE3E-70A44ED8233B}"/>
                  </a:ext>
                </a:extLst>
              </p:cNvPr>
              <p:cNvSpPr txBox="1"/>
              <p:nvPr/>
            </p:nvSpPr>
            <p:spPr>
              <a:xfrm>
                <a:off x="1687550" y="3145444"/>
                <a:ext cx="1799082" cy="3795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𝒄</m:t>
                          </m:r>
                          <m:acc>
                            <m:accPr>
                              <m:chr m:val="̅"/>
                              <m:ctrlP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𝒔</m:t>
                              </m:r>
                            </m:e>
                          </m:acc>
                        </m:sub>
                        <m:sup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𝒂</m:t>
                          </m:r>
                        </m:sup>
                      </m:sSubSup>
                      <m:sSup>
                        <m:sSupPr>
                          <m:ctrlP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𝟐𝟗𝟎𝟎</m:t>
                              </m:r>
                            </m:e>
                          </m:d>
                        </m:e>
                        <m:sup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𝟎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CA0EC17-64C8-9893-CE3E-70A44ED823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7550" y="3145444"/>
                <a:ext cx="1799082" cy="3795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E98D3D8-4703-C113-6D9D-70B418FFE8DE}"/>
                  </a:ext>
                </a:extLst>
              </p:cNvPr>
              <p:cNvSpPr txBox="1"/>
              <p:nvPr/>
            </p:nvSpPr>
            <p:spPr>
              <a:xfrm>
                <a:off x="4552756" y="3150541"/>
                <a:ext cx="17990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𝒄</m:t>
                          </m:r>
                          <m:acc>
                            <m:accPr>
                              <m:chr m:val="̅"/>
                              <m:ctrlP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𝒔</m:t>
                              </m:r>
                            </m:e>
                          </m:acc>
                        </m:sub>
                        <m:sup>
                          <m: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𝒂</m:t>
                          </m:r>
                        </m:sup>
                      </m:sSubSup>
                      <m:sSup>
                        <m:sSupPr>
                          <m:ctrlPr>
                            <a:rPr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SimHei" charset="-122"/>
                                  <a:cs typeface="Times New Roman" panose="02020603050405020304" pitchFamily="18" charset="0"/>
                                </a:rPr>
                                <m:t>𝟐𝟗𝟎𝟎</m:t>
                              </m:r>
                            </m:e>
                          </m:d>
                        </m:e>
                        <m:sup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SimHei" charset="-122"/>
                              <a:cs typeface="Times New Roman" panose="02020603050405020304" pitchFamily="18" charset="0"/>
                            </a:rPr>
                            <m:t>++</m:t>
                          </m:r>
                        </m:sup>
                      </m:sSup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E98D3D8-4703-C113-6D9D-70B418FFE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756" y="3150541"/>
                <a:ext cx="179908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FFDB0863-B877-97A3-4A0D-4AE9E12FA34C}"/>
              </a:ext>
            </a:extLst>
          </p:cNvPr>
          <p:cNvSpPr txBox="1"/>
          <p:nvPr/>
        </p:nvSpPr>
        <p:spPr>
          <a:xfrm>
            <a:off x="2936494" y="578464"/>
            <a:ext cx="27753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Around</a:t>
            </a:r>
            <a:r>
              <a:rPr kumimoji="1" lang="zh-CN" altLang="en-US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4K</a:t>
            </a:r>
            <a:r>
              <a:rPr kumimoji="1" lang="zh-CN" altLang="en-US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signal</a:t>
            </a:r>
            <a:r>
              <a:rPr kumimoji="1" lang="zh-CN" altLang="en-US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events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1378F5F-948A-32AE-8A41-EEEE0D14901F}"/>
                  </a:ext>
                </a:extLst>
              </p:cNvPr>
              <p:cNvSpPr txBox="1"/>
              <p:nvPr/>
            </p:nvSpPr>
            <p:spPr>
              <a:xfrm>
                <a:off x="363185" y="3983594"/>
                <a:ext cx="5719358" cy="7436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𝒄𝒔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𝒂</m:t>
                        </m:r>
                      </m:sup>
                    </m:sSubSup>
                    <m:d>
                      <m:d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𝟐𝟗𝟎𝟎</m:t>
                        </m:r>
                      </m:e>
                    </m:d>
                    <m:r>
                      <m:rPr>
                        <m:nor/>
                      </m:rPr>
                      <a:rPr lang="zh-CN" altLang="en-US" sz="14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have</m:t>
                    </m:r>
                    <m:r>
                      <m:rPr>
                        <m:nor/>
                      </m:rPr>
                      <a:rPr lang="zh-CN" altLang="en-US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quark</m:t>
                    </m:r>
                    <m:r>
                      <m:rPr>
                        <m:nor/>
                      </m:rPr>
                      <a:rPr lang="zh-CN" altLang="en-US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content</m:t>
                    </m:r>
                    <m:r>
                      <m:rPr>
                        <m:nor/>
                      </m:rPr>
                      <a:rPr lang="zh-CN" altLang="en-US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zh-CN" sz="14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𝒖</m:t>
                        </m:r>
                      </m:e>
                    </m:acc>
                    <m:r>
                      <a:rPr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𝒅</m:t>
                    </m:r>
                    <m:r>
                      <m:rPr>
                        <m:nor/>
                      </m:rPr>
                      <a:rPr lang="zh-CN" altLang="en-US" sz="1400" b="1" i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altLang="zh-CN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and</m:t>
                    </m:r>
                    <m:r>
                      <m:rPr>
                        <m:nor/>
                      </m:rPr>
                      <a:rPr lang="zh-CN" altLang="en-US" sz="1400" b="1" i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SimHei" charset="-122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acc>
                    <m:r>
                      <a:rPr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𝒖</m:t>
                    </m:r>
                    <m:acc>
                      <m:accPr>
                        <m:chr m:val="̅"/>
                        <m:ctrlPr>
                          <a:rPr lang="en-US" altLang="zh-CN" sz="14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</m:acc>
                  </m:oMath>
                </a14:m>
                <a:endParaRPr lang="en-US" altLang="zh-CN" sz="1400" b="1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Two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consist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each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other: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isospin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triplet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No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other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are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needed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currently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E1378F5F-948A-32AE-8A41-EEEE0D1490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185" y="3983594"/>
                <a:ext cx="5719358" cy="743602"/>
              </a:xfrm>
              <a:prstGeom prst="rect">
                <a:avLst/>
              </a:prstGeom>
              <a:blipFill>
                <a:blip r:embed="rId8"/>
                <a:stretch>
                  <a:fillRect l="-221" b="-84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FA8628AD-F7FB-D600-315D-B77C06E1D1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3967" y="3898823"/>
            <a:ext cx="3014360" cy="9131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5AE522F-2B33-3B91-096A-F860C6A8547B}"/>
                  </a:ext>
                </a:extLst>
              </p:cNvPr>
              <p:cNvSpPr txBox="1"/>
              <p:nvPr/>
            </p:nvSpPr>
            <p:spPr>
              <a:xfrm>
                <a:off x="1317485" y="3499282"/>
                <a:ext cx="25392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FF</m:t>
                      </m:r>
                      <m:r>
                        <a:rPr lang="en-US" altLang="zh-C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4.8±1.1±1.4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5AE522F-2B33-3B91-096A-F860C6A85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7485" y="3499282"/>
                <a:ext cx="2539211" cy="369332"/>
              </a:xfrm>
              <a:prstGeom prst="rect">
                <a:avLst/>
              </a:prstGeom>
              <a:blipFill>
                <a:blip r:embed="rId10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B9FAB66-E90B-1913-F69B-052AB104B9E4}"/>
                  </a:ext>
                </a:extLst>
              </p:cNvPr>
              <p:cNvSpPr txBox="1"/>
              <p:nvPr/>
            </p:nvSpPr>
            <p:spPr>
              <a:xfrm>
                <a:off x="4144961" y="3494870"/>
                <a:ext cx="301436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CN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FF</m:t>
                      </m:r>
                      <m:r>
                        <a:rPr lang="en-US" altLang="zh-C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1.96±0.87±0.88</m:t>
                          </m:r>
                        </m:e>
                      </m:d>
                      <m:r>
                        <a:rPr lang="en-US" altLang="zh-C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B9FAB66-E90B-1913-F69B-052AB104B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4961" y="3494870"/>
                <a:ext cx="301436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>
            <a:extLst>
              <a:ext uri="{FF2B5EF4-FFF2-40B4-BE49-F238E27FC236}">
                <a16:creationId xmlns:a16="http://schemas.microsoft.com/office/drawing/2014/main" id="{2A57AF65-32B2-4BCB-0114-DA26F388CA2C}"/>
              </a:ext>
            </a:extLst>
          </p:cNvPr>
          <p:cNvSpPr/>
          <p:nvPr/>
        </p:nvSpPr>
        <p:spPr>
          <a:xfrm>
            <a:off x="7686550" y="521135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UCAS+ Tsinghua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131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(2023)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041902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49118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E1D95-006D-EF36-FDD3-F863154C7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BF040B04-7959-1B5D-56F3-79F06F2E25B2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BF618684-EC17-B1A0-6E9E-79D19315B54C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96165CE6-98E4-1A2E-A5B8-A0CDFBAB5186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4419800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Possible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exotic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with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altLang="zh-CN" sz="27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r>
                          <a:rPr lang="en-US" altLang="zh-CN" sz="2700" b="1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𝒔</m:t>
                        </m:r>
                        <m:acc>
                          <m:accPr>
                            <m:chr m:val="̅"/>
                            <m:ctrlPr>
                              <a:rPr lang="en-US" altLang="zh-CN" sz="27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2700" b="1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oMath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96165CE6-98E4-1A2E-A5B8-A0CDFBAB518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4419800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579" t="-9756" b="-2926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A8286D2E-2A56-3FC7-93B8-5AF030FE365F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8F6CBA66-1855-5639-0D83-E7F85994B58B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3194755C-C101-FEC1-1685-0C4A431F7740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30743B8A-353A-9FBA-E76D-1DB7252C7179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319F0D9-65CC-EFD9-3DD1-C2E1A07DBE6B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80D65EC6-B321-43CB-BD26-1EDE7A30C54D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30B3279-1E29-9D00-6F08-A7FBB2C52DF7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81547F-2648-06A1-D5E9-CB0989034145}"/>
                  </a:ext>
                </a:extLst>
              </p:cNvPr>
              <p:cNvSpPr txBox="1"/>
              <p:nvPr/>
            </p:nvSpPr>
            <p:spPr>
              <a:xfrm>
                <a:off x="231515" y="575776"/>
                <a:ext cx="571935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Threshold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enhancement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seen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decays</a:t>
                </a: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FA81547F-2648-06A1-D5E9-CB09890341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15" y="575776"/>
                <a:ext cx="5719358" cy="307777"/>
              </a:xfrm>
              <a:prstGeom prst="rect">
                <a:avLst/>
              </a:prstGeom>
              <a:blipFill>
                <a:blip r:embed="rId4"/>
                <a:stretch>
                  <a:fillRect l="-222" t="-4000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图片 19">
            <a:extLst>
              <a:ext uri="{FF2B5EF4-FFF2-40B4-BE49-F238E27FC236}">
                <a16:creationId xmlns:a16="http://schemas.microsoft.com/office/drawing/2014/main" id="{3A950441-C361-4947-3BB6-0725A8841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16" y="915111"/>
            <a:ext cx="2915946" cy="22248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表格 20">
                <a:extLst>
                  <a:ext uri="{FF2B5EF4-FFF2-40B4-BE49-F238E27FC236}">
                    <a16:creationId xmlns:a16="http://schemas.microsoft.com/office/drawing/2014/main" id="{65374FAE-0B09-123A-1BD9-FF2BF7A766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8270396"/>
                  </p:ext>
                </p:extLst>
              </p:nvPr>
            </p:nvGraphicFramePr>
            <p:xfrm>
              <a:off x="3379196" y="1738076"/>
              <a:ext cx="4950990" cy="10920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3459">
                      <a:extLst>
                        <a:ext uri="{9D8B030D-6E8A-4147-A177-3AD203B41FA5}">
                          <a16:colId xmlns:a16="http://schemas.microsoft.com/office/drawing/2014/main" val="2113645231"/>
                        </a:ext>
                      </a:extLst>
                    </a:gridCol>
                    <a:gridCol w="1761441">
                      <a:extLst>
                        <a:ext uri="{9D8B030D-6E8A-4147-A177-3AD203B41FA5}">
                          <a16:colId xmlns:a16="http://schemas.microsoft.com/office/drawing/2014/main" val="1862969199"/>
                        </a:ext>
                      </a:extLst>
                    </a:gridCol>
                    <a:gridCol w="1626090">
                      <a:extLst>
                        <a:ext uri="{9D8B030D-6E8A-4147-A177-3AD203B41FA5}">
                          <a16:colId xmlns:a16="http://schemas.microsoft.com/office/drawing/2014/main" val="2087081399"/>
                        </a:ext>
                      </a:extLst>
                    </a:gridCol>
                  </a:tblGrid>
                  <a:tr h="374128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𝑴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b="1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altLang="zh-CN" b="1" i="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(MeV)</a:t>
                          </a:r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zh-CN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𝜞</m:t>
                                    </m:r>
                                  </m:e>
                                  <m:sub>
                                    <m:r>
                                      <a:rPr lang="en-US" altLang="zh-CN" b="1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en-US" altLang="zh-CN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altLang="zh-CN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𝐌𝐞𝐕</m:t>
                                </m:r>
                                <m:r>
                                  <a:rPr lang="en-US" altLang="zh-CN" b="1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470446"/>
                      </a:ext>
                    </a:extLst>
                  </a:tr>
                  <a:tr h="35896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𝑿</m:t>
                                </m:r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𝟑𝟗𝟔𝟎</m:t>
                                </m:r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𝟑𝟗𝟓𝟔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𝟏𝟏</m:t>
                                </m:r>
                              </m:oMath>
                            </m:oMathPara>
                          </a14:m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𝟒𝟑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𝟏𝟑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0424792"/>
                      </a:ext>
                    </a:extLst>
                  </a:tr>
                  <a:tr h="35896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𝝌</m:t>
                                    </m:r>
                                  </m:e>
                                  <m:sub>
                                    <m: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𝒄</m:t>
                                    </m:r>
                                    <m:r>
                                      <a:rPr lang="en-US" altLang="zh-CN" b="1" i="1" dirty="0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  <m:t>𝟎</m:t>
                                    </m:r>
                                  </m:sub>
                                </m:sSub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𝟑𝟗𝟑𝟎</m:t>
                                </m:r>
                                <m:r>
                                  <a:rPr lang="en-US" altLang="zh-CN" b="1" i="1" dirty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𝟑𝟗𝟐𝟑</m:t>
                                </m:r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𝟖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𝟏𝟕</m:t>
                                </m:r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𝟒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𝟓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𝟏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±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𝟎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.</m:t>
                                </m:r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361905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表格 20">
                <a:extLst>
                  <a:ext uri="{FF2B5EF4-FFF2-40B4-BE49-F238E27FC236}">
                    <a16:creationId xmlns:a16="http://schemas.microsoft.com/office/drawing/2014/main" id="{65374FAE-0B09-123A-1BD9-FF2BF7A7660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8270396"/>
                  </p:ext>
                </p:extLst>
              </p:nvPr>
            </p:nvGraphicFramePr>
            <p:xfrm>
              <a:off x="3379196" y="1738076"/>
              <a:ext cx="4950990" cy="10920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63459">
                      <a:extLst>
                        <a:ext uri="{9D8B030D-6E8A-4147-A177-3AD203B41FA5}">
                          <a16:colId xmlns:a16="http://schemas.microsoft.com/office/drawing/2014/main" val="2113645231"/>
                        </a:ext>
                      </a:extLst>
                    </a:gridCol>
                    <a:gridCol w="1761441">
                      <a:extLst>
                        <a:ext uri="{9D8B030D-6E8A-4147-A177-3AD203B41FA5}">
                          <a16:colId xmlns:a16="http://schemas.microsoft.com/office/drawing/2014/main" val="1862969199"/>
                        </a:ext>
                      </a:extLst>
                    </a:gridCol>
                    <a:gridCol w="1626090">
                      <a:extLst>
                        <a:ext uri="{9D8B030D-6E8A-4147-A177-3AD203B41FA5}">
                          <a16:colId xmlns:a16="http://schemas.microsoft.com/office/drawing/2014/main" val="2087081399"/>
                        </a:ext>
                      </a:extLst>
                    </a:gridCol>
                  </a:tblGrid>
                  <a:tr h="374128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b="1" i="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89209" r="-94245" b="-1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05469" r="-2344" b="-1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470446"/>
                      </a:ext>
                    </a:extLst>
                  </a:tr>
                  <a:tr h="358966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813" t="-107143" r="-219512" b="-1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89209" t="-107143" r="-94245" b="-110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05469" t="-107143" r="-2344" b="-1107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0424792"/>
                      </a:ext>
                    </a:extLst>
                  </a:tr>
                  <a:tr h="358966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813" t="-200000" r="-219512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89209" t="-200000" r="-9424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205469" t="-200000" r="-234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361905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5DADF1AA-A4D5-0407-342F-BFCB38F4BC1C}"/>
                  </a:ext>
                </a:extLst>
              </p:cNvPr>
              <p:cNvSpPr/>
              <p:nvPr/>
            </p:nvSpPr>
            <p:spPr>
              <a:xfrm>
                <a:off x="3349592" y="940996"/>
                <a:ext cx="3193823" cy="7071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𝑷𝑪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++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significantly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preferred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width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determined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5DADF1AA-A4D5-0407-342F-BFCB38F4BC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592" y="940996"/>
                <a:ext cx="3193823" cy="707181"/>
              </a:xfrm>
              <a:prstGeom prst="rect">
                <a:avLst/>
              </a:prstGeom>
              <a:blipFill>
                <a:blip r:embed="rId7"/>
                <a:stretch>
                  <a:fillRect l="-395" b="-87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3B30C40C-FC21-9525-E0E4-C966B9588A3A}"/>
                  </a:ext>
                </a:extLst>
              </p:cNvPr>
              <p:cNvSpPr/>
              <p:nvPr/>
            </p:nvSpPr>
            <p:spPr>
              <a:xfrm>
                <a:off x="3349592" y="2813256"/>
                <a:ext cx="269695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threshold: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~3938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endParaRPr lang="zh-CN" altLang="en-US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3B30C40C-FC21-9525-E0E4-C966B9588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9592" y="2813256"/>
                <a:ext cx="2696957" cy="307777"/>
              </a:xfrm>
              <a:prstGeom prst="rect">
                <a:avLst/>
              </a:prstGeom>
              <a:blipFill>
                <a:blip r:embed="rId8"/>
                <a:stretch>
                  <a:fillRect l="-467" t="-4000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图片 32">
            <a:extLst>
              <a:ext uri="{FF2B5EF4-FFF2-40B4-BE49-F238E27FC236}">
                <a16:creationId xmlns:a16="http://schemas.microsoft.com/office/drawing/2014/main" id="{15CBD21E-8697-1488-FF97-9FAAE79B06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103" y="3251659"/>
            <a:ext cx="4016057" cy="12749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1CF30A9-D120-1FDD-D90A-88A4C3F7A2C5}"/>
                  </a:ext>
                </a:extLst>
              </p:cNvPr>
              <p:cNvSpPr txBox="1"/>
              <p:nvPr/>
            </p:nvSpPr>
            <p:spPr>
              <a:xfrm>
                <a:off x="110103" y="4526597"/>
                <a:ext cx="177104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𝟑𝟗𝟔𝟎</m:t>
                      </m:r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1CF30A9-D120-1FDD-D90A-88A4C3F7A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03" y="4526597"/>
                <a:ext cx="1771047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40CE9E7-8EC8-3249-CB31-CBE3618372BB}"/>
                  </a:ext>
                </a:extLst>
              </p:cNvPr>
              <p:cNvSpPr txBox="1"/>
              <p:nvPr/>
            </p:nvSpPr>
            <p:spPr>
              <a:xfrm>
                <a:off x="2135675" y="4536013"/>
                <a:ext cx="177104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  <m:r>
                            <a:rPr lang="en-US" altLang="zh-CN" sz="1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𝟑𝟗𝟑𝟎</m:t>
                      </m:r>
                      <m:r>
                        <a:rPr lang="en-US" altLang="zh-CN" sz="1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1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940CE9E7-8EC8-3249-CB31-CBE361837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675" y="4536013"/>
                <a:ext cx="1771047" cy="307777"/>
              </a:xfrm>
              <a:prstGeom prst="rect">
                <a:avLst/>
              </a:prstGeom>
              <a:blipFill>
                <a:blip r:embed="rId11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图片 37">
            <a:extLst>
              <a:ext uri="{FF2B5EF4-FFF2-40B4-BE49-F238E27FC236}">
                <a16:creationId xmlns:a16="http://schemas.microsoft.com/office/drawing/2014/main" id="{0CF5D5CF-1B6A-FFD2-3B45-7F6C243C280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39776" y="3172577"/>
            <a:ext cx="4090410" cy="6252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268D779-BA14-838C-9C73-0DCC16BB5994}"/>
                  </a:ext>
                </a:extLst>
              </p:cNvPr>
              <p:cNvSpPr/>
              <p:nvPr/>
            </p:nvSpPr>
            <p:spPr>
              <a:xfrm>
                <a:off x="3994084" y="3764871"/>
                <a:ext cx="5039813" cy="1023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Phase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space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b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smaller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than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endParaRPr lang="en-US" altLang="zh-CN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SimHei" charset="-122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Suspiciously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smaller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branching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fraction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into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final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states: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different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resonances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or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tetraquark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𝒄</m:t>
                        </m:r>
                      </m:e>
                    </m:acc>
                    <m:r>
                      <a:rPr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𝒔</m:t>
                    </m:r>
                    <m:acc>
                      <m:accPr>
                        <m:chr m:val="̅"/>
                        <m:ctrlP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𝒔</m:t>
                        </m:r>
                      </m:e>
                    </m:acc>
                  </m:oMath>
                </a14:m>
                <a:endParaRPr lang="en-US" altLang="zh-CN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SimHei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5268D779-BA14-838C-9C73-0DCC16BB5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084" y="3764871"/>
                <a:ext cx="5039813" cy="1023101"/>
              </a:xfrm>
              <a:prstGeom prst="rect">
                <a:avLst/>
              </a:prstGeom>
              <a:blipFill>
                <a:blip r:embed="rId13"/>
                <a:stretch>
                  <a:fillRect l="-251" b="-4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矩形 39">
            <a:extLst>
              <a:ext uri="{FF2B5EF4-FFF2-40B4-BE49-F238E27FC236}">
                <a16:creationId xmlns:a16="http://schemas.microsoft.com/office/drawing/2014/main" id="{EB0E4268-615D-8239-3FB5-2544ED38AD46}"/>
              </a:ext>
            </a:extLst>
          </p:cNvPr>
          <p:cNvSpPr/>
          <p:nvPr/>
        </p:nvSpPr>
        <p:spPr>
          <a:xfrm>
            <a:off x="7661236" y="89177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 err="1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Tsinghua+UCAS</a:t>
            </a:r>
            <a:endParaRPr kumimoji="1" lang="en-US" altLang="zh-CN" sz="1000" b="1" dirty="0">
              <a:solidFill>
                <a:srgbClr val="0070C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131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(2023)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071901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01220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A6FCCC-DADF-1ED8-42D0-5C7AADEAB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2E742D81-9DDD-3CF2-7BE8-42D74F095FD8}"/>
              </a:ext>
            </a:extLst>
          </p:cNvPr>
          <p:cNvGrpSpPr/>
          <p:nvPr/>
        </p:nvGrpSpPr>
        <p:grpSpPr>
          <a:xfrm>
            <a:off x="0" y="3257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1ED08E07-399A-C559-9BB9-B9B0ED8A57A3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AE04E4B5-653B-3374-6A36-311D2A8D20CA}"/>
                  </a:ext>
                </a:extLst>
              </p:cNvPr>
              <p:cNvSpPr/>
              <p:nvPr/>
            </p:nvSpPr>
            <p:spPr>
              <a:xfrm>
                <a:off x="231515" y="48516"/>
                <a:ext cx="2993127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Three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states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61C399D3-F561-0C17-71C6-801BF87CFC9C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25B73C8C-6636-443F-A256-0AFAAFB788E5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11555DF9-492D-A036-E62F-0694DD981A32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BC1ABC16-B983-1C88-4EBF-9C33EC564969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4959813-984E-93EC-21D5-F9DEED362E8E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9F16C0CA-5370-F1E4-9216-E7F9CAF97EA2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90B5EE1-7ECE-4E78-C940-1723DD1A41DA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A959BC0-BB4A-053E-BCD3-D4884D20B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3" y="575776"/>
            <a:ext cx="4202823" cy="313750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3E242091-441E-DB2F-80A9-E2C4DD27AE95}"/>
              </a:ext>
            </a:extLst>
          </p:cNvPr>
          <p:cNvSpPr txBox="1"/>
          <p:nvPr/>
        </p:nvSpPr>
        <p:spPr>
          <a:xfrm>
            <a:off x="673998" y="3819943"/>
            <a:ext cx="3285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interference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same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en-US" altLang="zh-CN" b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party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remains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5C858F4E-5E28-98D3-1760-7C191C05BB89}"/>
              </a:ext>
            </a:extLst>
          </p:cNvPr>
          <p:cNvCxnSpPr/>
          <p:nvPr/>
        </p:nvCxnSpPr>
        <p:spPr>
          <a:xfrm>
            <a:off x="1453479" y="2406749"/>
            <a:ext cx="5495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B8A07052-C556-F4F5-14A7-639015686C95}"/>
                  </a:ext>
                </a:extLst>
              </p:cNvPr>
              <p:cNvSpPr txBox="1"/>
              <p:nvPr/>
            </p:nvSpPr>
            <p:spPr>
              <a:xfrm>
                <a:off x="2005625" y="2207285"/>
                <a:ext cx="13407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𝝌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𝟒𝟎𝟏𝟎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id="{B8A07052-C556-F4F5-14A7-639015686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625" y="2207285"/>
                <a:ext cx="1340777" cy="369332"/>
              </a:xfrm>
              <a:prstGeom prst="rect">
                <a:avLst/>
              </a:prstGeom>
              <a:blipFill>
                <a:blip r:embed="rId4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5E038EAD-0DD7-E0BD-78B6-B788483D912B}"/>
              </a:ext>
            </a:extLst>
          </p:cNvPr>
          <p:cNvCxnSpPr>
            <a:cxnSpLocks/>
          </p:cNvCxnSpPr>
          <p:nvPr/>
        </p:nvCxnSpPr>
        <p:spPr>
          <a:xfrm>
            <a:off x="1178531" y="2572634"/>
            <a:ext cx="549547" cy="283582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AAA0A7C9-D1EE-418D-EC0A-E5B0398E0B8F}"/>
                  </a:ext>
                </a:extLst>
              </p:cNvPr>
              <p:cNvSpPr txBox="1"/>
              <p:nvPr/>
            </p:nvSpPr>
            <p:spPr>
              <a:xfrm>
                <a:off x="1733049" y="2677152"/>
                <a:ext cx="13407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𝟒𝟎𝟎𝟎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AAA0A7C9-D1EE-418D-EC0A-E5B0398E0B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3049" y="2677152"/>
                <a:ext cx="1340777" cy="369332"/>
              </a:xfrm>
              <a:prstGeom prst="rect">
                <a:avLst/>
              </a:prstGeom>
              <a:blipFill>
                <a:blip r:embed="rId5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21EE220A-B98C-65FD-8D3B-5473D6AD8477}"/>
              </a:ext>
            </a:extLst>
          </p:cNvPr>
          <p:cNvCxnSpPr>
            <a:cxnSpLocks/>
          </p:cNvCxnSpPr>
          <p:nvPr/>
        </p:nvCxnSpPr>
        <p:spPr>
          <a:xfrm flipV="1">
            <a:off x="2523000" y="1484673"/>
            <a:ext cx="456506" cy="282838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C90DFC9-1E67-6644-45AB-2B7DC4178C07}"/>
                  </a:ext>
                </a:extLst>
              </p:cNvPr>
              <p:cNvSpPr txBox="1"/>
              <p:nvPr/>
            </p:nvSpPr>
            <p:spPr>
              <a:xfrm>
                <a:off x="2905240" y="1247324"/>
                <a:ext cx="134077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𝒉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𝒄</m:t>
                          </m:r>
                        </m:sub>
                      </m:sSub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𝟒𝟑𝟎𝟎</m:t>
                      </m:r>
                      <m:r>
                        <a:rPr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id="{1C90DFC9-1E67-6644-45AB-2B7DC4178C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5240" y="1247324"/>
                <a:ext cx="1340777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1EF581E-A62C-2882-9288-588A9BFF680C}"/>
                  </a:ext>
                </a:extLst>
              </p:cNvPr>
              <p:cNvSpPr txBox="1"/>
              <p:nvPr/>
            </p:nvSpPr>
            <p:spPr>
              <a:xfrm>
                <a:off x="7134869" y="785659"/>
                <a:ext cx="190328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Could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QM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Predictions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𝒉</m:t>
                        </m:r>
                      </m:e>
                      <m:sub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</m:sub>
                    </m:sSub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  <a:endParaRPr lang="zh-CN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01EF581E-A62C-2882-9288-588A9BFF6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69" y="785659"/>
                <a:ext cx="1903280" cy="923330"/>
              </a:xfrm>
              <a:prstGeom prst="rect">
                <a:avLst/>
              </a:prstGeom>
              <a:blipFill>
                <a:blip r:embed="rId7"/>
                <a:stretch>
                  <a:fillRect l="-2649" t="-2703" b="-9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E854D8D-AAA1-AE61-45B5-A868F1907F3F}"/>
                  </a:ext>
                </a:extLst>
              </p:cNvPr>
              <p:cNvSpPr txBox="1"/>
              <p:nvPr/>
            </p:nvSpPr>
            <p:spPr>
              <a:xfrm>
                <a:off x="7134869" y="2017832"/>
                <a:ext cx="190328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Could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QM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Predictions</a:t>
                </a:r>
                <a:r>
                  <a:rPr lang="zh-CN" altLang="en-US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𝒉</m:t>
                        </m:r>
                      </m:e>
                      <m:sub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</m:sub>
                    </m:sSub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𝑷</m:t>
                    </m:r>
                    <m:r>
                      <a:rPr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?</a:t>
                </a:r>
                <a:endParaRPr lang="zh-CN" altLang="en-US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E854D8D-AAA1-AE61-45B5-A868F1907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869" y="2017832"/>
                <a:ext cx="1903280" cy="923330"/>
              </a:xfrm>
              <a:prstGeom prst="rect">
                <a:avLst/>
              </a:prstGeom>
              <a:blipFill>
                <a:blip r:embed="rId8"/>
                <a:stretch>
                  <a:fillRect l="-2649" t="-2703" b="-94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" name="图片 47">
            <a:extLst>
              <a:ext uri="{FF2B5EF4-FFF2-40B4-BE49-F238E27FC236}">
                <a16:creationId xmlns:a16="http://schemas.microsoft.com/office/drawing/2014/main" id="{A7AC609C-FFBB-35A0-64AD-C1245404CA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25410" y="609402"/>
            <a:ext cx="2128125" cy="1199032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DDF5DE8C-FBDE-7CB9-4E9F-90C2BF8274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4003" y="1967425"/>
            <a:ext cx="2257991" cy="115380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20D058A2-4689-C238-4ABB-F245FAE0E45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39111" y="3343330"/>
            <a:ext cx="2280025" cy="1199032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A684A90D-6A29-DF54-D859-5F4AA72F7A56}"/>
              </a:ext>
            </a:extLst>
          </p:cNvPr>
          <p:cNvSpPr txBox="1"/>
          <p:nvPr/>
        </p:nvSpPr>
        <p:spPr>
          <a:xfrm>
            <a:off x="7201033" y="3453506"/>
            <a:ext cx="1903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Nature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still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</a:t>
            </a:r>
            <a:r>
              <a:rPr lang="zh-CN" alt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BEFD33E-0BAB-07D1-6887-595A6CCDCE9D}"/>
              </a:ext>
            </a:extLst>
          </p:cNvPr>
          <p:cNvSpPr/>
          <p:nvPr/>
        </p:nvSpPr>
        <p:spPr>
          <a:xfrm>
            <a:off x="7661236" y="89177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 err="1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UCAS+Tsinghua</a:t>
            </a:r>
            <a:endParaRPr kumimoji="1" lang="en-US" altLang="zh-CN" sz="1000" b="1" dirty="0">
              <a:solidFill>
                <a:srgbClr val="0070C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133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(2024)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131902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7924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C4CB9-AF04-43EF-8DA8-B9232352B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2EA8BC0A-212D-AB0F-CBB5-2B4B41DF3868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6209AAA0-FCE7-16F8-9CF4-DAF87AB20752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5FFB7770-227C-2CA1-04DA-1203AED8F579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1765163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𝒄𝒔</m:t>
                              </m:r>
                            </m:sub>
                          </m:sSub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→</m:t>
                          </m:r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𝑫𝑲</m:t>
                          </m:r>
                        </m:oMath>
                      </m:oMathPara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5FFB7770-227C-2CA1-04DA-1203AED8F5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1765163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48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F8E5846D-AFEB-0CBC-7874-478356A8F838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D46E0E1A-BC60-5975-EB8F-7A740ACAE102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1FFB6313-172F-8074-D99F-361E0B6310E9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4D10E61D-A5EC-E68B-987D-1AF64ADF4076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382C0EC-88F6-93AB-F077-28FC2D18A4CC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8E382805-DC7E-3445-2486-0C50CB5E1EAD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CDC58DC-489E-6A0D-270E-893642EFC399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042E98F-6DA0-191A-1752-5402F1582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61" y="633713"/>
            <a:ext cx="7772400" cy="19649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5DA2E2D-7124-D50A-4148-39BE3C6018AF}"/>
                  </a:ext>
                </a:extLst>
              </p:cNvPr>
              <p:cNvSpPr txBox="1"/>
              <p:nvPr/>
            </p:nvSpPr>
            <p:spPr>
              <a:xfrm>
                <a:off x="3959405" y="2688196"/>
                <a:ext cx="5184595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12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𝐅𝐅</m:t>
                    </m:r>
                    <m:d>
                      <m:dPr>
                        <m:ctrlPr>
                          <a:rPr kumimoji="1" lang="en-US" altLang="zh-CN" sz="1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zh-CN" sz="1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b>
                          <m:sSubPr>
                            <m:ctrlP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acc>
                              <m:accPr>
                                <m:chr m:val="̅"/>
                                <m:ctrlPr>
                                  <a:rPr kumimoji="1" lang="en-US" altLang="zh-CN" sz="12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12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</m:acc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sSup>
                          <m:sSupPr>
                            <m:ctrlP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12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2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𝟐𝟗𝟎𝟎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++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zh-CN" altLang="en-US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zh-CN" sz="12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zh-CN" sz="1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𝒄</m:t>
                            </m:r>
                            <m:acc>
                              <m:accPr>
                                <m:chr m:val="̅"/>
                                <m:ctrlPr>
                                  <a:rPr kumimoji="1" lang="en-US" altLang="zh-CN" sz="12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sz="12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</m:acc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sSup>
                          <m:sSupPr>
                            <m:ctrlP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12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2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𝟐𝟗𝟎𝟎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++</m:t>
                            </m:r>
                          </m:sup>
                        </m:sSup>
                        <m:r>
                          <a:rPr kumimoji="1" lang="en-US" altLang="zh-CN" sz="1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zh-CN" sz="1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% @ 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𝟗𝟓</m:t>
                    </m:r>
                    <m:r>
                      <a:rPr kumimoji="1" lang="en-US" altLang="zh-CN" sz="1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zh-CN" altLang="en-US" sz="1200" b="1" dirty="0">
                    <a:solidFill>
                      <a:srgbClr val="002060"/>
                    </a:solidFill>
                  </a:rPr>
                  <a:t> </a:t>
                </a:r>
                <a:r>
                  <a:rPr lang="en-US" altLang="zh-CN" sz="1200" b="1" dirty="0">
                    <a:solidFill>
                      <a:srgbClr val="002060"/>
                    </a:solidFill>
                  </a:rPr>
                  <a:t>C.L.</a:t>
                </a:r>
                <a:endParaRPr lang="zh-CN" altLang="en-US" sz="12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C5DA2E2D-7124-D50A-4148-39BE3C601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405" y="2688196"/>
                <a:ext cx="5184595" cy="276999"/>
              </a:xfrm>
              <a:prstGeom prst="rect">
                <a:avLst/>
              </a:prstGeom>
              <a:blipFill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CD207E32-1452-EFBF-EEE1-4AA7E54E60A1}"/>
              </a:ext>
            </a:extLst>
          </p:cNvPr>
          <p:cNvCxnSpPr/>
          <p:nvPr/>
        </p:nvCxnSpPr>
        <p:spPr>
          <a:xfrm>
            <a:off x="2990335" y="633713"/>
            <a:ext cx="0" cy="147929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E6CEA64B-B87B-C4A7-1FAB-8CA9BBE6B0F0}"/>
              </a:ext>
            </a:extLst>
          </p:cNvPr>
          <p:cNvCxnSpPr/>
          <p:nvPr/>
        </p:nvCxnSpPr>
        <p:spPr>
          <a:xfrm>
            <a:off x="6750908" y="724329"/>
            <a:ext cx="0" cy="147929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479A5E5E-4CE2-3C42-0DCD-71BD8AAA8363}"/>
                  </a:ext>
                </a:extLst>
              </p:cNvPr>
              <p:cNvSpPr txBox="1"/>
              <p:nvPr/>
            </p:nvSpPr>
            <p:spPr>
              <a:xfrm>
                <a:off x="230446" y="3023134"/>
                <a:ext cx="8566496" cy="3486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Confirming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  <m:sup>
                        <m:r>
                          <a:rPr lang="zh-CN" altLang="en-U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𝟐𝟖𝟕𝟎</m:t>
                            </m:r>
                          </m:e>
                        </m:d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  <m:sup>
                        <m:r>
                          <a:rPr lang="zh-CN" altLang="en-US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𝟗𝟎</m:t>
                            </m:r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e>
                        </m:d>
                      </m:e>
                      <m:sup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channel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zh-CN" altLang="en-U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  <m:sup>
                        <m:r>
                          <a:rPr lang="zh-CN" altLang="en-U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479A5E5E-4CE2-3C42-0DCD-71BD8AAA8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46" y="3023134"/>
                <a:ext cx="8566496" cy="348622"/>
              </a:xfrm>
              <a:prstGeom prst="rect">
                <a:avLst/>
              </a:prstGeom>
              <a:blipFill>
                <a:blip r:embed="rId6"/>
                <a:stretch>
                  <a:fillRect l="-296" t="-7143" b="-2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D5D1D3C-9AF0-95E0-C067-70044683BF5A}"/>
                  </a:ext>
                </a:extLst>
              </p:cNvPr>
              <p:cNvSpPr txBox="1"/>
              <p:nvPr/>
            </p:nvSpPr>
            <p:spPr>
              <a:xfrm>
                <a:off x="230446" y="2630257"/>
                <a:ext cx="8566496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Negative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search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𝟐𝟗𝟎𝟎</m:t>
                            </m:r>
                          </m:e>
                        </m:d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++</m:t>
                        </m:r>
                      </m:sup>
                    </m:sSup>
                    <m:r>
                      <a:rPr lang="zh-CN" altLang="en-US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AD5D1D3C-9AF0-95E0-C067-70044683B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46" y="2630257"/>
                <a:ext cx="8566496" cy="338554"/>
              </a:xfrm>
              <a:prstGeom prst="rect">
                <a:avLst/>
              </a:prstGeom>
              <a:blipFill>
                <a:blip r:embed="rId7"/>
                <a:stretch>
                  <a:fillRect l="-296" t="-3571" b="-2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8BA0BEC3-D935-5ACD-30B2-37ABECEA72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431" y="3512887"/>
            <a:ext cx="7747000" cy="558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646C4A1-ECAA-B0AB-DBB4-7B82273646D7}"/>
              </a:ext>
            </a:extLst>
          </p:cNvPr>
          <p:cNvSpPr txBox="1"/>
          <p:nvPr/>
        </p:nvSpPr>
        <p:spPr>
          <a:xfrm>
            <a:off x="4349931" y="4061993"/>
            <a:ext cx="1303183" cy="348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zh-CN" altLang="en-US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815B261-B823-4820-48B4-AB93CC0EED94}"/>
              </a:ext>
            </a:extLst>
          </p:cNvPr>
          <p:cNvSpPr txBox="1"/>
          <p:nvPr/>
        </p:nvSpPr>
        <p:spPr>
          <a:xfrm>
            <a:off x="6750908" y="4061993"/>
            <a:ext cx="16095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</a:t>
            </a:r>
            <a:r>
              <a:rPr lang="zh-CN" altLang="en-U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0877EE4-DECB-37CE-728A-93F921BA23E1}"/>
              </a:ext>
            </a:extLst>
          </p:cNvPr>
          <p:cNvSpPr/>
          <p:nvPr/>
        </p:nvSpPr>
        <p:spPr>
          <a:xfrm>
            <a:off x="3762103" y="3497473"/>
            <a:ext cx="2233749" cy="511927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51C996-6F39-2BAE-65C3-0F485FFAC52A}"/>
              </a:ext>
            </a:extLst>
          </p:cNvPr>
          <p:cNvSpPr/>
          <p:nvPr/>
        </p:nvSpPr>
        <p:spPr>
          <a:xfrm>
            <a:off x="6433820" y="3494015"/>
            <a:ext cx="2233749" cy="511927"/>
          </a:xfrm>
          <a:prstGeom prst="rect">
            <a:avLst/>
          </a:prstGeom>
          <a:noFill/>
          <a:ln w="3492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E07244-EB9B-B6A1-0156-B57914EE68DE}"/>
              </a:ext>
            </a:extLst>
          </p:cNvPr>
          <p:cNvSpPr txBox="1"/>
          <p:nvPr/>
        </p:nvSpPr>
        <p:spPr>
          <a:xfrm>
            <a:off x="290977" y="4428488"/>
            <a:ext cx="8566496" cy="348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branching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ratio,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hints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structures?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549751E-B20D-8D83-FBA2-62EC56747A4E}"/>
              </a:ext>
            </a:extLst>
          </p:cNvPr>
          <p:cNvSpPr/>
          <p:nvPr/>
        </p:nvSpPr>
        <p:spPr>
          <a:xfrm>
            <a:off x="7661236" y="89177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 err="1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UCAS+Tsinghua</a:t>
            </a:r>
            <a:endParaRPr kumimoji="1" lang="en-US" altLang="zh-CN" sz="1000" b="1" dirty="0">
              <a:solidFill>
                <a:srgbClr val="0070C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133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(2024)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131902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93847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5EE24-3399-3008-7611-F4F26E690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D759D21A-1F37-9701-4B14-9997AB249DDE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16E7ABAA-A193-98F9-942A-C61648D61A27}"/>
                </a:ext>
              </a:extLst>
            </p:cNvPr>
            <p:cNvGrpSpPr/>
            <p:nvPr/>
          </p:nvGrpSpPr>
          <p:grpSpPr>
            <a:xfrm>
              <a:off x="110103" y="48516"/>
              <a:ext cx="8885307" cy="718145"/>
              <a:chOff x="110103" y="48516"/>
              <a:chExt cx="8885307" cy="71814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B131F2E0-B1C1-D4FA-7413-85B0B5897A4F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1930207" cy="71814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𝒄𝒔</m:t>
                              </m:r>
                            </m:sub>
                          </m:sSub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→</m:t>
                          </m:r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𝑫</m:t>
                          </m:r>
                          <m:sSubSup>
                            <m:sSubSupPr>
                              <m:ctrlP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𝑺</m:t>
                              </m:r>
                            </m:sub>
                            <m:sup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𝟎</m:t>
                              </m:r>
                            </m:sup>
                          </m:sSubSup>
                        </m:oMath>
                      </m:oMathPara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B131F2E0-B1C1-D4FA-7413-85B0B5897A4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1930207" cy="71814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9091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A9B0EE54-91FC-3524-F4AD-638758B88735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117D671C-8A0B-3CFF-F14E-CAF783E2C933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3B43ACB9-93E1-B07B-427B-51D4C0B1193D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5A1D4E0C-D9FE-181C-F64D-0435E114D621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B27BD36E-7591-6908-D94D-96D3F0BFF735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A33F6989-1BC7-30BF-99C2-ADF87E86AF3B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5F1D4EEA-1C67-9CAD-BCCF-9AD10B57D0D7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D2481722-765F-592C-226A-E0A7A1682017}"/>
                  </a:ext>
                </a:extLst>
              </p:cNvPr>
              <p:cNvSpPr txBox="1"/>
              <p:nvPr/>
            </p:nvSpPr>
            <p:spPr>
              <a:xfrm>
                <a:off x="230445" y="2954718"/>
                <a:ext cx="8885306" cy="3567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Amplitude analysis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𝑺</m:t>
                        </m:r>
                      </m:sub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finding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lang="en-US" altLang="zh-CN" sz="16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  <m:sup>
                        <m:r>
                          <a:rPr lang="zh-CN" altLang="en-US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𝟐𝟖𝟕𝟎</m:t>
                            </m:r>
                          </m:e>
                        </m:d>
                      </m:e>
                      <m:sup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but not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e>
                        </m:acc>
                        <m:acc>
                          <m:accPr>
                            <m:chr m:val="̅"/>
                            <m:ctrlP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lang="en-US" altLang="zh-CN" sz="16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  <m:sup>
                        <m:r>
                          <a:rPr lang="zh-CN" altLang="en-US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𝟐𝟗𝟎𝟎</m:t>
                            </m:r>
                          </m:e>
                        </m:d>
                      </m:e>
                      <m:sup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𝑺</m:t>
                        </m:r>
                      </m:sub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D2481722-765F-592C-226A-E0A7A1682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45" y="2954718"/>
                <a:ext cx="8885306" cy="356764"/>
              </a:xfrm>
              <a:prstGeom prst="rect">
                <a:avLst/>
              </a:prstGeom>
              <a:blipFill>
                <a:blip r:embed="rId4"/>
                <a:stretch>
                  <a:fillRect l="-286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7442514E-DCC6-E9C9-4E65-33E63569F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862" y="545257"/>
            <a:ext cx="7099663" cy="23385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3FC50A2-726D-32AE-F11C-F3C561C92249}"/>
                  </a:ext>
                </a:extLst>
              </p:cNvPr>
              <p:cNvSpPr txBox="1"/>
              <p:nvPr/>
            </p:nvSpPr>
            <p:spPr>
              <a:xfrm>
                <a:off x="776021" y="3448222"/>
                <a:ext cx="3567259" cy="633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𝒄𝒔</m:t>
                              </m:r>
                              <m:r>
                                <a:rPr lang="en-US" altLang="zh-CN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𝟐𝟖𝟕𝟎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𝑺</m:t>
                              </m:r>
                            </m:sub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𝒄𝒔</m:t>
                              </m:r>
                              <m:r>
                                <a:rPr lang="en-US" altLang="zh-CN" b="1" i="1" dirty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𝟐𝟖𝟕𝟎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</m:sup>
                          </m:sSup>
                        </m:den>
                      </m:f>
                      <m:r>
                        <a:rPr kumimoji="1"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kumimoji="1" lang="zh-CN" altLang="en-US" b="1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C3FC50A2-726D-32AE-F11C-F3C561C92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21" y="3448222"/>
                <a:ext cx="3567259" cy="633571"/>
              </a:xfrm>
              <a:prstGeom prst="rect">
                <a:avLst/>
              </a:prstGeom>
              <a:blipFill>
                <a:blip r:embed="rId6"/>
                <a:stretch>
                  <a:fillRect l="-709" r="-1064"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A64591C-88B1-2387-CC8B-D457DCB48FA0}"/>
                  </a:ext>
                </a:extLst>
              </p:cNvPr>
              <p:cNvSpPr txBox="1"/>
              <p:nvPr/>
            </p:nvSpPr>
            <p:spPr>
              <a:xfrm>
                <a:off x="4533468" y="3448222"/>
                <a:ext cx="3842975" cy="6335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𝒄𝒔</m:t>
                              </m:r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𝟐𝟖𝟕𝟎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lang="en-US" altLang="zh-CN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𝑺</m:t>
                              </m:r>
                            </m:sub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𝒄𝒔</m:t>
                              </m:r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zh-CN" altLang="en-US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𝟐𝟖𝟕𝟎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−</m:t>
                              </m:r>
                            </m:sup>
                          </m:sSup>
                        </m:den>
                      </m:f>
                      <m:r>
                        <a:rPr kumimoji="1" lang="en-US" altLang="zh-CN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𝟏𝟕</m:t>
                      </m:r>
                    </m:oMath>
                  </m:oMathPara>
                </a14:m>
                <a:endParaRPr kumimoji="1" lang="zh-CN" altLang="en-US" b="1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CA64591C-88B1-2387-CC8B-D457DCB48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3468" y="3448222"/>
                <a:ext cx="3842975" cy="633571"/>
              </a:xfrm>
              <a:prstGeom prst="rect">
                <a:avLst/>
              </a:prstGeom>
              <a:blipFill>
                <a:blip r:embed="rId7"/>
                <a:stretch>
                  <a:fillRect l="-990" r="-990"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2B1452FF-8334-78CE-0553-FBBD9ACF4342}"/>
              </a:ext>
            </a:extLst>
          </p:cNvPr>
          <p:cNvSpPr txBox="1"/>
          <p:nvPr/>
        </p:nvSpPr>
        <p:spPr>
          <a:xfrm>
            <a:off x="5160899" y="4222691"/>
            <a:ext cx="3834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1 from Isospin symmetry?</a:t>
            </a:r>
            <a:endParaRPr lang="zh-CN" alt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4272379-8076-27D5-15D7-497C604D02BF}"/>
                  </a:ext>
                </a:extLst>
              </p:cNvPr>
              <p:cNvSpPr txBox="1"/>
              <p:nvPr/>
            </p:nvSpPr>
            <p:spPr>
              <a:xfrm>
                <a:off x="230445" y="4228975"/>
                <a:ext cx="458974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Similar as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𝑩</m:t>
                    </m:r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𝒄𝒔</m:t>
                        </m:r>
                      </m:sub>
                    </m:sSub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more spin 0 contributions than spin 1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4272379-8076-27D5-15D7-497C604D02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45" y="4228975"/>
                <a:ext cx="4589749" cy="584775"/>
              </a:xfrm>
              <a:prstGeom prst="rect">
                <a:avLst/>
              </a:prstGeom>
              <a:blipFill>
                <a:blip r:embed="rId8"/>
                <a:stretch>
                  <a:fillRect l="-552" t="-4255" b="-127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241558FD-6D8D-61A1-C2AD-54FFF7867CD2}"/>
              </a:ext>
            </a:extLst>
          </p:cNvPr>
          <p:cNvSpPr txBox="1"/>
          <p:nvPr/>
        </p:nvSpPr>
        <p:spPr>
          <a:xfrm>
            <a:off x="7541398" y="78705"/>
            <a:ext cx="15743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PKU</a:t>
            </a:r>
          </a:p>
          <a:p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PRL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134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(2025)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101901</a:t>
            </a:r>
            <a:endParaRPr lang="zh-CN" altLang="en-US" sz="1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3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C1F50-1267-B291-A336-2D1814CE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CABB09DB-3D25-C1ED-52CE-D65AC2251520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63096E47-AC28-0046-3CEA-287899FCCD74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71DCB1D-83A1-96A6-4EFF-9F40EEACD2C3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1901354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𝒄𝒔</m:t>
                              </m:r>
                            </m:sub>
                          </m:sSub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lang="zh-CN" altLang="en-US" sz="2700" b="1" i="1" dirty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altLang="zh-CN" sz="2700" b="1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𝑲</m:t>
                          </m:r>
                        </m:oMath>
                      </m:oMathPara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71DCB1D-83A1-96A6-4EFF-9F40EEACD2C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1901354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487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4DCB89A5-F3C6-851D-2749-904088426085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47A9E9CB-1ECB-D388-1C82-1722DCDF23CF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F635E019-E8EB-F39C-6120-39050AF82C68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07E31EB7-95DA-E7F9-FB7E-29784821D82C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8401D95-1E28-7FD0-4C0E-DF64566549D1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5B57F810-D47D-7041-E61F-444239030AF7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900FE1C-9641-A474-8F83-DFABCFE39712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80E1DB2-7D5B-7062-29B8-CDBAE1DEB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830347"/>
            <a:ext cx="7772400" cy="20197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ED0E00D-CA08-DB73-A428-208089D17285}"/>
                  </a:ext>
                </a:extLst>
              </p:cNvPr>
              <p:cNvSpPr txBox="1"/>
              <p:nvPr/>
            </p:nvSpPr>
            <p:spPr>
              <a:xfrm>
                <a:off x="231515" y="2800052"/>
                <a:ext cx="8566496" cy="8608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r>
                  <a:rPr lang="en-US" altLang="zh-CN" sz="1600" b="1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can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into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zh-CN" altLang="en-U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𝑲</m:t>
                    </m:r>
                  </m:oMath>
                </a14:m>
                <a:endParaRPr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found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p>
                        <m:r>
                          <a:rPr lang="zh-CN" altLang="en-US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𝑲</m:t>
                        </m:r>
                      </m:e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decays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AED0E00D-CA08-DB73-A428-208089D17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15" y="2800052"/>
                <a:ext cx="8566496" cy="860813"/>
              </a:xfrm>
              <a:prstGeom prst="rect">
                <a:avLst/>
              </a:prstGeom>
              <a:blipFill>
                <a:blip r:embed="rId5"/>
                <a:stretch>
                  <a:fillRect l="-296" t="-2899" b="-4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CFEC395-6396-FD17-244A-D2E4749C9421}"/>
              </a:ext>
            </a:extLst>
          </p:cNvPr>
          <p:cNvCxnSpPr/>
          <p:nvPr/>
        </p:nvCxnSpPr>
        <p:spPr>
          <a:xfrm>
            <a:off x="2689890" y="934159"/>
            <a:ext cx="0" cy="147929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2E5DAFB-2276-5697-E4EF-BFFE3A78B950}"/>
              </a:ext>
            </a:extLst>
          </p:cNvPr>
          <p:cNvCxnSpPr/>
          <p:nvPr/>
        </p:nvCxnSpPr>
        <p:spPr>
          <a:xfrm>
            <a:off x="6552141" y="934159"/>
            <a:ext cx="0" cy="1479292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08C23CE-6016-C47D-BC40-2C3DA446F919}"/>
                  </a:ext>
                </a:extLst>
              </p:cNvPr>
              <p:cNvSpPr txBox="1"/>
              <p:nvPr/>
            </p:nvSpPr>
            <p:spPr>
              <a:xfrm>
                <a:off x="1182192" y="3692422"/>
                <a:ext cx="7429396" cy="404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𝐅𝐅</m:t>
                    </m:r>
                    <m:d>
                      <m:dPr>
                        <m:ctrlP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bSup>
                          <m:sSubSupPr>
                            <m:ctrlP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</m:acc>
                            <m:acc>
                              <m:accPr>
                                <m:chr m:val="̅"/>
                                <m:ctrlP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</m:acc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kumimoji="1" lang="zh-CN" altLang="en-US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p>
                          <m:sSupPr>
                            <m:ctrlP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𝟐𝟗𝟎𝟎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e>
                            </m:acc>
                            <m:acc>
                              <m:accPr>
                                <m:chr m:val="̅"/>
                                <m:ctrlP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</m:acc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kumimoji="1" lang="zh-CN" altLang="en-US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sSup>
                          <m:sSupPr>
                            <m:ctrlP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𝟐𝟗𝟎𝟎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  <m:r>
                          <a:rPr kumimoji="1" lang="en-US" altLang="zh-C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zh-CN" altLang="en-US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kumimoji="1"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zh-C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% @ 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𝟗𝟓</m:t>
                    </m:r>
                    <m:r>
                      <a:rPr kumimoji="1" lang="en-US" altLang="zh-C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</a:rPr>
                  <a:t>C.L.</a:t>
                </a:r>
                <a:endParaRPr lang="zh-CN" altLang="en-US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808C23CE-6016-C47D-BC40-2C3DA446F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192" y="3692422"/>
                <a:ext cx="7429396" cy="404983"/>
              </a:xfrm>
              <a:prstGeom prst="rect">
                <a:avLst/>
              </a:prstGeom>
              <a:blipFill>
                <a:blip r:embed="rId6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1F59F956-41B7-9081-C622-FB474F4EFA6C}"/>
                  </a:ext>
                </a:extLst>
              </p:cNvPr>
              <p:cNvSpPr txBox="1"/>
              <p:nvPr/>
            </p:nvSpPr>
            <p:spPr>
              <a:xfrm>
                <a:off x="2026747" y="4197876"/>
                <a:ext cx="4394665" cy="625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𝐵𝑟</m:t>
                          </m:r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</m:acc>
                              <m:acc>
                                <m:accPr>
                                  <m:chr m:val="̅"/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</m:acc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kumimoji="1" lang="zh-CN" alt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𝟐𝟗𝟎𝟎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kumimoji="1"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kumimoji="1" lang="zh-CN" alt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𝐵𝑟</m:t>
                          </m:r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acc>
                                <m:accPr>
                                  <m:chr m:val="̅"/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𝒄</m:t>
                                  </m:r>
                                </m:e>
                              </m:acc>
                              <m:acc>
                                <m:accPr>
                                  <m:chr m:val="̅"/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𝒔</m:t>
                                  </m:r>
                                </m:e>
                              </m:acc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kumimoji="1" lang="zh-CN" altLang="en-US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𝟐𝟗𝟎𝟎</m:t>
                                  </m:r>
                                </m:e>
                              </m:d>
                            </m:e>
                            <m:sup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p>
                          <m:r>
                            <a:rPr kumimoji="1" lang="en-US" altLang="zh-C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p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sSup>
                            <m:sSupPr>
                              <m:ctrlP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zh-C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  <m:r>
                            <a:rPr kumimoji="1" lang="en-US" altLang="zh-C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r>
                        <a:rPr kumimoji="1" lang="zh-CN" alt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@</m:t>
                      </m:r>
                      <m:r>
                        <a:rPr kumimoji="1" lang="zh-CN" altLang="en-US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𝟗𝟓</m:t>
                      </m:r>
                      <m:r>
                        <a:rPr kumimoji="1" lang="en-US" altLang="zh-C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kumimoji="1" lang="zh-CN" altLang="en-US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1F59F956-41B7-9081-C622-FB474F4EF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747" y="4197876"/>
                <a:ext cx="4394665" cy="625043"/>
              </a:xfrm>
              <a:prstGeom prst="rect">
                <a:avLst/>
              </a:prstGeom>
              <a:blipFill>
                <a:blip r:embed="rId7"/>
                <a:stretch>
                  <a:fillRect l="-865" r="-1153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>
            <a:extLst>
              <a:ext uri="{FF2B5EF4-FFF2-40B4-BE49-F238E27FC236}">
                <a16:creationId xmlns:a16="http://schemas.microsoft.com/office/drawing/2014/main" id="{00154C03-79E3-748C-C18F-8EFE8DA2AF15}"/>
              </a:ext>
            </a:extLst>
          </p:cNvPr>
          <p:cNvSpPr/>
          <p:nvPr/>
        </p:nvSpPr>
        <p:spPr>
          <a:xfrm>
            <a:off x="7661236" y="89177"/>
            <a:ext cx="14574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 err="1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UCAS+Tsinghua</a:t>
            </a:r>
            <a:endParaRPr kumimoji="1" lang="en-US" altLang="zh-CN" sz="1000" b="1" dirty="0">
              <a:solidFill>
                <a:srgbClr val="0070C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133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(2024)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131902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4842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51BEF-25B6-FE88-0BC6-80CBAA62F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B2C079F9-5DFE-B636-EEA3-CA0109CE8907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2F7E6817-ACB5-42FF-F631-52808809476D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78957E98-012B-6995-0FEA-7292D277A727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2262029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Two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sub>
                          <m:sup>
                            <m:r>
                              <a:rPr lang="zh-CN" altLang="en-US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∗</m:t>
                            </m:r>
                          </m:sup>
                        </m:sSubSup>
                      </m:oMath>
                    </a14:m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states</a:t>
                    </a:r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78957E98-012B-6995-0FEA-7292D277A72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2262029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5028" t="-9756" r="-3911" b="-2926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84D78BF8-15F5-54B6-09B3-7CEAFA2A53B4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87894780-4ABD-E16D-87C1-9CBADDBD36B4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5BA08FA2-CEFA-2F98-4666-E9F8CB82B655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12FC3DAE-D83B-CD1F-DA5B-66946ADE27FD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802AEDD4-2043-BBCA-37EB-5ABAF39E893E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1C3552B4-BA8B-3C01-457D-99836AAB49FB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D348581-5E65-5B70-612B-A5B212F2E81D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A3908B8-EB14-C94B-981B-FF6FB8BCBA46}"/>
                  </a:ext>
                </a:extLst>
              </p:cNvPr>
              <p:cNvSpPr txBox="1"/>
              <p:nvPr/>
            </p:nvSpPr>
            <p:spPr>
              <a:xfrm>
                <a:off x="3330341" y="575776"/>
                <a:ext cx="522651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amplitude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analysis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first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performed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region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𝒎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𝟕𝟓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GeV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1A3908B8-EB14-C94B-981B-FF6FB8BCB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341" y="575776"/>
                <a:ext cx="5226517" cy="523220"/>
              </a:xfrm>
              <a:prstGeom prst="rect">
                <a:avLst/>
              </a:prstGeom>
              <a:blipFill>
                <a:blip r:embed="rId4"/>
                <a:stretch>
                  <a:fillRect l="-243" t="-2381" b="-95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矩形 3">
            <a:extLst>
              <a:ext uri="{FF2B5EF4-FFF2-40B4-BE49-F238E27FC236}">
                <a16:creationId xmlns:a16="http://schemas.microsoft.com/office/drawing/2014/main" id="{9E9DCE4F-B65D-5F4A-85EE-8666FB027FE8}"/>
              </a:ext>
            </a:extLst>
          </p:cNvPr>
          <p:cNvSpPr/>
          <p:nvPr/>
        </p:nvSpPr>
        <p:spPr>
          <a:xfrm>
            <a:off x="7577618" y="-2838"/>
            <a:ext cx="153920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Tsinghua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PRL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126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(2021)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122002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cs typeface="Times New Roman" charset="0"/>
              </a:rPr>
              <a:t>LHCb-PAPER-2025-073</a:t>
            </a:r>
            <a:endParaRPr lang="zh-CN" altLang="en-US" sz="1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34EB448-0065-F452-306C-4CB15C27A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4261" y="2659387"/>
            <a:ext cx="2196602" cy="21223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9A34251-028E-BCE9-3D9C-38FA9AE67863}"/>
                  </a:ext>
                </a:extLst>
              </p:cNvPr>
              <p:cNvSpPr txBox="1"/>
              <p:nvPr/>
            </p:nvSpPr>
            <p:spPr>
              <a:xfrm>
                <a:off x="3330341" y="1035908"/>
                <a:ext cx="5621154" cy="742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𝑷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𝟎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resonance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found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decaying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into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𝑲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mass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width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around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𝟐𝟓𝟗𝟏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𝟔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𝟕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MeV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𝟖𝟗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𝟏𝟔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𝟏𝟐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MeV,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corresponding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2S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excited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9A34251-028E-BCE9-3D9C-38FA9AE67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341" y="1035908"/>
                <a:ext cx="5621154" cy="742447"/>
              </a:xfrm>
              <a:prstGeom prst="rect">
                <a:avLst/>
              </a:prstGeom>
              <a:blipFill>
                <a:blip r:embed="rId6"/>
                <a:stretch>
                  <a:fillRect l="-226" t="-1667" b="-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1B48A629-40CF-6A59-8FA7-8BB0BB0096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82128"/>
            <a:ext cx="3150492" cy="2100328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01948A4-2AF9-83EB-74AA-10411876A849}"/>
              </a:ext>
            </a:extLst>
          </p:cNvPr>
          <p:cNvSpPr/>
          <p:nvPr/>
        </p:nvSpPr>
        <p:spPr>
          <a:xfrm>
            <a:off x="423512" y="1039528"/>
            <a:ext cx="354123" cy="46734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EA95FC2-60FE-FF33-AF54-4E03894B18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2" y="2681411"/>
            <a:ext cx="6236359" cy="2100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BEDE7B7-67E3-CE3F-50D1-0A5BC1D918FC}"/>
                  </a:ext>
                </a:extLst>
              </p:cNvPr>
              <p:cNvSpPr txBox="1"/>
              <p:nvPr/>
            </p:nvSpPr>
            <p:spPr>
              <a:xfrm>
                <a:off x="3330340" y="1778355"/>
                <a:ext cx="5801003" cy="7616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Full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amplitude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analysis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identifies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another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resonance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𝑷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𝟏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mass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around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𝟐𝟗𝟑</m:t>
                    </m:r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𝟑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𝟓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𝟑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𝟒</m:t>
                        </m:r>
                      </m:sup>
                    </m:sSub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MeV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width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around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𝟕</m:t>
                    </m:r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𝟐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𝟏𝟐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𝟏𝟎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𝟏𝟖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𝟕</m:t>
                        </m:r>
                      </m:sup>
                    </m:sSub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MeV,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possibly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corresponding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2P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excited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SimHei" charset="-122"/>
                    <a:cs typeface="Times New Roman" panose="02020603050405020304" pitchFamily="18" charset="0"/>
                  </a:rPr>
                  <a:t>state</a:t>
                </a: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BEDE7B7-67E3-CE3F-50D1-0A5BC1D91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340" y="1778355"/>
                <a:ext cx="5801003" cy="761619"/>
              </a:xfrm>
              <a:prstGeom prst="rect">
                <a:avLst/>
              </a:prstGeom>
              <a:blipFill>
                <a:blip r:embed="rId9"/>
                <a:stretch>
                  <a:fillRect l="-218" t="-1639" b="-65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>
            <a:extLst>
              <a:ext uri="{FF2B5EF4-FFF2-40B4-BE49-F238E27FC236}">
                <a16:creationId xmlns:a16="http://schemas.microsoft.com/office/drawing/2014/main" id="{01B0F082-AFA1-E09E-9FFF-9197E393566A}"/>
              </a:ext>
            </a:extLst>
          </p:cNvPr>
          <p:cNvSpPr/>
          <p:nvPr/>
        </p:nvSpPr>
        <p:spPr>
          <a:xfrm>
            <a:off x="1423091" y="631649"/>
            <a:ext cx="354123" cy="1678413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026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B5ECE-2868-511E-EDF7-47BF306FC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53D84FA1-A5D6-6E33-80F0-DB3834855C49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0C055460-7905-9B71-F282-0800D3DCDDA8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2842221-D2F6-F542-9E75-6B996755C165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6657656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Nature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of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𝒔</m:t>
                            </m:r>
                          </m:sub>
                          <m:sup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bSup>
                        <m:r>
                          <a:rPr lang="en-US" altLang="zh-CN" sz="27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7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𝟐𝟑𝟏𝟕</m:t>
                        </m:r>
                        <m:r>
                          <a:rPr lang="en-US" altLang="zh-CN" sz="27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oMath>
                    </a14:m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and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its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isospin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partner</a:t>
                    </a:r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2842221-D2F6-F542-9E75-6B996755C1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6657656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714" t="-9756" r="-762" b="-2926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5FBDF115-2900-0538-DFEA-68F13AED19C1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416E2992-50DC-F59F-FA82-7E466E49C7EB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8D4312A0-BAE1-743D-39C8-5F2ED6B43C09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4244F989-0A00-2EAD-C205-885129DACB71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5677A74-42AF-DF49-9B9A-2AC29F0330B3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73B66C53-E84E-7589-9D92-B287E0E323FC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BB10096-8DE2-C1DB-C258-091BCE5ECA68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CD4247-C514-663F-2EA2-1788AEE1A984}"/>
              </a:ext>
            </a:extLst>
          </p:cNvPr>
          <p:cNvSpPr txBox="1"/>
          <p:nvPr/>
        </p:nvSpPr>
        <p:spPr>
          <a:xfrm>
            <a:off x="110103" y="616766"/>
            <a:ext cx="8566496" cy="348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Discovered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ago,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remains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puzzling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46FD6F8-1F71-4E8C-C65E-760B2C524F7C}"/>
                  </a:ext>
                </a:extLst>
              </p:cNvPr>
              <p:cNvSpPr txBox="1"/>
              <p:nvPr/>
            </p:nvSpPr>
            <p:spPr>
              <a:xfrm>
                <a:off x="535843" y="1087053"/>
                <a:ext cx="37271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kumimoji="1" lang="en-US" altLang="zh-CN" b="1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cs typeface="Times New Roman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kumimoji="1"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1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kumimoji="1" lang="en-US" altLang="zh-CN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 charset="0"/>
                                </a:rPr>
                                <m:t>𝒍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46FD6F8-1F71-4E8C-C65E-760B2C524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843" y="1087053"/>
                <a:ext cx="37271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497F299-85FA-72A6-B0BB-E95633783F00}"/>
                  </a:ext>
                </a:extLst>
              </p:cNvPr>
              <p:cNvSpPr txBox="1"/>
              <p:nvPr/>
            </p:nvSpPr>
            <p:spPr>
              <a:xfrm>
                <a:off x="486145" y="1657499"/>
                <a:ext cx="47210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zh-CN" altLang="en-US" sz="11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497F299-85FA-72A6-B0BB-E95633783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45" y="1657499"/>
                <a:ext cx="472109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5C7AA91-25DF-4B36-593A-C5EFCED708BB}"/>
                  </a:ext>
                </a:extLst>
              </p:cNvPr>
              <p:cNvSpPr txBox="1"/>
              <p:nvPr/>
            </p:nvSpPr>
            <p:spPr>
              <a:xfrm>
                <a:off x="467401" y="2157951"/>
                <a:ext cx="47210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zh-CN" altLang="en-US" sz="11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F5C7AA91-25DF-4B36-593A-C5EFCED708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01" y="2157951"/>
                <a:ext cx="472109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42E49E9-9A43-F923-40AE-E523F13A8EED}"/>
                  </a:ext>
                </a:extLst>
              </p:cNvPr>
              <p:cNvSpPr txBox="1"/>
              <p:nvPr/>
            </p:nvSpPr>
            <p:spPr>
              <a:xfrm>
                <a:off x="468535" y="2654839"/>
                <a:ext cx="47210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zh-CN" sz="11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zh-CN" altLang="en-US" sz="11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42E49E9-9A43-F923-40AE-E523F13A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35" y="2654839"/>
                <a:ext cx="472109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图片 23">
            <a:extLst>
              <a:ext uri="{FF2B5EF4-FFF2-40B4-BE49-F238E27FC236}">
                <a16:creationId xmlns:a16="http://schemas.microsoft.com/office/drawing/2014/main" id="{15613273-DF62-65DF-872A-A61D756EFA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8918" y="965388"/>
            <a:ext cx="6394012" cy="21292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A769DC3-D279-A20A-8DCE-920C68CC9E20}"/>
                  </a:ext>
                </a:extLst>
              </p:cNvPr>
              <p:cNvSpPr/>
              <p:nvPr/>
            </p:nvSpPr>
            <p:spPr>
              <a:xfrm>
                <a:off x="75259" y="3295758"/>
                <a:ext cx="9068741" cy="11546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BaBar,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2006,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searched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𝒄</m:t>
                    </m:r>
                    <m:acc>
                      <m:accPr>
                        <m:chr m:val="̅"/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</m:e>
                    </m:acc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+</m:t>
                    </m:r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𝑿</m:t>
                    </m:r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@10.6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GeV, not found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Belle,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2015,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searched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𝑩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𝑫</m:t>
                    </m:r>
                    <m:sSubSup>
                      <m:sSub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bSup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𝝅</m:t>
                    </m:r>
                  </m:oMath>
                </a14:m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, not found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LHCb, 2023, searched in 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𝑩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𝑫</m:t>
                    </m:r>
                    <m:sSubSup>
                      <m:sSub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bSup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𝝅</m:t>
                    </m:r>
                  </m:oMath>
                </a14:m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, found neutral and doubly charged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𝟐𝟗𝟎𝟎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0A769DC3-D279-A20A-8DCE-920C68CC9E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59" y="3295758"/>
                <a:ext cx="9068741" cy="1154675"/>
              </a:xfrm>
              <a:prstGeom prst="rect">
                <a:avLst/>
              </a:prstGeom>
              <a:blipFill>
                <a:blip r:embed="rId9"/>
                <a:stretch>
                  <a:fillRect l="-280" b="-5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187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4BE3-6A19-FEE8-73B9-0E26598DE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8DF62A79-41AF-42DF-83FD-CA88E993AF8F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FD1F9407-80F9-89BA-00EF-DE9EEA01DCDC}"/>
                </a:ext>
              </a:extLst>
            </p:cNvPr>
            <p:cNvGrpSpPr/>
            <p:nvPr/>
          </p:nvGrpSpPr>
          <p:grpSpPr>
            <a:xfrm>
              <a:off x="110103" y="48516"/>
              <a:ext cx="8885307" cy="721480"/>
              <a:chOff x="110103" y="48516"/>
              <a:chExt cx="8885307" cy="7214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3BD87AE5-BA69-C9D0-05B5-D50A1A29305A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6812121" cy="72148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kumimoji="1"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𝑩</m:t>
                        </m:r>
                        <m:r>
                          <a:rPr kumimoji="1"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→</m:t>
                        </m:r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a:rPr kumimoji="1" lang="zh-CN" altLang="en-US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∗</m:t>
                            </m:r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)</m:t>
                            </m:r>
                          </m:sup>
                        </m:sSup>
                        <m:sSubSup>
                          <m:sSub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𝑫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sub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+</m:t>
                            </m:r>
                          </m:sup>
                        </m:sSubSup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−</m:t>
                            </m:r>
                          </m:sup>
                        </m:sSup>
                      </m:oMath>
                    </a14:m>
                    <a:r>
                      <a:rPr kumimoji="1" lang="en-US" altLang="zh-CN" sz="28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 charset="0"/>
                        <a:cs typeface="Arial" panose="020B0604020202020204" pitchFamily="34" charset="0"/>
                      </a:rPr>
                      <a:t>,</a:t>
                    </a:r>
                    <a:r>
                      <a:rPr kumimoji="1" lang="zh-CN" altLang="en-US" sz="2800" b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 charset="0"/>
                        <a:cs typeface="Arial" panose="020B0604020202020204" pitchFamily="34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𝑫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sub>
                        </m:sSub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1" lang="en-US" altLang="zh-CN" sz="28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28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Times New Roman" charset="0"/>
                                    <a:cs typeface="Arial" panose="020B0604020202020204" pitchFamily="34" charset="0"/>
                                  </a:rPr>
                                  <m:t>𝟐𝟒𝟔𝟎</m:t>
                                </m:r>
                              </m:e>
                            </m:d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+</m:t>
                            </m:r>
                          </m:sup>
                        </m:sSup>
                        <m:r>
                          <a:rPr kumimoji="1" lang="en-US" altLang="zh-CN" sz="28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→</m:t>
                        </m:r>
                        <m:sSubSup>
                          <m:sSub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𝑫</m:t>
                            </m:r>
                          </m:e>
                          <m:sub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sub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+</m:t>
                            </m:r>
                          </m:sup>
                        </m:sSubSup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𝝅</m:t>
                            </m:r>
                          </m:e>
                          <m:sup>
                            <m:r>
                              <a:rPr kumimoji="1" lang="en-US" altLang="zh-CN" sz="28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−</m:t>
                            </m:r>
                          </m:sup>
                        </m:sSup>
                      </m:oMath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3BD87AE5-BA69-C9D0-05B5-D50A1A2930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6812121" cy="72148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559" t="-6818" b="-29545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31074B10-789B-A92B-59DF-56AE4742FD7F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DF81E9BF-9ECE-E556-B5C1-C3E3853CCB18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2E85116E-523D-81EB-87A7-FB83D770255F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F5CBCA4F-C33C-09C7-D919-CA1CC0ABDDBB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92DA41C-7EB3-7386-65B5-1D88CE579B42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1593B620-DBB3-0AD0-477E-FC68BCEED957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4D4A092-40CF-CEF8-D72A-D7566955E29D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4BFF8C3-6C67-DDE3-DCAB-C222B72692DA}"/>
              </a:ext>
            </a:extLst>
          </p:cNvPr>
          <p:cNvSpPr txBox="1"/>
          <p:nvPr/>
        </p:nvSpPr>
        <p:spPr>
          <a:xfrm>
            <a:off x="110103" y="616766"/>
            <a:ext cx="8566496" cy="348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Interesting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structures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Dalitz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plot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projections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6E25CB6-11E0-9F7E-AD45-885946FA6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185" y="965388"/>
            <a:ext cx="2402254" cy="21129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7C964EB-43B8-5937-6C5D-0D5070ABA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180" y="965387"/>
            <a:ext cx="3007307" cy="211297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EE52B5C-8F92-21CD-968F-FD353A4E1404}"/>
              </a:ext>
            </a:extLst>
          </p:cNvPr>
          <p:cNvSpPr txBox="1"/>
          <p:nvPr/>
        </p:nvSpPr>
        <p:spPr>
          <a:xfrm>
            <a:off x="6064365" y="1437100"/>
            <a:ext cx="2716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puzzling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structures,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rarely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F9CF06E-5B9F-3C0A-F345-E38FACED3839}"/>
                  </a:ext>
                </a:extLst>
              </p:cNvPr>
              <p:cNvSpPr txBox="1"/>
              <p:nvPr/>
            </p:nvSpPr>
            <p:spPr>
              <a:xfrm>
                <a:off x="214319" y="3121626"/>
                <a:ext cx="8566496" cy="1543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Two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models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describe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strange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shape: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𝟓𝟎𝟎</m:t>
                        </m:r>
                      </m:e>
                    </m:d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𝟗𝟖𝟎</m:t>
                        </m:r>
                      </m:e>
                    </m:d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𝟏𝟐𝟕𝟎</m:t>
                    </m:r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puzzling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have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𝟗𝟖𝟎</m:t>
                        </m:r>
                      </m:e>
                    </m:d>
                    <m:r>
                      <a:rPr lang="en-US" altLang="zh-CN" sz="16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𝟏𝟐𝟕𝟎</m:t>
                        </m:r>
                      </m:e>
                    </m:d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contributions,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far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away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threshold;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puzzling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𝟓𝟎𝟎</m:t>
                        </m:r>
                      </m:e>
                    </m:d>
                  </m:oMath>
                </a14:m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mass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width</a:t>
                </a:r>
              </a:p>
              <a:p>
                <a:pPr marL="742950" lvl="1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𝟓𝟎𝟎</m:t>
                        </m:r>
                      </m:e>
                    </m:d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++</m:t>
                        </m:r>
                      </m:sup>
                    </m:sSubSup>
                    <m:d>
                      <m:d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𝟐𝟑𝟏𝟕</m:t>
                        </m:r>
                      </m:e>
                    </m:d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Sup>
                      <m:sSubSupPr>
                        <m:ctrlP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  <m:sup>
                        <m:r>
                          <a:rPr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bSup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𝟐𝟑𝟏𝟕</m:t>
                    </m:r>
                    <m:r>
                      <a:rPr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2F9CF06E-5B9F-3C0A-F345-E38FACED3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319" y="3121626"/>
                <a:ext cx="8566496" cy="1543499"/>
              </a:xfrm>
              <a:prstGeom prst="rect">
                <a:avLst/>
              </a:prstGeom>
              <a:blipFill>
                <a:blip r:embed="rId6"/>
                <a:stretch>
                  <a:fillRect l="-296" b="-24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3E34D8FB-6A94-C616-D992-8526101018E4}"/>
              </a:ext>
            </a:extLst>
          </p:cNvPr>
          <p:cNvSpPr txBox="1"/>
          <p:nvPr/>
        </p:nvSpPr>
        <p:spPr>
          <a:xfrm>
            <a:off x="7043636" y="115074"/>
            <a:ext cx="20786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00" b="1" dirty="0" err="1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UCAS+Tsinghua</a:t>
            </a:r>
            <a:endParaRPr lang="en-US" altLang="zh-CN" sz="1000" b="1" dirty="0">
              <a:solidFill>
                <a:srgbClr val="002060"/>
              </a:solidFill>
              <a:latin typeface="Arial" panose="020B0604020202020204" pitchFamily="34" charset="0"/>
              <a:ea typeface="SimHei" charset="-122"/>
              <a:cs typeface="Arial" panose="020B0604020202020204" pitchFamily="34" charset="0"/>
            </a:endParaRPr>
          </a:p>
          <a:p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Science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Bulletin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70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(2025)</a:t>
            </a:r>
            <a:r>
              <a:rPr lang="zh-CN" altLang="en-US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0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1432</a:t>
            </a:r>
            <a:endParaRPr lang="zh-CN" altLang="en-US" sz="1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83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B4D7-C81A-25CD-368F-6F0176781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8BCF4538-3209-E5AB-A338-3B7CB456989B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9B3C116C-4AB2-1496-8EBD-CC78EDC8EC76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F3072F95-CEA9-DD84-819D-A8F76ECB2222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4629985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Fit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results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for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models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with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7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7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700" b="1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𝒄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27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700" b="1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𝒔</m:t>
                                </m:r>
                              </m:e>
                            </m:acc>
                          </m:sub>
                        </m:sSub>
                      </m:oMath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F3072F95-CEA9-DD84-819D-A8F76ECB222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4629985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466" t="-9756" b="-29268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FCAD6E95-304E-6E62-505D-6D1C5F3C2404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2462D434-A197-32E6-13F9-B5EBCC85C1B7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82F286B8-E789-DACE-0596-5076E8E86661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E0BD8C52-6191-00A2-AFBD-D752D3B4FF03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61F40E51-E1C3-EA77-6DF6-81626FFFA6D5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3E6C8149-767A-AADA-C837-1C0B72D20D53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7086D7A-39D7-9046-FCFE-D269336E6199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CA82730-CA0A-1219-2A5A-26B08630BD72}"/>
                  </a:ext>
                </a:extLst>
              </p:cNvPr>
              <p:cNvSpPr txBox="1"/>
              <p:nvPr/>
            </p:nvSpPr>
            <p:spPr>
              <a:xfrm>
                <a:off x="5866099" y="166302"/>
                <a:ext cx="30901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279.2,</m:t>
                        </m:r>
                        <m:r>
                          <a:rPr kumimoji="1"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491.2</m:t>
                        </m:r>
                      </m:e>
                    </m:d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MeV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0CA82730-CA0A-1219-2A5A-26B08630BD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099" y="166302"/>
                <a:ext cx="3090141" cy="276999"/>
              </a:xfrm>
              <a:prstGeom prst="rect">
                <a:avLst/>
              </a:prstGeom>
              <a:blipFill>
                <a:blip r:embed="rId4"/>
                <a:stretch>
                  <a:fillRect l="-2041" t="-20833" r="-3673" b="-45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230CDD2-03B5-3C88-A883-D3AE8D14728F}"/>
                  </a:ext>
                </a:extLst>
              </p:cNvPr>
              <p:cNvSpPr/>
              <p:nvPr/>
            </p:nvSpPr>
            <p:spPr>
              <a:xfrm>
                <a:off x="4777483" y="703033"/>
                <a:ext cx="4301611" cy="37626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ctrlP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𝟓𝟎𝟎</m:t>
                        </m:r>
                      </m:e>
                    </m:d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mass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width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differ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slightly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other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measurements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Scattering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length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K-Matrix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determined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to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be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Significance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&gt;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𝟏𝟎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𝝈</m:t>
                    </m:r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Coupling,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masses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widths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++</m:t>
                        </m:r>
                      </m:sup>
                    </m:sSubSup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fixed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to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the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same;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if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free,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consistent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each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other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230CDD2-03B5-3C88-A883-D3AE8D147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483" y="703033"/>
                <a:ext cx="4301611" cy="3762633"/>
              </a:xfrm>
              <a:prstGeom prst="rect">
                <a:avLst/>
              </a:prstGeom>
              <a:blipFill>
                <a:blip r:embed="rId5"/>
                <a:stretch>
                  <a:fillRect l="-8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A9CA6221-C66A-3D54-E362-026037E2F1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710" y="614781"/>
            <a:ext cx="4492773" cy="33867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073001B-73BE-DC91-12F8-094B04F2F3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3600" y="2308158"/>
            <a:ext cx="4470400" cy="29210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5E87F39-2023-349F-A9D5-2B14276CAE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103" y="4024360"/>
            <a:ext cx="5180588" cy="78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6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3612-6116-CDAA-70E6-2D1E8BBD5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C06B2FE3-F33D-999B-54BC-0857BA61DE36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204F132E-3A75-54C9-D6A1-010F964EADE5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8A74378C-0853-2C24-9DA6-3CE07EFCACD1}"/>
                  </a:ext>
                </a:extLst>
              </p:cNvPr>
              <p:cNvSpPr/>
              <p:nvPr/>
            </p:nvSpPr>
            <p:spPr>
              <a:xfrm>
                <a:off x="231515" y="48516"/>
                <a:ext cx="1742785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Discussion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8B212155-BD1C-3F71-466F-424A0EB924F0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1EA60DA7-E00C-6323-A6F8-E002A54FEDA0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A1D06711-5D6C-598B-4BAA-BC56442FD6AB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5F92FD49-80C1-945F-762A-773357813108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B0D48E6E-0271-F3A2-1884-90C472267D87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FC9393A3-4B74-6CAC-21F1-36E919DD29C8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71B41C3-5202-1CB8-CEAC-83CAF9B34B1A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A9A0F96-C3CC-6B17-DB15-A4907F5CAAB8}"/>
                  </a:ext>
                </a:extLst>
              </p:cNvPr>
              <p:cNvSpPr/>
              <p:nvPr/>
            </p:nvSpPr>
            <p:spPr>
              <a:xfrm>
                <a:off x="435104" y="677786"/>
                <a:ext cx="8560305" cy="3416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Both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without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states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can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describe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data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However,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without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states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have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some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deficiencies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implausible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states: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Relationship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𝟐𝟑𝟏𝟕</m:t>
                            </m:r>
                          </m:e>
                        </m:d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r>
                      <a:rPr kumimoji="1" lang="en-US" altLang="zh-CN" sz="16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?</m:t>
                    </m:r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Indication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exotic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structures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𝟐𝟒𝟔𝟎</m:t>
                            </m:r>
                          </m:e>
                        </m:d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?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Relationship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𝟐𝟗𝟎𝟎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？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  <m:d>
                      <m:dPr>
                        <m:ctrlP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𝟐𝟗𝟎𝟎</m:t>
                        </m:r>
                      </m:e>
                    </m:d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6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  <m:r>
                          <a:rPr kumimoji="1" lang="zh-CN" altLang="en-US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𝟐𝟑𝟏𝟕</m:t>
                        </m:r>
                      </m:e>
                    </m:d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≈</m:t>
                    </m:r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𝝍</m:t>
                    </m:r>
                    <m:d>
                      <m:dPr>
                        <m:ctrlP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𝟐</m:t>
                        </m:r>
                        <m:r>
                          <a:rPr kumimoji="1" lang="en-US" altLang="zh-CN" sz="16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𝑺</m:t>
                        </m:r>
                      </m:e>
                    </m:d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−</m:t>
                    </m:r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𝑱</m:t>
                    </m:r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/</m:t>
                    </m:r>
                    <m:r>
                      <a:rPr kumimoji="1" lang="en-US" altLang="zh-CN" sz="16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𝝍</m:t>
                    </m:r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EA9A0F96-C3CC-6B17-DB15-A4907F5CAA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04" y="677786"/>
                <a:ext cx="8560305" cy="3416000"/>
              </a:xfrm>
              <a:prstGeom prst="rect">
                <a:avLst/>
              </a:prstGeom>
              <a:blipFill>
                <a:blip r:embed="rId3"/>
                <a:stretch>
                  <a:fillRect l="-2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6C2C6ED-EF5F-E0D5-C474-530BDC26D781}"/>
                  </a:ext>
                </a:extLst>
              </p:cNvPr>
              <p:cNvSpPr txBox="1"/>
              <p:nvPr/>
            </p:nvSpPr>
            <p:spPr>
              <a:xfrm>
                <a:off x="706975" y="1723006"/>
                <a:ext cx="4572000" cy="11546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Mass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consistent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𝟐𝟑𝟏𝟕</m:t>
                            </m:r>
                          </m:e>
                        </m:d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Width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significantly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larger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than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</m:sSub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𝟐𝟑𝟏𝟕</m:t>
                            </m:r>
                          </m:e>
                        </m:d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Spin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0</a:t>
                </a:r>
                <a:r>
                  <a:rPr kumimoji="1" lang="en-US" altLang="zh-CN" sz="1600" b="1" baseline="30000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+</a:t>
                </a: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6C2C6ED-EF5F-E0D5-C474-530BDC26D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75" y="1723006"/>
                <a:ext cx="4572000" cy="1154675"/>
              </a:xfrm>
              <a:prstGeom prst="rect">
                <a:avLst/>
              </a:prstGeom>
              <a:blipFill>
                <a:blip r:embed="rId4"/>
                <a:stretch>
                  <a:fillRect l="-554" b="-5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CECAB962-3F91-74CB-EFF1-68FAFDE7D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00" y="1765300"/>
            <a:ext cx="4064000" cy="161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5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580F2-7F39-18F9-DA51-A50B64DBA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25FB41E1-8511-15F5-F909-2114635AAD13}"/>
              </a:ext>
            </a:extLst>
          </p:cNvPr>
          <p:cNvGrpSpPr/>
          <p:nvPr/>
        </p:nvGrpSpPr>
        <p:grpSpPr>
          <a:xfrm>
            <a:off x="148590" y="5046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63A223D0-58DA-E274-7AD4-F19BC1FE32FE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2D144972-F5F2-2168-4509-A99B0666AA5E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4184479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How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it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with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𝒔</m:t>
                            </m:r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𝟏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𝟐𝟓𝟑𝟔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</m:oMath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2D144972-F5F2-2168-4509-A99B0666AA5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4184479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417" t="-9524" b="-261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B2959D0A-2AEC-6E6C-4362-7639F840F138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0C1E56E9-4721-5BAC-3365-4071CB99F74D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57F3A881-02A5-F225-6DB1-FE0D4BD7EF63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E2C04F17-DC47-82B6-3618-C4DD175F9C3B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4A0A3821-87AA-94A8-BCF0-32122BA9166F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804E6856-E398-27AB-9B31-D43ED69D4CFF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0A81987B-014D-B83D-9C39-FB5CDFF62FE0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6681584-0061-92DD-77CB-8CC9BB7A09BD}"/>
              </a:ext>
            </a:extLst>
          </p:cNvPr>
          <p:cNvSpPr/>
          <p:nvPr/>
        </p:nvSpPr>
        <p:spPr>
          <a:xfrm>
            <a:off x="435105" y="552692"/>
            <a:ext cx="8560305" cy="416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Muon</a:t>
            </a:r>
            <a:r>
              <a:rPr kumimoji="1"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tagged</a:t>
            </a:r>
            <a:r>
              <a:rPr kumimoji="1"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charset="0"/>
                <a:cs typeface="Arial" panose="020B0604020202020204" pitchFamily="34" charset="0"/>
              </a:rPr>
              <a:t>samples: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F39C135-B421-3BA9-A9B9-746D78A68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56" y="926238"/>
            <a:ext cx="7772400" cy="26113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68F40D1-AE48-B77D-8C7D-EB4A29366F9D}"/>
                  </a:ext>
                </a:extLst>
              </p:cNvPr>
              <p:cNvSpPr/>
              <p:nvPr/>
            </p:nvSpPr>
            <p:spPr>
              <a:xfrm>
                <a:off x="435106" y="3417873"/>
                <a:ext cx="4583246" cy="13450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𝟐𝟒𝟔𝟎</m:t>
                            </m:r>
                          </m:e>
                        </m:d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enhanced: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mainly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double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charmed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final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states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𝑫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𝝁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𝑿</m:t>
                    </m:r>
                  </m:oMath>
                </a14:m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)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：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~1360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signals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(large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background)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vs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~790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fully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reconstructed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(negligible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background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+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info.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for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𝟐𝟒𝟔𝟎</m:t>
                            </m:r>
                          </m:e>
                        </m:d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helicity)</a:t>
                </a:r>
              </a:p>
            </p:txBody>
          </p:sp>
        </mc:Choice>
        <mc:Fallback xmlns=""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C68F40D1-AE48-B77D-8C7D-EB4A29366F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06" y="3417873"/>
                <a:ext cx="4583246" cy="1345048"/>
              </a:xfrm>
              <a:prstGeom prst="rect">
                <a:avLst/>
              </a:prstGeom>
              <a:blipFill>
                <a:blip r:embed="rId5"/>
                <a:stretch>
                  <a:fillRect l="-552" b="-47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4F6814F-100C-4F2A-8604-58F772C511DB}"/>
                  </a:ext>
                </a:extLst>
              </p:cNvPr>
              <p:cNvSpPr/>
              <p:nvPr/>
            </p:nvSpPr>
            <p:spPr>
              <a:xfrm>
                <a:off x="5308691" y="3467691"/>
                <a:ext cx="3267418" cy="1021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𝟐𝟓𝟑𝟔</m:t>
                            </m:r>
                          </m:e>
                        </m:d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enhanced: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mainly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from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single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charmed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final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states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𝑩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𝑫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𝝁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𝑿</m:t>
                    </m:r>
                  </m:oMath>
                </a14:m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):~980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signals</a:t>
                </a:r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4F6814F-100C-4F2A-8604-58F772C51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8691" y="3467691"/>
                <a:ext cx="3267418" cy="1021883"/>
              </a:xfrm>
              <a:prstGeom prst="rect">
                <a:avLst/>
              </a:prstGeom>
              <a:blipFill>
                <a:blip r:embed="rId6"/>
                <a:stretch>
                  <a:fillRect l="-775" b="-4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矩形 8">
            <a:extLst>
              <a:ext uri="{FF2B5EF4-FFF2-40B4-BE49-F238E27FC236}">
                <a16:creationId xmlns:a16="http://schemas.microsoft.com/office/drawing/2014/main" id="{FF3C987C-E1EC-DF1A-0406-C3B3DB421C4D}"/>
              </a:ext>
            </a:extLst>
          </p:cNvPr>
          <p:cNvSpPr/>
          <p:nvPr/>
        </p:nvSpPr>
        <p:spPr>
          <a:xfrm>
            <a:off x="7224691" y="135106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LHCb-PAPER-2026-019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France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+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Russia</a:t>
            </a:r>
          </a:p>
        </p:txBody>
      </p:sp>
    </p:spTree>
    <p:extLst>
      <p:ext uri="{BB962C8B-B14F-4D97-AF65-F5344CB8AC3E}">
        <p14:creationId xmlns:p14="http://schemas.microsoft.com/office/powerpoint/2010/main" val="28758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2C83D-DC83-A7C5-0B6F-EE0B3B798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75703499-6435-8767-25C0-4E5A47917638}"/>
              </a:ext>
            </a:extLst>
          </p:cNvPr>
          <p:cNvGrpSpPr/>
          <p:nvPr/>
        </p:nvGrpSpPr>
        <p:grpSpPr>
          <a:xfrm>
            <a:off x="-7524" y="5046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A115E773-CD9E-EF25-01B2-4BED779A1901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12A7BED8-25EB-72DA-B68F-B64C791BD3CE}"/>
                  </a:ext>
                </a:extLst>
              </p:cNvPr>
              <p:cNvSpPr/>
              <p:nvPr/>
            </p:nvSpPr>
            <p:spPr>
              <a:xfrm>
                <a:off x="231515" y="48516"/>
                <a:ext cx="3647152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Dalitz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plot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comparison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661D4104-3CC6-DE68-A299-82C46CFE808F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74EE5517-9134-1338-5069-96C5F9AF99DF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D1D3A9EC-B160-C820-F65A-DCE3420107CE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362DA1D0-AB61-B209-2409-25256C64A9A7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39E0C5F3-9B94-5ADE-8289-92B6892DD333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CA732F88-B4A0-2BB8-E080-A705BDB86E7D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FD2F0B2-6923-3F06-369A-E69A7880AA97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14D2EBA-9448-F24C-C6A1-DC3F3B71E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122" y="834889"/>
            <a:ext cx="4467848" cy="370049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C4A4012-42EA-FE6D-46B2-8D5636DD9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30" y="872044"/>
            <a:ext cx="4371092" cy="36034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9FE6BD4-FF58-811C-0116-CA8BB5D10367}"/>
                  </a:ext>
                </a:extLst>
              </p:cNvPr>
              <p:cNvSpPr txBox="1"/>
              <p:nvPr/>
            </p:nvSpPr>
            <p:spPr>
              <a:xfrm>
                <a:off x="102579" y="589865"/>
                <a:ext cx="457681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  <m:sub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𝒔</m:t>
                          </m:r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charset="0"/>
                                  <a:cs typeface="Arial" panose="020B0604020202020204" pitchFamily="34" charset="0"/>
                                </a:rPr>
                                <m:t>𝟐𝟒𝟔𝟎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9FE6BD4-FF58-811C-0116-CA8BB5D10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79" y="589865"/>
                <a:ext cx="4576812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9F5601D-223D-6E89-6254-8F199B196796}"/>
                  </a:ext>
                </a:extLst>
              </p:cNvPr>
              <p:cNvSpPr txBox="1"/>
              <p:nvPr/>
            </p:nvSpPr>
            <p:spPr>
              <a:xfrm>
                <a:off x="4367640" y="607389"/>
                <a:ext cx="457681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𝑫</m:t>
                          </m:r>
                        </m:e>
                        <m:sub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𝒔</m:t>
                          </m:r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𝟏</m:t>
                          </m:r>
                        </m:sub>
                      </m:sSub>
                      <m:sSup>
                        <m:sSupPr>
                          <m:ctrlP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1" lang="en-US" altLang="zh-CN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charset="0"/>
                                  <a:cs typeface="Arial" panose="020B0604020202020204" pitchFamily="34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1600" b="1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Times New Roman" charset="0"/>
                                  <a:cs typeface="Arial" panose="020B0604020202020204" pitchFamily="34" charset="0"/>
                                </a:rPr>
                                <m:t>𝟐𝟓𝟑𝟔</m:t>
                              </m:r>
                            </m:e>
                          </m:d>
                        </m:e>
                        <m:sup>
                          <m:r>
                            <a:rPr kumimoji="1" lang="en-US" altLang="zh-CN" sz="1600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Times New Roman" charset="0"/>
                              <a:cs typeface="Arial" panose="020B0604020202020204" pitchFamily="34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9F5601D-223D-6E89-6254-8F199B1967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640" y="607389"/>
                <a:ext cx="4576812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E1A70FF1-37F6-D5F4-83C9-2A6F5EB244D9}"/>
              </a:ext>
            </a:extLst>
          </p:cNvPr>
          <p:cNvSpPr txBox="1"/>
          <p:nvPr/>
        </p:nvSpPr>
        <p:spPr>
          <a:xfrm>
            <a:off x="1010652" y="4450720"/>
            <a:ext cx="3070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Same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fully</a:t>
            </a:r>
            <a:r>
              <a:rPr lang="zh-CN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reconstructed</a:t>
            </a:r>
            <a:endParaRPr lang="zh-CN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C50643A-D81B-2AF8-1CB4-7089BB9B45BC}"/>
                  </a:ext>
                </a:extLst>
              </p:cNvPr>
              <p:cNvSpPr txBox="1"/>
              <p:nvPr/>
            </p:nvSpPr>
            <p:spPr>
              <a:xfrm>
                <a:off x="4947385" y="4412174"/>
                <a:ext cx="41455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Very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different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pattern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than</a:t>
                </a:r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𝟐𝟒𝟔𝟎</m:t>
                            </m:r>
                          </m:e>
                        </m:d>
                      </m:e>
                      <m:sup>
                        <m:r>
                          <a:rPr lang="en-US" altLang="zh-C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C50643A-D81B-2AF8-1CB4-7089BB9B4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385" y="4412174"/>
                <a:ext cx="4145585" cy="369332"/>
              </a:xfrm>
              <a:prstGeom prst="rect">
                <a:avLst/>
              </a:prstGeom>
              <a:blipFill>
                <a:blip r:embed="rId7"/>
                <a:stretch>
                  <a:fillRect l="-1220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矩形 23">
            <a:extLst>
              <a:ext uri="{FF2B5EF4-FFF2-40B4-BE49-F238E27FC236}">
                <a16:creationId xmlns:a16="http://schemas.microsoft.com/office/drawing/2014/main" id="{C0C20785-6CDB-8F8A-C0F0-6B42E762B3AF}"/>
              </a:ext>
            </a:extLst>
          </p:cNvPr>
          <p:cNvSpPr/>
          <p:nvPr/>
        </p:nvSpPr>
        <p:spPr>
          <a:xfrm>
            <a:off x="7224691" y="135106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LHCb-PAPER-2026-019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France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+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Russia</a:t>
            </a:r>
          </a:p>
        </p:txBody>
      </p:sp>
    </p:spTree>
    <p:extLst>
      <p:ext uri="{BB962C8B-B14F-4D97-AF65-F5344CB8AC3E}">
        <p14:creationId xmlns:p14="http://schemas.microsoft.com/office/powerpoint/2010/main" val="6680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5A24E-FB41-5F4A-EC60-786DA8C4A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D0E8A97E-7FDE-ED41-FA57-EB448CAF022A}"/>
              </a:ext>
            </a:extLst>
          </p:cNvPr>
          <p:cNvGrpSpPr/>
          <p:nvPr/>
        </p:nvGrpSpPr>
        <p:grpSpPr>
          <a:xfrm>
            <a:off x="-7524" y="5046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C40C07F5-49EC-CC92-1852-5877289C85BF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9FC9635C-7A62-E4AE-4E17-63DAB952AA95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4657044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Results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with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</m:sup>
                        </m:sSup>
                      </m:oMath>
                    </a14:m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resonances</a:t>
                    </a:r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9FC9635C-7A62-E4AE-4E17-63DAB952AA9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4657044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2446" t="-9524" r="-1359" b="-261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455CAEA5-04F0-5DB2-A627-EDAE4BB3B05E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F99EA6A4-E395-9B39-4B71-95B9F71A03B1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38F5D538-228E-E580-E0CB-853C47B86A37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9FD0A827-C16E-A19F-1034-ADF08BFB3629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02C4108B-A2EB-FB27-BF38-5AF17102CA97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759737C6-6647-20C1-2B31-05364E2876B0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960CBF6-5248-3E9D-1E13-B92C7880B65D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EFF6D64-2256-CB50-BDB0-3101F5771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9" y="736652"/>
            <a:ext cx="5870577" cy="37586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7F92C6A-F04F-5703-0D62-3D0901B3E2B1}"/>
                  </a:ext>
                </a:extLst>
              </p:cNvPr>
              <p:cNvSpPr/>
              <p:nvPr/>
            </p:nvSpPr>
            <p:spPr>
              <a:xfrm>
                <a:off x="5890661" y="874966"/>
                <a:ext cx="3355068" cy="2314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Similarly,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only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𝝅</m:t>
                        </m:r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𝝅</m:t>
                        </m:r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resonances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can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describe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data,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but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even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more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strange: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very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different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𝟓𝟎𝟎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,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𝟗𝟖𝟎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d>
                      <m:d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𝟏𝟐𝟕𝟎</m:t>
                        </m:r>
                      </m:e>
                    </m:d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fraction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kumimoji="1"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𝟗𝟖𝟎</m:t>
                    </m:r>
                    <m:r>
                      <a:rPr kumimoji="1" lang="en-US" altLang="zh-CN" sz="14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𝟏𝟐𝟕𝟎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significant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larger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𝟐𝟓𝟑𝟔</m:t>
                            </m:r>
                          </m:e>
                        </m:d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smaller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phase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space);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endParaRPr kumimoji="1" lang="en-US" altLang="zh-CN" sz="14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7F92C6A-F04F-5703-0D62-3D0901B3E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661" y="874966"/>
                <a:ext cx="3355068" cy="2314544"/>
              </a:xfrm>
              <a:prstGeom prst="rect">
                <a:avLst/>
              </a:prstGeom>
              <a:blipFill>
                <a:blip r:embed="rId5"/>
                <a:stretch>
                  <a:fillRect l="-376" b="-1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CE7B2863-0969-94AF-5221-B8A06B136BBD}"/>
              </a:ext>
            </a:extLst>
          </p:cNvPr>
          <p:cNvSpPr/>
          <p:nvPr/>
        </p:nvSpPr>
        <p:spPr>
          <a:xfrm>
            <a:off x="223991" y="1058779"/>
            <a:ext cx="5666670" cy="606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22C0558-4413-99F7-7213-583A508001AC}"/>
              </a:ext>
            </a:extLst>
          </p:cNvPr>
          <p:cNvSpPr/>
          <p:nvPr/>
        </p:nvSpPr>
        <p:spPr>
          <a:xfrm>
            <a:off x="102579" y="3324792"/>
            <a:ext cx="5870577" cy="1170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E67540E-5661-D152-CD11-10CB3D4A2AEB}"/>
              </a:ext>
            </a:extLst>
          </p:cNvPr>
          <p:cNvSpPr/>
          <p:nvPr/>
        </p:nvSpPr>
        <p:spPr>
          <a:xfrm>
            <a:off x="7224691" y="135106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LHCb-PAPER-2026-019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France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+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Russia</a:t>
            </a:r>
          </a:p>
        </p:txBody>
      </p:sp>
    </p:spTree>
    <p:extLst>
      <p:ext uri="{BB962C8B-B14F-4D97-AF65-F5344CB8AC3E}">
        <p14:creationId xmlns:p14="http://schemas.microsoft.com/office/powerpoint/2010/main" val="415823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FC7D8-666F-1FF8-414F-277317C3A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963D754E-6E94-2962-B79B-8EEA0D6B2B2E}"/>
              </a:ext>
            </a:extLst>
          </p:cNvPr>
          <p:cNvGrpSpPr/>
          <p:nvPr/>
        </p:nvGrpSpPr>
        <p:grpSpPr>
          <a:xfrm>
            <a:off x="-7524" y="5046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CB3D5C17-42B5-6CFC-946B-27ED791A9DA5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A5D7A565-5F1A-A0E4-0E8D-91B71A94E628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2574679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Results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with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𝑻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𝒄</m:t>
                            </m:r>
                            <m:acc>
                              <m:accPr>
                                <m:chr m:val="̅"/>
                                <m:ctrlP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𝒔</m:t>
                                </m:r>
                              </m:e>
                            </m:acc>
                          </m:sub>
                        </m:sSub>
                      </m:oMath>
                    </a14:m>
                    <a:endParaRPr lang="zh-CN" altLang="en-US" sz="2700" b="1" dirty="0">
                      <a:solidFill>
                        <a:srgbClr val="0070C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A5D7A565-5F1A-A0E4-0E8D-91B71A94E62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2574679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4412" t="-9524" b="-261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61B7AA5E-E9DA-6C64-A870-1A5A4435F947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FDB68657-C672-315E-A49A-BE7D1194C114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2410115D-3524-D47D-215A-A9EDC9709BA4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04ABE3A0-AB3B-9B45-78AA-6A14F7274D12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897596E0-A56C-46C9-9170-9D7CB581A4E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3B00A77D-07EB-26F2-8E02-67A710AACBED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22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F3CD3F0-E6A0-A542-5061-2A1235BBD67E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BF5E036-2002-D402-DCCC-6DBA7AFF8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79" y="736652"/>
            <a:ext cx="5870577" cy="37586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FCE7FBD-A564-332B-A6A5-F3314467AD6A}"/>
                  </a:ext>
                </a:extLst>
              </p:cNvPr>
              <p:cNvSpPr/>
              <p:nvPr/>
            </p:nvSpPr>
            <p:spPr>
              <a:xfrm>
                <a:off x="5824618" y="661173"/>
                <a:ext cx="3421111" cy="39303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Breit-Wigner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has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large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interference,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mass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larger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than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2600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MeV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width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not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well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constrained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Triangle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diagrams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does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not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give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reasonable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𝒇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𝟓𝟎𝟎</m:t>
                    </m:r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parameters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Model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K-matrix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gives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similar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results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fully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reconstructed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analysis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endParaRPr kumimoji="1" lang="en-US" altLang="zh-CN" sz="14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Not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sensitive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to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spin-parity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(fixed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to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the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one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from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fully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reconstructed)</a:t>
                </a: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DFCE7FBD-A564-332B-A6A5-F3314467AD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618" y="661173"/>
                <a:ext cx="3421111" cy="3930371"/>
              </a:xfrm>
              <a:prstGeom prst="rect">
                <a:avLst/>
              </a:prstGeom>
              <a:blipFill>
                <a:blip r:embed="rId5"/>
                <a:stretch>
                  <a:fillRect l="-369" r="-1476" b="-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661E8905-9C01-0FA3-6F9F-7187CA42F414}"/>
              </a:ext>
            </a:extLst>
          </p:cNvPr>
          <p:cNvSpPr/>
          <p:nvPr/>
        </p:nvSpPr>
        <p:spPr>
          <a:xfrm>
            <a:off x="163285" y="1655544"/>
            <a:ext cx="5666670" cy="4620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8453DC2-4AD2-94A4-0BCF-8EF716946735}"/>
              </a:ext>
            </a:extLst>
          </p:cNvPr>
          <p:cNvSpPr/>
          <p:nvPr/>
        </p:nvSpPr>
        <p:spPr>
          <a:xfrm>
            <a:off x="157948" y="2682121"/>
            <a:ext cx="5666670" cy="5712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D2E8EC8-D8B4-3241-61B0-97772FAF928E}"/>
              </a:ext>
            </a:extLst>
          </p:cNvPr>
          <p:cNvSpPr/>
          <p:nvPr/>
        </p:nvSpPr>
        <p:spPr>
          <a:xfrm>
            <a:off x="102579" y="3324792"/>
            <a:ext cx="5870577" cy="11705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C2E40FA-8625-5965-1BF8-B02002863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948" y="3566511"/>
            <a:ext cx="2948629" cy="94657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1AF6320-EA7B-F885-7A72-3A639573A7C3}"/>
                  </a:ext>
                </a:extLst>
              </p:cNvPr>
              <p:cNvSpPr txBox="1"/>
              <p:nvPr/>
            </p:nvSpPr>
            <p:spPr>
              <a:xfrm>
                <a:off x="3106577" y="3552084"/>
                <a:ext cx="2784084" cy="10218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Contributions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𝒄</m:t>
                        </m:r>
                        <m:acc>
                          <m:accPr>
                            <m:chr m:val="̅"/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e>
                        </m:acc>
                      </m:sub>
                    </m:sSub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𝑫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𝟏</m:t>
                        </m:r>
                      </m:sub>
                    </m:sSub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𝟐𝟓𝟑𝟔</m:t>
                            </m:r>
                          </m:e>
                        </m:d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significantly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smaller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(~4</a:t>
                </a:r>
                <a14:m>
                  <m:oMath xmlns:m="http://schemas.openxmlformats.org/officeDocument/2006/math"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𝝈</m:t>
                    </m:r>
                  </m:oMath>
                </a14:m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1AF6320-EA7B-F885-7A72-3A639573A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6577" y="3552084"/>
                <a:ext cx="2784084" cy="1021883"/>
              </a:xfrm>
              <a:prstGeom prst="rect">
                <a:avLst/>
              </a:prstGeom>
              <a:blipFill>
                <a:blip r:embed="rId7"/>
                <a:stretch>
                  <a:fillRect b="-49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矩形 14">
            <a:extLst>
              <a:ext uri="{FF2B5EF4-FFF2-40B4-BE49-F238E27FC236}">
                <a16:creationId xmlns:a16="http://schemas.microsoft.com/office/drawing/2014/main" id="{95835169-E3E5-7042-EA21-119AFB4675AE}"/>
              </a:ext>
            </a:extLst>
          </p:cNvPr>
          <p:cNvSpPr/>
          <p:nvPr/>
        </p:nvSpPr>
        <p:spPr>
          <a:xfrm>
            <a:off x="7224691" y="135106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LHCb-PAPER-2026-019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France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+</a:t>
            </a:r>
            <a:r>
              <a:rPr kumimoji="1" lang="zh-CN" altLang="en-US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Russia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451F353-3801-3C55-6C29-E624FDB42E8E}"/>
              </a:ext>
            </a:extLst>
          </p:cNvPr>
          <p:cNvSpPr/>
          <p:nvPr/>
        </p:nvSpPr>
        <p:spPr>
          <a:xfrm>
            <a:off x="165969" y="2122251"/>
            <a:ext cx="5666670" cy="57121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68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BB0B-69EB-6E6F-0552-A7B2143FE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C7237684-6324-1D68-51A1-AC3BB4E55DA5}"/>
              </a:ext>
            </a:extLst>
          </p:cNvPr>
          <p:cNvGrpSpPr/>
          <p:nvPr/>
        </p:nvGrpSpPr>
        <p:grpSpPr>
          <a:xfrm>
            <a:off x="-7524" y="5046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184CA588-84FB-2643-3BD1-0D04FE870899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CF27151-8C80-2192-7963-9CFD308379A7}"/>
                      </a:ext>
                    </a:extLst>
                  </p:cNvPr>
                  <p:cNvSpPr/>
                  <p:nvPr/>
                </p:nvSpPr>
                <p:spPr>
                  <a:xfrm>
                    <a:off x="231515" y="48516"/>
                    <a:ext cx="6781408" cy="67710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Correspondence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of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𝒔</m:t>
                            </m:r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b>
                        </m:sSub>
                        <m:sSup>
                          <m:sSup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700" b="1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𝟐𝟑𝟏𝟕</m:t>
                                </m:r>
                              </m:e>
                            </m:d>
                          </m:e>
                          <m:sup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</m:sup>
                        </m:sSup>
                      </m:oMath>
                    </a14:m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in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altLang="zh-CN" sz="2700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𝒔</m:t>
                            </m:r>
                          </m:sub>
                        </m:sSub>
                      </m:oMath>
                    </a14:m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altLang="zh-CN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states</a:t>
                    </a:r>
                    <a:r>
                      <a:rPr lang="zh-CN" altLang="en-US" sz="2700" b="1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10" name="矩形 9">
                    <a:extLst>
                      <a:ext uri="{FF2B5EF4-FFF2-40B4-BE49-F238E27FC236}">
                        <a16:creationId xmlns:a16="http://schemas.microsoft.com/office/drawing/2014/main" id="{1CF27151-8C80-2192-7963-9CFD308379A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1515" y="48516"/>
                    <a:ext cx="6781408" cy="677108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682" t="-9524" b="-26190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E03D8A4C-CD17-29AA-A8FD-B913AA549FCB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3D0D9BEA-4F22-AA9A-DC31-70AE0B82CCE2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DEBE4D54-5B13-0EFA-9F13-3ADD12BEDE10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EC92BA50-96D1-E961-30EF-119F280EF253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05E4FF48-0AC6-146A-FEDC-94F436265718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894DD830-7502-3894-4CCD-B307086ED5AF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23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DF4D7A7-145D-8683-EF1F-679C2F679FE3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3650F5F-A852-EDED-EC34-1CAF1EB09EB5}"/>
              </a:ext>
            </a:extLst>
          </p:cNvPr>
          <p:cNvSpPr/>
          <p:nvPr/>
        </p:nvSpPr>
        <p:spPr>
          <a:xfrm>
            <a:off x="7429962" y="128070"/>
            <a:ext cx="15392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PKU</a:t>
            </a:r>
          </a:p>
          <a:p>
            <a:r>
              <a:rPr kumimoji="1" lang="en-US" altLang="zh-CN" sz="1000" b="1" dirty="0">
                <a:solidFill>
                  <a:srgbClr val="0070C0"/>
                </a:solidFill>
                <a:latin typeface="Times New Roman" charset="0"/>
                <a:ea typeface="Times New Roman" charset="0"/>
                <a:cs typeface="Times New Roman" charset="0"/>
              </a:rPr>
              <a:t>LHCb-PAPER-2026-021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A7C149-BEFC-E394-E02F-BB4380498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91" y="702643"/>
            <a:ext cx="5330418" cy="40828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1AE4B0B-EC1D-4DE7-4E77-FA538232077B}"/>
                  </a:ext>
                </a:extLst>
              </p:cNvPr>
              <p:cNvSpPr/>
              <p:nvPr/>
            </p:nvSpPr>
            <p:spPr>
              <a:xfrm>
                <a:off x="5365560" y="653101"/>
                <a:ext cx="3768954" cy="40077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By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looking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the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Isospin-violating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decay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𝑩</m:t>
                        </m:r>
                      </m:e>
                      <m:sub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𝒔</m:t>
                        </m:r>
                      </m:sub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bSup>
                    <m:r>
                      <a:rPr kumimoji="1"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+</m:t>
                    </m:r>
                    <m:sSup>
                      <m:sSupPr>
                        <m:ctrlP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𝝅</m:t>
                        </m:r>
                      </m:e>
                      <m:sup>
                        <m:r>
                          <a:rPr kumimoji="1"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,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resonant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mass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𝑴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𝟓𝟔𝟗𝟖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𝟗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±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𝟏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𝟓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±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𝟎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𝟔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±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𝟎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𝟏</m:t>
                    </m:r>
                  </m:oMath>
                </a14:m>
                <a:r>
                  <a:rPr lang="zh-CN" altLang="en-US" sz="1400" dirty="0"/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width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𝚪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𝟗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kumimoji="1" lang="zh-CN" altLang="en-US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𝟏𝟏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</m:t>
                    </m:r>
                    <m:r>
                      <a:rPr kumimoji="1" lang="en-US" altLang="zh-CN" sz="14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@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90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(95)%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CL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found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Assuming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𝑱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𝑷</m:t>
                        </m:r>
                      </m:sup>
                    </m:s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which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gives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beauty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counterpart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𝑫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  <m:sup>
                        <m:r>
                          <a:rPr lang="zh-CN" altLang="en-US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𝟐𝟑𝟏𝟕</m:t>
                            </m:r>
                          </m:e>
                        </m:d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en-US" altLang="zh-CN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endParaRPr lang="en-US" altLang="zh-CN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Could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also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bSup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</m:sub>
                      <m:sup>
                        <m:r>
                          <a:rPr lang="zh-CN" altLang="en-US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bSup>
                    <m:d>
                      <m:d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→</m:t>
                        </m:r>
                        <m:sSubSup>
                          <m:sSubSupPr>
                            <m:ctrlP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𝒔</m:t>
                            </m:r>
                          </m:sub>
                          <m:sup>
                            <m:r>
                              <a:rPr lang="en-US" altLang="zh-CN" sz="1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p>
                        </m:sSub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𝜸</m:t>
                        </m:r>
                      </m:e>
                    </m:d>
                    <m:sSup>
                      <m:s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𝜸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missing,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mass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would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𝟓𝟕𝟒𝟓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𝟔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±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  <m:r>
                      <a:rPr lang="en-US" altLang="zh-CN" sz="1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</m:t>
                    </m:r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altLang="zh-CN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superposition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of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and</a:t>
                </a:r>
                <a:r>
                  <a:rPr lang="zh-CN" altLang="en-US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𝒔</m:t>
                        </m:r>
                        <m:r>
                          <a:rPr lang="en-US" altLang="zh-CN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</m:t>
                        </m:r>
                      </m:sub>
                      <m:sup>
                        <m:r>
                          <a:rPr lang="zh-CN" altLang="en-US" sz="1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zh-CN" altLang="en-US" sz="1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1AE4B0B-EC1D-4DE7-4E77-FA53823207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560" y="653101"/>
                <a:ext cx="3768954" cy="4007764"/>
              </a:xfrm>
              <a:prstGeom prst="rect">
                <a:avLst/>
              </a:prstGeom>
              <a:blipFill>
                <a:blip r:embed="rId5"/>
                <a:stretch>
                  <a:fillRect l="-336" b="-3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E32BDF7-8A97-351F-E770-66020879F0AC}"/>
                  </a:ext>
                </a:extLst>
              </p:cNvPr>
              <p:cNvSpPr txBox="1"/>
              <p:nvPr/>
            </p:nvSpPr>
            <p:spPr>
              <a:xfrm>
                <a:off x="5614409" y="2966576"/>
                <a:ext cx="3529591" cy="3354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𝑴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−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400" b="1" i="1" dirty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kumimoji="1" lang="en-US" altLang="zh-CN" sz="14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</m:ctrlPr>
                          </m:sSubSupPr>
                          <m:e>
                            <m:r>
                              <a:rPr kumimoji="1" lang="en-US" altLang="zh-CN" sz="14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𝑩</m:t>
                            </m:r>
                          </m:e>
                          <m:sub>
                            <m:r>
                              <a:rPr kumimoji="1" lang="en-US" altLang="zh-CN" sz="14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𝒔</m:t>
                            </m:r>
                          </m:sub>
                          <m:sup>
                            <m:r>
                              <a:rPr kumimoji="1" lang="en-US" altLang="zh-CN" sz="1400" b="1" i="1" dirty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p>
                        </m:sSubSup>
                      </m:e>
                    </m:d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=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𝟑𝟑𝟐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𝟎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±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𝟏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𝟓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±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𝟎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.</m:t>
                    </m:r>
                    <m:r>
                      <a:rPr kumimoji="1" lang="en-US" altLang="zh-CN" sz="14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𝟔</m:t>
                    </m:r>
                  </m:oMath>
                </a14:m>
                <a:r>
                  <a:rPr lang="zh-CN" altLang="en-US" sz="1400" dirty="0"/>
                  <a:t> </a:t>
                </a:r>
                <a:r>
                  <a:rPr lang="en-US" altLang="zh-CN" sz="14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MeV</a:t>
                </a:r>
                <a:r>
                  <a:rPr kumimoji="1" lang="zh-CN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E32BDF7-8A97-351F-E770-66020879F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409" y="2966576"/>
                <a:ext cx="3529591" cy="335476"/>
              </a:xfrm>
              <a:prstGeom prst="rect">
                <a:avLst/>
              </a:prstGeom>
              <a:blipFill>
                <a:blip r:embed="rId6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78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BB5A1-75BC-6E3B-B3A4-0DA4B6B8D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3922C47F-B70D-A495-4EB3-8ADD41CFF1A7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B27F307C-0BD3-4FC3-FC45-DD40FA45051C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06B69AD4-62F9-13C6-E916-8D21B602A8E2}"/>
                  </a:ext>
                </a:extLst>
              </p:cNvPr>
              <p:cNvSpPr/>
              <p:nvPr/>
            </p:nvSpPr>
            <p:spPr>
              <a:xfrm>
                <a:off x="231515" y="48516"/>
                <a:ext cx="1512081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TF-PWA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B2ABCB23-68EB-565C-EAF1-9468FB27F851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97512779-D7BC-49B6-CACF-7307F21BBFED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8370852F-0822-DB39-A2C5-F0A456C28D22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4CCCCC02-7165-9C06-425A-C7785DE5ED6F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EEC96419-AFE0-7DEB-3330-247F7D6814B0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76BD652E-D045-12EB-50E5-6BE1679E1D24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24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2F6779A-2272-AFA7-3E1C-AF24D3D9A7D0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865A617-E98B-D918-20E5-454BC3452AB8}"/>
              </a:ext>
            </a:extLst>
          </p:cNvPr>
          <p:cNvSpPr txBox="1">
            <a:spLocks/>
          </p:cNvSpPr>
          <p:nvPr/>
        </p:nvSpPr>
        <p:spPr>
          <a:xfrm>
            <a:off x="634421" y="737238"/>
            <a:ext cx="7875158" cy="1074443"/>
          </a:xfrm>
          <a:prstGeom prst="rect">
            <a:avLst/>
          </a:prstGeom>
        </p:spPr>
        <p:txBody>
          <a:bodyPr vert="horz" lIns="91207" tIns="45604" rIns="91207" bIns="45604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altLang="zh-CN" sz="4389" b="1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altLang="zh-CN" sz="4389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n-GB" altLang="zh-CN" sz="4389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altLang="zh-CN" sz="4389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user-friendly</a:t>
            </a:r>
            <a:r>
              <a:rPr lang="en-GB" altLang="zh-CN" sz="4389" b="1" dirty="0">
                <a:latin typeface="Arial" panose="020B0604020202020204" pitchFamily="34" charset="0"/>
                <a:cs typeface="Arial" panose="020B0604020202020204" pitchFamily="34" charset="0"/>
              </a:rPr>
              <a:t> partial wave analysis framework </a:t>
            </a:r>
            <a:endParaRPr lang="zh-CN" altLang="en-US" sz="4389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A2F4CD5-616C-BD0F-CB2D-6CAA897FFD99}"/>
              </a:ext>
            </a:extLst>
          </p:cNvPr>
          <p:cNvSpPr txBox="1">
            <a:spLocks/>
          </p:cNvSpPr>
          <p:nvPr/>
        </p:nvSpPr>
        <p:spPr>
          <a:xfrm>
            <a:off x="545924" y="2170402"/>
            <a:ext cx="8598076" cy="1061545"/>
          </a:xfrm>
          <a:prstGeom prst="rect">
            <a:avLst/>
          </a:prstGeom>
        </p:spPr>
        <p:txBody>
          <a:bodyPr vert="horz" lIns="91207" tIns="45604" rIns="91207" bIns="45604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Hao Cai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Chen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Chen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Shuangshi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Fang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Haojie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Jing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 Jiang</a:t>
            </a:r>
            <a:r>
              <a:rPr lang="en-US" altLang="zh-CN" sz="1995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Pei-Rong Li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Beijiang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Liu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Yin-Rui Liu</a:t>
            </a:r>
            <a:r>
              <a:rPr lang="en-US" altLang="zh-CN" sz="1995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Xiao-Rui Lyu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9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Runqiu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Ma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Rong-Gang Ping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Wenbin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Qian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Rongsheng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Shi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Mengzhen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Wang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Shi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Wang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Zi-Yi Wang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Jiajun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Wu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 err="1">
                <a:latin typeface="Arial" panose="020B0604020202020204" pitchFamily="34" charset="0"/>
                <a:cs typeface="Arial" panose="020B0604020202020204" pitchFamily="34" charset="0"/>
              </a:rPr>
              <a:t>Shuming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Wu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zh-CN" altLang="en-US" sz="19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Liming Zhang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1995" dirty="0">
                <a:latin typeface="Arial" panose="020B0604020202020204" pitchFamily="34" charset="0"/>
                <a:cs typeface="Arial" panose="020B0604020202020204" pitchFamily="34" charset="0"/>
              </a:rPr>
              <a:t>,Yang-Heng Zheng</a:t>
            </a:r>
            <a:r>
              <a:rPr lang="en-US" altLang="zh-CN" sz="1995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altLang="zh-CN" sz="19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CN" sz="2793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WHU, </a:t>
            </a:r>
            <a:r>
              <a:rPr lang="en-US" altLang="zh-CN" sz="2793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UCAS, </a:t>
            </a:r>
            <a:r>
              <a:rPr lang="en-GB" altLang="zh-CN" sz="2793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LZU,</a:t>
            </a:r>
            <a:r>
              <a:rPr lang="en-GB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altLang="zh-CN" sz="2793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IHEP,</a:t>
            </a:r>
            <a:r>
              <a:rPr lang="en-US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793" baseline="30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zh-CN" sz="2793" dirty="0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2907E1C-705B-FECA-F155-6CB4853FEA83}"/>
                  </a:ext>
                </a:extLst>
              </p:cNvPr>
              <p:cNvSpPr txBox="1"/>
              <p:nvPr/>
            </p:nvSpPr>
            <p:spPr>
              <a:xfrm>
                <a:off x="231515" y="3415687"/>
                <a:ext cx="8935476" cy="11835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043" indent="-342043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Joint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efforts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+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experience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on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previous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analyses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+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very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good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students</a:t>
                </a:r>
              </a:p>
              <a:p>
                <a:pPr marL="342043" indent="-342043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Cross-checks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performed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with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several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independent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fitters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developed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previously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for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dedicated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analyses: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e.g.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i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Z(4430)</a:t>
                </a:r>
                <a:r>
                  <a:rPr kumimoji="1" lang="en-US" altLang="zh-CN" sz="1600" b="1" i="1" baseline="30000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+</a:t>
                </a:r>
                <a:r>
                  <a:rPr kumimoji="1" lang="zh-CN" altLang="en-US" sz="1600" b="1" i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and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pentaquark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search,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𝟎</m:t>
                        </m:r>
                      </m:sup>
                    </m:sSup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SimHei" charset="-122"/>
                        <a:cs typeface="Times New Roman" panose="02020603050405020304" pitchFamily="18" charset="0"/>
                      </a:rPr>
                      <m:t>→</m:t>
                    </m:r>
                    <m:acc>
                      <m:accPr>
                        <m:chr m:val="̅"/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SimHei" charset="-122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SimHei" charset="-122"/>
                                <a:cs typeface="Times New Roman" panose="020206030504050203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6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SimHei" charset="-122"/>
                                <a:cs typeface="Times New Roman" panose="02020603050405020304" pitchFamily="18" charset="0"/>
                              </a:rPr>
                              <m:t>𝟎</m:t>
                            </m:r>
                          </m:sup>
                        </m:sSup>
                      </m:e>
                    </m:acc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𝝅</m:t>
                        </m:r>
                      </m:e>
                      <m:sup>
                        <m:r>
                          <a:rPr kumimoji="1" lang="en-US" altLang="zh-CN" sz="16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SimHei" charset="-122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analysis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etc.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52907E1C-705B-FECA-F155-6CB4853FE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515" y="3415687"/>
                <a:ext cx="8935476" cy="1183594"/>
              </a:xfrm>
              <a:prstGeom prst="rect">
                <a:avLst/>
              </a:prstGeom>
              <a:blipFill>
                <a:blip r:embed="rId3"/>
                <a:stretch>
                  <a:fillRect l="-284" b="-6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11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3D24C-0277-9076-AE55-D01787FE9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7AB798DE-03E2-4FA7-8206-685BB61F653B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F7DC48A2-47AB-CCE4-1EA5-C7D1C22E53FE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C8FC082-6575-8844-4903-F1DB1123EEB9}"/>
                  </a:ext>
                </a:extLst>
              </p:cNvPr>
              <p:cNvSpPr/>
              <p:nvPr/>
            </p:nvSpPr>
            <p:spPr>
              <a:xfrm>
                <a:off x="231515" y="48516"/>
                <a:ext cx="1627369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Features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807FC4D2-031E-CC41-DD5D-0BFDE3C995B1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799A616E-B609-A686-89DF-7072B11B84C9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D643F878-211A-DCB8-F908-F539126D1910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4E6E8D37-BE63-CC02-B8F4-4D3A7D87940B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2FDD8B1F-C5C8-33F5-D0B4-A4D8FA6B7F4F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C67D8267-666C-ECB7-A9C5-15ABB2731381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25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D4DBE17-CD7F-6F53-4696-9AA456FE90CD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76A53DC-9B64-4EE3-0CD3-43B4AAD9D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63" y="588944"/>
            <a:ext cx="2051125" cy="4340258"/>
          </a:xfrm>
        </p:spPr>
        <p:txBody>
          <a:bodyPr>
            <a:normAutofit/>
          </a:bodyPr>
          <a:lstStyle/>
          <a:p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</a:p>
          <a:p>
            <a:pPr marL="0" indent="0">
              <a:buNone/>
            </a:pPr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endParaRPr lang="en-GB" altLang="zh-CN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Easy to use 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A4CDCD-B160-611F-72A3-F0FE6C08A6A1}"/>
              </a:ext>
            </a:extLst>
          </p:cNvPr>
          <p:cNvSpPr txBox="1"/>
          <p:nvPr/>
        </p:nvSpPr>
        <p:spPr>
          <a:xfrm>
            <a:off x="5590248" y="2380865"/>
            <a:ext cx="4141976" cy="368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1795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https://gitlab.com/jiangyi15/tf-pwa</a:t>
            </a:r>
            <a:endParaRPr lang="zh-CN" altLang="en-US" sz="179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79F8D0F4-2037-F227-1114-FEE3C6B74595}"/>
              </a:ext>
            </a:extLst>
          </p:cNvPr>
          <p:cNvSpPr/>
          <p:nvPr/>
        </p:nvSpPr>
        <p:spPr>
          <a:xfrm>
            <a:off x="1940858" y="637337"/>
            <a:ext cx="364829" cy="1599292"/>
          </a:xfrm>
          <a:prstGeom prst="leftBrace">
            <a:avLst>
              <a:gd name="adj1" fmla="val 8333"/>
              <a:gd name="adj2" fmla="val 492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795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9EB9E36-5EC4-6E48-3513-645BBFA80D92}"/>
              </a:ext>
            </a:extLst>
          </p:cNvPr>
          <p:cNvSpPr txBox="1">
            <a:spLocks/>
          </p:cNvSpPr>
          <p:nvPr/>
        </p:nvSpPr>
        <p:spPr>
          <a:xfrm>
            <a:off x="2640117" y="495836"/>
            <a:ext cx="5824986" cy="1554649"/>
          </a:xfrm>
          <a:prstGeom prst="rect">
            <a:avLst/>
          </a:prstGeom>
        </p:spPr>
        <p:txBody>
          <a:bodyPr vert="horz" lIns="91207" tIns="45604" rIns="91207" bIns="45604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GPU based </a:t>
            </a:r>
          </a:p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Vectorized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calculation </a:t>
            </a:r>
          </a:p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Automatic differentiation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8434EE2D-9283-D7F4-57B2-DE4E12B548E6}"/>
              </a:ext>
            </a:extLst>
          </p:cNvPr>
          <p:cNvSpPr/>
          <p:nvPr/>
        </p:nvSpPr>
        <p:spPr>
          <a:xfrm>
            <a:off x="1996132" y="3338562"/>
            <a:ext cx="364829" cy="1282189"/>
          </a:xfrm>
          <a:prstGeom prst="leftBrace">
            <a:avLst>
              <a:gd name="adj1" fmla="val 8333"/>
              <a:gd name="adj2" fmla="val 4422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795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36E134BF-67D7-488C-66BD-62E82A1A93B7}"/>
              </a:ext>
            </a:extLst>
          </p:cNvPr>
          <p:cNvSpPr txBox="1">
            <a:spLocks/>
          </p:cNvSpPr>
          <p:nvPr/>
        </p:nvSpPr>
        <p:spPr>
          <a:xfrm>
            <a:off x="2640117" y="2730418"/>
            <a:ext cx="5824986" cy="520608"/>
          </a:xfrm>
          <a:prstGeom prst="rect">
            <a:avLst/>
          </a:prstGeom>
        </p:spPr>
        <p:txBody>
          <a:bodyPr vert="horz" lIns="91207" tIns="45604" rIns="91207" bIns="45604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Custom model available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CBBF3134-B527-A423-6881-8A3382C5725D}"/>
              </a:ext>
            </a:extLst>
          </p:cNvPr>
          <p:cNvSpPr txBox="1">
            <a:spLocks/>
          </p:cNvSpPr>
          <p:nvPr/>
        </p:nvSpPr>
        <p:spPr>
          <a:xfrm>
            <a:off x="2640117" y="3183771"/>
            <a:ext cx="3856068" cy="1561782"/>
          </a:xfrm>
          <a:prstGeom prst="rect">
            <a:avLst/>
          </a:prstGeom>
        </p:spPr>
        <p:txBody>
          <a:bodyPr vert="horz" lIns="91207" tIns="45604" rIns="91207" bIns="45604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Simple configuration file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Automatics process</a:t>
            </a:r>
          </a:p>
          <a:p>
            <a:pPr>
              <a:lnSpc>
                <a:spcPct val="200000"/>
              </a:lnSpc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functions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</a:p>
        </p:txBody>
      </p:sp>
      <p:pic>
        <p:nvPicPr>
          <p:cNvPr id="19" name="Picture 14">
            <a:extLst>
              <a:ext uri="{FF2B5EF4-FFF2-40B4-BE49-F238E27FC236}">
                <a16:creationId xmlns:a16="http://schemas.microsoft.com/office/drawing/2014/main" id="{EEABAB02-98A0-DEF6-AC87-2A06674636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61" r="22504"/>
          <a:stretch/>
        </p:blipFill>
        <p:spPr>
          <a:xfrm>
            <a:off x="6617561" y="562075"/>
            <a:ext cx="2168571" cy="1653767"/>
          </a:xfrm>
          <a:prstGeom prst="rect">
            <a:avLst/>
          </a:prstGeom>
        </p:spPr>
      </p:pic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CC7837A4-3EDC-FC04-9DCB-A6196948CC57}"/>
              </a:ext>
            </a:extLst>
          </p:cNvPr>
          <p:cNvSpPr txBox="1">
            <a:spLocks/>
          </p:cNvSpPr>
          <p:nvPr/>
        </p:nvSpPr>
        <p:spPr>
          <a:xfrm>
            <a:off x="6359703" y="2895775"/>
            <a:ext cx="2507414" cy="805989"/>
          </a:xfrm>
          <a:prstGeom prst="rect">
            <a:avLst/>
          </a:prstGeom>
        </p:spPr>
        <p:txBody>
          <a:bodyPr vert="horz" lIns="91207" tIns="45604" rIns="91207" bIns="45604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altLang="zh-C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zh-CN" altLang="en-U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supported</a:t>
            </a:r>
            <a:r>
              <a:rPr lang="en-GB" altLang="zh-CN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093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14BAE-E615-8805-FBAD-48D8F2A7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E9E3D9A1-1B74-A620-D432-EEE6549A0A3D}"/>
              </a:ext>
            </a:extLst>
          </p:cNvPr>
          <p:cNvGrpSpPr/>
          <p:nvPr/>
        </p:nvGrpSpPr>
        <p:grpSpPr>
          <a:xfrm>
            <a:off x="0" y="36386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8A2C1B6D-AA2E-AFDD-0BCF-6BA94DE409C2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9684317C-1B1C-7267-55FD-A66E2ADF8DE1}"/>
                  </a:ext>
                </a:extLst>
              </p:cNvPr>
              <p:cNvSpPr/>
              <p:nvPr/>
            </p:nvSpPr>
            <p:spPr>
              <a:xfrm>
                <a:off x="231515" y="48516"/>
                <a:ext cx="1838965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Conclusion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3C54413E-FD80-1479-EE6F-1CDC656CCC1B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AB65A9CB-3333-95E2-BF85-DDAFAFFA2427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D4B871A6-FBE9-B697-9BCD-724150A2FEE4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9184A1E7-A79B-885C-B094-739381A0C0E6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84444026-2133-8F08-0A05-FEF74AB0CD3F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8F7F53C1-5201-BA76-51FF-E369F8554D42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26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4835E0A-8B8C-FAAD-CE20-C58741AEE177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1DFC9DE7-EA4E-940B-D564-AB474C1E33E2}"/>
                  </a:ext>
                </a:extLst>
              </p:cNvPr>
              <p:cNvSpPr/>
              <p:nvPr/>
            </p:nvSpPr>
            <p:spPr>
              <a:xfrm>
                <a:off x="352420" y="863451"/>
                <a:ext cx="8400671" cy="18933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Understanding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QCD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low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energy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important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for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almost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all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aspects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high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energy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physics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Hadron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structures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provide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a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unique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environment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endParaRPr kumimoji="1" lang="en-US" altLang="zh-CN" sz="1600" b="1" dirty="0">
                  <a:solidFill>
                    <a:srgbClr val="002060"/>
                  </a:solidFill>
                  <a:latin typeface="Arial" panose="020B0604020202020204" pitchFamily="34" charset="0"/>
                  <a:ea typeface="Times New Roman" charset="0"/>
                  <a:cs typeface="Arial" panose="020B0604020202020204" pitchFamily="34" charset="0"/>
                </a:endParaRP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Less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studied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𝑩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charset="0"/>
                        <a:cs typeface="Arial" panose="020B0604020202020204" pitchFamily="34" charset="0"/>
                      </a:rPr>
                      <m:t>𝑫𝑫𝑿</m:t>
                    </m:r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system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offers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complementary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information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to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other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studies</a:t>
                </a:r>
              </a:p>
              <a:p>
                <a:pPr marL="257175" indent="-257175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Stay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tuned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for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more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interesting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Times New Roman" charset="0"/>
                    <a:cs typeface="Arial" panose="020B0604020202020204" pitchFamily="34" charset="0"/>
                  </a:rPr>
                  <a:t>results</a:t>
                </a:r>
              </a:p>
            </p:txBody>
          </p:sp>
        </mc:Choice>
        <mc:Fallback xmlns="">
          <p:sp>
            <p:nvSpPr>
              <p:cNvPr id="2" name="矩形 1">
                <a:extLst>
                  <a:ext uri="{FF2B5EF4-FFF2-40B4-BE49-F238E27FC236}">
                    <a16:creationId xmlns:a16="http://schemas.microsoft.com/office/drawing/2014/main" id="{1DFC9DE7-EA4E-940B-D564-AB474C1E33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20" y="863451"/>
                <a:ext cx="8400671" cy="1893339"/>
              </a:xfrm>
              <a:prstGeom prst="rect">
                <a:avLst/>
              </a:prstGeom>
              <a:blipFill>
                <a:blip r:embed="rId3"/>
                <a:stretch>
                  <a:fillRect l="-302" b="-4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矩形 5">
            <a:extLst>
              <a:ext uri="{FF2B5EF4-FFF2-40B4-BE49-F238E27FC236}">
                <a16:creationId xmlns:a16="http://schemas.microsoft.com/office/drawing/2014/main" id="{3A32CD03-95BE-8E9A-7453-7F377B21990B}"/>
              </a:ext>
            </a:extLst>
          </p:cNvPr>
          <p:cNvSpPr/>
          <p:nvPr/>
        </p:nvSpPr>
        <p:spPr>
          <a:xfrm>
            <a:off x="1896872" y="3604728"/>
            <a:ext cx="5872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Thank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you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for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your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attention!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71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521137"/>
            <a:ext cx="9144000" cy="4622365"/>
            <a:chOff x="0" y="694847"/>
            <a:chExt cx="9144000" cy="6163154"/>
          </a:xfrm>
        </p:grpSpPr>
        <p:cxnSp>
          <p:nvCxnSpPr>
            <p:cNvPr id="12" name="直线连接符 11"/>
            <p:cNvCxnSpPr/>
            <p:nvPr/>
          </p:nvCxnSpPr>
          <p:spPr>
            <a:xfrm>
              <a:off x="110103" y="694847"/>
              <a:ext cx="8885307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9E863973-CE64-244C-AA83-B0D3A6E0B76F}"/>
              </a:ext>
            </a:extLst>
          </p:cNvPr>
          <p:cNvSpPr/>
          <p:nvPr/>
        </p:nvSpPr>
        <p:spPr>
          <a:xfrm>
            <a:off x="1855775" y="2279362"/>
            <a:ext cx="5872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Thank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you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for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your</a:t>
            </a:r>
            <a:r>
              <a:rPr kumimoji="1" lang="zh-CN" altLang="en-US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3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attention!</a:t>
            </a:r>
            <a:endParaRPr lang="zh-CN" altLang="en-US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2866D55-FD92-B740-87A9-889DAD13E08B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0" name="灯片编号占位符 1">
            <a:extLst>
              <a:ext uri="{FF2B5EF4-FFF2-40B4-BE49-F238E27FC236}">
                <a16:creationId xmlns:a16="http://schemas.microsoft.com/office/drawing/2014/main" id="{C13FA518-AB45-144D-B9D6-E2370FCBC345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27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0D71CB3-8DEC-3AA0-3E05-969CA6799280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</p:spTree>
    <p:extLst>
      <p:ext uri="{BB962C8B-B14F-4D97-AF65-F5344CB8AC3E}">
        <p14:creationId xmlns:p14="http://schemas.microsoft.com/office/powerpoint/2010/main" val="167445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6"/>
    </mc:Choice>
    <mc:Fallback xmlns="">
      <p:transition spd="slow" advTm="772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62332-C943-6433-85D7-8BF98F746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9CEB7275-8624-FF95-4407-F644FB7A92C3}"/>
              </a:ext>
            </a:extLst>
          </p:cNvPr>
          <p:cNvGrpSpPr/>
          <p:nvPr/>
        </p:nvGrpSpPr>
        <p:grpSpPr>
          <a:xfrm>
            <a:off x="0" y="46858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535553AD-AA29-C1A4-BEBC-24DAC0155E69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CD47C001-9E2B-6986-F0E1-31DCE0813999}"/>
                  </a:ext>
                </a:extLst>
              </p:cNvPr>
              <p:cNvSpPr/>
              <p:nvPr/>
            </p:nvSpPr>
            <p:spPr>
              <a:xfrm>
                <a:off x="231515" y="48516"/>
                <a:ext cx="5147563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Next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LHCb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detector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from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2030</a:t>
                </a:r>
                <a:endParaRPr lang="zh-CN" altLang="en-US" sz="27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8F463211-2301-0827-F669-B1FA101CADFC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EA7EDCA9-974A-7575-7D1F-FAA88E43F833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102D01AA-C3B9-7A6C-5379-D2FD7046801D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20699468-D935-C58E-E4B6-66E9707C9BBB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191168F7-50C9-0EF0-DDFB-6CADAE6D0C2E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6703B4-E030-C832-303C-E6D3900B6704}"/>
              </a:ext>
            </a:extLst>
          </p:cNvPr>
          <p:cNvSpPr txBox="1"/>
          <p:nvPr/>
        </p:nvSpPr>
        <p:spPr>
          <a:xfrm>
            <a:off x="3959406" y="4835058"/>
            <a:ext cx="1893852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UCAS, Wenbin Qian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SimSun" panose="02010600030101010101" pitchFamily="2" charset="-122"/>
              <a:cs typeface="Times New Roman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465C555-89B9-A0AD-5AB0-95E820A7B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973" y="562402"/>
            <a:ext cx="6975566" cy="4269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5"/>
    </mc:Choice>
    <mc:Fallback xmlns="">
      <p:transition spd="slow" advTm="29055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5194B-ED5D-314A-BA90-A9C425691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CA9F9FCB-4FD4-6AF6-F561-4FD33D671B5E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36903D8A-4414-24F4-30F7-BF2D1655C31D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342B86B9-36A8-64C7-0390-340F4B210592}"/>
                  </a:ext>
                </a:extLst>
              </p:cNvPr>
              <p:cNvSpPr/>
              <p:nvPr/>
            </p:nvSpPr>
            <p:spPr>
              <a:xfrm>
                <a:off x="231515" y="48516"/>
                <a:ext cx="3672800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new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LHCb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detector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60B454F1-4DC1-0F83-A606-28B7206A349F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865CE116-3B27-6F36-3C98-BEA1715951A9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25B8C9A5-DF8B-4C87-84F7-F4CC6D697EEC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DFDE1830-CC6C-DB4B-5FF3-EB8D478CE5ED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35258FA5-B190-8C03-7694-93548B241E8B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CE9B306D-1779-55C4-C4D5-6C22AB5508E1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29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9D93382-7525-4C22-EE81-7BFC45AA7387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1025" name="Picture 1" descr="page19image1759739088">
            <a:extLst>
              <a:ext uri="{FF2B5EF4-FFF2-40B4-BE49-F238E27FC236}">
                <a16:creationId xmlns:a16="http://schemas.microsoft.com/office/drawing/2014/main" id="{141C58B2-7356-F269-D899-E5389433F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01" y="1322388"/>
            <a:ext cx="48514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C878FEF-4376-B1E2-EB41-F5C288991F5B}"/>
              </a:ext>
            </a:extLst>
          </p:cNvPr>
          <p:cNvSpPr txBox="1"/>
          <p:nvPr/>
        </p:nvSpPr>
        <p:spPr>
          <a:xfrm>
            <a:off x="-48590" y="1273719"/>
            <a:ext cx="8673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pixel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Velo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8BAD35C-51D0-070B-4EFC-87CBC98A6108}"/>
              </a:ext>
            </a:extLst>
          </p:cNvPr>
          <p:cNvSpPr txBox="1"/>
          <p:nvPr/>
        </p:nvSpPr>
        <p:spPr>
          <a:xfrm>
            <a:off x="634150" y="1279611"/>
            <a:ext cx="8673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UT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2FFC8C-6965-1398-0E21-28C80FE76704}"/>
              </a:ext>
            </a:extLst>
          </p:cNvPr>
          <p:cNvSpPr txBox="1"/>
          <p:nvPr/>
        </p:nvSpPr>
        <p:spPr>
          <a:xfrm>
            <a:off x="1672336" y="1273719"/>
            <a:ext cx="8673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SciFi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747A73C-EB09-540B-ACBF-A53F96C385AC}"/>
              </a:ext>
            </a:extLst>
          </p:cNvPr>
          <p:cNvSpPr txBox="1"/>
          <p:nvPr/>
        </p:nvSpPr>
        <p:spPr>
          <a:xfrm>
            <a:off x="2838035" y="1267914"/>
            <a:ext cx="13806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Removed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M1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and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B05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readout</a:t>
            </a:r>
            <a:endParaRPr lang="zh-CN" altLang="en-US" sz="1600" dirty="0">
              <a:solidFill>
                <a:srgbClr val="00B05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803A78A-9E37-377B-51E1-3CAC28C7EC1A}"/>
              </a:ext>
            </a:extLst>
          </p:cNvPr>
          <p:cNvSpPr txBox="1"/>
          <p:nvPr/>
        </p:nvSpPr>
        <p:spPr>
          <a:xfrm>
            <a:off x="0" y="4482423"/>
            <a:ext cx="23631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RICH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optics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and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PMS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5A7041-EFCA-BFD2-2358-FFC7B5A8C493}"/>
              </a:ext>
            </a:extLst>
          </p:cNvPr>
          <p:cNvSpPr txBox="1"/>
          <p:nvPr/>
        </p:nvSpPr>
        <p:spPr>
          <a:xfrm>
            <a:off x="2386958" y="4338029"/>
            <a:ext cx="2282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Removed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PS/SPD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and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readout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716764A7-5177-85B4-ABED-5F070F2DA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5090" y="1256154"/>
            <a:ext cx="2187731" cy="149244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2AED68C3-23AC-543B-9B68-569995C955E7}"/>
              </a:ext>
            </a:extLst>
          </p:cNvPr>
          <p:cNvSpPr txBox="1"/>
          <p:nvPr/>
        </p:nvSpPr>
        <p:spPr>
          <a:xfrm>
            <a:off x="4943401" y="1693462"/>
            <a:ext cx="16632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Similar</a:t>
            </a:r>
            <a:r>
              <a:rPr lang="zh-CN" altLang="en-US" sz="14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PID</a:t>
            </a:r>
            <a:r>
              <a:rPr lang="zh-CN" altLang="en-US" sz="14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performance</a:t>
            </a:r>
            <a:endParaRPr lang="zh-CN" altLang="en-US" sz="1400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55254C38-A08A-8168-E594-B6F4848358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757" y="2794792"/>
            <a:ext cx="4475418" cy="1704921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115D9562-4B9E-A84B-0489-18B4A6F37F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8925" y="4444417"/>
            <a:ext cx="3603081" cy="331741"/>
          </a:xfrm>
          <a:prstGeom prst="rect">
            <a:avLst/>
          </a:prstGeom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72D98A7D-C27C-FF0A-774D-94D0B17C7075}"/>
              </a:ext>
            </a:extLst>
          </p:cNvPr>
          <p:cNvSpPr txBox="1"/>
          <p:nvPr/>
        </p:nvSpPr>
        <p:spPr>
          <a:xfrm>
            <a:off x="4479548" y="2568100"/>
            <a:ext cx="31881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Twice</a:t>
            </a:r>
            <a:r>
              <a:rPr lang="zh-CN" altLang="en-US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trigger</a:t>
            </a:r>
            <a:r>
              <a:rPr lang="zh-CN" altLang="en-US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efficiencies</a:t>
            </a:r>
            <a:r>
              <a:rPr lang="zh-CN" altLang="en-US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(hadronic)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AB6F5B5-F705-F2CF-C10D-2E3D8EFCE21E}"/>
              </a:ext>
            </a:extLst>
          </p:cNvPr>
          <p:cNvSpPr txBox="1"/>
          <p:nvPr/>
        </p:nvSpPr>
        <p:spPr>
          <a:xfrm>
            <a:off x="363185" y="462353"/>
            <a:ext cx="8131335" cy="792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With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our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new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LHCb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detector,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already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collected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more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data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than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Run1+2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More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importantly,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full software trigger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➜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better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performance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on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hadronic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final</a:t>
            </a:r>
            <a:r>
              <a:rPr lang="zh-CN" altLang="en-US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375237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/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/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231515" y="48516"/>
                <a:ext cx="4964821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LHCb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detector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(Run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1+2)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/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/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/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/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AA916338-D0F4-6E41-B70A-52462DED43BD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5ED9E9E9-B3D1-F240-8EF8-2BC56DB19FE9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30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66AFBAE-C8C9-D1F4-258F-C835C6D57E01}"/>
              </a:ext>
            </a:extLst>
          </p:cNvPr>
          <p:cNvSpPr txBox="1"/>
          <p:nvPr/>
        </p:nvSpPr>
        <p:spPr>
          <a:xfrm>
            <a:off x="3959406" y="4835058"/>
            <a:ext cx="1406154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国科大 钱文斌</a:t>
            </a: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06887F1E-3802-D17F-271B-4AB95C4B8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3" y="575776"/>
            <a:ext cx="7924288" cy="4178114"/>
          </a:xfrm>
          <a:prstGeom prst="rect">
            <a:avLst/>
          </a:prstGeom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99F02DB3-0CB8-1673-FB6C-0B2AB6569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7776" y="543962"/>
            <a:ext cx="2636121" cy="2563120"/>
          </a:xfrm>
          <a:prstGeom prst="rect">
            <a:avLst/>
          </a:prstGeom>
        </p:spPr>
      </p:pic>
      <p:sp>
        <p:nvSpPr>
          <p:cNvPr id="82" name="矩形 81">
            <a:extLst>
              <a:ext uri="{FF2B5EF4-FFF2-40B4-BE49-F238E27FC236}">
                <a16:creationId xmlns:a16="http://schemas.microsoft.com/office/drawing/2014/main" id="{2E8CF44B-D993-D3DA-DE05-7718A0F1E248}"/>
              </a:ext>
            </a:extLst>
          </p:cNvPr>
          <p:cNvSpPr/>
          <p:nvPr/>
        </p:nvSpPr>
        <p:spPr>
          <a:xfrm>
            <a:off x="4012980" y="4495476"/>
            <a:ext cx="51310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Designed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CP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violation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and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heavy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flavor</a:t>
            </a:r>
            <a:r>
              <a:rPr kumimoji="1" lang="zh-CN" altLang="en-US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1" dirty="0">
                <a:solidFill>
                  <a:srgbClr val="0070C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studies</a:t>
            </a:r>
            <a:endParaRPr lang="zh-CN" altLang="en-US" sz="16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1B9F557-79BF-5ADA-1BF3-0C78F0B0B436}"/>
              </a:ext>
            </a:extLst>
          </p:cNvPr>
          <p:cNvSpPr txBox="1"/>
          <p:nvPr/>
        </p:nvSpPr>
        <p:spPr>
          <a:xfrm>
            <a:off x="7292774" y="203556"/>
            <a:ext cx="17411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2008</a:t>
            </a:r>
            <a:r>
              <a:rPr lang="zh-CN" alt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JINST</a:t>
            </a:r>
            <a:r>
              <a:rPr lang="zh-CN" alt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3</a:t>
            </a:r>
            <a:r>
              <a:rPr lang="zh-CN" altLang="en-US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 </a:t>
            </a:r>
            <a:r>
              <a:rPr lang="en-US" altLang="zh-CN" sz="12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  <a:hlinkClick r:id="rId5"/>
              </a:rPr>
              <a:t>S08005</a:t>
            </a:r>
            <a:endParaRPr lang="zh-CN" altLang="en-US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3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B436D-4AB4-3210-1D5F-4760C270A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 22">
            <a:extLst>
              <a:ext uri="{FF2B5EF4-FFF2-40B4-BE49-F238E27FC236}">
                <a16:creationId xmlns:a16="http://schemas.microsoft.com/office/drawing/2014/main" id="{3B00A0D7-B905-237F-8CA9-D7C9BD294AFF}"/>
              </a:ext>
            </a:extLst>
          </p:cNvPr>
          <p:cNvGrpSpPr/>
          <p:nvPr/>
        </p:nvGrpSpPr>
        <p:grpSpPr>
          <a:xfrm>
            <a:off x="0" y="36387"/>
            <a:ext cx="9144000" cy="5107114"/>
            <a:chOff x="0" y="48516"/>
            <a:chExt cx="9144000" cy="6809485"/>
          </a:xfrm>
        </p:grpSpPr>
        <p:grpSp>
          <p:nvGrpSpPr>
            <p:cNvPr id="22" name="组 21">
              <a:extLst>
                <a:ext uri="{FF2B5EF4-FFF2-40B4-BE49-F238E27FC236}">
                  <a16:creationId xmlns:a16="http://schemas.microsoft.com/office/drawing/2014/main" id="{9DA44012-9F52-EEBF-A23A-8D02283672FB}"/>
                </a:ext>
              </a:extLst>
            </p:cNvPr>
            <p:cNvGrpSpPr/>
            <p:nvPr/>
          </p:nvGrpSpPr>
          <p:grpSpPr>
            <a:xfrm>
              <a:off x="110103" y="48516"/>
              <a:ext cx="8885307" cy="677108"/>
              <a:chOff x="110103" y="48516"/>
              <a:chExt cx="8885307" cy="67710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66192D37-6719-CAF2-2108-6AE38D83BFF8}"/>
                  </a:ext>
                </a:extLst>
              </p:cNvPr>
              <p:cNvSpPr/>
              <p:nvPr/>
            </p:nvSpPr>
            <p:spPr>
              <a:xfrm>
                <a:off x="231515" y="48516"/>
                <a:ext cx="2935419" cy="6771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LHCb</a:t>
                </a:r>
                <a:r>
                  <a:rPr lang="zh-CN" altLang="en-US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700" b="1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status</a:t>
                </a:r>
                <a:endParaRPr lang="zh-CN" altLang="en-US" sz="27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55E3CB7A-6236-50CB-37B0-F393C8139572}"/>
                  </a:ext>
                </a:extLst>
              </p:cNvPr>
              <p:cNvCxnSpPr/>
              <p:nvPr/>
            </p:nvCxnSpPr>
            <p:spPr>
              <a:xfrm>
                <a:off x="110103" y="694847"/>
                <a:ext cx="8885307" cy="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 15">
              <a:extLst>
                <a:ext uri="{FF2B5EF4-FFF2-40B4-BE49-F238E27FC236}">
                  <a16:creationId xmlns:a16="http://schemas.microsoft.com/office/drawing/2014/main" id="{8BCD586C-6D82-D862-642E-5F27B65219BA}"/>
                </a:ext>
              </a:extLst>
            </p:cNvPr>
            <p:cNvGrpSpPr/>
            <p:nvPr/>
          </p:nvGrpSpPr>
          <p:grpSpPr>
            <a:xfrm>
              <a:off x="0" y="6446733"/>
              <a:ext cx="9144000" cy="411268"/>
              <a:chOff x="0" y="6446733"/>
              <a:chExt cx="9144000" cy="411268"/>
            </a:xfrm>
          </p:grpSpPr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7D4114AD-424D-E64A-A808-95A471E334BC}"/>
                  </a:ext>
                </a:extLst>
              </p:cNvPr>
              <p:cNvSpPr/>
              <p:nvPr/>
            </p:nvSpPr>
            <p:spPr>
              <a:xfrm>
                <a:off x="0" y="6488821"/>
                <a:ext cx="9144000" cy="36918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8" name="Rectangle 7">
                <a:extLst>
                  <a:ext uri="{FF2B5EF4-FFF2-40B4-BE49-F238E27FC236}">
                    <a16:creationId xmlns:a16="http://schemas.microsoft.com/office/drawing/2014/main" id="{243FCBE3-5B23-1C8C-17AC-DFBE76F3C076}"/>
                  </a:ext>
                </a:extLst>
              </p:cNvPr>
              <p:cNvSpPr/>
              <p:nvPr/>
            </p:nvSpPr>
            <p:spPr>
              <a:xfrm>
                <a:off x="0" y="6446733"/>
                <a:ext cx="9144000" cy="4571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244BC3A1-C8A4-103A-38E6-E2F19A53F201}"/>
              </a:ext>
            </a:extLst>
          </p:cNvPr>
          <p:cNvSpPr txBox="1"/>
          <p:nvPr/>
        </p:nvSpPr>
        <p:spPr>
          <a:xfrm>
            <a:off x="363185" y="4843790"/>
            <a:ext cx="1059906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96" b="1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2026/08/13</a:t>
            </a:r>
            <a:endParaRPr kumimoji="1" lang="zh-CN" altLang="en-US" sz="1496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4" name="灯片编号占位符 1">
            <a:extLst>
              <a:ext uri="{FF2B5EF4-FFF2-40B4-BE49-F238E27FC236}">
                <a16:creationId xmlns:a16="http://schemas.microsoft.com/office/drawing/2014/main" id="{3B3E599F-37A9-C408-6E91-21423C798DB7}"/>
              </a:ext>
            </a:extLst>
          </p:cNvPr>
          <p:cNvSpPr txBox="1">
            <a:spLocks/>
          </p:cNvSpPr>
          <p:nvPr/>
        </p:nvSpPr>
        <p:spPr>
          <a:xfrm>
            <a:off x="6889711" y="4870359"/>
            <a:ext cx="1543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9B75A48-9D91-AD42-8FEF-0106549F2306}" type="slidenum">
              <a:rPr kumimoji="1" lang="zh-CN" altLang="en-US" sz="15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31</a:t>
            </a:fld>
            <a:endParaRPr kumimoji="1" lang="zh-CN" alt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7FC1395-1C08-A0EB-1DBC-8C822D7A26E4}"/>
              </a:ext>
            </a:extLst>
          </p:cNvPr>
          <p:cNvSpPr txBox="1"/>
          <p:nvPr/>
        </p:nvSpPr>
        <p:spPr>
          <a:xfrm>
            <a:off x="3959406" y="4835058"/>
            <a:ext cx="1893852" cy="3225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" altLang="zh-CN" sz="1496" b="1" dirty="0">
                <a:solidFill>
                  <a:schemeClr val="bg1"/>
                </a:solidFill>
                <a:latin typeface="Times New Roman" charset="0"/>
                <a:ea typeface="SimSun" panose="02010600030101010101" pitchFamily="2" charset="-122"/>
                <a:cs typeface="Times New Roman" charset="0"/>
              </a:rPr>
              <a:t>UCAS, Wenbin Qian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090E361-5B60-F382-BFEF-329C420E48B0}"/>
              </a:ext>
            </a:extLst>
          </p:cNvPr>
          <p:cNvSpPr/>
          <p:nvPr/>
        </p:nvSpPr>
        <p:spPr>
          <a:xfrm>
            <a:off x="5095982" y="673536"/>
            <a:ext cx="3899428" cy="3370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036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Run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1: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endParaRPr lang="en-US" altLang="zh-CN" sz="1600" b="1" dirty="0">
              <a:solidFill>
                <a:srgbClr val="7A81FF"/>
              </a:solidFill>
              <a:latin typeface="Arial" panose="020B0604020202020204" pitchFamily="34" charset="0"/>
              <a:ea typeface="SimHei" charset="-122"/>
              <a:cs typeface="Arial" panose="020B0604020202020204" pitchFamily="34" charset="0"/>
            </a:endParaRP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2011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(7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TeV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):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1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fb</a:t>
            </a:r>
            <a:r>
              <a:rPr lang="en-US" altLang="zh-CN" sz="1600" b="1" baseline="30000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endParaRPr lang="en-US" altLang="zh-CN" sz="1600" b="1" dirty="0">
              <a:solidFill>
                <a:srgbClr val="7A81FF"/>
              </a:solidFill>
              <a:latin typeface="Arial" panose="020B0604020202020204" pitchFamily="34" charset="0"/>
              <a:ea typeface="SimHei" charset="-122"/>
              <a:cs typeface="Arial" panose="020B0604020202020204" pitchFamily="34" charset="0"/>
            </a:endParaRP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2012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(8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TeV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):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fb</a:t>
            </a:r>
            <a:r>
              <a:rPr lang="en-US" altLang="zh-CN" sz="1600" b="1" baseline="30000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</a:p>
          <a:p>
            <a:pPr marL="285036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Run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2:</a:t>
            </a: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2015-2018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(13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TeV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):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6</a:t>
            </a:r>
            <a:r>
              <a:rPr lang="zh-CN" altLang="en-US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fb</a:t>
            </a:r>
            <a:r>
              <a:rPr lang="en-US" altLang="zh-CN" sz="1600" b="1" baseline="30000" dirty="0">
                <a:solidFill>
                  <a:srgbClr val="7A81FF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</a:p>
          <a:p>
            <a:pPr marL="285036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Run</a:t>
            </a:r>
            <a:r>
              <a:rPr lang="zh-CN" altLang="en-US" sz="1600" b="1" baseline="30000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3:</a:t>
            </a: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2024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(13.6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TeV):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9.56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fb</a:t>
            </a:r>
            <a:r>
              <a:rPr lang="en-US" altLang="zh-CN" sz="1600" b="1" baseline="30000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2025 (13.6 TeV):  11.81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fb</a:t>
            </a:r>
            <a:r>
              <a:rPr lang="en-US" altLang="zh-CN" sz="1600" b="1" baseline="30000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</a:p>
          <a:p>
            <a:pPr marL="742236" lvl="1" indent="-28503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2026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(13.6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TeV):</a:t>
            </a:r>
            <a:r>
              <a:rPr lang="zh-CN" altLang="en-US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5.33/fb</a:t>
            </a:r>
            <a:r>
              <a:rPr lang="en-US" altLang="zh-CN" sz="1600" b="1" baseline="30000" dirty="0">
                <a:solidFill>
                  <a:srgbClr val="002060"/>
                </a:solidFill>
                <a:latin typeface="Arial" panose="020B0604020202020204" pitchFamily="34" charset="0"/>
                <a:ea typeface="SimHei" charset="-122"/>
                <a:cs typeface="Arial" panose="020B0604020202020204" pitchFamily="34" charset="0"/>
              </a:rPr>
              <a:t>-1</a:t>
            </a:r>
            <a:endParaRPr lang="en-US" altLang="zh-CN" sz="1600" b="1" dirty="0">
              <a:solidFill>
                <a:srgbClr val="002060"/>
              </a:solidFill>
              <a:latin typeface="Arial" panose="020B0604020202020204" pitchFamily="34" charset="0"/>
              <a:ea typeface="SimHei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35F15E7-4F83-FDA5-3F57-8468718E7731}"/>
                  </a:ext>
                </a:extLst>
              </p:cNvPr>
              <p:cNvSpPr/>
              <p:nvPr/>
            </p:nvSpPr>
            <p:spPr>
              <a:xfrm>
                <a:off x="0" y="3906048"/>
                <a:ext cx="9243753" cy="7853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Operates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at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kumimoji="1" lang="en-US" altLang="zh-CN" sz="16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𝟓</m:t>
                    </m:r>
                  </m:oMath>
                </a14:m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higher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instantaneous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luminosity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1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year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@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Run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3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&gt;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Run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1+2;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+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increase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in</a:t>
                </a:r>
                <a:r>
                  <a:rPr kumimoji="1" lang="zh-CN" alt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 </a:t>
                </a:r>
                <a:r>
                  <a:rPr kumimoji="1" lang="en-US" altLang="zh-CN" sz="16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SimHei" charset="-122"/>
                    <a:cs typeface="Arial" panose="020B0604020202020204" pitchFamily="34" charset="0"/>
                  </a:rPr>
                  <a:t>efficiencies</a:t>
                </a:r>
                <a:endParaRPr lang="zh-CN" altLang="en-US" sz="16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F35F15E7-4F83-FDA5-3F57-8468718E7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906048"/>
                <a:ext cx="9243753" cy="785343"/>
              </a:xfrm>
              <a:prstGeom prst="rect">
                <a:avLst/>
              </a:prstGeom>
              <a:blipFill>
                <a:blip r:embed="rId3"/>
                <a:stretch>
                  <a:fillRect l="-275" b="-79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AutoShape 2" descr="PieChartEffBreakdown">
            <a:extLst>
              <a:ext uri="{FF2B5EF4-FFF2-40B4-BE49-F238E27FC236}">
                <a16:creationId xmlns:a16="http://schemas.microsoft.com/office/drawing/2014/main" id="{A66A9B28-6AEB-59C9-7992-27C15FDABF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4825" y="0"/>
            <a:ext cx="81327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AutoShape 4" descr="PieChartEffBreakdown">
            <a:extLst>
              <a:ext uri="{FF2B5EF4-FFF2-40B4-BE49-F238E27FC236}">
                <a16:creationId xmlns:a16="http://schemas.microsoft.com/office/drawing/2014/main" id="{DC7AF622-CABC-F180-ECFA-5F28454888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7225" y="152400"/>
            <a:ext cx="81327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6" name="图片 5" descr="Total recorded luminosity by year">
            <a:extLst>
              <a:ext uri="{FF2B5EF4-FFF2-40B4-BE49-F238E27FC236}">
                <a16:creationId xmlns:a16="http://schemas.microsoft.com/office/drawing/2014/main" id="{70277D0F-D381-C131-27C4-047D13401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81" y="645855"/>
            <a:ext cx="4236925" cy="325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8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951"/>
    </mc:Choice>
    <mc:Fallback xmlns="">
      <p:transition spd="slow" advTm="48951"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118774</TotalTime>
  <Words>2137</Words>
  <Application>Microsoft Macintosh PowerPoint</Application>
  <PresentationFormat>全屏显示(16:9)</PresentationFormat>
  <Paragraphs>403</Paragraphs>
  <Slides>31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DengXian</vt:lpstr>
      <vt:lpstr>Microsoft YaHei</vt:lpstr>
      <vt:lpstr>Arial</vt:lpstr>
      <vt:lpstr>Calibri</vt:lpstr>
      <vt:lpstr>Calibri Light</vt:lpstr>
      <vt:lpstr>Cambria Math</vt:lpstr>
      <vt:lpstr>Times New Roman</vt:lpstr>
      <vt:lpstr>Office 主题</vt:lpstr>
      <vt:lpstr>Spectroscopy studies with b-hadron decaying into final states with two charmed hadrons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wb qian</cp:lastModifiedBy>
  <cp:revision>732</cp:revision>
  <cp:lastPrinted>2020-12-04T23:54:58Z</cp:lastPrinted>
  <dcterms:created xsi:type="dcterms:W3CDTF">2016-11-07T09:39:16Z</dcterms:created>
  <dcterms:modified xsi:type="dcterms:W3CDTF">2026-08-31T11:55:37Z</dcterms:modified>
</cp:coreProperties>
</file>