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2" r:id="rId6"/>
    <p:sldId id="263" r:id="rId7"/>
    <p:sldId id="260" r:id="rId8"/>
    <p:sldId id="261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55" y="7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6654F4-B447-509D-AF21-97BCE4579E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4AD9C7D-B96E-C7A5-801E-AEE56F44A4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97F92EF-EC26-7E90-973D-F528BAC0FBC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A149B88-558D-7B43-9E91-2B3793E19BF0}" type="datetimeFigureOut">
              <a:t>2026/8/12</a:t>
            </a:fld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7D1FA0-B482-7458-8F1F-D2B39426B1A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4D2D08-13E9-1234-7AF8-10DB0F6AF8E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718EC9-A6AC-6747-ACA6-BEDF68ED2C2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22A116-35A9-AC9C-CE77-B156C05F6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63270E-313F-8CCB-C62A-732D60DAA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4419A5-3B02-19E1-2610-0F2AFD6DE21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A149B88-558D-7B43-9E91-2B3793E19BF0}" type="datetimeFigureOut">
              <a:t>2026/8/12</a:t>
            </a:fld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C0437B0-57A1-C5A9-3486-8EEC8467CD9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A00CA7B-0AAC-3D7C-53B7-A11996F29D0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718EC9-A6AC-6747-ACA6-BEDF68ED2C2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ECB2E8-36D5-53CE-7123-B2EC067DE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54D2F66-12B0-C183-1840-4A26AA0B17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>
              <a:buNone/>
            </a:pPr>
            <a:r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E794C1B-B3DC-AE33-61AF-9C640C56E9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A149B88-558D-7B43-9E91-2B3793E19BF0}" type="datetimeFigureOut">
              <a:t>2026/8/12</a:t>
            </a:fld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553CB87-245D-E754-C778-F2ABA5F2811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864C670-6F9D-3C33-6C6D-588656696A9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718EC9-A6AC-6747-ACA6-BEDF68ED2C2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6E6E12-7C3E-04EF-2D0A-45489DDCB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ACFA41-B462-984F-5FC1-0E3D19B4F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A8ACCAA-DE2D-EA70-29EA-FDBEFAD7B614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7B4F84E-75AD-0C7F-8F2A-2295901A7E4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A149B88-558D-7B43-9E91-2B3793E19BF0}" type="datetimeFigureOut">
              <a:t>2026/8/12</a:t>
            </a:fld>
            <a:endParaRPr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5B83B5B-4431-7B50-5EB7-2464DC7B607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1FF737E-8FFF-D945-36FE-8435EC06D05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718EC9-A6AC-6747-ACA6-BEDF68ED2C2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320BE3-3FC1-0971-D67C-3E48FC1BE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E0C88EB-1CA9-2AF1-F015-A5D3015A3B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>
              <a:buNone/>
            </a:pPr>
            <a:r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309D6AF-8F3B-8DC3-CD50-0E4E24076897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A294576-8443-8D2B-86B9-F4F24BA8D82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>
              <a:buNone/>
            </a:pPr>
            <a:r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E6C4C59-65A8-F9EB-3E46-318F4752013C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B186AA9-8F7B-3E17-5ADB-ECC0A929FCC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A149B88-558D-7B43-9E91-2B3793E19BF0}" type="datetimeFigureOut">
              <a:t>2026/8/12</a:t>
            </a:fld>
            <a:endParaRPr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5B4484D-C49A-2FE3-5509-7DCBBE7CAD4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3D65749-4F68-BD51-BC31-EDC1185E1F8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718EC9-A6AC-6747-ACA6-BEDF68ED2C2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FFE2EF-D586-7A31-56B9-C51398A4C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4904AF0-51C9-8D7D-B12C-F0FE37DCD36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A149B88-558D-7B43-9E91-2B3793E19BF0}" type="datetimeFigureOut">
              <a:t>2026/8/12</a:t>
            </a:fld>
            <a:endParaRPr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FE96D02-4370-6964-556F-C591EA8950B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7344496-F7C6-67D5-BD83-B9C844B2C09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718EC9-A6AC-6747-ACA6-BEDF68ED2C2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3721831-C676-7C05-91A9-0FD7D604E3D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A149B88-558D-7B43-9E91-2B3793E19BF0}" type="datetimeFigureOut">
              <a:t>2026/8/12</a:t>
            </a:fld>
            <a:endParaRPr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994308C-43EC-FFDA-CA67-C2B590367CA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A3B1C5-28FD-6537-790D-30E5C4CD62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718EC9-A6AC-6747-ACA6-BEDF68ED2C2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A6F67E-AE6F-BC93-7D99-D821E79CC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A9A53E-D186-DEE1-E01E-F2A8DF16A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C419F10-99AA-952B-001F-DD54E73266A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buNone/>
            </a:pPr>
            <a:r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58816C0-E716-A09E-74DA-1DEE61A6C01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A149B88-558D-7B43-9E91-2B3793E19BF0}" type="datetimeFigureOut">
              <a:t>2026/8/12</a:t>
            </a:fld>
            <a:endParaRPr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4C15FEB-F684-52A2-0C29-73D9C5B8AE0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1E194B5-1237-3C21-5EE4-B65060F7D33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718EC9-A6AC-6747-ACA6-BEDF68ED2C2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BD200F-A5C2-1276-57FF-4FC6A3A10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CBFDF3A-E961-12F1-92EB-4A0CD5277E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87BA54A-2A59-21B8-C273-FAB9580ABA6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buNone/>
            </a:pPr>
            <a:r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6E04D3D-BCBA-E63E-9352-856C974D1D2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A149B88-558D-7B43-9E91-2B3793E19BF0}" type="datetimeFigureOut">
              <a:t>2026/8/12</a:t>
            </a:fld>
            <a:endParaRPr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86B1D08-6221-D7F6-807F-90B520000FD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B5DFD21-D4D9-D1E0-CABE-FB06A0D762B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718EC9-A6AC-6747-ACA6-BEDF68ED2C2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9C4BA2-9D75-1DD7-7D4A-B9C385CFA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8020BD7-6755-446F-B63F-9FC63E0DDA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4B37D0-757E-7BD2-CA13-21B0459D276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A149B88-558D-7B43-9E91-2B3793E19BF0}" type="datetimeFigureOut">
              <a:t>2026/8/12</a:t>
            </a:fld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78E5C24-F5C6-5A13-3E1F-E2CF0B8F515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6779127-228F-EB7B-42BA-71359C64F26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718EC9-A6AC-6747-ACA6-BEDF68ED2C2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4E8A6F9-52C6-769C-8B44-D09FA5918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737B220-E49F-4404-4B0A-F8647C9AF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D458213-3C75-B9F0-D097-B00D04C68DD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A149B88-558D-7B43-9E91-2B3793E19BF0}" type="datetimeFigureOut">
              <a:t>2026/8/12</a:t>
            </a:fld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99FF64C-AFC7-B5CB-B76B-181D563299B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29204B7-4329-5786-221C-84DD266E284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718EC9-A6AC-6747-ACA6-BEDF68ED2C2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FDEA734-8BC3-B49C-0395-D4B3E1C0B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3C36951-4952-106C-74E4-C90B4CD101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E77EE2B-E69C-2759-16D8-C2AA83B4BCC2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149B88-558D-7B43-9E91-2B3793E19BF0}" type="datetimeFigureOut">
              <a:t>2026/8/12</a:t>
            </a:fld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828F08E-DA2B-E7FF-1303-4CB005439283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BC684E6-C0D3-B531-74F3-19A4511F400E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718EC9-A6AC-6747-ACA6-BEDF68ED2C2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2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2.png"/><Relationship Id="rId9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2.png"/><Relationship Id="rId9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1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2.png"/><Relationship Id="rId9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1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2.png"/><Relationship Id="rId9" Type="http://schemas.openxmlformats.org/officeDocument/2006/relationships/image" Target="../media/image5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openxmlformats.org/officeDocument/2006/relationships/image" Target="../media/image1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17" Type="http://schemas.openxmlformats.org/officeDocument/2006/relationships/image" Target="../media/image71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4" Type="http://schemas.openxmlformats.org/officeDocument/2006/relationships/image" Target="../media/image2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CD144C66-4AC7-9DE5-81EA-422E24043546}"/>
              </a:ext>
            </a:extLst>
          </p:cNvPr>
          <p:cNvSpPr>
            <a:spLocks noGrp="1"/>
          </p:cNvSpPr>
          <p:nvPr/>
        </p:nvSpPr>
        <p:spPr>
          <a:xfrm>
            <a:off x="0" y="1513909"/>
            <a:ext cx="12192000" cy="154862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9E712B0-3024-7304-76AA-AA418144F3A1}"/>
              </a:ext>
            </a:extLst>
          </p:cNvPr>
          <p:cNvSpPr>
            <a:spLocks noGrp="1"/>
          </p:cNvSpPr>
          <p:nvPr/>
        </p:nvSpPr>
        <p:spPr>
          <a:xfrm>
            <a:off x="666750" y="1436915"/>
            <a:ext cx="10858500" cy="17373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ctr">
            <a:spAutoFit/>
          </a:bodyPr>
          <a:lstStyle/>
          <a:p>
            <a:pPr algn="ctr">
              <a:buNone/>
              <a:defRPr sz="3150" b="1">
                <a:solidFill>
                  <a:srgbClr val="FFFFFF"/>
                </a:solidFill>
              </a:defRPr>
            </a:pPr>
            <a:r>
              <a:rPr sz="3150" b="1" dirty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Effective Range Expansion with the Left-Hand Cut:</a:t>
            </a:r>
          </a:p>
          <a:p>
            <a:pPr algn="ctr">
              <a:buNone/>
              <a:defRPr sz="3150" b="1">
                <a:solidFill>
                  <a:srgbClr val="FFFFFF"/>
                </a:solidFill>
              </a:defRPr>
            </a:pPr>
            <a:r>
              <a:rPr sz="3150" b="1" dirty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Higher Order Improvements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508B1DA-4114-89EC-F761-31D7D94F86D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809750" y="4095750"/>
            <a:ext cx="8572500" cy="762000"/>
          </a:xfrm>
        </p:spPr>
        <p:txBody>
          <a:bodyPr anchor="ctr"/>
          <a:lstStyle/>
          <a:p>
            <a:pPr algn="ctr">
              <a:defRPr sz="1500" b="0">
                <a:solidFill>
                  <a:srgbClr val="0E2841"/>
                </a:solidFill>
              </a:defRPr>
            </a:pPr>
            <a:endParaRPr sz="1500" b="0" dirty="0">
              <a:solidFill>
                <a:srgbClr val="0E2841"/>
              </a:solidFill>
              <a:latin typeface="微软雅黑"/>
              <a:ea typeface="微软雅黑"/>
              <a:cs typeface="微软雅黑"/>
            </a:endParaRPr>
          </a:p>
          <a:p>
            <a:pPr algn="ctr">
              <a:defRPr sz="1500" b="0">
                <a:solidFill>
                  <a:srgbClr val="0E2841"/>
                </a:solidFill>
              </a:defRPr>
            </a:pPr>
            <a:endParaRPr sz="1500" b="0" dirty="0">
              <a:solidFill>
                <a:srgbClr val="0E2841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17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971" y="55736"/>
            <a:ext cx="4191893" cy="1381179"/>
          </a:xfrm>
          <a:prstGeom prst="rect">
            <a:avLst/>
          </a:prstGeom>
        </p:spPr>
      </p:pic>
      <p:pic>
        <p:nvPicPr>
          <p:cNvPr id="19" name="图片 1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222127" y="0"/>
            <a:ext cx="1504855" cy="150485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27086F5-79C2-C2E2-E97E-1C3C36A72DE8}"/>
              </a:ext>
            </a:extLst>
          </p:cNvPr>
          <p:cNvSpPr txBox="1"/>
          <p:nvPr/>
        </p:nvSpPr>
        <p:spPr>
          <a:xfrm>
            <a:off x="2625256" y="3548879"/>
            <a:ext cx="694148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b="1" dirty="0">
                <a:solidFill>
                  <a:srgbClr val="0E2841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Wen-Jia Wang</a:t>
            </a:r>
            <a:r>
              <a:rPr lang="zh-CN" altLang="en-US" sz="2400" b="1" dirty="0">
                <a:solidFill>
                  <a:srgbClr val="0E2841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（王文佳）</a:t>
            </a:r>
            <a:endParaRPr lang="en-US" altLang="zh-CN" sz="2400" b="1" dirty="0">
              <a:solidFill>
                <a:srgbClr val="0E2841"/>
              </a:solidFill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b="1" dirty="0">
                <a:solidFill>
                  <a:srgbClr val="0E2841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University of Electronic Science and  Technology of China, Chengdu</a:t>
            </a:r>
            <a:r>
              <a:rPr lang="zh-CN" altLang="en-US" sz="2400" b="1" dirty="0">
                <a:solidFill>
                  <a:srgbClr val="0E2841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（电子科技大学，成都）</a:t>
            </a:r>
            <a:endParaRPr lang="en-US" altLang="zh-CN" sz="2400" b="1" dirty="0">
              <a:solidFill>
                <a:srgbClr val="0E2841"/>
              </a:solidFill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  <a:p>
            <a:pPr algn="ctr"/>
            <a:endParaRPr lang="zh-CN" altLang="en-US" sz="1800" b="1" dirty="0">
              <a:solidFill>
                <a:srgbClr val="0E2841"/>
              </a:solidFill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00FB3AEC-8892-AB80-7870-44DCE379AA6B}"/>
              </a:ext>
            </a:extLst>
          </p:cNvPr>
          <p:cNvSpPr txBox="1"/>
          <p:nvPr/>
        </p:nvSpPr>
        <p:spPr>
          <a:xfrm>
            <a:off x="5334661" y="6404074"/>
            <a:ext cx="152267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34865" algn="l"/>
                <a:tab pos="5701665" algn="l"/>
              </a:tabLst>
            </a:pPr>
            <a:r>
              <a:rPr sz="2400" b="1" dirty="0">
                <a:solidFill>
                  <a:srgbClr val="0E2841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202</a:t>
            </a:r>
            <a:r>
              <a:rPr lang="en-US" altLang="zh-CN" sz="2400" b="1" dirty="0">
                <a:solidFill>
                  <a:srgbClr val="0E2841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6</a:t>
            </a:r>
            <a:r>
              <a:rPr sz="2400" b="1" dirty="0">
                <a:solidFill>
                  <a:srgbClr val="0E2841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/</a:t>
            </a:r>
            <a:r>
              <a:rPr lang="en-US" altLang="zh-CN" sz="2400" b="1" dirty="0">
                <a:solidFill>
                  <a:srgbClr val="0E2841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08</a:t>
            </a:r>
            <a:r>
              <a:rPr sz="2400" b="1" dirty="0">
                <a:solidFill>
                  <a:srgbClr val="0E2841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/</a:t>
            </a:r>
            <a:r>
              <a:rPr lang="en-US" altLang="zh-CN" sz="2400" b="1" dirty="0">
                <a:solidFill>
                  <a:srgbClr val="0E2841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13</a:t>
            </a:r>
            <a:endParaRPr sz="2400" b="1" dirty="0">
              <a:solidFill>
                <a:srgbClr val="0E2841"/>
              </a:solidFill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98724F5-4749-240C-2DC2-810242B03ADB}"/>
              </a:ext>
            </a:extLst>
          </p:cNvPr>
          <p:cNvSpPr txBox="1"/>
          <p:nvPr/>
        </p:nvSpPr>
        <p:spPr>
          <a:xfrm>
            <a:off x="1809750" y="5523921"/>
            <a:ext cx="92857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E2841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In collaboration with Bing Wu,</a:t>
            </a:r>
            <a:r>
              <a:rPr lang="zh-CN" altLang="en-US" sz="2000" b="1" dirty="0">
                <a:solidFill>
                  <a:srgbClr val="0E2841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</a:t>
            </a:r>
            <a:r>
              <a:rPr lang="en-US" altLang="zh-CN" sz="2000" b="1" dirty="0">
                <a:solidFill>
                  <a:srgbClr val="0E2841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Meng-Lin Du, Feng-Kun Guo</a:t>
            </a:r>
            <a:endParaRPr lang="en-US" altLang="zh-CN" sz="2000" b="1"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</a:t>
            </a:r>
            <a:r>
              <a:rPr lang="en-US" altLang="zh-CN" sz="20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en-US" altLang="zh-CN" sz="20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spc="-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Phys. Rev. D.</a:t>
            </a:r>
            <a:r>
              <a:rPr lang="en-US" altLang="zh-CN" sz="2000" spc="1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spc="-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114 (2026) 1, 014003</a:t>
            </a:r>
            <a:r>
              <a:rPr lang="en-US" altLang="zh-CN" sz="2000" spc="-5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2000" spc="-5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en-US" altLang="zh-CN" sz="2000" spc="-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Phys. Rev. L.</a:t>
            </a:r>
            <a:r>
              <a:rPr lang="en-US" altLang="zh-CN" sz="2000" spc="1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135 (2025) 011903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227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图片 3"/>
          <p:cNvPicPr>
            <a:picLocks noChangeAspect="1"/>
          </p:cNvPicPr>
          <p:nvPr/>
        </p:nvPicPr>
        <p:blipFill rotWithShape="1">
          <a:blip r:embed="rId3"/>
          <a:srcRect l="4040" t="15841" r="74316" b="18645"/>
          <a:stretch/>
        </p:blipFill>
        <p:spPr>
          <a:xfrm>
            <a:off x="11191347" y="322271"/>
            <a:ext cx="907256" cy="904876"/>
          </a:xfrm>
          <a:prstGeom prst="rect">
            <a:avLst/>
          </a:prstGeom>
        </p:spPr>
      </p:pic>
      <p:sp>
        <p:nvSpPr>
          <p:cNvPr id="5" name="Text Box 31">
            <a:extLst>
              <a:ext uri="{FF2B5EF4-FFF2-40B4-BE49-F238E27FC236}">
                <a16:creationId xmlns:a16="http://schemas.microsoft.com/office/drawing/2014/main" id="{66500DE6-487A-146F-6F68-C94603BFE52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283335"/>
          </a:xfrm>
          <a:prstGeom prst="rect">
            <a:avLst/>
          </a:prstGeom>
          <a:solidFill>
            <a:srgbClr val="E8E7E5"/>
          </a:soli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" name="Text Box 32">
            <a:extLst>
              <a:ext uri="{FF2B5EF4-FFF2-40B4-BE49-F238E27FC236}">
                <a16:creationId xmlns:a16="http://schemas.microsoft.com/office/drawing/2014/main" id="{DCF92BCD-045C-1258-9175-C146049E683E}"/>
              </a:ext>
            </a:extLst>
          </p:cNvPr>
          <p:cNvSpPr>
            <a:spLocks noGrp="1"/>
          </p:cNvSpPr>
          <p:nvPr/>
        </p:nvSpPr>
        <p:spPr>
          <a:xfrm>
            <a:off x="1" y="-828"/>
            <a:ext cx="3032267" cy="283335"/>
          </a:xfrm>
          <a:prstGeom prst="rect">
            <a:avLst/>
          </a:prstGeom>
          <a:gradFill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" name="Text Box 31">
            <a:extLst>
              <a:ext uri="{FF2B5EF4-FFF2-40B4-BE49-F238E27FC236}">
                <a16:creationId xmlns:a16="http://schemas.microsoft.com/office/drawing/2014/main" id="{22F0E7C1-962C-E07D-E443-8EA8AD992C74}"/>
              </a:ext>
            </a:extLst>
          </p:cNvPr>
          <p:cNvSpPr>
            <a:spLocks noGrp="1"/>
          </p:cNvSpPr>
          <p:nvPr/>
        </p:nvSpPr>
        <p:spPr>
          <a:xfrm>
            <a:off x="0" y="6574665"/>
            <a:ext cx="12192000" cy="283335"/>
          </a:xfrm>
          <a:prstGeom prst="rect">
            <a:avLst/>
          </a:prstGeom>
          <a:gradFill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" name="灯片编号占位符 1">
            <a:extLst>
              <a:ext uri="{FF2B5EF4-FFF2-40B4-BE49-F238E27FC236}">
                <a16:creationId xmlns:a16="http://schemas.microsoft.com/office/drawing/2014/main" id="{8FA4905D-0CB6-5C27-34C6-4F5FA6EADAE9}"/>
              </a:ext>
            </a:extLst>
          </p:cNvPr>
          <p:cNvSpPr>
            <a:spLocks noGrp="1"/>
          </p:cNvSpPr>
          <p:nvPr/>
        </p:nvSpPr>
        <p:spPr>
          <a:xfrm>
            <a:off x="11350869" y="6533769"/>
            <a:ext cx="843812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algn="r"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1pPr>
            <a:lvl2pPr marL="457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fld id="{1D17320A-EE89-45D2-BE35-83408CCCAB87}" type="slidenum">
              <a:rPr b="1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2</a:t>
            </a:fld>
            <a:r>
              <a:rPr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/1</a:t>
            </a:r>
            <a:r>
              <a:rPr lang="en-US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3</a:t>
            </a:r>
            <a:endParaRPr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E367A63-7F76-041F-81C3-35ED98FF1392}"/>
              </a:ext>
            </a:extLst>
          </p:cNvPr>
          <p:cNvSpPr>
            <a:spLocks noGrp="1"/>
          </p:cNvSpPr>
          <p:nvPr/>
        </p:nvSpPr>
        <p:spPr>
          <a:xfrm>
            <a:off x="426007" y="482321"/>
            <a:ext cx="28050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5BD7052-F2CE-6D87-7621-AB4E6BF24582}"/>
              </a:ext>
            </a:extLst>
          </p:cNvPr>
          <p:cNvSpPr>
            <a:spLocks noGrp="1"/>
          </p:cNvSpPr>
          <p:nvPr/>
        </p:nvSpPr>
        <p:spPr>
          <a:xfrm>
            <a:off x="8697383" y="5978836"/>
            <a:ext cx="24939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FD5AB4F-FB76-0666-C820-439DC292A077}"/>
              </a:ext>
            </a:extLst>
          </p:cNvPr>
          <p:cNvSpPr>
            <a:spLocks noGrp="1"/>
          </p:cNvSpPr>
          <p:nvPr/>
        </p:nvSpPr>
        <p:spPr>
          <a:xfrm>
            <a:off x="744033" y="4822906"/>
            <a:ext cx="996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926F53C-0161-03BA-D427-4A8082C0DF85}"/>
              </a:ext>
            </a:extLst>
          </p:cNvPr>
          <p:cNvSpPr>
            <a:spLocks noGrp="1"/>
          </p:cNvSpPr>
          <p:nvPr/>
        </p:nvSpPr>
        <p:spPr>
          <a:xfrm>
            <a:off x="3699796" y="3796922"/>
            <a:ext cx="9382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B654CEA-DCCA-B2EE-FC7C-2DCC29CCDE57}"/>
              </a:ext>
            </a:extLst>
          </p:cNvPr>
          <p:cNvSpPr>
            <a:spLocks noGrp="1"/>
          </p:cNvSpPr>
          <p:nvPr/>
        </p:nvSpPr>
        <p:spPr>
          <a:xfrm>
            <a:off x="1830340" y="4767420"/>
            <a:ext cx="17083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pic>
        <p:nvPicPr>
          <p:cNvPr id="143" name="图片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096" y="3936770"/>
            <a:ext cx="1288473" cy="571457"/>
          </a:xfrm>
          <a:prstGeom prst="rect">
            <a:avLst/>
          </a:prstGeom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7C386F82-4BED-5EE8-83B0-C0384C53F729}"/>
              </a:ext>
            </a:extLst>
          </p:cNvPr>
          <p:cNvSpPr>
            <a:spLocks noGrp="1"/>
          </p:cNvSpPr>
          <p:nvPr/>
        </p:nvSpPr>
        <p:spPr>
          <a:xfrm>
            <a:off x="2614317" y="2197739"/>
            <a:ext cx="1371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0E0BF6B5-914F-7B56-A8C9-32A9D6D1E5C9}"/>
              </a:ext>
            </a:extLst>
          </p:cNvPr>
          <p:cNvSpPr>
            <a:spLocks noGrp="1"/>
          </p:cNvSpPr>
          <p:nvPr/>
        </p:nvSpPr>
        <p:spPr>
          <a:xfrm>
            <a:off x="6999242" y="1626803"/>
            <a:ext cx="43516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7A3DF8C3-DF92-F0A7-A06A-81274C7BFA0B}"/>
              </a:ext>
            </a:extLst>
          </p:cNvPr>
          <p:cNvSpPr>
            <a:spLocks noGrp="1"/>
          </p:cNvSpPr>
          <p:nvPr/>
        </p:nvSpPr>
        <p:spPr>
          <a:xfrm>
            <a:off x="7558143" y="3830412"/>
            <a:ext cx="43516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01C597B7-683E-184F-9CE1-1AFB572AE367}"/>
              </a:ext>
            </a:extLst>
          </p:cNvPr>
          <p:cNvSpPr>
            <a:spLocks noGrp="1"/>
          </p:cNvSpPr>
          <p:nvPr/>
        </p:nvSpPr>
        <p:spPr>
          <a:xfrm>
            <a:off x="2094804" y="6560693"/>
            <a:ext cx="92711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Wen-Jia Wang | Effective Range Expansion with the Left-Hand Cut: Higher Order Improvements |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64FB8A2C-3E57-DE73-D083-542668761294}"/>
              </a:ext>
            </a:extLst>
          </p:cNvPr>
          <p:cNvSpPr>
            <a:spLocks noGrp="1"/>
          </p:cNvSpPr>
          <p:nvPr/>
        </p:nvSpPr>
        <p:spPr>
          <a:xfrm>
            <a:off x="889388" y="1253545"/>
            <a:ext cx="6109854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har char="l"/>
            </a:pPr>
            <a:endParaRPr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D5D6DF02-6C3D-E222-3319-FD682E26F8EE}"/>
              </a:ext>
            </a:extLst>
          </p:cNvPr>
          <p:cNvSpPr>
            <a:spLocks noGrp="1"/>
          </p:cNvSpPr>
          <p:nvPr/>
        </p:nvSpPr>
        <p:spPr>
          <a:xfrm>
            <a:off x="977684" y="6071364"/>
            <a:ext cx="53805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08BF30F-F336-65AB-420C-4C43744BC407}"/>
              </a:ext>
            </a:extLst>
          </p:cNvPr>
          <p:cNvSpPr>
            <a:spLocks noGrp="1"/>
          </p:cNvSpPr>
          <p:nvPr/>
        </p:nvSpPr>
        <p:spPr>
          <a:xfrm>
            <a:off x="205667" y="-21550"/>
            <a:ext cx="28266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第十一届手征有效场论研讨会</a:t>
            </a:r>
            <a:endParaRPr sz="1400"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ADF13B3-6289-3EB5-83BB-C12C8BB6C916}"/>
              </a:ext>
            </a:extLst>
          </p:cNvPr>
          <p:cNvSpPr>
            <a:spLocks noGrp="1"/>
          </p:cNvSpPr>
          <p:nvPr/>
        </p:nvSpPr>
        <p:spPr>
          <a:xfrm>
            <a:off x="0" y="6566780"/>
            <a:ext cx="15899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Aug.</a:t>
            </a:r>
            <a:r>
              <a:rPr lang="en-US" altLang="zh-CN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13</a:t>
            </a:r>
            <a:r>
              <a:rPr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 2026</a:t>
            </a:r>
          </a:p>
        </p:txBody>
      </p:sp>
      <p:sp>
        <p:nvSpPr>
          <p:cNvPr id="118" name="矩形 117">
            <a:extLst>
              <a:ext uri="{FF2B5EF4-FFF2-40B4-BE49-F238E27FC236}">
                <a16:creationId xmlns:a16="http://schemas.microsoft.com/office/drawing/2014/main" id="{C4C261FD-5727-4D7B-9944-5EF0DA3827D3}"/>
              </a:ext>
            </a:extLst>
          </p:cNvPr>
          <p:cNvSpPr>
            <a:spLocks noGrp="1"/>
          </p:cNvSpPr>
          <p:nvPr/>
        </p:nvSpPr>
        <p:spPr>
          <a:xfrm>
            <a:off x="93397" y="444373"/>
            <a:ext cx="10179927" cy="75441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defRPr sz="2175" b="1">
                <a:solidFill>
                  <a:srgbClr val="0E2841"/>
                </a:solidFill>
              </a:defRPr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sz="2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AutoShape 6">
            <a:extLst>
              <a:ext uri="{FF2B5EF4-FFF2-40B4-BE49-F238E27FC236}">
                <a16:creationId xmlns:a16="http://schemas.microsoft.com/office/drawing/2014/main" id="{1493812F-00A9-2AA7-558B-F53BFEEC24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8390A837-DDF8-EAEF-90E3-67E00A6B397D}"/>
                  </a:ext>
                </a:extLst>
              </p:cNvPr>
              <p:cNvSpPr txBox="1"/>
              <p:nvPr/>
            </p:nvSpPr>
            <p:spPr>
              <a:xfrm>
                <a:off x="503015" y="3294996"/>
                <a:ext cx="5495335" cy="11106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r>
                  <a:rPr kumimoji="0" lang="en-US" altLang="zh-CN" sz="1800" b="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kumimoji="0" lang="zh-CN" altLang="zh-CN" sz="1600" b="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Expansion around the threshold</a:t>
                </a:r>
                <a:r>
                  <a:rPr kumimoji="0" lang="en-US" altLang="zh-CN" sz="1600" b="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altLang="zh-CN" sz="16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kumimoji="0" lang="en-US" altLang="zh-CN" sz="16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𝑘</m:t>
                        </m:r>
                      </m:e>
                      <m:sup>
                        <m:r>
                          <a:rPr kumimoji="0" lang="en-US" altLang="zh-CN" sz="1600" b="0" i="1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en-US" altLang="zh-CN" sz="160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 = 0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r>
                  <a:rPr kumimoji="0" lang="en-US" altLang="zh-CN" sz="16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r>
                  <a:rPr kumimoji="0" lang="zh-CN" altLang="zh-CN" sz="1600" b="0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Model-independent parametrization near threshold </a:t>
                </a:r>
              </a:p>
            </p:txBody>
          </p:sp>
        </mc:Choice>
        <mc:Fallback xmlns="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8390A837-DDF8-EAEF-90E3-67E00A6B39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015" y="3294996"/>
                <a:ext cx="5495335" cy="1110689"/>
              </a:xfrm>
              <a:prstGeom prst="rect">
                <a:avLst/>
              </a:prstGeom>
              <a:blipFill>
                <a:blip r:embed="rId5"/>
                <a:stretch>
                  <a:fillRect l="-1221" b="-82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文本框 50">
            <a:extLst>
              <a:ext uri="{FF2B5EF4-FFF2-40B4-BE49-F238E27FC236}">
                <a16:creationId xmlns:a16="http://schemas.microsoft.com/office/drawing/2014/main" id="{7E713E85-44A1-A834-83D8-835A006BA421}"/>
              </a:ext>
            </a:extLst>
          </p:cNvPr>
          <p:cNvSpPr txBox="1"/>
          <p:nvPr/>
        </p:nvSpPr>
        <p:spPr>
          <a:xfrm>
            <a:off x="2155925" y="5987598"/>
            <a:ext cx="7684851" cy="369332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nearby </a:t>
            </a:r>
            <a:r>
              <a:rPr lang="en-US" altLang="zh-CN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lhc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restricts the convergence region of the traditional ERE.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0EC56C75-BE7D-4DDC-1A0A-CB6D579F1104}"/>
              </a:ext>
            </a:extLst>
          </p:cNvPr>
          <p:cNvSpPr txBox="1"/>
          <p:nvPr/>
        </p:nvSpPr>
        <p:spPr>
          <a:xfrm>
            <a:off x="0" y="564927"/>
            <a:ext cx="8898508" cy="49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en-US" altLang="zh-CN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traditional effective-range expansion (ERE) and its 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limitations</a:t>
            </a:r>
            <a:endParaRPr lang="en-US" altLang="zh-CN" sz="2000" b="1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8" name="图片 57">
            <a:extLst>
              <a:ext uri="{FF2B5EF4-FFF2-40B4-BE49-F238E27FC236}">
                <a16:creationId xmlns:a16="http://schemas.microsoft.com/office/drawing/2014/main" id="{4CD21955-5812-07C4-446D-F0C695B64F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1294866" y="1421844"/>
            <a:ext cx="3541019" cy="1135482"/>
          </a:xfrm>
          <a:prstGeom prst="rect">
            <a:avLst/>
          </a:prstGeom>
        </p:spPr>
      </p:pic>
      <p:sp>
        <p:nvSpPr>
          <p:cNvPr id="60" name="文本框 59">
            <a:extLst>
              <a:ext uri="{FF2B5EF4-FFF2-40B4-BE49-F238E27FC236}">
                <a16:creationId xmlns:a16="http://schemas.microsoft.com/office/drawing/2014/main" id="{9F1A9740-E4A9-F4D9-D2E8-D580F9C1F813}"/>
              </a:ext>
            </a:extLst>
          </p:cNvPr>
          <p:cNvSpPr txBox="1"/>
          <p:nvPr/>
        </p:nvSpPr>
        <p:spPr>
          <a:xfrm>
            <a:off x="684165" y="2995092"/>
            <a:ext cx="5101498" cy="611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75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</a:rPr>
              <a:t>phase shift   scattering length     effective range</a:t>
            </a:r>
          </a:p>
          <a:p>
            <a:pPr algn="l">
              <a:defRPr sz="1575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endParaRPr lang="en-US" altLang="zh-CN" sz="1800" dirty="0">
              <a:latin typeface="Times New Roman"/>
              <a:ea typeface="Times New Roman"/>
              <a:cs typeface="Times New Roman"/>
            </a:endParaRPr>
          </a:p>
        </p:txBody>
      </p:sp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id="{F3C74208-92FD-29B5-34F6-8343E9B12ADB}"/>
              </a:ext>
            </a:extLst>
          </p:cNvPr>
          <p:cNvCxnSpPr>
            <a:cxnSpLocks/>
          </p:cNvCxnSpPr>
          <p:nvPr/>
        </p:nvCxnSpPr>
        <p:spPr>
          <a:xfrm flipH="1">
            <a:off x="1569504" y="2198602"/>
            <a:ext cx="553868" cy="701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箭头连接符 66">
            <a:extLst>
              <a:ext uri="{FF2B5EF4-FFF2-40B4-BE49-F238E27FC236}">
                <a16:creationId xmlns:a16="http://schemas.microsoft.com/office/drawing/2014/main" id="{D9658F50-E61F-213F-F6BA-B785F8DB8000}"/>
              </a:ext>
            </a:extLst>
          </p:cNvPr>
          <p:cNvCxnSpPr>
            <a:cxnSpLocks/>
          </p:cNvCxnSpPr>
          <p:nvPr/>
        </p:nvCxnSpPr>
        <p:spPr>
          <a:xfrm>
            <a:off x="2729356" y="2292187"/>
            <a:ext cx="57738" cy="5870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箭头连接符 71">
            <a:extLst>
              <a:ext uri="{FF2B5EF4-FFF2-40B4-BE49-F238E27FC236}">
                <a16:creationId xmlns:a16="http://schemas.microsoft.com/office/drawing/2014/main" id="{6EF766AC-C1AF-F0EF-FA8C-E476A2788385}"/>
              </a:ext>
            </a:extLst>
          </p:cNvPr>
          <p:cNvCxnSpPr>
            <a:cxnSpLocks/>
          </p:cNvCxnSpPr>
          <p:nvPr/>
        </p:nvCxnSpPr>
        <p:spPr>
          <a:xfrm>
            <a:off x="3415497" y="2152266"/>
            <a:ext cx="1137940" cy="7674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图片 82">
            <a:extLst>
              <a:ext uri="{FF2B5EF4-FFF2-40B4-BE49-F238E27FC236}">
                <a16:creationId xmlns:a16="http://schemas.microsoft.com/office/drawing/2014/main" id="{556C7006-CE91-51F6-4870-73DD5EF7AB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0702" y="1346143"/>
            <a:ext cx="5969307" cy="354348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0B71F42D-B802-E154-0484-29A9E7A1426A}"/>
              </a:ext>
            </a:extLst>
          </p:cNvPr>
          <p:cNvSpPr txBox="1"/>
          <p:nvPr/>
        </p:nvSpPr>
        <p:spPr>
          <a:xfrm>
            <a:off x="503016" y="4685012"/>
            <a:ext cx="7817326" cy="886205"/>
          </a:xfrm>
          <a:prstGeom prst="rect">
            <a:avLst/>
          </a:prstGeom>
          <a:noFill/>
          <a:ln w="25400">
            <a:solidFill>
              <a:schemeClr val="tx2">
                <a:lumMod val="10000"/>
                <a:lumOff val="9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Ignoring the </a:t>
            </a:r>
            <a:r>
              <a:rPr lang="en-US" altLang="zh-CN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OPE-induced </a:t>
            </a:r>
            <a:r>
              <a:rPr lang="en-US" altLang="zh-CN" sz="1600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lhc</a:t>
            </a:r>
            <a:r>
              <a:rPr lang="en-US" altLang="zh-CN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may lead to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unreliable near-threshold pole extractions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from lattice data. </a:t>
            </a:r>
          </a:p>
          <a:p>
            <a:endParaRPr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1CA3333-AD38-B5FA-5879-BFADEE0F3DE9}"/>
              </a:ext>
            </a:extLst>
          </p:cNvPr>
          <p:cNvSpPr>
            <a:spLocks noGrp="1"/>
          </p:cNvSpPr>
          <p:nvPr/>
        </p:nvSpPr>
        <p:spPr>
          <a:xfrm>
            <a:off x="4553437" y="5242055"/>
            <a:ext cx="39467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u="none" cap="none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-apple-system"/>
              </a:rPr>
              <a:t>M.-L. Du et al., </a:t>
            </a:r>
            <a:r>
              <a:rPr sz="1400" u="none" cap="none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-apple-system"/>
              </a:rPr>
              <a:t>PRL 131, 131903 (2023)</a:t>
            </a:r>
          </a:p>
        </p:txBody>
      </p:sp>
      <p:pic>
        <p:nvPicPr>
          <p:cNvPr id="14" name="图片 13" descr="文本&#10;&#10;AI 生成的内容可能不正确。">
            <a:extLst>
              <a:ext uri="{FF2B5EF4-FFF2-40B4-BE49-F238E27FC236}">
                <a16:creationId xmlns:a16="http://schemas.microsoft.com/office/drawing/2014/main" id="{B5E03228-9B82-488E-2B8A-938E7ED823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559" y="5276233"/>
            <a:ext cx="1749865" cy="2796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8727ED3D-8982-2424-603A-EEF97091BB41}"/>
                  </a:ext>
                </a:extLst>
              </p:cNvPr>
              <p:cNvSpPr txBox="1"/>
              <p:nvPr/>
            </p:nvSpPr>
            <p:spPr>
              <a:xfrm>
                <a:off x="2217597" y="5210164"/>
                <a:ext cx="65005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00" b="1" i="1" smtClean="0"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zh-CN" sz="1800" b="1" i="0" smtClean="0"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en-US" altLang="zh-CN" sz="1800" b="1" i="1"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𝑻</m:t>
                        </m:r>
                      </m:e>
                      <m:sub>
                        <m:r>
                          <a:rPr lang="en-US" altLang="zh-CN" sz="1800" b="1" i="1"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𝒄𝒄</m:t>
                        </m:r>
                      </m:sub>
                    </m:sSub>
                  </m:oMath>
                </a14:m>
                <a:r>
                  <a:rPr lang="en-US" altLang="zh-CN" sz="1800" b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b="1" dirty="0"/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8727ED3D-8982-2424-603A-EEF97091B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7597" y="5210164"/>
                <a:ext cx="650053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>
            <a:extLst>
              <a:ext uri="{FF2B5EF4-FFF2-40B4-BE49-F238E27FC236}">
                <a16:creationId xmlns:a16="http://schemas.microsoft.com/office/drawing/2014/main" id="{F69ACD55-8C1F-4C65-D3D7-C5F41CEE1FD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293" y="1121856"/>
            <a:ext cx="1564131" cy="44367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73392A0-C3FF-A91D-C30C-C195596FB41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65376" y="1111223"/>
            <a:ext cx="1838181" cy="53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829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图片 3"/>
          <p:cNvPicPr>
            <a:picLocks noChangeAspect="1"/>
          </p:cNvPicPr>
          <p:nvPr/>
        </p:nvPicPr>
        <p:blipFill rotWithShape="1">
          <a:blip r:embed="rId3"/>
          <a:srcRect l="4040" t="15841" r="74316" b="18645"/>
          <a:stretch/>
        </p:blipFill>
        <p:spPr>
          <a:xfrm>
            <a:off x="11191347" y="322271"/>
            <a:ext cx="907256" cy="904876"/>
          </a:xfrm>
          <a:prstGeom prst="rect">
            <a:avLst/>
          </a:prstGeom>
        </p:spPr>
      </p:pic>
      <p:sp>
        <p:nvSpPr>
          <p:cNvPr id="5" name="Text Box 31">
            <a:extLst>
              <a:ext uri="{FF2B5EF4-FFF2-40B4-BE49-F238E27FC236}">
                <a16:creationId xmlns:a16="http://schemas.microsoft.com/office/drawing/2014/main" id="{5891AA42-01DC-D7B3-91EB-4D434FAAEB8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283335"/>
          </a:xfrm>
          <a:prstGeom prst="rect">
            <a:avLst/>
          </a:prstGeom>
          <a:solidFill>
            <a:srgbClr val="E8E7E5"/>
          </a:soli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" name="Text Box 32">
            <a:extLst>
              <a:ext uri="{FF2B5EF4-FFF2-40B4-BE49-F238E27FC236}">
                <a16:creationId xmlns:a16="http://schemas.microsoft.com/office/drawing/2014/main" id="{E83465B1-38E6-0646-D1BF-899DA6B42ECC}"/>
              </a:ext>
            </a:extLst>
          </p:cNvPr>
          <p:cNvSpPr>
            <a:spLocks noGrp="1"/>
          </p:cNvSpPr>
          <p:nvPr/>
        </p:nvSpPr>
        <p:spPr>
          <a:xfrm>
            <a:off x="1" y="-828"/>
            <a:ext cx="3032267" cy="283335"/>
          </a:xfrm>
          <a:prstGeom prst="rect">
            <a:avLst/>
          </a:prstGeom>
          <a:gradFill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" name="Text Box 31">
            <a:extLst>
              <a:ext uri="{FF2B5EF4-FFF2-40B4-BE49-F238E27FC236}">
                <a16:creationId xmlns:a16="http://schemas.microsoft.com/office/drawing/2014/main" id="{40805AD5-C49B-440B-2B58-0AF289542888}"/>
              </a:ext>
            </a:extLst>
          </p:cNvPr>
          <p:cNvSpPr>
            <a:spLocks noGrp="1"/>
          </p:cNvSpPr>
          <p:nvPr/>
        </p:nvSpPr>
        <p:spPr>
          <a:xfrm>
            <a:off x="0" y="6574665"/>
            <a:ext cx="12192000" cy="283335"/>
          </a:xfrm>
          <a:prstGeom prst="rect">
            <a:avLst/>
          </a:prstGeom>
          <a:gradFill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" name="灯片编号占位符 1">
            <a:extLst>
              <a:ext uri="{FF2B5EF4-FFF2-40B4-BE49-F238E27FC236}">
                <a16:creationId xmlns:a16="http://schemas.microsoft.com/office/drawing/2014/main" id="{962D2DC8-E5FA-B770-8CBB-08717D6EA9BF}"/>
              </a:ext>
            </a:extLst>
          </p:cNvPr>
          <p:cNvSpPr>
            <a:spLocks noGrp="1"/>
          </p:cNvSpPr>
          <p:nvPr/>
        </p:nvSpPr>
        <p:spPr>
          <a:xfrm>
            <a:off x="11350869" y="6533769"/>
            <a:ext cx="843812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algn="r"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1pPr>
            <a:lvl2pPr marL="457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fld id="{1D17320A-EE89-45D2-BE35-83408CCCAB87}" type="slidenum">
              <a:rPr b="1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3</a:t>
            </a:fld>
            <a:r>
              <a:rPr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/1</a:t>
            </a:r>
            <a:r>
              <a:rPr lang="en-US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3</a:t>
            </a:r>
            <a:endParaRPr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93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7545" y="1395628"/>
            <a:ext cx="2263830" cy="1722750"/>
          </a:xfrm>
          <a:prstGeom prst="rect">
            <a:avLst/>
          </a:prstGeom>
        </p:spPr>
      </p:pic>
      <p:pic>
        <p:nvPicPr>
          <p:cNvPr id="95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747" y="3353461"/>
            <a:ext cx="4175425" cy="542733"/>
          </a:xfrm>
          <a:prstGeom prst="rect">
            <a:avLst/>
          </a:prstGeom>
        </p:spPr>
      </p:pic>
      <p:pic>
        <p:nvPicPr>
          <p:cNvPr id="96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9081" y="4624706"/>
            <a:ext cx="4089103" cy="536694"/>
          </a:xfrm>
          <a:prstGeom prst="rect">
            <a:avLst/>
          </a:prstGeom>
        </p:spPr>
      </p:pic>
      <p:pic>
        <p:nvPicPr>
          <p:cNvPr id="98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1186" y="3899811"/>
            <a:ext cx="1562411" cy="542732"/>
          </a:xfrm>
          <a:prstGeom prst="rect">
            <a:avLst/>
          </a:prstGeom>
        </p:spPr>
      </p:pic>
      <p:pic>
        <p:nvPicPr>
          <p:cNvPr id="99" name="图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2734" y="4624706"/>
            <a:ext cx="1539724" cy="515517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0AB7690C-1764-4D09-DA6D-E14029D4F1ED}"/>
              </a:ext>
            </a:extLst>
          </p:cNvPr>
          <p:cNvSpPr>
            <a:spLocks noGrp="1"/>
          </p:cNvSpPr>
          <p:nvPr/>
        </p:nvSpPr>
        <p:spPr>
          <a:xfrm>
            <a:off x="1342894" y="4721098"/>
            <a:ext cx="106092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F463B0C7-6799-BD3F-4BCD-7AF4A4ADBE79}"/>
              </a:ext>
            </a:extLst>
          </p:cNvPr>
          <p:cNvSpPr>
            <a:spLocks noGrp="1"/>
          </p:cNvSpPr>
          <p:nvPr/>
        </p:nvSpPr>
        <p:spPr>
          <a:xfrm>
            <a:off x="1327897" y="5443617"/>
            <a:ext cx="7101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ABDBBD7D-BCC1-88D7-F073-5C85C2AD4747}"/>
              </a:ext>
            </a:extLst>
          </p:cNvPr>
          <p:cNvSpPr>
            <a:spLocks noGrp="1"/>
          </p:cNvSpPr>
          <p:nvPr/>
        </p:nvSpPr>
        <p:spPr>
          <a:xfrm>
            <a:off x="2094804" y="6560693"/>
            <a:ext cx="92711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Wen-Jia Wang | Effective Range Expansion with the Left-Hand Cut: Higher Order Improvements |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33FF09F4-3C28-8703-14BD-3D63F5D706B9}"/>
              </a:ext>
            </a:extLst>
          </p:cNvPr>
          <p:cNvSpPr>
            <a:spLocks noGrp="1"/>
          </p:cNvSpPr>
          <p:nvPr/>
        </p:nvSpPr>
        <p:spPr>
          <a:xfrm>
            <a:off x="426007" y="587421"/>
            <a:ext cx="6109854" cy="458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har char="l"/>
            </a:pPr>
            <a:endParaRPr/>
          </a:p>
        </p:txBody>
      </p:sp>
      <p:pic>
        <p:nvPicPr>
          <p:cNvPr id="106" name="图片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2268" y="3450348"/>
            <a:ext cx="1158621" cy="287338"/>
          </a:xfrm>
          <a:prstGeom prst="rect">
            <a:avLst/>
          </a:prstGeom>
        </p:spPr>
      </p:pic>
      <p:pic>
        <p:nvPicPr>
          <p:cNvPr id="107" name="图片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3193" y="3450348"/>
            <a:ext cx="1242533" cy="279445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44673B5E-5BBA-B7E1-8280-431885C4CFF7}"/>
              </a:ext>
            </a:extLst>
          </p:cNvPr>
          <p:cNvSpPr>
            <a:spLocks noGrp="1"/>
          </p:cNvSpPr>
          <p:nvPr/>
        </p:nvSpPr>
        <p:spPr>
          <a:xfrm>
            <a:off x="9809715" y="5502803"/>
            <a:ext cx="15562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4A85BCB-D8B7-8E99-5F4B-E01FA100DE7D}"/>
              </a:ext>
            </a:extLst>
          </p:cNvPr>
          <p:cNvSpPr>
            <a:spLocks noGrp="1"/>
          </p:cNvSpPr>
          <p:nvPr/>
        </p:nvSpPr>
        <p:spPr>
          <a:xfrm>
            <a:off x="205667" y="-21550"/>
            <a:ext cx="28266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第十一届手征有效场论研讨会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AF87A42-F9C0-F02B-B413-C99CC89CDD28}"/>
              </a:ext>
            </a:extLst>
          </p:cNvPr>
          <p:cNvSpPr>
            <a:spLocks noGrp="1"/>
          </p:cNvSpPr>
          <p:nvPr/>
        </p:nvSpPr>
        <p:spPr>
          <a:xfrm>
            <a:off x="0" y="6566780"/>
            <a:ext cx="15899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Aug.</a:t>
            </a:r>
            <a:r>
              <a:rPr lang="en-US" altLang="zh-CN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13 </a:t>
            </a:r>
            <a:r>
              <a:rPr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2026</a:t>
            </a:r>
          </a:p>
        </p:txBody>
      </p:sp>
      <p:pic>
        <p:nvPicPr>
          <p:cNvPr id="112" name="图片 22"/>
          <p:cNvPicPr>
            <a:picLocks noChangeAspect="1"/>
          </p:cNvPicPr>
          <p:nvPr/>
        </p:nvPicPr>
        <p:blipFill>
          <a:blip r:embed="rId4"/>
          <a:srcRect t="3092"/>
          <a:stretch>
            <a:fillRect/>
          </a:stretch>
        </p:blipFill>
        <p:spPr>
          <a:xfrm>
            <a:off x="9086897" y="282507"/>
            <a:ext cx="1986665" cy="1306730"/>
          </a:xfrm>
          <a:prstGeom prst="rect">
            <a:avLst/>
          </a:prstGeom>
        </p:spPr>
      </p:pic>
      <p:sp>
        <p:nvSpPr>
          <p:cNvPr id="85" name="矩形 84">
            <a:extLst>
              <a:ext uri="{FF2B5EF4-FFF2-40B4-BE49-F238E27FC236}">
                <a16:creationId xmlns:a16="http://schemas.microsoft.com/office/drawing/2014/main" id="{B113E046-7A3A-451A-B596-7651FEB1EF18}"/>
              </a:ext>
            </a:extLst>
          </p:cNvPr>
          <p:cNvSpPr>
            <a:spLocks noGrp="1"/>
          </p:cNvSpPr>
          <p:nvPr/>
        </p:nvSpPr>
        <p:spPr>
          <a:xfrm>
            <a:off x="174229" y="460500"/>
            <a:ext cx="9906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75" b="1">
                <a:solidFill>
                  <a:srgbClr val="0E2841"/>
                </a:solidFill>
              </a:defRPr>
            </a:pPr>
            <a:endParaRPr sz="2200" b="1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30438FA7-CC8E-46DF-85A8-DE77B05891A9}"/>
              </a:ext>
            </a:extLst>
          </p:cNvPr>
          <p:cNvSpPr>
            <a:spLocks noGrp="1"/>
          </p:cNvSpPr>
          <p:nvPr/>
        </p:nvSpPr>
        <p:spPr>
          <a:xfrm>
            <a:off x="400050" y="971550"/>
            <a:ext cx="266700" cy="333375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8E11A0F-93D8-2B0E-756B-2BA046CF8D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33906" y="1003564"/>
            <a:ext cx="6169716" cy="2258230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B214CBCC-AB93-54DA-3382-F8EE74D27A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69081" y="3900013"/>
            <a:ext cx="4175425" cy="542733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A6587E19-17C4-B437-075C-533D76B3BBE5}"/>
              </a:ext>
            </a:extLst>
          </p:cNvPr>
          <p:cNvSpPr txBox="1"/>
          <p:nvPr/>
        </p:nvSpPr>
        <p:spPr>
          <a:xfrm>
            <a:off x="93397" y="373899"/>
            <a:ext cx="6442464" cy="49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en-US" altLang="zh-CN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</a:t>
            </a:r>
            <a:r>
              <a:rPr lang="en-US" altLang="zh-CN" sz="2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lhc</a:t>
            </a:r>
            <a:r>
              <a:rPr lang="en-US" altLang="zh-CN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generated by one-particle exchange</a:t>
            </a:r>
          </a:p>
        </p:txBody>
      </p:sp>
      <p:sp>
        <p:nvSpPr>
          <p:cNvPr id="10" name="takeaway-background">
            <a:extLst>
              <a:ext uri="{FF2B5EF4-FFF2-40B4-BE49-F238E27FC236}">
                <a16:creationId xmlns:a16="http://schemas.microsoft.com/office/drawing/2014/main" id="{7CC944EF-952F-48B9-8DD1-98061445E6FB}"/>
              </a:ext>
            </a:extLst>
          </p:cNvPr>
          <p:cNvSpPr>
            <a:spLocks noGrp="1"/>
          </p:cNvSpPr>
          <p:nvPr/>
        </p:nvSpPr>
        <p:spPr>
          <a:xfrm>
            <a:off x="1143000" y="5853845"/>
            <a:ext cx="9906000" cy="590550"/>
          </a:xfrm>
          <a:prstGeom prst="roundRect">
            <a:avLst>
              <a:gd name="adj" fmla="val 12903"/>
            </a:avLst>
          </a:prstGeom>
          <a:solidFill>
            <a:srgbClr val="EAF2F8"/>
          </a:solidFill>
          <a:ln w="9525">
            <a:solidFill>
              <a:srgbClr val="91B2CE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takeaway">
            <a:extLst>
              <a:ext uri="{FF2B5EF4-FFF2-40B4-BE49-F238E27FC236}">
                <a16:creationId xmlns:a16="http://schemas.microsoft.com/office/drawing/2014/main" id="{106F0132-E1F7-465B-BB17-2ACADB98FA44}"/>
              </a:ext>
            </a:extLst>
          </p:cNvPr>
          <p:cNvSpPr>
            <a:spLocks noGrp="1"/>
          </p:cNvSpPr>
          <p:nvPr/>
        </p:nvSpPr>
        <p:spPr>
          <a:xfrm>
            <a:off x="1428750" y="5973815"/>
            <a:ext cx="9334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2025" b="0" i="0">
                <a:solidFill>
                  <a:srgbClr val="173F65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000" b="0" i="0" dirty="0">
                <a:solidFill>
                  <a:srgbClr val="173F6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</a:rPr>
              <a:t>The </a:t>
            </a:r>
            <a:r>
              <a:rPr sz="2000" b="1" i="0" dirty="0" err="1">
                <a:solidFill>
                  <a:srgbClr val="9E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</a:rPr>
              <a:t>lhc</a:t>
            </a:r>
            <a:r>
              <a:rPr sz="2000" b="1" i="0" dirty="0">
                <a:solidFill>
                  <a:srgbClr val="9E3D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</a:rPr>
              <a:t> branch points</a:t>
            </a:r>
            <a:r>
              <a:rPr sz="2000" b="0" i="0" dirty="0">
                <a:solidFill>
                  <a:srgbClr val="173F6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</a:rPr>
              <a:t> are determined by the particle masses.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BD79C64-6589-04EE-1F1E-BD7D5F7F78AE}"/>
              </a:ext>
            </a:extLst>
          </p:cNvPr>
          <p:cNvSpPr txBox="1"/>
          <p:nvPr/>
        </p:nvSpPr>
        <p:spPr>
          <a:xfrm>
            <a:off x="547511" y="3108810"/>
            <a:ext cx="610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i="0" dirty="0">
                <a:solidFill>
                  <a:srgbClr val="173F6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S-wave projection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47DE493-BFC0-EE90-EEC4-B0714FE463B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73727" y="5267650"/>
            <a:ext cx="2684289" cy="50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68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图片 3"/>
          <p:cNvPicPr>
            <a:picLocks noChangeAspect="1"/>
          </p:cNvPicPr>
          <p:nvPr/>
        </p:nvPicPr>
        <p:blipFill rotWithShape="1">
          <a:blip r:embed="rId3"/>
          <a:srcRect l="4040" t="15841" r="74316" b="18645"/>
          <a:stretch/>
        </p:blipFill>
        <p:spPr>
          <a:xfrm>
            <a:off x="11191347" y="322271"/>
            <a:ext cx="907256" cy="904876"/>
          </a:xfrm>
          <a:prstGeom prst="rect">
            <a:avLst/>
          </a:prstGeom>
        </p:spPr>
      </p:pic>
      <p:sp>
        <p:nvSpPr>
          <p:cNvPr id="5" name="Text Box 31">
            <a:extLst>
              <a:ext uri="{FF2B5EF4-FFF2-40B4-BE49-F238E27FC236}">
                <a16:creationId xmlns:a16="http://schemas.microsoft.com/office/drawing/2014/main" id="{650334DA-B42D-50AD-2914-A6E88868B1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283335"/>
          </a:xfrm>
          <a:prstGeom prst="rect">
            <a:avLst/>
          </a:prstGeom>
          <a:solidFill>
            <a:srgbClr val="E8E7E5"/>
          </a:soli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" name="Text Box 32">
            <a:extLst>
              <a:ext uri="{FF2B5EF4-FFF2-40B4-BE49-F238E27FC236}">
                <a16:creationId xmlns:a16="http://schemas.microsoft.com/office/drawing/2014/main" id="{D8DA8E71-97F1-22E1-6F46-33D9C985B5DB}"/>
              </a:ext>
            </a:extLst>
          </p:cNvPr>
          <p:cNvSpPr>
            <a:spLocks noGrp="1"/>
          </p:cNvSpPr>
          <p:nvPr/>
        </p:nvSpPr>
        <p:spPr>
          <a:xfrm>
            <a:off x="1" y="-828"/>
            <a:ext cx="3032267" cy="283335"/>
          </a:xfrm>
          <a:prstGeom prst="rect">
            <a:avLst/>
          </a:prstGeom>
          <a:gradFill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" name="Text Box 31">
            <a:extLst>
              <a:ext uri="{FF2B5EF4-FFF2-40B4-BE49-F238E27FC236}">
                <a16:creationId xmlns:a16="http://schemas.microsoft.com/office/drawing/2014/main" id="{C38BE9E9-C206-EC76-DC2E-7EB85150CC69}"/>
              </a:ext>
            </a:extLst>
          </p:cNvPr>
          <p:cNvSpPr>
            <a:spLocks noGrp="1"/>
          </p:cNvSpPr>
          <p:nvPr/>
        </p:nvSpPr>
        <p:spPr>
          <a:xfrm>
            <a:off x="0" y="6574665"/>
            <a:ext cx="12192000" cy="283335"/>
          </a:xfrm>
          <a:prstGeom prst="rect">
            <a:avLst/>
          </a:prstGeom>
          <a:gradFill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" name="灯片编号占位符 1">
            <a:extLst>
              <a:ext uri="{FF2B5EF4-FFF2-40B4-BE49-F238E27FC236}">
                <a16:creationId xmlns:a16="http://schemas.microsoft.com/office/drawing/2014/main" id="{C2AB8CFE-4F18-C452-0F2C-55DF83C4EFCB}"/>
              </a:ext>
            </a:extLst>
          </p:cNvPr>
          <p:cNvSpPr>
            <a:spLocks noGrp="1"/>
          </p:cNvSpPr>
          <p:nvPr/>
        </p:nvSpPr>
        <p:spPr>
          <a:xfrm>
            <a:off x="11350869" y="6533769"/>
            <a:ext cx="843812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algn="r"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1pPr>
            <a:lvl2pPr marL="457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fld id="{1D17320A-EE89-45D2-BE35-83408CCCAB87}" type="slidenum">
              <a:rPr b="1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4</a:t>
            </a:fld>
            <a:r>
              <a:rPr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/1</a:t>
            </a:r>
            <a:r>
              <a:rPr lang="en-US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3</a:t>
            </a:r>
            <a:endParaRPr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CF4060C-16E4-3182-9096-B8D0DAC84D57}"/>
              </a:ext>
            </a:extLst>
          </p:cNvPr>
          <p:cNvSpPr>
            <a:spLocks noGrp="1"/>
          </p:cNvSpPr>
          <p:nvPr/>
        </p:nvSpPr>
        <p:spPr>
          <a:xfrm>
            <a:off x="311707" y="441454"/>
            <a:ext cx="5131986" cy="45890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har char="l"/>
            </a:pPr>
            <a:endParaRPr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C62625B-B201-CECA-5C56-B8A88DCB3D12}"/>
              </a:ext>
            </a:extLst>
          </p:cNvPr>
          <p:cNvSpPr>
            <a:spLocks noGrp="1"/>
          </p:cNvSpPr>
          <p:nvPr/>
        </p:nvSpPr>
        <p:spPr>
          <a:xfrm>
            <a:off x="4727137" y="553718"/>
            <a:ext cx="4731860" cy="30777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39" name="矩形: 圆角 27">
            <a:extLst>
              <a:ext uri="{FF2B5EF4-FFF2-40B4-BE49-F238E27FC236}">
                <a16:creationId xmlns:a16="http://schemas.microsoft.com/office/drawing/2014/main" id="{7E9D709F-4684-4296-B391-3773B5F16711}"/>
              </a:ext>
            </a:extLst>
          </p:cNvPr>
          <p:cNvSpPr>
            <a:spLocks noGrp="1"/>
          </p:cNvSpPr>
          <p:nvPr/>
        </p:nvSpPr>
        <p:spPr>
          <a:xfrm>
            <a:off x="982750" y="2699154"/>
            <a:ext cx="4099035" cy="1318479"/>
          </a:xfrm>
          <a:prstGeom prst="roundRect">
            <a:avLst/>
          </a:prstGeom>
          <a:noFill/>
          <a:ln w="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52" name="图片 4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704366" y="3324734"/>
            <a:ext cx="635984" cy="635984"/>
          </a:xfrm>
          <a:prstGeom prst="rect">
            <a:avLst/>
          </a:prstGeom>
        </p:spPr>
      </p:pic>
      <p:pic>
        <p:nvPicPr>
          <p:cNvPr id="153" name="图片 4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986183" y="2773338"/>
            <a:ext cx="538224" cy="538224"/>
          </a:xfrm>
          <a:prstGeom prst="rect">
            <a:avLst/>
          </a:prstGeom>
        </p:spPr>
      </p:pic>
      <p:sp>
        <p:nvSpPr>
          <p:cNvPr id="46" name="矩形: 圆角 34">
            <a:extLst>
              <a:ext uri="{FF2B5EF4-FFF2-40B4-BE49-F238E27FC236}">
                <a16:creationId xmlns:a16="http://schemas.microsoft.com/office/drawing/2014/main" id="{0B4ABDC8-76A0-30F1-FEDF-0CFF68EC8B35}"/>
              </a:ext>
            </a:extLst>
          </p:cNvPr>
          <p:cNvSpPr>
            <a:spLocks noGrp="1"/>
          </p:cNvSpPr>
          <p:nvPr/>
        </p:nvSpPr>
        <p:spPr>
          <a:xfrm>
            <a:off x="7349518" y="2727316"/>
            <a:ext cx="3954634" cy="1318479"/>
          </a:xfrm>
          <a:prstGeom prst="roundRect">
            <a:avLst/>
          </a:prstGeom>
          <a:noFill/>
          <a:ln w="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F69FBEE7-7649-E649-4E92-52618E038963}"/>
              </a:ext>
            </a:extLst>
          </p:cNvPr>
          <p:cNvSpPr>
            <a:spLocks noGrp="1"/>
          </p:cNvSpPr>
          <p:nvPr/>
        </p:nvSpPr>
        <p:spPr>
          <a:xfrm>
            <a:off x="8677594" y="2357984"/>
            <a:ext cx="1298481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98C2DA0C-DF77-A652-9137-943B37A5A4D9}"/>
              </a:ext>
            </a:extLst>
          </p:cNvPr>
          <p:cNvSpPr>
            <a:spLocks noGrp="1"/>
          </p:cNvSpPr>
          <p:nvPr/>
        </p:nvSpPr>
        <p:spPr>
          <a:xfrm>
            <a:off x="2284748" y="4064951"/>
            <a:ext cx="1185901" cy="31688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spAutoFit/>
          </a:bodyPr>
          <a:lstStyle/>
          <a:p>
            <a:pPr>
              <a:buNone/>
            </a:pPr>
            <a:endParaRPr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37F84658-51FC-0547-06E3-3C108556B812}"/>
              </a:ext>
            </a:extLst>
          </p:cNvPr>
          <p:cNvSpPr>
            <a:spLocks noGrp="1"/>
          </p:cNvSpPr>
          <p:nvPr/>
        </p:nvSpPr>
        <p:spPr>
          <a:xfrm>
            <a:off x="882139" y="4333410"/>
            <a:ext cx="7025360" cy="171040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endParaRPr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6A849AB2-E7B7-2763-2B2B-6AFAACB28F42}"/>
              </a:ext>
            </a:extLst>
          </p:cNvPr>
          <p:cNvSpPr>
            <a:spLocks noGrp="1"/>
          </p:cNvSpPr>
          <p:nvPr/>
        </p:nvSpPr>
        <p:spPr>
          <a:xfrm>
            <a:off x="4339096" y="4145185"/>
            <a:ext cx="1756904" cy="5232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cxnSp>
        <p:nvCxnSpPr>
          <p:cNvPr id="162" name="直接箭头连接符 5"/>
          <p:cNvCxnSpPr/>
          <p:nvPr/>
        </p:nvCxnSpPr>
        <p:spPr>
          <a:xfrm>
            <a:off x="4019858" y="3550791"/>
            <a:ext cx="537942" cy="590579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>
            <a:extLst>
              <a:ext uri="{FF2B5EF4-FFF2-40B4-BE49-F238E27FC236}">
                <a16:creationId xmlns:a16="http://schemas.microsoft.com/office/drawing/2014/main" id="{45F48207-A3C8-50A6-9FEC-643AECF01FFE}"/>
              </a:ext>
            </a:extLst>
          </p:cNvPr>
          <p:cNvSpPr>
            <a:spLocks noGrp="1"/>
          </p:cNvSpPr>
          <p:nvPr/>
        </p:nvSpPr>
        <p:spPr>
          <a:xfrm>
            <a:off x="2094804" y="6560693"/>
            <a:ext cx="92711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Wen-Jia Wang | Effective Range Expansion with the Left-Hand Cut: Higher Order Improvements |</a:t>
            </a:r>
          </a:p>
        </p:txBody>
      </p:sp>
      <p:pic>
        <p:nvPicPr>
          <p:cNvPr id="164" name="图片 58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641925" y="5859219"/>
            <a:ext cx="473649" cy="473649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8EE7530-23A2-CF5A-1F4D-5B84A254E921}"/>
              </a:ext>
            </a:extLst>
          </p:cNvPr>
          <p:cNvSpPr>
            <a:spLocks noGrp="1"/>
          </p:cNvSpPr>
          <p:nvPr/>
        </p:nvSpPr>
        <p:spPr>
          <a:xfrm>
            <a:off x="205667" y="-21550"/>
            <a:ext cx="28266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第十一届手征有效场论研讨会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F0F1081-5A21-1F71-C482-91EE4F628C95}"/>
              </a:ext>
            </a:extLst>
          </p:cNvPr>
          <p:cNvSpPr>
            <a:spLocks noGrp="1"/>
          </p:cNvSpPr>
          <p:nvPr/>
        </p:nvSpPr>
        <p:spPr>
          <a:xfrm>
            <a:off x="0" y="6566780"/>
            <a:ext cx="15899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Aug.13 2026</a:t>
            </a:r>
          </a:p>
        </p:txBody>
      </p:sp>
      <p:sp>
        <p:nvSpPr>
          <p:cNvPr id="136" name="矩形 135">
            <a:extLst>
              <a:ext uri="{FF2B5EF4-FFF2-40B4-BE49-F238E27FC236}">
                <a16:creationId xmlns:a16="http://schemas.microsoft.com/office/drawing/2014/main" id="{3BBEA7BB-8FEE-47CD-A07D-075318DB0C55}"/>
              </a:ext>
            </a:extLst>
          </p:cNvPr>
          <p:cNvSpPr>
            <a:spLocks noGrp="1"/>
          </p:cNvSpPr>
          <p:nvPr/>
        </p:nvSpPr>
        <p:spPr>
          <a:xfrm>
            <a:off x="653793" y="443265"/>
            <a:ext cx="10287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325" b="1">
                <a:solidFill>
                  <a:srgbClr val="0E2841"/>
                </a:solidFill>
              </a:defRPr>
            </a:pPr>
            <a:endParaRPr sz="2325" b="1" dirty="0">
              <a:solidFill>
                <a:srgbClr val="0E2841"/>
              </a:solidFill>
            </a:endParaRPr>
          </a:p>
        </p:txBody>
      </p:sp>
      <p:sp>
        <p:nvSpPr>
          <p:cNvPr id="138" name="矩形 137">
            <a:extLst>
              <a:ext uri="{FF2B5EF4-FFF2-40B4-BE49-F238E27FC236}">
                <a16:creationId xmlns:a16="http://schemas.microsoft.com/office/drawing/2014/main" id="{C4CFBD57-3CE0-44A7-9620-7A4407ED1077}"/>
              </a:ext>
            </a:extLst>
          </p:cNvPr>
          <p:cNvSpPr>
            <a:spLocks noGrp="1"/>
          </p:cNvSpPr>
          <p:nvPr/>
        </p:nvSpPr>
        <p:spPr>
          <a:xfrm>
            <a:off x="7239691" y="3426644"/>
            <a:ext cx="6241417" cy="232961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lnSpc>
                <a:spcPct val="150000"/>
              </a:lnSpc>
              <a:defRPr sz="1950" b="0">
                <a:solidFill>
                  <a:srgbClr val="1F1F1F"/>
                </a:solidFill>
              </a:defRPr>
            </a:pPr>
            <a:r>
              <a:rPr b="0" dirty="0">
                <a:solidFill>
                  <a:srgbClr val="1F1F1F"/>
                </a:solidFill>
              </a:rPr>
              <a:t>•  </a:t>
            </a:r>
            <a:r>
              <a:rPr lang="en-US" b="0" dirty="0">
                <a:solidFill>
                  <a:srgbClr val="1F1F1F"/>
                </a:solidFill>
              </a:rPr>
              <a:t>           </a:t>
            </a:r>
            <a:r>
              <a:rPr dirty="0">
                <a:solidFill>
                  <a:srgbClr val="1F1F1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 the one-particle-exchange</a:t>
            </a:r>
            <a:r>
              <a:rPr lang="en-US" dirty="0">
                <a:solidFill>
                  <a:srgbClr val="1F1F1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F1F1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lhc</a:t>
            </a:r>
            <a:endParaRPr dirty="0">
              <a:solidFill>
                <a:srgbClr val="1F1F1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defRPr sz="1950" b="0">
                <a:solidFill>
                  <a:srgbClr val="1F1F1F"/>
                </a:solidFill>
              </a:defRPr>
            </a:pPr>
            <a:r>
              <a:rPr b="0" dirty="0">
                <a:solidFill>
                  <a:srgbClr val="1F1F1F"/>
                </a:solidFill>
              </a:rPr>
              <a:t>•  </a:t>
            </a:r>
            <a:r>
              <a:rPr lang="en-US" b="0" dirty="0">
                <a:solidFill>
                  <a:srgbClr val="1F1F1F"/>
                </a:solidFill>
              </a:rPr>
              <a:t>       </a:t>
            </a:r>
            <a:r>
              <a:rPr lang="en-US" dirty="0">
                <a:solidFill>
                  <a:srgbClr val="1F1F1F"/>
                </a:solidFill>
              </a:rPr>
              <a:t> </a:t>
            </a:r>
            <a:r>
              <a:rPr b="0" dirty="0">
                <a:solidFill>
                  <a:srgbClr val="1F1F1F"/>
                </a:solidFill>
              </a:rPr>
              <a:t> </a:t>
            </a:r>
            <a:r>
              <a:rPr lang="en-US" b="0" dirty="0">
                <a:solidFill>
                  <a:srgbClr val="1F1F1F"/>
                </a:solidFill>
              </a:rPr>
              <a:t>  </a:t>
            </a:r>
            <a:r>
              <a:rPr lang="en-US" dirty="0">
                <a:solidFill>
                  <a:srgbClr val="1F1F1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 remove the </a:t>
            </a:r>
            <a:r>
              <a:rPr dirty="0" err="1">
                <a:solidFill>
                  <a:srgbClr val="1F1F1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lhc</a:t>
            </a:r>
            <a:r>
              <a:rPr dirty="0">
                <a:solidFill>
                  <a:srgbClr val="1F1F1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1F1F1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from the</a:t>
            </a:r>
            <a:r>
              <a:rPr dirty="0">
                <a:solidFill>
                  <a:srgbClr val="1F1F1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denominator</a:t>
            </a:r>
          </a:p>
          <a:p>
            <a:pPr algn="l">
              <a:lnSpc>
                <a:spcPct val="150000"/>
              </a:lnSpc>
              <a:defRPr sz="1950" b="0">
                <a:solidFill>
                  <a:srgbClr val="1F1F1F"/>
                </a:solidFill>
              </a:defRPr>
            </a:pPr>
            <a:r>
              <a:rPr b="0" dirty="0">
                <a:solidFill>
                  <a:srgbClr val="1F1F1F"/>
                </a:solidFill>
              </a:rPr>
              <a:t>•  </a:t>
            </a:r>
            <a:r>
              <a:rPr lang="en-US" b="0" dirty="0">
                <a:solidFill>
                  <a:srgbClr val="1F1F1F"/>
                </a:solidFill>
              </a:rPr>
              <a:t>                </a:t>
            </a:r>
            <a:r>
              <a:rPr dirty="0">
                <a:solidFill>
                  <a:srgbClr val="1F1F1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: short-range</a:t>
            </a:r>
            <a:r>
              <a:rPr lang="en-US" dirty="0">
                <a:solidFill>
                  <a:srgbClr val="1F1F1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dynamics</a:t>
            </a:r>
            <a:endParaRPr dirty="0">
              <a:solidFill>
                <a:srgbClr val="1F1F1F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9" name="矩形 138">
            <a:extLst>
              <a:ext uri="{FF2B5EF4-FFF2-40B4-BE49-F238E27FC236}">
                <a16:creationId xmlns:a16="http://schemas.microsoft.com/office/drawing/2014/main" id="{DA75EEB8-A800-4D8F-B3F9-333AB4ABD68F}"/>
              </a:ext>
            </a:extLst>
          </p:cNvPr>
          <p:cNvSpPr>
            <a:spLocks noGrp="1"/>
          </p:cNvSpPr>
          <p:nvPr/>
        </p:nvSpPr>
        <p:spPr>
          <a:xfrm>
            <a:off x="400050" y="971550"/>
            <a:ext cx="266700" cy="333375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3132166-25CD-173C-2F81-86C32C9A01CC}"/>
              </a:ext>
            </a:extLst>
          </p:cNvPr>
          <p:cNvSpPr txBox="1"/>
          <p:nvPr/>
        </p:nvSpPr>
        <p:spPr>
          <a:xfrm>
            <a:off x="400050" y="378724"/>
            <a:ext cx="6442464" cy="499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en-US" altLang="zh-CN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</a:t>
            </a:r>
            <a:r>
              <a:rPr lang="en-US" altLang="zh-CN" sz="2000" b="1" dirty="0">
                <a:solidFill>
                  <a:srgbClr val="173F6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generalized ERE with the </a:t>
            </a:r>
            <a:r>
              <a:rPr lang="en-US" altLang="zh-CN" sz="2000" b="1" dirty="0" err="1">
                <a:solidFill>
                  <a:srgbClr val="173F6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lhc</a:t>
            </a:r>
            <a:endParaRPr lang="en-US" altLang="zh-CN" sz="2000" b="1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2EABBDF7-BCA8-1593-4399-6226FF3B01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628029" y="4115603"/>
            <a:ext cx="488452" cy="23163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0518BB7-4C7E-7B17-7724-AE753A2EFB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7590753" y="4539054"/>
            <a:ext cx="635984" cy="24792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EE2AD9C4-72A6-4D3F-3E0F-377F52572A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7555593" y="4964471"/>
            <a:ext cx="1058448" cy="247925"/>
          </a:xfrm>
          <a:prstGeom prst="rect">
            <a:avLst/>
          </a:prstGeom>
        </p:spPr>
      </p:pic>
      <p:sp>
        <p:nvSpPr>
          <p:cNvPr id="21" name="main-formula-background">
            <a:extLst>
              <a:ext uri="{FF2B5EF4-FFF2-40B4-BE49-F238E27FC236}">
                <a16:creationId xmlns:a16="http://schemas.microsoft.com/office/drawing/2014/main" id="{4F999244-6A9D-424F-BC43-754C8960E00A}"/>
              </a:ext>
            </a:extLst>
          </p:cNvPr>
          <p:cNvSpPr>
            <a:spLocks noGrp="1"/>
          </p:cNvSpPr>
          <p:nvPr/>
        </p:nvSpPr>
        <p:spPr>
          <a:xfrm>
            <a:off x="882139" y="3393049"/>
            <a:ext cx="6180234" cy="2919976"/>
          </a:xfrm>
          <a:prstGeom prst="roundRect">
            <a:avLst>
              <a:gd name="adj" fmla="val 4317"/>
            </a:avLst>
          </a:prstGeom>
          <a:noFill/>
          <a:ln w="28575">
            <a:solidFill>
              <a:srgbClr val="91B2CE"/>
            </a:solidFill>
            <a:prstDash val="soli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3" name="nd-title">
            <a:extLst>
              <a:ext uri="{FF2B5EF4-FFF2-40B4-BE49-F238E27FC236}">
                <a16:creationId xmlns:a16="http://schemas.microsoft.com/office/drawing/2014/main" id="{6CEA04CB-A448-4B1E-A043-AFDF95726D5E}"/>
              </a:ext>
            </a:extLst>
          </p:cNvPr>
          <p:cNvSpPr>
            <a:spLocks noGrp="1"/>
          </p:cNvSpPr>
          <p:nvPr/>
        </p:nvSpPr>
        <p:spPr>
          <a:xfrm>
            <a:off x="261654" y="943838"/>
            <a:ext cx="2714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800" b="1">
                <a:solidFill>
                  <a:srgbClr val="173F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 dirty="0">
                <a:solidFill>
                  <a:srgbClr val="C00000"/>
                </a:solidFill>
                <a:latin typeface="Microsoft YaHei"/>
                <a:ea typeface="Microsoft YaHei"/>
                <a:cs typeface="Microsoft YaHei"/>
              </a:rPr>
              <a:t>N/D separation</a:t>
            </a:r>
            <a:r>
              <a:rPr lang="en-US" sz="1800" b="1" dirty="0">
                <a:solidFill>
                  <a:srgbClr val="C00000"/>
                </a:solidFill>
                <a:latin typeface="Microsoft YaHei"/>
                <a:ea typeface="Microsoft YaHei"/>
                <a:cs typeface="Microsoft YaHei"/>
              </a:rPr>
              <a:t>:</a:t>
            </a:r>
            <a:endParaRPr sz="1800" b="1" dirty="0">
              <a:solidFill>
                <a:srgbClr val="C00000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5" name="n-description">
            <a:extLst>
              <a:ext uri="{FF2B5EF4-FFF2-40B4-BE49-F238E27FC236}">
                <a16:creationId xmlns:a16="http://schemas.microsoft.com/office/drawing/2014/main" id="{114F138B-878B-475E-89D4-A328303A29AF}"/>
              </a:ext>
            </a:extLst>
          </p:cNvPr>
          <p:cNvSpPr>
            <a:spLocks noGrp="1"/>
          </p:cNvSpPr>
          <p:nvPr/>
        </p:nvSpPr>
        <p:spPr>
          <a:xfrm>
            <a:off x="4759443" y="958013"/>
            <a:ext cx="23336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650" b="0">
                <a:solidFill>
                  <a:srgbClr val="9E3D3D"/>
                </a:solidFill>
                <a:latin typeface="Microsoft YaHei"/>
                <a:ea typeface="Microsoft YaHei"/>
                <a:cs typeface="Microsoft YaHei"/>
              </a:defRPr>
            </a:pPr>
            <a:endParaRPr sz="1650" b="0" dirty="0">
              <a:solidFill>
                <a:srgbClr val="9E3D3D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6" name="d-description">
            <a:extLst>
              <a:ext uri="{FF2B5EF4-FFF2-40B4-BE49-F238E27FC236}">
                <a16:creationId xmlns:a16="http://schemas.microsoft.com/office/drawing/2014/main" id="{E63EFFEC-62D2-447B-9B85-7035AF40CCB3}"/>
              </a:ext>
            </a:extLst>
          </p:cNvPr>
          <p:cNvSpPr>
            <a:spLocks noGrp="1"/>
          </p:cNvSpPr>
          <p:nvPr/>
        </p:nvSpPr>
        <p:spPr>
          <a:xfrm>
            <a:off x="4759442" y="1293808"/>
            <a:ext cx="23336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650" b="0">
                <a:solidFill>
                  <a:srgbClr val="173F65"/>
                </a:solidFill>
                <a:latin typeface="Microsoft YaHei"/>
                <a:ea typeface="Microsoft YaHei"/>
                <a:cs typeface="Microsoft YaHei"/>
              </a:defRPr>
            </a:pPr>
            <a:endParaRPr sz="1650" b="0" dirty="0">
              <a:solidFill>
                <a:srgbClr val="173F65"/>
              </a:solidFill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2859990B-F20D-C703-891F-A821159072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7872255" y="5996305"/>
            <a:ext cx="3524250" cy="240290"/>
          </a:xfrm>
          <a:prstGeom prst="rect">
            <a:avLst/>
          </a:prstGeom>
        </p:spPr>
      </p:pic>
      <p:sp>
        <p:nvSpPr>
          <p:cNvPr id="44" name="limit-background">
            <a:extLst>
              <a:ext uri="{FF2B5EF4-FFF2-40B4-BE49-F238E27FC236}">
                <a16:creationId xmlns:a16="http://schemas.microsoft.com/office/drawing/2014/main" id="{6D39763C-F56D-4BB9-8A79-654ED56B571C}"/>
              </a:ext>
            </a:extLst>
          </p:cNvPr>
          <p:cNvSpPr>
            <a:spLocks noGrp="1"/>
          </p:cNvSpPr>
          <p:nvPr/>
        </p:nvSpPr>
        <p:spPr>
          <a:xfrm>
            <a:off x="7675523" y="5851664"/>
            <a:ext cx="3796620" cy="438150"/>
          </a:xfrm>
          <a:prstGeom prst="roundRect">
            <a:avLst>
              <a:gd name="adj" fmla="val 17391"/>
            </a:avLst>
          </a:prstGeom>
          <a:noFill/>
          <a:ln w="28575">
            <a:solidFill>
              <a:srgbClr val="91B2CE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82D673C2-4F58-4470-BA6B-627AB1A8ABB5}"/>
              </a:ext>
            </a:extLst>
          </p:cNvPr>
          <p:cNvGrpSpPr/>
          <p:nvPr/>
        </p:nvGrpSpPr>
        <p:grpSpPr>
          <a:xfrm>
            <a:off x="1258138" y="3514150"/>
            <a:ext cx="5302045" cy="2231810"/>
            <a:chOff x="3642469" y="1454478"/>
            <a:chExt cx="4523130" cy="1787535"/>
          </a:xfrm>
        </p:grpSpPr>
        <p:pic>
          <p:nvPicPr>
            <p:cNvPr id="13" name="图片 12" descr="文本, 信件&#10;&#10;AI 生成的内容可能不正确。">
              <a:extLst>
                <a:ext uri="{FF2B5EF4-FFF2-40B4-BE49-F238E27FC236}">
                  <a16:creationId xmlns:a16="http://schemas.microsoft.com/office/drawing/2014/main" id="{D0B8C486-68FE-8D26-5D70-D34F21738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r="45686" b="58930"/>
            <a:stretch>
              <a:fillRect/>
            </a:stretch>
          </p:blipFill>
          <p:spPr>
            <a:xfrm>
              <a:off x="3674500" y="1454478"/>
              <a:ext cx="2664454" cy="590518"/>
            </a:xfrm>
            <a:prstGeom prst="rect">
              <a:avLst/>
            </a:prstGeom>
          </p:spPr>
        </p:pic>
        <p:pic>
          <p:nvPicPr>
            <p:cNvPr id="14" name="图片 13" descr="文本, 信件&#10;&#10;AI 生成的内容可能不正确。">
              <a:extLst>
                <a:ext uri="{FF2B5EF4-FFF2-40B4-BE49-F238E27FC236}">
                  <a16:creationId xmlns:a16="http://schemas.microsoft.com/office/drawing/2014/main" id="{22942C1E-C9B1-6552-65DE-1CFBECE5740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6847" t="46335"/>
            <a:stretch>
              <a:fillRect/>
            </a:stretch>
          </p:blipFill>
          <p:spPr>
            <a:xfrm>
              <a:off x="3642469" y="2478262"/>
              <a:ext cx="4523130" cy="763751"/>
            </a:xfrm>
            <a:prstGeom prst="rect">
              <a:avLst/>
            </a:prstGeom>
          </p:spPr>
        </p:pic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8473A3A4-E68D-0713-F1F3-EC57D31934C8}"/>
              </a:ext>
            </a:extLst>
          </p:cNvPr>
          <p:cNvSpPr txBox="1"/>
          <p:nvPr/>
        </p:nvSpPr>
        <p:spPr>
          <a:xfrm>
            <a:off x="3466201" y="5859872"/>
            <a:ext cx="61076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altLang="zh-CN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-apple-system"/>
              </a:rPr>
              <a:t>M.-L. Du et al</a:t>
            </a:r>
            <a:r>
              <a:rPr lang="fr-FR" altLang="zh-CN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., </a:t>
            </a:r>
            <a:r>
              <a:rPr lang="en-US" altLang="zh-CN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PRL 135 (2025) 011903</a:t>
            </a:r>
            <a:endParaRPr lang="zh-CN" altLang="en-US" sz="1400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0F22874-DD9D-B4EB-131A-BBA586EFC1D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25571" y="1404263"/>
            <a:ext cx="1721224" cy="754244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65AAD7C1-693E-FEE7-007A-71B4557C502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9991" y="1336843"/>
            <a:ext cx="7259244" cy="885274"/>
          </a:xfrm>
          <a:prstGeom prst="rect">
            <a:avLst/>
          </a:prstGeom>
        </p:spPr>
      </p:pic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E041538E-D38E-939C-06EB-4B9F5C12ECB3}"/>
              </a:ext>
            </a:extLst>
          </p:cNvPr>
          <p:cNvSpPr/>
          <p:nvPr/>
        </p:nvSpPr>
        <p:spPr>
          <a:xfrm>
            <a:off x="8014680" y="1351294"/>
            <a:ext cx="1997198" cy="87885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40163360-57CD-A0DF-2828-2F76039588A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3400" y="2469484"/>
            <a:ext cx="3844998" cy="649237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630BA31F-9590-61A0-F6AA-FB6895E4B64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18977" y="2273538"/>
            <a:ext cx="6863794" cy="1070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17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图片 3"/>
          <p:cNvPicPr>
            <a:picLocks noChangeAspect="1"/>
          </p:cNvPicPr>
          <p:nvPr/>
        </p:nvPicPr>
        <p:blipFill rotWithShape="1">
          <a:blip r:embed="rId3"/>
          <a:srcRect l="4040" t="15841" r="74316" b="18645"/>
          <a:stretch/>
        </p:blipFill>
        <p:spPr>
          <a:xfrm>
            <a:off x="11191347" y="322271"/>
            <a:ext cx="907256" cy="904876"/>
          </a:xfrm>
          <a:prstGeom prst="rect">
            <a:avLst/>
          </a:prstGeom>
        </p:spPr>
      </p:pic>
      <p:sp>
        <p:nvSpPr>
          <p:cNvPr id="5" name="Text Box 31">
            <a:extLst>
              <a:ext uri="{FF2B5EF4-FFF2-40B4-BE49-F238E27FC236}">
                <a16:creationId xmlns:a16="http://schemas.microsoft.com/office/drawing/2014/main" id="{650334DA-B42D-50AD-2914-A6E88868B1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283335"/>
          </a:xfrm>
          <a:prstGeom prst="rect">
            <a:avLst/>
          </a:prstGeom>
          <a:solidFill>
            <a:srgbClr val="E8E7E5"/>
          </a:soli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" name="Text Box 32">
            <a:extLst>
              <a:ext uri="{FF2B5EF4-FFF2-40B4-BE49-F238E27FC236}">
                <a16:creationId xmlns:a16="http://schemas.microsoft.com/office/drawing/2014/main" id="{D8DA8E71-97F1-22E1-6F46-33D9C985B5DB}"/>
              </a:ext>
            </a:extLst>
          </p:cNvPr>
          <p:cNvSpPr>
            <a:spLocks noGrp="1"/>
          </p:cNvSpPr>
          <p:nvPr/>
        </p:nvSpPr>
        <p:spPr>
          <a:xfrm>
            <a:off x="1" y="-828"/>
            <a:ext cx="3032267" cy="283335"/>
          </a:xfrm>
          <a:prstGeom prst="rect">
            <a:avLst/>
          </a:prstGeom>
          <a:gradFill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" name="Text Box 31">
            <a:extLst>
              <a:ext uri="{FF2B5EF4-FFF2-40B4-BE49-F238E27FC236}">
                <a16:creationId xmlns:a16="http://schemas.microsoft.com/office/drawing/2014/main" id="{C38BE9E9-C206-EC76-DC2E-7EB85150CC69}"/>
              </a:ext>
            </a:extLst>
          </p:cNvPr>
          <p:cNvSpPr>
            <a:spLocks noGrp="1"/>
          </p:cNvSpPr>
          <p:nvPr/>
        </p:nvSpPr>
        <p:spPr>
          <a:xfrm>
            <a:off x="-12898" y="6567511"/>
            <a:ext cx="12192000" cy="283335"/>
          </a:xfrm>
          <a:prstGeom prst="rect">
            <a:avLst/>
          </a:prstGeom>
          <a:gradFill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" name="灯片编号占位符 1">
            <a:extLst>
              <a:ext uri="{FF2B5EF4-FFF2-40B4-BE49-F238E27FC236}">
                <a16:creationId xmlns:a16="http://schemas.microsoft.com/office/drawing/2014/main" id="{C2AB8CFE-4F18-C452-0F2C-55DF83C4EFCB}"/>
              </a:ext>
            </a:extLst>
          </p:cNvPr>
          <p:cNvSpPr>
            <a:spLocks noGrp="1"/>
          </p:cNvSpPr>
          <p:nvPr/>
        </p:nvSpPr>
        <p:spPr>
          <a:xfrm>
            <a:off x="11350869" y="6533769"/>
            <a:ext cx="843812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algn="r"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1pPr>
            <a:lvl2pPr marL="457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fld id="{1D17320A-EE89-45D2-BE35-83408CCCAB87}" type="slidenum">
              <a:rPr b="1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5</a:t>
            </a:fld>
            <a:r>
              <a:rPr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/1</a:t>
            </a:r>
            <a:r>
              <a:rPr lang="en-US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3</a:t>
            </a:r>
            <a:endParaRPr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CF4060C-16E4-3182-9096-B8D0DAC84D57}"/>
              </a:ext>
            </a:extLst>
          </p:cNvPr>
          <p:cNvSpPr>
            <a:spLocks noGrp="1"/>
          </p:cNvSpPr>
          <p:nvPr/>
        </p:nvSpPr>
        <p:spPr>
          <a:xfrm>
            <a:off x="311707" y="441454"/>
            <a:ext cx="5131986" cy="45890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har char="l"/>
            </a:pPr>
            <a:endParaRPr/>
          </a:p>
        </p:txBody>
      </p:sp>
      <p:sp>
        <p:nvSpPr>
          <p:cNvPr id="14" name="右大括号 13">
            <a:extLst>
              <a:ext uri="{FF2B5EF4-FFF2-40B4-BE49-F238E27FC236}">
                <a16:creationId xmlns:a16="http://schemas.microsoft.com/office/drawing/2014/main" id="{5FB0F7D4-B92E-B6EF-729D-FC3A93F79943}"/>
              </a:ext>
            </a:extLst>
          </p:cNvPr>
          <p:cNvSpPr>
            <a:spLocks noGrp="1"/>
          </p:cNvSpPr>
          <p:nvPr/>
        </p:nvSpPr>
        <p:spPr>
          <a:xfrm>
            <a:off x="5249832" y="1143262"/>
            <a:ext cx="315316" cy="636336"/>
          </a:xfrm>
          <a:prstGeom prst="rightBrace">
            <a:avLst/>
          </a:prstGeom>
          <a:noFill/>
          <a:ln w="0">
            <a:noFill/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47" name="图片 1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99770" y="1196193"/>
            <a:ext cx="487291" cy="487291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AC62625B-B201-CECA-5C56-B8A88DCB3D12}"/>
              </a:ext>
            </a:extLst>
          </p:cNvPr>
          <p:cNvSpPr>
            <a:spLocks noGrp="1"/>
          </p:cNvSpPr>
          <p:nvPr/>
        </p:nvSpPr>
        <p:spPr>
          <a:xfrm>
            <a:off x="4759443" y="552692"/>
            <a:ext cx="4731860" cy="30777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E121CAF0-9EC3-D8AD-00D2-A9B2274AD3D3}"/>
              </a:ext>
            </a:extLst>
          </p:cNvPr>
          <p:cNvSpPr>
            <a:spLocks noGrp="1"/>
          </p:cNvSpPr>
          <p:nvPr/>
        </p:nvSpPr>
        <p:spPr>
          <a:xfrm>
            <a:off x="1810394" y="2322463"/>
            <a:ext cx="2134611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pic>
        <p:nvPicPr>
          <p:cNvPr id="151" name="图片 4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758002" y="2719452"/>
            <a:ext cx="501049" cy="501049"/>
          </a:xfrm>
          <a:prstGeom prst="rect">
            <a:avLst/>
          </a:prstGeom>
        </p:spPr>
      </p:pic>
      <p:pic>
        <p:nvPicPr>
          <p:cNvPr id="152" name="图片 4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704366" y="3324734"/>
            <a:ext cx="635984" cy="635984"/>
          </a:xfrm>
          <a:prstGeom prst="rect">
            <a:avLst/>
          </a:prstGeom>
        </p:spPr>
      </p:pic>
      <p:pic>
        <p:nvPicPr>
          <p:cNvPr id="153" name="图片 4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986183" y="2773338"/>
            <a:ext cx="538224" cy="538224"/>
          </a:xfrm>
          <a:prstGeom prst="rect">
            <a:avLst/>
          </a:prstGeom>
        </p:spPr>
      </p:pic>
      <p:sp>
        <p:nvSpPr>
          <p:cNvPr id="46" name="矩形: 圆角 34">
            <a:extLst>
              <a:ext uri="{FF2B5EF4-FFF2-40B4-BE49-F238E27FC236}">
                <a16:creationId xmlns:a16="http://schemas.microsoft.com/office/drawing/2014/main" id="{0B4ABDC8-76A0-30F1-FEDF-0CFF68EC8B35}"/>
              </a:ext>
            </a:extLst>
          </p:cNvPr>
          <p:cNvSpPr>
            <a:spLocks noGrp="1"/>
          </p:cNvSpPr>
          <p:nvPr/>
        </p:nvSpPr>
        <p:spPr>
          <a:xfrm>
            <a:off x="7349518" y="2727316"/>
            <a:ext cx="3954634" cy="1318479"/>
          </a:xfrm>
          <a:prstGeom prst="roundRect">
            <a:avLst/>
          </a:prstGeom>
          <a:noFill/>
          <a:ln w="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55" name="图片 4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013279" y="3336636"/>
            <a:ext cx="627616" cy="627616"/>
          </a:xfrm>
          <a:prstGeom prst="rect">
            <a:avLst/>
          </a:prstGeom>
        </p:spPr>
      </p:pic>
      <p:sp>
        <p:nvSpPr>
          <p:cNvPr id="49" name="文本框 48">
            <a:extLst>
              <a:ext uri="{FF2B5EF4-FFF2-40B4-BE49-F238E27FC236}">
                <a16:creationId xmlns:a16="http://schemas.microsoft.com/office/drawing/2014/main" id="{F69FBEE7-7649-E649-4E92-52618E038963}"/>
              </a:ext>
            </a:extLst>
          </p:cNvPr>
          <p:cNvSpPr>
            <a:spLocks noGrp="1"/>
          </p:cNvSpPr>
          <p:nvPr/>
        </p:nvSpPr>
        <p:spPr>
          <a:xfrm>
            <a:off x="8677594" y="2322463"/>
            <a:ext cx="1298481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98C2DA0C-DF77-A652-9137-943B37A5A4D9}"/>
              </a:ext>
            </a:extLst>
          </p:cNvPr>
          <p:cNvSpPr>
            <a:spLocks noGrp="1"/>
          </p:cNvSpPr>
          <p:nvPr/>
        </p:nvSpPr>
        <p:spPr>
          <a:xfrm>
            <a:off x="2284748" y="4064951"/>
            <a:ext cx="1185901" cy="31688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spAutoFit/>
          </a:bodyPr>
          <a:lstStyle/>
          <a:p>
            <a:pPr>
              <a:buNone/>
            </a:pPr>
            <a:endParaRPr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E91FC208-EED8-0903-CBE0-E46E0E311494}"/>
              </a:ext>
            </a:extLst>
          </p:cNvPr>
          <p:cNvSpPr>
            <a:spLocks noGrp="1"/>
          </p:cNvSpPr>
          <p:nvPr/>
        </p:nvSpPr>
        <p:spPr>
          <a:xfrm>
            <a:off x="8974070" y="4084892"/>
            <a:ext cx="1002005" cy="2769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spAutoFit/>
          </a:bodyPr>
          <a:lstStyle/>
          <a:p>
            <a:pPr>
              <a:buNone/>
            </a:pPr>
            <a:endParaRPr/>
          </a:p>
        </p:txBody>
      </p:sp>
      <p:pic>
        <p:nvPicPr>
          <p:cNvPr id="160" name="图片 5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158813" y="4379976"/>
            <a:ext cx="1439873" cy="1439873"/>
          </a:xfrm>
          <a:prstGeom prst="rect">
            <a:avLst/>
          </a:prstGeom>
        </p:spPr>
      </p:pic>
      <p:sp>
        <p:nvSpPr>
          <p:cNvPr id="55" name="文本框 54">
            <a:extLst>
              <a:ext uri="{FF2B5EF4-FFF2-40B4-BE49-F238E27FC236}">
                <a16:creationId xmlns:a16="http://schemas.microsoft.com/office/drawing/2014/main" id="{6A849AB2-E7B7-2763-2B2B-6AFAACB28F42}"/>
              </a:ext>
            </a:extLst>
          </p:cNvPr>
          <p:cNvSpPr>
            <a:spLocks noGrp="1"/>
          </p:cNvSpPr>
          <p:nvPr/>
        </p:nvSpPr>
        <p:spPr>
          <a:xfrm>
            <a:off x="4326198" y="4121866"/>
            <a:ext cx="1756904" cy="5232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cxnSp>
        <p:nvCxnSpPr>
          <p:cNvPr id="162" name="直接箭头连接符 5"/>
          <p:cNvCxnSpPr/>
          <p:nvPr/>
        </p:nvCxnSpPr>
        <p:spPr>
          <a:xfrm>
            <a:off x="4019858" y="3550791"/>
            <a:ext cx="537942" cy="590579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>
            <a:extLst>
              <a:ext uri="{FF2B5EF4-FFF2-40B4-BE49-F238E27FC236}">
                <a16:creationId xmlns:a16="http://schemas.microsoft.com/office/drawing/2014/main" id="{45F48207-A3C8-50A6-9FEC-643AECF01FFE}"/>
              </a:ext>
            </a:extLst>
          </p:cNvPr>
          <p:cNvSpPr>
            <a:spLocks noGrp="1"/>
          </p:cNvSpPr>
          <p:nvPr/>
        </p:nvSpPr>
        <p:spPr>
          <a:xfrm>
            <a:off x="2094804" y="6560693"/>
            <a:ext cx="92711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Wen-Jia Wang | Effective Range Expansion with the Left-Hand Cut: Higher Order Improvements |</a:t>
            </a:r>
          </a:p>
        </p:txBody>
      </p:sp>
      <p:pic>
        <p:nvPicPr>
          <p:cNvPr id="164" name="图片 58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641925" y="5859219"/>
            <a:ext cx="473649" cy="473649"/>
          </a:xfrm>
          <a:prstGeom prst="rect">
            <a:avLst/>
          </a:prstGeom>
        </p:spPr>
      </p:pic>
      <p:pic>
        <p:nvPicPr>
          <p:cNvPr id="165" name="图片 6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806820" y="1096801"/>
            <a:ext cx="676442" cy="676442"/>
          </a:xfrm>
          <a:prstGeom prst="rect">
            <a:avLst/>
          </a:prstGeom>
        </p:spPr>
      </p:pic>
      <p:pic>
        <p:nvPicPr>
          <p:cNvPr id="166" name="图片 6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184562" y="1132375"/>
            <a:ext cx="642789" cy="642789"/>
          </a:xfrm>
          <a:prstGeom prst="rect">
            <a:avLst/>
          </a:prstGeom>
        </p:spPr>
      </p:pic>
      <p:pic>
        <p:nvPicPr>
          <p:cNvPr id="167" name="图片 6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893316" y="2921350"/>
            <a:ext cx="598302" cy="598302"/>
          </a:xfrm>
          <a:prstGeom prst="rect">
            <a:avLst/>
          </a:prstGeom>
        </p:spPr>
      </p:pic>
      <p:cxnSp>
        <p:nvCxnSpPr>
          <p:cNvPr id="168" name="直接箭头连接符 13"/>
          <p:cNvCxnSpPr/>
          <p:nvPr/>
        </p:nvCxnSpPr>
        <p:spPr>
          <a:xfrm>
            <a:off x="4570329" y="1813761"/>
            <a:ext cx="0" cy="508702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本框 68">
            <a:extLst>
              <a:ext uri="{FF2B5EF4-FFF2-40B4-BE49-F238E27FC236}">
                <a16:creationId xmlns:a16="http://schemas.microsoft.com/office/drawing/2014/main" id="{CE532870-6244-6638-F548-B1354CA11B80}"/>
              </a:ext>
            </a:extLst>
          </p:cNvPr>
          <p:cNvSpPr>
            <a:spLocks noGrp="1"/>
          </p:cNvSpPr>
          <p:nvPr/>
        </p:nvSpPr>
        <p:spPr>
          <a:xfrm>
            <a:off x="4136411" y="1908258"/>
            <a:ext cx="1756905" cy="30777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pic>
        <p:nvPicPr>
          <p:cNvPr id="170" name="图片 7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03795" y="1839984"/>
            <a:ext cx="445714" cy="445714"/>
          </a:xfrm>
          <a:prstGeom prst="rect">
            <a:avLst/>
          </a:prstGeom>
        </p:spPr>
      </p:pic>
      <p:cxnSp>
        <p:nvCxnSpPr>
          <p:cNvPr id="171" name="直接箭头连接符 12"/>
          <p:cNvCxnSpPr/>
          <p:nvPr/>
        </p:nvCxnSpPr>
        <p:spPr>
          <a:xfrm flipV="1">
            <a:off x="6671839" y="1683484"/>
            <a:ext cx="360916" cy="267411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直接箭头连接符 12"/>
          <p:cNvCxnSpPr/>
          <p:nvPr/>
        </p:nvCxnSpPr>
        <p:spPr>
          <a:xfrm>
            <a:off x="6698719" y="2219606"/>
            <a:ext cx="426654" cy="131598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74">
            <a:extLst>
              <a:ext uri="{FF2B5EF4-FFF2-40B4-BE49-F238E27FC236}">
                <a16:creationId xmlns:a16="http://schemas.microsoft.com/office/drawing/2014/main" id="{D2BDBA92-894F-EF9E-43DB-6169908AA749}"/>
              </a:ext>
            </a:extLst>
          </p:cNvPr>
          <p:cNvSpPr>
            <a:spLocks noGrp="1"/>
          </p:cNvSpPr>
          <p:nvPr/>
        </p:nvSpPr>
        <p:spPr>
          <a:xfrm>
            <a:off x="7007663" y="1457924"/>
            <a:ext cx="1131783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35B4875A-C4B5-135D-9D20-D4844EA8356F}"/>
              </a:ext>
            </a:extLst>
          </p:cNvPr>
          <p:cNvSpPr>
            <a:spLocks noGrp="1"/>
          </p:cNvSpPr>
          <p:nvPr/>
        </p:nvSpPr>
        <p:spPr>
          <a:xfrm>
            <a:off x="7114242" y="2122727"/>
            <a:ext cx="1131783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8EE7530-23A2-CF5A-1F4D-5B84A254E921}"/>
              </a:ext>
            </a:extLst>
          </p:cNvPr>
          <p:cNvSpPr>
            <a:spLocks noGrp="1"/>
          </p:cNvSpPr>
          <p:nvPr/>
        </p:nvSpPr>
        <p:spPr>
          <a:xfrm>
            <a:off x="205667" y="-21550"/>
            <a:ext cx="28266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第十一届手征有效场论研讨会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F0F1081-5A21-1F71-C482-91EE4F628C95}"/>
              </a:ext>
            </a:extLst>
          </p:cNvPr>
          <p:cNvSpPr>
            <a:spLocks noGrp="1"/>
          </p:cNvSpPr>
          <p:nvPr/>
        </p:nvSpPr>
        <p:spPr>
          <a:xfrm>
            <a:off x="0" y="6566780"/>
            <a:ext cx="15899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Aug.13 2026</a:t>
            </a:r>
          </a:p>
        </p:txBody>
      </p:sp>
      <p:pic>
        <p:nvPicPr>
          <p:cNvPr id="177" name="图片 1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751374" y="481739"/>
            <a:ext cx="1737691" cy="1737691"/>
          </a:xfrm>
          <a:prstGeom prst="rect">
            <a:avLst/>
          </a:prstGeom>
        </p:spPr>
      </p:pic>
      <p:sp>
        <p:nvSpPr>
          <p:cNvPr id="139" name="矩形 138">
            <a:extLst>
              <a:ext uri="{FF2B5EF4-FFF2-40B4-BE49-F238E27FC236}">
                <a16:creationId xmlns:a16="http://schemas.microsoft.com/office/drawing/2014/main" id="{2B623678-5277-4DF1-8053-A467CB2967DB}"/>
              </a:ext>
            </a:extLst>
          </p:cNvPr>
          <p:cNvSpPr>
            <a:spLocks noGrp="1"/>
          </p:cNvSpPr>
          <p:nvPr/>
        </p:nvSpPr>
        <p:spPr>
          <a:xfrm>
            <a:off x="400050" y="971550"/>
            <a:ext cx="266700" cy="333375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10107F3-7491-9763-004A-9DA89FBD1487}"/>
              </a:ext>
            </a:extLst>
          </p:cNvPr>
          <p:cNvSpPr txBox="1"/>
          <p:nvPr/>
        </p:nvSpPr>
        <p:spPr>
          <a:xfrm>
            <a:off x="311707" y="386740"/>
            <a:ext cx="7528168" cy="49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en-US" altLang="zh-CN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Numerical validation: t-channel Yukawa potential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77462436-EC78-BFCB-D4EB-59F80A5E14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481" y="1136886"/>
            <a:ext cx="3378374" cy="57788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5F8718F0-3280-2277-D48D-1606791350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412" y="1763223"/>
            <a:ext cx="5945173" cy="327695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DF91B458-0145-E891-B77D-F1ECF48DAD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8585" y="1736454"/>
            <a:ext cx="5842945" cy="3240900"/>
          </a:xfrm>
          <a:prstGeom prst="rect">
            <a:avLst/>
          </a:prstGeom>
        </p:spPr>
      </p:pic>
      <p:sp>
        <p:nvSpPr>
          <p:cNvPr id="22" name="case-0">
            <a:extLst>
              <a:ext uri="{FF2B5EF4-FFF2-40B4-BE49-F238E27FC236}">
                <a16:creationId xmlns:a16="http://schemas.microsoft.com/office/drawing/2014/main" id="{C44FF104-3307-4060-98AE-E50C9704F4BD}"/>
              </a:ext>
            </a:extLst>
          </p:cNvPr>
          <p:cNvSpPr>
            <a:spLocks noGrp="1"/>
          </p:cNvSpPr>
          <p:nvPr/>
        </p:nvSpPr>
        <p:spPr>
          <a:xfrm>
            <a:off x="495233" y="5145428"/>
            <a:ext cx="2428875" cy="523875"/>
          </a:xfrm>
          <a:prstGeom prst="roundRect">
            <a:avLst>
              <a:gd name="adj" fmla="val 14545"/>
            </a:avLst>
          </a:prstGeom>
          <a:solidFill>
            <a:srgbClr val="EEF4F8"/>
          </a:solidFill>
          <a:ln w="7620">
            <a:solidFill>
              <a:srgbClr val="173F65"/>
            </a:solidFill>
            <a:prstDash val="solid"/>
          </a:ln>
        </p:spPr>
        <p:txBody>
          <a:bodyPr/>
          <a:lstStyle/>
          <a:p>
            <a:pPr algn="ctr">
              <a:defRPr sz="1350" b="1" i="0">
                <a:solidFill>
                  <a:srgbClr val="173F65"/>
                </a:solidFill>
                <a:latin typeface="Cambria Math"/>
                <a:ea typeface="Cambria Math"/>
                <a:cs typeface="Cambria Math"/>
              </a:defRPr>
            </a:pPr>
            <a:r>
              <a:rPr lang="en-US" altLang="zh-CN" b="1" dirty="0">
                <a:solidFill>
                  <a:srgbClr val="173F65"/>
                </a:solidFill>
                <a:latin typeface="Cambria Math"/>
                <a:ea typeface="Cambria Math"/>
                <a:cs typeface="Cambria Math"/>
              </a:rPr>
              <a:t>g = −20, −10</a:t>
            </a:r>
          </a:p>
          <a:p>
            <a:pPr algn="ctr">
              <a:defRPr sz="1350" b="1" i="0">
                <a:solidFill>
                  <a:srgbClr val="173F65"/>
                </a:solidFill>
                <a:latin typeface="Cambria Math"/>
                <a:ea typeface="Cambria Math"/>
                <a:cs typeface="Cambria Math"/>
              </a:defRPr>
            </a:pPr>
            <a:r>
              <a:rPr lang="en-US" altLang="zh-CN" b="1" dirty="0">
                <a:solidFill>
                  <a:srgbClr val="173F65"/>
                </a:solidFill>
                <a:latin typeface="Cambria Math"/>
                <a:ea typeface="Cambria Math"/>
                <a:cs typeface="Cambria Math"/>
              </a:rPr>
              <a:t>repulsive · no pole</a:t>
            </a:r>
          </a:p>
        </p:txBody>
      </p:sp>
      <p:sp>
        <p:nvSpPr>
          <p:cNvPr id="24" name="case-1">
            <a:extLst>
              <a:ext uri="{FF2B5EF4-FFF2-40B4-BE49-F238E27FC236}">
                <a16:creationId xmlns:a16="http://schemas.microsoft.com/office/drawing/2014/main" id="{3390DF91-C088-4AEB-9728-691F46EECB07}"/>
              </a:ext>
            </a:extLst>
          </p:cNvPr>
          <p:cNvSpPr>
            <a:spLocks noGrp="1"/>
          </p:cNvSpPr>
          <p:nvPr/>
        </p:nvSpPr>
        <p:spPr>
          <a:xfrm>
            <a:off x="3464441" y="5107834"/>
            <a:ext cx="2428875" cy="523875"/>
          </a:xfrm>
          <a:prstGeom prst="roundRect">
            <a:avLst>
              <a:gd name="adj" fmla="val 14545"/>
            </a:avLst>
          </a:prstGeom>
          <a:solidFill>
            <a:srgbClr val="EEF4F8"/>
          </a:solidFill>
          <a:ln w="7620">
            <a:solidFill>
              <a:srgbClr val="173F65"/>
            </a:solidFill>
            <a:prstDash val="solid"/>
          </a:ln>
        </p:spPr>
        <p:txBody>
          <a:bodyPr/>
          <a:lstStyle/>
          <a:p>
            <a:pPr algn="ctr">
              <a:defRPr sz="1350" b="1" i="0">
                <a:solidFill>
                  <a:srgbClr val="173F65"/>
                </a:solidFill>
                <a:latin typeface="Cambria Math"/>
                <a:ea typeface="Cambria Math"/>
                <a:cs typeface="Cambria Math"/>
              </a:defRPr>
            </a:pPr>
            <a:r>
              <a:rPr lang="en-US" altLang="zh-CN" b="1" dirty="0">
                <a:solidFill>
                  <a:srgbClr val="173F65"/>
                </a:solidFill>
                <a:latin typeface="Cambria Math"/>
                <a:ea typeface="Cambria Math"/>
                <a:cs typeface="Cambria Math"/>
              </a:rPr>
              <a:t>g = 5</a:t>
            </a:r>
          </a:p>
          <a:p>
            <a:pPr algn="ctr">
              <a:defRPr sz="1350" b="1" i="0">
                <a:solidFill>
                  <a:srgbClr val="173F65"/>
                </a:solidFill>
                <a:latin typeface="Cambria Math"/>
                <a:ea typeface="Cambria Math"/>
                <a:cs typeface="Cambria Math"/>
              </a:defRPr>
            </a:pPr>
            <a:r>
              <a:rPr lang="en-US" altLang="zh-CN" b="1" dirty="0">
                <a:solidFill>
                  <a:srgbClr val="173F65"/>
                </a:solidFill>
                <a:latin typeface="Cambria Math"/>
                <a:ea typeface="Cambria Math"/>
                <a:cs typeface="Cambria Math"/>
              </a:rPr>
              <a:t>Virtual state</a:t>
            </a:r>
          </a:p>
        </p:txBody>
      </p:sp>
      <p:sp>
        <p:nvSpPr>
          <p:cNvPr id="25" name="case-1">
            <a:extLst>
              <a:ext uri="{FF2B5EF4-FFF2-40B4-BE49-F238E27FC236}">
                <a16:creationId xmlns:a16="http://schemas.microsoft.com/office/drawing/2014/main" id="{360F7E0C-4EC4-D044-7935-6DD7456D2197}"/>
              </a:ext>
            </a:extLst>
          </p:cNvPr>
          <p:cNvSpPr>
            <a:spLocks noGrp="1"/>
          </p:cNvSpPr>
          <p:nvPr/>
        </p:nvSpPr>
        <p:spPr>
          <a:xfrm>
            <a:off x="9475072" y="5077491"/>
            <a:ext cx="2428875" cy="523875"/>
          </a:xfrm>
          <a:prstGeom prst="roundRect">
            <a:avLst>
              <a:gd name="adj" fmla="val 14545"/>
            </a:avLst>
          </a:prstGeom>
          <a:solidFill>
            <a:srgbClr val="EEF4F8"/>
          </a:solidFill>
          <a:ln w="7620">
            <a:solidFill>
              <a:srgbClr val="173F65"/>
            </a:solidFill>
            <a:prstDash val="solid"/>
          </a:ln>
        </p:spPr>
        <p:txBody>
          <a:bodyPr/>
          <a:lstStyle/>
          <a:p>
            <a:pPr algn="ctr">
              <a:defRPr sz="1350" b="1" i="0">
                <a:solidFill>
                  <a:srgbClr val="173F65"/>
                </a:solidFill>
                <a:latin typeface="Cambria Math"/>
                <a:ea typeface="Cambria Math"/>
                <a:cs typeface="Cambria Math"/>
              </a:defRPr>
            </a:pPr>
            <a:r>
              <a:rPr lang="en-US" altLang="zh-CN" b="1" dirty="0">
                <a:solidFill>
                  <a:srgbClr val="173F65"/>
                </a:solidFill>
                <a:latin typeface="Cambria Math"/>
                <a:ea typeface="Cambria Math"/>
                <a:cs typeface="Cambria Math"/>
              </a:rPr>
              <a:t>g = 13,20</a:t>
            </a:r>
          </a:p>
          <a:p>
            <a:pPr algn="ctr">
              <a:defRPr sz="1350" b="1" i="0">
                <a:solidFill>
                  <a:srgbClr val="173F65"/>
                </a:solidFill>
                <a:latin typeface="Cambria Math"/>
                <a:ea typeface="Cambria Math"/>
                <a:cs typeface="Cambria Math"/>
              </a:defRPr>
            </a:pPr>
            <a:r>
              <a:rPr lang="en-US" altLang="zh-CN" b="1" dirty="0">
                <a:solidFill>
                  <a:srgbClr val="173F65"/>
                </a:solidFill>
                <a:latin typeface="Cambria Math"/>
                <a:ea typeface="Cambria Math"/>
                <a:cs typeface="Cambria Math"/>
              </a:rPr>
              <a:t>Shallow  bound state</a:t>
            </a:r>
          </a:p>
        </p:txBody>
      </p:sp>
      <p:sp>
        <p:nvSpPr>
          <p:cNvPr id="26" name="case-1">
            <a:extLst>
              <a:ext uri="{FF2B5EF4-FFF2-40B4-BE49-F238E27FC236}">
                <a16:creationId xmlns:a16="http://schemas.microsoft.com/office/drawing/2014/main" id="{0E5FFE8F-4FC5-D74A-DC2D-34C87EB8224F}"/>
              </a:ext>
            </a:extLst>
          </p:cNvPr>
          <p:cNvSpPr>
            <a:spLocks noGrp="1"/>
          </p:cNvSpPr>
          <p:nvPr/>
        </p:nvSpPr>
        <p:spPr>
          <a:xfrm>
            <a:off x="6669759" y="5096405"/>
            <a:ext cx="2428875" cy="523875"/>
          </a:xfrm>
          <a:prstGeom prst="roundRect">
            <a:avLst>
              <a:gd name="adj" fmla="val 14545"/>
            </a:avLst>
          </a:prstGeom>
          <a:solidFill>
            <a:srgbClr val="EEF4F8"/>
          </a:solidFill>
          <a:ln w="7620">
            <a:solidFill>
              <a:srgbClr val="173F65"/>
            </a:solidFill>
            <a:prstDash val="solid"/>
          </a:ln>
        </p:spPr>
        <p:txBody>
          <a:bodyPr/>
          <a:lstStyle/>
          <a:p>
            <a:pPr algn="ctr">
              <a:defRPr sz="1350" b="1" i="0">
                <a:solidFill>
                  <a:srgbClr val="173F65"/>
                </a:solidFill>
                <a:latin typeface="Cambria Math"/>
                <a:ea typeface="Cambria Math"/>
                <a:cs typeface="Cambria Math"/>
              </a:defRPr>
            </a:pPr>
            <a:r>
              <a:rPr lang="en-US" altLang="zh-CN" b="1" dirty="0">
                <a:solidFill>
                  <a:srgbClr val="173F65"/>
                </a:solidFill>
                <a:latin typeface="Cambria Math"/>
                <a:ea typeface="Cambria Math"/>
                <a:cs typeface="Cambria Math"/>
              </a:rPr>
              <a:t>g = 40</a:t>
            </a:r>
          </a:p>
          <a:p>
            <a:pPr algn="ctr">
              <a:defRPr sz="1350" b="1" i="0">
                <a:solidFill>
                  <a:srgbClr val="173F65"/>
                </a:solidFill>
                <a:latin typeface="Cambria Math"/>
                <a:ea typeface="Cambria Math"/>
                <a:cs typeface="Cambria Math"/>
              </a:defRPr>
            </a:pPr>
            <a:r>
              <a:rPr lang="en-US" altLang="zh-CN" b="1" dirty="0">
                <a:solidFill>
                  <a:srgbClr val="173F65"/>
                </a:solidFill>
                <a:latin typeface="Cambria Math"/>
                <a:ea typeface="Cambria Math"/>
                <a:cs typeface="Cambria Math"/>
              </a:rPr>
              <a:t>deep  bound state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E9418F4-89E7-BB03-4B2D-5DDCAD27FA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19305" y="1223402"/>
            <a:ext cx="3187700" cy="32385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5E71D745-EB8D-F538-6607-672E892AF302}"/>
              </a:ext>
            </a:extLst>
          </p:cNvPr>
          <p:cNvSpPr txBox="1"/>
          <p:nvPr/>
        </p:nvSpPr>
        <p:spPr>
          <a:xfrm>
            <a:off x="9530946" y="5651873"/>
            <a:ext cx="100791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0.1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MeV</a:t>
            </a:r>
            <a:endParaRPr lang="zh-CN" altLang="en-US" sz="1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56E9414-4223-E694-7FBE-8EE384C636A4}"/>
              </a:ext>
            </a:extLst>
          </p:cNvPr>
          <p:cNvSpPr txBox="1"/>
          <p:nvPr/>
        </p:nvSpPr>
        <p:spPr>
          <a:xfrm>
            <a:off x="10853428" y="5653854"/>
            <a:ext cx="10005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71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MeV</a:t>
            </a:r>
            <a:endParaRPr lang="zh-CN" altLang="en-US" sz="1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7ECBA1F-41B8-187B-FCB7-57ACE187959E}"/>
              </a:ext>
            </a:extLst>
          </p:cNvPr>
          <p:cNvSpPr txBox="1"/>
          <p:nvPr/>
        </p:nvSpPr>
        <p:spPr>
          <a:xfrm>
            <a:off x="7680133" y="5627098"/>
            <a:ext cx="8971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1GeV</a:t>
            </a:r>
            <a:endParaRPr lang="zh-CN" altLang="en-US" sz="14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CD7F80C-5AAD-091B-6F9D-13B56C83E905}"/>
              </a:ext>
            </a:extLst>
          </p:cNvPr>
          <p:cNvSpPr txBox="1"/>
          <p:nvPr/>
        </p:nvSpPr>
        <p:spPr>
          <a:xfrm>
            <a:off x="9070057" y="6154030"/>
            <a:ext cx="2314868" cy="418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Binding energy</a:t>
            </a:r>
          </a:p>
        </p:txBody>
      </p:sp>
      <p:sp>
        <p:nvSpPr>
          <p:cNvPr id="23" name="左大括号 22">
            <a:extLst>
              <a:ext uri="{FF2B5EF4-FFF2-40B4-BE49-F238E27FC236}">
                <a16:creationId xmlns:a16="http://schemas.microsoft.com/office/drawing/2014/main" id="{33993079-D9CD-74AC-43D4-392E48CE2078}"/>
              </a:ext>
            </a:extLst>
          </p:cNvPr>
          <p:cNvSpPr/>
          <p:nvPr/>
        </p:nvSpPr>
        <p:spPr>
          <a:xfrm rot="5400000" flipH="1">
            <a:off x="9556874" y="4347809"/>
            <a:ext cx="365126" cy="3519415"/>
          </a:xfrm>
          <a:prstGeom prst="leftBrace">
            <a:avLst>
              <a:gd name="adj1" fmla="val 8333"/>
              <a:gd name="adj2" fmla="val 4376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417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图片 3"/>
          <p:cNvPicPr>
            <a:picLocks noChangeAspect="1"/>
          </p:cNvPicPr>
          <p:nvPr/>
        </p:nvPicPr>
        <p:blipFill rotWithShape="1">
          <a:blip r:embed="rId3"/>
          <a:srcRect l="4040" t="15841" r="74316" b="18645"/>
          <a:stretch/>
        </p:blipFill>
        <p:spPr>
          <a:xfrm>
            <a:off x="11191347" y="322271"/>
            <a:ext cx="907256" cy="904876"/>
          </a:xfrm>
          <a:prstGeom prst="rect">
            <a:avLst/>
          </a:prstGeom>
        </p:spPr>
      </p:pic>
      <p:sp>
        <p:nvSpPr>
          <p:cNvPr id="5" name="Text Box 31">
            <a:extLst>
              <a:ext uri="{FF2B5EF4-FFF2-40B4-BE49-F238E27FC236}">
                <a16:creationId xmlns:a16="http://schemas.microsoft.com/office/drawing/2014/main" id="{650334DA-B42D-50AD-2914-A6E88868B1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283335"/>
          </a:xfrm>
          <a:prstGeom prst="rect">
            <a:avLst/>
          </a:prstGeom>
          <a:solidFill>
            <a:srgbClr val="E8E7E5"/>
          </a:soli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" name="Text Box 32">
            <a:extLst>
              <a:ext uri="{FF2B5EF4-FFF2-40B4-BE49-F238E27FC236}">
                <a16:creationId xmlns:a16="http://schemas.microsoft.com/office/drawing/2014/main" id="{D8DA8E71-97F1-22E1-6F46-33D9C985B5DB}"/>
              </a:ext>
            </a:extLst>
          </p:cNvPr>
          <p:cNvSpPr>
            <a:spLocks noGrp="1"/>
          </p:cNvSpPr>
          <p:nvPr/>
        </p:nvSpPr>
        <p:spPr>
          <a:xfrm>
            <a:off x="1" y="-828"/>
            <a:ext cx="3032267" cy="283335"/>
          </a:xfrm>
          <a:prstGeom prst="rect">
            <a:avLst/>
          </a:prstGeom>
          <a:gradFill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" name="Text Box 31">
            <a:extLst>
              <a:ext uri="{FF2B5EF4-FFF2-40B4-BE49-F238E27FC236}">
                <a16:creationId xmlns:a16="http://schemas.microsoft.com/office/drawing/2014/main" id="{C38BE9E9-C206-EC76-DC2E-7EB85150CC69}"/>
              </a:ext>
            </a:extLst>
          </p:cNvPr>
          <p:cNvSpPr>
            <a:spLocks noGrp="1"/>
          </p:cNvSpPr>
          <p:nvPr/>
        </p:nvSpPr>
        <p:spPr>
          <a:xfrm>
            <a:off x="0" y="6574665"/>
            <a:ext cx="12192000" cy="283335"/>
          </a:xfrm>
          <a:prstGeom prst="rect">
            <a:avLst/>
          </a:prstGeom>
          <a:gradFill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" name="灯片编号占位符 1">
            <a:extLst>
              <a:ext uri="{FF2B5EF4-FFF2-40B4-BE49-F238E27FC236}">
                <a16:creationId xmlns:a16="http://schemas.microsoft.com/office/drawing/2014/main" id="{C2AB8CFE-4F18-C452-0F2C-55DF83C4EFCB}"/>
              </a:ext>
            </a:extLst>
          </p:cNvPr>
          <p:cNvSpPr>
            <a:spLocks noGrp="1"/>
          </p:cNvSpPr>
          <p:nvPr/>
        </p:nvSpPr>
        <p:spPr>
          <a:xfrm>
            <a:off x="11350869" y="6533769"/>
            <a:ext cx="843812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algn="r"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1pPr>
            <a:lvl2pPr marL="457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fld id="{1D17320A-EE89-45D2-BE35-83408CCCAB87}" type="slidenum">
              <a:rPr b="1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6</a:t>
            </a:fld>
            <a:r>
              <a:rPr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/1</a:t>
            </a:r>
            <a:r>
              <a:rPr lang="en-US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3</a:t>
            </a:r>
            <a:endParaRPr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CF4060C-16E4-3182-9096-B8D0DAC84D57}"/>
              </a:ext>
            </a:extLst>
          </p:cNvPr>
          <p:cNvSpPr>
            <a:spLocks noGrp="1"/>
          </p:cNvSpPr>
          <p:nvPr/>
        </p:nvSpPr>
        <p:spPr>
          <a:xfrm>
            <a:off x="311707" y="441454"/>
            <a:ext cx="5131986" cy="45890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har char="l"/>
            </a:pPr>
            <a:endParaRPr/>
          </a:p>
        </p:txBody>
      </p:sp>
      <p:sp>
        <p:nvSpPr>
          <p:cNvPr id="14" name="右大括号 13">
            <a:extLst>
              <a:ext uri="{FF2B5EF4-FFF2-40B4-BE49-F238E27FC236}">
                <a16:creationId xmlns:a16="http://schemas.microsoft.com/office/drawing/2014/main" id="{5FB0F7D4-B92E-B6EF-729D-FC3A93F79943}"/>
              </a:ext>
            </a:extLst>
          </p:cNvPr>
          <p:cNvSpPr>
            <a:spLocks noGrp="1"/>
          </p:cNvSpPr>
          <p:nvPr/>
        </p:nvSpPr>
        <p:spPr>
          <a:xfrm>
            <a:off x="5249832" y="1143262"/>
            <a:ext cx="315316" cy="636336"/>
          </a:xfrm>
          <a:prstGeom prst="rightBrace">
            <a:avLst/>
          </a:prstGeom>
          <a:noFill/>
          <a:ln w="0">
            <a:noFill/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48" name="图片 1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99770" y="1196193"/>
            <a:ext cx="487291" cy="487291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AC62625B-B201-CECA-5C56-B8A88DCB3D12}"/>
              </a:ext>
            </a:extLst>
          </p:cNvPr>
          <p:cNvSpPr>
            <a:spLocks noGrp="1"/>
          </p:cNvSpPr>
          <p:nvPr/>
        </p:nvSpPr>
        <p:spPr>
          <a:xfrm>
            <a:off x="4759443" y="552692"/>
            <a:ext cx="4731860" cy="30777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39" name="矩形: 圆角 27">
            <a:extLst>
              <a:ext uri="{FF2B5EF4-FFF2-40B4-BE49-F238E27FC236}">
                <a16:creationId xmlns:a16="http://schemas.microsoft.com/office/drawing/2014/main" id="{7E9D709F-4684-4296-B391-3773B5F16711}"/>
              </a:ext>
            </a:extLst>
          </p:cNvPr>
          <p:cNvSpPr>
            <a:spLocks noGrp="1"/>
          </p:cNvSpPr>
          <p:nvPr/>
        </p:nvSpPr>
        <p:spPr>
          <a:xfrm>
            <a:off x="982750" y="2699154"/>
            <a:ext cx="4099035" cy="1318479"/>
          </a:xfrm>
          <a:prstGeom prst="roundRect">
            <a:avLst/>
          </a:prstGeom>
          <a:noFill/>
          <a:ln w="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E121CAF0-9EC3-D8AD-00D2-A9B2274AD3D3}"/>
              </a:ext>
            </a:extLst>
          </p:cNvPr>
          <p:cNvSpPr>
            <a:spLocks noGrp="1"/>
          </p:cNvSpPr>
          <p:nvPr/>
        </p:nvSpPr>
        <p:spPr>
          <a:xfrm>
            <a:off x="1810394" y="2322463"/>
            <a:ext cx="2134611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pic>
        <p:nvPicPr>
          <p:cNvPr id="152" name="图片 4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758002" y="2719452"/>
            <a:ext cx="501049" cy="501049"/>
          </a:xfrm>
          <a:prstGeom prst="rect">
            <a:avLst/>
          </a:prstGeom>
        </p:spPr>
      </p:pic>
      <p:pic>
        <p:nvPicPr>
          <p:cNvPr id="153" name="图片 4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704366" y="3324734"/>
            <a:ext cx="635984" cy="635984"/>
          </a:xfrm>
          <a:prstGeom prst="rect">
            <a:avLst/>
          </a:prstGeom>
        </p:spPr>
      </p:pic>
      <p:sp>
        <p:nvSpPr>
          <p:cNvPr id="46" name="矩形: 圆角 34">
            <a:extLst>
              <a:ext uri="{FF2B5EF4-FFF2-40B4-BE49-F238E27FC236}">
                <a16:creationId xmlns:a16="http://schemas.microsoft.com/office/drawing/2014/main" id="{0B4ABDC8-76A0-30F1-FEDF-0CFF68EC8B35}"/>
              </a:ext>
            </a:extLst>
          </p:cNvPr>
          <p:cNvSpPr>
            <a:spLocks noGrp="1"/>
          </p:cNvSpPr>
          <p:nvPr/>
        </p:nvSpPr>
        <p:spPr>
          <a:xfrm>
            <a:off x="7349518" y="2727316"/>
            <a:ext cx="3954634" cy="1318479"/>
          </a:xfrm>
          <a:prstGeom prst="roundRect">
            <a:avLst/>
          </a:prstGeom>
          <a:noFill/>
          <a:ln w="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56" name="图片 4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013279" y="3336636"/>
            <a:ext cx="627616" cy="627616"/>
          </a:xfrm>
          <a:prstGeom prst="rect">
            <a:avLst/>
          </a:prstGeom>
        </p:spPr>
      </p:pic>
      <p:sp>
        <p:nvSpPr>
          <p:cNvPr id="49" name="文本框 48">
            <a:extLst>
              <a:ext uri="{FF2B5EF4-FFF2-40B4-BE49-F238E27FC236}">
                <a16:creationId xmlns:a16="http://schemas.microsoft.com/office/drawing/2014/main" id="{F69FBEE7-7649-E649-4E92-52618E038963}"/>
              </a:ext>
            </a:extLst>
          </p:cNvPr>
          <p:cNvSpPr>
            <a:spLocks noGrp="1"/>
          </p:cNvSpPr>
          <p:nvPr/>
        </p:nvSpPr>
        <p:spPr>
          <a:xfrm>
            <a:off x="8677594" y="2322463"/>
            <a:ext cx="1298481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98C2DA0C-DF77-A652-9137-943B37A5A4D9}"/>
              </a:ext>
            </a:extLst>
          </p:cNvPr>
          <p:cNvSpPr>
            <a:spLocks noGrp="1"/>
          </p:cNvSpPr>
          <p:nvPr/>
        </p:nvSpPr>
        <p:spPr>
          <a:xfrm>
            <a:off x="2284748" y="4064951"/>
            <a:ext cx="1185901" cy="31688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spAutoFit/>
          </a:bodyPr>
          <a:lstStyle/>
          <a:p>
            <a:pPr>
              <a:buNone/>
            </a:pPr>
            <a:endParaRPr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E91FC208-EED8-0903-CBE0-E46E0E311494}"/>
              </a:ext>
            </a:extLst>
          </p:cNvPr>
          <p:cNvSpPr>
            <a:spLocks noGrp="1"/>
          </p:cNvSpPr>
          <p:nvPr/>
        </p:nvSpPr>
        <p:spPr>
          <a:xfrm>
            <a:off x="8974070" y="4084892"/>
            <a:ext cx="1002005" cy="2769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spAutoFit/>
          </a:bodyPr>
          <a:lstStyle/>
          <a:p>
            <a:pPr>
              <a:buNone/>
            </a:pPr>
            <a:endParaRPr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37F84658-51FC-0547-06E3-3C108556B812}"/>
              </a:ext>
            </a:extLst>
          </p:cNvPr>
          <p:cNvSpPr>
            <a:spLocks noGrp="1"/>
          </p:cNvSpPr>
          <p:nvPr/>
        </p:nvSpPr>
        <p:spPr>
          <a:xfrm>
            <a:off x="882139" y="4353567"/>
            <a:ext cx="7025360" cy="171040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endParaRPr/>
          </a:p>
        </p:txBody>
      </p:sp>
      <p:pic>
        <p:nvPicPr>
          <p:cNvPr id="161" name="图片 5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158813" y="4379976"/>
            <a:ext cx="1439873" cy="1439873"/>
          </a:xfrm>
          <a:prstGeom prst="rect">
            <a:avLst/>
          </a:prstGeom>
        </p:spPr>
      </p:pic>
      <p:sp>
        <p:nvSpPr>
          <p:cNvPr id="55" name="文本框 54">
            <a:extLst>
              <a:ext uri="{FF2B5EF4-FFF2-40B4-BE49-F238E27FC236}">
                <a16:creationId xmlns:a16="http://schemas.microsoft.com/office/drawing/2014/main" id="{6A849AB2-E7B7-2763-2B2B-6AFAACB28F42}"/>
              </a:ext>
            </a:extLst>
          </p:cNvPr>
          <p:cNvSpPr>
            <a:spLocks noGrp="1"/>
          </p:cNvSpPr>
          <p:nvPr/>
        </p:nvSpPr>
        <p:spPr>
          <a:xfrm>
            <a:off x="4326198" y="4121866"/>
            <a:ext cx="1756904" cy="5232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cxnSp>
        <p:nvCxnSpPr>
          <p:cNvPr id="163" name="直接箭头连接符 5"/>
          <p:cNvCxnSpPr/>
          <p:nvPr/>
        </p:nvCxnSpPr>
        <p:spPr>
          <a:xfrm>
            <a:off x="4019858" y="3550791"/>
            <a:ext cx="537942" cy="590579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>
            <a:extLst>
              <a:ext uri="{FF2B5EF4-FFF2-40B4-BE49-F238E27FC236}">
                <a16:creationId xmlns:a16="http://schemas.microsoft.com/office/drawing/2014/main" id="{45F48207-A3C8-50A6-9FEC-643AECF01FFE}"/>
              </a:ext>
            </a:extLst>
          </p:cNvPr>
          <p:cNvSpPr>
            <a:spLocks noGrp="1"/>
          </p:cNvSpPr>
          <p:nvPr/>
        </p:nvSpPr>
        <p:spPr>
          <a:xfrm>
            <a:off x="2094804" y="6560693"/>
            <a:ext cx="92711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Wen-Jia Wang | Effective Range Expansion with the Left-Hand Cut: Higher Order Improvements |</a:t>
            </a:r>
          </a:p>
        </p:txBody>
      </p:sp>
      <p:pic>
        <p:nvPicPr>
          <p:cNvPr id="165" name="图片 58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641924" y="5877789"/>
            <a:ext cx="473649" cy="473649"/>
          </a:xfrm>
          <a:prstGeom prst="rect">
            <a:avLst/>
          </a:prstGeom>
        </p:spPr>
      </p:pic>
      <p:pic>
        <p:nvPicPr>
          <p:cNvPr id="166" name="图片 6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806820" y="1096801"/>
            <a:ext cx="676442" cy="676442"/>
          </a:xfrm>
          <a:prstGeom prst="rect">
            <a:avLst/>
          </a:prstGeom>
        </p:spPr>
      </p:pic>
      <p:pic>
        <p:nvPicPr>
          <p:cNvPr id="167" name="图片 6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184562" y="1132375"/>
            <a:ext cx="642789" cy="642789"/>
          </a:xfrm>
          <a:prstGeom prst="rect">
            <a:avLst/>
          </a:prstGeom>
        </p:spPr>
      </p:pic>
      <p:pic>
        <p:nvPicPr>
          <p:cNvPr id="168" name="图片 6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893316" y="2921350"/>
            <a:ext cx="598302" cy="598302"/>
          </a:xfrm>
          <a:prstGeom prst="rect">
            <a:avLst/>
          </a:prstGeom>
        </p:spPr>
      </p:pic>
      <p:cxnSp>
        <p:nvCxnSpPr>
          <p:cNvPr id="169" name="直接箭头连接符 13"/>
          <p:cNvCxnSpPr/>
          <p:nvPr/>
        </p:nvCxnSpPr>
        <p:spPr>
          <a:xfrm>
            <a:off x="4570329" y="1813761"/>
            <a:ext cx="0" cy="508702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本框 68">
            <a:extLst>
              <a:ext uri="{FF2B5EF4-FFF2-40B4-BE49-F238E27FC236}">
                <a16:creationId xmlns:a16="http://schemas.microsoft.com/office/drawing/2014/main" id="{CE532870-6244-6638-F548-B1354CA11B80}"/>
              </a:ext>
            </a:extLst>
          </p:cNvPr>
          <p:cNvSpPr>
            <a:spLocks noGrp="1"/>
          </p:cNvSpPr>
          <p:nvPr/>
        </p:nvSpPr>
        <p:spPr>
          <a:xfrm>
            <a:off x="4138909" y="1877085"/>
            <a:ext cx="1756905" cy="30777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pic>
        <p:nvPicPr>
          <p:cNvPr id="171" name="图片 7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03795" y="1839984"/>
            <a:ext cx="445714" cy="445714"/>
          </a:xfrm>
          <a:prstGeom prst="rect">
            <a:avLst/>
          </a:prstGeom>
        </p:spPr>
      </p:pic>
      <p:cxnSp>
        <p:nvCxnSpPr>
          <p:cNvPr id="172" name="直接箭头连接符 12"/>
          <p:cNvCxnSpPr/>
          <p:nvPr/>
        </p:nvCxnSpPr>
        <p:spPr>
          <a:xfrm flipV="1">
            <a:off x="6671839" y="1683484"/>
            <a:ext cx="360916" cy="267411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直接箭头连接符 12"/>
          <p:cNvCxnSpPr/>
          <p:nvPr/>
        </p:nvCxnSpPr>
        <p:spPr>
          <a:xfrm>
            <a:off x="6698719" y="2219606"/>
            <a:ext cx="426654" cy="131598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74">
            <a:extLst>
              <a:ext uri="{FF2B5EF4-FFF2-40B4-BE49-F238E27FC236}">
                <a16:creationId xmlns:a16="http://schemas.microsoft.com/office/drawing/2014/main" id="{D2BDBA92-894F-EF9E-43DB-6169908AA749}"/>
              </a:ext>
            </a:extLst>
          </p:cNvPr>
          <p:cNvSpPr>
            <a:spLocks noGrp="1"/>
          </p:cNvSpPr>
          <p:nvPr/>
        </p:nvSpPr>
        <p:spPr>
          <a:xfrm>
            <a:off x="7007663" y="1457924"/>
            <a:ext cx="1131783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35B4875A-C4B5-135D-9D20-D4844EA8356F}"/>
              </a:ext>
            </a:extLst>
          </p:cNvPr>
          <p:cNvSpPr>
            <a:spLocks noGrp="1"/>
          </p:cNvSpPr>
          <p:nvPr/>
        </p:nvSpPr>
        <p:spPr>
          <a:xfrm>
            <a:off x="7114242" y="2122727"/>
            <a:ext cx="1131783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8EE7530-23A2-CF5A-1F4D-5B84A254E921}"/>
              </a:ext>
            </a:extLst>
          </p:cNvPr>
          <p:cNvSpPr>
            <a:spLocks noGrp="1"/>
          </p:cNvSpPr>
          <p:nvPr/>
        </p:nvSpPr>
        <p:spPr>
          <a:xfrm>
            <a:off x="205667" y="-21550"/>
            <a:ext cx="28266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第十一届手征有效场论研讨会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F0F1081-5A21-1F71-C482-91EE4F628C95}"/>
              </a:ext>
            </a:extLst>
          </p:cNvPr>
          <p:cNvSpPr>
            <a:spLocks noGrp="1"/>
          </p:cNvSpPr>
          <p:nvPr/>
        </p:nvSpPr>
        <p:spPr>
          <a:xfrm>
            <a:off x="0" y="6566780"/>
            <a:ext cx="15899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Aug.13 2026</a:t>
            </a:r>
          </a:p>
        </p:txBody>
      </p:sp>
      <p:pic>
        <p:nvPicPr>
          <p:cNvPr id="178" name="图片 1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751374" y="481739"/>
            <a:ext cx="1737691" cy="1737691"/>
          </a:xfrm>
          <a:prstGeom prst="rect">
            <a:avLst/>
          </a:prstGeom>
        </p:spPr>
      </p:pic>
      <p:sp>
        <p:nvSpPr>
          <p:cNvPr id="140" name="矩形 139">
            <a:extLst>
              <a:ext uri="{FF2B5EF4-FFF2-40B4-BE49-F238E27FC236}">
                <a16:creationId xmlns:a16="http://schemas.microsoft.com/office/drawing/2014/main" id="{DD59DE84-3890-4779-A36E-D595E9B3DBB5}"/>
              </a:ext>
            </a:extLst>
          </p:cNvPr>
          <p:cNvSpPr>
            <a:spLocks noGrp="1"/>
          </p:cNvSpPr>
          <p:nvPr/>
        </p:nvSpPr>
        <p:spPr>
          <a:xfrm>
            <a:off x="400050" y="971550"/>
            <a:ext cx="266700" cy="333375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792514C-6597-82A2-AC82-4F03DA5397B4}"/>
              </a:ext>
            </a:extLst>
          </p:cNvPr>
          <p:cNvSpPr txBox="1"/>
          <p:nvPr/>
        </p:nvSpPr>
        <p:spPr>
          <a:xfrm>
            <a:off x="311706" y="386740"/>
            <a:ext cx="8228555" cy="49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en-US" altLang="zh-CN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Improved parameterization for the special case</a:t>
            </a:r>
          </a:p>
        </p:txBody>
      </p:sp>
      <p:sp>
        <p:nvSpPr>
          <p:cNvPr id="7" name="context-band">
            <a:extLst>
              <a:ext uri="{FF2B5EF4-FFF2-40B4-BE49-F238E27FC236}">
                <a16:creationId xmlns:a16="http://schemas.microsoft.com/office/drawing/2014/main" id="{38B5EE35-3048-47D2-9897-A1704DBC30E7}"/>
              </a:ext>
            </a:extLst>
          </p:cNvPr>
          <p:cNvSpPr>
            <a:spLocks noGrp="1"/>
          </p:cNvSpPr>
          <p:nvPr/>
        </p:nvSpPr>
        <p:spPr>
          <a:xfrm>
            <a:off x="1916967" y="1150914"/>
            <a:ext cx="2816571" cy="294987"/>
          </a:xfrm>
          <a:prstGeom prst="roundRect">
            <a:avLst>
              <a:gd name="adj" fmla="val 12903"/>
            </a:avLst>
          </a:prstGeom>
          <a:solidFill>
            <a:srgbClr val="FFF6ED"/>
          </a:solidFill>
          <a:ln w="9525">
            <a:solidFill>
              <a:srgbClr val="D3A078"/>
            </a:solidFill>
            <a:prstDash val="solid"/>
          </a:ln>
        </p:spPr>
        <p:txBody>
          <a:bodyPr/>
          <a:lstStyle/>
          <a:p>
            <a:pPr>
              <a:defRPr sz="1575" b="1" i="0">
                <a:solidFill>
                  <a:srgbClr val="9E3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n-US" altLang="zh-CN" b="1" dirty="0">
                <a:solidFill>
                  <a:srgbClr val="9E3D3D"/>
                </a:solidFill>
                <a:latin typeface="Microsoft YaHei"/>
                <a:ea typeface="Microsoft YaHei"/>
                <a:cs typeface="Microsoft YaHei"/>
              </a:rPr>
              <a:t>binding energy = 71 MeV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5E1E040-713A-57F1-9A00-B2447F280A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8092" y="1469560"/>
            <a:ext cx="6708650" cy="3255007"/>
          </a:xfrm>
          <a:prstGeom prst="rect">
            <a:avLst/>
          </a:prstGeom>
        </p:spPr>
      </p:pic>
      <p:sp>
        <p:nvSpPr>
          <p:cNvPr id="11" name="approximants">
            <a:extLst>
              <a:ext uri="{FF2B5EF4-FFF2-40B4-BE49-F238E27FC236}">
                <a16:creationId xmlns:a16="http://schemas.microsoft.com/office/drawing/2014/main" id="{71A20E7A-5ED1-494A-B2D3-7FC34EF2CEA6}"/>
              </a:ext>
            </a:extLst>
          </p:cNvPr>
          <p:cNvSpPr>
            <a:spLocks noGrp="1"/>
          </p:cNvSpPr>
          <p:nvPr/>
        </p:nvSpPr>
        <p:spPr>
          <a:xfrm>
            <a:off x="7417841" y="3109918"/>
            <a:ext cx="31908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800" b="1" i="0">
                <a:solidFill>
                  <a:srgbClr val="9E3D3D"/>
                </a:solidFill>
                <a:latin typeface="Cambria Math"/>
                <a:ea typeface="Cambria Math"/>
                <a:cs typeface="Cambria Math"/>
              </a:defRPr>
            </a:pPr>
            <a:r>
              <a:rPr sz="1800" b="1" i="0" dirty="0">
                <a:solidFill>
                  <a:srgbClr val="9E3D3D"/>
                </a:solidFill>
                <a:latin typeface="Cambria Math"/>
                <a:ea typeface="Cambria Math"/>
                <a:cs typeface="Cambria Math"/>
              </a:rPr>
              <a:t>[0,1,1]     and     [1,1,1]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BCF54446-97F5-D57F-E8D8-3A377BBB36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0987" y="3706657"/>
            <a:ext cx="2032923" cy="1565811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DD8E628D-B07B-FF89-56DA-30E47832E8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8092" y="3730330"/>
            <a:ext cx="1637010" cy="47770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30FBFCEF-1E46-D443-0F7D-3AAFFB5A03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57550" y="4224491"/>
            <a:ext cx="1833797" cy="93476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DB11CD45-3BBD-6CEE-A4FC-F24A88525A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2755" y="2347917"/>
            <a:ext cx="3256233" cy="429582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DF17E259-B673-81CE-101C-536E58F65B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0014" y="4586703"/>
            <a:ext cx="5753401" cy="189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17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图片 3"/>
          <p:cNvPicPr>
            <a:picLocks noChangeAspect="1"/>
          </p:cNvPicPr>
          <p:nvPr/>
        </p:nvPicPr>
        <p:blipFill rotWithShape="1">
          <a:blip r:embed="rId3"/>
          <a:srcRect l="4040" t="15841" r="74316" b="18645"/>
          <a:stretch/>
        </p:blipFill>
        <p:spPr>
          <a:xfrm>
            <a:off x="11191347" y="322271"/>
            <a:ext cx="907256" cy="904876"/>
          </a:xfrm>
          <a:prstGeom prst="rect">
            <a:avLst/>
          </a:prstGeom>
        </p:spPr>
      </p:pic>
      <p:sp>
        <p:nvSpPr>
          <p:cNvPr id="5" name="Text Box 31">
            <a:extLst>
              <a:ext uri="{FF2B5EF4-FFF2-40B4-BE49-F238E27FC236}">
                <a16:creationId xmlns:a16="http://schemas.microsoft.com/office/drawing/2014/main" id="{650334DA-B42D-50AD-2914-A6E88868B1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283335"/>
          </a:xfrm>
          <a:prstGeom prst="rect">
            <a:avLst/>
          </a:prstGeom>
          <a:solidFill>
            <a:srgbClr val="E8E7E5"/>
          </a:soli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" name="Text Box 32">
            <a:extLst>
              <a:ext uri="{FF2B5EF4-FFF2-40B4-BE49-F238E27FC236}">
                <a16:creationId xmlns:a16="http://schemas.microsoft.com/office/drawing/2014/main" id="{D8DA8E71-97F1-22E1-6F46-33D9C985B5DB}"/>
              </a:ext>
            </a:extLst>
          </p:cNvPr>
          <p:cNvSpPr>
            <a:spLocks noGrp="1"/>
          </p:cNvSpPr>
          <p:nvPr/>
        </p:nvSpPr>
        <p:spPr>
          <a:xfrm>
            <a:off x="1" y="-828"/>
            <a:ext cx="3032267" cy="283335"/>
          </a:xfrm>
          <a:prstGeom prst="rect">
            <a:avLst/>
          </a:prstGeom>
          <a:gradFill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" name="Text Box 31">
            <a:extLst>
              <a:ext uri="{FF2B5EF4-FFF2-40B4-BE49-F238E27FC236}">
                <a16:creationId xmlns:a16="http://schemas.microsoft.com/office/drawing/2014/main" id="{C38BE9E9-C206-EC76-DC2E-7EB85150CC69}"/>
              </a:ext>
            </a:extLst>
          </p:cNvPr>
          <p:cNvSpPr>
            <a:spLocks noGrp="1"/>
          </p:cNvSpPr>
          <p:nvPr/>
        </p:nvSpPr>
        <p:spPr>
          <a:xfrm>
            <a:off x="0" y="6574665"/>
            <a:ext cx="12192000" cy="283335"/>
          </a:xfrm>
          <a:prstGeom prst="rect">
            <a:avLst/>
          </a:prstGeom>
          <a:gradFill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" name="灯片编号占位符 1">
            <a:extLst>
              <a:ext uri="{FF2B5EF4-FFF2-40B4-BE49-F238E27FC236}">
                <a16:creationId xmlns:a16="http://schemas.microsoft.com/office/drawing/2014/main" id="{C2AB8CFE-4F18-C452-0F2C-55DF83C4EFCB}"/>
              </a:ext>
            </a:extLst>
          </p:cNvPr>
          <p:cNvSpPr>
            <a:spLocks noGrp="1"/>
          </p:cNvSpPr>
          <p:nvPr/>
        </p:nvSpPr>
        <p:spPr>
          <a:xfrm>
            <a:off x="11350869" y="6533769"/>
            <a:ext cx="843812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algn="r"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1pPr>
            <a:lvl2pPr marL="457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fld id="{1D17320A-EE89-45D2-BE35-83408CCCAB87}" type="slidenum">
              <a:rPr b="1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7</a:t>
            </a:fld>
            <a:r>
              <a:rPr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/1</a:t>
            </a:r>
            <a:r>
              <a:rPr lang="en-US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3</a:t>
            </a:r>
            <a:endParaRPr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CF4060C-16E4-3182-9096-B8D0DAC84D57}"/>
              </a:ext>
            </a:extLst>
          </p:cNvPr>
          <p:cNvSpPr>
            <a:spLocks noGrp="1"/>
          </p:cNvSpPr>
          <p:nvPr/>
        </p:nvSpPr>
        <p:spPr>
          <a:xfrm>
            <a:off x="311707" y="441454"/>
            <a:ext cx="5131986" cy="45890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har char="l"/>
            </a:pPr>
            <a:endParaRPr/>
          </a:p>
        </p:txBody>
      </p:sp>
      <p:sp>
        <p:nvSpPr>
          <p:cNvPr id="14" name="右大括号 13">
            <a:extLst>
              <a:ext uri="{FF2B5EF4-FFF2-40B4-BE49-F238E27FC236}">
                <a16:creationId xmlns:a16="http://schemas.microsoft.com/office/drawing/2014/main" id="{5FB0F7D4-B92E-B6EF-729D-FC3A93F79943}"/>
              </a:ext>
            </a:extLst>
          </p:cNvPr>
          <p:cNvSpPr>
            <a:spLocks noGrp="1"/>
          </p:cNvSpPr>
          <p:nvPr/>
        </p:nvSpPr>
        <p:spPr>
          <a:xfrm>
            <a:off x="5249832" y="1143262"/>
            <a:ext cx="315316" cy="636336"/>
          </a:xfrm>
          <a:prstGeom prst="rightBrace">
            <a:avLst/>
          </a:prstGeom>
          <a:noFill/>
          <a:ln w="0">
            <a:noFill/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47" name="图片 1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99770" y="1196193"/>
            <a:ext cx="487291" cy="487291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AC62625B-B201-CECA-5C56-B8A88DCB3D12}"/>
              </a:ext>
            </a:extLst>
          </p:cNvPr>
          <p:cNvSpPr>
            <a:spLocks noGrp="1"/>
          </p:cNvSpPr>
          <p:nvPr/>
        </p:nvSpPr>
        <p:spPr>
          <a:xfrm>
            <a:off x="4759443" y="552692"/>
            <a:ext cx="4731860" cy="30777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39" name="矩形: 圆角 27">
            <a:extLst>
              <a:ext uri="{FF2B5EF4-FFF2-40B4-BE49-F238E27FC236}">
                <a16:creationId xmlns:a16="http://schemas.microsoft.com/office/drawing/2014/main" id="{7E9D709F-4684-4296-B391-3773B5F16711}"/>
              </a:ext>
            </a:extLst>
          </p:cNvPr>
          <p:cNvSpPr>
            <a:spLocks noGrp="1"/>
          </p:cNvSpPr>
          <p:nvPr/>
        </p:nvSpPr>
        <p:spPr>
          <a:xfrm>
            <a:off x="794998" y="5256075"/>
            <a:ext cx="9117969" cy="1318479"/>
          </a:xfrm>
          <a:prstGeom prst="roundRect">
            <a:avLst/>
          </a:prstGeom>
          <a:noFill/>
          <a:ln w="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E121CAF0-9EC3-D8AD-00D2-A9B2274AD3D3}"/>
              </a:ext>
            </a:extLst>
          </p:cNvPr>
          <p:cNvSpPr>
            <a:spLocks noGrp="1"/>
          </p:cNvSpPr>
          <p:nvPr/>
        </p:nvSpPr>
        <p:spPr>
          <a:xfrm>
            <a:off x="1810394" y="2322463"/>
            <a:ext cx="2134611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pic>
        <p:nvPicPr>
          <p:cNvPr id="151" name="图片 4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758002" y="2719452"/>
            <a:ext cx="501049" cy="501049"/>
          </a:xfrm>
          <a:prstGeom prst="rect">
            <a:avLst/>
          </a:prstGeom>
        </p:spPr>
      </p:pic>
      <p:pic>
        <p:nvPicPr>
          <p:cNvPr id="152" name="图片 4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704366" y="3324734"/>
            <a:ext cx="635984" cy="635984"/>
          </a:xfrm>
          <a:prstGeom prst="rect">
            <a:avLst/>
          </a:prstGeom>
        </p:spPr>
      </p:pic>
      <p:sp>
        <p:nvSpPr>
          <p:cNvPr id="49" name="文本框 48">
            <a:extLst>
              <a:ext uri="{FF2B5EF4-FFF2-40B4-BE49-F238E27FC236}">
                <a16:creationId xmlns:a16="http://schemas.microsoft.com/office/drawing/2014/main" id="{F69FBEE7-7649-E649-4E92-52618E038963}"/>
              </a:ext>
            </a:extLst>
          </p:cNvPr>
          <p:cNvSpPr>
            <a:spLocks noGrp="1"/>
          </p:cNvSpPr>
          <p:nvPr/>
        </p:nvSpPr>
        <p:spPr>
          <a:xfrm>
            <a:off x="8677594" y="2322463"/>
            <a:ext cx="1298481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98C2DA0C-DF77-A652-9137-943B37A5A4D9}"/>
              </a:ext>
            </a:extLst>
          </p:cNvPr>
          <p:cNvSpPr>
            <a:spLocks noGrp="1"/>
          </p:cNvSpPr>
          <p:nvPr/>
        </p:nvSpPr>
        <p:spPr>
          <a:xfrm>
            <a:off x="2284748" y="4064951"/>
            <a:ext cx="1185901" cy="31688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spAutoFit/>
          </a:bodyPr>
          <a:lstStyle/>
          <a:p>
            <a:pPr>
              <a:buNone/>
            </a:pPr>
            <a:endParaRPr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E91FC208-EED8-0903-CBE0-E46E0E311494}"/>
              </a:ext>
            </a:extLst>
          </p:cNvPr>
          <p:cNvSpPr>
            <a:spLocks noGrp="1"/>
          </p:cNvSpPr>
          <p:nvPr/>
        </p:nvSpPr>
        <p:spPr>
          <a:xfrm>
            <a:off x="8974070" y="4084892"/>
            <a:ext cx="1002005" cy="2769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spAutoFit/>
          </a:bodyPr>
          <a:lstStyle/>
          <a:p>
            <a:pPr>
              <a:buNone/>
            </a:pPr>
            <a:endParaRPr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37F84658-51FC-0547-06E3-3C108556B812}"/>
              </a:ext>
            </a:extLst>
          </p:cNvPr>
          <p:cNvSpPr>
            <a:spLocks noGrp="1"/>
          </p:cNvSpPr>
          <p:nvPr/>
        </p:nvSpPr>
        <p:spPr>
          <a:xfrm>
            <a:off x="882139" y="4353567"/>
            <a:ext cx="7025360" cy="171040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endParaRPr/>
          </a:p>
        </p:txBody>
      </p:sp>
      <p:pic>
        <p:nvPicPr>
          <p:cNvPr id="160" name="图片 5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158813" y="4379976"/>
            <a:ext cx="1439873" cy="1439873"/>
          </a:xfrm>
          <a:prstGeom prst="rect">
            <a:avLst/>
          </a:prstGeom>
        </p:spPr>
      </p:pic>
      <p:sp>
        <p:nvSpPr>
          <p:cNvPr id="55" name="文本框 54">
            <a:extLst>
              <a:ext uri="{FF2B5EF4-FFF2-40B4-BE49-F238E27FC236}">
                <a16:creationId xmlns:a16="http://schemas.microsoft.com/office/drawing/2014/main" id="{6A849AB2-E7B7-2763-2B2B-6AFAACB28F42}"/>
              </a:ext>
            </a:extLst>
          </p:cNvPr>
          <p:cNvSpPr>
            <a:spLocks noGrp="1"/>
          </p:cNvSpPr>
          <p:nvPr/>
        </p:nvSpPr>
        <p:spPr>
          <a:xfrm>
            <a:off x="4312422" y="4120005"/>
            <a:ext cx="1756904" cy="5232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cxnSp>
        <p:nvCxnSpPr>
          <p:cNvPr id="162" name="直接箭头连接符 5"/>
          <p:cNvCxnSpPr/>
          <p:nvPr/>
        </p:nvCxnSpPr>
        <p:spPr>
          <a:xfrm>
            <a:off x="4019858" y="3550791"/>
            <a:ext cx="537942" cy="590579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>
            <a:extLst>
              <a:ext uri="{FF2B5EF4-FFF2-40B4-BE49-F238E27FC236}">
                <a16:creationId xmlns:a16="http://schemas.microsoft.com/office/drawing/2014/main" id="{45F48207-A3C8-50A6-9FEC-643AECF01FFE}"/>
              </a:ext>
            </a:extLst>
          </p:cNvPr>
          <p:cNvSpPr>
            <a:spLocks noGrp="1"/>
          </p:cNvSpPr>
          <p:nvPr/>
        </p:nvSpPr>
        <p:spPr>
          <a:xfrm>
            <a:off x="2094804" y="6560693"/>
            <a:ext cx="92711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Wen-Jia Wang | Effective Range Expansion with the Left-Hand Cut: Higher Order Improvements |</a:t>
            </a:r>
          </a:p>
        </p:txBody>
      </p:sp>
      <p:pic>
        <p:nvPicPr>
          <p:cNvPr id="164" name="图片 58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641925" y="5859219"/>
            <a:ext cx="473649" cy="473649"/>
          </a:xfrm>
          <a:prstGeom prst="rect">
            <a:avLst/>
          </a:prstGeom>
        </p:spPr>
      </p:pic>
      <p:pic>
        <p:nvPicPr>
          <p:cNvPr id="165" name="图片 6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806820" y="1096801"/>
            <a:ext cx="676442" cy="676442"/>
          </a:xfrm>
          <a:prstGeom prst="rect">
            <a:avLst/>
          </a:prstGeom>
        </p:spPr>
      </p:pic>
      <p:pic>
        <p:nvPicPr>
          <p:cNvPr id="166" name="图片 6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184562" y="1132375"/>
            <a:ext cx="642789" cy="642789"/>
          </a:xfrm>
          <a:prstGeom prst="rect">
            <a:avLst/>
          </a:prstGeom>
        </p:spPr>
      </p:pic>
      <p:pic>
        <p:nvPicPr>
          <p:cNvPr id="167" name="图片 6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893316" y="2921350"/>
            <a:ext cx="598302" cy="598302"/>
          </a:xfrm>
          <a:prstGeom prst="rect">
            <a:avLst/>
          </a:prstGeom>
        </p:spPr>
      </p:pic>
      <p:cxnSp>
        <p:nvCxnSpPr>
          <p:cNvPr id="168" name="直接箭头连接符 13"/>
          <p:cNvCxnSpPr/>
          <p:nvPr/>
        </p:nvCxnSpPr>
        <p:spPr>
          <a:xfrm>
            <a:off x="4570329" y="1813761"/>
            <a:ext cx="0" cy="508702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本框 68">
            <a:extLst>
              <a:ext uri="{FF2B5EF4-FFF2-40B4-BE49-F238E27FC236}">
                <a16:creationId xmlns:a16="http://schemas.microsoft.com/office/drawing/2014/main" id="{CE532870-6244-6638-F548-B1354CA11B80}"/>
              </a:ext>
            </a:extLst>
          </p:cNvPr>
          <p:cNvSpPr>
            <a:spLocks noGrp="1"/>
          </p:cNvSpPr>
          <p:nvPr/>
        </p:nvSpPr>
        <p:spPr>
          <a:xfrm>
            <a:off x="4138909" y="1877085"/>
            <a:ext cx="1756905" cy="30777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pic>
        <p:nvPicPr>
          <p:cNvPr id="170" name="图片 7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03795" y="1839984"/>
            <a:ext cx="445714" cy="445714"/>
          </a:xfrm>
          <a:prstGeom prst="rect">
            <a:avLst/>
          </a:prstGeom>
        </p:spPr>
      </p:pic>
      <p:cxnSp>
        <p:nvCxnSpPr>
          <p:cNvPr id="171" name="直接箭头连接符 12"/>
          <p:cNvCxnSpPr/>
          <p:nvPr/>
        </p:nvCxnSpPr>
        <p:spPr>
          <a:xfrm flipV="1">
            <a:off x="6671839" y="1683484"/>
            <a:ext cx="360916" cy="267411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直接箭头连接符 12"/>
          <p:cNvCxnSpPr/>
          <p:nvPr/>
        </p:nvCxnSpPr>
        <p:spPr>
          <a:xfrm>
            <a:off x="6698719" y="2219606"/>
            <a:ext cx="426654" cy="131598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74">
            <a:extLst>
              <a:ext uri="{FF2B5EF4-FFF2-40B4-BE49-F238E27FC236}">
                <a16:creationId xmlns:a16="http://schemas.microsoft.com/office/drawing/2014/main" id="{D2BDBA92-894F-EF9E-43DB-6169908AA749}"/>
              </a:ext>
            </a:extLst>
          </p:cNvPr>
          <p:cNvSpPr>
            <a:spLocks noGrp="1"/>
          </p:cNvSpPr>
          <p:nvPr/>
        </p:nvSpPr>
        <p:spPr>
          <a:xfrm>
            <a:off x="7007663" y="1457924"/>
            <a:ext cx="1131783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35B4875A-C4B5-135D-9D20-D4844EA8356F}"/>
              </a:ext>
            </a:extLst>
          </p:cNvPr>
          <p:cNvSpPr>
            <a:spLocks noGrp="1"/>
          </p:cNvSpPr>
          <p:nvPr/>
        </p:nvSpPr>
        <p:spPr>
          <a:xfrm>
            <a:off x="7114242" y="2122727"/>
            <a:ext cx="1131783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8EE7530-23A2-CF5A-1F4D-5B84A254E921}"/>
              </a:ext>
            </a:extLst>
          </p:cNvPr>
          <p:cNvSpPr>
            <a:spLocks noGrp="1"/>
          </p:cNvSpPr>
          <p:nvPr/>
        </p:nvSpPr>
        <p:spPr>
          <a:xfrm>
            <a:off x="205667" y="-21550"/>
            <a:ext cx="28266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第十一届手征有效场论研讨会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F0F1081-5A21-1F71-C482-91EE4F628C95}"/>
              </a:ext>
            </a:extLst>
          </p:cNvPr>
          <p:cNvSpPr>
            <a:spLocks noGrp="1"/>
          </p:cNvSpPr>
          <p:nvPr/>
        </p:nvSpPr>
        <p:spPr>
          <a:xfrm>
            <a:off x="0" y="6566780"/>
            <a:ext cx="15899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Aug.13 2026</a:t>
            </a:r>
          </a:p>
        </p:txBody>
      </p:sp>
      <p:pic>
        <p:nvPicPr>
          <p:cNvPr id="177" name="图片 1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751374" y="481739"/>
            <a:ext cx="1737691" cy="1737691"/>
          </a:xfrm>
          <a:prstGeom prst="rect">
            <a:avLst/>
          </a:prstGeom>
        </p:spPr>
      </p:pic>
      <p:sp>
        <p:nvSpPr>
          <p:cNvPr id="139" name="矩形 138">
            <a:extLst>
              <a:ext uri="{FF2B5EF4-FFF2-40B4-BE49-F238E27FC236}">
                <a16:creationId xmlns:a16="http://schemas.microsoft.com/office/drawing/2014/main" id="{2277B354-9706-4254-BA4D-8E47801CB2E9}"/>
              </a:ext>
            </a:extLst>
          </p:cNvPr>
          <p:cNvSpPr>
            <a:spLocks noGrp="1"/>
          </p:cNvSpPr>
          <p:nvPr/>
        </p:nvSpPr>
        <p:spPr>
          <a:xfrm>
            <a:off x="400050" y="971550"/>
            <a:ext cx="266700" cy="333375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2E5C712-C32C-8298-8397-CAA65AC170A3}"/>
              </a:ext>
            </a:extLst>
          </p:cNvPr>
          <p:cNvSpPr txBox="1"/>
          <p:nvPr/>
        </p:nvSpPr>
        <p:spPr>
          <a:xfrm>
            <a:off x="400050" y="378724"/>
            <a:ext cx="6442464" cy="499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en-US" altLang="zh-CN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Higher-order expansion of the u-channel </a:t>
            </a:r>
            <a:r>
              <a:rPr lang="en-US" altLang="zh-CN" sz="2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lhc</a:t>
            </a:r>
            <a:endParaRPr lang="en-US" altLang="zh-CN" sz="2000" b="1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EC6DD0D1-E179-9B3F-0C29-AEF99F5334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2833922" y="3047775"/>
            <a:ext cx="6119345" cy="567706"/>
          </a:xfrm>
          <a:prstGeom prst="rect">
            <a:avLst/>
          </a:prstGeom>
        </p:spPr>
      </p:pic>
      <p:sp>
        <p:nvSpPr>
          <p:cNvPr id="11" name="final-formula-background">
            <a:extLst>
              <a:ext uri="{FF2B5EF4-FFF2-40B4-BE49-F238E27FC236}">
                <a16:creationId xmlns:a16="http://schemas.microsoft.com/office/drawing/2014/main" id="{781D9E40-04FE-44DA-9C03-C40150C83F2E}"/>
              </a:ext>
            </a:extLst>
          </p:cNvPr>
          <p:cNvSpPr>
            <a:spLocks noGrp="1"/>
          </p:cNvSpPr>
          <p:nvPr/>
        </p:nvSpPr>
        <p:spPr>
          <a:xfrm>
            <a:off x="1420591" y="2844314"/>
            <a:ext cx="8625412" cy="1851195"/>
          </a:xfrm>
          <a:prstGeom prst="roundRect">
            <a:avLst>
              <a:gd name="adj" fmla="val 9375"/>
            </a:avLst>
          </a:prstGeom>
          <a:noFill/>
          <a:ln w="12700">
            <a:solidFill>
              <a:schemeClr val="tx2">
                <a:lumMod val="50000"/>
                <a:lumOff val="50000"/>
              </a:schemeClr>
            </a:solidFill>
            <a:prstDash val="solid"/>
          </a:ln>
        </p:spPr>
        <p:txBody>
          <a:bodyPr/>
          <a:lstStyle/>
          <a:p>
            <a:endParaRPr lang="zh-CN" altLang="en-US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1DC8F4B5-AF6D-CDAD-659C-07B773F40A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7007663" y="1833834"/>
            <a:ext cx="3714750" cy="25220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42ADD333-67CC-B71D-7FA4-C2E9228918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697220" y="1083155"/>
            <a:ext cx="5813454" cy="1314450"/>
          </a:xfrm>
          <a:prstGeom prst="rect">
            <a:avLst/>
          </a:prstGeom>
        </p:spPr>
      </p:pic>
      <p:sp>
        <p:nvSpPr>
          <p:cNvPr id="22" name="cuts-heading">
            <a:extLst>
              <a:ext uri="{FF2B5EF4-FFF2-40B4-BE49-F238E27FC236}">
                <a16:creationId xmlns:a16="http://schemas.microsoft.com/office/drawing/2014/main" id="{EBEBE740-7431-4B8C-8320-7F09F95728F1}"/>
              </a:ext>
            </a:extLst>
          </p:cNvPr>
          <p:cNvSpPr>
            <a:spLocks noGrp="1"/>
          </p:cNvSpPr>
          <p:nvPr/>
        </p:nvSpPr>
        <p:spPr>
          <a:xfrm>
            <a:off x="467791" y="4906993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725" b="1" i="0">
                <a:solidFill>
                  <a:srgbClr val="173F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 i="0" dirty="0">
                <a:solidFill>
                  <a:srgbClr val="173F65"/>
                </a:solidFill>
                <a:latin typeface="Microsoft YaHei"/>
                <a:ea typeface="Microsoft YaHei"/>
                <a:cs typeface="Microsoft YaHei"/>
              </a:rPr>
              <a:t>Higher-order branch cuts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39012CE7-D9B7-D309-5B2D-A6B8836531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2802886" y="3608341"/>
            <a:ext cx="5968770" cy="113708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5BFD9FAF-B7F5-FEA8-AEEE-FE52CB2F25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2046" y="1174417"/>
            <a:ext cx="3631531" cy="44059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CB80AEB9-0B40-88F7-44FA-BDF769802C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8945" y="5361060"/>
            <a:ext cx="3761613" cy="1003479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226FE218-4F21-71C0-BE61-9AF34AB2724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62800" y="5608973"/>
            <a:ext cx="3799300" cy="463623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C6F46881-E376-AAC8-6D46-B46E1170AE8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08877" y="5020923"/>
            <a:ext cx="3036875" cy="1388958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83E1B023-12A8-C0C8-10E3-CDB98A6F0CDF}"/>
              </a:ext>
            </a:extLst>
          </p:cNvPr>
          <p:cNvSpPr txBox="1"/>
          <p:nvPr/>
        </p:nvSpPr>
        <p:spPr>
          <a:xfrm>
            <a:off x="6982020" y="2243539"/>
            <a:ext cx="61095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Improved branch-point positions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417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图片 3"/>
          <p:cNvPicPr>
            <a:picLocks noChangeAspect="1"/>
          </p:cNvPicPr>
          <p:nvPr/>
        </p:nvPicPr>
        <p:blipFill rotWithShape="1">
          <a:blip r:embed="rId3"/>
          <a:srcRect l="4040" t="15841" r="74316" b="18645"/>
          <a:stretch/>
        </p:blipFill>
        <p:spPr>
          <a:xfrm>
            <a:off x="11191347" y="322271"/>
            <a:ext cx="907256" cy="904876"/>
          </a:xfrm>
          <a:prstGeom prst="rect">
            <a:avLst/>
          </a:prstGeom>
        </p:spPr>
      </p:pic>
      <p:sp>
        <p:nvSpPr>
          <p:cNvPr id="5" name="Text Box 31">
            <a:extLst>
              <a:ext uri="{FF2B5EF4-FFF2-40B4-BE49-F238E27FC236}">
                <a16:creationId xmlns:a16="http://schemas.microsoft.com/office/drawing/2014/main" id="{650334DA-B42D-50AD-2914-A6E88868B1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283335"/>
          </a:xfrm>
          <a:prstGeom prst="rect">
            <a:avLst/>
          </a:prstGeom>
          <a:solidFill>
            <a:srgbClr val="E8E7E5"/>
          </a:soli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" name="Text Box 32">
            <a:extLst>
              <a:ext uri="{FF2B5EF4-FFF2-40B4-BE49-F238E27FC236}">
                <a16:creationId xmlns:a16="http://schemas.microsoft.com/office/drawing/2014/main" id="{D8DA8E71-97F1-22E1-6F46-33D9C985B5DB}"/>
              </a:ext>
            </a:extLst>
          </p:cNvPr>
          <p:cNvSpPr>
            <a:spLocks noGrp="1"/>
          </p:cNvSpPr>
          <p:nvPr/>
        </p:nvSpPr>
        <p:spPr>
          <a:xfrm>
            <a:off x="1" y="-828"/>
            <a:ext cx="3032267" cy="283335"/>
          </a:xfrm>
          <a:prstGeom prst="rect">
            <a:avLst/>
          </a:prstGeom>
          <a:gradFill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" name="Text Box 31">
            <a:extLst>
              <a:ext uri="{FF2B5EF4-FFF2-40B4-BE49-F238E27FC236}">
                <a16:creationId xmlns:a16="http://schemas.microsoft.com/office/drawing/2014/main" id="{C38BE9E9-C206-EC76-DC2E-7EB85150CC69}"/>
              </a:ext>
            </a:extLst>
          </p:cNvPr>
          <p:cNvSpPr>
            <a:spLocks noGrp="1"/>
          </p:cNvSpPr>
          <p:nvPr/>
        </p:nvSpPr>
        <p:spPr>
          <a:xfrm>
            <a:off x="0" y="6574665"/>
            <a:ext cx="12192000" cy="283335"/>
          </a:xfrm>
          <a:prstGeom prst="rect">
            <a:avLst/>
          </a:prstGeom>
          <a:gradFill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" name="灯片编号占位符 1">
            <a:extLst>
              <a:ext uri="{FF2B5EF4-FFF2-40B4-BE49-F238E27FC236}">
                <a16:creationId xmlns:a16="http://schemas.microsoft.com/office/drawing/2014/main" id="{C2AB8CFE-4F18-C452-0F2C-55DF83C4EFCB}"/>
              </a:ext>
            </a:extLst>
          </p:cNvPr>
          <p:cNvSpPr>
            <a:spLocks noGrp="1"/>
          </p:cNvSpPr>
          <p:nvPr/>
        </p:nvSpPr>
        <p:spPr>
          <a:xfrm>
            <a:off x="11350869" y="6533769"/>
            <a:ext cx="843812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algn="r"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1pPr>
            <a:lvl2pPr marL="457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fld id="{1D17320A-EE89-45D2-BE35-83408CCCAB87}" type="slidenum">
              <a:rPr b="1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8</a:t>
            </a:fld>
            <a:r>
              <a:rPr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/1</a:t>
            </a:r>
            <a:r>
              <a:rPr lang="en-US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3</a:t>
            </a:r>
            <a:endParaRPr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CF4060C-16E4-3182-9096-B8D0DAC84D57}"/>
              </a:ext>
            </a:extLst>
          </p:cNvPr>
          <p:cNvSpPr>
            <a:spLocks noGrp="1"/>
          </p:cNvSpPr>
          <p:nvPr/>
        </p:nvSpPr>
        <p:spPr>
          <a:xfrm>
            <a:off x="311707" y="441454"/>
            <a:ext cx="5131986" cy="45890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har char="l"/>
            </a:pPr>
            <a:endParaRPr/>
          </a:p>
        </p:txBody>
      </p:sp>
      <p:sp>
        <p:nvSpPr>
          <p:cNvPr id="14" name="右大括号 13">
            <a:extLst>
              <a:ext uri="{FF2B5EF4-FFF2-40B4-BE49-F238E27FC236}">
                <a16:creationId xmlns:a16="http://schemas.microsoft.com/office/drawing/2014/main" id="{5FB0F7D4-B92E-B6EF-729D-FC3A93F79943}"/>
              </a:ext>
            </a:extLst>
          </p:cNvPr>
          <p:cNvSpPr>
            <a:spLocks noGrp="1"/>
          </p:cNvSpPr>
          <p:nvPr/>
        </p:nvSpPr>
        <p:spPr>
          <a:xfrm>
            <a:off x="5249832" y="1143262"/>
            <a:ext cx="315316" cy="636336"/>
          </a:xfrm>
          <a:prstGeom prst="rightBrace">
            <a:avLst/>
          </a:prstGeom>
          <a:noFill/>
          <a:ln w="0">
            <a:noFill/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48" name="图片 1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99770" y="1196193"/>
            <a:ext cx="487291" cy="487291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AC62625B-B201-CECA-5C56-B8A88DCB3D12}"/>
              </a:ext>
            </a:extLst>
          </p:cNvPr>
          <p:cNvSpPr>
            <a:spLocks noGrp="1"/>
          </p:cNvSpPr>
          <p:nvPr/>
        </p:nvSpPr>
        <p:spPr>
          <a:xfrm>
            <a:off x="4759443" y="552692"/>
            <a:ext cx="4731860" cy="30777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39" name="矩形: 圆角 27">
            <a:extLst>
              <a:ext uri="{FF2B5EF4-FFF2-40B4-BE49-F238E27FC236}">
                <a16:creationId xmlns:a16="http://schemas.microsoft.com/office/drawing/2014/main" id="{7E9D709F-4684-4296-B391-3773B5F16711}"/>
              </a:ext>
            </a:extLst>
          </p:cNvPr>
          <p:cNvSpPr>
            <a:spLocks noGrp="1"/>
          </p:cNvSpPr>
          <p:nvPr/>
        </p:nvSpPr>
        <p:spPr>
          <a:xfrm>
            <a:off x="982750" y="2699154"/>
            <a:ext cx="4099035" cy="1318479"/>
          </a:xfrm>
          <a:prstGeom prst="roundRect">
            <a:avLst/>
          </a:prstGeom>
          <a:noFill/>
          <a:ln w="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E121CAF0-9EC3-D8AD-00D2-A9B2274AD3D3}"/>
              </a:ext>
            </a:extLst>
          </p:cNvPr>
          <p:cNvSpPr>
            <a:spLocks noGrp="1"/>
          </p:cNvSpPr>
          <p:nvPr/>
        </p:nvSpPr>
        <p:spPr>
          <a:xfrm>
            <a:off x="1810394" y="2322463"/>
            <a:ext cx="2134611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pic>
        <p:nvPicPr>
          <p:cNvPr id="152" name="图片 4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758002" y="2719452"/>
            <a:ext cx="501049" cy="501049"/>
          </a:xfrm>
          <a:prstGeom prst="rect">
            <a:avLst/>
          </a:prstGeom>
        </p:spPr>
      </p:pic>
      <p:pic>
        <p:nvPicPr>
          <p:cNvPr id="153" name="图片 4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704366" y="3324734"/>
            <a:ext cx="635984" cy="635984"/>
          </a:xfrm>
          <a:prstGeom prst="rect">
            <a:avLst/>
          </a:prstGeom>
        </p:spPr>
      </p:pic>
      <p:pic>
        <p:nvPicPr>
          <p:cNvPr id="154" name="图片 4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986183" y="2773338"/>
            <a:ext cx="538224" cy="538224"/>
          </a:xfrm>
          <a:prstGeom prst="rect">
            <a:avLst/>
          </a:prstGeom>
        </p:spPr>
      </p:pic>
      <p:sp>
        <p:nvSpPr>
          <p:cNvPr id="46" name="矩形: 圆角 34">
            <a:extLst>
              <a:ext uri="{FF2B5EF4-FFF2-40B4-BE49-F238E27FC236}">
                <a16:creationId xmlns:a16="http://schemas.microsoft.com/office/drawing/2014/main" id="{0B4ABDC8-76A0-30F1-FEDF-0CFF68EC8B35}"/>
              </a:ext>
            </a:extLst>
          </p:cNvPr>
          <p:cNvSpPr>
            <a:spLocks noGrp="1"/>
          </p:cNvSpPr>
          <p:nvPr/>
        </p:nvSpPr>
        <p:spPr>
          <a:xfrm>
            <a:off x="7349518" y="2727316"/>
            <a:ext cx="3954634" cy="1318479"/>
          </a:xfrm>
          <a:prstGeom prst="roundRect">
            <a:avLst/>
          </a:prstGeom>
          <a:noFill/>
          <a:ln w="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F69FBEE7-7649-E649-4E92-52618E038963}"/>
              </a:ext>
            </a:extLst>
          </p:cNvPr>
          <p:cNvSpPr>
            <a:spLocks noGrp="1"/>
          </p:cNvSpPr>
          <p:nvPr/>
        </p:nvSpPr>
        <p:spPr>
          <a:xfrm>
            <a:off x="8677594" y="2322463"/>
            <a:ext cx="1298481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98C2DA0C-DF77-A652-9137-943B37A5A4D9}"/>
              </a:ext>
            </a:extLst>
          </p:cNvPr>
          <p:cNvSpPr>
            <a:spLocks noGrp="1"/>
          </p:cNvSpPr>
          <p:nvPr/>
        </p:nvSpPr>
        <p:spPr>
          <a:xfrm>
            <a:off x="2284748" y="4064951"/>
            <a:ext cx="1185901" cy="31688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spAutoFit/>
          </a:bodyPr>
          <a:lstStyle/>
          <a:p>
            <a:pPr>
              <a:buNone/>
            </a:pPr>
            <a:endParaRPr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E91FC208-EED8-0903-CBE0-E46E0E311494}"/>
              </a:ext>
            </a:extLst>
          </p:cNvPr>
          <p:cNvSpPr>
            <a:spLocks noGrp="1"/>
          </p:cNvSpPr>
          <p:nvPr/>
        </p:nvSpPr>
        <p:spPr>
          <a:xfrm>
            <a:off x="8974070" y="4084892"/>
            <a:ext cx="1002005" cy="2769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spAutoFit/>
          </a:bodyPr>
          <a:lstStyle/>
          <a:p>
            <a:pPr>
              <a:buNone/>
            </a:pPr>
            <a:endParaRPr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37F84658-51FC-0547-06E3-3C108556B812}"/>
              </a:ext>
            </a:extLst>
          </p:cNvPr>
          <p:cNvSpPr>
            <a:spLocks noGrp="1"/>
          </p:cNvSpPr>
          <p:nvPr/>
        </p:nvSpPr>
        <p:spPr>
          <a:xfrm>
            <a:off x="882139" y="4353567"/>
            <a:ext cx="7025360" cy="171040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endParaRPr/>
          </a:p>
        </p:txBody>
      </p:sp>
      <p:pic>
        <p:nvPicPr>
          <p:cNvPr id="161" name="图片 5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158813" y="4379976"/>
            <a:ext cx="1439873" cy="1439873"/>
          </a:xfrm>
          <a:prstGeom prst="rect">
            <a:avLst/>
          </a:prstGeom>
        </p:spPr>
      </p:pic>
      <p:sp>
        <p:nvSpPr>
          <p:cNvPr id="55" name="文本框 54">
            <a:extLst>
              <a:ext uri="{FF2B5EF4-FFF2-40B4-BE49-F238E27FC236}">
                <a16:creationId xmlns:a16="http://schemas.microsoft.com/office/drawing/2014/main" id="{6A849AB2-E7B7-2763-2B2B-6AFAACB28F42}"/>
              </a:ext>
            </a:extLst>
          </p:cNvPr>
          <p:cNvSpPr>
            <a:spLocks noGrp="1"/>
          </p:cNvSpPr>
          <p:nvPr/>
        </p:nvSpPr>
        <p:spPr>
          <a:xfrm>
            <a:off x="4326198" y="4121866"/>
            <a:ext cx="1756904" cy="5232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cxnSp>
        <p:nvCxnSpPr>
          <p:cNvPr id="163" name="直接箭头连接符 5"/>
          <p:cNvCxnSpPr/>
          <p:nvPr/>
        </p:nvCxnSpPr>
        <p:spPr>
          <a:xfrm>
            <a:off x="4019858" y="3550791"/>
            <a:ext cx="537942" cy="590579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>
            <a:extLst>
              <a:ext uri="{FF2B5EF4-FFF2-40B4-BE49-F238E27FC236}">
                <a16:creationId xmlns:a16="http://schemas.microsoft.com/office/drawing/2014/main" id="{45F48207-A3C8-50A6-9FEC-643AECF01FFE}"/>
              </a:ext>
            </a:extLst>
          </p:cNvPr>
          <p:cNvSpPr>
            <a:spLocks noGrp="1"/>
          </p:cNvSpPr>
          <p:nvPr/>
        </p:nvSpPr>
        <p:spPr>
          <a:xfrm>
            <a:off x="2094804" y="6560693"/>
            <a:ext cx="92711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Wen-Jia Wang | Effective Range Expansion with the Left-Hand Cut: Higher Order Improvements |</a:t>
            </a:r>
          </a:p>
        </p:txBody>
      </p:sp>
      <p:pic>
        <p:nvPicPr>
          <p:cNvPr id="165" name="图片 58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641925" y="5859219"/>
            <a:ext cx="473649" cy="473649"/>
          </a:xfrm>
          <a:prstGeom prst="rect">
            <a:avLst/>
          </a:prstGeom>
        </p:spPr>
      </p:pic>
      <p:pic>
        <p:nvPicPr>
          <p:cNvPr id="166" name="图片 6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806820" y="1096801"/>
            <a:ext cx="676442" cy="676442"/>
          </a:xfrm>
          <a:prstGeom prst="rect">
            <a:avLst/>
          </a:prstGeom>
        </p:spPr>
      </p:pic>
      <p:pic>
        <p:nvPicPr>
          <p:cNvPr id="167" name="图片 6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184562" y="1132375"/>
            <a:ext cx="642789" cy="642789"/>
          </a:xfrm>
          <a:prstGeom prst="rect">
            <a:avLst/>
          </a:prstGeom>
        </p:spPr>
      </p:pic>
      <p:pic>
        <p:nvPicPr>
          <p:cNvPr id="168" name="图片 6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08652" y="2951313"/>
            <a:ext cx="598302" cy="598302"/>
          </a:xfrm>
          <a:prstGeom prst="rect">
            <a:avLst/>
          </a:prstGeom>
        </p:spPr>
      </p:pic>
      <p:cxnSp>
        <p:nvCxnSpPr>
          <p:cNvPr id="169" name="直接箭头连接符 13"/>
          <p:cNvCxnSpPr/>
          <p:nvPr/>
        </p:nvCxnSpPr>
        <p:spPr>
          <a:xfrm>
            <a:off x="4570329" y="1813761"/>
            <a:ext cx="0" cy="508702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本框 68">
            <a:extLst>
              <a:ext uri="{FF2B5EF4-FFF2-40B4-BE49-F238E27FC236}">
                <a16:creationId xmlns:a16="http://schemas.microsoft.com/office/drawing/2014/main" id="{CE532870-6244-6638-F548-B1354CA11B80}"/>
              </a:ext>
            </a:extLst>
          </p:cNvPr>
          <p:cNvSpPr>
            <a:spLocks noGrp="1"/>
          </p:cNvSpPr>
          <p:nvPr/>
        </p:nvSpPr>
        <p:spPr>
          <a:xfrm>
            <a:off x="4138909" y="1877085"/>
            <a:ext cx="1756905" cy="30777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pic>
        <p:nvPicPr>
          <p:cNvPr id="171" name="图片 7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03795" y="1839984"/>
            <a:ext cx="445714" cy="445714"/>
          </a:xfrm>
          <a:prstGeom prst="rect">
            <a:avLst/>
          </a:prstGeom>
        </p:spPr>
      </p:pic>
      <p:cxnSp>
        <p:nvCxnSpPr>
          <p:cNvPr id="172" name="直接箭头连接符 12"/>
          <p:cNvCxnSpPr/>
          <p:nvPr/>
        </p:nvCxnSpPr>
        <p:spPr>
          <a:xfrm flipV="1">
            <a:off x="6671839" y="1683484"/>
            <a:ext cx="360916" cy="267411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直接箭头连接符 12"/>
          <p:cNvCxnSpPr/>
          <p:nvPr/>
        </p:nvCxnSpPr>
        <p:spPr>
          <a:xfrm>
            <a:off x="6698719" y="2219606"/>
            <a:ext cx="426654" cy="131598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>
            <a:extLst>
              <a:ext uri="{FF2B5EF4-FFF2-40B4-BE49-F238E27FC236}">
                <a16:creationId xmlns:a16="http://schemas.microsoft.com/office/drawing/2014/main" id="{35B4875A-C4B5-135D-9D20-D4844EA8356F}"/>
              </a:ext>
            </a:extLst>
          </p:cNvPr>
          <p:cNvSpPr>
            <a:spLocks noGrp="1"/>
          </p:cNvSpPr>
          <p:nvPr/>
        </p:nvSpPr>
        <p:spPr>
          <a:xfrm>
            <a:off x="7114242" y="2122727"/>
            <a:ext cx="1131783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8EE7530-23A2-CF5A-1F4D-5B84A254E921}"/>
              </a:ext>
            </a:extLst>
          </p:cNvPr>
          <p:cNvSpPr>
            <a:spLocks noGrp="1"/>
          </p:cNvSpPr>
          <p:nvPr/>
        </p:nvSpPr>
        <p:spPr>
          <a:xfrm>
            <a:off x="205667" y="-21550"/>
            <a:ext cx="28266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第十一届手征有效场论研讨会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F0F1081-5A21-1F71-C482-91EE4F628C95}"/>
              </a:ext>
            </a:extLst>
          </p:cNvPr>
          <p:cNvSpPr>
            <a:spLocks noGrp="1"/>
          </p:cNvSpPr>
          <p:nvPr/>
        </p:nvSpPr>
        <p:spPr>
          <a:xfrm>
            <a:off x="0" y="6566780"/>
            <a:ext cx="15899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Aug.13 2026</a:t>
            </a:r>
          </a:p>
        </p:txBody>
      </p:sp>
      <p:pic>
        <p:nvPicPr>
          <p:cNvPr id="178" name="图片 1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751374" y="481739"/>
            <a:ext cx="1737691" cy="1737691"/>
          </a:xfrm>
          <a:prstGeom prst="rect">
            <a:avLst/>
          </a:prstGeom>
        </p:spPr>
      </p:pic>
      <p:sp>
        <p:nvSpPr>
          <p:cNvPr id="140" name="矩形 139">
            <a:extLst>
              <a:ext uri="{FF2B5EF4-FFF2-40B4-BE49-F238E27FC236}">
                <a16:creationId xmlns:a16="http://schemas.microsoft.com/office/drawing/2014/main" id="{3E0A7767-338C-45D1-838C-7A5ADC9CD333}"/>
              </a:ext>
            </a:extLst>
          </p:cNvPr>
          <p:cNvSpPr>
            <a:spLocks noGrp="1"/>
          </p:cNvSpPr>
          <p:nvPr/>
        </p:nvSpPr>
        <p:spPr>
          <a:xfrm>
            <a:off x="400050" y="971550"/>
            <a:ext cx="266700" cy="333375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91D46A7-3CB9-3C05-5F3F-B3856FB92304}"/>
              </a:ext>
            </a:extLst>
          </p:cNvPr>
          <p:cNvSpPr txBox="1"/>
          <p:nvPr/>
        </p:nvSpPr>
        <p:spPr>
          <a:xfrm>
            <a:off x="409833" y="535606"/>
            <a:ext cx="6442464" cy="499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en-US" altLang="zh-CN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Higher-order branch cuts: O(k²), O(k⁴), O(k⁶)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EC30ADB6-3C98-A0F4-DD8D-2B44AE2443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498" y="1148251"/>
            <a:ext cx="4877051" cy="78109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48BF989-A6AE-B5AF-CC28-107091AAB8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3804" y="2022576"/>
            <a:ext cx="4632852" cy="3431986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72B76E89-9136-AC6A-73C6-B0361603CB33}"/>
              </a:ext>
            </a:extLst>
          </p:cNvPr>
          <p:cNvSpPr txBox="1"/>
          <p:nvPr/>
        </p:nvSpPr>
        <p:spPr>
          <a:xfrm>
            <a:off x="946868" y="5910447"/>
            <a:ext cx="101058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Systematic convergence of the branch-point position without fitting parameters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16FD4BB-7C08-6EE2-FADB-1C30DB5821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297" y="1295882"/>
            <a:ext cx="1413864" cy="36968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98DC69B4-797E-3D83-30B9-5E42382440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11914" y="1352661"/>
            <a:ext cx="1437673" cy="24529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4ADA19FA-E741-BC44-DF57-2E533716D1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92453" y="1322974"/>
            <a:ext cx="1403009" cy="28439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80A68932-DE8C-C32C-ED2B-8A9C1918AD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26652" y="1755830"/>
            <a:ext cx="3227699" cy="500756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CFE5E18A-300D-2042-0FE0-E3348574258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65886" y="3166447"/>
            <a:ext cx="1923596" cy="336093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794B1575-82C8-34C7-2EAE-E91698F95CD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83534" y="3170866"/>
            <a:ext cx="972473" cy="334481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E3EDF18E-EFB8-2F56-7ADC-E5AE547BF86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65886" y="3755188"/>
            <a:ext cx="2614694" cy="487106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36F13154-4E93-1470-9656-3432E52A02C1}"/>
              </a:ext>
            </a:extLst>
          </p:cNvPr>
          <p:cNvSpPr txBox="1"/>
          <p:nvPr/>
        </p:nvSpPr>
        <p:spPr>
          <a:xfrm>
            <a:off x="1001879" y="5938713"/>
            <a:ext cx="8964550" cy="369332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417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图片 3"/>
          <p:cNvPicPr>
            <a:picLocks noChangeAspect="1"/>
          </p:cNvPicPr>
          <p:nvPr/>
        </p:nvPicPr>
        <p:blipFill rotWithShape="1">
          <a:blip r:embed="rId3"/>
          <a:srcRect l="4040" t="15841" r="74316" b="18645"/>
          <a:stretch/>
        </p:blipFill>
        <p:spPr>
          <a:xfrm>
            <a:off x="11191347" y="322271"/>
            <a:ext cx="907256" cy="904876"/>
          </a:xfrm>
          <a:prstGeom prst="rect">
            <a:avLst/>
          </a:prstGeom>
        </p:spPr>
      </p:pic>
      <p:sp>
        <p:nvSpPr>
          <p:cNvPr id="5" name="Text Box 31">
            <a:extLst>
              <a:ext uri="{FF2B5EF4-FFF2-40B4-BE49-F238E27FC236}">
                <a16:creationId xmlns:a16="http://schemas.microsoft.com/office/drawing/2014/main" id="{650334DA-B42D-50AD-2914-A6E88868B1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283335"/>
          </a:xfrm>
          <a:prstGeom prst="rect">
            <a:avLst/>
          </a:prstGeom>
          <a:solidFill>
            <a:srgbClr val="E8E7E5"/>
          </a:soli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" name="Text Box 32">
            <a:extLst>
              <a:ext uri="{FF2B5EF4-FFF2-40B4-BE49-F238E27FC236}">
                <a16:creationId xmlns:a16="http://schemas.microsoft.com/office/drawing/2014/main" id="{D8DA8E71-97F1-22E1-6F46-33D9C985B5DB}"/>
              </a:ext>
            </a:extLst>
          </p:cNvPr>
          <p:cNvSpPr>
            <a:spLocks noGrp="1"/>
          </p:cNvSpPr>
          <p:nvPr/>
        </p:nvSpPr>
        <p:spPr>
          <a:xfrm>
            <a:off x="1" y="-828"/>
            <a:ext cx="3032267" cy="283335"/>
          </a:xfrm>
          <a:prstGeom prst="rect">
            <a:avLst/>
          </a:prstGeom>
          <a:gradFill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" name="Text Box 31">
            <a:extLst>
              <a:ext uri="{FF2B5EF4-FFF2-40B4-BE49-F238E27FC236}">
                <a16:creationId xmlns:a16="http://schemas.microsoft.com/office/drawing/2014/main" id="{C38BE9E9-C206-EC76-DC2E-7EB85150CC69}"/>
              </a:ext>
            </a:extLst>
          </p:cNvPr>
          <p:cNvSpPr>
            <a:spLocks noGrp="1"/>
          </p:cNvSpPr>
          <p:nvPr/>
        </p:nvSpPr>
        <p:spPr>
          <a:xfrm>
            <a:off x="0" y="6574665"/>
            <a:ext cx="12192000" cy="283335"/>
          </a:xfrm>
          <a:prstGeom prst="rect">
            <a:avLst/>
          </a:prstGeom>
          <a:gradFill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" name="灯片编号占位符 1">
            <a:extLst>
              <a:ext uri="{FF2B5EF4-FFF2-40B4-BE49-F238E27FC236}">
                <a16:creationId xmlns:a16="http://schemas.microsoft.com/office/drawing/2014/main" id="{C2AB8CFE-4F18-C452-0F2C-55DF83C4EFCB}"/>
              </a:ext>
            </a:extLst>
          </p:cNvPr>
          <p:cNvSpPr>
            <a:spLocks noGrp="1"/>
          </p:cNvSpPr>
          <p:nvPr/>
        </p:nvSpPr>
        <p:spPr>
          <a:xfrm>
            <a:off x="11350869" y="6533769"/>
            <a:ext cx="843812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algn="r"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1pPr>
            <a:lvl2pPr marL="457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fld id="{1D17320A-EE89-45D2-BE35-83408CCCAB87}" type="slidenum">
              <a:rPr b="1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9</a:t>
            </a:fld>
            <a:r>
              <a:rPr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/1</a:t>
            </a:r>
            <a:r>
              <a:rPr lang="en-US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3</a:t>
            </a:r>
            <a:endParaRPr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CF4060C-16E4-3182-9096-B8D0DAC84D57}"/>
              </a:ext>
            </a:extLst>
          </p:cNvPr>
          <p:cNvSpPr>
            <a:spLocks noGrp="1"/>
          </p:cNvSpPr>
          <p:nvPr/>
        </p:nvSpPr>
        <p:spPr>
          <a:xfrm>
            <a:off x="311707" y="441454"/>
            <a:ext cx="5131986" cy="45890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har char="l"/>
            </a:pPr>
            <a:endParaRPr/>
          </a:p>
        </p:txBody>
      </p:sp>
      <p:sp>
        <p:nvSpPr>
          <p:cNvPr id="14" name="右大括号 13">
            <a:extLst>
              <a:ext uri="{FF2B5EF4-FFF2-40B4-BE49-F238E27FC236}">
                <a16:creationId xmlns:a16="http://schemas.microsoft.com/office/drawing/2014/main" id="{5FB0F7D4-B92E-B6EF-729D-FC3A93F79943}"/>
              </a:ext>
            </a:extLst>
          </p:cNvPr>
          <p:cNvSpPr>
            <a:spLocks noGrp="1"/>
          </p:cNvSpPr>
          <p:nvPr/>
        </p:nvSpPr>
        <p:spPr>
          <a:xfrm>
            <a:off x="5249832" y="1143262"/>
            <a:ext cx="315316" cy="636336"/>
          </a:xfrm>
          <a:prstGeom prst="rightBrace">
            <a:avLst/>
          </a:prstGeom>
          <a:noFill/>
          <a:ln w="0">
            <a:noFill/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48" name="图片 1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99770" y="1196193"/>
            <a:ext cx="487291" cy="487291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AC62625B-B201-CECA-5C56-B8A88DCB3D12}"/>
              </a:ext>
            </a:extLst>
          </p:cNvPr>
          <p:cNvSpPr>
            <a:spLocks noGrp="1"/>
          </p:cNvSpPr>
          <p:nvPr/>
        </p:nvSpPr>
        <p:spPr>
          <a:xfrm>
            <a:off x="4759443" y="552692"/>
            <a:ext cx="4731860" cy="30777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39" name="矩形: 圆角 27">
            <a:extLst>
              <a:ext uri="{FF2B5EF4-FFF2-40B4-BE49-F238E27FC236}">
                <a16:creationId xmlns:a16="http://schemas.microsoft.com/office/drawing/2014/main" id="{7E9D709F-4684-4296-B391-3773B5F16711}"/>
              </a:ext>
            </a:extLst>
          </p:cNvPr>
          <p:cNvSpPr>
            <a:spLocks noGrp="1"/>
          </p:cNvSpPr>
          <p:nvPr/>
        </p:nvSpPr>
        <p:spPr>
          <a:xfrm>
            <a:off x="982750" y="2699154"/>
            <a:ext cx="4099035" cy="1318479"/>
          </a:xfrm>
          <a:prstGeom prst="roundRect">
            <a:avLst/>
          </a:prstGeom>
          <a:noFill/>
          <a:ln w="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E121CAF0-9EC3-D8AD-00D2-A9B2274AD3D3}"/>
              </a:ext>
            </a:extLst>
          </p:cNvPr>
          <p:cNvSpPr>
            <a:spLocks noGrp="1"/>
          </p:cNvSpPr>
          <p:nvPr/>
        </p:nvSpPr>
        <p:spPr>
          <a:xfrm>
            <a:off x="1810394" y="2322463"/>
            <a:ext cx="2134611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pic>
        <p:nvPicPr>
          <p:cNvPr id="152" name="图片 4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758002" y="2719452"/>
            <a:ext cx="501049" cy="501049"/>
          </a:xfrm>
          <a:prstGeom prst="rect">
            <a:avLst/>
          </a:prstGeom>
        </p:spPr>
      </p:pic>
      <p:pic>
        <p:nvPicPr>
          <p:cNvPr id="153" name="图片 4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704366" y="3324734"/>
            <a:ext cx="635984" cy="635984"/>
          </a:xfrm>
          <a:prstGeom prst="rect">
            <a:avLst/>
          </a:prstGeom>
        </p:spPr>
      </p:pic>
      <p:pic>
        <p:nvPicPr>
          <p:cNvPr id="154" name="图片 4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986183" y="2773338"/>
            <a:ext cx="538224" cy="538224"/>
          </a:xfrm>
          <a:prstGeom prst="rect">
            <a:avLst/>
          </a:prstGeom>
        </p:spPr>
      </p:pic>
      <p:sp>
        <p:nvSpPr>
          <p:cNvPr id="46" name="矩形: 圆角 34">
            <a:extLst>
              <a:ext uri="{FF2B5EF4-FFF2-40B4-BE49-F238E27FC236}">
                <a16:creationId xmlns:a16="http://schemas.microsoft.com/office/drawing/2014/main" id="{0B4ABDC8-76A0-30F1-FEDF-0CFF68EC8B35}"/>
              </a:ext>
            </a:extLst>
          </p:cNvPr>
          <p:cNvSpPr>
            <a:spLocks noGrp="1"/>
          </p:cNvSpPr>
          <p:nvPr/>
        </p:nvSpPr>
        <p:spPr>
          <a:xfrm>
            <a:off x="7349518" y="2727316"/>
            <a:ext cx="3954634" cy="1318479"/>
          </a:xfrm>
          <a:prstGeom prst="roundRect">
            <a:avLst/>
          </a:prstGeom>
          <a:noFill/>
          <a:ln w="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56" name="图片 4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013279" y="3336636"/>
            <a:ext cx="627616" cy="627616"/>
          </a:xfrm>
          <a:prstGeom prst="rect">
            <a:avLst/>
          </a:prstGeom>
        </p:spPr>
      </p:pic>
      <p:sp>
        <p:nvSpPr>
          <p:cNvPr id="49" name="文本框 48">
            <a:extLst>
              <a:ext uri="{FF2B5EF4-FFF2-40B4-BE49-F238E27FC236}">
                <a16:creationId xmlns:a16="http://schemas.microsoft.com/office/drawing/2014/main" id="{F69FBEE7-7649-E649-4E92-52618E038963}"/>
              </a:ext>
            </a:extLst>
          </p:cNvPr>
          <p:cNvSpPr>
            <a:spLocks noGrp="1"/>
          </p:cNvSpPr>
          <p:nvPr/>
        </p:nvSpPr>
        <p:spPr>
          <a:xfrm>
            <a:off x="8677594" y="2322463"/>
            <a:ext cx="1298481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98C2DA0C-DF77-A652-9137-943B37A5A4D9}"/>
              </a:ext>
            </a:extLst>
          </p:cNvPr>
          <p:cNvSpPr>
            <a:spLocks noGrp="1"/>
          </p:cNvSpPr>
          <p:nvPr/>
        </p:nvSpPr>
        <p:spPr>
          <a:xfrm>
            <a:off x="2284748" y="4064951"/>
            <a:ext cx="1185901" cy="31688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spAutoFit/>
          </a:bodyPr>
          <a:lstStyle/>
          <a:p>
            <a:pPr>
              <a:buNone/>
            </a:pPr>
            <a:endParaRPr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E91FC208-EED8-0903-CBE0-E46E0E311494}"/>
              </a:ext>
            </a:extLst>
          </p:cNvPr>
          <p:cNvSpPr>
            <a:spLocks noGrp="1"/>
          </p:cNvSpPr>
          <p:nvPr/>
        </p:nvSpPr>
        <p:spPr>
          <a:xfrm>
            <a:off x="8974070" y="4084892"/>
            <a:ext cx="1002005" cy="2769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spAutoFit/>
          </a:bodyPr>
          <a:lstStyle/>
          <a:p>
            <a:pPr>
              <a:buNone/>
            </a:pPr>
            <a:endParaRPr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37F84658-51FC-0547-06E3-3C108556B812}"/>
              </a:ext>
            </a:extLst>
          </p:cNvPr>
          <p:cNvSpPr>
            <a:spLocks noGrp="1"/>
          </p:cNvSpPr>
          <p:nvPr/>
        </p:nvSpPr>
        <p:spPr>
          <a:xfrm>
            <a:off x="882139" y="4353567"/>
            <a:ext cx="7025360" cy="171040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endParaRPr/>
          </a:p>
        </p:txBody>
      </p:sp>
      <p:pic>
        <p:nvPicPr>
          <p:cNvPr id="161" name="图片 5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158813" y="4379976"/>
            <a:ext cx="1439873" cy="1439873"/>
          </a:xfrm>
          <a:prstGeom prst="rect">
            <a:avLst/>
          </a:prstGeom>
        </p:spPr>
      </p:pic>
      <p:sp>
        <p:nvSpPr>
          <p:cNvPr id="55" name="文本框 54">
            <a:extLst>
              <a:ext uri="{FF2B5EF4-FFF2-40B4-BE49-F238E27FC236}">
                <a16:creationId xmlns:a16="http://schemas.microsoft.com/office/drawing/2014/main" id="{6A849AB2-E7B7-2763-2B2B-6AFAACB28F42}"/>
              </a:ext>
            </a:extLst>
          </p:cNvPr>
          <p:cNvSpPr>
            <a:spLocks noGrp="1"/>
          </p:cNvSpPr>
          <p:nvPr/>
        </p:nvSpPr>
        <p:spPr>
          <a:xfrm>
            <a:off x="4326198" y="4121866"/>
            <a:ext cx="1756904" cy="5232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cxnSp>
        <p:nvCxnSpPr>
          <p:cNvPr id="163" name="直接箭头连接符 5"/>
          <p:cNvCxnSpPr/>
          <p:nvPr/>
        </p:nvCxnSpPr>
        <p:spPr>
          <a:xfrm>
            <a:off x="4019858" y="3550791"/>
            <a:ext cx="537942" cy="590579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>
            <a:extLst>
              <a:ext uri="{FF2B5EF4-FFF2-40B4-BE49-F238E27FC236}">
                <a16:creationId xmlns:a16="http://schemas.microsoft.com/office/drawing/2014/main" id="{45F48207-A3C8-50A6-9FEC-643AECF01FFE}"/>
              </a:ext>
            </a:extLst>
          </p:cNvPr>
          <p:cNvSpPr>
            <a:spLocks noGrp="1"/>
          </p:cNvSpPr>
          <p:nvPr/>
        </p:nvSpPr>
        <p:spPr>
          <a:xfrm>
            <a:off x="2094804" y="6560693"/>
            <a:ext cx="92711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Wen-Jia Wang | Effective Range Expansion with the Left-Hand Cut: Higher Order Improvements |</a:t>
            </a:r>
          </a:p>
        </p:txBody>
      </p:sp>
      <p:pic>
        <p:nvPicPr>
          <p:cNvPr id="165" name="图片 58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641925" y="5859219"/>
            <a:ext cx="473649" cy="473649"/>
          </a:xfrm>
          <a:prstGeom prst="rect">
            <a:avLst/>
          </a:prstGeom>
        </p:spPr>
      </p:pic>
      <p:pic>
        <p:nvPicPr>
          <p:cNvPr id="166" name="图片 6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806820" y="1096801"/>
            <a:ext cx="676442" cy="676442"/>
          </a:xfrm>
          <a:prstGeom prst="rect">
            <a:avLst/>
          </a:prstGeom>
        </p:spPr>
      </p:pic>
      <p:pic>
        <p:nvPicPr>
          <p:cNvPr id="167" name="图片 6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184562" y="1132375"/>
            <a:ext cx="642789" cy="642789"/>
          </a:xfrm>
          <a:prstGeom prst="rect">
            <a:avLst/>
          </a:prstGeom>
        </p:spPr>
      </p:pic>
      <p:pic>
        <p:nvPicPr>
          <p:cNvPr id="168" name="图片 6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893316" y="2921350"/>
            <a:ext cx="598302" cy="598302"/>
          </a:xfrm>
          <a:prstGeom prst="rect">
            <a:avLst/>
          </a:prstGeom>
        </p:spPr>
      </p:pic>
      <p:cxnSp>
        <p:nvCxnSpPr>
          <p:cNvPr id="169" name="直接箭头连接符 13"/>
          <p:cNvCxnSpPr/>
          <p:nvPr/>
        </p:nvCxnSpPr>
        <p:spPr>
          <a:xfrm>
            <a:off x="4570329" y="1813761"/>
            <a:ext cx="0" cy="508702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本框 68">
            <a:extLst>
              <a:ext uri="{FF2B5EF4-FFF2-40B4-BE49-F238E27FC236}">
                <a16:creationId xmlns:a16="http://schemas.microsoft.com/office/drawing/2014/main" id="{CE532870-6244-6638-F548-B1354CA11B80}"/>
              </a:ext>
            </a:extLst>
          </p:cNvPr>
          <p:cNvSpPr>
            <a:spLocks noGrp="1"/>
          </p:cNvSpPr>
          <p:nvPr/>
        </p:nvSpPr>
        <p:spPr>
          <a:xfrm>
            <a:off x="4138909" y="1877085"/>
            <a:ext cx="1756905" cy="30777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pic>
        <p:nvPicPr>
          <p:cNvPr id="171" name="图片 7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03795" y="1839984"/>
            <a:ext cx="445714" cy="445714"/>
          </a:xfrm>
          <a:prstGeom prst="rect">
            <a:avLst/>
          </a:prstGeom>
        </p:spPr>
      </p:pic>
      <p:cxnSp>
        <p:nvCxnSpPr>
          <p:cNvPr id="172" name="直接箭头连接符 12"/>
          <p:cNvCxnSpPr/>
          <p:nvPr/>
        </p:nvCxnSpPr>
        <p:spPr>
          <a:xfrm flipV="1">
            <a:off x="6671839" y="1683484"/>
            <a:ext cx="360916" cy="267411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直接箭头连接符 12"/>
          <p:cNvCxnSpPr/>
          <p:nvPr/>
        </p:nvCxnSpPr>
        <p:spPr>
          <a:xfrm>
            <a:off x="6698719" y="2219606"/>
            <a:ext cx="426654" cy="131598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74">
            <a:extLst>
              <a:ext uri="{FF2B5EF4-FFF2-40B4-BE49-F238E27FC236}">
                <a16:creationId xmlns:a16="http://schemas.microsoft.com/office/drawing/2014/main" id="{D2BDBA92-894F-EF9E-43DB-6169908AA749}"/>
              </a:ext>
            </a:extLst>
          </p:cNvPr>
          <p:cNvSpPr>
            <a:spLocks noGrp="1"/>
          </p:cNvSpPr>
          <p:nvPr/>
        </p:nvSpPr>
        <p:spPr>
          <a:xfrm>
            <a:off x="7007663" y="1457924"/>
            <a:ext cx="1131783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35B4875A-C4B5-135D-9D20-D4844EA8356F}"/>
              </a:ext>
            </a:extLst>
          </p:cNvPr>
          <p:cNvSpPr>
            <a:spLocks noGrp="1"/>
          </p:cNvSpPr>
          <p:nvPr/>
        </p:nvSpPr>
        <p:spPr>
          <a:xfrm>
            <a:off x="7114242" y="2122727"/>
            <a:ext cx="1131783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8EE7530-23A2-CF5A-1F4D-5B84A254E921}"/>
              </a:ext>
            </a:extLst>
          </p:cNvPr>
          <p:cNvSpPr>
            <a:spLocks noGrp="1"/>
          </p:cNvSpPr>
          <p:nvPr/>
        </p:nvSpPr>
        <p:spPr>
          <a:xfrm>
            <a:off x="205667" y="-21550"/>
            <a:ext cx="28266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第十一届手征有效场论研讨会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F0F1081-5A21-1F71-C482-91EE4F628C95}"/>
              </a:ext>
            </a:extLst>
          </p:cNvPr>
          <p:cNvSpPr>
            <a:spLocks noGrp="1"/>
          </p:cNvSpPr>
          <p:nvPr/>
        </p:nvSpPr>
        <p:spPr>
          <a:xfrm>
            <a:off x="0" y="6566780"/>
            <a:ext cx="15899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Aug.13 2026</a:t>
            </a:r>
          </a:p>
        </p:txBody>
      </p:sp>
      <p:pic>
        <p:nvPicPr>
          <p:cNvPr id="178" name="图片 1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754352" y="503816"/>
            <a:ext cx="1737691" cy="1737691"/>
          </a:xfrm>
          <a:prstGeom prst="rect">
            <a:avLst/>
          </a:prstGeom>
        </p:spPr>
      </p:pic>
      <p:sp>
        <p:nvSpPr>
          <p:cNvPr id="140" name="矩形 139">
            <a:extLst>
              <a:ext uri="{FF2B5EF4-FFF2-40B4-BE49-F238E27FC236}">
                <a16:creationId xmlns:a16="http://schemas.microsoft.com/office/drawing/2014/main" id="{775425B4-59DF-4C32-869E-112420FA2C8C}"/>
              </a:ext>
            </a:extLst>
          </p:cNvPr>
          <p:cNvSpPr>
            <a:spLocks noGrp="1"/>
          </p:cNvSpPr>
          <p:nvPr/>
        </p:nvSpPr>
        <p:spPr>
          <a:xfrm>
            <a:off x="400050" y="971550"/>
            <a:ext cx="266700" cy="333375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1167DCA5-7C0A-34BB-6DD8-A009A29CE1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095" y="1258771"/>
            <a:ext cx="6978496" cy="3669316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8178CD38-F41F-5416-91EA-1973F313DD32}"/>
              </a:ext>
            </a:extLst>
          </p:cNvPr>
          <p:cNvSpPr txBox="1"/>
          <p:nvPr/>
        </p:nvSpPr>
        <p:spPr>
          <a:xfrm>
            <a:off x="205667" y="397494"/>
            <a:ext cx="10304571" cy="49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en-US" altLang="zh-CN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Higher-order u-channel cuts improve accuracy without new parameters</a:t>
            </a:r>
          </a:p>
        </p:txBody>
      </p:sp>
      <p:sp>
        <p:nvSpPr>
          <p:cNvPr id="15" name="plot-heading">
            <a:extLst>
              <a:ext uri="{FF2B5EF4-FFF2-40B4-BE49-F238E27FC236}">
                <a16:creationId xmlns:a16="http://schemas.microsoft.com/office/drawing/2014/main" id="{77DC009C-750E-4AF1-84B0-607DAB8A3B7E}"/>
              </a:ext>
            </a:extLst>
          </p:cNvPr>
          <p:cNvSpPr>
            <a:spLocks noGrp="1"/>
          </p:cNvSpPr>
          <p:nvPr/>
        </p:nvSpPr>
        <p:spPr>
          <a:xfrm>
            <a:off x="311707" y="5022123"/>
            <a:ext cx="733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800" b="1" i="0">
                <a:solidFill>
                  <a:srgbClr val="173F65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n-US" sz="1800" b="1" i="0" dirty="0">
                <a:solidFill>
                  <a:srgbClr val="173F65"/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lang="en-US" altLang="zh-CN" b="1" dirty="0">
                <a:solidFill>
                  <a:srgbClr val="173F65"/>
                </a:solidFill>
                <a:latin typeface="Microsoft YaHei"/>
                <a:ea typeface="Microsoft YaHei"/>
                <a:cs typeface="Microsoft YaHei"/>
              </a:rPr>
              <a:t>p</a:t>
            </a:r>
            <a:r>
              <a:rPr sz="1800" b="1" i="0" dirty="0">
                <a:solidFill>
                  <a:srgbClr val="173F65"/>
                </a:solidFill>
                <a:latin typeface="Microsoft YaHei"/>
                <a:ea typeface="Microsoft YaHei"/>
                <a:cs typeface="Microsoft YaHei"/>
              </a:rPr>
              <a:t>hase shift and scattering amplitude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9BA6813F-DACF-810F-9D04-A514B415AC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4435" y="2570985"/>
            <a:ext cx="2139099" cy="46265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E1CAF3B3-1320-10FF-5E3A-44AC30DE0B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2366" y="3090114"/>
            <a:ext cx="2885858" cy="82867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CEE6CFF8-EFC1-F225-6A31-3E2DB375B1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38651" y="4407531"/>
            <a:ext cx="5198065" cy="560629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F61835A8-B84E-CD02-D7C3-3ACADD0295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4242" y="1579762"/>
            <a:ext cx="4628314" cy="919729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BDB9FD44-4DA3-841E-A9C1-D4F7C9C90ADF}"/>
              </a:ext>
            </a:extLst>
          </p:cNvPr>
          <p:cNvSpPr txBox="1"/>
          <p:nvPr/>
        </p:nvSpPr>
        <p:spPr>
          <a:xfrm>
            <a:off x="605188" y="5920850"/>
            <a:ext cx="10789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improvement comes from a more accurate analytic structure, not from more fit parameters.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5183CC5-093E-4F04-6815-57741F5AA0C0}"/>
              </a:ext>
            </a:extLst>
          </p:cNvPr>
          <p:cNvSpPr txBox="1"/>
          <p:nvPr/>
        </p:nvSpPr>
        <p:spPr>
          <a:xfrm>
            <a:off x="658646" y="5932394"/>
            <a:ext cx="10645505" cy="369332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417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图片 3"/>
          <p:cNvPicPr>
            <a:picLocks noChangeAspect="1"/>
          </p:cNvPicPr>
          <p:nvPr/>
        </p:nvPicPr>
        <p:blipFill rotWithShape="1">
          <a:blip r:embed="rId3"/>
          <a:srcRect l="4040" t="15841" r="74316" b="18645"/>
          <a:stretch/>
        </p:blipFill>
        <p:spPr>
          <a:xfrm>
            <a:off x="11191347" y="322271"/>
            <a:ext cx="907256" cy="904876"/>
          </a:xfrm>
          <a:prstGeom prst="rect">
            <a:avLst/>
          </a:prstGeom>
        </p:spPr>
      </p:pic>
      <p:sp>
        <p:nvSpPr>
          <p:cNvPr id="5" name="Text Box 31">
            <a:extLst>
              <a:ext uri="{FF2B5EF4-FFF2-40B4-BE49-F238E27FC236}">
                <a16:creationId xmlns:a16="http://schemas.microsoft.com/office/drawing/2014/main" id="{650334DA-B42D-50AD-2914-A6E88868B1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283335"/>
          </a:xfrm>
          <a:prstGeom prst="rect">
            <a:avLst/>
          </a:prstGeom>
          <a:solidFill>
            <a:srgbClr val="E8E7E5"/>
          </a:soli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" name="Text Box 32">
            <a:extLst>
              <a:ext uri="{FF2B5EF4-FFF2-40B4-BE49-F238E27FC236}">
                <a16:creationId xmlns:a16="http://schemas.microsoft.com/office/drawing/2014/main" id="{D8DA8E71-97F1-22E1-6F46-33D9C985B5DB}"/>
              </a:ext>
            </a:extLst>
          </p:cNvPr>
          <p:cNvSpPr>
            <a:spLocks noGrp="1"/>
          </p:cNvSpPr>
          <p:nvPr/>
        </p:nvSpPr>
        <p:spPr>
          <a:xfrm>
            <a:off x="1" y="-828"/>
            <a:ext cx="3032267" cy="283335"/>
          </a:xfrm>
          <a:prstGeom prst="rect">
            <a:avLst/>
          </a:prstGeom>
          <a:gradFill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" name="Text Box 31">
            <a:extLst>
              <a:ext uri="{FF2B5EF4-FFF2-40B4-BE49-F238E27FC236}">
                <a16:creationId xmlns:a16="http://schemas.microsoft.com/office/drawing/2014/main" id="{C38BE9E9-C206-EC76-DC2E-7EB85150CC69}"/>
              </a:ext>
            </a:extLst>
          </p:cNvPr>
          <p:cNvSpPr>
            <a:spLocks noGrp="1"/>
          </p:cNvSpPr>
          <p:nvPr/>
        </p:nvSpPr>
        <p:spPr>
          <a:xfrm>
            <a:off x="0" y="6574665"/>
            <a:ext cx="12192000" cy="283335"/>
          </a:xfrm>
          <a:prstGeom prst="rect">
            <a:avLst/>
          </a:prstGeom>
          <a:gradFill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" name="灯片编号占位符 1">
            <a:extLst>
              <a:ext uri="{FF2B5EF4-FFF2-40B4-BE49-F238E27FC236}">
                <a16:creationId xmlns:a16="http://schemas.microsoft.com/office/drawing/2014/main" id="{C2AB8CFE-4F18-C452-0F2C-55DF83C4EFCB}"/>
              </a:ext>
            </a:extLst>
          </p:cNvPr>
          <p:cNvSpPr>
            <a:spLocks noGrp="1"/>
          </p:cNvSpPr>
          <p:nvPr/>
        </p:nvSpPr>
        <p:spPr>
          <a:xfrm>
            <a:off x="11350869" y="6533769"/>
            <a:ext cx="843812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algn="r"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1pPr>
            <a:lvl2pPr marL="457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fld id="{1D17320A-EE89-45D2-BE35-83408CCCAB87}" type="slidenum">
              <a:rPr b="1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10</a:t>
            </a:fld>
            <a:r>
              <a:rPr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/1</a:t>
            </a:r>
            <a:r>
              <a:rPr lang="en-US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3</a:t>
            </a:r>
            <a:endParaRPr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CF4060C-16E4-3182-9096-B8D0DAC84D57}"/>
              </a:ext>
            </a:extLst>
          </p:cNvPr>
          <p:cNvSpPr>
            <a:spLocks noGrp="1"/>
          </p:cNvSpPr>
          <p:nvPr/>
        </p:nvSpPr>
        <p:spPr>
          <a:xfrm>
            <a:off x="311707" y="441454"/>
            <a:ext cx="5131986" cy="45890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har char="l"/>
            </a:pPr>
            <a:endParaRPr/>
          </a:p>
        </p:txBody>
      </p:sp>
      <p:sp>
        <p:nvSpPr>
          <p:cNvPr id="14" name="右大括号 13">
            <a:extLst>
              <a:ext uri="{FF2B5EF4-FFF2-40B4-BE49-F238E27FC236}">
                <a16:creationId xmlns:a16="http://schemas.microsoft.com/office/drawing/2014/main" id="{5FB0F7D4-B92E-B6EF-729D-FC3A93F79943}"/>
              </a:ext>
            </a:extLst>
          </p:cNvPr>
          <p:cNvSpPr>
            <a:spLocks noGrp="1"/>
          </p:cNvSpPr>
          <p:nvPr/>
        </p:nvSpPr>
        <p:spPr>
          <a:xfrm>
            <a:off x="5249832" y="1143262"/>
            <a:ext cx="315316" cy="636336"/>
          </a:xfrm>
          <a:prstGeom prst="rightBrace">
            <a:avLst/>
          </a:prstGeom>
          <a:noFill/>
          <a:ln w="0">
            <a:noFill/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47" name="图片 1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99770" y="1196193"/>
            <a:ext cx="487291" cy="487291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AC62625B-B201-CECA-5C56-B8A88DCB3D12}"/>
              </a:ext>
            </a:extLst>
          </p:cNvPr>
          <p:cNvSpPr>
            <a:spLocks noGrp="1"/>
          </p:cNvSpPr>
          <p:nvPr/>
        </p:nvSpPr>
        <p:spPr>
          <a:xfrm>
            <a:off x="4759443" y="552692"/>
            <a:ext cx="4731860" cy="30777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39" name="矩形: 圆角 27">
            <a:extLst>
              <a:ext uri="{FF2B5EF4-FFF2-40B4-BE49-F238E27FC236}">
                <a16:creationId xmlns:a16="http://schemas.microsoft.com/office/drawing/2014/main" id="{7E9D709F-4684-4296-B391-3773B5F16711}"/>
              </a:ext>
            </a:extLst>
          </p:cNvPr>
          <p:cNvSpPr>
            <a:spLocks noGrp="1"/>
          </p:cNvSpPr>
          <p:nvPr/>
        </p:nvSpPr>
        <p:spPr>
          <a:xfrm>
            <a:off x="982750" y="2699154"/>
            <a:ext cx="4099035" cy="1318479"/>
          </a:xfrm>
          <a:prstGeom prst="roundRect">
            <a:avLst/>
          </a:prstGeom>
          <a:noFill/>
          <a:ln w="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E121CAF0-9EC3-D8AD-00D2-A9B2274AD3D3}"/>
              </a:ext>
            </a:extLst>
          </p:cNvPr>
          <p:cNvSpPr>
            <a:spLocks noGrp="1"/>
          </p:cNvSpPr>
          <p:nvPr/>
        </p:nvSpPr>
        <p:spPr>
          <a:xfrm>
            <a:off x="1810394" y="2322463"/>
            <a:ext cx="2134611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pic>
        <p:nvPicPr>
          <p:cNvPr id="151" name="图片 4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758002" y="2719452"/>
            <a:ext cx="501049" cy="501049"/>
          </a:xfrm>
          <a:prstGeom prst="rect">
            <a:avLst/>
          </a:prstGeom>
        </p:spPr>
      </p:pic>
      <p:pic>
        <p:nvPicPr>
          <p:cNvPr id="152" name="图片 4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704366" y="3324734"/>
            <a:ext cx="635984" cy="635984"/>
          </a:xfrm>
          <a:prstGeom prst="rect">
            <a:avLst/>
          </a:prstGeom>
        </p:spPr>
      </p:pic>
      <p:pic>
        <p:nvPicPr>
          <p:cNvPr id="153" name="图片 4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986183" y="2773338"/>
            <a:ext cx="538224" cy="538224"/>
          </a:xfrm>
          <a:prstGeom prst="rect">
            <a:avLst/>
          </a:prstGeom>
        </p:spPr>
      </p:pic>
      <p:sp>
        <p:nvSpPr>
          <p:cNvPr id="46" name="矩形: 圆角 34">
            <a:extLst>
              <a:ext uri="{FF2B5EF4-FFF2-40B4-BE49-F238E27FC236}">
                <a16:creationId xmlns:a16="http://schemas.microsoft.com/office/drawing/2014/main" id="{0B4ABDC8-76A0-30F1-FEDF-0CFF68EC8B35}"/>
              </a:ext>
            </a:extLst>
          </p:cNvPr>
          <p:cNvSpPr>
            <a:spLocks noGrp="1"/>
          </p:cNvSpPr>
          <p:nvPr/>
        </p:nvSpPr>
        <p:spPr>
          <a:xfrm>
            <a:off x="7349518" y="2727316"/>
            <a:ext cx="3954634" cy="1318479"/>
          </a:xfrm>
          <a:prstGeom prst="roundRect">
            <a:avLst/>
          </a:prstGeom>
          <a:noFill/>
          <a:ln w="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55" name="图片 4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013279" y="3336636"/>
            <a:ext cx="627616" cy="627616"/>
          </a:xfrm>
          <a:prstGeom prst="rect">
            <a:avLst/>
          </a:prstGeom>
        </p:spPr>
      </p:pic>
      <p:sp>
        <p:nvSpPr>
          <p:cNvPr id="49" name="文本框 48">
            <a:extLst>
              <a:ext uri="{FF2B5EF4-FFF2-40B4-BE49-F238E27FC236}">
                <a16:creationId xmlns:a16="http://schemas.microsoft.com/office/drawing/2014/main" id="{F69FBEE7-7649-E649-4E92-52618E038963}"/>
              </a:ext>
            </a:extLst>
          </p:cNvPr>
          <p:cNvSpPr>
            <a:spLocks noGrp="1"/>
          </p:cNvSpPr>
          <p:nvPr/>
        </p:nvSpPr>
        <p:spPr>
          <a:xfrm>
            <a:off x="8677594" y="2322463"/>
            <a:ext cx="1298481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98C2DA0C-DF77-A652-9137-943B37A5A4D9}"/>
              </a:ext>
            </a:extLst>
          </p:cNvPr>
          <p:cNvSpPr>
            <a:spLocks noGrp="1"/>
          </p:cNvSpPr>
          <p:nvPr/>
        </p:nvSpPr>
        <p:spPr>
          <a:xfrm>
            <a:off x="2284748" y="4064951"/>
            <a:ext cx="1185901" cy="31688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spAutoFit/>
          </a:bodyPr>
          <a:lstStyle/>
          <a:p>
            <a:pPr>
              <a:buNone/>
            </a:pPr>
            <a:endParaRPr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E91FC208-EED8-0903-CBE0-E46E0E311494}"/>
              </a:ext>
            </a:extLst>
          </p:cNvPr>
          <p:cNvSpPr>
            <a:spLocks noGrp="1"/>
          </p:cNvSpPr>
          <p:nvPr/>
        </p:nvSpPr>
        <p:spPr>
          <a:xfrm>
            <a:off x="8974070" y="4084892"/>
            <a:ext cx="1002005" cy="2769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spAutoFit/>
          </a:bodyPr>
          <a:lstStyle/>
          <a:p>
            <a:pPr>
              <a:buNone/>
            </a:pPr>
            <a:endParaRPr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37F84658-51FC-0547-06E3-3C108556B812}"/>
              </a:ext>
            </a:extLst>
          </p:cNvPr>
          <p:cNvSpPr>
            <a:spLocks noGrp="1"/>
          </p:cNvSpPr>
          <p:nvPr/>
        </p:nvSpPr>
        <p:spPr>
          <a:xfrm>
            <a:off x="882139" y="4353567"/>
            <a:ext cx="7025360" cy="171040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endParaRPr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6A849AB2-E7B7-2763-2B2B-6AFAACB28F42}"/>
              </a:ext>
            </a:extLst>
          </p:cNvPr>
          <p:cNvSpPr>
            <a:spLocks noGrp="1"/>
          </p:cNvSpPr>
          <p:nvPr/>
        </p:nvSpPr>
        <p:spPr>
          <a:xfrm>
            <a:off x="4326198" y="4121866"/>
            <a:ext cx="1756904" cy="5232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cxnSp>
        <p:nvCxnSpPr>
          <p:cNvPr id="162" name="直接箭头连接符 5"/>
          <p:cNvCxnSpPr/>
          <p:nvPr/>
        </p:nvCxnSpPr>
        <p:spPr>
          <a:xfrm>
            <a:off x="4019858" y="3550791"/>
            <a:ext cx="537942" cy="590579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>
            <a:extLst>
              <a:ext uri="{FF2B5EF4-FFF2-40B4-BE49-F238E27FC236}">
                <a16:creationId xmlns:a16="http://schemas.microsoft.com/office/drawing/2014/main" id="{45F48207-A3C8-50A6-9FEC-643AECF01FFE}"/>
              </a:ext>
            </a:extLst>
          </p:cNvPr>
          <p:cNvSpPr>
            <a:spLocks noGrp="1"/>
          </p:cNvSpPr>
          <p:nvPr/>
        </p:nvSpPr>
        <p:spPr>
          <a:xfrm>
            <a:off x="2094804" y="6560693"/>
            <a:ext cx="92711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Wen-Jia Wang | Effective Range Expansion with the Left-Hand Cut: Higher Order Improvements |</a:t>
            </a:r>
          </a:p>
        </p:txBody>
      </p:sp>
      <p:pic>
        <p:nvPicPr>
          <p:cNvPr id="164" name="图片 58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641925" y="5859219"/>
            <a:ext cx="473649" cy="473649"/>
          </a:xfrm>
          <a:prstGeom prst="rect">
            <a:avLst/>
          </a:prstGeom>
        </p:spPr>
      </p:pic>
      <p:pic>
        <p:nvPicPr>
          <p:cNvPr id="165" name="图片 6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806820" y="1096801"/>
            <a:ext cx="676442" cy="676442"/>
          </a:xfrm>
          <a:prstGeom prst="rect">
            <a:avLst/>
          </a:prstGeom>
        </p:spPr>
      </p:pic>
      <p:pic>
        <p:nvPicPr>
          <p:cNvPr id="166" name="图片 6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184562" y="1132375"/>
            <a:ext cx="642789" cy="642789"/>
          </a:xfrm>
          <a:prstGeom prst="rect">
            <a:avLst/>
          </a:prstGeom>
        </p:spPr>
      </p:pic>
      <p:pic>
        <p:nvPicPr>
          <p:cNvPr id="167" name="图片 6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893316" y="2921350"/>
            <a:ext cx="598302" cy="598302"/>
          </a:xfrm>
          <a:prstGeom prst="rect">
            <a:avLst/>
          </a:prstGeom>
        </p:spPr>
      </p:pic>
      <p:cxnSp>
        <p:nvCxnSpPr>
          <p:cNvPr id="168" name="直接箭头连接符 13"/>
          <p:cNvCxnSpPr/>
          <p:nvPr/>
        </p:nvCxnSpPr>
        <p:spPr>
          <a:xfrm>
            <a:off x="4570329" y="1813761"/>
            <a:ext cx="0" cy="508702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本框 68">
            <a:extLst>
              <a:ext uri="{FF2B5EF4-FFF2-40B4-BE49-F238E27FC236}">
                <a16:creationId xmlns:a16="http://schemas.microsoft.com/office/drawing/2014/main" id="{CE532870-6244-6638-F548-B1354CA11B80}"/>
              </a:ext>
            </a:extLst>
          </p:cNvPr>
          <p:cNvSpPr>
            <a:spLocks noGrp="1"/>
          </p:cNvSpPr>
          <p:nvPr/>
        </p:nvSpPr>
        <p:spPr>
          <a:xfrm>
            <a:off x="4138909" y="1877085"/>
            <a:ext cx="1756905" cy="30777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pic>
        <p:nvPicPr>
          <p:cNvPr id="170" name="图片 7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03795" y="1839984"/>
            <a:ext cx="445714" cy="445714"/>
          </a:xfrm>
          <a:prstGeom prst="rect">
            <a:avLst/>
          </a:prstGeom>
        </p:spPr>
      </p:pic>
      <p:cxnSp>
        <p:nvCxnSpPr>
          <p:cNvPr id="171" name="直接箭头连接符 12"/>
          <p:cNvCxnSpPr/>
          <p:nvPr/>
        </p:nvCxnSpPr>
        <p:spPr>
          <a:xfrm flipV="1">
            <a:off x="6671839" y="1683484"/>
            <a:ext cx="360916" cy="267411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直接箭头连接符 12"/>
          <p:cNvCxnSpPr/>
          <p:nvPr/>
        </p:nvCxnSpPr>
        <p:spPr>
          <a:xfrm>
            <a:off x="6698719" y="2219606"/>
            <a:ext cx="426654" cy="131598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74">
            <a:extLst>
              <a:ext uri="{FF2B5EF4-FFF2-40B4-BE49-F238E27FC236}">
                <a16:creationId xmlns:a16="http://schemas.microsoft.com/office/drawing/2014/main" id="{D2BDBA92-894F-EF9E-43DB-6169908AA749}"/>
              </a:ext>
            </a:extLst>
          </p:cNvPr>
          <p:cNvSpPr>
            <a:spLocks noGrp="1"/>
          </p:cNvSpPr>
          <p:nvPr/>
        </p:nvSpPr>
        <p:spPr>
          <a:xfrm>
            <a:off x="7007663" y="1457924"/>
            <a:ext cx="1131783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35B4875A-C4B5-135D-9D20-D4844EA8356F}"/>
              </a:ext>
            </a:extLst>
          </p:cNvPr>
          <p:cNvSpPr>
            <a:spLocks noGrp="1"/>
          </p:cNvSpPr>
          <p:nvPr/>
        </p:nvSpPr>
        <p:spPr>
          <a:xfrm>
            <a:off x="7114242" y="2122727"/>
            <a:ext cx="1131783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8EE7530-23A2-CF5A-1F4D-5B84A254E921}"/>
              </a:ext>
            </a:extLst>
          </p:cNvPr>
          <p:cNvSpPr>
            <a:spLocks noGrp="1"/>
          </p:cNvSpPr>
          <p:nvPr/>
        </p:nvSpPr>
        <p:spPr>
          <a:xfrm>
            <a:off x="205667" y="-21550"/>
            <a:ext cx="28266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第十一届手征有效场论研讨会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F0F1081-5A21-1F71-C482-91EE4F628C95}"/>
              </a:ext>
            </a:extLst>
          </p:cNvPr>
          <p:cNvSpPr>
            <a:spLocks noGrp="1"/>
          </p:cNvSpPr>
          <p:nvPr/>
        </p:nvSpPr>
        <p:spPr>
          <a:xfrm>
            <a:off x="0" y="6566780"/>
            <a:ext cx="15899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Aug.13 2026</a:t>
            </a:r>
          </a:p>
        </p:txBody>
      </p:sp>
      <p:pic>
        <p:nvPicPr>
          <p:cNvPr id="177" name="图片 1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751374" y="481739"/>
            <a:ext cx="1737691" cy="1737691"/>
          </a:xfrm>
          <a:prstGeom prst="rect">
            <a:avLst/>
          </a:prstGeom>
        </p:spPr>
      </p:pic>
      <p:sp>
        <p:nvSpPr>
          <p:cNvPr id="139" name="矩形 138">
            <a:extLst>
              <a:ext uri="{FF2B5EF4-FFF2-40B4-BE49-F238E27FC236}">
                <a16:creationId xmlns:a16="http://schemas.microsoft.com/office/drawing/2014/main" id="{C41125E0-CF94-48C6-8CC2-FE959C258208}"/>
              </a:ext>
            </a:extLst>
          </p:cNvPr>
          <p:cNvSpPr>
            <a:spLocks noGrp="1"/>
          </p:cNvSpPr>
          <p:nvPr/>
        </p:nvSpPr>
        <p:spPr>
          <a:xfrm>
            <a:off x="400050" y="971550"/>
            <a:ext cx="266700" cy="333375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41BC885-C04A-B681-DF51-F1E9A146A3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613" y="1376113"/>
            <a:ext cx="4075562" cy="3574419"/>
          </a:xfrm>
          <a:prstGeom prst="rect">
            <a:avLst/>
          </a:prstGeom>
        </p:spPr>
      </p:pic>
      <p:sp>
        <p:nvSpPr>
          <p:cNvPr id="11" name="title">
            <a:extLst>
              <a:ext uri="{FF2B5EF4-FFF2-40B4-BE49-F238E27FC236}">
                <a16:creationId xmlns:a16="http://schemas.microsoft.com/office/drawing/2014/main" id="{5F8E3B77-43FC-44EC-BFD6-21E00C49F7AE}"/>
              </a:ext>
            </a:extLst>
          </p:cNvPr>
          <p:cNvSpPr>
            <a:spLocks noGrp="1"/>
          </p:cNvSpPr>
          <p:nvPr/>
        </p:nvSpPr>
        <p:spPr>
          <a:xfrm>
            <a:off x="590013" y="4907176"/>
            <a:ext cx="10858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2625" b="1" i="0">
                <a:solidFill>
                  <a:srgbClr val="173F65"/>
                </a:solidFill>
                <a:latin typeface="Microsoft YaHei"/>
                <a:ea typeface="Microsoft YaHei"/>
                <a:cs typeface="Microsoft YaHei"/>
              </a:defRPr>
            </a:pPr>
            <a:endParaRPr sz="2625" b="1" i="0" dirty="0">
              <a:solidFill>
                <a:srgbClr val="173F65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962EA31-A33F-D6BC-EB59-9C815C589145}"/>
              </a:ext>
            </a:extLst>
          </p:cNvPr>
          <p:cNvSpPr txBox="1"/>
          <p:nvPr/>
        </p:nvSpPr>
        <p:spPr>
          <a:xfrm>
            <a:off x="205667" y="397494"/>
            <a:ext cx="10304571" cy="49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en-US" altLang="zh-CN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kinematically relativistic version of ERE with the </a:t>
            </a:r>
            <a:r>
              <a:rPr lang="en-US" altLang="zh-CN" sz="2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lhc</a:t>
            </a:r>
            <a:endParaRPr lang="en-US" altLang="zh-CN" sz="2000" b="1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E392DEFC-0EC6-BEA2-8EB2-B09E13C215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7787148" y="5074475"/>
            <a:ext cx="2612116" cy="49781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0283A10-C140-2051-FCF9-9B58C09FFE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1345" y="2829723"/>
            <a:ext cx="6141277" cy="782289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153A4D1D-7CDA-57DB-723A-2DE15067AD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9111" y="5739488"/>
            <a:ext cx="9271127" cy="71381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9D2AAE76-1EB0-D5C8-5FDD-F118584C5A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1947" y="894055"/>
            <a:ext cx="3172460" cy="180770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63985F40-93EB-9546-D5D6-AC370D97F3E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0013" y="5258304"/>
            <a:ext cx="827336" cy="31025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466E0B7A-A215-CDB5-7D9D-7BC3D4DD59D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18770" y="5236034"/>
            <a:ext cx="1181131" cy="370124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0A7F4EA4-7A9C-9BB3-1EBE-4E128CC0634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49427" y="5220210"/>
            <a:ext cx="1605685" cy="370124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B6447A5D-5DAA-0C3B-BB06-0EDFA9DA9D2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1276" y="5027555"/>
            <a:ext cx="500756" cy="293922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65711580-F018-5C03-9630-F79398775AB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61399" y="5033833"/>
            <a:ext cx="446326" cy="283036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D444EBFC-2AA2-0F53-E5BE-D05FCAD670A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39268" y="5050162"/>
            <a:ext cx="462655" cy="266707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EB51C0ED-59C8-0214-F7C1-E0799C4DF83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37643" y="3629790"/>
            <a:ext cx="5907512" cy="563963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F2737C37-157F-54D6-02E5-A86303BD4CC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90186" y="4061378"/>
            <a:ext cx="4718137" cy="103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17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图片 3"/>
          <p:cNvPicPr>
            <a:picLocks noChangeAspect="1"/>
          </p:cNvPicPr>
          <p:nvPr/>
        </p:nvPicPr>
        <p:blipFill rotWithShape="1">
          <a:blip r:embed="rId3"/>
          <a:srcRect l="4040" t="15841" r="74316" b="18645"/>
          <a:stretch/>
        </p:blipFill>
        <p:spPr>
          <a:xfrm>
            <a:off x="11191347" y="322271"/>
            <a:ext cx="907256" cy="904876"/>
          </a:xfrm>
          <a:prstGeom prst="rect">
            <a:avLst/>
          </a:prstGeom>
        </p:spPr>
      </p:pic>
      <p:sp>
        <p:nvSpPr>
          <p:cNvPr id="5" name="Text Box 31">
            <a:extLst>
              <a:ext uri="{FF2B5EF4-FFF2-40B4-BE49-F238E27FC236}">
                <a16:creationId xmlns:a16="http://schemas.microsoft.com/office/drawing/2014/main" id="{650334DA-B42D-50AD-2914-A6E88868B1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283335"/>
          </a:xfrm>
          <a:prstGeom prst="rect">
            <a:avLst/>
          </a:prstGeom>
          <a:solidFill>
            <a:srgbClr val="E8E7E5"/>
          </a:soli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" name="Text Box 32">
            <a:extLst>
              <a:ext uri="{FF2B5EF4-FFF2-40B4-BE49-F238E27FC236}">
                <a16:creationId xmlns:a16="http://schemas.microsoft.com/office/drawing/2014/main" id="{D8DA8E71-97F1-22E1-6F46-33D9C985B5DB}"/>
              </a:ext>
            </a:extLst>
          </p:cNvPr>
          <p:cNvSpPr>
            <a:spLocks noGrp="1"/>
          </p:cNvSpPr>
          <p:nvPr/>
        </p:nvSpPr>
        <p:spPr>
          <a:xfrm>
            <a:off x="1" y="-828"/>
            <a:ext cx="3032267" cy="283335"/>
          </a:xfrm>
          <a:prstGeom prst="rect">
            <a:avLst/>
          </a:prstGeom>
          <a:gradFill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" name="Text Box 31">
            <a:extLst>
              <a:ext uri="{FF2B5EF4-FFF2-40B4-BE49-F238E27FC236}">
                <a16:creationId xmlns:a16="http://schemas.microsoft.com/office/drawing/2014/main" id="{C38BE9E9-C206-EC76-DC2E-7EB85150CC69}"/>
              </a:ext>
            </a:extLst>
          </p:cNvPr>
          <p:cNvSpPr>
            <a:spLocks noGrp="1"/>
          </p:cNvSpPr>
          <p:nvPr/>
        </p:nvSpPr>
        <p:spPr>
          <a:xfrm>
            <a:off x="0" y="6574665"/>
            <a:ext cx="12192000" cy="283335"/>
          </a:xfrm>
          <a:prstGeom prst="rect">
            <a:avLst/>
          </a:prstGeom>
          <a:gradFill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" name="灯片编号占位符 1">
            <a:extLst>
              <a:ext uri="{FF2B5EF4-FFF2-40B4-BE49-F238E27FC236}">
                <a16:creationId xmlns:a16="http://schemas.microsoft.com/office/drawing/2014/main" id="{C2AB8CFE-4F18-C452-0F2C-55DF83C4EFCB}"/>
              </a:ext>
            </a:extLst>
          </p:cNvPr>
          <p:cNvSpPr>
            <a:spLocks noGrp="1"/>
          </p:cNvSpPr>
          <p:nvPr/>
        </p:nvSpPr>
        <p:spPr>
          <a:xfrm>
            <a:off x="11350869" y="6533769"/>
            <a:ext cx="843812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algn="r"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1pPr>
            <a:lvl2pPr marL="457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fld id="{1D17320A-EE89-45D2-BE35-83408CCCAB87}" type="slidenum">
              <a:rPr b="1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11</a:t>
            </a:fld>
            <a:r>
              <a:rPr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/1</a:t>
            </a:r>
            <a:r>
              <a:rPr lang="en-US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3</a:t>
            </a:r>
            <a:endParaRPr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CF4060C-16E4-3182-9096-B8D0DAC84D57}"/>
              </a:ext>
            </a:extLst>
          </p:cNvPr>
          <p:cNvSpPr>
            <a:spLocks noGrp="1"/>
          </p:cNvSpPr>
          <p:nvPr/>
        </p:nvSpPr>
        <p:spPr>
          <a:xfrm>
            <a:off x="311707" y="441454"/>
            <a:ext cx="5131986" cy="45890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har char="l"/>
            </a:pPr>
            <a:endParaRPr/>
          </a:p>
        </p:txBody>
      </p:sp>
      <p:sp>
        <p:nvSpPr>
          <p:cNvPr id="14" name="右大括号 13">
            <a:extLst>
              <a:ext uri="{FF2B5EF4-FFF2-40B4-BE49-F238E27FC236}">
                <a16:creationId xmlns:a16="http://schemas.microsoft.com/office/drawing/2014/main" id="{5FB0F7D4-B92E-B6EF-729D-FC3A93F79943}"/>
              </a:ext>
            </a:extLst>
          </p:cNvPr>
          <p:cNvSpPr>
            <a:spLocks noGrp="1"/>
          </p:cNvSpPr>
          <p:nvPr/>
        </p:nvSpPr>
        <p:spPr>
          <a:xfrm>
            <a:off x="5249832" y="1143262"/>
            <a:ext cx="315316" cy="636336"/>
          </a:xfrm>
          <a:prstGeom prst="rightBrace">
            <a:avLst/>
          </a:prstGeom>
          <a:noFill/>
          <a:ln w="0">
            <a:noFill/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48" name="图片 1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99770" y="1196193"/>
            <a:ext cx="487291" cy="487291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AC62625B-B201-CECA-5C56-B8A88DCB3D12}"/>
              </a:ext>
            </a:extLst>
          </p:cNvPr>
          <p:cNvSpPr>
            <a:spLocks noGrp="1"/>
          </p:cNvSpPr>
          <p:nvPr/>
        </p:nvSpPr>
        <p:spPr>
          <a:xfrm>
            <a:off x="4759443" y="552692"/>
            <a:ext cx="4731860" cy="30777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39" name="矩形: 圆角 27">
            <a:extLst>
              <a:ext uri="{FF2B5EF4-FFF2-40B4-BE49-F238E27FC236}">
                <a16:creationId xmlns:a16="http://schemas.microsoft.com/office/drawing/2014/main" id="{7E9D709F-4684-4296-B391-3773B5F16711}"/>
              </a:ext>
            </a:extLst>
          </p:cNvPr>
          <p:cNvSpPr>
            <a:spLocks noGrp="1"/>
          </p:cNvSpPr>
          <p:nvPr/>
        </p:nvSpPr>
        <p:spPr>
          <a:xfrm>
            <a:off x="982750" y="2699154"/>
            <a:ext cx="4099035" cy="1318479"/>
          </a:xfrm>
          <a:prstGeom prst="roundRect">
            <a:avLst/>
          </a:prstGeom>
          <a:noFill/>
          <a:ln w="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E121CAF0-9EC3-D8AD-00D2-A9B2274AD3D3}"/>
              </a:ext>
            </a:extLst>
          </p:cNvPr>
          <p:cNvSpPr>
            <a:spLocks noGrp="1"/>
          </p:cNvSpPr>
          <p:nvPr/>
        </p:nvSpPr>
        <p:spPr>
          <a:xfrm>
            <a:off x="1810394" y="2322463"/>
            <a:ext cx="2134611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pic>
        <p:nvPicPr>
          <p:cNvPr id="152" name="图片 4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758002" y="2719452"/>
            <a:ext cx="501049" cy="501049"/>
          </a:xfrm>
          <a:prstGeom prst="rect">
            <a:avLst/>
          </a:prstGeom>
        </p:spPr>
      </p:pic>
      <p:pic>
        <p:nvPicPr>
          <p:cNvPr id="153" name="图片 4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704366" y="3324734"/>
            <a:ext cx="635984" cy="635984"/>
          </a:xfrm>
          <a:prstGeom prst="rect">
            <a:avLst/>
          </a:prstGeom>
        </p:spPr>
      </p:pic>
      <p:pic>
        <p:nvPicPr>
          <p:cNvPr id="154" name="图片 4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986183" y="2773338"/>
            <a:ext cx="538224" cy="538224"/>
          </a:xfrm>
          <a:prstGeom prst="rect">
            <a:avLst/>
          </a:prstGeom>
        </p:spPr>
      </p:pic>
      <p:sp>
        <p:nvSpPr>
          <p:cNvPr id="46" name="矩形: 圆角 34">
            <a:extLst>
              <a:ext uri="{FF2B5EF4-FFF2-40B4-BE49-F238E27FC236}">
                <a16:creationId xmlns:a16="http://schemas.microsoft.com/office/drawing/2014/main" id="{0B4ABDC8-76A0-30F1-FEDF-0CFF68EC8B35}"/>
              </a:ext>
            </a:extLst>
          </p:cNvPr>
          <p:cNvSpPr>
            <a:spLocks noGrp="1"/>
          </p:cNvSpPr>
          <p:nvPr/>
        </p:nvSpPr>
        <p:spPr>
          <a:xfrm>
            <a:off x="7349518" y="2727316"/>
            <a:ext cx="3954634" cy="1318479"/>
          </a:xfrm>
          <a:prstGeom prst="roundRect">
            <a:avLst/>
          </a:prstGeom>
          <a:noFill/>
          <a:ln w="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56" name="图片 4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013279" y="3336636"/>
            <a:ext cx="627616" cy="627616"/>
          </a:xfrm>
          <a:prstGeom prst="rect">
            <a:avLst/>
          </a:prstGeom>
        </p:spPr>
      </p:pic>
      <p:sp>
        <p:nvSpPr>
          <p:cNvPr id="49" name="文本框 48">
            <a:extLst>
              <a:ext uri="{FF2B5EF4-FFF2-40B4-BE49-F238E27FC236}">
                <a16:creationId xmlns:a16="http://schemas.microsoft.com/office/drawing/2014/main" id="{F69FBEE7-7649-E649-4E92-52618E038963}"/>
              </a:ext>
            </a:extLst>
          </p:cNvPr>
          <p:cNvSpPr>
            <a:spLocks noGrp="1"/>
          </p:cNvSpPr>
          <p:nvPr/>
        </p:nvSpPr>
        <p:spPr>
          <a:xfrm>
            <a:off x="8677594" y="2322463"/>
            <a:ext cx="1298481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98C2DA0C-DF77-A652-9137-943B37A5A4D9}"/>
              </a:ext>
            </a:extLst>
          </p:cNvPr>
          <p:cNvSpPr>
            <a:spLocks noGrp="1"/>
          </p:cNvSpPr>
          <p:nvPr/>
        </p:nvSpPr>
        <p:spPr>
          <a:xfrm>
            <a:off x="2284748" y="4064951"/>
            <a:ext cx="1185901" cy="31688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spAutoFit/>
          </a:bodyPr>
          <a:lstStyle/>
          <a:p>
            <a:pPr>
              <a:buNone/>
            </a:pPr>
            <a:endParaRPr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E91FC208-EED8-0903-CBE0-E46E0E311494}"/>
              </a:ext>
            </a:extLst>
          </p:cNvPr>
          <p:cNvSpPr>
            <a:spLocks noGrp="1"/>
          </p:cNvSpPr>
          <p:nvPr/>
        </p:nvSpPr>
        <p:spPr>
          <a:xfrm>
            <a:off x="8974070" y="4084892"/>
            <a:ext cx="1002005" cy="2769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spAutoFit/>
          </a:bodyPr>
          <a:lstStyle/>
          <a:p>
            <a:pPr>
              <a:buNone/>
            </a:pPr>
            <a:endParaRPr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37F84658-51FC-0547-06E3-3C108556B812}"/>
              </a:ext>
            </a:extLst>
          </p:cNvPr>
          <p:cNvSpPr>
            <a:spLocks noGrp="1"/>
          </p:cNvSpPr>
          <p:nvPr/>
        </p:nvSpPr>
        <p:spPr>
          <a:xfrm>
            <a:off x="882139" y="4353567"/>
            <a:ext cx="7025360" cy="171040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endParaRPr/>
          </a:p>
        </p:txBody>
      </p:sp>
      <p:pic>
        <p:nvPicPr>
          <p:cNvPr id="161" name="图片 5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158813" y="4379976"/>
            <a:ext cx="1439873" cy="1439873"/>
          </a:xfrm>
          <a:prstGeom prst="rect">
            <a:avLst/>
          </a:prstGeom>
        </p:spPr>
      </p:pic>
      <p:sp>
        <p:nvSpPr>
          <p:cNvPr id="55" name="文本框 54">
            <a:extLst>
              <a:ext uri="{FF2B5EF4-FFF2-40B4-BE49-F238E27FC236}">
                <a16:creationId xmlns:a16="http://schemas.microsoft.com/office/drawing/2014/main" id="{6A849AB2-E7B7-2763-2B2B-6AFAACB28F42}"/>
              </a:ext>
            </a:extLst>
          </p:cNvPr>
          <p:cNvSpPr>
            <a:spLocks noGrp="1"/>
          </p:cNvSpPr>
          <p:nvPr/>
        </p:nvSpPr>
        <p:spPr>
          <a:xfrm>
            <a:off x="4326198" y="4121866"/>
            <a:ext cx="1756904" cy="5232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cxnSp>
        <p:nvCxnSpPr>
          <p:cNvPr id="163" name="直接箭头连接符 5"/>
          <p:cNvCxnSpPr/>
          <p:nvPr/>
        </p:nvCxnSpPr>
        <p:spPr>
          <a:xfrm>
            <a:off x="4019858" y="3550791"/>
            <a:ext cx="537942" cy="590579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>
            <a:extLst>
              <a:ext uri="{FF2B5EF4-FFF2-40B4-BE49-F238E27FC236}">
                <a16:creationId xmlns:a16="http://schemas.microsoft.com/office/drawing/2014/main" id="{45F48207-A3C8-50A6-9FEC-643AECF01FFE}"/>
              </a:ext>
            </a:extLst>
          </p:cNvPr>
          <p:cNvSpPr>
            <a:spLocks noGrp="1"/>
          </p:cNvSpPr>
          <p:nvPr/>
        </p:nvSpPr>
        <p:spPr>
          <a:xfrm>
            <a:off x="2094804" y="6560693"/>
            <a:ext cx="92711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Wen-Jia Wang | Effective Range Expansion with the Left-Hand Cut: Higher Order Improvements |</a:t>
            </a:r>
          </a:p>
        </p:txBody>
      </p:sp>
      <p:pic>
        <p:nvPicPr>
          <p:cNvPr id="165" name="图片 58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641925" y="5859219"/>
            <a:ext cx="473649" cy="473649"/>
          </a:xfrm>
          <a:prstGeom prst="rect">
            <a:avLst/>
          </a:prstGeom>
        </p:spPr>
      </p:pic>
      <p:pic>
        <p:nvPicPr>
          <p:cNvPr id="166" name="图片 6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806820" y="1096801"/>
            <a:ext cx="676442" cy="676442"/>
          </a:xfrm>
          <a:prstGeom prst="rect">
            <a:avLst/>
          </a:prstGeom>
        </p:spPr>
      </p:pic>
      <p:pic>
        <p:nvPicPr>
          <p:cNvPr id="167" name="图片 6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184562" y="1132375"/>
            <a:ext cx="642789" cy="642789"/>
          </a:xfrm>
          <a:prstGeom prst="rect">
            <a:avLst/>
          </a:prstGeom>
        </p:spPr>
      </p:pic>
      <p:pic>
        <p:nvPicPr>
          <p:cNvPr id="168" name="图片 6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893316" y="2921350"/>
            <a:ext cx="598302" cy="598302"/>
          </a:xfrm>
          <a:prstGeom prst="rect">
            <a:avLst/>
          </a:prstGeom>
        </p:spPr>
      </p:pic>
      <p:cxnSp>
        <p:nvCxnSpPr>
          <p:cNvPr id="169" name="直接箭头连接符 13"/>
          <p:cNvCxnSpPr/>
          <p:nvPr/>
        </p:nvCxnSpPr>
        <p:spPr>
          <a:xfrm>
            <a:off x="4570329" y="1813761"/>
            <a:ext cx="0" cy="508702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本框 68">
            <a:extLst>
              <a:ext uri="{FF2B5EF4-FFF2-40B4-BE49-F238E27FC236}">
                <a16:creationId xmlns:a16="http://schemas.microsoft.com/office/drawing/2014/main" id="{CE532870-6244-6638-F548-B1354CA11B80}"/>
              </a:ext>
            </a:extLst>
          </p:cNvPr>
          <p:cNvSpPr>
            <a:spLocks noGrp="1"/>
          </p:cNvSpPr>
          <p:nvPr/>
        </p:nvSpPr>
        <p:spPr>
          <a:xfrm>
            <a:off x="4138909" y="1877085"/>
            <a:ext cx="1756905" cy="30777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pic>
        <p:nvPicPr>
          <p:cNvPr id="171" name="图片 7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03795" y="1839984"/>
            <a:ext cx="445714" cy="445714"/>
          </a:xfrm>
          <a:prstGeom prst="rect">
            <a:avLst/>
          </a:prstGeom>
        </p:spPr>
      </p:pic>
      <p:cxnSp>
        <p:nvCxnSpPr>
          <p:cNvPr id="172" name="直接箭头连接符 12"/>
          <p:cNvCxnSpPr/>
          <p:nvPr/>
        </p:nvCxnSpPr>
        <p:spPr>
          <a:xfrm flipV="1">
            <a:off x="6671839" y="1683484"/>
            <a:ext cx="360916" cy="267411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直接箭头连接符 12"/>
          <p:cNvCxnSpPr/>
          <p:nvPr/>
        </p:nvCxnSpPr>
        <p:spPr>
          <a:xfrm>
            <a:off x="6698719" y="2219606"/>
            <a:ext cx="426654" cy="131598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74">
            <a:extLst>
              <a:ext uri="{FF2B5EF4-FFF2-40B4-BE49-F238E27FC236}">
                <a16:creationId xmlns:a16="http://schemas.microsoft.com/office/drawing/2014/main" id="{D2BDBA92-894F-EF9E-43DB-6169908AA749}"/>
              </a:ext>
            </a:extLst>
          </p:cNvPr>
          <p:cNvSpPr>
            <a:spLocks noGrp="1"/>
          </p:cNvSpPr>
          <p:nvPr/>
        </p:nvSpPr>
        <p:spPr>
          <a:xfrm>
            <a:off x="7007663" y="1457924"/>
            <a:ext cx="1131783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35B4875A-C4B5-135D-9D20-D4844EA8356F}"/>
              </a:ext>
            </a:extLst>
          </p:cNvPr>
          <p:cNvSpPr>
            <a:spLocks noGrp="1"/>
          </p:cNvSpPr>
          <p:nvPr/>
        </p:nvSpPr>
        <p:spPr>
          <a:xfrm>
            <a:off x="7114242" y="2122727"/>
            <a:ext cx="1131783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8EE7530-23A2-CF5A-1F4D-5B84A254E921}"/>
              </a:ext>
            </a:extLst>
          </p:cNvPr>
          <p:cNvSpPr>
            <a:spLocks noGrp="1"/>
          </p:cNvSpPr>
          <p:nvPr/>
        </p:nvSpPr>
        <p:spPr>
          <a:xfrm>
            <a:off x="205667" y="-21550"/>
            <a:ext cx="28266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第十一届手征有效场论研讨会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F0F1081-5A21-1F71-C482-91EE4F628C95}"/>
              </a:ext>
            </a:extLst>
          </p:cNvPr>
          <p:cNvSpPr>
            <a:spLocks noGrp="1"/>
          </p:cNvSpPr>
          <p:nvPr/>
        </p:nvSpPr>
        <p:spPr>
          <a:xfrm>
            <a:off x="0" y="6566780"/>
            <a:ext cx="15899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Aug.13 2026</a:t>
            </a:r>
          </a:p>
        </p:txBody>
      </p:sp>
      <p:pic>
        <p:nvPicPr>
          <p:cNvPr id="178" name="图片 1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751374" y="481739"/>
            <a:ext cx="1737691" cy="1737691"/>
          </a:xfrm>
          <a:prstGeom prst="rect">
            <a:avLst/>
          </a:prstGeom>
        </p:spPr>
      </p:pic>
      <p:sp>
        <p:nvSpPr>
          <p:cNvPr id="140" name="矩形 139">
            <a:extLst>
              <a:ext uri="{FF2B5EF4-FFF2-40B4-BE49-F238E27FC236}">
                <a16:creationId xmlns:a16="http://schemas.microsoft.com/office/drawing/2014/main" id="{B2A27132-E26E-418A-B002-9BDF9AA7F607}"/>
              </a:ext>
            </a:extLst>
          </p:cNvPr>
          <p:cNvSpPr>
            <a:spLocks noGrp="1"/>
          </p:cNvSpPr>
          <p:nvPr/>
        </p:nvSpPr>
        <p:spPr>
          <a:xfrm>
            <a:off x="400050" y="971550"/>
            <a:ext cx="266700" cy="333375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7B33791-83DA-5266-8A11-3907CCFBB6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193" y="2365417"/>
            <a:ext cx="9036514" cy="3225966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7C0B8362-2C63-66D2-CBC8-0E69338CCF05}"/>
              </a:ext>
            </a:extLst>
          </p:cNvPr>
          <p:cNvSpPr txBox="1"/>
          <p:nvPr/>
        </p:nvSpPr>
        <p:spPr>
          <a:xfrm>
            <a:off x="205667" y="397494"/>
            <a:ext cx="10304571" cy="49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en-US" altLang="zh-CN"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Comparison with the K-matrix parametrization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D61D3BCF-4376-8A7C-70DE-8D7C112E81F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368" r="13513" b="-1"/>
          <a:stretch>
            <a:fillRect/>
          </a:stretch>
        </p:blipFill>
        <p:spPr>
          <a:xfrm>
            <a:off x="805514" y="1498273"/>
            <a:ext cx="4118944" cy="54210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0736E19-88D3-B298-8E46-266BF2DC77A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-4189" r="13695" b="-1"/>
          <a:stretch>
            <a:fillRect/>
          </a:stretch>
        </p:blipFill>
        <p:spPr>
          <a:xfrm>
            <a:off x="5536386" y="1535439"/>
            <a:ext cx="4397975" cy="45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17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图片 3"/>
          <p:cNvPicPr>
            <a:picLocks noChangeAspect="1"/>
          </p:cNvPicPr>
          <p:nvPr/>
        </p:nvPicPr>
        <p:blipFill rotWithShape="1">
          <a:blip r:embed="rId3"/>
          <a:srcRect l="4040" t="15841" r="74316" b="18645"/>
          <a:stretch/>
        </p:blipFill>
        <p:spPr>
          <a:xfrm>
            <a:off x="11191347" y="322271"/>
            <a:ext cx="907256" cy="904876"/>
          </a:xfrm>
          <a:prstGeom prst="rect">
            <a:avLst/>
          </a:prstGeom>
        </p:spPr>
      </p:pic>
      <p:sp>
        <p:nvSpPr>
          <p:cNvPr id="5" name="Text Box 31">
            <a:extLst>
              <a:ext uri="{FF2B5EF4-FFF2-40B4-BE49-F238E27FC236}">
                <a16:creationId xmlns:a16="http://schemas.microsoft.com/office/drawing/2014/main" id="{650334DA-B42D-50AD-2914-A6E88868B1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283335"/>
          </a:xfrm>
          <a:prstGeom prst="rect">
            <a:avLst/>
          </a:prstGeom>
          <a:solidFill>
            <a:srgbClr val="E8E7E5"/>
          </a:soli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" name="Text Box 32">
            <a:extLst>
              <a:ext uri="{FF2B5EF4-FFF2-40B4-BE49-F238E27FC236}">
                <a16:creationId xmlns:a16="http://schemas.microsoft.com/office/drawing/2014/main" id="{D8DA8E71-97F1-22E1-6F46-33D9C985B5DB}"/>
              </a:ext>
            </a:extLst>
          </p:cNvPr>
          <p:cNvSpPr>
            <a:spLocks noGrp="1"/>
          </p:cNvSpPr>
          <p:nvPr/>
        </p:nvSpPr>
        <p:spPr>
          <a:xfrm>
            <a:off x="1" y="-828"/>
            <a:ext cx="3032267" cy="283335"/>
          </a:xfrm>
          <a:prstGeom prst="rect">
            <a:avLst/>
          </a:prstGeom>
          <a:gradFill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" name="Text Box 31">
            <a:extLst>
              <a:ext uri="{FF2B5EF4-FFF2-40B4-BE49-F238E27FC236}">
                <a16:creationId xmlns:a16="http://schemas.microsoft.com/office/drawing/2014/main" id="{C38BE9E9-C206-EC76-DC2E-7EB85150CC69}"/>
              </a:ext>
            </a:extLst>
          </p:cNvPr>
          <p:cNvSpPr>
            <a:spLocks noGrp="1"/>
          </p:cNvSpPr>
          <p:nvPr/>
        </p:nvSpPr>
        <p:spPr>
          <a:xfrm>
            <a:off x="0" y="6574665"/>
            <a:ext cx="12192000" cy="283335"/>
          </a:xfrm>
          <a:prstGeom prst="rect">
            <a:avLst/>
          </a:prstGeom>
          <a:gradFill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" name="灯片编号占位符 1">
            <a:extLst>
              <a:ext uri="{FF2B5EF4-FFF2-40B4-BE49-F238E27FC236}">
                <a16:creationId xmlns:a16="http://schemas.microsoft.com/office/drawing/2014/main" id="{C2AB8CFE-4F18-C452-0F2C-55DF83C4EFCB}"/>
              </a:ext>
            </a:extLst>
          </p:cNvPr>
          <p:cNvSpPr>
            <a:spLocks noGrp="1"/>
          </p:cNvSpPr>
          <p:nvPr/>
        </p:nvSpPr>
        <p:spPr>
          <a:xfrm>
            <a:off x="11350869" y="6533769"/>
            <a:ext cx="843812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algn="r"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1pPr>
            <a:lvl2pPr marL="457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fld id="{1D17320A-EE89-45D2-BE35-83408CCCAB87}" type="slidenum">
              <a:rPr b="1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12</a:t>
            </a:fld>
            <a:r>
              <a:rPr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/1</a:t>
            </a:r>
            <a:r>
              <a:rPr lang="en-US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3</a:t>
            </a:r>
            <a:endParaRPr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CF4060C-16E4-3182-9096-B8D0DAC84D57}"/>
              </a:ext>
            </a:extLst>
          </p:cNvPr>
          <p:cNvSpPr>
            <a:spLocks noGrp="1"/>
          </p:cNvSpPr>
          <p:nvPr/>
        </p:nvSpPr>
        <p:spPr>
          <a:xfrm>
            <a:off x="311707" y="441454"/>
            <a:ext cx="5131986" cy="45890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har char="l"/>
            </a:pPr>
            <a:endParaRPr/>
          </a:p>
        </p:txBody>
      </p:sp>
      <p:sp>
        <p:nvSpPr>
          <p:cNvPr id="14" name="右大括号 13">
            <a:extLst>
              <a:ext uri="{FF2B5EF4-FFF2-40B4-BE49-F238E27FC236}">
                <a16:creationId xmlns:a16="http://schemas.microsoft.com/office/drawing/2014/main" id="{5FB0F7D4-B92E-B6EF-729D-FC3A93F79943}"/>
              </a:ext>
            </a:extLst>
          </p:cNvPr>
          <p:cNvSpPr>
            <a:spLocks noGrp="1"/>
          </p:cNvSpPr>
          <p:nvPr/>
        </p:nvSpPr>
        <p:spPr>
          <a:xfrm>
            <a:off x="5249832" y="1143262"/>
            <a:ext cx="315316" cy="636336"/>
          </a:xfrm>
          <a:prstGeom prst="rightBrace">
            <a:avLst/>
          </a:prstGeom>
          <a:noFill/>
          <a:ln w="0">
            <a:noFill/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47" name="图片 1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99770" y="1196193"/>
            <a:ext cx="487291" cy="487291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AC62625B-B201-CECA-5C56-B8A88DCB3D12}"/>
              </a:ext>
            </a:extLst>
          </p:cNvPr>
          <p:cNvSpPr>
            <a:spLocks noGrp="1"/>
          </p:cNvSpPr>
          <p:nvPr/>
        </p:nvSpPr>
        <p:spPr>
          <a:xfrm>
            <a:off x="4759443" y="552692"/>
            <a:ext cx="4731860" cy="30777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39" name="矩形: 圆角 27">
            <a:extLst>
              <a:ext uri="{FF2B5EF4-FFF2-40B4-BE49-F238E27FC236}">
                <a16:creationId xmlns:a16="http://schemas.microsoft.com/office/drawing/2014/main" id="{7E9D709F-4684-4296-B391-3773B5F16711}"/>
              </a:ext>
            </a:extLst>
          </p:cNvPr>
          <p:cNvSpPr>
            <a:spLocks noGrp="1"/>
          </p:cNvSpPr>
          <p:nvPr/>
        </p:nvSpPr>
        <p:spPr>
          <a:xfrm>
            <a:off x="982750" y="2699154"/>
            <a:ext cx="4099035" cy="1318479"/>
          </a:xfrm>
          <a:prstGeom prst="roundRect">
            <a:avLst/>
          </a:prstGeom>
          <a:noFill/>
          <a:ln w="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E121CAF0-9EC3-D8AD-00D2-A9B2274AD3D3}"/>
              </a:ext>
            </a:extLst>
          </p:cNvPr>
          <p:cNvSpPr>
            <a:spLocks noGrp="1"/>
          </p:cNvSpPr>
          <p:nvPr/>
        </p:nvSpPr>
        <p:spPr>
          <a:xfrm>
            <a:off x="1779551" y="2329822"/>
            <a:ext cx="2134611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pic>
        <p:nvPicPr>
          <p:cNvPr id="151" name="图片 4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758002" y="2719452"/>
            <a:ext cx="501049" cy="501049"/>
          </a:xfrm>
          <a:prstGeom prst="rect">
            <a:avLst/>
          </a:prstGeom>
        </p:spPr>
      </p:pic>
      <p:pic>
        <p:nvPicPr>
          <p:cNvPr id="152" name="图片 4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704366" y="3324734"/>
            <a:ext cx="635984" cy="635984"/>
          </a:xfrm>
          <a:prstGeom prst="rect">
            <a:avLst/>
          </a:prstGeom>
        </p:spPr>
      </p:pic>
      <p:pic>
        <p:nvPicPr>
          <p:cNvPr id="153" name="图片 4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986183" y="2773338"/>
            <a:ext cx="538224" cy="538224"/>
          </a:xfrm>
          <a:prstGeom prst="rect">
            <a:avLst/>
          </a:prstGeom>
        </p:spPr>
      </p:pic>
      <p:sp>
        <p:nvSpPr>
          <p:cNvPr id="46" name="矩形: 圆角 34">
            <a:extLst>
              <a:ext uri="{FF2B5EF4-FFF2-40B4-BE49-F238E27FC236}">
                <a16:creationId xmlns:a16="http://schemas.microsoft.com/office/drawing/2014/main" id="{0B4ABDC8-76A0-30F1-FEDF-0CFF68EC8B35}"/>
              </a:ext>
            </a:extLst>
          </p:cNvPr>
          <p:cNvSpPr>
            <a:spLocks noGrp="1"/>
          </p:cNvSpPr>
          <p:nvPr/>
        </p:nvSpPr>
        <p:spPr>
          <a:xfrm>
            <a:off x="7377827" y="2758524"/>
            <a:ext cx="3954634" cy="1318479"/>
          </a:xfrm>
          <a:prstGeom prst="roundRect">
            <a:avLst/>
          </a:prstGeom>
          <a:noFill/>
          <a:ln w="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55" name="图片 4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986183" y="3364870"/>
            <a:ext cx="627616" cy="627616"/>
          </a:xfrm>
          <a:prstGeom prst="rect">
            <a:avLst/>
          </a:prstGeom>
        </p:spPr>
      </p:pic>
      <p:sp>
        <p:nvSpPr>
          <p:cNvPr id="49" name="文本框 48">
            <a:extLst>
              <a:ext uri="{FF2B5EF4-FFF2-40B4-BE49-F238E27FC236}">
                <a16:creationId xmlns:a16="http://schemas.microsoft.com/office/drawing/2014/main" id="{F69FBEE7-7649-E649-4E92-52618E038963}"/>
              </a:ext>
            </a:extLst>
          </p:cNvPr>
          <p:cNvSpPr>
            <a:spLocks noGrp="1"/>
          </p:cNvSpPr>
          <p:nvPr/>
        </p:nvSpPr>
        <p:spPr>
          <a:xfrm>
            <a:off x="8677594" y="2322463"/>
            <a:ext cx="1298481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98C2DA0C-DF77-A652-9137-943B37A5A4D9}"/>
              </a:ext>
            </a:extLst>
          </p:cNvPr>
          <p:cNvSpPr>
            <a:spLocks noGrp="1"/>
          </p:cNvSpPr>
          <p:nvPr/>
        </p:nvSpPr>
        <p:spPr>
          <a:xfrm>
            <a:off x="2284748" y="4064951"/>
            <a:ext cx="1185901" cy="31688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spAutoFit/>
          </a:bodyPr>
          <a:lstStyle/>
          <a:p>
            <a:pPr>
              <a:buNone/>
            </a:pPr>
            <a:endParaRPr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E91FC208-EED8-0903-CBE0-E46E0E311494}"/>
              </a:ext>
            </a:extLst>
          </p:cNvPr>
          <p:cNvSpPr>
            <a:spLocks noGrp="1"/>
          </p:cNvSpPr>
          <p:nvPr/>
        </p:nvSpPr>
        <p:spPr>
          <a:xfrm>
            <a:off x="8974070" y="4084892"/>
            <a:ext cx="1002005" cy="2769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>
            <a:spAutoFit/>
          </a:bodyPr>
          <a:lstStyle/>
          <a:p>
            <a:pPr>
              <a:buNone/>
            </a:pPr>
            <a:endParaRPr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37F84658-51FC-0547-06E3-3C108556B812}"/>
              </a:ext>
            </a:extLst>
          </p:cNvPr>
          <p:cNvSpPr>
            <a:spLocks noGrp="1"/>
          </p:cNvSpPr>
          <p:nvPr/>
        </p:nvSpPr>
        <p:spPr>
          <a:xfrm>
            <a:off x="882139" y="4353567"/>
            <a:ext cx="7025360" cy="171040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endParaRPr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6A849AB2-E7B7-2763-2B2B-6AFAACB28F42}"/>
              </a:ext>
            </a:extLst>
          </p:cNvPr>
          <p:cNvSpPr>
            <a:spLocks noGrp="1"/>
          </p:cNvSpPr>
          <p:nvPr/>
        </p:nvSpPr>
        <p:spPr>
          <a:xfrm>
            <a:off x="4326198" y="4121866"/>
            <a:ext cx="1756904" cy="5232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cxnSp>
        <p:nvCxnSpPr>
          <p:cNvPr id="162" name="直接箭头连接符 5"/>
          <p:cNvCxnSpPr/>
          <p:nvPr/>
        </p:nvCxnSpPr>
        <p:spPr>
          <a:xfrm>
            <a:off x="4019858" y="3550791"/>
            <a:ext cx="537942" cy="590579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>
            <a:extLst>
              <a:ext uri="{FF2B5EF4-FFF2-40B4-BE49-F238E27FC236}">
                <a16:creationId xmlns:a16="http://schemas.microsoft.com/office/drawing/2014/main" id="{45F48207-A3C8-50A6-9FEC-643AECF01FFE}"/>
              </a:ext>
            </a:extLst>
          </p:cNvPr>
          <p:cNvSpPr>
            <a:spLocks noGrp="1"/>
          </p:cNvSpPr>
          <p:nvPr/>
        </p:nvSpPr>
        <p:spPr>
          <a:xfrm>
            <a:off x="2094804" y="6560693"/>
            <a:ext cx="92711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Wen-Jia Wang | Effective Range Expansion with the Left-Hand Cut: Higher Order Improvements |</a:t>
            </a:r>
          </a:p>
        </p:txBody>
      </p:sp>
      <p:pic>
        <p:nvPicPr>
          <p:cNvPr id="164" name="图片 58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641925" y="5859219"/>
            <a:ext cx="473649" cy="473649"/>
          </a:xfrm>
          <a:prstGeom prst="rect">
            <a:avLst/>
          </a:prstGeom>
        </p:spPr>
      </p:pic>
      <p:pic>
        <p:nvPicPr>
          <p:cNvPr id="165" name="图片 6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806820" y="1096801"/>
            <a:ext cx="676442" cy="676442"/>
          </a:xfrm>
          <a:prstGeom prst="rect">
            <a:avLst/>
          </a:prstGeom>
        </p:spPr>
      </p:pic>
      <p:cxnSp>
        <p:nvCxnSpPr>
          <p:cNvPr id="168" name="直接箭头连接符 13"/>
          <p:cNvCxnSpPr/>
          <p:nvPr/>
        </p:nvCxnSpPr>
        <p:spPr>
          <a:xfrm>
            <a:off x="4570329" y="1813761"/>
            <a:ext cx="0" cy="508702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本框 68">
            <a:extLst>
              <a:ext uri="{FF2B5EF4-FFF2-40B4-BE49-F238E27FC236}">
                <a16:creationId xmlns:a16="http://schemas.microsoft.com/office/drawing/2014/main" id="{CE532870-6244-6638-F548-B1354CA11B80}"/>
              </a:ext>
            </a:extLst>
          </p:cNvPr>
          <p:cNvSpPr>
            <a:spLocks noGrp="1"/>
          </p:cNvSpPr>
          <p:nvPr/>
        </p:nvSpPr>
        <p:spPr>
          <a:xfrm>
            <a:off x="4138909" y="1877085"/>
            <a:ext cx="1756905" cy="30777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pic>
        <p:nvPicPr>
          <p:cNvPr id="170" name="图片 7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03795" y="1839984"/>
            <a:ext cx="445714" cy="445714"/>
          </a:xfrm>
          <a:prstGeom prst="rect">
            <a:avLst/>
          </a:prstGeom>
        </p:spPr>
      </p:pic>
      <p:cxnSp>
        <p:nvCxnSpPr>
          <p:cNvPr id="171" name="直接箭头连接符 12"/>
          <p:cNvCxnSpPr/>
          <p:nvPr/>
        </p:nvCxnSpPr>
        <p:spPr>
          <a:xfrm flipV="1">
            <a:off x="6671839" y="1683484"/>
            <a:ext cx="360916" cy="267411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直接箭头连接符 12"/>
          <p:cNvCxnSpPr/>
          <p:nvPr/>
        </p:nvCxnSpPr>
        <p:spPr>
          <a:xfrm>
            <a:off x="6698719" y="2219606"/>
            <a:ext cx="426654" cy="131598"/>
          </a:xfrm>
          <a:prstGeom prst="straightConnector1">
            <a:avLst/>
          </a:prstGeom>
          <a:ln w="0">
            <a:noFill/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74">
            <a:extLst>
              <a:ext uri="{FF2B5EF4-FFF2-40B4-BE49-F238E27FC236}">
                <a16:creationId xmlns:a16="http://schemas.microsoft.com/office/drawing/2014/main" id="{D2BDBA92-894F-EF9E-43DB-6169908AA749}"/>
              </a:ext>
            </a:extLst>
          </p:cNvPr>
          <p:cNvSpPr>
            <a:spLocks noGrp="1"/>
          </p:cNvSpPr>
          <p:nvPr/>
        </p:nvSpPr>
        <p:spPr>
          <a:xfrm>
            <a:off x="7007663" y="1457924"/>
            <a:ext cx="1131783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35B4875A-C4B5-135D-9D20-D4844EA8356F}"/>
              </a:ext>
            </a:extLst>
          </p:cNvPr>
          <p:cNvSpPr>
            <a:spLocks noGrp="1"/>
          </p:cNvSpPr>
          <p:nvPr/>
        </p:nvSpPr>
        <p:spPr>
          <a:xfrm>
            <a:off x="7114242" y="2122727"/>
            <a:ext cx="1131783" cy="36933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8EE7530-23A2-CF5A-1F4D-5B84A254E921}"/>
              </a:ext>
            </a:extLst>
          </p:cNvPr>
          <p:cNvSpPr>
            <a:spLocks noGrp="1"/>
          </p:cNvSpPr>
          <p:nvPr/>
        </p:nvSpPr>
        <p:spPr>
          <a:xfrm>
            <a:off x="205667" y="-21550"/>
            <a:ext cx="28266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第十一届手征有效场论研讨会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F0F1081-5A21-1F71-C482-91EE4F628C95}"/>
              </a:ext>
            </a:extLst>
          </p:cNvPr>
          <p:cNvSpPr>
            <a:spLocks noGrp="1"/>
          </p:cNvSpPr>
          <p:nvPr/>
        </p:nvSpPr>
        <p:spPr>
          <a:xfrm>
            <a:off x="0" y="6566780"/>
            <a:ext cx="15899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Aug.13 2026</a:t>
            </a:r>
          </a:p>
        </p:txBody>
      </p:sp>
      <p:pic>
        <p:nvPicPr>
          <p:cNvPr id="177" name="图片 1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751374" y="481739"/>
            <a:ext cx="1737691" cy="1737691"/>
          </a:xfrm>
          <a:prstGeom prst="rect">
            <a:avLst/>
          </a:prstGeom>
        </p:spPr>
      </p:pic>
      <p:sp>
        <p:nvSpPr>
          <p:cNvPr id="139" name="矩形 138">
            <a:extLst>
              <a:ext uri="{FF2B5EF4-FFF2-40B4-BE49-F238E27FC236}">
                <a16:creationId xmlns:a16="http://schemas.microsoft.com/office/drawing/2014/main" id="{8DD42678-F820-4DA2-930D-70BEA441E0D1}"/>
              </a:ext>
            </a:extLst>
          </p:cNvPr>
          <p:cNvSpPr>
            <a:spLocks noGrp="1"/>
          </p:cNvSpPr>
          <p:nvPr/>
        </p:nvSpPr>
        <p:spPr>
          <a:xfrm>
            <a:off x="400050" y="971550"/>
            <a:ext cx="266700" cy="333375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12EB6CE-C250-71AF-75E7-89BF2870D5AB}"/>
              </a:ext>
            </a:extLst>
          </p:cNvPr>
          <p:cNvSpPr txBox="1"/>
          <p:nvPr/>
        </p:nvSpPr>
        <p:spPr>
          <a:xfrm>
            <a:off x="205667" y="397494"/>
            <a:ext cx="10304571" cy="743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Summary and outlook</a:t>
            </a:r>
          </a:p>
        </p:txBody>
      </p:sp>
      <p:sp>
        <p:nvSpPr>
          <p:cNvPr id="10" name="coupled-heading">
            <a:extLst>
              <a:ext uri="{FF2B5EF4-FFF2-40B4-BE49-F238E27FC236}">
                <a16:creationId xmlns:a16="http://schemas.microsoft.com/office/drawing/2014/main" id="{23924E3E-4850-42E1-8E68-19FF250AD709}"/>
              </a:ext>
            </a:extLst>
          </p:cNvPr>
          <p:cNvSpPr>
            <a:spLocks noGrp="1"/>
          </p:cNvSpPr>
          <p:nvPr/>
        </p:nvSpPr>
        <p:spPr>
          <a:xfrm>
            <a:off x="-186015" y="4383476"/>
            <a:ext cx="8626799" cy="44233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725" b="1" i="0">
                <a:solidFill>
                  <a:srgbClr val="9E3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n-US" sz="2400" b="1" i="0" dirty="0">
                <a:solidFill>
                  <a:srgbClr val="9E3D3D"/>
                </a:solidFill>
                <a:latin typeface="Microsoft YaHei"/>
                <a:ea typeface="Microsoft YaHei"/>
                <a:cs typeface="Microsoft YaHei"/>
              </a:rPr>
              <a:t>Further development: coupled-channel extension</a:t>
            </a:r>
            <a:endParaRPr sz="2400" b="1" i="0" dirty="0">
              <a:solidFill>
                <a:srgbClr val="9E3D3D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3" name="number-circle-0">
            <a:extLst>
              <a:ext uri="{FF2B5EF4-FFF2-40B4-BE49-F238E27FC236}">
                <a16:creationId xmlns:a16="http://schemas.microsoft.com/office/drawing/2014/main" id="{C9D2406C-C0A7-4696-94A6-F80D90A2EC0B}"/>
              </a:ext>
            </a:extLst>
          </p:cNvPr>
          <p:cNvSpPr>
            <a:spLocks noGrp="1"/>
          </p:cNvSpPr>
          <p:nvPr/>
        </p:nvSpPr>
        <p:spPr>
          <a:xfrm>
            <a:off x="542216" y="1545608"/>
            <a:ext cx="419100" cy="419100"/>
          </a:xfrm>
          <a:prstGeom prst="ellipse">
            <a:avLst/>
          </a:prstGeom>
          <a:solidFill>
            <a:srgbClr val="17486F"/>
          </a:solidFill>
          <a:ln w="0">
            <a:solidFill>
              <a:srgbClr val="17486F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number-0">
            <a:extLst>
              <a:ext uri="{FF2B5EF4-FFF2-40B4-BE49-F238E27FC236}">
                <a16:creationId xmlns:a16="http://schemas.microsoft.com/office/drawing/2014/main" id="{607A5496-24BA-41A0-BC43-FC6C3259F2F3}"/>
              </a:ext>
            </a:extLst>
          </p:cNvPr>
          <p:cNvSpPr>
            <a:spLocks noGrp="1"/>
          </p:cNvSpPr>
          <p:nvPr/>
        </p:nvSpPr>
        <p:spPr>
          <a:xfrm>
            <a:off x="553927" y="1545608"/>
            <a:ext cx="4191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5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 i="0" dirty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7" name="number-circle-0">
            <a:extLst>
              <a:ext uri="{FF2B5EF4-FFF2-40B4-BE49-F238E27FC236}">
                <a16:creationId xmlns:a16="http://schemas.microsoft.com/office/drawing/2014/main" id="{C9D2406C-C0A7-4696-94A6-F80D90A2EC0B}"/>
              </a:ext>
            </a:extLst>
          </p:cNvPr>
          <p:cNvSpPr>
            <a:spLocks noGrp="1"/>
          </p:cNvSpPr>
          <p:nvPr/>
        </p:nvSpPr>
        <p:spPr>
          <a:xfrm>
            <a:off x="542216" y="2610906"/>
            <a:ext cx="419100" cy="419100"/>
          </a:xfrm>
          <a:prstGeom prst="ellipse">
            <a:avLst/>
          </a:prstGeom>
          <a:solidFill>
            <a:srgbClr val="17486F"/>
          </a:solidFill>
          <a:ln w="0">
            <a:solidFill>
              <a:srgbClr val="17486F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number-0">
            <a:extLst>
              <a:ext uri="{FF2B5EF4-FFF2-40B4-BE49-F238E27FC236}">
                <a16:creationId xmlns:a16="http://schemas.microsoft.com/office/drawing/2014/main" id="{607A5496-24BA-41A0-BC43-FC6C3259F2F3}"/>
              </a:ext>
            </a:extLst>
          </p:cNvPr>
          <p:cNvSpPr>
            <a:spLocks noGrp="1"/>
          </p:cNvSpPr>
          <p:nvPr/>
        </p:nvSpPr>
        <p:spPr>
          <a:xfrm>
            <a:off x="542216" y="2606844"/>
            <a:ext cx="4191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5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n-US" sz="1500" b="1" dirty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sz="1500" b="1" i="0" dirty="0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number-circle-0">
            <a:extLst>
              <a:ext uri="{FF2B5EF4-FFF2-40B4-BE49-F238E27FC236}">
                <a16:creationId xmlns:a16="http://schemas.microsoft.com/office/drawing/2014/main" id="{C9D2406C-C0A7-4696-94A6-F80D90A2EC0B}"/>
              </a:ext>
            </a:extLst>
          </p:cNvPr>
          <p:cNvSpPr>
            <a:spLocks noGrp="1"/>
          </p:cNvSpPr>
          <p:nvPr/>
        </p:nvSpPr>
        <p:spPr>
          <a:xfrm>
            <a:off x="555710" y="3642726"/>
            <a:ext cx="419100" cy="419100"/>
          </a:xfrm>
          <a:prstGeom prst="ellipse">
            <a:avLst/>
          </a:prstGeom>
          <a:solidFill>
            <a:srgbClr val="17486F"/>
          </a:solidFill>
          <a:ln w="0">
            <a:solidFill>
              <a:srgbClr val="17486F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number-0">
            <a:extLst>
              <a:ext uri="{FF2B5EF4-FFF2-40B4-BE49-F238E27FC236}">
                <a16:creationId xmlns:a16="http://schemas.microsoft.com/office/drawing/2014/main" id="{607A5496-24BA-41A0-BC43-FC6C3259F2F3}"/>
              </a:ext>
            </a:extLst>
          </p:cNvPr>
          <p:cNvSpPr>
            <a:spLocks noGrp="1"/>
          </p:cNvSpPr>
          <p:nvPr/>
        </p:nvSpPr>
        <p:spPr>
          <a:xfrm>
            <a:off x="553927" y="3628734"/>
            <a:ext cx="4191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5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n-US" sz="1500" b="1" dirty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sz="1500" b="1" i="0" dirty="0">
              <a:solidFill>
                <a:srgbClr val="FFFFFF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1" name="heading-2">
            <a:extLst>
              <a:ext uri="{FF2B5EF4-FFF2-40B4-BE49-F238E27FC236}">
                <a16:creationId xmlns:a16="http://schemas.microsoft.com/office/drawing/2014/main" id="{F8A94C04-4EFA-46EE-9EDD-A720A1D48085}"/>
              </a:ext>
            </a:extLst>
          </p:cNvPr>
          <p:cNvSpPr>
            <a:spLocks noGrp="1"/>
          </p:cNvSpPr>
          <p:nvPr/>
        </p:nvSpPr>
        <p:spPr>
          <a:xfrm>
            <a:off x="1097647" y="2585117"/>
            <a:ext cx="7312603" cy="45327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650" b="1" i="0">
                <a:solidFill>
                  <a:srgbClr val="173F65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n-US" sz="2000" b="1" i="0" dirty="0">
                <a:solidFill>
                  <a:srgbClr val="173F65"/>
                </a:solidFill>
                <a:latin typeface="Microsoft YaHei"/>
                <a:ea typeface="Microsoft YaHei"/>
                <a:cs typeface="Microsoft YaHei"/>
              </a:rPr>
              <a:t>Numerical reliability and order-by-order convergence</a:t>
            </a:r>
            <a:endParaRPr sz="2000" b="1" i="0" dirty="0">
              <a:solidFill>
                <a:srgbClr val="173F65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2" name="heading-3">
            <a:extLst>
              <a:ext uri="{FF2B5EF4-FFF2-40B4-BE49-F238E27FC236}">
                <a16:creationId xmlns:a16="http://schemas.microsoft.com/office/drawing/2014/main" id="{AE922AFF-E539-4D44-B969-6EF900AA2C35}"/>
              </a:ext>
            </a:extLst>
          </p:cNvPr>
          <p:cNvSpPr>
            <a:spLocks noGrp="1"/>
          </p:cNvSpPr>
          <p:nvPr/>
        </p:nvSpPr>
        <p:spPr>
          <a:xfrm>
            <a:off x="1097647" y="3743156"/>
            <a:ext cx="47625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650" b="1" i="0">
                <a:solidFill>
                  <a:srgbClr val="173F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00" b="1" i="0" dirty="0">
                <a:solidFill>
                  <a:srgbClr val="173F65"/>
                </a:solidFill>
                <a:latin typeface="Microsoft YaHei"/>
                <a:ea typeface="Microsoft YaHei"/>
                <a:cs typeface="Microsoft YaHei"/>
              </a:rPr>
              <a:t>Kinematically relativistic version</a:t>
            </a:r>
          </a:p>
        </p:txBody>
      </p:sp>
      <p:sp>
        <p:nvSpPr>
          <p:cNvPr id="23" name="heading-1">
            <a:extLst>
              <a:ext uri="{FF2B5EF4-FFF2-40B4-BE49-F238E27FC236}">
                <a16:creationId xmlns:a16="http://schemas.microsoft.com/office/drawing/2014/main" id="{8F773C39-42E3-470F-99CB-A26E9A607F95}"/>
              </a:ext>
            </a:extLst>
          </p:cNvPr>
          <p:cNvSpPr>
            <a:spLocks noGrp="1"/>
          </p:cNvSpPr>
          <p:nvPr/>
        </p:nvSpPr>
        <p:spPr>
          <a:xfrm>
            <a:off x="1237270" y="1500379"/>
            <a:ext cx="8547840" cy="44631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650" b="1" i="0">
                <a:solidFill>
                  <a:srgbClr val="173F65"/>
                </a:solidFill>
                <a:latin typeface="Microsoft YaHei"/>
                <a:ea typeface="Microsoft YaHei"/>
                <a:cs typeface="Microsoft YaHei"/>
              </a:defRPr>
            </a:pPr>
            <a:endParaRPr sz="1650" b="1" i="0" dirty="0">
              <a:solidFill>
                <a:srgbClr val="173F65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5" name="heading-0">
            <a:extLst>
              <a:ext uri="{FF2B5EF4-FFF2-40B4-BE49-F238E27FC236}">
                <a16:creationId xmlns:a16="http://schemas.microsoft.com/office/drawing/2014/main" id="{68D1707A-05E7-4D23-A96F-09306E2A3779}"/>
              </a:ext>
            </a:extLst>
          </p:cNvPr>
          <p:cNvSpPr>
            <a:spLocks noGrp="1"/>
          </p:cNvSpPr>
          <p:nvPr/>
        </p:nvSpPr>
        <p:spPr>
          <a:xfrm>
            <a:off x="1097647" y="1578384"/>
            <a:ext cx="6368382" cy="262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650" b="1" i="0">
                <a:solidFill>
                  <a:srgbClr val="173F65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n-US" sz="2000" b="1" i="0" dirty="0">
                <a:solidFill>
                  <a:srgbClr val="173F65"/>
                </a:solidFill>
                <a:latin typeface="Microsoft YaHei"/>
                <a:ea typeface="Microsoft YaHei"/>
                <a:cs typeface="Microsoft YaHei"/>
              </a:rPr>
              <a:t>Systematically improvable generalized ERE</a:t>
            </a:r>
            <a:endParaRPr sz="2000" b="1" i="0" dirty="0">
              <a:solidFill>
                <a:srgbClr val="173F65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4" name="coupled-body">
            <a:extLst>
              <a:ext uri="{FF2B5EF4-FFF2-40B4-BE49-F238E27FC236}">
                <a16:creationId xmlns:a16="http://schemas.microsoft.com/office/drawing/2014/main" id="{D74600B8-A5D5-4FAE-945B-AC5EEF4B2E21}"/>
              </a:ext>
            </a:extLst>
          </p:cNvPr>
          <p:cNvSpPr>
            <a:spLocks noGrp="1"/>
          </p:cNvSpPr>
          <p:nvPr/>
        </p:nvSpPr>
        <p:spPr>
          <a:xfrm>
            <a:off x="472852" y="5545858"/>
            <a:ext cx="8408744" cy="581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 sz="1350" b="0" i="0">
                <a:solidFill>
                  <a:srgbClr val="4E5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0" i="0" dirty="0">
                <a:solidFill>
                  <a:srgbClr val="4E5962"/>
                </a:solidFill>
                <a:latin typeface="Microsoft YaHei"/>
                <a:ea typeface="Microsoft YaHei"/>
                <a:cs typeface="Microsoft YaHei"/>
              </a:rPr>
              <a:t>Matrix amplitudes · channel-dependent thresholds · off-diagonal transitions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0750CCB7-7A53-2F78-5A54-2EDDF8445641}"/>
              </a:ext>
            </a:extLst>
          </p:cNvPr>
          <p:cNvSpPr txBox="1"/>
          <p:nvPr/>
        </p:nvSpPr>
        <p:spPr>
          <a:xfrm>
            <a:off x="4557800" y="6084731"/>
            <a:ext cx="61095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Bing Wu et al., work in preparation</a:t>
            </a:r>
            <a:endParaRPr lang="zh-CN" altLang="en-US" sz="1400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9BB058A7-CE80-5FCD-7EE4-26D41F7B23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523" y="1980082"/>
            <a:ext cx="8462617" cy="607333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B353F14C-D620-57D2-3F63-E9B8B45E22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234" y="3079286"/>
            <a:ext cx="9016164" cy="671491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55082ADE-D03A-743B-A0AC-7D0B99D043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8638" y="4873074"/>
            <a:ext cx="7792736" cy="69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17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3"/>
          <p:cNvPicPr>
            <a:picLocks noChangeAspect="1"/>
          </p:cNvPicPr>
          <p:nvPr/>
        </p:nvPicPr>
        <p:blipFill rotWithShape="1">
          <a:blip r:embed="rId3"/>
          <a:srcRect l="4040" t="15841" r="74316" b="18645"/>
          <a:stretch/>
        </p:blipFill>
        <p:spPr>
          <a:xfrm>
            <a:off x="11191347" y="322271"/>
            <a:ext cx="907256" cy="904876"/>
          </a:xfrm>
          <a:prstGeom prst="rect">
            <a:avLst/>
          </a:prstGeom>
        </p:spPr>
      </p:pic>
      <p:sp>
        <p:nvSpPr>
          <p:cNvPr id="5" name="Text Box 31">
            <a:extLst>
              <a:ext uri="{FF2B5EF4-FFF2-40B4-BE49-F238E27FC236}">
                <a16:creationId xmlns:a16="http://schemas.microsoft.com/office/drawing/2014/main" id="{A5D46070-A98E-51F6-1CD9-06386DFCB46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283335"/>
          </a:xfrm>
          <a:prstGeom prst="rect">
            <a:avLst/>
          </a:prstGeom>
          <a:solidFill>
            <a:srgbClr val="E8E7E5"/>
          </a:soli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" name="Text Box 32">
            <a:extLst>
              <a:ext uri="{FF2B5EF4-FFF2-40B4-BE49-F238E27FC236}">
                <a16:creationId xmlns:a16="http://schemas.microsoft.com/office/drawing/2014/main" id="{0630EDB1-F32C-F142-823D-393FFDAB0256}"/>
              </a:ext>
            </a:extLst>
          </p:cNvPr>
          <p:cNvSpPr>
            <a:spLocks noGrp="1"/>
          </p:cNvSpPr>
          <p:nvPr/>
        </p:nvSpPr>
        <p:spPr>
          <a:xfrm>
            <a:off x="1" y="-828"/>
            <a:ext cx="3032267" cy="283335"/>
          </a:xfrm>
          <a:prstGeom prst="rect">
            <a:avLst/>
          </a:prstGeom>
          <a:gradFill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" name="Text Box 31">
            <a:extLst>
              <a:ext uri="{FF2B5EF4-FFF2-40B4-BE49-F238E27FC236}">
                <a16:creationId xmlns:a16="http://schemas.microsoft.com/office/drawing/2014/main" id="{77BE0173-530C-F05D-315A-E4C2DEA934B8}"/>
              </a:ext>
            </a:extLst>
          </p:cNvPr>
          <p:cNvSpPr>
            <a:spLocks noGrp="1"/>
          </p:cNvSpPr>
          <p:nvPr/>
        </p:nvSpPr>
        <p:spPr>
          <a:xfrm>
            <a:off x="0" y="6574665"/>
            <a:ext cx="12192000" cy="283335"/>
          </a:xfrm>
          <a:prstGeom prst="rect">
            <a:avLst/>
          </a:prstGeom>
          <a:gradFill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txBody>
          <a:bodyPr/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" name="灯片编号占位符 1">
            <a:extLst>
              <a:ext uri="{FF2B5EF4-FFF2-40B4-BE49-F238E27FC236}">
                <a16:creationId xmlns:a16="http://schemas.microsoft.com/office/drawing/2014/main" id="{CF4C1A39-9B57-A5E9-22A7-D83A5745CBA7}"/>
              </a:ext>
            </a:extLst>
          </p:cNvPr>
          <p:cNvSpPr>
            <a:spLocks noGrp="1"/>
          </p:cNvSpPr>
          <p:nvPr/>
        </p:nvSpPr>
        <p:spPr>
          <a:xfrm>
            <a:off x="11350869" y="6533769"/>
            <a:ext cx="843812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algn="r"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1pPr>
            <a:lvl2pPr marL="457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fld id="{1D17320A-EE89-45D2-BE35-83408CCCAB87}" type="slidenum">
              <a:rPr b="1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13</a:t>
            </a:fld>
            <a:r>
              <a:rPr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/1</a:t>
            </a:r>
            <a:r>
              <a:rPr lang="en-US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3</a:t>
            </a:r>
            <a:endParaRPr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3B023FC-1A49-6701-B792-EB09C160557A}"/>
              </a:ext>
            </a:extLst>
          </p:cNvPr>
          <p:cNvSpPr>
            <a:spLocks noGrp="1"/>
          </p:cNvSpPr>
          <p:nvPr/>
        </p:nvSpPr>
        <p:spPr>
          <a:xfrm>
            <a:off x="426007" y="482321"/>
            <a:ext cx="5582946" cy="584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C90DE9C-1CE8-5452-6B33-87513280F984}"/>
              </a:ext>
            </a:extLst>
          </p:cNvPr>
          <p:cNvSpPr>
            <a:spLocks noGrp="1"/>
          </p:cNvSpPr>
          <p:nvPr/>
        </p:nvSpPr>
        <p:spPr>
          <a:xfrm>
            <a:off x="768679" y="1227147"/>
            <a:ext cx="10582189" cy="255230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har char="l"/>
            </a:pPr>
            <a:endParaRPr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ADB65F8-4BD8-3CAF-7AD9-380C0329A8ED}"/>
              </a:ext>
            </a:extLst>
          </p:cNvPr>
          <p:cNvSpPr>
            <a:spLocks noGrp="1"/>
          </p:cNvSpPr>
          <p:nvPr/>
        </p:nvSpPr>
        <p:spPr>
          <a:xfrm>
            <a:off x="2094804" y="6560693"/>
            <a:ext cx="92711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Wen-Jia Wang | Effective Range Expansion with the Left-Hand Cut: Higher Order Improvements |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0382852-086F-8418-001C-EF277B39D65A}"/>
              </a:ext>
            </a:extLst>
          </p:cNvPr>
          <p:cNvSpPr>
            <a:spLocks noGrp="1"/>
          </p:cNvSpPr>
          <p:nvPr/>
        </p:nvSpPr>
        <p:spPr>
          <a:xfrm>
            <a:off x="294811" y="4846612"/>
            <a:ext cx="11602377" cy="76944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>
            <a:spAutoFit/>
          </a:bodyPr>
          <a:lstStyle/>
          <a:p>
            <a:pPr>
              <a:buNone/>
            </a:pPr>
            <a:endParaRPr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3CCCFE3-E77A-B1DB-07C5-A0A7622A2B12}"/>
              </a:ext>
            </a:extLst>
          </p:cNvPr>
          <p:cNvSpPr>
            <a:spLocks noGrp="1"/>
          </p:cNvSpPr>
          <p:nvPr/>
        </p:nvSpPr>
        <p:spPr>
          <a:xfrm>
            <a:off x="205667" y="-21550"/>
            <a:ext cx="28266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第十一届手征有效场论研讨会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E937EAE-8559-8588-3181-D0E77E76820C}"/>
              </a:ext>
            </a:extLst>
          </p:cNvPr>
          <p:cNvSpPr>
            <a:spLocks noGrp="1"/>
          </p:cNvSpPr>
          <p:nvPr/>
        </p:nvSpPr>
        <p:spPr>
          <a:xfrm>
            <a:off x="0" y="6566780"/>
            <a:ext cx="15899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Aug.13 2026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3243DD1-77F6-4ED3-B348-A42BFFBF31C4}"/>
              </a:ext>
            </a:extLst>
          </p:cNvPr>
          <p:cNvSpPr>
            <a:spLocks noGrp="1"/>
          </p:cNvSpPr>
          <p:nvPr/>
        </p:nvSpPr>
        <p:spPr>
          <a:xfrm>
            <a:off x="428625" y="1143000"/>
            <a:ext cx="762000" cy="66675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5C5E8D0-0975-25B4-9519-C88C7D27E578}"/>
              </a:ext>
            </a:extLst>
          </p:cNvPr>
          <p:cNvSpPr>
            <a:spLocks noGrp="1"/>
          </p:cNvSpPr>
          <p:nvPr/>
        </p:nvSpPr>
        <p:spPr>
          <a:xfrm>
            <a:off x="72000" y="2545054"/>
            <a:ext cx="12192000" cy="154862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Thank you for your attention!</a:t>
            </a:r>
            <a:endParaRPr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85866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5068</TotalTime>
  <Words>739</Words>
  <Application>Microsoft Office PowerPoint</Application>
  <DocSecurity>0</DocSecurity>
  <PresentationFormat>宽屏</PresentationFormat>
  <Paragraphs>111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等线</vt:lpstr>
      <vt:lpstr>等线 Light</vt:lpstr>
      <vt:lpstr>Microsoft YaHei</vt:lpstr>
      <vt:lpstr>Microsoft YaHei</vt:lpstr>
      <vt:lpstr>Arial</vt:lpstr>
      <vt:lpstr>Cambria Math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文佳 王</cp:lastModifiedBy>
  <cp:revision>137</cp:revision>
  <dcterms:created xsi:type="dcterms:W3CDTF">2026-08-05T12:05:18Z</dcterms:created>
  <dcterms:modified xsi:type="dcterms:W3CDTF">2026-08-12T17:38:36Z</dcterms:modified>
</cp:coreProperties>
</file>