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44" r:id="rId4"/>
  </p:sldMasterIdLst>
  <p:notesMasterIdLst>
    <p:notesMasterId r:id="rId23"/>
  </p:notesMasterIdLst>
  <p:handoutMasterIdLst>
    <p:handoutMasterId r:id="rId24"/>
  </p:handoutMasterIdLst>
  <p:sldIdLst>
    <p:sldId id="256" r:id="rId5"/>
    <p:sldId id="258" r:id="rId6"/>
    <p:sldId id="275" r:id="rId7"/>
    <p:sldId id="286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9" r:id="rId16"/>
    <p:sldId id="283" r:id="rId17"/>
    <p:sldId id="284" r:id="rId18"/>
    <p:sldId id="287" r:id="rId19"/>
    <p:sldId id="288" r:id="rId20"/>
    <p:sldId id="285" r:id="rId21"/>
    <p:sldId id="274" r:id="rId22"/>
  </p:sldIdLst>
  <p:sldSz cx="12192000" cy="6858000"/>
  <p:notesSz cx="6858000" cy="9144000"/>
  <p:defaultTextStyle>
    <a:defPPr rtl="0"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5033" autoAdjust="0"/>
  </p:normalViewPr>
  <p:slideViewPr>
    <p:cSldViewPr snapToGrid="0" snapToObjects="1">
      <p:cViewPr varScale="1">
        <p:scale>
          <a:sx n="88" d="100"/>
          <a:sy n="88" d="100"/>
        </p:scale>
        <p:origin x="210" y="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37F2D40-DF92-4ADE-A761-CBF896599CA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74F42E9-55BA-437C-85B3-324B4E2BF2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252723D-D4DE-4556-A681-674D63E5E761}" type="datetime1">
              <a:rPr lang="zh-CN" altLang="en-US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2026/8/12</a:t>
            </a:fld>
            <a:endParaRPr lang="zh-CN" altLang="en-US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07DF0FD-84A5-462F-A0AC-B2CEF6020C4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D85C710-014C-4C89-9B64-843B9863CE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EC605DA-80A8-4B7B-B889-6C5700BB4CEA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‹#›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65392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2A407D89-7B00-4E0F-AC04-610B20E7CAF9}" type="datetime1">
              <a:rPr lang="zh-CN" altLang="en-US" smtClean="0"/>
              <a:pPr/>
              <a:t>2026/8/12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CN" altLang="en-US" noProof="0" dirty="0"/>
              <a:t>单击此处编辑母版文本样式</a:t>
            </a:r>
          </a:p>
          <a:p>
            <a:pPr lvl="1" rtl="0"/>
            <a:r>
              <a:rPr lang="zh-CN" altLang="en-US" noProof="0" dirty="0"/>
              <a:t>第二级</a:t>
            </a:r>
          </a:p>
          <a:p>
            <a:pPr lvl="2" rtl="0"/>
            <a:r>
              <a:rPr lang="zh-CN" altLang="en-US" noProof="0" dirty="0"/>
              <a:t>第三级</a:t>
            </a:r>
          </a:p>
          <a:p>
            <a:pPr lvl="3" rtl="0"/>
            <a:r>
              <a:rPr lang="zh-CN" altLang="en-US" noProof="0" dirty="0"/>
              <a:t>第四级</a:t>
            </a:r>
          </a:p>
          <a:p>
            <a:pPr lvl="4" rtl="0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3544625-0ADF-4414-89A2-9E135F0C849F}" type="slidenum">
              <a:rPr lang="en-US" altLang="zh-CN" noProof="0" smtClean="0"/>
              <a:pPr/>
              <a:t>‹#›</a:t>
            </a:fld>
            <a:endParaRPr lang="zh-CN" altLang="en-US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2228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YaHei UI" panose="020B0503020204020204" pitchFamily="34" charset="-122"/>
        <a:ea typeface="Microsoft YaHei UI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3544625-0ADF-4414-89A2-9E135F0C849F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9808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3544625-0ADF-4414-89A2-9E135F0C849F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6654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3544625-0ADF-4414-89A2-9E135F0C849F}" type="slidenum">
              <a:rPr lang="en-US" altLang="zh-CN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18</a:t>
            </a:fld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834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rtlCol="0"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3962399" y="4385732"/>
            <a:ext cx="7197726" cy="1405467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zh-CN" altLang="en-US" noProof="0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 rtlCol="0"/>
          <a:lstStyle/>
          <a:p>
            <a:pPr rtl="0"/>
            <a:fld id="{4B2FED33-6AF1-4C16-9966-572D20732F92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202325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 rtlCol="0" anchor="ctr"/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6984E3-9BD3-4184-AD62-AD41ED663DE8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466546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rtlCol="0" anchor="b"/>
          <a:lstStyle>
            <a:lvl1pPr algn="l">
              <a:defRPr sz="4000" b="0" cap="all"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1EBD3F-C8DD-4A7F-B1B6-F230773BEC78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07458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 rtlCol="0">
            <a:normAutofit/>
          </a:bodyPr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 rtlCol="0">
            <a:normAutofit/>
          </a:bodyPr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F221DC-B546-40ED-860A-3AF7C687AAB9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623104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rtlCol="0" anchor="t">
            <a:normAutofit/>
          </a:bodyPr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FAF66E-9FD7-4F44-BD8B-BE2C8B6632DF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987299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BAD2B5-7F5A-4A91-887D-B9446A5AEE6D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4240550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3E817A-EE00-4914-82AB-520367D8D197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29307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带标题的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rtlCol="0" anchor="ctr">
            <a:normAutofit/>
          </a:bodyPr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D95194-B630-4282-883B-2D50783E690C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140976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带标题的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14" name="图片占位符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zh-CN" altLang="en-US" noProof="0"/>
              <a:t>单击图标以添加图片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rtlCol="0"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61B8C9-AA21-469A-9C32-67C5A9910905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179080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zh-CN" altLang="en-US" noProof="0"/>
              <a:t>单击图标以添加图片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rtlCol="0"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6A746DD-A618-47C7-8CE0-7D4CFE8EE953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386312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rtlCol="0" anchor="ctr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858E29D-3EDE-4781-BC30-4DFD772DDF80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4980088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题注的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zh-CN" altLang="en-US" sz="8000" noProof="0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zh-CN" altLang="en-US" sz="8000" noProof="0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rtlCol="0" anchor="ctr"/>
          <a:lstStyle>
            <a:lvl1pPr marL="0" indent="0">
              <a:buFontTx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E206D8C4-1CBB-4562-8F92-7878DD383A5A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20505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9F12F9-3860-43F6-BD22-9CB53985F752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178569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zh-CN" altLang="en-US" sz="8000" noProof="0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”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zh-CN" altLang="en-US" sz="8000" noProof="0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</a:t>
            </a: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rtlCol="0"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zh-CN" altLang="en-US" noProof="0"/>
              <a:t>单击此处编辑母版文本样式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9013BB95-747A-48A0-8226-FABCDDF7FC7A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0441876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或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zh-CN" altLang="en-US" noProof="0"/>
              <a:t>单击此处编辑母版文本样式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439E80-8CB3-4D69-B0A1-F237F2EA2117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4285960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 rtlCol="0"/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2513BC-A6A6-4349-80AE-9A356E05C127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202126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垂直标题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 rtlCol="0"/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rtlCol="0" anchor="t"/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A90E8BE-7222-4E33-889C-E598F7AEE2A0}" type="datetime1">
              <a:rPr lang="zh-CN" altLang="en-US" noProof="0" smtClean="0"/>
              <a:t>2026/8/12</a:t>
            </a:fld>
            <a:endParaRPr lang="zh-CN" altLang="en-US" noProof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CN" altLang="en-US" noProof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69E57DC2-970A-4B3E-BB1C-7A09969E49DF}" type="slidenum">
              <a:rPr lang="en-US" altLang="zh-CN" noProof="0" smtClean="0"/>
              <a:t>‹#›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447542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896C85BA-5BF9-41D0-891C-BE9C885C6D4C}" type="datetime1">
              <a:rPr lang="zh-CN" altLang="en-US" noProof="0" smtClean="0"/>
              <a:t>2026/8/12</a:t>
            </a:fld>
            <a:endParaRPr lang="zh-CN" altLang="en-US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9E57DC2-970A-4B3E-BB1C-7A09969E49DF}" type="slidenum">
              <a:rPr lang="en-US" altLang="zh-CN" noProof="0" smtClean="0"/>
              <a:pPr/>
              <a:t>‹#›</a:t>
            </a:fld>
            <a:endParaRPr lang="zh-CN" altLang="en-US" noProof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50657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夜晚的天空以及远处地平线上的群山">
            <a:extLst>
              <a:ext uri="{FF2B5EF4-FFF2-40B4-BE49-F238E27FC236}">
                <a16:creationId xmlns:a16="http://schemas.microsoft.com/office/drawing/2014/main" id="{7C454B0C-0819-4D56-9275-BCE254DA65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40C7600-5BA8-4A54-887F-74AF87750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2399" y="2554817"/>
            <a:ext cx="7197726" cy="2421464"/>
          </a:xfrm>
        </p:spPr>
        <p:txBody>
          <a:bodyPr rtlCol="0">
            <a:normAutofit fontScale="90000"/>
          </a:bodyPr>
          <a:lstStyle/>
          <a:p>
            <a:pPr algn="l" rtl="0"/>
            <a:r>
              <a:rPr lang="en-US" altLang="zh-CN" b="1" dirty="0" err="1"/>
              <a:t>Neutrinoless</a:t>
            </a:r>
            <a:r>
              <a:rPr lang="en-US" altLang="zh-CN" b="1" dirty="0"/>
              <a:t> double beta decay: connecting </a:t>
            </a:r>
            <a:r>
              <a:rPr lang="en-US" altLang="zh-CN" b="1" dirty="0" err="1"/>
              <a:t>xEFT</a:t>
            </a:r>
            <a:r>
              <a:rPr lang="en-US" altLang="zh-CN" b="1" dirty="0"/>
              <a:t> with Nuclear many-body calculations</a:t>
            </a:r>
            <a:endParaRPr lang="zh-CN" altLang="en-US" b="1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E584786-6548-4BB4-95FD-977AD1F362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7309" y="4976282"/>
            <a:ext cx="7982816" cy="1405467"/>
          </a:xfrm>
        </p:spPr>
        <p:txBody>
          <a:bodyPr rtlCol="0">
            <a:normAutofit/>
          </a:bodyPr>
          <a:lstStyle/>
          <a:p>
            <a:pPr rtl="0"/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Dong-Liang Fang (IMP,CAS)</a:t>
            </a:r>
          </a:p>
          <a:p>
            <a:pPr rtl="0"/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Collaborators:</a:t>
            </a:r>
          </a:p>
          <a:p>
            <a:pPr rtl="0"/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Tai-</a:t>
            </a:r>
            <a:r>
              <a:rPr lang="en-US" altLang="zh-CN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xing</a:t>
            </a:r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Liu, Ri-</a:t>
            </a:r>
            <a:r>
              <a:rPr lang="en-US" altLang="zh-CN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guang</a:t>
            </a:r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huang</a:t>
            </a:r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, You-</a:t>
            </a:r>
            <a:r>
              <a:rPr lang="en-US" altLang="zh-CN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cai</a:t>
            </a:r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zh-CN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chen</a:t>
            </a:r>
            <a:endParaRPr lang="en-US" altLang="zh-CN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6D9CB81-8C53-4613-B7FF-DC47D3C4E67C}"/>
              </a:ext>
            </a:extLst>
          </p:cNvPr>
          <p:cNvSpPr txBox="1"/>
          <p:nvPr/>
        </p:nvSpPr>
        <p:spPr>
          <a:xfrm>
            <a:off x="5053881" y="394855"/>
            <a:ext cx="7213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/>
              <a:t>第十一届手征有效场论研讨会 兰州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0BD1C8-ADA7-4C9B-382C-0312BD6C7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38" y="285189"/>
            <a:ext cx="461010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7F72DB1-63A1-31C5-120C-55076B12C5ED}"/>
              </a:ext>
            </a:extLst>
          </p:cNvPr>
          <p:cNvSpPr txBox="1"/>
          <p:nvPr/>
        </p:nvSpPr>
        <p:spPr>
          <a:xfrm>
            <a:off x="10760528" y="6350559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2026.08.13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772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99F444-FCBD-B140-9C05-E443FA080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6143423" cy="1456267"/>
          </a:xfrm>
        </p:spPr>
        <p:txBody>
          <a:bodyPr rtlCol="0">
            <a:normAutofit/>
          </a:bodyPr>
          <a:lstStyle/>
          <a:p>
            <a:pPr rtl="0"/>
            <a:r>
              <a:rPr lang="en-US" altLang="zh-CN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Outline</a:t>
            </a:r>
            <a:endParaRPr lang="zh-CN" altLang="ru-RU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4" name="图片 3" descr="夜晚天空中的卫星">
            <a:extLst>
              <a:ext uri="{FF2B5EF4-FFF2-40B4-BE49-F238E27FC236}">
                <a16:creationId xmlns:a16="http://schemas.microsoft.com/office/drawing/2014/main" id="{D4F2268B-BB87-42FB-B84F-C145C01B49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11" r="16027" b="1"/>
          <a:stretch/>
        </p:blipFill>
        <p:spPr>
          <a:xfrm>
            <a:off x="8888133" y="4144246"/>
            <a:ext cx="3302966" cy="2717299"/>
          </a:xfrm>
          <a:custGeom>
            <a:avLst/>
            <a:gdLst>
              <a:gd name="connsiteX0" fmla="*/ 1663658 w 3039855"/>
              <a:gd name="connsiteY0" fmla="*/ 0 h 2500842"/>
              <a:gd name="connsiteX1" fmla="*/ 2947417 w 3039855"/>
              <a:gd name="connsiteY1" fmla="*/ 605417 h 2500842"/>
              <a:gd name="connsiteX2" fmla="*/ 3039855 w 3039855"/>
              <a:gd name="connsiteY2" fmla="*/ 729032 h 2500842"/>
              <a:gd name="connsiteX3" fmla="*/ 3039855 w 3039855"/>
              <a:gd name="connsiteY3" fmla="*/ 2500842 h 2500842"/>
              <a:gd name="connsiteX4" fmla="*/ 226952 w 3039855"/>
              <a:gd name="connsiteY4" fmla="*/ 2500842 h 2500842"/>
              <a:gd name="connsiteX5" fmla="*/ 155401 w 3039855"/>
              <a:gd name="connsiteY5" fmla="*/ 2366679 h 2500842"/>
              <a:gd name="connsiteX6" fmla="*/ 0 w 3039855"/>
              <a:gd name="connsiteY6" fmla="*/ 1663658 h 2500842"/>
              <a:gd name="connsiteX7" fmla="*/ 1663658 w 3039855"/>
              <a:gd name="connsiteY7" fmla="*/ 0 h 250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39855" h="2500842">
                <a:moveTo>
                  <a:pt x="1663658" y="0"/>
                </a:moveTo>
                <a:cubicBezTo>
                  <a:pt x="2180490" y="0"/>
                  <a:pt x="2642278" y="235674"/>
                  <a:pt x="2947417" y="605417"/>
                </a:cubicBezTo>
                <a:lnTo>
                  <a:pt x="3039855" y="729032"/>
                </a:lnTo>
                <a:lnTo>
                  <a:pt x="3039855" y="2500842"/>
                </a:lnTo>
                <a:lnTo>
                  <a:pt x="226952" y="2500842"/>
                </a:lnTo>
                <a:lnTo>
                  <a:pt x="155401" y="2366679"/>
                </a:lnTo>
                <a:cubicBezTo>
                  <a:pt x="55691" y="2153127"/>
                  <a:pt x="0" y="1914896"/>
                  <a:pt x="0" y="1663658"/>
                </a:cubicBezTo>
                <a:cubicBezTo>
                  <a:pt x="0" y="744845"/>
                  <a:pt x="744845" y="0"/>
                  <a:pt x="1663658" y="0"/>
                </a:cubicBezTo>
                <a:close/>
              </a:path>
            </a:pathLst>
          </a:custGeom>
        </p:spPr>
      </p:pic>
      <p:grpSp>
        <p:nvGrpSpPr>
          <p:cNvPr id="179" name="组 178">
            <a:extLst>
              <a:ext uri="{FF2B5EF4-FFF2-40B4-BE49-F238E27FC236}">
                <a16:creationId xmlns:a16="http://schemas.microsoft.com/office/drawing/2014/main" id="{CFEF753B-CA1B-4178-80F5-095B7FEA2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21267604">
            <a:off x="8565602" y="3905595"/>
            <a:ext cx="3639934" cy="3163289"/>
            <a:chOff x="5281603" y="104899"/>
            <a:chExt cx="6910397" cy="6005491"/>
          </a:xfrm>
        </p:grpSpPr>
        <p:sp>
          <p:nvSpPr>
            <p:cNvPr id="180" name="任意多边形(F) 98">
              <a:extLst>
                <a:ext uri="{FF2B5EF4-FFF2-40B4-BE49-F238E27FC236}">
                  <a16:creationId xmlns:a16="http://schemas.microsoft.com/office/drawing/2014/main" id="{86C68ECC-F0A0-411E-A303-6DC0707A36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grpSp>
          <p:nvGrpSpPr>
            <p:cNvPr id="181" name="组 180">
              <a:extLst>
                <a:ext uri="{FF2B5EF4-FFF2-40B4-BE49-F238E27FC236}">
                  <a16:creationId xmlns:a16="http://schemas.microsoft.com/office/drawing/2014/main" id="{6A21E140-4ECB-4C42-BDC7-F4351513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182" name="直接连接符​​(S) 181">
                <a:extLst>
                  <a:ext uri="{FF2B5EF4-FFF2-40B4-BE49-F238E27FC236}">
                    <a16:creationId xmlns:a16="http://schemas.microsoft.com/office/drawing/2014/main" id="{2940CFC5-AC4C-4746-A3B9-3DD434FF6D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​​(S) 182">
                <a:extLst>
                  <a:ext uri="{FF2B5EF4-FFF2-40B4-BE49-F238E27FC236}">
                    <a16:creationId xmlns:a16="http://schemas.microsoft.com/office/drawing/2014/main" id="{6EC95677-9C92-4D0D-91D4-E07380F2502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接连接符​​(S) 183">
                <a:extLst>
                  <a:ext uri="{FF2B5EF4-FFF2-40B4-BE49-F238E27FC236}">
                    <a16:creationId xmlns:a16="http://schemas.microsoft.com/office/drawing/2014/main" id="{097602B2-71E1-4395-9C47-DE48B712AE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直接连接符​​(S) 184">
                <a:extLst>
                  <a:ext uri="{FF2B5EF4-FFF2-40B4-BE49-F238E27FC236}">
                    <a16:creationId xmlns:a16="http://schemas.microsoft.com/office/drawing/2014/main" id="{7FC50570-F1A9-4DB3-A64D-3A21A58882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直接连接符​​(S) 185">
                <a:extLst>
                  <a:ext uri="{FF2B5EF4-FFF2-40B4-BE49-F238E27FC236}">
                    <a16:creationId xmlns:a16="http://schemas.microsoft.com/office/drawing/2014/main" id="{88E4F209-3FDA-4C17-A86D-59990132FF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直接连接符​​(S) 186">
                <a:extLst>
                  <a:ext uri="{FF2B5EF4-FFF2-40B4-BE49-F238E27FC236}">
                    <a16:creationId xmlns:a16="http://schemas.microsoft.com/office/drawing/2014/main" id="{9950C402-F8DC-4C99-90A8-CD67BDEC6C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直接连接符​​(S) 187">
                <a:extLst>
                  <a:ext uri="{FF2B5EF4-FFF2-40B4-BE49-F238E27FC236}">
                    <a16:creationId xmlns:a16="http://schemas.microsoft.com/office/drawing/2014/main" id="{76483FEF-FBDD-456C-AD52-B6D166FB1C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直接连接符​​(S) 188">
                <a:extLst>
                  <a:ext uri="{FF2B5EF4-FFF2-40B4-BE49-F238E27FC236}">
                    <a16:creationId xmlns:a16="http://schemas.microsoft.com/office/drawing/2014/main" id="{DA316CA5-D470-4E6D-A6E8-D35DB7725D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直接连接符​​(S) 189">
                <a:extLst>
                  <a:ext uri="{FF2B5EF4-FFF2-40B4-BE49-F238E27FC236}">
                    <a16:creationId xmlns:a16="http://schemas.microsoft.com/office/drawing/2014/main" id="{8BFA4937-71AA-4400-8DCD-20E5DF0501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直接连接符​​(S) 190">
                <a:extLst>
                  <a:ext uri="{FF2B5EF4-FFF2-40B4-BE49-F238E27FC236}">
                    <a16:creationId xmlns:a16="http://schemas.microsoft.com/office/drawing/2014/main" id="{768FA0D4-7119-47B3-8329-0978770774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直接连接符​​(S) 191">
                <a:extLst>
                  <a:ext uri="{FF2B5EF4-FFF2-40B4-BE49-F238E27FC236}">
                    <a16:creationId xmlns:a16="http://schemas.microsoft.com/office/drawing/2014/main" id="{62C433AC-8114-47CC-9467-FCB5FE9807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直接连接符​​(S) 192">
                <a:extLst>
                  <a:ext uri="{FF2B5EF4-FFF2-40B4-BE49-F238E27FC236}">
                    <a16:creationId xmlns:a16="http://schemas.microsoft.com/office/drawing/2014/main" id="{BF9CB489-BA36-4004-A019-75FBA23CCB9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直接连接符​​(S) 193">
                <a:extLst>
                  <a:ext uri="{FF2B5EF4-FFF2-40B4-BE49-F238E27FC236}">
                    <a16:creationId xmlns:a16="http://schemas.microsoft.com/office/drawing/2014/main" id="{B4C060E4-E790-4A31-B683-EA834FCF4E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直接连接符​​(S) 194">
                <a:extLst>
                  <a:ext uri="{FF2B5EF4-FFF2-40B4-BE49-F238E27FC236}">
                    <a16:creationId xmlns:a16="http://schemas.microsoft.com/office/drawing/2014/main" id="{13F00D2A-400F-4678-BB33-16B61650F4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直接连接符​​(S) 195">
                <a:extLst>
                  <a:ext uri="{FF2B5EF4-FFF2-40B4-BE49-F238E27FC236}">
                    <a16:creationId xmlns:a16="http://schemas.microsoft.com/office/drawing/2014/main" id="{46AABFD4-3727-4DF4-933A-C0A090248A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直接连接符​​(S) 196">
                <a:extLst>
                  <a:ext uri="{FF2B5EF4-FFF2-40B4-BE49-F238E27FC236}">
                    <a16:creationId xmlns:a16="http://schemas.microsoft.com/office/drawing/2014/main" id="{6CC40A87-D067-41BF-B368-A197EC0D9D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直接连接符​​(S) 197">
                <a:extLst>
                  <a:ext uri="{FF2B5EF4-FFF2-40B4-BE49-F238E27FC236}">
                    <a16:creationId xmlns:a16="http://schemas.microsoft.com/office/drawing/2014/main" id="{E116F92B-7098-4139-AC77-75B4CE3323F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直接连接符​​(S) 198">
                <a:extLst>
                  <a:ext uri="{FF2B5EF4-FFF2-40B4-BE49-F238E27FC236}">
                    <a16:creationId xmlns:a16="http://schemas.microsoft.com/office/drawing/2014/main" id="{CFDF485C-38E7-4C0D-A2A7-3F1DE3B918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接连接符​​(S) 199">
                <a:extLst>
                  <a:ext uri="{FF2B5EF4-FFF2-40B4-BE49-F238E27FC236}">
                    <a16:creationId xmlns:a16="http://schemas.microsoft.com/office/drawing/2014/main" id="{BF6DBD12-21A0-4F07-953F-D3B3486C15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直接连接符​​(S) 200">
                <a:extLst>
                  <a:ext uri="{FF2B5EF4-FFF2-40B4-BE49-F238E27FC236}">
                    <a16:creationId xmlns:a16="http://schemas.microsoft.com/office/drawing/2014/main" id="{554F4E42-5B16-41F4-8FF4-2EB134C1FE1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​​(S) 201">
                <a:extLst>
                  <a:ext uri="{FF2B5EF4-FFF2-40B4-BE49-F238E27FC236}">
                    <a16:creationId xmlns:a16="http://schemas.microsoft.com/office/drawing/2014/main" id="{6F4CC20F-EBF6-4AFE-9A4F-68ACC7513B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直接连接符​​(S) 202">
                <a:extLst>
                  <a:ext uri="{FF2B5EF4-FFF2-40B4-BE49-F238E27FC236}">
                    <a16:creationId xmlns:a16="http://schemas.microsoft.com/office/drawing/2014/main" id="{FA745DE2-9816-4D5B-BB41-BE1874612F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直接连接符​​(S) 203">
                <a:extLst>
                  <a:ext uri="{FF2B5EF4-FFF2-40B4-BE49-F238E27FC236}">
                    <a16:creationId xmlns:a16="http://schemas.microsoft.com/office/drawing/2014/main" id="{D5B5D721-5554-457C-BE2F-BCA2505CAD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直接连接符​​(S) 204">
                <a:extLst>
                  <a:ext uri="{FF2B5EF4-FFF2-40B4-BE49-F238E27FC236}">
                    <a16:creationId xmlns:a16="http://schemas.microsoft.com/office/drawing/2014/main" id="{BAFF390C-48FB-4FA5-998E-6DDDF9D2B4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直接连接符​​(S) 205">
                <a:extLst>
                  <a:ext uri="{FF2B5EF4-FFF2-40B4-BE49-F238E27FC236}">
                    <a16:creationId xmlns:a16="http://schemas.microsoft.com/office/drawing/2014/main" id="{F4B2E647-1CF4-4AF8-9AF5-8EAB6D6E88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直接连接符​​(S) 206">
                <a:extLst>
                  <a:ext uri="{FF2B5EF4-FFF2-40B4-BE49-F238E27FC236}">
                    <a16:creationId xmlns:a16="http://schemas.microsoft.com/office/drawing/2014/main" id="{46DA8C50-AA32-47D8-8DCB-DE9624E60E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直接连接符​​(S) 207">
                <a:extLst>
                  <a:ext uri="{FF2B5EF4-FFF2-40B4-BE49-F238E27FC236}">
                    <a16:creationId xmlns:a16="http://schemas.microsoft.com/office/drawing/2014/main" id="{51ED6412-8EBC-4680-B7D2-65A4F73BBBD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直接连接符​​(S) 208">
                <a:extLst>
                  <a:ext uri="{FF2B5EF4-FFF2-40B4-BE49-F238E27FC236}">
                    <a16:creationId xmlns:a16="http://schemas.microsoft.com/office/drawing/2014/main" id="{2983F033-A214-4959-956E-4B50B7AC66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直接连接符​​(S) 209">
                <a:extLst>
                  <a:ext uri="{FF2B5EF4-FFF2-40B4-BE49-F238E27FC236}">
                    <a16:creationId xmlns:a16="http://schemas.microsoft.com/office/drawing/2014/main" id="{A77F30C3-5A8C-4BEB-95C1-A7B9C0961F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直接连接符​​(S) 210">
                <a:extLst>
                  <a:ext uri="{FF2B5EF4-FFF2-40B4-BE49-F238E27FC236}">
                    <a16:creationId xmlns:a16="http://schemas.microsoft.com/office/drawing/2014/main" id="{99A432F5-9A86-437C-8108-7945FA72EC4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直接连接符​​(S) 211">
                <a:extLst>
                  <a:ext uri="{FF2B5EF4-FFF2-40B4-BE49-F238E27FC236}">
                    <a16:creationId xmlns:a16="http://schemas.microsoft.com/office/drawing/2014/main" id="{4F8B1465-BA18-4D1C-ADED-D4BAA7638A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直接连接符​​(S) 212">
                <a:extLst>
                  <a:ext uri="{FF2B5EF4-FFF2-40B4-BE49-F238E27FC236}">
                    <a16:creationId xmlns:a16="http://schemas.microsoft.com/office/drawing/2014/main" id="{45DD7842-E27E-4461-B9C8-63AD2F0C44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直接连接符​​(S) 213">
                <a:extLst>
                  <a:ext uri="{FF2B5EF4-FFF2-40B4-BE49-F238E27FC236}">
                    <a16:creationId xmlns:a16="http://schemas.microsoft.com/office/drawing/2014/main" id="{3C45934F-49A5-4EDB-A9A3-5540D74AB1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直接连接符​​(S) 214">
                <a:extLst>
                  <a:ext uri="{FF2B5EF4-FFF2-40B4-BE49-F238E27FC236}">
                    <a16:creationId xmlns:a16="http://schemas.microsoft.com/office/drawing/2014/main" id="{EEF9B0E3-0DC0-4D03-A02B-8F62D905F4F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直接连接符​​(S) 215">
                <a:extLst>
                  <a:ext uri="{FF2B5EF4-FFF2-40B4-BE49-F238E27FC236}">
                    <a16:creationId xmlns:a16="http://schemas.microsoft.com/office/drawing/2014/main" id="{2B1998C4-BF81-4332-A399-AD43467F677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直接连接符​​(S) 216">
                <a:extLst>
                  <a:ext uri="{FF2B5EF4-FFF2-40B4-BE49-F238E27FC236}">
                    <a16:creationId xmlns:a16="http://schemas.microsoft.com/office/drawing/2014/main" id="{44CFAF52-7684-46F2-8DFD-70A7F36DB0E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直接连接符​​(S) 217">
                <a:extLst>
                  <a:ext uri="{FF2B5EF4-FFF2-40B4-BE49-F238E27FC236}">
                    <a16:creationId xmlns:a16="http://schemas.microsoft.com/office/drawing/2014/main" id="{93EFB5D1-BDF7-40B6-BBEA-D489CE79F1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直接连接符​​(S) 218">
                <a:extLst>
                  <a:ext uri="{FF2B5EF4-FFF2-40B4-BE49-F238E27FC236}">
                    <a16:creationId xmlns:a16="http://schemas.microsoft.com/office/drawing/2014/main" id="{B5A98777-A259-461F-A9B2-21DFC45C17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直接连接符​​(S) 219">
                <a:extLst>
                  <a:ext uri="{FF2B5EF4-FFF2-40B4-BE49-F238E27FC236}">
                    <a16:creationId xmlns:a16="http://schemas.microsoft.com/office/drawing/2014/main" id="{0F795195-D966-482A-8D47-6265C00F6D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直接连接符​​(S) 220">
                <a:extLst>
                  <a:ext uri="{FF2B5EF4-FFF2-40B4-BE49-F238E27FC236}">
                    <a16:creationId xmlns:a16="http://schemas.microsoft.com/office/drawing/2014/main" id="{6E881E12-FFE1-441E-B36B-804289472B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直接连接符​​(S) 221">
                <a:extLst>
                  <a:ext uri="{FF2B5EF4-FFF2-40B4-BE49-F238E27FC236}">
                    <a16:creationId xmlns:a16="http://schemas.microsoft.com/office/drawing/2014/main" id="{61DBEB97-C3B3-4646-9760-227E20B155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直接连接符​​(S) 222">
                <a:extLst>
                  <a:ext uri="{FF2B5EF4-FFF2-40B4-BE49-F238E27FC236}">
                    <a16:creationId xmlns:a16="http://schemas.microsoft.com/office/drawing/2014/main" id="{0BA17FBA-A611-4CA2-9CDC-E073B889C4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直接连接符​​(S) 223">
                <a:extLst>
                  <a:ext uri="{FF2B5EF4-FFF2-40B4-BE49-F238E27FC236}">
                    <a16:creationId xmlns:a16="http://schemas.microsoft.com/office/drawing/2014/main" id="{1B66F6D2-50DA-4E7A-8583-E9159CD9622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直接连接符​​(S) 224">
                <a:extLst>
                  <a:ext uri="{FF2B5EF4-FFF2-40B4-BE49-F238E27FC236}">
                    <a16:creationId xmlns:a16="http://schemas.microsoft.com/office/drawing/2014/main" id="{DD181CC7-8652-404A-B5C7-58004FD15F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直接连接符​​(S) 225">
                <a:extLst>
                  <a:ext uri="{FF2B5EF4-FFF2-40B4-BE49-F238E27FC236}">
                    <a16:creationId xmlns:a16="http://schemas.microsoft.com/office/drawing/2014/main" id="{75706D69-47CD-47E3-83C9-EDB4EAF58C8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直接连接符​​(S) 226">
                <a:extLst>
                  <a:ext uri="{FF2B5EF4-FFF2-40B4-BE49-F238E27FC236}">
                    <a16:creationId xmlns:a16="http://schemas.microsoft.com/office/drawing/2014/main" id="{2ADC21AA-CD21-436C-A9D7-DC4167E500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直接连接符​​(S) 227">
                <a:extLst>
                  <a:ext uri="{FF2B5EF4-FFF2-40B4-BE49-F238E27FC236}">
                    <a16:creationId xmlns:a16="http://schemas.microsoft.com/office/drawing/2014/main" id="{4702CCCC-772F-4AF1-8201-73C2537110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直接连接符​​(S) 228">
                <a:extLst>
                  <a:ext uri="{FF2B5EF4-FFF2-40B4-BE49-F238E27FC236}">
                    <a16:creationId xmlns:a16="http://schemas.microsoft.com/office/drawing/2014/main" id="{62AAD2B7-288B-42CF-804B-E33B84D747A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直接连接符​​(S) 229">
                <a:extLst>
                  <a:ext uri="{FF2B5EF4-FFF2-40B4-BE49-F238E27FC236}">
                    <a16:creationId xmlns:a16="http://schemas.microsoft.com/office/drawing/2014/main" id="{D51CCD7B-95EB-4EE4-BAED-4308C80BF3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直接连接符​​(S) 230">
                <a:extLst>
                  <a:ext uri="{FF2B5EF4-FFF2-40B4-BE49-F238E27FC236}">
                    <a16:creationId xmlns:a16="http://schemas.microsoft.com/office/drawing/2014/main" id="{F92C4B5C-D0FB-4C0A-B5FA-2C7DDF7625C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直接连接符​​(S) 231">
                <a:extLst>
                  <a:ext uri="{FF2B5EF4-FFF2-40B4-BE49-F238E27FC236}">
                    <a16:creationId xmlns:a16="http://schemas.microsoft.com/office/drawing/2014/main" id="{64D2931E-A280-496D-99C1-5C2A820CB4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直接连接符​​(S) 232">
                <a:extLst>
                  <a:ext uri="{FF2B5EF4-FFF2-40B4-BE49-F238E27FC236}">
                    <a16:creationId xmlns:a16="http://schemas.microsoft.com/office/drawing/2014/main" id="{ED33CBE3-55B1-43CF-96B9-2E994EBCEA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直接连接符​​(S) 233">
                <a:extLst>
                  <a:ext uri="{FF2B5EF4-FFF2-40B4-BE49-F238E27FC236}">
                    <a16:creationId xmlns:a16="http://schemas.microsoft.com/office/drawing/2014/main" id="{16C6D563-A48C-4E6B-AE46-2CCE38A660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直接连接符​​(S) 234">
                <a:extLst>
                  <a:ext uri="{FF2B5EF4-FFF2-40B4-BE49-F238E27FC236}">
                    <a16:creationId xmlns:a16="http://schemas.microsoft.com/office/drawing/2014/main" id="{AD0ABECB-C92E-4F76-89A6-1334939CDF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直接连接符​​(S) 235">
                <a:extLst>
                  <a:ext uri="{FF2B5EF4-FFF2-40B4-BE49-F238E27FC236}">
                    <a16:creationId xmlns:a16="http://schemas.microsoft.com/office/drawing/2014/main" id="{8C258514-FFA8-4DE3-9B25-D55705AC3BD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直接连接符​​(S) 236">
                <a:extLst>
                  <a:ext uri="{FF2B5EF4-FFF2-40B4-BE49-F238E27FC236}">
                    <a16:creationId xmlns:a16="http://schemas.microsoft.com/office/drawing/2014/main" id="{C2B9E312-EEBF-4783-B25E-D7DD0D6E71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直接连接符​​(S) 237">
                <a:extLst>
                  <a:ext uri="{FF2B5EF4-FFF2-40B4-BE49-F238E27FC236}">
                    <a16:creationId xmlns:a16="http://schemas.microsoft.com/office/drawing/2014/main" id="{7CB21139-A4D5-4D0F-9AD0-868FFC4240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直接连接符​​(S) 238">
                <a:extLst>
                  <a:ext uri="{FF2B5EF4-FFF2-40B4-BE49-F238E27FC236}">
                    <a16:creationId xmlns:a16="http://schemas.microsoft.com/office/drawing/2014/main" id="{E72FF9AC-BC86-42FD-8DF7-72429C958C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直接连接符​​(S) 239">
                <a:extLst>
                  <a:ext uri="{FF2B5EF4-FFF2-40B4-BE49-F238E27FC236}">
                    <a16:creationId xmlns:a16="http://schemas.microsoft.com/office/drawing/2014/main" id="{23D09EAB-27F8-4FAC-91C2-4942ABA740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直接连接符​​(S) 240">
                <a:extLst>
                  <a:ext uri="{FF2B5EF4-FFF2-40B4-BE49-F238E27FC236}">
                    <a16:creationId xmlns:a16="http://schemas.microsoft.com/office/drawing/2014/main" id="{10D82CB2-C309-4CCD-9FB1-EF8F4407EC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直接连接符​​(S) 241">
                <a:extLst>
                  <a:ext uri="{FF2B5EF4-FFF2-40B4-BE49-F238E27FC236}">
                    <a16:creationId xmlns:a16="http://schemas.microsoft.com/office/drawing/2014/main" id="{3625D6FE-BC58-4E33-B4E9-282D5CB75E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直接连接符​​(S) 242">
                <a:extLst>
                  <a:ext uri="{FF2B5EF4-FFF2-40B4-BE49-F238E27FC236}">
                    <a16:creationId xmlns:a16="http://schemas.microsoft.com/office/drawing/2014/main" id="{2158CF66-DCD3-4627-9675-61B42A3037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直接连接符​​(S) 243">
                <a:extLst>
                  <a:ext uri="{FF2B5EF4-FFF2-40B4-BE49-F238E27FC236}">
                    <a16:creationId xmlns:a16="http://schemas.microsoft.com/office/drawing/2014/main" id="{44ED85B9-D0C1-4222-B4BC-E81876EC388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直接连接符​​(S) 244">
                <a:extLst>
                  <a:ext uri="{FF2B5EF4-FFF2-40B4-BE49-F238E27FC236}">
                    <a16:creationId xmlns:a16="http://schemas.microsoft.com/office/drawing/2014/main" id="{1299F075-06C0-46B8-A3F7-1D7E8D6001D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直接连接符​​(S) 245">
                <a:extLst>
                  <a:ext uri="{FF2B5EF4-FFF2-40B4-BE49-F238E27FC236}">
                    <a16:creationId xmlns:a16="http://schemas.microsoft.com/office/drawing/2014/main" id="{AEA87578-2C04-4651-A5BF-81D06050C9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直接连接符​​(S) 246">
                <a:extLst>
                  <a:ext uri="{FF2B5EF4-FFF2-40B4-BE49-F238E27FC236}">
                    <a16:creationId xmlns:a16="http://schemas.microsoft.com/office/drawing/2014/main" id="{12A8551E-D8EB-40F2-AD25-87484A17D2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直接连接符​​(S) 247">
                <a:extLst>
                  <a:ext uri="{FF2B5EF4-FFF2-40B4-BE49-F238E27FC236}">
                    <a16:creationId xmlns:a16="http://schemas.microsoft.com/office/drawing/2014/main" id="{AC1E0E32-3B75-404A-9165-57337825085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直接连接符​​(S) 248">
                <a:extLst>
                  <a:ext uri="{FF2B5EF4-FFF2-40B4-BE49-F238E27FC236}">
                    <a16:creationId xmlns:a16="http://schemas.microsoft.com/office/drawing/2014/main" id="{4A410333-16BA-443A-B24F-418ED77536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直接连接符​​(S) 249">
                <a:extLst>
                  <a:ext uri="{FF2B5EF4-FFF2-40B4-BE49-F238E27FC236}">
                    <a16:creationId xmlns:a16="http://schemas.microsoft.com/office/drawing/2014/main" id="{271589D1-7914-4EA7-B6B4-C1E7EA5FE6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直接连接符​​(S) 250">
                <a:extLst>
                  <a:ext uri="{FF2B5EF4-FFF2-40B4-BE49-F238E27FC236}">
                    <a16:creationId xmlns:a16="http://schemas.microsoft.com/office/drawing/2014/main" id="{E62A5ACA-F5D5-41F3-9549-06DB799C4D1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直接连接符​​(S) 251">
                <a:extLst>
                  <a:ext uri="{FF2B5EF4-FFF2-40B4-BE49-F238E27FC236}">
                    <a16:creationId xmlns:a16="http://schemas.microsoft.com/office/drawing/2014/main" id="{EA254CA6-3565-4CD0-8BEB-C94A533C01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直接连接符​​(S) 252">
                <a:extLst>
                  <a:ext uri="{FF2B5EF4-FFF2-40B4-BE49-F238E27FC236}">
                    <a16:creationId xmlns:a16="http://schemas.microsoft.com/office/drawing/2014/main" id="{E62203F9-E5BE-44F8-8D43-31EEF85E92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直接连接符​​(S) 253">
                <a:extLst>
                  <a:ext uri="{FF2B5EF4-FFF2-40B4-BE49-F238E27FC236}">
                    <a16:creationId xmlns:a16="http://schemas.microsoft.com/office/drawing/2014/main" id="{FC43FC58-4722-4D22-88C1-652EB16585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直接连接符​​(S) 254">
                <a:extLst>
                  <a:ext uri="{FF2B5EF4-FFF2-40B4-BE49-F238E27FC236}">
                    <a16:creationId xmlns:a16="http://schemas.microsoft.com/office/drawing/2014/main" id="{D4C87F1C-06F8-43CD-8920-F525A5504B5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直接连接符​​(S) 255">
                <a:extLst>
                  <a:ext uri="{FF2B5EF4-FFF2-40B4-BE49-F238E27FC236}">
                    <a16:creationId xmlns:a16="http://schemas.microsoft.com/office/drawing/2014/main" id="{F75BF2BA-0DFF-4812-986E-9F2286A9F4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直接连接符​​(S) 256">
                <a:extLst>
                  <a:ext uri="{FF2B5EF4-FFF2-40B4-BE49-F238E27FC236}">
                    <a16:creationId xmlns:a16="http://schemas.microsoft.com/office/drawing/2014/main" id="{7B79CBCB-DE00-4F16-A2FC-E54EF816BA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直接连接符​​(S) 257">
                <a:extLst>
                  <a:ext uri="{FF2B5EF4-FFF2-40B4-BE49-F238E27FC236}">
                    <a16:creationId xmlns:a16="http://schemas.microsoft.com/office/drawing/2014/main" id="{DEA1374B-AC49-4266-965E-1F9CD9E53B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直接连接符​​(S) 258">
                <a:extLst>
                  <a:ext uri="{FF2B5EF4-FFF2-40B4-BE49-F238E27FC236}">
                    <a16:creationId xmlns:a16="http://schemas.microsoft.com/office/drawing/2014/main" id="{325DE178-9F40-48D5-B0A9-4B03247422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1" name="组 260">
            <a:extLst>
              <a:ext uri="{FF2B5EF4-FFF2-40B4-BE49-F238E27FC236}">
                <a16:creationId xmlns:a16="http://schemas.microsoft.com/office/drawing/2014/main" id="{29858C9E-401F-4216-8087-A25D1B588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5392608">
            <a:off x="7397406" y="-618857"/>
            <a:ext cx="4915057" cy="4271437"/>
            <a:chOff x="5281603" y="104899"/>
            <a:chExt cx="6910397" cy="6005491"/>
          </a:xfrm>
        </p:grpSpPr>
        <p:sp>
          <p:nvSpPr>
            <p:cNvPr id="262" name="任意多边形(F) 17">
              <a:extLst>
                <a:ext uri="{FF2B5EF4-FFF2-40B4-BE49-F238E27FC236}">
                  <a16:creationId xmlns:a16="http://schemas.microsoft.com/office/drawing/2014/main" id="{D963FBC5-E6AD-44F8-AF49-6F5B5BF9D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281603" y="104899"/>
              <a:ext cx="6896713" cy="6005491"/>
            </a:xfrm>
            <a:custGeom>
              <a:avLst/>
              <a:gdLst>
                <a:gd name="connsiteX0" fmla="*/ 3912717 w 6896713"/>
                <a:gd name="connsiteY0" fmla="*/ 0 h 6005491"/>
                <a:gd name="connsiteX1" fmla="*/ 6679426 w 6896713"/>
                <a:gd name="connsiteY1" fmla="*/ 1146008 h 6005491"/>
                <a:gd name="connsiteX2" fmla="*/ 6896713 w 6896713"/>
                <a:gd name="connsiteY2" fmla="*/ 1385085 h 6005491"/>
                <a:gd name="connsiteX3" fmla="*/ 6896713 w 6896713"/>
                <a:gd name="connsiteY3" fmla="*/ 1431256 h 6005491"/>
                <a:gd name="connsiteX4" fmla="*/ 6657442 w 6896713"/>
                <a:gd name="connsiteY4" fmla="*/ 1167992 h 6005491"/>
                <a:gd name="connsiteX5" fmla="*/ 3912717 w 6896713"/>
                <a:gd name="connsiteY5" fmla="*/ 31089 h 6005491"/>
                <a:gd name="connsiteX6" fmla="*/ 31089 w 6896713"/>
                <a:gd name="connsiteY6" fmla="*/ 3912717 h 6005491"/>
                <a:gd name="connsiteX7" fmla="*/ 593046 w 6896713"/>
                <a:gd name="connsiteY7" fmla="*/ 5925483 h 6005491"/>
                <a:gd name="connsiteX8" fmla="*/ 633874 w 6896713"/>
                <a:gd name="connsiteY8" fmla="*/ 5989169 h 6005491"/>
                <a:gd name="connsiteX9" fmla="*/ 607415 w 6896713"/>
                <a:gd name="connsiteY9" fmla="*/ 6005491 h 6005491"/>
                <a:gd name="connsiteX10" fmla="*/ 566458 w 6896713"/>
                <a:gd name="connsiteY10" fmla="*/ 5941603 h 6005491"/>
                <a:gd name="connsiteX11" fmla="*/ 0 w 6896713"/>
                <a:gd name="connsiteY11" fmla="*/ 3912717 h 6005491"/>
                <a:gd name="connsiteX12" fmla="*/ 3912717 w 6896713"/>
                <a:gd name="connsiteY12" fmla="*/ 0 h 6005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96713" h="6005491">
                  <a:moveTo>
                    <a:pt x="3912717" y="0"/>
                  </a:moveTo>
                  <a:cubicBezTo>
                    <a:pt x="4993184" y="0"/>
                    <a:pt x="5971363" y="437946"/>
                    <a:pt x="6679426" y="1146008"/>
                  </a:cubicBezTo>
                  <a:lnTo>
                    <a:pt x="6896713" y="1385085"/>
                  </a:lnTo>
                  <a:lnTo>
                    <a:pt x="6896713" y="1431256"/>
                  </a:lnTo>
                  <a:lnTo>
                    <a:pt x="6657442" y="1167992"/>
                  </a:lnTo>
                  <a:cubicBezTo>
                    <a:pt x="5955006" y="465555"/>
                    <a:pt x="4984599" y="31089"/>
                    <a:pt x="3912717" y="31089"/>
                  </a:cubicBezTo>
                  <a:cubicBezTo>
                    <a:pt x="1768953" y="31089"/>
                    <a:pt x="31089" y="1768953"/>
                    <a:pt x="31089" y="3912717"/>
                  </a:cubicBezTo>
                  <a:cubicBezTo>
                    <a:pt x="31089" y="4649636"/>
                    <a:pt x="236442" y="5338592"/>
                    <a:pt x="593046" y="5925483"/>
                  </a:cubicBezTo>
                  <a:lnTo>
                    <a:pt x="633874" y="5989169"/>
                  </a:lnTo>
                  <a:lnTo>
                    <a:pt x="607415" y="6005491"/>
                  </a:lnTo>
                  <a:lnTo>
                    <a:pt x="566458" y="5941603"/>
                  </a:lnTo>
                  <a:cubicBezTo>
                    <a:pt x="206998" y="5350013"/>
                    <a:pt x="0" y="4655538"/>
                    <a:pt x="0" y="3912717"/>
                  </a:cubicBezTo>
                  <a:cubicBezTo>
                    <a:pt x="0" y="1751783"/>
                    <a:pt x="1751783" y="0"/>
                    <a:pt x="3912717" y="0"/>
                  </a:cubicBezTo>
                  <a:close/>
                </a:path>
              </a:pathLst>
            </a:custGeom>
            <a:solidFill>
              <a:srgbClr val="FFFFFF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endParaRPr>
            </a:p>
          </p:txBody>
        </p:sp>
        <p:grpSp>
          <p:nvGrpSpPr>
            <p:cNvPr id="263" name="组 262">
              <a:extLst>
                <a:ext uri="{FF2B5EF4-FFF2-40B4-BE49-F238E27FC236}">
                  <a16:creationId xmlns:a16="http://schemas.microsoft.com/office/drawing/2014/main" id="{EF1F68DE-2C0A-4FBF-8033-8DFBB75AE2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516018" y="331504"/>
              <a:ext cx="6675982" cy="5235326"/>
              <a:chOff x="5516018" y="331504"/>
              <a:chExt cx="6675982" cy="5235326"/>
            </a:xfrm>
          </p:grpSpPr>
          <p:cxnSp>
            <p:nvCxnSpPr>
              <p:cNvPr id="264" name="直接连接符​​(S) 263">
                <a:extLst>
                  <a:ext uri="{FF2B5EF4-FFF2-40B4-BE49-F238E27FC236}">
                    <a16:creationId xmlns:a16="http://schemas.microsoft.com/office/drawing/2014/main" id="{1C147FEA-3E5D-4830-B91C-78418FE209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9266830" y="3315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直接连接符​​(S) 264">
                <a:extLst>
                  <a:ext uri="{FF2B5EF4-FFF2-40B4-BE49-F238E27FC236}">
                    <a16:creationId xmlns:a16="http://schemas.microsoft.com/office/drawing/2014/main" id="{C91F075D-8726-4FD6-BE73-EDCD7607303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" flipH="1">
                <a:off x="9408861" y="3383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直接连接符​​(S) 265">
                <a:extLst>
                  <a:ext uri="{FF2B5EF4-FFF2-40B4-BE49-F238E27FC236}">
                    <a16:creationId xmlns:a16="http://schemas.microsoft.com/office/drawing/2014/main" id="{0BDE3685-352D-4E32-9662-2C6C92E20F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" flipH="1">
                <a:off x="9551700" y="34763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直接连接符​​(S) 266">
                <a:extLst>
                  <a:ext uri="{FF2B5EF4-FFF2-40B4-BE49-F238E27FC236}">
                    <a16:creationId xmlns:a16="http://schemas.microsoft.com/office/drawing/2014/main" id="{10A2922F-AA86-4B02-80C4-409D71A0AD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60000" flipH="1">
                <a:off x="9688748" y="36808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直接连接符​​(S) 267">
                <a:extLst>
                  <a:ext uri="{FF2B5EF4-FFF2-40B4-BE49-F238E27FC236}">
                    <a16:creationId xmlns:a16="http://schemas.microsoft.com/office/drawing/2014/main" id="{A23C72B0-E133-40CF-A094-E239AD994B2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540000" flipH="1">
                <a:off x="9824866" y="38922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直接连接符​​(S) 268">
                <a:extLst>
                  <a:ext uri="{FF2B5EF4-FFF2-40B4-BE49-F238E27FC236}">
                    <a16:creationId xmlns:a16="http://schemas.microsoft.com/office/drawing/2014/main" id="{63F2DFC9-23E2-4429-911D-AA55B03405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660000" flipH="1">
                <a:off x="9966867" y="41754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直接连接符​​(S) 269">
                <a:extLst>
                  <a:ext uri="{FF2B5EF4-FFF2-40B4-BE49-F238E27FC236}">
                    <a16:creationId xmlns:a16="http://schemas.microsoft.com/office/drawing/2014/main" id="{E71590EC-7AA6-47B3-AFF5-6E9A1B8B1C7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780000" flipH="1">
                <a:off x="10104425" y="4458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直接连接符​​(S) 270">
                <a:extLst>
                  <a:ext uri="{FF2B5EF4-FFF2-40B4-BE49-F238E27FC236}">
                    <a16:creationId xmlns:a16="http://schemas.microsoft.com/office/drawing/2014/main" id="{23C6AC81-5D5E-4224-B222-B731E90F1C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900000" flipH="1">
                <a:off x="10240513" y="47948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直接连接符​​(S) 271">
                <a:extLst>
                  <a:ext uri="{FF2B5EF4-FFF2-40B4-BE49-F238E27FC236}">
                    <a16:creationId xmlns:a16="http://schemas.microsoft.com/office/drawing/2014/main" id="{164FB43F-3082-49BF-A7C5-72A42773D4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080000" flipH="1">
                <a:off x="10373882" y="52435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直接连接符​​(S) 272">
                <a:extLst>
                  <a:ext uri="{FF2B5EF4-FFF2-40B4-BE49-F238E27FC236}">
                    <a16:creationId xmlns:a16="http://schemas.microsoft.com/office/drawing/2014/main" id="{C9F3EE03-5655-4428-86AC-F579E8F339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200000" flipH="1">
                <a:off x="10505632" y="570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直接连接符​​(S) 273">
                <a:extLst>
                  <a:ext uri="{FF2B5EF4-FFF2-40B4-BE49-F238E27FC236}">
                    <a16:creationId xmlns:a16="http://schemas.microsoft.com/office/drawing/2014/main" id="{EF7335E6-5FFD-4206-9AF0-1791A88C9A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320000" flipH="1">
                <a:off x="10637382" y="62134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直接连接符​​(S) 274">
                <a:extLst>
                  <a:ext uri="{FF2B5EF4-FFF2-40B4-BE49-F238E27FC236}">
                    <a16:creationId xmlns:a16="http://schemas.microsoft.com/office/drawing/2014/main" id="{CE837EB7-EE63-4B6B-9334-1B8055AD9F3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440000" flipH="1">
                <a:off x="10760965" y="69043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直接连接符​​(S) 275">
                <a:extLst>
                  <a:ext uri="{FF2B5EF4-FFF2-40B4-BE49-F238E27FC236}">
                    <a16:creationId xmlns:a16="http://schemas.microsoft.com/office/drawing/2014/main" id="{4EE8D5FB-B44C-43C8-A4F4-D786090733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" flipH="1">
                <a:off x="10888991" y="755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直接连接符​​(S) 276">
                <a:extLst>
                  <a:ext uri="{FF2B5EF4-FFF2-40B4-BE49-F238E27FC236}">
                    <a16:creationId xmlns:a16="http://schemas.microsoft.com/office/drawing/2014/main" id="{8847AA0E-6A2D-41F5-A9B5-3A2F3B8752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740000" flipH="1">
                <a:off x="11010193" y="81974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直接连接符​​(S) 277">
                <a:extLst>
                  <a:ext uri="{FF2B5EF4-FFF2-40B4-BE49-F238E27FC236}">
                    <a16:creationId xmlns:a16="http://schemas.microsoft.com/office/drawing/2014/main" id="{9E4D651B-C768-4CBE-B971-A3CA38D803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860000" flipH="1">
                <a:off x="11129014" y="89566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直接连接符​​(S) 278">
                <a:extLst>
                  <a:ext uri="{FF2B5EF4-FFF2-40B4-BE49-F238E27FC236}">
                    <a16:creationId xmlns:a16="http://schemas.microsoft.com/office/drawing/2014/main" id="{913496D3-4182-4D80-9A16-89DBB74086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980000" flipH="1">
                <a:off x="11249872" y="9680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直接连接符​​(S) 279">
                <a:extLst>
                  <a:ext uri="{FF2B5EF4-FFF2-40B4-BE49-F238E27FC236}">
                    <a16:creationId xmlns:a16="http://schemas.microsoft.com/office/drawing/2014/main" id="{088D4C91-F0F7-4549-B54A-CC855FD3A7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160000" flipH="1">
                <a:off x="11366875" y="10480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直接连接符​​(S) 280">
                <a:extLst>
                  <a:ext uri="{FF2B5EF4-FFF2-40B4-BE49-F238E27FC236}">
                    <a16:creationId xmlns:a16="http://schemas.microsoft.com/office/drawing/2014/main" id="{84885948-783E-4197-B942-2DDCD542EA6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280000" flipH="1">
                <a:off x="11474058" y="11315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直接连接符​​(S) 281">
                <a:extLst>
                  <a:ext uri="{FF2B5EF4-FFF2-40B4-BE49-F238E27FC236}">
                    <a16:creationId xmlns:a16="http://schemas.microsoft.com/office/drawing/2014/main" id="{2837E330-008B-45A6-98A5-CE7D6FBBE1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400000" flipH="1">
                <a:off x="11583303" y="122179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直接连接符​​(S) 282">
                <a:extLst>
                  <a:ext uri="{FF2B5EF4-FFF2-40B4-BE49-F238E27FC236}">
                    <a16:creationId xmlns:a16="http://schemas.microsoft.com/office/drawing/2014/main" id="{DD807602-B947-4984-8017-D89F3B0ADB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520000" flipH="1">
                <a:off x="11685344" y="132177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直接连接符​​(S) 283">
                <a:extLst>
                  <a:ext uri="{FF2B5EF4-FFF2-40B4-BE49-F238E27FC236}">
                    <a16:creationId xmlns:a16="http://schemas.microsoft.com/office/drawing/2014/main" id="{57AA37C4-9C24-41F1-98CA-BBD9BE1595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700000" flipH="1">
                <a:off x="11787704" y="14176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直接连接符​​(S) 284">
                <a:extLst>
                  <a:ext uri="{FF2B5EF4-FFF2-40B4-BE49-F238E27FC236}">
                    <a16:creationId xmlns:a16="http://schemas.microsoft.com/office/drawing/2014/main" id="{692CF8CD-056F-4556-939F-1EFF0FECEC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820000" flipH="1">
                <a:off x="11880859" y="15179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直接连接符​​(S) 285">
                <a:extLst>
                  <a:ext uri="{FF2B5EF4-FFF2-40B4-BE49-F238E27FC236}">
                    <a16:creationId xmlns:a16="http://schemas.microsoft.com/office/drawing/2014/main" id="{A29F3FAC-18B2-4886-9A93-44B7AD01DF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2940000" flipH="1">
                <a:off x="11969252" y="162743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直接连接符​​(S) 286">
                <a:extLst>
                  <a:ext uri="{FF2B5EF4-FFF2-40B4-BE49-F238E27FC236}">
                    <a16:creationId xmlns:a16="http://schemas.microsoft.com/office/drawing/2014/main" id="{35B536E5-4149-49B5-8119-04FF4A5ACF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3060000" flipH="1">
                <a:off x="12062016" y="173601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直接连接符​​(S) 287">
                <a:extLst>
                  <a:ext uri="{FF2B5EF4-FFF2-40B4-BE49-F238E27FC236}">
                    <a16:creationId xmlns:a16="http://schemas.microsoft.com/office/drawing/2014/main" id="{4A2B8B6A-D5D3-4DAA-AB4B-A1C1086B408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074680" y="1910249"/>
                <a:ext cx="117320" cy="82912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直接连接符​​(S) 288">
                <a:extLst>
                  <a:ext uri="{FF2B5EF4-FFF2-40B4-BE49-F238E27FC236}">
                    <a16:creationId xmlns:a16="http://schemas.microsoft.com/office/drawing/2014/main" id="{F8E4C672-BE9E-4026-992B-B2FE6C13618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flipH="1">
                <a:off x="12149943" y="2083594"/>
                <a:ext cx="39676" cy="21436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直接连接符​​(S) 289">
                <a:extLst>
                  <a:ext uri="{FF2B5EF4-FFF2-40B4-BE49-F238E27FC236}">
                    <a16:creationId xmlns:a16="http://schemas.microsoft.com/office/drawing/2014/main" id="{AC36DA4E-F1E7-4B68-ADA1-4F132BDCF23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" flipH="1">
                <a:off x="9127990" y="33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直接连接符​​(S) 290">
                <a:extLst>
                  <a:ext uri="{FF2B5EF4-FFF2-40B4-BE49-F238E27FC236}">
                    <a16:creationId xmlns:a16="http://schemas.microsoft.com/office/drawing/2014/main" id="{EB5D2532-6A77-4DE1-8BB0-37AA33FD9F2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" flipH="1">
                <a:off x="8987576" y="33663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直接连接符​​(S) 291">
                <a:extLst>
                  <a:ext uri="{FF2B5EF4-FFF2-40B4-BE49-F238E27FC236}">
                    <a16:creationId xmlns:a16="http://schemas.microsoft.com/office/drawing/2014/main" id="{BF234A36-BE57-450D-BDA2-AD70152CF5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" flipH="1">
                <a:off x="8844859" y="35117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直接连接符​​(S) 292">
                <a:extLst>
                  <a:ext uri="{FF2B5EF4-FFF2-40B4-BE49-F238E27FC236}">
                    <a16:creationId xmlns:a16="http://schemas.microsoft.com/office/drawing/2014/main" id="{D461473E-1290-4BD0-B4DF-3C95DCE0F61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" flipH="1">
                <a:off x="8706904" y="3657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4" name="直接连接符​​(S) 293">
                <a:extLst>
                  <a:ext uri="{FF2B5EF4-FFF2-40B4-BE49-F238E27FC236}">
                    <a16:creationId xmlns:a16="http://schemas.microsoft.com/office/drawing/2014/main" id="{50325318-A62D-4427-B613-AF5E076E3D3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20000" flipH="1">
                <a:off x="8568008" y="38789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直接连接符​​(S) 294">
                <a:extLst>
                  <a:ext uri="{FF2B5EF4-FFF2-40B4-BE49-F238E27FC236}">
                    <a16:creationId xmlns:a16="http://schemas.microsoft.com/office/drawing/2014/main" id="{3F928DB9-6B46-43EF-A7CF-C4B9830CA51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840000" flipH="1">
                <a:off x="8429112" y="4100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直接连接符​​(S) 295">
                <a:extLst>
                  <a:ext uri="{FF2B5EF4-FFF2-40B4-BE49-F238E27FC236}">
                    <a16:creationId xmlns:a16="http://schemas.microsoft.com/office/drawing/2014/main" id="{BA011901-65F6-4D44-BD40-744878B6B2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960000" flipH="1">
                <a:off x="8294968" y="4462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直接连接符​​(S) 296">
                <a:extLst>
                  <a:ext uri="{FF2B5EF4-FFF2-40B4-BE49-F238E27FC236}">
                    <a16:creationId xmlns:a16="http://schemas.microsoft.com/office/drawing/2014/main" id="{E838496B-B788-4873-9E1C-9B4442984E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080000" flipH="1">
                <a:off x="8160824" y="48237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直接连接符​​(S) 297">
                <a:extLst>
                  <a:ext uri="{FF2B5EF4-FFF2-40B4-BE49-F238E27FC236}">
                    <a16:creationId xmlns:a16="http://schemas.microsoft.com/office/drawing/2014/main" id="{A15262F7-23A5-4A6B-BD2C-44CF82ECDE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260000" flipH="1">
                <a:off x="8027689" y="53184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直接连接符​​(S) 298">
                <a:extLst>
                  <a:ext uri="{FF2B5EF4-FFF2-40B4-BE49-F238E27FC236}">
                    <a16:creationId xmlns:a16="http://schemas.microsoft.com/office/drawing/2014/main" id="{B5857A42-75EB-4FF2-AF41-2D612A687D3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380000" flipH="1">
                <a:off x="7894554" y="58132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0" name="直接连接符​​(S) 299">
                <a:extLst>
                  <a:ext uri="{FF2B5EF4-FFF2-40B4-BE49-F238E27FC236}">
                    <a16:creationId xmlns:a16="http://schemas.microsoft.com/office/drawing/2014/main" id="{3FC449E1-9573-406B-A201-3E897E668A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500000" flipH="1">
                <a:off x="7761419" y="63079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1" name="直接连接符​​(S) 300">
                <a:extLst>
                  <a:ext uri="{FF2B5EF4-FFF2-40B4-BE49-F238E27FC236}">
                    <a16:creationId xmlns:a16="http://schemas.microsoft.com/office/drawing/2014/main" id="{71001847-954F-46EC-97E7-E38732517B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620000" flipH="1">
                <a:off x="7636645" y="68980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2" name="直接连接符​​(S) 301">
                <a:extLst>
                  <a:ext uri="{FF2B5EF4-FFF2-40B4-BE49-F238E27FC236}">
                    <a16:creationId xmlns:a16="http://schemas.microsoft.com/office/drawing/2014/main" id="{F3B040FD-D427-4F90-8CFC-D429522487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800000" flipH="1">
                <a:off x="7511871" y="75119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3" name="直接连接符​​(S) 302">
                <a:extLst>
                  <a:ext uri="{FF2B5EF4-FFF2-40B4-BE49-F238E27FC236}">
                    <a16:creationId xmlns:a16="http://schemas.microsoft.com/office/drawing/2014/main" id="{975C627A-78ED-4D2B-9F9E-26BE2C0A75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1920000" flipH="1">
                <a:off x="7387899" y="81977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4" name="直接连接符​​(S) 303">
                <a:extLst>
                  <a:ext uri="{FF2B5EF4-FFF2-40B4-BE49-F238E27FC236}">
                    <a16:creationId xmlns:a16="http://schemas.microsoft.com/office/drawing/2014/main" id="{2523831A-B9F1-40EF-B113-873BEFA6609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040000" flipH="1">
                <a:off x="7268530" y="89316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5" name="直接连接符​​(S) 304">
                <a:extLst>
                  <a:ext uri="{FF2B5EF4-FFF2-40B4-BE49-F238E27FC236}">
                    <a16:creationId xmlns:a16="http://schemas.microsoft.com/office/drawing/2014/main" id="{07483313-610C-403C-811D-EE70A78046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160000" flipH="1">
                <a:off x="7152030" y="97658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直接连接符​​(S) 305">
                <a:extLst>
                  <a:ext uri="{FF2B5EF4-FFF2-40B4-BE49-F238E27FC236}">
                    <a16:creationId xmlns:a16="http://schemas.microsoft.com/office/drawing/2014/main" id="{E1CE5A29-BB15-441C-B3CD-3D3EE2163DA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340000" flipH="1">
                <a:off x="7041695" y="106002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直接连接符​​(S) 306">
                <a:extLst>
                  <a:ext uri="{FF2B5EF4-FFF2-40B4-BE49-F238E27FC236}">
                    <a16:creationId xmlns:a16="http://schemas.microsoft.com/office/drawing/2014/main" id="{E476D005-3155-4DEF-88DE-068B497DED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460000" flipH="1">
                <a:off x="6931360" y="114346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直接连接符​​(S) 307">
                <a:extLst>
                  <a:ext uri="{FF2B5EF4-FFF2-40B4-BE49-F238E27FC236}">
                    <a16:creationId xmlns:a16="http://schemas.microsoft.com/office/drawing/2014/main" id="{2628975E-6165-407B-8A45-7F23746BCC6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580000" flipH="1">
                <a:off x="6819070" y="123586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9" name="直接连接符​​(S) 308">
                <a:extLst>
                  <a:ext uri="{FF2B5EF4-FFF2-40B4-BE49-F238E27FC236}">
                    <a16:creationId xmlns:a16="http://schemas.microsoft.com/office/drawing/2014/main" id="{6A69F000-3171-47D5-8EFE-4F201716C07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700000" flipH="1">
                <a:off x="6721359" y="133274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直接连接符​​(S) 309">
                <a:extLst>
                  <a:ext uri="{FF2B5EF4-FFF2-40B4-BE49-F238E27FC236}">
                    <a16:creationId xmlns:a16="http://schemas.microsoft.com/office/drawing/2014/main" id="{60092325-1C07-4FBC-9C9C-42244C9B9DC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2880000" flipH="1">
                <a:off x="6617467" y="1429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直接连接符​​(S) 310">
                <a:extLst>
                  <a:ext uri="{FF2B5EF4-FFF2-40B4-BE49-F238E27FC236}">
                    <a16:creationId xmlns:a16="http://schemas.microsoft.com/office/drawing/2014/main" id="{2A33CB00-75FF-4DFF-9D6A-CEF5EA2E26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000000" flipH="1">
                <a:off x="6520032" y="15272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直接连接符​​(S) 311">
                <a:extLst>
                  <a:ext uri="{FF2B5EF4-FFF2-40B4-BE49-F238E27FC236}">
                    <a16:creationId xmlns:a16="http://schemas.microsoft.com/office/drawing/2014/main" id="{139B85FF-580E-435C-8523-23A0352695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120000" flipH="1">
                <a:off x="6429579" y="16416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直接连接符​​(S) 312">
                <a:extLst>
                  <a:ext uri="{FF2B5EF4-FFF2-40B4-BE49-F238E27FC236}">
                    <a16:creationId xmlns:a16="http://schemas.microsoft.com/office/drawing/2014/main" id="{C53E7419-AF0F-4B69-88BF-853EDC328C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240000" flipH="1">
                <a:off x="6340532" y="17504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" name="直接连接符​​(S) 313">
                <a:extLst>
                  <a:ext uri="{FF2B5EF4-FFF2-40B4-BE49-F238E27FC236}">
                    <a16:creationId xmlns:a16="http://schemas.microsoft.com/office/drawing/2014/main" id="{052C8AEF-9C9D-4737-BA0F-DBB3BF0C04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420000" flipH="1">
                <a:off x="6261757" y="18601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直接连接符​​(S) 314">
                <a:extLst>
                  <a:ext uri="{FF2B5EF4-FFF2-40B4-BE49-F238E27FC236}">
                    <a16:creationId xmlns:a16="http://schemas.microsoft.com/office/drawing/2014/main" id="{6ADDDBC2-F0DB-4038-98D0-B38749D8C0E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540000" flipH="1">
                <a:off x="6184144" y="197961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直接连接符​​(S) 315">
                <a:extLst>
                  <a:ext uri="{FF2B5EF4-FFF2-40B4-BE49-F238E27FC236}">
                    <a16:creationId xmlns:a16="http://schemas.microsoft.com/office/drawing/2014/main" id="{E5F14C72-98E5-4A6C-BA03-5E105AA4D4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660000" flipH="1">
                <a:off x="6106531" y="20990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直接连接符​​(S) 316">
                <a:extLst>
                  <a:ext uri="{FF2B5EF4-FFF2-40B4-BE49-F238E27FC236}">
                    <a16:creationId xmlns:a16="http://schemas.microsoft.com/office/drawing/2014/main" id="{9ACEF013-464E-44D2-9B83-863E69077E1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780000" flipH="1">
                <a:off x="6043206" y="222255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直接连接符​​(S) 317">
                <a:extLst>
                  <a:ext uri="{FF2B5EF4-FFF2-40B4-BE49-F238E27FC236}">
                    <a16:creationId xmlns:a16="http://schemas.microsoft.com/office/drawing/2014/main" id="{3141F09F-05CE-4CE9-9F5A-861FBC31A8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3960000" flipH="1">
                <a:off x="5978913" y="234430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直接连接符​​(S) 318">
                <a:extLst>
                  <a:ext uri="{FF2B5EF4-FFF2-40B4-BE49-F238E27FC236}">
                    <a16:creationId xmlns:a16="http://schemas.microsoft.com/office/drawing/2014/main" id="{7ED70A3C-4B21-4941-9F11-00A51A748A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080000" flipH="1">
                <a:off x="5912438" y="24706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直接连接符​​(S) 319">
                <a:extLst>
                  <a:ext uri="{FF2B5EF4-FFF2-40B4-BE49-F238E27FC236}">
                    <a16:creationId xmlns:a16="http://schemas.microsoft.com/office/drawing/2014/main" id="{11927814-33EF-4FBA-95F7-4138C1C7CE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200000" flipH="1">
                <a:off x="5858875" y="2600922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直接连接符​​(S) 320">
                <a:extLst>
                  <a:ext uri="{FF2B5EF4-FFF2-40B4-BE49-F238E27FC236}">
                    <a16:creationId xmlns:a16="http://schemas.microsoft.com/office/drawing/2014/main" id="{F4D2B900-3BAC-4EE3-AB6E-9F3212F4DC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320000" flipH="1">
                <a:off x="5808182" y="273404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2" name="直接连接符​​(S) 321">
                <a:extLst>
                  <a:ext uri="{FF2B5EF4-FFF2-40B4-BE49-F238E27FC236}">
                    <a16:creationId xmlns:a16="http://schemas.microsoft.com/office/drawing/2014/main" id="{FB00017B-AD65-4759-8A6A-B03C70E07B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500000" flipH="1">
                <a:off x="5773263" y="286686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3" name="直接连接符​​(S) 322">
                <a:extLst>
                  <a:ext uri="{FF2B5EF4-FFF2-40B4-BE49-F238E27FC236}">
                    <a16:creationId xmlns:a16="http://schemas.microsoft.com/office/drawing/2014/main" id="{22C4A8E2-640F-4D30-99EC-A2D2B0FD6E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620000" flipH="1">
                <a:off x="5735963" y="300206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直接连接符​​(S) 323">
                <a:extLst>
                  <a:ext uri="{FF2B5EF4-FFF2-40B4-BE49-F238E27FC236}">
                    <a16:creationId xmlns:a16="http://schemas.microsoft.com/office/drawing/2014/main" id="{9492085E-DF05-4380-B8C2-93832478C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740000" flipH="1">
                <a:off x="5700105" y="313891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直接连接符​​(S) 324">
                <a:extLst>
                  <a:ext uri="{FF2B5EF4-FFF2-40B4-BE49-F238E27FC236}">
                    <a16:creationId xmlns:a16="http://schemas.microsoft.com/office/drawing/2014/main" id="{49750F82-33DB-42EE-B31F-CC5DE7EBA14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4860000" flipH="1">
                <a:off x="5665939" y="3275489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直接连接符​​(S) 325">
                <a:extLst>
                  <a:ext uri="{FF2B5EF4-FFF2-40B4-BE49-F238E27FC236}">
                    <a16:creationId xmlns:a16="http://schemas.microsoft.com/office/drawing/2014/main" id="{60B9848F-8B4C-4440-9BF6-98A4F3F72C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040000" flipH="1">
                <a:off x="5644476" y="341425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直接连接符​​(S) 326">
                <a:extLst>
                  <a:ext uri="{FF2B5EF4-FFF2-40B4-BE49-F238E27FC236}">
                    <a16:creationId xmlns:a16="http://schemas.microsoft.com/office/drawing/2014/main" id="{E7AA0900-78F5-4163-807F-3DEE6DCBB10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160000" flipH="1">
                <a:off x="5626530" y="355462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直接连接符​​(S) 327">
                <a:extLst>
                  <a:ext uri="{FF2B5EF4-FFF2-40B4-BE49-F238E27FC236}">
                    <a16:creationId xmlns:a16="http://schemas.microsoft.com/office/drawing/2014/main" id="{0F627689-9632-474B-B3A8-EC1A82A36E6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280000" flipH="1">
                <a:off x="5616429" y="3691831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直接连接符​​(S) 328">
                <a:extLst>
                  <a:ext uri="{FF2B5EF4-FFF2-40B4-BE49-F238E27FC236}">
                    <a16:creationId xmlns:a16="http://schemas.microsoft.com/office/drawing/2014/main" id="{71C6CB03-F81D-48A2-BF05-98D4EF2CC2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400000" flipH="1">
                <a:off x="5611319" y="38353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直接连接符​​(S) 329">
                <a:extLst>
                  <a:ext uri="{FF2B5EF4-FFF2-40B4-BE49-F238E27FC236}">
                    <a16:creationId xmlns:a16="http://schemas.microsoft.com/office/drawing/2014/main" id="{12FB4D2F-4789-48A1-A4AA-F318ED2BA5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580000" flipH="1">
                <a:off x="5608540" y="3975726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直接连接符​​(S) 330">
                <a:extLst>
                  <a:ext uri="{FF2B5EF4-FFF2-40B4-BE49-F238E27FC236}">
                    <a16:creationId xmlns:a16="http://schemas.microsoft.com/office/drawing/2014/main" id="{64B8907A-2A80-490C-AACF-678CA6DE19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700000" flipH="1">
                <a:off x="5605761" y="411607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直接连接符​​(S) 331">
                <a:extLst>
                  <a:ext uri="{FF2B5EF4-FFF2-40B4-BE49-F238E27FC236}">
                    <a16:creationId xmlns:a16="http://schemas.microsoft.com/office/drawing/2014/main" id="{A175CCF3-4796-4C76-A92E-B495335FB45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820000" flipH="1">
                <a:off x="5624195" y="425421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直接连接符​​(S) 332">
                <a:extLst>
                  <a:ext uri="{FF2B5EF4-FFF2-40B4-BE49-F238E27FC236}">
                    <a16:creationId xmlns:a16="http://schemas.microsoft.com/office/drawing/2014/main" id="{8CFC6D15-64F3-449C-8C0B-3FCB2976D2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5940000" flipH="1">
                <a:off x="5642629" y="43923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直接连接符​​(S) 333">
                <a:extLst>
                  <a:ext uri="{FF2B5EF4-FFF2-40B4-BE49-F238E27FC236}">
                    <a16:creationId xmlns:a16="http://schemas.microsoft.com/office/drawing/2014/main" id="{008AA4A6-DD28-4235-AAE3-CC28DF83430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120000" flipH="1">
                <a:off x="5654818" y="4536385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直接连接符​​(S) 334">
                <a:extLst>
                  <a:ext uri="{FF2B5EF4-FFF2-40B4-BE49-F238E27FC236}">
                    <a16:creationId xmlns:a16="http://schemas.microsoft.com/office/drawing/2014/main" id="{3D393E8B-AAB8-4606-A4FA-815EDABDD1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240000" flipH="1">
                <a:off x="5684446" y="467136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直接连接符​​(S) 335">
                <a:extLst>
                  <a:ext uri="{FF2B5EF4-FFF2-40B4-BE49-F238E27FC236}">
                    <a16:creationId xmlns:a16="http://schemas.microsoft.com/office/drawing/2014/main" id="{8BA7B770-7EB6-4AC1-B028-9C45DEE440E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360000" flipH="1">
                <a:off x="5714074" y="4808730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直接连接符​​(S) 336">
                <a:extLst>
                  <a:ext uri="{FF2B5EF4-FFF2-40B4-BE49-F238E27FC236}">
                    <a16:creationId xmlns:a16="http://schemas.microsoft.com/office/drawing/2014/main" id="{D87B822C-3951-4E65-A45D-7160FAC3FD0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480000" flipH="1">
                <a:off x="5748464" y="4948474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直接连接符​​(S) 337">
                <a:extLst>
                  <a:ext uri="{FF2B5EF4-FFF2-40B4-BE49-F238E27FC236}">
                    <a16:creationId xmlns:a16="http://schemas.microsoft.com/office/drawing/2014/main" id="{54B9CDF0-DC54-4868-B60A-6840FDE6A2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660000" flipH="1">
                <a:off x="5792091" y="5077607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直接连接符​​(S) 338">
                <a:extLst>
                  <a:ext uri="{FF2B5EF4-FFF2-40B4-BE49-F238E27FC236}">
                    <a16:creationId xmlns:a16="http://schemas.microsoft.com/office/drawing/2014/main" id="{3706BEC8-029B-4E0F-A55F-A552E1DE26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780000" flipH="1">
                <a:off x="5847441" y="521122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直接连接符​​(S) 339">
                <a:extLst>
                  <a:ext uri="{FF2B5EF4-FFF2-40B4-BE49-F238E27FC236}">
                    <a16:creationId xmlns:a16="http://schemas.microsoft.com/office/drawing/2014/main" id="{25EBA5EB-4807-4E96-BA08-B6B74AE040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6900000" flipH="1">
                <a:off x="5900410" y="5342458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1" name="直接连接符​​(S) 340">
                <a:extLst>
                  <a:ext uri="{FF2B5EF4-FFF2-40B4-BE49-F238E27FC236}">
                    <a16:creationId xmlns:a16="http://schemas.microsoft.com/office/drawing/2014/main" id="{5548885E-CABE-42B5-B06A-1E6B9B1981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-7020000" flipH="1">
                <a:off x="5955760" y="5473693"/>
                <a:ext cx="3394" cy="182880"/>
              </a:xfrm>
              <a:prstGeom prst="line">
                <a:avLst/>
              </a:prstGeom>
              <a:ln>
                <a:solidFill>
                  <a:srgbClr val="FFFFFF">
                    <a:alpha val="3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图片 6" descr="抽象光点图像">
            <a:extLst>
              <a:ext uri="{FF2B5EF4-FFF2-40B4-BE49-F238E27FC236}">
                <a16:creationId xmlns:a16="http://schemas.microsoft.com/office/drawing/2014/main" id="{FE6C54C5-D2F4-48F8-B65E-7506F07BCC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268" r="4773" b="-1"/>
          <a:stretch/>
        </p:blipFill>
        <p:spPr>
          <a:xfrm>
            <a:off x="8055588" y="-3863"/>
            <a:ext cx="4132754" cy="3445946"/>
          </a:xfrm>
          <a:custGeom>
            <a:avLst/>
            <a:gdLst>
              <a:gd name="connsiteX0" fmla="*/ 303228 w 4638368"/>
              <a:gd name="connsiteY0" fmla="*/ 0 h 3867534"/>
              <a:gd name="connsiteX1" fmla="*/ 4638368 w 4638368"/>
              <a:gd name="connsiteY1" fmla="*/ 0 h 3867534"/>
              <a:gd name="connsiteX2" fmla="*/ 4638368 w 4638368"/>
              <a:gd name="connsiteY2" fmla="*/ 2952747 h 3867534"/>
              <a:gd name="connsiteX3" fmla="*/ 4585825 w 4638368"/>
              <a:gd name="connsiteY3" fmla="*/ 3013864 h 3867534"/>
              <a:gd name="connsiteX4" fmla="*/ 2641346 w 4638368"/>
              <a:gd name="connsiteY4" fmla="*/ 3867534 h 3867534"/>
              <a:gd name="connsiteX5" fmla="*/ 0 w 4638368"/>
              <a:gd name="connsiteY5" fmla="*/ 1226188 h 3867534"/>
              <a:gd name="connsiteX6" fmla="*/ 260466 w 4638368"/>
              <a:gd name="connsiteY6" fmla="*/ 81056 h 386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8368" h="3867534">
                <a:moveTo>
                  <a:pt x="303228" y="0"/>
                </a:moveTo>
                <a:lnTo>
                  <a:pt x="4638368" y="0"/>
                </a:lnTo>
                <a:lnTo>
                  <a:pt x="4638368" y="2952747"/>
                </a:lnTo>
                <a:lnTo>
                  <a:pt x="4585825" y="3013864"/>
                </a:lnTo>
                <a:cubicBezTo>
                  <a:pt x="4103088" y="3538671"/>
                  <a:pt x="3410622" y="3867534"/>
                  <a:pt x="2641346" y="3867534"/>
                </a:cubicBezTo>
                <a:cubicBezTo>
                  <a:pt x="1182571" y="3867534"/>
                  <a:pt x="0" y="2684963"/>
                  <a:pt x="0" y="1226188"/>
                </a:cubicBezTo>
                <a:cubicBezTo>
                  <a:pt x="0" y="815907"/>
                  <a:pt x="93544" y="427475"/>
                  <a:pt x="260466" y="81056"/>
                </a:cubicBezTo>
                <a:close/>
              </a:path>
            </a:pathLst>
          </a:custGeom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4F7DDC4-FAF4-7AA0-A08B-74B6D0620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Background</a:t>
            </a:r>
          </a:p>
          <a:p>
            <a:r>
              <a:rPr lang="en-US" altLang="zh-CN" sz="2800" dirty="0"/>
              <a:t>Case studies</a:t>
            </a:r>
          </a:p>
          <a:p>
            <a:r>
              <a:rPr lang="en-US" altLang="zh-CN" sz="2800" dirty="0"/>
              <a:t>Conclusion and Outlook</a:t>
            </a:r>
            <a:endParaRPr lang="zh-CN" altLang="en-US" sz="2800" dirty="0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9B1CFC9-B4BF-993E-56B5-98FBEB053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2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913824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28490-8931-770D-00FA-16822D62F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E23E064-D990-1276-16B7-CC34463D0BD4}"/>
              </a:ext>
            </a:extLst>
          </p:cNvPr>
          <p:cNvSpPr/>
          <p:nvPr/>
        </p:nvSpPr>
        <p:spPr>
          <a:xfrm>
            <a:off x="6712911" y="4882648"/>
            <a:ext cx="4272643" cy="468086"/>
          </a:xfrm>
          <a:prstGeom prst="ellipse">
            <a:avLst/>
          </a:prstGeom>
          <a:solidFill>
            <a:schemeClr val="accent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C387AE74-FCA0-1D9B-A649-DD0F66B71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142068"/>
            <a:ext cx="5551226" cy="2388990"/>
          </a:xfrm>
        </p:spPr>
        <p:txBody>
          <a:bodyPr/>
          <a:lstStyle/>
          <a:p>
            <a:r>
              <a:rPr lang="en-US" altLang="zh-CN" dirty="0"/>
              <a:t>Double beta decay originates from strong nuclear pairing </a:t>
            </a:r>
          </a:p>
          <a:p>
            <a:r>
              <a:rPr lang="en-US" altLang="zh-CN" dirty="0"/>
              <a:t>If neutrino is </a:t>
            </a:r>
            <a:r>
              <a:rPr lang="en-US" altLang="zh-CN" dirty="0" err="1"/>
              <a:t>majorana</a:t>
            </a:r>
            <a:r>
              <a:rPr lang="en-US" altLang="zh-CN" dirty="0"/>
              <a:t> particle, then a process called </a:t>
            </a:r>
            <a:r>
              <a:rPr lang="en-US" altLang="zh-CN" dirty="0" err="1"/>
              <a:t>neutrinoless</a:t>
            </a:r>
            <a:r>
              <a:rPr lang="en-US" altLang="zh-CN" dirty="0"/>
              <a:t> double beta decay can be observed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6768BC83-0F1B-BDE3-51C1-4066846A8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447" y="2065867"/>
            <a:ext cx="4716155" cy="377492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DCB152B-C766-81E1-AC19-79F2ECD21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895" y="4497253"/>
            <a:ext cx="3536856" cy="175114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96A2D868-85EB-1150-3D6B-99A4730AF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250" y="4635848"/>
            <a:ext cx="3454145" cy="1507762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1F26C4-CFED-FBD3-1829-533C2A03A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3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45222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28490-8931-770D-00FA-16822D62F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Background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B3666CA-3E14-3684-34DD-4825512B5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7069" y="1442584"/>
            <a:ext cx="6882202" cy="4427991"/>
          </a:xfr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7E23E064-D990-1276-16B7-CC34463D0BD4}"/>
              </a:ext>
            </a:extLst>
          </p:cNvPr>
          <p:cNvSpPr/>
          <p:nvPr/>
        </p:nvSpPr>
        <p:spPr>
          <a:xfrm>
            <a:off x="6467982" y="4493146"/>
            <a:ext cx="4272643" cy="468086"/>
          </a:xfrm>
          <a:prstGeom prst="ellipse">
            <a:avLst/>
          </a:prstGeom>
          <a:solidFill>
            <a:schemeClr val="accent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82AADE-2015-058C-E7A5-E000421267AB}"/>
              </a:ext>
            </a:extLst>
          </p:cNvPr>
          <p:cNvSpPr txBox="1"/>
          <p:nvPr/>
        </p:nvSpPr>
        <p:spPr>
          <a:xfrm>
            <a:off x="511791" y="2415654"/>
            <a:ext cx="440822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New physics search starting from SMEFT offers model independent predictions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At different energy scales, different </a:t>
            </a:r>
            <a:r>
              <a:rPr lang="en-US" altLang="zh-CN" sz="2400" dirty="0" err="1"/>
              <a:t>d.o.f’s</a:t>
            </a:r>
            <a:r>
              <a:rPr lang="en-US" altLang="zh-CN" sz="2400" dirty="0"/>
              <a:t> are included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Relevant tools are adopted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6F9A415-D691-9C3B-1044-87A03775AE21}"/>
              </a:ext>
            </a:extLst>
          </p:cNvPr>
          <p:cNvSpPr txBox="1"/>
          <p:nvPr/>
        </p:nvSpPr>
        <p:spPr>
          <a:xfrm>
            <a:off x="8171247" y="997998"/>
            <a:ext cx="3334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Cirigliano</a:t>
            </a:r>
            <a:r>
              <a:rPr lang="en-US" altLang="zh-CN" dirty="0"/>
              <a:t> et al. JHEP12,097(2018)</a:t>
            </a:r>
            <a:endParaRPr lang="zh-CN" altLang="en-US" dirty="0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8E8ACC1B-FF11-C050-C224-EDE1DDF4B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4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89483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8EDAA2-F50C-0C54-AE1A-4B67A02E5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CasE</a:t>
            </a:r>
            <a:r>
              <a:rPr lang="en-US" altLang="zh-CN" dirty="0"/>
              <a:t> 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04683E-7964-6454-8970-AA6A2026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342" y="2776688"/>
            <a:ext cx="10131425" cy="3649133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 new LO contact term is needed to cancel the divergence in the </a:t>
            </a:r>
            <a:r>
              <a:rPr lang="en-US" altLang="zh-CN" dirty="0" err="1"/>
              <a:t>nn</a:t>
            </a:r>
            <a:r>
              <a:rPr lang="en-US" altLang="zh-CN" dirty="0" err="1">
                <a:sym typeface="Wingdings" panose="05000000000000000000" pitchFamily="2" charset="2"/>
              </a:rPr>
              <a:t>ppee</a:t>
            </a:r>
            <a:r>
              <a:rPr lang="en-US" altLang="zh-CN" dirty="0">
                <a:sym typeface="Wingdings" panose="05000000000000000000" pitchFamily="2" charset="2"/>
              </a:rPr>
              <a:t> amplitude</a:t>
            </a:r>
          </a:p>
          <a:p>
            <a:r>
              <a:rPr lang="en-US" altLang="zh-CN" dirty="0">
                <a:sym typeface="Wingdings" panose="05000000000000000000" pitchFamily="2" charset="2"/>
              </a:rPr>
              <a:t>By deriving this, </a:t>
            </a:r>
            <a:r>
              <a:rPr lang="en-US" altLang="zh-CN" dirty="0" err="1">
                <a:sym typeface="Wingdings" panose="05000000000000000000" pitchFamily="2" charset="2"/>
              </a:rPr>
              <a:t>Fierz</a:t>
            </a:r>
            <a:r>
              <a:rPr lang="en-US" altLang="zh-CN" dirty="0">
                <a:sym typeface="Wingdings" panose="05000000000000000000" pitchFamily="2" charset="2"/>
              </a:rPr>
              <a:t> transformation is used and </a:t>
            </a:r>
            <a:r>
              <a:rPr lang="en-US" altLang="zh-CN" dirty="0" err="1">
                <a:sym typeface="Wingdings" panose="05000000000000000000" pitchFamily="2" charset="2"/>
              </a:rPr>
              <a:t>gA</a:t>
            </a:r>
            <a:r>
              <a:rPr lang="en-US" altLang="zh-CN" dirty="0">
                <a:sym typeface="Wingdings" panose="05000000000000000000" pitchFamily="2" charset="2"/>
              </a:rPr>
              <a:t> is a bare one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5001639-8D57-3903-04B3-A1A838372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4773" y="2142067"/>
            <a:ext cx="4971435" cy="3464648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063E4957-2E9F-4772-6B4B-8AEA64250AD4}"/>
              </a:ext>
            </a:extLst>
          </p:cNvPr>
          <p:cNvSpPr/>
          <p:nvPr/>
        </p:nvSpPr>
        <p:spPr>
          <a:xfrm>
            <a:off x="1501254" y="4135272"/>
            <a:ext cx="4196686" cy="682387"/>
          </a:xfrm>
          <a:prstGeom prst="ellipse">
            <a:avLst/>
          </a:prstGeom>
          <a:solidFill>
            <a:schemeClr val="accent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EEA033AD-D420-CFBB-0921-2188CFEEF399}"/>
              </a:ext>
            </a:extLst>
          </p:cNvPr>
          <p:cNvSpPr/>
          <p:nvPr/>
        </p:nvSpPr>
        <p:spPr>
          <a:xfrm>
            <a:off x="1448937" y="4970059"/>
            <a:ext cx="2618096" cy="682387"/>
          </a:xfrm>
          <a:prstGeom prst="ellipse">
            <a:avLst/>
          </a:prstGeom>
          <a:solidFill>
            <a:schemeClr val="accent3">
              <a:lumMod val="60000"/>
              <a:lumOff val="4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C991827-6E47-65CA-6019-94DEC6888A9E}"/>
              </a:ext>
            </a:extLst>
          </p:cNvPr>
          <p:cNvSpPr txBox="1"/>
          <p:nvPr/>
        </p:nvSpPr>
        <p:spPr>
          <a:xfrm>
            <a:off x="3048569" y="3244334"/>
            <a:ext cx="60971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 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12C9E6E-4356-0BD8-09CC-3C554BAC0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639" y="2305642"/>
            <a:ext cx="4971436" cy="83417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4126D33F-FD0B-9880-EA02-F7E11086E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39" y="3404996"/>
            <a:ext cx="2613001" cy="80346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0FEF0E1-5766-9FC5-38E1-31C1F13068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639" y="4476465"/>
            <a:ext cx="3139007" cy="65216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3065FF7E-E58E-BF82-5C43-079B47787C76}"/>
              </a:ext>
            </a:extLst>
          </p:cNvPr>
          <p:cNvSpPr txBox="1"/>
          <p:nvPr/>
        </p:nvSpPr>
        <p:spPr>
          <a:xfrm>
            <a:off x="7168636" y="1852460"/>
            <a:ext cx="3695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Cirigliano</a:t>
            </a:r>
            <a:r>
              <a:rPr lang="en-US" altLang="zh-CN" dirty="0"/>
              <a:t> et al. PRL120,202001(2018)</a:t>
            </a:r>
            <a:endParaRPr lang="zh-CN" altLang="en-US" dirty="0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1D8E3CE3-3387-C409-F9A9-F99690D7D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5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707984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3F9149-070C-679C-3BAE-D822277EC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2763B1-9D9C-4914-A46D-751F8E87D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3649133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1CFF2676-7E08-C090-48FE-BD3E67E2E9EF}"/>
              </a:ext>
            </a:extLst>
          </p:cNvPr>
          <p:cNvSpPr txBox="1">
            <a:spLocks/>
          </p:cNvSpPr>
          <p:nvPr/>
        </p:nvSpPr>
        <p:spPr>
          <a:xfrm>
            <a:off x="838201" y="22944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Later the LEC was determined using the Cottingham approach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E61AF8C-646A-4855-5975-DA147343F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55" y="1810307"/>
            <a:ext cx="5030284" cy="357208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1B23F59-D06A-7DCB-02A1-EF0FE4CA7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2775" y="1821542"/>
            <a:ext cx="5560747" cy="356085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15606F3-79CA-B1A3-6BC1-B2412C74A8AD}"/>
              </a:ext>
            </a:extLst>
          </p:cNvPr>
          <p:cNvSpPr txBox="1"/>
          <p:nvPr/>
        </p:nvSpPr>
        <p:spPr>
          <a:xfrm>
            <a:off x="6776113" y="1180531"/>
            <a:ext cx="377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Cirigliano</a:t>
            </a:r>
            <a:r>
              <a:rPr lang="en-US" altLang="zh-CN" dirty="0"/>
              <a:t> et al. PRC110, 055504(2019)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AA2DB0-365C-CC85-7C90-715288A3A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6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4161301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A2C1A5-E1D5-195E-A1DE-582ECD4D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Many-body calculations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66781C-1E7E-EB9C-05A2-CC98D4217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926" y="2879046"/>
            <a:ext cx="10131425" cy="3649133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Ab initio Calculations suggest large changes, so does phenomenological one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054B5EF-86DA-EB14-7021-475455FF2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853" y="2140675"/>
            <a:ext cx="4179865" cy="390033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B5B5CFF-B30C-A46A-4998-1516406A3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051" y="2140675"/>
            <a:ext cx="4318417" cy="390033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E60AF3C-46F3-E716-E8DC-2EA6EEF0D31B}"/>
              </a:ext>
            </a:extLst>
          </p:cNvPr>
          <p:cNvSpPr txBox="1"/>
          <p:nvPr/>
        </p:nvSpPr>
        <p:spPr>
          <a:xfrm>
            <a:off x="1213885" y="1665388"/>
            <a:ext cx="3354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Wirth et al. PRL127,242502(2021)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22C6FF9-7312-2EE4-DB94-3481497B39E9}"/>
              </a:ext>
            </a:extLst>
          </p:cNvPr>
          <p:cNvSpPr txBox="1"/>
          <p:nvPr/>
        </p:nvSpPr>
        <p:spPr>
          <a:xfrm>
            <a:off x="6575391" y="1681655"/>
            <a:ext cx="3697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Jokiniemi</a:t>
            </a:r>
            <a:r>
              <a:rPr lang="en-US" altLang="zh-CN" dirty="0"/>
              <a:t> et al. PLB823,136720(2021)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EA8103-8C93-32B0-6084-5680E862A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7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316907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7BAC2C-0768-FA68-1F21-3A28FF9B3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Many-body calculations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1773858-AF41-B929-3836-6882729DE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443" y="2728921"/>
            <a:ext cx="10131425" cy="3649133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And the contact term contributions were automatically used for estimating the neutrino mass limit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9D23E77-52D3-4EAD-1B91-DFD002F5A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761" y="1740724"/>
            <a:ext cx="9216788" cy="361564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84BCBEE-87B8-5545-0177-839B00150205}"/>
              </a:ext>
            </a:extLst>
          </p:cNvPr>
          <p:cNvSpPr txBox="1"/>
          <p:nvPr/>
        </p:nvSpPr>
        <p:spPr>
          <a:xfrm>
            <a:off x="7808968" y="1312323"/>
            <a:ext cx="3606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Agostini et al. RMP95, 025002(2023)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46646C1-49A1-7043-8DB2-2B837A75E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8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228264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3BE425-43DD-8D9D-88BB-8DFA0330F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FNS effects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166A33-67DE-CA42-5BCC-0493F0A5D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4821071" cy="3649133"/>
          </a:xfrm>
        </p:spPr>
        <p:txBody>
          <a:bodyPr/>
          <a:lstStyle/>
          <a:p>
            <a:r>
              <a:rPr lang="en-US" altLang="zh-CN" dirty="0"/>
              <a:t>Minor issues:</a:t>
            </a:r>
          </a:p>
          <a:p>
            <a:pPr lvl="1"/>
            <a:r>
              <a:rPr lang="en-US" altLang="zh-CN" dirty="0"/>
              <a:t>Violation of </a:t>
            </a:r>
            <a:r>
              <a:rPr lang="en-US" altLang="zh-CN" dirty="0" err="1"/>
              <a:t>Fierz</a:t>
            </a:r>
            <a:r>
              <a:rPr lang="en-US" altLang="zh-CN" dirty="0"/>
              <a:t> identity</a:t>
            </a:r>
          </a:p>
          <a:p>
            <a:pPr lvl="1"/>
            <a:r>
              <a:rPr lang="en-US" altLang="zh-CN" dirty="0" err="1"/>
              <a:t>gA</a:t>
            </a:r>
            <a:r>
              <a:rPr lang="en-US" altLang="zh-CN" dirty="0"/>
              <a:t> quenching</a:t>
            </a:r>
          </a:p>
          <a:p>
            <a:r>
              <a:rPr lang="en-US" altLang="zh-CN" dirty="0"/>
              <a:t>All these calculation treat the form factor originate from finite size of nucleon as a NLO contribution</a:t>
            </a:r>
          </a:p>
          <a:p>
            <a:r>
              <a:rPr lang="en-US" altLang="zh-CN" dirty="0"/>
              <a:t>Assuming it will not affect the UV behavior of neutrino potential</a:t>
            </a:r>
          </a:p>
          <a:p>
            <a:r>
              <a:rPr lang="en-US" altLang="zh-CN" dirty="0"/>
              <a:t>Is this correct?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7D2B009-59D6-B3AF-EE5A-973014FA7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997" y="2214235"/>
            <a:ext cx="6198019" cy="3504796"/>
          </a:xfrm>
          <a:prstGeom prst="rect">
            <a:avLst/>
          </a:prstGeom>
        </p:spPr>
      </p:pic>
      <p:sp>
        <p:nvSpPr>
          <p:cNvPr id="6" name="椭圆 5">
            <a:extLst>
              <a:ext uri="{FF2B5EF4-FFF2-40B4-BE49-F238E27FC236}">
                <a16:creationId xmlns:a16="http://schemas.microsoft.com/office/drawing/2014/main" id="{698F08AE-8EF4-C8FA-05C9-90BB77BFF948}"/>
              </a:ext>
            </a:extLst>
          </p:cNvPr>
          <p:cNvSpPr/>
          <p:nvPr/>
        </p:nvSpPr>
        <p:spPr>
          <a:xfrm>
            <a:off x="8871045" y="4947313"/>
            <a:ext cx="2777319" cy="27295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06324A-96D2-D8D3-19B5-FE3DC4D0204E}"/>
              </a:ext>
            </a:extLst>
          </p:cNvPr>
          <p:cNvSpPr txBox="1"/>
          <p:nvPr/>
        </p:nvSpPr>
        <p:spPr>
          <a:xfrm>
            <a:off x="8212390" y="1699548"/>
            <a:ext cx="3697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Jokiniemi</a:t>
            </a:r>
            <a:r>
              <a:rPr lang="en-US" altLang="zh-CN" dirty="0"/>
              <a:t> et al. PLB823,136720(2021)</a:t>
            </a:r>
            <a:endParaRPr lang="zh-CN" altLang="en-US" dirty="0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4391BADB-B44D-DBA7-388A-BDA9B8AF7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9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630585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ECDDB7A3-93E7-F522-BE48-F8998F67D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425" y="52260"/>
            <a:ext cx="4660712" cy="307205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5E6147D-B772-1D59-FE61-4B9ED9410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FNS effect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28CD95-DFE1-2618-A605-72027ED771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299744"/>
            <a:ext cx="5742295" cy="3649133"/>
          </a:xfrm>
        </p:spPr>
        <p:txBody>
          <a:bodyPr>
            <a:normAutofit/>
          </a:bodyPr>
          <a:lstStyle/>
          <a:p>
            <a:r>
              <a:rPr lang="en-US" altLang="zh-CN" dirty="0"/>
              <a:t>We perform EFT analysis for the renormalizability of theory with FNS</a:t>
            </a:r>
          </a:p>
          <a:p>
            <a:r>
              <a:rPr lang="en-US" altLang="zh-CN" dirty="0"/>
              <a:t>Our calculations suggest no more leading order terms are needed if FNS is considered</a:t>
            </a:r>
          </a:p>
          <a:p>
            <a:r>
              <a:rPr lang="en-US" altLang="zh-CN" dirty="0"/>
              <a:t>Careful treatments are needed for many-body calculations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074858A-5E0A-3736-B043-97642DDF0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425" y="3124310"/>
            <a:ext cx="4660712" cy="286307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46D1A7F-7AFF-968B-B22C-D496548A60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59" y="4269193"/>
            <a:ext cx="5547817" cy="138087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3C68EE6-F650-14BE-AC67-1F6226AA8938}"/>
              </a:ext>
            </a:extLst>
          </p:cNvPr>
          <p:cNvSpPr txBox="1"/>
          <p:nvPr/>
        </p:nvSpPr>
        <p:spPr>
          <a:xfrm>
            <a:off x="2943437" y="5833079"/>
            <a:ext cx="3166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Liu et al. PRC112, 055501(2025)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32908A-4E34-9F34-2AE4-188111311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10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366535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D7F98-1D2A-0E8F-8CD1-29EF85C6B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Other calculations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48ED93-67D4-FE7E-D94D-86AF7C97A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62" y="2523132"/>
            <a:ext cx="10131425" cy="3649133"/>
          </a:xfrm>
        </p:spPr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 relativistic nucleon propagator also leads to the convergence of the amplitude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968262C-1714-66F1-917A-236349C21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06" y="2065867"/>
            <a:ext cx="5114573" cy="306296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8DEABD1-6F56-CF5F-6BB7-80C3656A2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3274" y="2065866"/>
            <a:ext cx="4695848" cy="323828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89485F9-DF6F-27EA-31D0-69652C82ABBE}"/>
              </a:ext>
            </a:extLst>
          </p:cNvPr>
          <p:cNvSpPr txBox="1"/>
          <p:nvPr/>
        </p:nvSpPr>
        <p:spPr>
          <a:xfrm>
            <a:off x="8212390" y="1699548"/>
            <a:ext cx="3255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Yang et al. PLB855,138782(2024)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DF2CFF8-3228-8EF4-1C0C-125116993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11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2318207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AD7F98-1D2A-0E8F-8CD1-29EF85C6B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Lessons we Learn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48ED93-67D4-FE7E-D94D-86AF7C97A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562" y="2523132"/>
            <a:ext cx="10131425" cy="3649133"/>
          </a:xfrm>
        </p:spPr>
        <p:txBody>
          <a:bodyPr/>
          <a:lstStyle/>
          <a:p>
            <a:r>
              <a:rPr lang="en-US" altLang="zh-CN" dirty="0"/>
              <a:t>For traditional nuclear many-body calculations, previous calculations are complete at LO, no more contact terms are needed</a:t>
            </a:r>
          </a:p>
          <a:p>
            <a:r>
              <a:rPr lang="en-US" altLang="zh-CN" dirty="0"/>
              <a:t>For ab initio calculations, at LO, a bare </a:t>
            </a:r>
            <a:r>
              <a:rPr lang="en-US" altLang="zh-CN" dirty="0" err="1"/>
              <a:t>gA</a:t>
            </a:r>
            <a:r>
              <a:rPr lang="en-US" altLang="zh-CN" dirty="0"/>
              <a:t> or </a:t>
            </a:r>
            <a:r>
              <a:rPr lang="en-US" altLang="zh-CN" dirty="0" err="1"/>
              <a:t>gV</a:t>
            </a:r>
            <a:r>
              <a:rPr lang="en-US" altLang="zh-CN" dirty="0"/>
              <a:t> should be used instead of a non-perturbative form factors at LO</a:t>
            </a:r>
          </a:p>
          <a:p>
            <a:r>
              <a:rPr lang="en-US" altLang="zh-CN" dirty="0"/>
              <a:t>However, the latter is more nature since we have no idea the on shell form factor still valid in virtual process</a:t>
            </a:r>
          </a:p>
          <a:p>
            <a:r>
              <a:rPr lang="en-US" altLang="zh-CN" dirty="0"/>
              <a:t>Perhaps future LQCD could tell us more</a:t>
            </a:r>
          </a:p>
          <a:p>
            <a:r>
              <a:rPr lang="en-US" altLang="zh-CN" dirty="0"/>
              <a:t>Applications of EFT operator to many-body calculations are non-trivial 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5164EC8-AE8B-D2DC-F1FA-B3633AA85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12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4000064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7B6A8F-3CA2-70EA-FDDE-1DC48C9C6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9A4210-6F1C-780D-A583-05E1C2A75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Two important vertices from LR symmetric model and EFT matchings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8DCA00-90A3-0E46-0F39-20F398928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451" y="2142067"/>
            <a:ext cx="6358123" cy="245695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08A2491-90D8-2254-613B-D3FF1E88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0363" y="2916016"/>
            <a:ext cx="2502051" cy="46993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6EE9FBA-8BE4-EF88-31FB-B8E209267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0363" y="3898967"/>
            <a:ext cx="2502051" cy="45726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A8DE6BF-7188-2070-8F16-E20A8B4928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08" y="3078422"/>
            <a:ext cx="1663931" cy="58424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6FA7A5BD-AD34-929F-B07B-13520D5D7375}"/>
              </a:ext>
            </a:extLst>
          </p:cNvPr>
          <p:cNvSpPr txBox="1"/>
          <p:nvPr/>
        </p:nvSpPr>
        <p:spPr>
          <a:xfrm>
            <a:off x="8649517" y="1696535"/>
            <a:ext cx="3259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Chen et al. CPC50, 034105(2026)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DE484B-3422-2DAC-4468-260183CE6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13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1702125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3FFCA-9224-E9C6-EF21-3DEEB46B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LRSM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FD5EF21-0E1C-37AF-5D57-8EB4D4C135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0267" y="2481301"/>
                <a:ext cx="10131425" cy="3649133"/>
              </a:xfrm>
            </p:spPr>
            <p:txBody>
              <a:bodyPr>
                <a:normAutofit lnSpcReduction="10000"/>
              </a:bodyPr>
              <a:lstStyle/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To avoid actual calculation of p-wave electrons, the Dirac equation for free electron is used, 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altLang="zh-CN" i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altLang="zh-CN" dirty="0"/>
                  <a:t> to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zh-CN" dirty="0"/>
                  <a:t>  , in the so-called master formula</a:t>
                </a:r>
              </a:p>
              <a:p>
                <a:r>
                  <a:rPr lang="en-US" altLang="zh-CN" dirty="0"/>
                  <a:t>this will bring quite different behavior for NME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FD5EF21-0E1C-37AF-5D57-8EB4D4C135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0267" y="2481301"/>
                <a:ext cx="10131425" cy="3649133"/>
              </a:xfrm>
              <a:blipFill>
                <a:blip r:embed="rId2"/>
                <a:stretch>
                  <a:fillRect l="-421" b="-16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C0D93490-864C-2B46-1DF2-39BEC9384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513" y="1955902"/>
            <a:ext cx="5131750" cy="227376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B0798A3-F7B6-F9CE-89F8-0DFB6ABA8E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752" y="1955902"/>
            <a:ext cx="4505940" cy="294619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946A263-A82F-B688-DB32-41E65A89A483}"/>
              </a:ext>
            </a:extLst>
          </p:cNvPr>
          <p:cNvSpPr txBox="1"/>
          <p:nvPr/>
        </p:nvSpPr>
        <p:spPr>
          <a:xfrm>
            <a:off x="8413111" y="1555979"/>
            <a:ext cx="3259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Chen et al. CPC50, 034105(2026)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EC48E2F-4738-343E-A2AF-7A4677FD4DB3}"/>
              </a:ext>
            </a:extLst>
          </p:cNvPr>
          <p:cNvSpPr txBox="1"/>
          <p:nvPr/>
        </p:nvSpPr>
        <p:spPr>
          <a:xfrm>
            <a:off x="2111414" y="1510370"/>
            <a:ext cx="3334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Cirigliano</a:t>
            </a:r>
            <a:r>
              <a:rPr lang="en-US" altLang="zh-CN" dirty="0"/>
              <a:t> et al. JHEP12,097(2018)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00965B-FF81-C275-509F-3BA0747E9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14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479821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3FFCA-9224-E9C6-EF21-3DEEB46B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LRSM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D5EF21-0E1C-37AF-5D57-8EB4D4C13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 comparison between the exact S-matrix calculation and that of the so-called Master formula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DA043E6-DE23-2272-6ACF-04E61F77B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594" y="1699292"/>
            <a:ext cx="9059838" cy="336388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F7F105A-01D5-DD0A-A137-270432372276}"/>
              </a:ext>
            </a:extLst>
          </p:cNvPr>
          <p:cNvSpPr txBox="1"/>
          <p:nvPr/>
        </p:nvSpPr>
        <p:spPr>
          <a:xfrm>
            <a:off x="8613833" y="1291860"/>
            <a:ext cx="3259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Chen et al. CPC50, 034105(2026)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13B7804-52C1-9D30-66A7-02F3D0F8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15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3112830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C3FFCA-9224-E9C6-EF21-3DEEB46B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LRSM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D5EF21-0E1C-37AF-5D57-8EB4D4C13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755350" cy="3649133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As a consequence, the constraints on Wilson coefficient can be differed by more than 2 times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9A336C3-8FB4-54BE-846C-1F8152619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0858" y="1471849"/>
            <a:ext cx="3754271" cy="314226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C138EAF-650F-55CF-0419-AAD3CBCC6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3251" y="1426365"/>
            <a:ext cx="3754271" cy="318775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EB85B17-04C3-3263-B00E-3322ED283981}"/>
              </a:ext>
            </a:extLst>
          </p:cNvPr>
          <p:cNvSpPr txBox="1"/>
          <p:nvPr/>
        </p:nvSpPr>
        <p:spPr>
          <a:xfrm>
            <a:off x="8743187" y="1026317"/>
            <a:ext cx="3259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Chen et al. CPC50, 034105(2026)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4D0996-F3F8-F763-E09D-3A6B7C2EC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16</a:t>
            </a:fld>
            <a:endParaRPr lang="zh-CN" altLang="en-US" noProof="0"/>
          </a:p>
        </p:txBody>
      </p:sp>
    </p:spTree>
    <p:extLst>
      <p:ext uri="{BB962C8B-B14F-4D97-AF65-F5344CB8AC3E}">
        <p14:creationId xmlns:p14="http://schemas.microsoft.com/office/powerpoint/2010/main" val="40642017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EC1B1D-690B-2F6A-264F-39423C2A5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 and outlook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CAA089-2971-1B8E-B4E1-60C8E9EE5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It is important to translate the underlying mechanism to actual decay width</a:t>
            </a:r>
          </a:p>
          <a:p>
            <a:r>
              <a:rPr lang="en-US" altLang="zh-CN" dirty="0"/>
              <a:t>A lot of attempts are devoted to EFT studies of double beta decay as well as the nuclear matrix element calculations</a:t>
            </a:r>
          </a:p>
          <a:p>
            <a:r>
              <a:rPr lang="en-US" altLang="zh-CN" dirty="0"/>
              <a:t>However, careful treatments are needed when we go from EFT operators to that of nuclear many-body calculations</a:t>
            </a:r>
          </a:p>
          <a:p>
            <a:r>
              <a:rPr lang="en-US" altLang="zh-CN" dirty="0"/>
              <a:t>This is as important as pining down uncertainties in nuclear many-body calculations</a:t>
            </a:r>
          </a:p>
          <a:p>
            <a:r>
              <a:rPr lang="en-US" altLang="zh-CN" dirty="0"/>
              <a:t>They are vital for future determination of underlying mechanism in double beta decay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ADBA605-C415-E764-9388-1C5E9389A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9E57DC2-970A-4B3E-BB1C-7A09969E49DF}" type="slidenum">
              <a:rPr lang="en-US" altLang="zh-CN" noProof="0" smtClean="0"/>
              <a:t>17</a:t>
            </a:fld>
            <a:endParaRPr lang="zh-CN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088296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4BCB7C-A6FC-4118-9027-468ECFDE64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2399" y="2573867"/>
            <a:ext cx="7197726" cy="2421464"/>
          </a:xfrm>
        </p:spPr>
        <p:txBody>
          <a:bodyPr rtlCol="0">
            <a:normAutofit/>
          </a:bodyPr>
          <a:lstStyle/>
          <a:p>
            <a:pPr rtl="0"/>
            <a:r>
              <a:rPr lang="zh-CN" altLang="en-US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29399308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天体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521174_TF22566005_Win32" id="{8767197E-7510-42F8-B763-E45F3770E5A5}" vid="{CF90D904-521C-4459-A9B7-C388B2C4B831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8D3305-1D9D-4BC8-A40F-6F8AE50BD7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08B90B-70ED-4539-9C14-FB2728D9064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A0D51BCB-0419-432E-B7F1-25548446A6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未来设计</Template>
  <TotalTime>19375</TotalTime>
  <Words>627</Words>
  <Application>Microsoft Office PowerPoint</Application>
  <PresentationFormat>宽屏</PresentationFormat>
  <Paragraphs>170</Paragraphs>
  <Slides>18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3" baseType="lpstr">
      <vt:lpstr>Microsoft YaHei UI</vt:lpstr>
      <vt:lpstr>Arial</vt:lpstr>
      <vt:lpstr>Cambria Math</vt:lpstr>
      <vt:lpstr>Wingdings</vt:lpstr>
      <vt:lpstr>天体</vt:lpstr>
      <vt:lpstr>Neutrinoless double beta decay: connecting xEFT with Nuclear many-body calculations</vt:lpstr>
      <vt:lpstr>Outline</vt:lpstr>
      <vt:lpstr>Background</vt:lpstr>
      <vt:lpstr>Background</vt:lpstr>
      <vt:lpstr>CasE 1</vt:lpstr>
      <vt:lpstr>Case 1</vt:lpstr>
      <vt:lpstr>Many-body calculations</vt:lpstr>
      <vt:lpstr>Many-body calculations</vt:lpstr>
      <vt:lpstr>FNS effects</vt:lpstr>
      <vt:lpstr>FNS effect</vt:lpstr>
      <vt:lpstr>Other calculations</vt:lpstr>
      <vt:lpstr>Lessons we Learn</vt:lpstr>
      <vt:lpstr>Case 2</vt:lpstr>
      <vt:lpstr>LRSM</vt:lpstr>
      <vt:lpstr>LRSM</vt:lpstr>
      <vt:lpstr>LRSM</vt:lpstr>
      <vt:lpstr>Conclusion and outlook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栋梁 房</dc:creator>
  <cp:lastModifiedBy>栋梁 房</cp:lastModifiedBy>
  <cp:revision>84</cp:revision>
  <dcterms:created xsi:type="dcterms:W3CDTF">2026-07-30T02:27:33Z</dcterms:created>
  <dcterms:modified xsi:type="dcterms:W3CDTF">2026-08-12T13:26:33Z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