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</p:sldMasterIdLst>
  <p:notesMasterIdLst>
    <p:notesMasterId r:id="rId28"/>
  </p:notesMasterIdLst>
  <p:handoutMasterIdLst>
    <p:handoutMasterId r:id="rId29"/>
  </p:handoutMasterIdLst>
  <p:sldIdLst>
    <p:sldId id="5081" r:id="rId2"/>
    <p:sldId id="5083" r:id="rId3"/>
    <p:sldId id="5008" r:id="rId4"/>
    <p:sldId id="2753" r:id="rId5"/>
    <p:sldId id="2721" r:id="rId6"/>
    <p:sldId id="2725" r:id="rId7"/>
    <p:sldId id="2839" r:id="rId8"/>
    <p:sldId id="2734" r:id="rId9"/>
    <p:sldId id="2723" r:id="rId10"/>
    <p:sldId id="5082" r:id="rId11"/>
    <p:sldId id="5073" r:id="rId12"/>
    <p:sldId id="5080" r:id="rId13"/>
    <p:sldId id="5077" r:id="rId14"/>
    <p:sldId id="5078" r:id="rId15"/>
    <p:sldId id="5079" r:id="rId16"/>
    <p:sldId id="5063" r:id="rId17"/>
    <p:sldId id="5069" r:id="rId18"/>
    <p:sldId id="5075" r:id="rId19"/>
    <p:sldId id="5076" r:id="rId20"/>
    <p:sldId id="5064" r:id="rId21"/>
    <p:sldId id="5074" r:id="rId22"/>
    <p:sldId id="5070" r:id="rId23"/>
    <p:sldId id="5068" r:id="rId24"/>
    <p:sldId id="5071" r:id="rId25"/>
    <p:sldId id="5072" r:id="rId26"/>
    <p:sldId id="2754" r:id="rId27"/>
  </p:sldIdLst>
  <p:sldSz cx="12192000" cy="6858000"/>
  <p:notesSz cx="6797675" cy="9928225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B12CA28-131F-401D-946B-7C1A1C5ABBA2}">
          <p14:sldIdLst>
            <p14:sldId id="5081"/>
            <p14:sldId id="5083"/>
            <p14:sldId id="5008"/>
            <p14:sldId id="2753"/>
            <p14:sldId id="2721"/>
            <p14:sldId id="2725"/>
            <p14:sldId id="2839"/>
            <p14:sldId id="2734"/>
            <p14:sldId id="2723"/>
            <p14:sldId id="5082"/>
            <p14:sldId id="5073"/>
            <p14:sldId id="5080"/>
            <p14:sldId id="5077"/>
            <p14:sldId id="5078"/>
            <p14:sldId id="5079"/>
            <p14:sldId id="5063"/>
            <p14:sldId id="5069"/>
            <p14:sldId id="5075"/>
            <p14:sldId id="5076"/>
            <p14:sldId id="5064"/>
            <p14:sldId id="5074"/>
            <p14:sldId id="5070"/>
            <p14:sldId id="5068"/>
            <p14:sldId id="5071"/>
            <p14:sldId id="5072"/>
            <p14:sldId id="27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-Sheng Geng" initials="LSG" lastIdx="2" clrIdx="0"/>
  <p:cmAuthor id="2" name="刘 志伟" initials="刘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D99"/>
    <a:srgbClr val="940941"/>
    <a:srgbClr val="0D6FC5"/>
    <a:srgbClr val="0000FF"/>
    <a:srgbClr val="0073E7"/>
    <a:srgbClr val="F77331"/>
    <a:srgbClr val="008400"/>
    <a:srgbClr val="3385C6"/>
    <a:srgbClr val="26C6DA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89" autoAdjust="0"/>
    <p:restoredTop sz="96065" autoAdjust="0"/>
  </p:normalViewPr>
  <p:slideViewPr>
    <p:cSldViewPr snapToGrid="0">
      <p:cViewPr varScale="1">
        <p:scale>
          <a:sx n="103" d="100"/>
          <a:sy n="103" d="100"/>
        </p:scale>
        <p:origin x="10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8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1AA7F-3044-438C-8B03-54D0453B54BE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D26D2-B6DD-4384-AEA6-8068C7DC69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3A1F4-B63D-4184-A89D-2E46A94932A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1A36F-42B4-4698-A17E-BC46F3BF5D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9512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436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925763" y="849313"/>
            <a:ext cx="4076700" cy="229393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588284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3808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73DC9-A1D2-2243-B66B-DF68CC7026D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B52FF3-46D7-418A-B6FB-9F5E23702DB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89A1BB-EDBA-A509-6BFB-69CAF38B72AA}"/>
              </a:ext>
            </a:extLst>
          </p:cNvPr>
          <p:cNvSpPr/>
          <p:nvPr userDrawn="1"/>
        </p:nvSpPr>
        <p:spPr>
          <a:xfrm>
            <a:off x="0" y="957263"/>
            <a:ext cx="3403600" cy="107950"/>
          </a:xfrm>
          <a:prstGeom prst="rect">
            <a:avLst/>
          </a:prstGeom>
          <a:solidFill>
            <a:srgbClr val="183884"/>
          </a:solidFill>
          <a:ln>
            <a:solidFill>
              <a:srgbClr val="1838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直接连接符 3">
            <a:extLst>
              <a:ext uri="{FF2B5EF4-FFF2-40B4-BE49-F238E27FC236}">
                <a16:creationId xmlns:a16="http://schemas.microsoft.com/office/drawing/2014/main" id="{BEDAA0B8-D3F3-9EF1-8326-574A23BD69DA}"/>
              </a:ext>
            </a:extLst>
          </p:cNvPr>
          <p:cNvCxnSpPr/>
          <p:nvPr userDrawn="1"/>
        </p:nvCxnSpPr>
        <p:spPr>
          <a:xfrm>
            <a:off x="3360739" y="1008063"/>
            <a:ext cx="2692400" cy="0"/>
          </a:xfrm>
          <a:prstGeom prst="line">
            <a:avLst/>
          </a:prstGeom>
          <a:ln w="28575">
            <a:solidFill>
              <a:srgbClr val="1838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6B446-8B49-E84B-B41D-566FBBD75222}" type="datetime1">
              <a:rPr lang="zh-CN" altLang="en-US" smtClean="0"/>
              <a:t>2026/8/13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957263"/>
            <a:ext cx="3403600" cy="107950"/>
          </a:xfrm>
          <a:prstGeom prst="rect">
            <a:avLst/>
          </a:prstGeom>
          <a:solidFill>
            <a:srgbClr val="183884"/>
          </a:solidFill>
          <a:ln>
            <a:solidFill>
              <a:srgbClr val="1838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直接连接符 3"/>
          <p:cNvCxnSpPr/>
          <p:nvPr userDrawn="1"/>
        </p:nvCxnSpPr>
        <p:spPr>
          <a:xfrm>
            <a:off x="3360739" y="1008063"/>
            <a:ext cx="2692400" cy="0"/>
          </a:xfrm>
          <a:prstGeom prst="line">
            <a:avLst/>
          </a:prstGeom>
          <a:ln w="28575">
            <a:solidFill>
              <a:srgbClr val="1838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9"/>
          <p:cNvSpPr txBox="1"/>
          <p:nvPr userDrawn="1"/>
        </p:nvSpPr>
        <p:spPr>
          <a:xfrm>
            <a:off x="890650" y="1543792"/>
            <a:ext cx="1056903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350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DDD8E0-DB65-9749-8C24-B5BC30559C6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FB67F1-DEA0-4505-A3D7-68170254FAE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A2F8EF-2C30-D7C3-FA85-AA4EEE90F1F3}"/>
              </a:ext>
            </a:extLst>
          </p:cNvPr>
          <p:cNvSpPr/>
          <p:nvPr userDrawn="1"/>
        </p:nvSpPr>
        <p:spPr>
          <a:xfrm>
            <a:off x="0" y="957263"/>
            <a:ext cx="3403600" cy="107950"/>
          </a:xfrm>
          <a:prstGeom prst="rect">
            <a:avLst/>
          </a:prstGeom>
          <a:solidFill>
            <a:srgbClr val="183884"/>
          </a:solidFill>
          <a:ln>
            <a:solidFill>
              <a:srgbClr val="1838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7" name="直接连接符 3">
            <a:extLst>
              <a:ext uri="{FF2B5EF4-FFF2-40B4-BE49-F238E27FC236}">
                <a16:creationId xmlns:a16="http://schemas.microsoft.com/office/drawing/2014/main" id="{547BB911-5252-8A0C-56B0-951269AA4FC6}"/>
              </a:ext>
            </a:extLst>
          </p:cNvPr>
          <p:cNvCxnSpPr/>
          <p:nvPr userDrawn="1"/>
        </p:nvCxnSpPr>
        <p:spPr>
          <a:xfrm>
            <a:off x="3360739" y="1008063"/>
            <a:ext cx="2692400" cy="0"/>
          </a:xfrm>
          <a:prstGeom prst="line">
            <a:avLst/>
          </a:prstGeom>
          <a:ln w="28575">
            <a:solidFill>
              <a:srgbClr val="1838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E5E9EF-0889-4BA9-AAF1-25F00514CADD}" type="slidenum">
              <a:rPr lang="en-US" smtClean="0">
                <a:solidFill>
                  <a:srgbClr val="000000"/>
                </a:solidFill>
              </a:rPr>
              <a:t>‹#›</a:t>
            </a:fld>
            <a:r>
              <a:rPr lang="en-US">
                <a:solidFill>
                  <a:srgbClr val="000000"/>
                </a:solidFill>
              </a:rPr>
              <a:t>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1" r:id="rId3"/>
  </p:sldLayoutIdLst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89.png"/><Relationship Id="rId26" Type="http://schemas.openxmlformats.org/officeDocument/2006/relationships/image" Target="../media/image24.jpeg"/><Relationship Id="rId3" Type="http://schemas.openxmlformats.org/officeDocument/2006/relationships/image" Target="../media/image10.jpeg"/><Relationship Id="rId21" Type="http://schemas.openxmlformats.org/officeDocument/2006/relationships/image" Target="../media/image20.png"/><Relationship Id="rId7" Type="http://schemas.openxmlformats.org/officeDocument/2006/relationships/image" Target="../media/image74.png"/><Relationship Id="rId12" Type="http://schemas.openxmlformats.org/officeDocument/2006/relationships/image" Target="../media/image15.png"/><Relationship Id="rId17" Type="http://schemas.openxmlformats.org/officeDocument/2006/relationships/image" Target="../media/image88.png"/><Relationship Id="rId25" Type="http://schemas.microsoft.com/office/2007/relationships/hdphoto" Target="../media/hdphoto1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7.png"/><Relationship Id="rId20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14.png"/><Relationship Id="rId24" Type="http://schemas.openxmlformats.org/officeDocument/2006/relationships/image" Target="../media/image23.png"/><Relationship Id="rId5" Type="http://schemas.openxmlformats.org/officeDocument/2006/relationships/image" Target="../media/image58.png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10" Type="http://schemas.openxmlformats.org/officeDocument/2006/relationships/image" Target="../media/image13.png"/><Relationship Id="rId19" Type="http://schemas.openxmlformats.org/officeDocument/2006/relationships/image" Target="../media/image90.png"/><Relationship Id="rId4" Type="http://schemas.openxmlformats.org/officeDocument/2006/relationships/image" Target="../media/image471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0.png"/><Relationship Id="rId13" Type="http://schemas.openxmlformats.org/officeDocument/2006/relationships/image" Target="../media/image300.png"/><Relationship Id="rId3" Type="http://schemas.openxmlformats.org/officeDocument/2006/relationships/tags" Target="../tags/tag4.xml"/><Relationship Id="rId7" Type="http://schemas.openxmlformats.org/officeDocument/2006/relationships/image" Target="../media/image27.jpeg"/><Relationship Id="rId12" Type="http://schemas.openxmlformats.org/officeDocument/2006/relationships/image" Target="../media/image3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tags" Target="../tags/tag5.xml"/><Relationship Id="rId9" Type="http://schemas.openxmlformats.org/officeDocument/2006/relationships/image" Target="../media/image28.jpe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8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37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36.png"/><Relationship Id="rId5" Type="http://schemas.openxmlformats.org/officeDocument/2006/relationships/tags" Target="../tags/tag10.xml"/><Relationship Id="rId10" Type="http://schemas.openxmlformats.org/officeDocument/2006/relationships/image" Target="../media/image35.png"/><Relationship Id="rId4" Type="http://schemas.openxmlformats.org/officeDocument/2006/relationships/tags" Target="../tags/tag9.xml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53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59.png"/><Relationship Id="rId5" Type="http://schemas.openxmlformats.org/officeDocument/2006/relationships/image" Target="../media/image57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67.png"/><Relationship Id="rId4" Type="http://schemas.openxmlformats.org/officeDocument/2006/relationships/image" Target="../media/image66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23.xml"/><Relationship Id="rId7" Type="http://schemas.openxmlformats.org/officeDocument/2006/relationships/image" Target="../media/image69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image" Target="../media/image75.png"/><Relationship Id="rId18" Type="http://schemas.openxmlformats.org/officeDocument/2006/relationships/image" Target="../media/image78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73.png"/><Relationship Id="rId17" Type="http://schemas.openxmlformats.org/officeDocument/2006/relationships/image" Target="../media/image77.png"/><Relationship Id="rId2" Type="http://schemas.openxmlformats.org/officeDocument/2006/relationships/tags" Target="../tags/tag26.xml"/><Relationship Id="rId16" Type="http://schemas.openxmlformats.org/officeDocument/2006/relationships/image" Target="../media/image1560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image" Target="../media/image72.png"/><Relationship Id="rId5" Type="http://schemas.openxmlformats.org/officeDocument/2006/relationships/tags" Target="../tags/tag29.xml"/><Relationship Id="rId15" Type="http://schemas.openxmlformats.org/officeDocument/2006/relationships/image" Target="../media/image155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79.png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670.png"/><Relationship Id="rId3" Type="http://schemas.openxmlformats.org/officeDocument/2006/relationships/tags" Target="../tags/tag36.xml"/><Relationship Id="rId7" Type="http://schemas.openxmlformats.org/officeDocument/2006/relationships/image" Target="../media/image80.png"/><Relationship Id="rId12" Type="http://schemas.openxmlformats.org/officeDocument/2006/relationships/image" Target="../media/image1660.png"/><Relationship Id="rId17" Type="http://schemas.openxmlformats.org/officeDocument/2006/relationships/image" Target="../media/image1690.png"/><Relationship Id="rId2" Type="http://schemas.openxmlformats.org/officeDocument/2006/relationships/tags" Target="../tags/tag35.xml"/><Relationship Id="rId16" Type="http://schemas.openxmlformats.org/officeDocument/2006/relationships/image" Target="../media/image84.png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3.png"/><Relationship Id="rId5" Type="http://schemas.openxmlformats.org/officeDocument/2006/relationships/tags" Target="../tags/tag38.xml"/><Relationship Id="rId15" Type="http://schemas.openxmlformats.org/officeDocument/2006/relationships/image" Target="../media/image83.png"/><Relationship Id="rId10" Type="http://schemas.openxmlformats.org/officeDocument/2006/relationships/image" Target="../media/image82.png"/><Relationship Id="rId4" Type="http://schemas.openxmlformats.org/officeDocument/2006/relationships/tags" Target="../tags/tag37.xml"/><Relationship Id="rId9" Type="http://schemas.openxmlformats.org/officeDocument/2006/relationships/image" Target="../media/image1630.png"/><Relationship Id="rId1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60.pn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9CA75C1-DC92-2E6D-27AE-367267877C65}"/>
              </a:ext>
            </a:extLst>
          </p:cNvPr>
          <p:cNvSpPr/>
          <p:nvPr/>
        </p:nvSpPr>
        <p:spPr>
          <a:xfrm>
            <a:off x="0" y="0"/>
            <a:ext cx="12192000" cy="6856042"/>
          </a:xfrm>
          <a:prstGeom prst="rect">
            <a:avLst/>
          </a:prstGeom>
          <a:solidFill>
            <a:srgbClr val="844057">
              <a:alpha val="7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3C11FBA-17D6-8315-241B-77FAB6A6506E}"/>
              </a:ext>
            </a:extLst>
          </p:cNvPr>
          <p:cNvSpPr txBox="1"/>
          <p:nvPr/>
        </p:nvSpPr>
        <p:spPr>
          <a:xfrm>
            <a:off x="695997" y="527141"/>
            <a:ext cx="10800000" cy="57600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227BC56-98F9-BF21-C468-4172793419A3}"/>
              </a:ext>
            </a:extLst>
          </p:cNvPr>
          <p:cNvCxnSpPr/>
          <p:nvPr/>
        </p:nvCxnSpPr>
        <p:spPr>
          <a:xfrm>
            <a:off x="1728000" y="965200"/>
            <a:ext cx="8640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3F50561C-AF46-1435-3AA9-C27A0D4CA241}"/>
              </a:ext>
            </a:extLst>
          </p:cNvPr>
          <p:cNvSpPr txBox="1"/>
          <p:nvPr/>
        </p:nvSpPr>
        <p:spPr>
          <a:xfrm flipH="1">
            <a:off x="5251622" y="975639"/>
            <a:ext cx="5116378" cy="87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3200"/>
              </a:lnSpc>
            </a:pP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第十一届手征有效场论研讨会</a:t>
            </a:r>
            <a:endParaRPr lang="en-US" altLang="zh-CN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r">
              <a:lnSpc>
                <a:spcPts val="3200"/>
              </a:lnSpc>
            </a:pPr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2026</a:t>
            </a: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</a:t>
            </a:r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月</a:t>
            </a:r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11</a:t>
            </a: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日 </a:t>
            </a:r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– 16</a:t>
            </a: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日</a:t>
            </a:r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· </a:t>
            </a:r>
            <a:r>
              <a:rPr lang="zh-CN" alt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中国兰州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13D69C2-C37B-9843-2724-087F4BC5142A}"/>
                  </a:ext>
                </a:extLst>
              </p:cNvPr>
              <p:cNvSpPr txBox="1"/>
              <p:nvPr/>
            </p:nvSpPr>
            <p:spPr>
              <a:xfrm flipH="1">
                <a:off x="2462288" y="2323872"/>
                <a:ext cx="7166125" cy="835613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 algn="ctr" defTabSz="914400" eaLnBrk="0" fontAlgn="base" hangingPunct="0">
                  <a:lnSpc>
                    <a:spcPct val="150000"/>
                  </a:lnSpc>
                  <a:spcBef>
                    <a:spcPct val="0"/>
                  </a:spcBef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600" b="1" i="1" smtClean="0">
                            <a:solidFill>
                              <a:srgbClr val="94094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b="1" i="1" smtClean="0">
                            <a:solidFill>
                              <a:srgbClr val="94094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3600" b="1" i="1" smtClean="0">
                            <a:solidFill>
                              <a:srgbClr val="94094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sz="3600" b="1" i="1" smtClean="0">
                        <a:solidFill>
                          <a:srgbClr val="94094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</m:oMath>
                </a14:m>
                <a:r>
                  <a:rPr lang="en-US" altLang="zh-CN" sz="3600" b="1" dirty="0">
                    <a:solidFill>
                      <a:srgbClr val="94094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sz="3600" b="1" dirty="0">
                    <a:solidFill>
                      <a:srgbClr val="94094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关联函数中的量子干涉效应</a:t>
                </a:r>
                <a:endParaRPr lang="en-US" altLang="zh-CN" sz="3600" b="1" dirty="0">
                  <a:solidFill>
                    <a:srgbClr val="94094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C13D69C2-C37B-9843-2724-087F4BC51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462288" y="2323872"/>
                <a:ext cx="7166125" cy="835613"/>
              </a:xfrm>
              <a:prstGeom prst="rect">
                <a:avLst/>
              </a:prstGeom>
              <a:blipFill>
                <a:blip r:embed="rId4"/>
                <a:stretch>
                  <a:fillRect b="-277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041E87BE-281A-ED08-92ED-3ED6EE7006F8}"/>
              </a:ext>
            </a:extLst>
          </p:cNvPr>
          <p:cNvSpPr txBox="1"/>
          <p:nvPr/>
        </p:nvSpPr>
        <p:spPr>
          <a:xfrm flipH="1">
            <a:off x="2046559" y="3647098"/>
            <a:ext cx="7997585" cy="238667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lnSpc>
                <a:spcPts val="4600"/>
              </a:lnSpc>
            </a:pPr>
            <a:r>
              <a:rPr lang="zh-CN" altLang="en-US" sz="2800" b="1" dirty="0">
                <a:latin typeface="+mn-ea"/>
              </a:rPr>
              <a:t>刘志伟</a:t>
            </a:r>
            <a:endParaRPr lang="en-US" altLang="zh-CN" sz="2800" b="1" dirty="0">
              <a:latin typeface="+mn-ea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dirty="0">
                <a:latin typeface="+mn-ea"/>
              </a:rPr>
              <a:t>深圳大学 </a:t>
            </a:r>
            <a:r>
              <a:rPr lang="en-US" altLang="zh-CN" sz="2400" dirty="0">
                <a:latin typeface="+mn-ea"/>
              </a:rPr>
              <a:t>· </a:t>
            </a:r>
            <a:r>
              <a:rPr lang="zh-CN" altLang="en-US" sz="2400" dirty="0">
                <a:latin typeface="+mn-ea"/>
              </a:rPr>
              <a:t>中国核能与安全高等研究院 </a:t>
            </a:r>
            <a:endParaRPr lang="en-US" altLang="zh-CN" sz="2400" dirty="0">
              <a:latin typeface="+mn-ea"/>
            </a:endParaRPr>
          </a:p>
          <a:p>
            <a:pPr algn="ctr">
              <a:lnSpc>
                <a:spcPts val="4600"/>
              </a:lnSpc>
            </a:pPr>
            <a:r>
              <a:rPr lang="en-US" altLang="zh-CN" sz="2400" dirty="0">
                <a:latin typeface="+mn-ea"/>
              </a:rPr>
              <a:t> 2026</a:t>
            </a:r>
            <a:r>
              <a:rPr lang="zh-CN" altLang="en-US" sz="2400" dirty="0">
                <a:latin typeface="+mn-ea"/>
              </a:rPr>
              <a:t>年</a:t>
            </a:r>
            <a:r>
              <a:rPr lang="en-US" altLang="zh-CN" sz="2400" dirty="0">
                <a:latin typeface="+mn-ea"/>
              </a:rPr>
              <a:t>8</a:t>
            </a:r>
            <a:r>
              <a:rPr lang="zh-CN" altLang="en-US" sz="2400" dirty="0">
                <a:latin typeface="+mn-ea"/>
              </a:rPr>
              <a:t>月</a:t>
            </a:r>
            <a:r>
              <a:rPr lang="en-US" altLang="zh-CN" sz="2400" dirty="0">
                <a:latin typeface="+mn-ea"/>
              </a:rPr>
              <a:t>13</a:t>
            </a:r>
            <a:r>
              <a:rPr lang="zh-CN" altLang="en-US" sz="2400" dirty="0">
                <a:latin typeface="+mn-ea"/>
              </a:rPr>
              <a:t>日</a:t>
            </a:r>
            <a:endParaRPr lang="en-US" altLang="zh-CN" sz="2400" dirty="0">
              <a:latin typeface="+mn-ea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dirty="0">
                <a:latin typeface="+mn-ea"/>
              </a:rPr>
              <a:t>合作者：耿立升，陆俊旭，葛多伦</a:t>
            </a:r>
            <a:endParaRPr lang="en-US" altLang="zh-CN" sz="2400" dirty="0">
              <a:latin typeface="+mn-ea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67A98C3-CD42-654E-C150-56B49D329884}"/>
              </a:ext>
            </a:extLst>
          </p:cNvPr>
          <p:cNvCxnSpPr/>
          <p:nvPr/>
        </p:nvCxnSpPr>
        <p:spPr>
          <a:xfrm>
            <a:off x="1728000" y="1847583"/>
            <a:ext cx="8640000" cy="0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8EA3744C-2752-AB2D-7F00-15D7ED8BAE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" t="31112" r="67257" b="31503"/>
          <a:stretch/>
        </p:blipFill>
        <p:spPr>
          <a:xfrm>
            <a:off x="2366682" y="4170924"/>
            <a:ext cx="941295" cy="94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4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4051" y="0"/>
            <a:ext cx="10515600" cy="1325563"/>
          </a:xfrm>
        </p:spPr>
        <p:txBody>
          <a:bodyPr/>
          <a:lstStyle/>
          <a:p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7D6D2A35-5105-1527-9D2C-7FB22C7137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5473" y="1786149"/>
                <a:ext cx="11501053" cy="439201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  <a:buFont typeface="系统字体常规体"/>
                  <a:buChar char="☞"/>
                </a:pP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Brief introduction: </a:t>
                </a:r>
                <a:r>
                  <a:rPr lang="en-US" altLang="zh-CN" b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Femtoscopic</a:t>
                </a:r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correlation functions (CFs)</a:t>
                </a:r>
                <a:endPara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Font typeface="系统字体常规体"/>
                  <a:buChar char="☞"/>
                </a:pPr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General features of CFs</a:t>
                </a:r>
                <a:endParaRPr lang="en-US" altLang="zh-CN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Font typeface="系统字体常规体"/>
                  <a:buChar char="☞"/>
                </a:pPr>
                <a:r>
                  <a:rPr lang="en-US" altLang="zh-CN" sz="2800" b="1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correlation function</a:t>
                </a:r>
              </a:p>
              <a:p>
                <a:pPr>
                  <a:lnSpc>
                    <a:spcPct val="200000"/>
                  </a:lnSpc>
                  <a:buFont typeface="系统字体常规体"/>
                  <a:buChar char="☞"/>
                </a:pP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Summary and outlook</a:t>
                </a:r>
              </a:p>
            </p:txBody>
          </p:sp>
        </mc:Choice>
        <mc:Fallback xmlns="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7D6D2A35-5105-1527-9D2C-7FB22C7137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5473" y="1786149"/>
                <a:ext cx="11501053" cy="4392015"/>
              </a:xfrm>
              <a:blipFill>
                <a:blip r:embed="rId3"/>
                <a:stretch>
                  <a:fillRect l="-13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586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29E64D53-4B5B-4D76-84D6-AC1763D99DE5}"/>
              </a:ext>
            </a:extLst>
          </p:cNvPr>
          <p:cNvSpPr/>
          <p:nvPr/>
        </p:nvSpPr>
        <p:spPr>
          <a:xfrm>
            <a:off x="0" y="70083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立项依据</a:t>
            </a:r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传统散射实验</a:t>
            </a: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34" tIns="45717" rIns="91434" bIns="45717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756293-5643-43D9-BCB5-229F1CB41529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F9AAC38-1498-4350-B32E-7CD900CEAB18}"/>
              </a:ext>
            </a:extLst>
          </p:cNvPr>
          <p:cNvSpPr txBox="1"/>
          <p:nvPr/>
        </p:nvSpPr>
        <p:spPr>
          <a:xfrm>
            <a:off x="216470" y="1074533"/>
            <a:ext cx="11232351" cy="1689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kumimoji="1"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stable hadrons, scattering experiments are extremely valuable in extracting their interactions </a:t>
            </a:r>
            <a:endParaRPr kumimoji="1"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037" y="2362662"/>
            <a:ext cx="1421942" cy="142496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113" y="2344089"/>
            <a:ext cx="1464496" cy="139172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9071842" y="2389635"/>
            <a:ext cx="29178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NN scattering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8125 data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Foundation of high-precision nuclear force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3743" y="2491154"/>
            <a:ext cx="4252219" cy="1790958"/>
            <a:chOff x="777380" y="2008471"/>
            <a:chExt cx="4700608" cy="1979811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842" y="2008471"/>
              <a:ext cx="900434" cy="135065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4776" y="2020090"/>
              <a:ext cx="2910367" cy="134120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889714" y="3477935"/>
              <a:ext cx="3588274" cy="30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0" i="0" dirty="0">
                  <a:solidFill>
                    <a:srgbClr val="333333"/>
                  </a:solidFill>
                  <a:effectLst/>
                  <a:latin typeface="Helvetica Neue"/>
                </a:rPr>
                <a:t>Rutherford Scattering Experiment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77380" y="3477935"/>
              <a:ext cx="1684624" cy="5103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0" i="0" dirty="0">
                  <a:solidFill>
                    <a:srgbClr val="333333"/>
                  </a:solidFill>
                  <a:effectLst/>
                  <a:latin typeface="Helvetica Neue"/>
                </a:rPr>
                <a:t>Ernest </a:t>
              </a:r>
            </a:p>
            <a:p>
              <a:pPr algn="ctr"/>
              <a:r>
                <a:rPr lang="en-US" altLang="zh-CN" sz="1200" b="0" i="0" dirty="0">
                  <a:solidFill>
                    <a:srgbClr val="333333"/>
                  </a:solidFill>
                  <a:effectLst/>
                  <a:latin typeface="Helvetica Neue"/>
                </a:rPr>
                <a:t>Rutherford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9" name="Picture 4">
            <a:extLst>
              <a:ext uri="{FF2B5EF4-FFF2-40B4-BE49-F238E27FC236}">
                <a16:creationId xmlns:a16="http://schemas.microsoft.com/office/drawing/2014/main" id="{CBD7E162-E4EA-AD2F-DEE1-4D11AE1E4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300" y="2167303"/>
            <a:ext cx="576063" cy="57225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文本框 50"/>
          <p:cNvSpPr txBox="1"/>
          <p:nvPr/>
        </p:nvSpPr>
        <p:spPr>
          <a:xfrm>
            <a:off x="216470" y="4236818"/>
            <a:ext cx="11158952" cy="454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0045" indent="-360045">
              <a:lnSpc>
                <a:spcPts val="3000"/>
              </a:lnSpc>
              <a:spcBef>
                <a:spcPts val="1000"/>
              </a:spcBef>
              <a:buFont typeface="Wingdings" panose="05000000000000000000" pitchFamily="2" charset="2"/>
              <a:buChar char="p"/>
            </a:pPr>
            <a:r>
              <a:rPr kumimoji="1"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unstable particles, direct scattering experiments are impossible! </a:t>
            </a:r>
            <a:endParaRPr kumimoji="1"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36259" y="4906884"/>
            <a:ext cx="4680977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Difficult</a:t>
            </a:r>
            <a:r>
              <a:rPr kumimoji="1" lang="zh-CN" altLang="en-US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to get large quantity of beam particles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No</a:t>
            </a:r>
            <a:r>
              <a:rPr kumimoji="1" lang="zh-CN" altLang="en-US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fixed</a:t>
            </a:r>
            <a:r>
              <a:rPr kumimoji="1" lang="zh-CN" altLang="en-US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targets</a:t>
            </a:r>
            <a:r>
              <a:rPr kumimoji="1" lang="zh-CN" altLang="en-US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available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4" name="表格 53"/>
              <p:cNvGraphicFramePr>
                <a:graphicFrameLocks noGrp="1"/>
              </p:cNvGraphicFramePr>
              <p:nvPr/>
            </p:nvGraphicFramePr>
            <p:xfrm>
              <a:off x="5764644" y="4909451"/>
              <a:ext cx="5778620" cy="566912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11557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2857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CN" altLang="en-US" sz="1200" smtClean="0">
                                    <a:latin typeface="Cambria Math" panose="02040503050406030204" pitchFamily="18" charset="0"/>
                                  </a:rPr>
                                  <m:t>𝚲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zh-CN" altLang="en-US" sz="1200" smtClean="0">
                                    <a:latin typeface="Cambria Math" panose="02040503050406030204" pitchFamily="18" charset="0"/>
                                  </a:rPr>
                                  <m:t>𝚲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zh-CN" altLang="en-US" sz="1200" smtClean="0">
                                    <a:latin typeface="Cambria Math" panose="02040503050406030204" pitchFamily="18" charset="0"/>
                                  </a:rPr>
                                  <m:t>𝚲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p>
                                  <m:sSupPr>
                                    <m:ctrlPr>
                                      <a:rPr lang="en-US" altLang="zh-CN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sz="1200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lang="en-US" altLang="zh-CN" sz="1200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r>
                                  <a:rPr lang="en-US" altLang="zh-CN" sz="1200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oMath>
                            </m:oMathPara>
                          </a14:m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11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12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6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4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200" dirty="0"/>
                            <a:t>7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6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4" name="表格 53"/>
              <p:cNvGraphicFramePr>
                <a:graphicFrameLocks noGrp="1"/>
              </p:cNvGraphicFramePr>
              <p:nvPr/>
            </p:nvGraphicFramePr>
            <p:xfrm>
              <a:off x="5764644" y="4909451"/>
              <a:ext cx="5778620" cy="566912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115572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557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28577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81543" marR="81543" marT="40771" marB="40771">
                        <a:blipFill>
                          <a:blip r:embed="rId8"/>
                          <a:stretch>
                            <a:fillRect t="-2128" r="-400000" b="-1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81543" marR="81543" marT="40771" marB="40771">
                        <a:blipFill>
                          <a:blip r:embed="rId8"/>
                          <a:stretch>
                            <a:fillRect l="-100000" t="-2128" r="-300000" b="-1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81543" marR="81543" marT="40771" marB="40771">
                        <a:blipFill>
                          <a:blip r:embed="rId8"/>
                          <a:stretch>
                            <a:fillRect l="-201058" t="-2128" r="-201587" b="-1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81543" marR="81543" marT="40771" marB="40771">
                        <a:blipFill>
                          <a:blip r:embed="rId8"/>
                          <a:stretch>
                            <a:fillRect l="-299474" t="-2128" r="-100526" b="-1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81543" marR="81543" marT="40771" marB="40771">
                        <a:blipFill>
                          <a:blip r:embed="rId8"/>
                          <a:stretch>
                            <a:fillRect l="-399474" t="-2128" r="-526" b="-110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11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12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6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4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316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200" dirty="0"/>
                            <a:t>7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200" dirty="0"/>
                            <a:t>6</a:t>
                          </a:r>
                          <a:endParaRPr lang="zh-CN" altLang="en-US" sz="1200" dirty="0"/>
                        </a:p>
                      </a:txBody>
                      <a:tcPr marL="81543" marR="81543" marT="40771" marB="40771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5" name="文本框 54"/>
          <p:cNvSpPr txBox="1"/>
          <p:nvPr/>
        </p:nvSpPr>
        <p:spPr>
          <a:xfrm>
            <a:off x="5308185" y="5601639"/>
            <a:ext cx="617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Hyperon-nucleon low energy scattering, 35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308185" y="5953286"/>
            <a:ext cx="6805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Hindering hyper-nuclear physics and neutron star studies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379903" y="2257096"/>
            <a:ext cx="6733671" cy="1701117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5294203" y="4697089"/>
            <a:ext cx="6733671" cy="1662156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69B156E8-BDA7-4F35-8C8C-AE024A23E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935" y="2333316"/>
            <a:ext cx="1421942" cy="142496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812DF7E-1B8A-40A0-B4DD-6F524AC67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011" y="2314743"/>
            <a:ext cx="1464496" cy="1391725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E66EC4D7-450D-5B01-15CE-0B88AB9C2C77}"/>
              </a:ext>
            </a:extLst>
          </p:cNvPr>
          <p:cNvSpPr txBox="1"/>
          <p:nvPr/>
        </p:nvSpPr>
        <p:spPr>
          <a:xfrm>
            <a:off x="75452" y="355693"/>
            <a:ext cx="11992222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Traditional probe—</a:t>
            </a:r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scattering data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170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507">
        <p:fade/>
      </p:transition>
    </mc:Choice>
    <mc:Fallback xmlns="">
      <p:transition spd="med" advTm="39507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7A3F403F-7B62-B0F0-9595-9555AB0385FA}"/>
              </a:ext>
            </a:extLst>
          </p:cNvPr>
          <p:cNvSpPr txBox="1"/>
          <p:nvPr/>
        </p:nvSpPr>
        <p:spPr>
          <a:xfrm>
            <a:off x="75452" y="355693"/>
            <a:ext cx="11992222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New probe—</a:t>
            </a:r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femtoscopic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correlation functions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标题 1"/>
          <p:cNvSpPr txBox="1"/>
          <p:nvPr/>
        </p:nvSpPr>
        <p:spPr>
          <a:xfrm>
            <a:off x="223514" y="206452"/>
            <a:ext cx="11051916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0" name="标题 1"/>
          <p:cNvSpPr txBox="1"/>
          <p:nvPr/>
        </p:nvSpPr>
        <p:spPr>
          <a:xfrm>
            <a:off x="123040" y="308318"/>
            <a:ext cx="11145347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B481726-EB05-4428-AAD3-3F7B740D453E}"/>
              </a:ext>
            </a:extLst>
          </p:cNvPr>
          <p:cNvSpPr/>
          <p:nvPr/>
        </p:nvSpPr>
        <p:spPr>
          <a:xfrm>
            <a:off x="338668" y="4007226"/>
            <a:ext cx="11540848" cy="2561531"/>
          </a:xfrm>
          <a:prstGeom prst="rect">
            <a:avLst/>
          </a:prstGeom>
          <a:solidFill>
            <a:srgbClr val="00B050">
              <a:alpha val="8000"/>
            </a:srgbClr>
          </a:solidFill>
          <a:ln w="15875">
            <a:solidFill>
              <a:srgbClr val="004D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Picture 2" descr="See the source image">
            <a:extLst>
              <a:ext uri="{FF2B5EF4-FFF2-40B4-BE49-F238E27FC236}">
                <a16:creationId xmlns:a16="http://schemas.microsoft.com/office/drawing/2014/main" id="{4710A099-4B14-4B1A-81C9-F6586AC0E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" b="3947"/>
          <a:stretch/>
        </p:blipFill>
        <p:spPr bwMode="auto">
          <a:xfrm>
            <a:off x="1009217" y="1927234"/>
            <a:ext cx="2500528" cy="185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45BDE32-F6D3-47E3-9567-4FC39907A444}"/>
                  </a:ext>
                </a:extLst>
              </p:cNvPr>
              <p:cNvSpPr txBox="1"/>
              <p:nvPr/>
            </p:nvSpPr>
            <p:spPr>
              <a:xfrm flipH="1">
                <a:off x="8370929" y="4131782"/>
                <a:ext cx="723815" cy="338554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altLang="ja-JP" sz="1600" b="1" dirty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Symbol" panose="05050102010706020507" pitchFamily="18" charset="2"/>
                            </a:rPr>
                            <m:t>X</m:t>
                          </m:r>
                        </m:e>
                        <m:sup>
                          <m:r>
                            <a:rPr lang="en-US" altLang="ja-JP" sz="1600" b="1" i="1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ja-JP" sz="1600" b="1" i="1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zh-CN" altLang="en-US" sz="1600" b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45BDE32-F6D3-47E3-9567-4FC39907A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70929" y="4131782"/>
                <a:ext cx="723815" cy="338554"/>
              </a:xfrm>
              <a:prstGeom prst="rect">
                <a:avLst/>
              </a:prstGeom>
              <a:blipFill>
                <a:blip r:embed="rId4"/>
                <a:stretch>
                  <a:fillRect b="-12727"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120DF60-98FC-4C6D-B9CA-A9D112A5C446}"/>
                  </a:ext>
                </a:extLst>
              </p:cNvPr>
              <p:cNvSpPr txBox="1"/>
              <p:nvPr/>
            </p:nvSpPr>
            <p:spPr>
              <a:xfrm flipH="1">
                <a:off x="9716524" y="4131782"/>
                <a:ext cx="723815" cy="338554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1600" b="1" i="1" dirty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</m:t>
                          </m:r>
                        </m:e>
                        <m:sup>
                          <m:r>
                            <a:rPr lang="en-US" altLang="ja-JP" sz="1600" b="1" i="1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ja-JP" sz="1600" b="1" i="1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zh-CN" altLang="en-US" sz="1600" b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120DF60-98FC-4C6D-B9CA-A9D112A5C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716524" y="4131782"/>
                <a:ext cx="723815" cy="338554"/>
              </a:xfrm>
              <a:prstGeom prst="rect">
                <a:avLst/>
              </a:prstGeom>
              <a:blipFill>
                <a:blip r:embed="rId5"/>
                <a:stretch>
                  <a:fillRect b="-12727"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46437652-8961-4EFD-9924-CE3A997EBB41}"/>
                  </a:ext>
                </a:extLst>
              </p:cNvPr>
              <p:cNvSpPr txBox="1"/>
              <p:nvPr/>
            </p:nvSpPr>
            <p:spPr>
              <a:xfrm flipH="1">
                <a:off x="5644027" y="4101004"/>
                <a:ext cx="723815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zh-CN" altLang="en-US" sz="2000" b="1" i="1" smtClean="0">
                              <a:solidFill>
                                <a:srgbClr val="004D99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b="1" i="1" smtClean="0">
                              <a:solidFill>
                                <a:srgbClr val="004D99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zh-CN" altLang="en-US" sz="2000" b="1" i="1" smtClean="0">
                              <a:solidFill>
                                <a:srgbClr val="004D99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b="1" i="1" smtClean="0">
                              <a:solidFill>
                                <a:srgbClr val="004D99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acc>
                    </m:oMath>
                  </m:oMathPara>
                </a14:m>
                <a:endParaRPr lang="zh-CN" altLang="en-US" sz="2000" b="1" dirty="0">
                  <a:solidFill>
                    <a:srgbClr val="004D99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46437652-8961-4EFD-9924-CE3A997EB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644027" y="4101004"/>
                <a:ext cx="723815" cy="400110"/>
              </a:xfrm>
              <a:prstGeom prst="rect">
                <a:avLst/>
              </a:prstGeom>
              <a:blipFill>
                <a:blip r:embed="rId6"/>
                <a:stretch>
                  <a:fillRect r="-28571" b="-9231"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4AAA1E41-6E75-4A11-8576-2C3D0FF7EE38}"/>
                  </a:ext>
                </a:extLst>
              </p:cNvPr>
              <p:cNvSpPr txBox="1"/>
              <p:nvPr/>
            </p:nvSpPr>
            <p:spPr>
              <a:xfrm flipH="1">
                <a:off x="7135177" y="4147170"/>
                <a:ext cx="518091" cy="338554"/>
              </a:xfrm>
              <a:prstGeom prst="rect">
                <a:avLst/>
              </a:prstGeom>
              <a:effec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1400" b="1" i="1">
                    <a:solidFill>
                      <a:srgbClr val="004D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600" i="0" dirty="0"/>
                      <m:t>Λ</m:t>
                    </m:r>
                    <m:r>
                      <m:rPr>
                        <m:nor/>
                      </m:rPr>
                      <a:rPr lang="en-US" altLang="zh-CN" sz="1600" b="1" i="0" dirty="0" smtClean="0"/>
                      <m:t> </m:t>
                    </m:r>
                    <m:r>
                      <m:rPr>
                        <m:nor/>
                      </m:rPr>
                      <a:rPr lang="en-US" altLang="zh-CN" sz="1600" i="0" dirty="0"/>
                      <m:t>Λ</m:t>
                    </m:r>
                  </m:oMath>
                </a14:m>
                <a:r>
                  <a:rPr lang="zh-CN" altLang="en-US" sz="1600" i="0" dirty="0"/>
                  <a:t> </a:t>
                </a: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4AAA1E41-6E75-4A11-8576-2C3D0FF7E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135177" y="4147170"/>
                <a:ext cx="518091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组合 46">
            <a:extLst>
              <a:ext uri="{FF2B5EF4-FFF2-40B4-BE49-F238E27FC236}">
                <a16:creationId xmlns:a16="http://schemas.microsoft.com/office/drawing/2014/main" id="{8839B6E1-ACB1-4614-8BB0-4C1FFC3EE92D}"/>
              </a:ext>
            </a:extLst>
          </p:cNvPr>
          <p:cNvGrpSpPr>
            <a:grpSpLocks noChangeAspect="1"/>
          </p:cNvGrpSpPr>
          <p:nvPr/>
        </p:nvGrpSpPr>
        <p:grpSpPr>
          <a:xfrm>
            <a:off x="477851" y="4655216"/>
            <a:ext cx="10506250" cy="1384181"/>
            <a:chOff x="-666137" y="1521445"/>
            <a:chExt cx="11686359" cy="1539652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72312260-1BED-4A50-AD07-2E938E354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66137" y="1521445"/>
              <a:ext cx="1729512" cy="145764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15C3896D-B257-4C51-89F4-4C3340980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20" y="1532673"/>
              <a:ext cx="1983075" cy="145764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5AD12FA4-8638-46B3-A4A0-609252A99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763" y="1541584"/>
              <a:ext cx="2374420" cy="145461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E90804EB-DBCE-4BF5-B1EF-8E30AE2B1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9646" y="1547460"/>
              <a:ext cx="2147806" cy="1458963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A06CEBE0-3201-481D-99C9-AA2133486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5257" y="1565119"/>
              <a:ext cx="2819241" cy="145764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966D0685-775A-46B6-99DC-739DC1B3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6230" y="1563376"/>
              <a:ext cx="1790393" cy="145764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8C7D09E6-5825-41A7-BB3E-BE10965C5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1773" y="1580367"/>
              <a:ext cx="1781419" cy="1457644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42546CC7-7550-4972-989B-E25F1A405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5428" y="1603452"/>
              <a:ext cx="2014794" cy="145764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07CB6AF1-5F1C-47E1-AF9C-1468961E5775}"/>
                  </a:ext>
                </a:extLst>
              </p:cNvPr>
              <p:cNvSpPr txBox="1"/>
              <p:nvPr/>
            </p:nvSpPr>
            <p:spPr>
              <a:xfrm flipH="1">
                <a:off x="4349353" y="4131782"/>
                <a:ext cx="723815" cy="33855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 b="0" i="0" smtClean="0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ϕ</m:t>
                      </m:r>
                      <m:r>
                        <a:rPr lang="en-US" altLang="zh-CN" sz="1600" b="1" i="1" smtClean="0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zh-CN" altLang="en-US" sz="1600" b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07CB6AF1-5F1C-47E1-AF9C-1468961E5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349353" y="4131782"/>
                <a:ext cx="723815" cy="338554"/>
              </a:xfrm>
              <a:prstGeom prst="rect">
                <a:avLst/>
              </a:prstGeom>
              <a:blipFill>
                <a:blip r:embed="rId1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F8A0BDA1-7CAF-4AFF-AA56-D197793570A4}"/>
                  </a:ext>
                </a:extLst>
              </p:cNvPr>
              <p:cNvSpPr txBox="1"/>
              <p:nvPr/>
            </p:nvSpPr>
            <p:spPr>
              <a:xfrm flipH="1">
                <a:off x="893374" y="4122676"/>
                <a:ext cx="723815" cy="35676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𝐊</m:t>
                          </m:r>
                        </m:e>
                        <m:sub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𝐒</m:t>
                          </m:r>
                        </m:sub>
                        <m:sup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bSup>
                      <m:sSup>
                        <m:sSupPr>
                          <m:ctrlPr>
                            <a:rPr lang="en-US" altLang="zh-CN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𝐊</m:t>
                          </m:r>
                        </m:e>
                        <m:sup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±</m:t>
                          </m:r>
                        </m:sup>
                      </m:sSup>
                    </m:oMath>
                  </m:oMathPara>
                </a14:m>
                <a:endParaRPr lang="en-US" altLang="zh-CN" sz="1600" b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F8A0BDA1-7CAF-4AFF-AA56-D19779357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93374" y="4122676"/>
                <a:ext cx="723815" cy="356764"/>
              </a:xfrm>
              <a:prstGeom prst="rect">
                <a:avLst/>
              </a:prstGeom>
              <a:blipFill>
                <a:blip r:embed="rId17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56301820-E9BB-49F9-9B6D-914DBD836325}"/>
                  </a:ext>
                </a:extLst>
              </p:cNvPr>
              <p:cNvSpPr/>
              <p:nvPr/>
            </p:nvSpPr>
            <p:spPr>
              <a:xfrm>
                <a:off x="2041957" y="4145855"/>
                <a:ext cx="686919" cy="341632"/>
              </a:xfrm>
              <a:prstGeom prst="rect">
                <a:avLst/>
              </a:prstGeom>
              <a:effec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𝐊</m:t>
                          </m:r>
                        </m:e>
                        <m:sup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±</m:t>
                          </m:r>
                        </m:sup>
                      </m:sSup>
                      <m:r>
                        <a:rPr lang="en-US" altLang="zh-CN" sz="1600" b="1" i="1" smtClean="0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altLang="zh-CN" sz="2000" b="1" i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56301820-E9BB-49F9-9B6D-914DBD8363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57" y="4145855"/>
                <a:ext cx="686919" cy="341632"/>
              </a:xfrm>
              <a:prstGeom prst="rect">
                <a:avLst/>
              </a:prstGeom>
              <a:blipFill>
                <a:blip r:embed="rId18"/>
                <a:stretch>
                  <a:fillRect b="-12500"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F2CAA28B-4205-4BA7-B3D7-A28DBE20FE54}"/>
                  </a:ext>
                </a:extLst>
              </p:cNvPr>
              <p:cNvSpPr/>
              <p:nvPr/>
            </p:nvSpPr>
            <p:spPr>
              <a:xfrm>
                <a:off x="3229827" y="4147170"/>
                <a:ext cx="683713" cy="338554"/>
              </a:xfrm>
              <a:prstGeom prst="rect">
                <a:avLst/>
              </a:prstGeom>
              <a:effec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600" b="1" i="1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𝐊</m:t>
                          </m:r>
                        </m:e>
                        <m:sup>
                          <m:r>
                            <a:rPr lang="en-US" altLang="zh-CN" sz="1600" b="1" i="0" smtClean="0">
                              <a:solidFill>
                                <a:srgbClr val="004D99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1600" b="1" i="1" smtClean="0">
                          <a:solidFill>
                            <a:srgbClr val="004D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altLang="zh-CN" sz="2400" b="1" i="1" dirty="0">
                  <a:solidFill>
                    <a:srgbClr val="004D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mc:Choice>
        <mc:Fallback xmlns=""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F2CAA28B-4205-4BA7-B3D7-A28DBE20FE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827" y="4147170"/>
                <a:ext cx="683713" cy="338554"/>
              </a:xfrm>
              <a:prstGeom prst="rect">
                <a:avLst/>
              </a:prstGeom>
              <a:blipFill>
                <a:blip r:embed="rId19"/>
                <a:stretch>
                  <a:fillRect b="-10714"/>
                </a:stretch>
              </a:blipFill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文本框 62">
            <a:extLst>
              <a:ext uri="{FF2B5EF4-FFF2-40B4-BE49-F238E27FC236}">
                <a16:creationId xmlns:a16="http://schemas.microsoft.com/office/drawing/2014/main" id="{382D36D0-B294-47F2-893D-7B119F16251F}"/>
              </a:ext>
            </a:extLst>
          </p:cNvPr>
          <p:cNvSpPr txBox="1"/>
          <p:nvPr/>
        </p:nvSpPr>
        <p:spPr>
          <a:xfrm flipH="1">
            <a:off x="571274" y="6152796"/>
            <a:ext cx="1149948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PLB 2019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09FDC9C-D89E-4C37-8DE5-4FF7B4695A03}"/>
              </a:ext>
            </a:extLst>
          </p:cNvPr>
          <p:cNvSpPr txBox="1"/>
          <p:nvPr/>
        </p:nvSpPr>
        <p:spPr>
          <a:xfrm flipH="1">
            <a:off x="1765060" y="6152796"/>
            <a:ext cx="1092493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PRL 2020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3294F82-80F3-4B24-99B0-E7CEB5BFC96B}"/>
              </a:ext>
            </a:extLst>
          </p:cNvPr>
          <p:cNvSpPr txBox="1"/>
          <p:nvPr/>
        </p:nvSpPr>
        <p:spPr>
          <a:xfrm flipH="1">
            <a:off x="3019403" y="6152796"/>
            <a:ext cx="1065056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PRL 2020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BD468BAF-E48B-41D5-899A-8544F2EEE870}"/>
              </a:ext>
            </a:extLst>
          </p:cNvPr>
          <p:cNvSpPr txBox="1"/>
          <p:nvPr/>
        </p:nvSpPr>
        <p:spPr>
          <a:xfrm flipH="1">
            <a:off x="4180425" y="6152796"/>
            <a:ext cx="1077791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PRL 2021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F5844DF-05B3-406C-B7CC-D61644F68432}"/>
              </a:ext>
            </a:extLst>
          </p:cNvPr>
          <p:cNvSpPr txBox="1"/>
          <p:nvPr/>
        </p:nvSpPr>
        <p:spPr>
          <a:xfrm flipH="1">
            <a:off x="5350996" y="6152796"/>
            <a:ext cx="1365038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Nature 2015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A8C8500-2A20-4768-84F3-8FCA9485A708}"/>
              </a:ext>
            </a:extLst>
          </p:cNvPr>
          <p:cNvSpPr txBox="1"/>
          <p:nvPr/>
        </p:nvSpPr>
        <p:spPr>
          <a:xfrm flipH="1">
            <a:off x="6808814" y="6152796"/>
            <a:ext cx="1075596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PRL 2015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46612920-F04B-4564-95AB-5081F7914028}"/>
              </a:ext>
            </a:extLst>
          </p:cNvPr>
          <p:cNvSpPr txBox="1"/>
          <p:nvPr/>
        </p:nvSpPr>
        <p:spPr>
          <a:xfrm flipH="1">
            <a:off x="8206557" y="6152796"/>
            <a:ext cx="1077701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PRL 2019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1E315C84-0B27-471A-B71F-A8F4FF077E71}"/>
              </a:ext>
            </a:extLst>
          </p:cNvPr>
          <p:cNvSpPr txBox="1"/>
          <p:nvPr/>
        </p:nvSpPr>
        <p:spPr>
          <a:xfrm flipH="1">
            <a:off x="9421869" y="6152796"/>
            <a:ext cx="1438791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altLang="zh-CN" sz="1600" b="1" i="1" dirty="0">
                <a:solidFill>
                  <a:srgbClr val="00B050"/>
                </a:solidFill>
                <a:latin typeface="+mj-lt"/>
              </a:rPr>
              <a:t>Nature 2020</a:t>
            </a: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B347E741-FDDB-4D90-BF8C-0A9169B69EFD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19872" r="5850" b="6517"/>
          <a:stretch/>
        </p:blipFill>
        <p:spPr>
          <a:xfrm>
            <a:off x="4694112" y="1861523"/>
            <a:ext cx="2714394" cy="1932291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05C910D5-087A-4D8D-955E-EA5707DFF6F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202" y="1301854"/>
            <a:ext cx="3239464" cy="4118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763DCC2E-5D39-4577-B03C-3B67590D4EA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5" y="1317585"/>
            <a:ext cx="457511" cy="451872"/>
          </a:xfrm>
          <a:prstGeom prst="rect">
            <a:avLst/>
          </a:prstGeom>
        </p:spPr>
      </p:pic>
      <p:pic>
        <p:nvPicPr>
          <p:cNvPr id="114" name="图片 113">
            <a:extLst>
              <a:ext uri="{FF2B5EF4-FFF2-40B4-BE49-F238E27FC236}">
                <a16:creationId xmlns:a16="http://schemas.microsoft.com/office/drawing/2014/main" id="{353C73F1-D751-4135-865B-2EC1E6D5172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9299" y="1291266"/>
            <a:ext cx="3039956" cy="432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400" y="4960125"/>
            <a:ext cx="860142" cy="655732"/>
          </a:xfrm>
          <a:prstGeom prst="rect">
            <a:avLst/>
          </a:prstGeom>
          <a:effectLst/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DF5F92D9-A539-7431-7C49-EB733639742E}"/>
              </a:ext>
            </a:extLst>
          </p:cNvPr>
          <p:cNvSpPr txBox="1"/>
          <p:nvPr/>
        </p:nvSpPr>
        <p:spPr>
          <a:xfrm>
            <a:off x="216470" y="308318"/>
            <a:ext cx="11630269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87AEB6E-7D25-E181-90D7-E62234316ED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450" y="1307204"/>
            <a:ext cx="2903418" cy="4011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9FFF381-10B4-D6AA-82D5-ADAD3BD7B33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807" y="1881650"/>
            <a:ext cx="2526704" cy="19398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E2ACC16C-86A0-00E1-183B-A2B2C67AC9BA}"/>
              </a:ext>
            </a:extLst>
          </p:cNvPr>
          <p:cNvSpPr txBox="1"/>
          <p:nvPr/>
        </p:nvSpPr>
        <p:spPr>
          <a:xfrm>
            <a:off x="75452" y="355693"/>
            <a:ext cx="11992222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Abundant particles produced in AA, </a:t>
            </a:r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 and pp collisions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120" y="1660103"/>
            <a:ext cx="9608949" cy="447408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113721" y="2478154"/>
            <a:ext cx="1030639" cy="4247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dist">
              <a:lnSpc>
                <a:spcPct val="90000"/>
              </a:lnSpc>
              <a:spcBef>
                <a:spcPct val="0"/>
              </a:spcBef>
            </a:pPr>
            <a:r>
              <a:rPr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Final-State Interaction </a:t>
            </a:r>
            <a:endParaRPr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32B88DA4-D0D8-32C2-38D2-1CEC98A83F7F}"/>
              </a:ext>
            </a:extLst>
          </p:cNvPr>
          <p:cNvSpPr txBox="1"/>
          <p:nvPr/>
        </p:nvSpPr>
        <p:spPr>
          <a:xfrm>
            <a:off x="75452" y="355693"/>
            <a:ext cx="11051916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Femtoscopic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correlation functions (CFs)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10427" y="1143500"/>
            <a:ext cx="5573422" cy="2665788"/>
            <a:chOff x="5469590" y="1262086"/>
            <a:chExt cx="5573422" cy="2665788"/>
          </a:xfrm>
        </p:grpSpPr>
        <p:sp>
          <p:nvSpPr>
            <p:cNvPr id="180" name="右箭头 179"/>
            <p:cNvSpPr/>
            <p:nvPr/>
          </p:nvSpPr>
          <p:spPr>
            <a:xfrm>
              <a:off x="8046318" y="2108161"/>
              <a:ext cx="520295" cy="216000"/>
            </a:xfrm>
            <a:prstGeom prst="right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469590" y="1262087"/>
              <a:ext cx="2555443" cy="2665787"/>
              <a:chOff x="4580219" y="1234675"/>
              <a:chExt cx="2555443" cy="2665787"/>
            </a:xfrm>
          </p:grpSpPr>
          <p:pic>
            <p:nvPicPr>
              <p:cNvPr id="173" name="图片 17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26285" y="1692273"/>
                <a:ext cx="2333889" cy="1296959"/>
              </a:xfrm>
              <a:prstGeom prst="rect">
                <a:avLst/>
              </a:prstGeom>
            </p:spPr>
          </p:pic>
          <p:sp>
            <p:nvSpPr>
              <p:cNvPr id="177" name="文本框 176"/>
              <p:cNvSpPr txBox="1"/>
              <p:nvPr/>
            </p:nvSpPr>
            <p:spPr>
              <a:xfrm>
                <a:off x="4979706" y="1234675"/>
                <a:ext cx="21416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8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Interacting potential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1" name="文本框 180"/>
                  <p:cNvSpPr txBox="1"/>
                  <p:nvPr/>
                </p:nvSpPr>
                <p:spPr>
                  <a:xfrm>
                    <a:off x="4580219" y="3646546"/>
                    <a:ext cx="2555443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050" b="1" dirty="0">
                        <a:solidFill>
                          <a:srgbClr val="80008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Two-particle wavefunction</a:t>
                    </a:r>
                    <a14:m>
                      <m:oMath xmlns:m="http://schemas.openxmlformats.org/officeDocument/2006/math">
                        <m:r>
                          <a:rPr lang="en-US" altLang="zh-CN" sz="1050" b="1" i="0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</m:t>
                        </m:r>
                        <m:r>
                          <a:rPr lang="en-US" altLang="zh-CN" sz="1050" b="1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𝝍</m:t>
                        </m:r>
                        <m:r>
                          <a:rPr lang="en-US" altLang="zh-CN" sz="1050" b="1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1050" b="1" i="1" smtClean="0">
                                <a:solidFill>
                                  <a:srgbClr val="80008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1050" b="1" i="1" smtClean="0">
                                <a:solidFill>
                                  <a:srgbClr val="80008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𝒌</m:t>
                            </m:r>
                          </m:e>
                          <m:sup>
                            <m:r>
                              <a:rPr lang="en-US" altLang="zh-CN" sz="105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050" b="1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sz="1050" b="1" i="1" smtClean="0">
                                <a:solidFill>
                                  <a:srgbClr val="80008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1050" b="1" i="1" smtClean="0">
                                <a:solidFill>
                                  <a:srgbClr val="80008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𝒓</m:t>
                            </m:r>
                          </m:e>
                          <m:sup>
                            <m:r>
                              <a:rPr lang="en-US" altLang="zh-CN" sz="105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050" b="1" i="1" smtClean="0">
                            <a:solidFill>
                              <a:srgbClr val="80008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oMath>
                    </a14:m>
                    <a:endParaRPr lang="en-US" altLang="zh-CN" sz="1050" b="1" dirty="0">
                      <a:solidFill>
                        <a:srgbClr val="80008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mc:Choice>
            <mc:Fallback xmlns="">
              <p:sp>
                <p:nvSpPr>
                  <p:cNvPr id="181" name="文本框 1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80219" y="3646546"/>
                    <a:ext cx="2555443" cy="253916"/>
                  </a:xfrm>
                  <a:prstGeom prst="rect">
                    <a:avLst/>
                  </a:prstGeom>
                  <a:blipFill rotWithShape="1">
                    <a:blip r:embed="rId8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2" name="直接箭头连接符 181"/>
              <p:cNvCxnSpPr/>
              <p:nvPr/>
            </p:nvCxnSpPr>
            <p:spPr>
              <a:xfrm>
                <a:off x="6050553" y="3026555"/>
                <a:ext cx="0" cy="20267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箭头连接符 182"/>
              <p:cNvCxnSpPr/>
              <p:nvPr/>
            </p:nvCxnSpPr>
            <p:spPr>
              <a:xfrm>
                <a:off x="6050553" y="3467128"/>
                <a:ext cx="0" cy="20267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文本框 183"/>
              <p:cNvSpPr txBox="1"/>
              <p:nvPr/>
            </p:nvSpPr>
            <p:spPr>
              <a:xfrm>
                <a:off x="5094695" y="3211046"/>
                <a:ext cx="166103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100" b="1" dirty="0">
                    <a:solidFill>
                      <a:srgbClr val="8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Schrödinger</a:t>
                </a:r>
                <a:r>
                  <a:rPr lang="en-US" altLang="zh-CN" sz="1000" b="1" dirty="0">
                    <a:solidFill>
                      <a:srgbClr val="8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equation</a:t>
                </a:r>
              </a:p>
            </p:txBody>
          </p:sp>
          <p:sp>
            <p:nvSpPr>
              <p:cNvPr id="185" name="文本框 184"/>
              <p:cNvSpPr txBox="1"/>
              <p:nvPr/>
            </p:nvSpPr>
            <p:spPr>
              <a:xfrm>
                <a:off x="6136440" y="2263929"/>
                <a:ext cx="7726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rgbClr val="41AB8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attractive</a:t>
                </a:r>
              </a:p>
            </p:txBody>
          </p:sp>
          <p:sp>
            <p:nvSpPr>
              <p:cNvPr id="186" name="文本框 185"/>
              <p:cNvSpPr txBox="1"/>
              <p:nvPr/>
            </p:nvSpPr>
            <p:spPr>
              <a:xfrm>
                <a:off x="6136440" y="1779439"/>
                <a:ext cx="75140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rgbClr val="E00B0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repulsive</a:t>
                </a:r>
              </a:p>
            </p:txBody>
          </p:sp>
          <p:sp>
            <p:nvSpPr>
              <p:cNvPr id="189" name="椭圆 188"/>
              <p:cNvSpPr/>
              <p:nvPr/>
            </p:nvSpPr>
            <p:spPr>
              <a:xfrm>
                <a:off x="4747993" y="2286689"/>
                <a:ext cx="43358" cy="3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5881753" y="2852775"/>
                <a:ext cx="43358" cy="3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715288" y="1262086"/>
              <a:ext cx="2327724" cy="1741318"/>
              <a:chOff x="8283110" y="1234674"/>
              <a:chExt cx="2327724" cy="1741318"/>
            </a:xfrm>
          </p:grpSpPr>
          <p:pic>
            <p:nvPicPr>
              <p:cNvPr id="174" name="图片 17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3110" y="1692273"/>
                <a:ext cx="2327724" cy="1283719"/>
              </a:xfrm>
              <a:prstGeom prst="rect">
                <a:avLst/>
              </a:prstGeom>
            </p:spPr>
          </p:pic>
          <p:sp>
            <p:nvSpPr>
              <p:cNvPr id="178" name="文本框 177"/>
              <p:cNvSpPr txBox="1"/>
              <p:nvPr/>
            </p:nvSpPr>
            <p:spPr>
              <a:xfrm>
                <a:off x="8393114" y="1234674"/>
                <a:ext cx="21077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Correlation function</a:t>
                </a:r>
              </a:p>
            </p:txBody>
          </p:sp>
          <p:sp>
            <p:nvSpPr>
              <p:cNvPr id="187" name="文本框 186"/>
              <p:cNvSpPr txBox="1"/>
              <p:nvPr/>
            </p:nvSpPr>
            <p:spPr>
              <a:xfrm>
                <a:off x="9060650" y="1872130"/>
                <a:ext cx="77264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rgbClr val="41AB8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attractive</a:t>
                </a: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9073295" y="2433263"/>
                <a:ext cx="75140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rgbClr val="E00B0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repulsive</a:t>
                </a:r>
              </a:p>
            </p:txBody>
          </p:sp>
          <p:sp>
            <p:nvSpPr>
              <p:cNvPr id="191" name="椭圆 190"/>
              <p:cNvSpPr/>
              <p:nvPr/>
            </p:nvSpPr>
            <p:spPr>
              <a:xfrm>
                <a:off x="8304205" y="2020922"/>
                <a:ext cx="43358" cy="3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9325193" y="2862303"/>
                <a:ext cx="43358" cy="3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89" y="1284603"/>
            <a:ext cx="3922387" cy="2465998"/>
          </a:xfrm>
          <a:prstGeom prst="rect">
            <a:avLst/>
          </a:prstGeom>
        </p:spPr>
      </p:pic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8683794" y="224714"/>
            <a:ext cx="3146165" cy="591785"/>
            <a:chOff x="4571163" y="756472"/>
            <a:chExt cx="2160000" cy="406289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6062" y="756472"/>
              <a:ext cx="1779447" cy="364347"/>
            </a:xfrm>
            <a:prstGeom prst="rect">
              <a:avLst/>
            </a:prstGeom>
          </p:spPr>
        </p:pic>
        <p:cxnSp>
          <p:nvCxnSpPr>
            <p:cNvPr id="44" name="直接连接符 43"/>
            <p:cNvCxnSpPr/>
            <p:nvPr/>
          </p:nvCxnSpPr>
          <p:spPr>
            <a:xfrm flipV="1">
              <a:off x="4571163" y="1162761"/>
              <a:ext cx="216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02600" y="4107714"/>
            <a:ext cx="3672000" cy="2592000"/>
            <a:chOff x="202600" y="4107714"/>
            <a:chExt cx="3672000" cy="2592000"/>
          </a:xfrm>
        </p:grpSpPr>
        <p:sp>
          <p:nvSpPr>
            <p:cNvPr id="209" name="矩形 208"/>
            <p:cNvSpPr/>
            <p:nvPr/>
          </p:nvSpPr>
          <p:spPr>
            <a:xfrm>
              <a:off x="202600" y="4107714"/>
              <a:ext cx="3672000" cy="2592000"/>
            </a:xfrm>
            <a:prstGeom prst="rect">
              <a:avLst/>
            </a:prstGeom>
            <a:solidFill>
              <a:srgbClr val="00B050">
                <a:alpha val="8000"/>
              </a:srgbClr>
            </a:solidFill>
            <a:ln w="15875">
              <a:solidFill>
                <a:srgbClr val="004D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" name="图片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657" y="4837370"/>
              <a:ext cx="2857655" cy="57919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/>
                <p:cNvSpPr txBox="1"/>
                <p:nvPr/>
              </p:nvSpPr>
              <p:spPr>
                <a:xfrm>
                  <a:off x="302146" y="5362333"/>
                  <a:ext cx="3472908" cy="12897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5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1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100" b="1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𝐍</m:t>
                          </m:r>
                        </m:e>
                        <m:sub>
                          <m:r>
                            <a:rPr lang="en-US" altLang="zh-CN" sz="1100" b="1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𝐬𝐚𝐦𝐞</m:t>
                          </m:r>
                        </m:sub>
                      </m:sSub>
                    </m:oMath>
                  </a14:m>
                  <a:r>
                    <a:rPr lang="en-US" altLang="zh-CN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: the same event distributions</a:t>
                  </a:r>
                </a:p>
                <a:p>
                  <a:pPr>
                    <a:lnSpc>
                      <a:spcPct val="25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1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1100" b="1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𝐍</m:t>
                          </m:r>
                        </m:e>
                        <m:sub>
                          <m:r>
                            <a:rPr lang="en-US" altLang="zh-CN" sz="1100" b="1" i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𝐦𝐢𝐱𝐞𝐝</m:t>
                          </m:r>
                        </m:sub>
                      </m:sSub>
                    </m:oMath>
                  </a14:m>
                  <a:r>
                    <a:rPr lang="en-US" altLang="zh-CN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: the mixed event distributions </a:t>
                  </a:r>
                  <a:br>
                    <a:rPr lang="en-US" altLang="zh-CN" sz="1100" dirty="0"/>
                  </a:br>
                  <a14:m>
                    <m:oMath xmlns:m="http://schemas.openxmlformats.org/officeDocument/2006/math">
                      <m:r>
                        <a:rPr lang="en-US" altLang="zh-CN" sz="1100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𝝃</m:t>
                      </m:r>
                    </m:oMath>
                  </a14:m>
                  <a:r>
                    <a:rPr lang="en-US" altLang="zh-CN" sz="1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: the corrections for experimental effects </a:t>
                  </a:r>
                  <a:endParaRPr lang="en-US" altLang="zh-CN" sz="1100" b="1" dirty="0">
                    <a:solidFill>
                      <a:srgbClr val="8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mc:Choice>
          <mc:Fallback xmlns="">
            <p:sp>
              <p:nvSpPr>
                <p:cNvPr id="52" name="文本框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146" y="5362333"/>
                  <a:ext cx="3472908" cy="1289712"/>
                </a:xfrm>
                <a:prstGeom prst="rect">
                  <a:avLst/>
                </a:prstGeom>
                <a:blipFill>
                  <a:blip r:embed="rId13"/>
                  <a:stretch>
                    <a:fillRect b="-284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文本框 52"/>
            <p:cNvSpPr txBox="1"/>
            <p:nvPr/>
          </p:nvSpPr>
          <p:spPr>
            <a:xfrm>
              <a:off x="232201" y="4147823"/>
              <a:ext cx="1861407" cy="5702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Exp. measurement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mixed-event technique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90848" y="4100826"/>
            <a:ext cx="4104276" cy="2592000"/>
            <a:chOff x="3990848" y="4049455"/>
            <a:chExt cx="4104276" cy="2592000"/>
          </a:xfrm>
        </p:grpSpPr>
        <p:sp>
          <p:nvSpPr>
            <p:cNvPr id="59" name="文本框 58"/>
            <p:cNvSpPr txBox="1"/>
            <p:nvPr/>
          </p:nvSpPr>
          <p:spPr>
            <a:xfrm>
              <a:off x="6087843" y="5536212"/>
              <a:ext cx="2007281" cy="1056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100" b="1" dirty="0">
                  <a:solidFill>
                    <a:srgbClr val="800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final-state interactions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100" b="1" dirty="0">
                  <a:solidFill>
                    <a:srgbClr val="800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quantum statistics effects</a:t>
              </a:r>
            </a:p>
            <a:p>
              <a:pPr>
                <a:lnSpc>
                  <a:spcPct val="200000"/>
                </a:lnSpc>
              </a:pPr>
              <a:r>
                <a:rPr lang="en-US" altLang="zh-CN" sz="1100" b="1" dirty="0">
                  <a:solidFill>
                    <a:srgbClr val="800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coupled-channel effects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990848" y="4049455"/>
              <a:ext cx="4104000" cy="2592000"/>
              <a:chOff x="3990848" y="4049455"/>
              <a:chExt cx="4104000" cy="2592000"/>
            </a:xfrm>
          </p:grpSpPr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7876" y="4859889"/>
                <a:ext cx="3525333" cy="543825"/>
              </a:xfrm>
              <a:prstGeom prst="rect">
                <a:avLst/>
              </a:prstGeom>
            </p:spPr>
          </p:pic>
          <p:sp>
            <p:nvSpPr>
              <p:cNvPr id="56" name="文本框 55"/>
              <p:cNvSpPr txBox="1"/>
              <p:nvPr/>
            </p:nvSpPr>
            <p:spPr>
              <a:xfrm>
                <a:off x="4117505" y="4147822"/>
                <a:ext cx="1723550" cy="5702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Theo. description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Koonin–Pratt formula</a:t>
                </a: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4739454" y="6104851"/>
                <a:ext cx="139012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100" b="1" dirty="0" err="1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spacial</a:t>
                </a:r>
                <a:r>
                  <a:rPr lang="en-US" altLang="zh-CN" sz="11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structure </a:t>
                </a:r>
                <a:endParaRPr lang="zh-CN" altLang="en-US" sz="11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61" name="直接箭头连接符 60"/>
              <p:cNvCxnSpPr/>
              <p:nvPr/>
            </p:nvCxnSpPr>
            <p:spPr>
              <a:xfrm>
                <a:off x="6944470" y="5335184"/>
                <a:ext cx="0" cy="432000"/>
              </a:xfrm>
              <a:prstGeom prst="straightConnector1">
                <a:avLst/>
              </a:prstGeom>
              <a:ln w="1270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箭头连接符 62"/>
              <p:cNvCxnSpPr/>
              <p:nvPr/>
            </p:nvCxnSpPr>
            <p:spPr>
              <a:xfrm flipH="1">
                <a:off x="5370427" y="5317415"/>
                <a:ext cx="540000" cy="72000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矩形 44"/>
              <p:cNvSpPr/>
              <p:nvPr/>
            </p:nvSpPr>
            <p:spPr>
              <a:xfrm>
                <a:off x="3990848" y="4049455"/>
                <a:ext cx="4104000" cy="2592000"/>
              </a:xfrm>
              <a:prstGeom prst="rect">
                <a:avLst/>
              </a:prstGeom>
              <a:solidFill>
                <a:srgbClr val="00B050">
                  <a:alpha val="8000"/>
                </a:srgbClr>
              </a:solidFill>
              <a:ln w="15875">
                <a:solidFill>
                  <a:srgbClr val="004D9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326487" y="4100826"/>
            <a:ext cx="3672552" cy="2592000"/>
            <a:chOff x="8326487" y="4107714"/>
            <a:chExt cx="3672552" cy="2592000"/>
          </a:xfrm>
        </p:grpSpPr>
        <p:sp>
          <p:nvSpPr>
            <p:cNvPr id="46" name="矩形 45"/>
            <p:cNvSpPr/>
            <p:nvPr/>
          </p:nvSpPr>
          <p:spPr>
            <a:xfrm>
              <a:off x="8326487" y="4107714"/>
              <a:ext cx="3672000" cy="2592000"/>
            </a:xfrm>
            <a:prstGeom prst="rect">
              <a:avLst/>
            </a:prstGeom>
            <a:solidFill>
              <a:srgbClr val="00B050">
                <a:alpha val="8000"/>
              </a:srgbClr>
            </a:solidFill>
            <a:ln w="15875">
              <a:solidFill>
                <a:srgbClr val="004D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312854" y="4685047"/>
              <a:ext cx="2686185" cy="13985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en-US" altLang="zh-CN" sz="12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&gt;1 if the interaction is </a:t>
              </a: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attractive</a:t>
              </a:r>
            </a:p>
            <a:p>
              <a:pPr>
                <a:lnSpc>
                  <a:spcPct val="250000"/>
                </a:lnSpc>
              </a:pPr>
              <a:r>
                <a:rPr lang="en-US" altLang="zh-CN" sz="12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=1 if there is </a:t>
              </a: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 interaction</a:t>
              </a:r>
            </a:p>
            <a:p>
              <a:pPr>
                <a:lnSpc>
                  <a:spcPct val="250000"/>
                </a:lnSpc>
              </a:pPr>
              <a:r>
                <a:rPr lang="en-US" altLang="zh-CN" sz="12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&lt;1 if the interaction is </a:t>
              </a:r>
              <a:r>
                <a:rPr lang="en-US" altLang="zh-CN" sz="1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repulsive</a:t>
              </a:r>
              <a:endPara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6525" y="5362869"/>
              <a:ext cx="513718" cy="246121"/>
            </a:xfrm>
            <a:prstGeom prst="rect">
              <a:avLst/>
            </a:prstGeom>
          </p:spPr>
        </p:pic>
        <p:sp>
          <p:nvSpPr>
            <p:cNvPr id="72" name="左大括号 71"/>
            <p:cNvSpPr/>
            <p:nvPr/>
          </p:nvSpPr>
          <p:spPr>
            <a:xfrm>
              <a:off x="9147828" y="4874898"/>
              <a:ext cx="165256" cy="1232295"/>
            </a:xfrm>
            <a:prstGeom prst="leftBrace">
              <a:avLst/>
            </a:prstGeom>
            <a:ln w="19050">
              <a:solidFill>
                <a:srgbClr val="004D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414788" y="4306161"/>
              <a:ext cx="1317990" cy="316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Basic Properties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D865865-557F-3ACC-A2D7-52B961E4FA59}"/>
              </a:ext>
            </a:extLst>
          </p:cNvPr>
          <p:cNvSpPr txBox="1"/>
          <p:nvPr/>
        </p:nvSpPr>
        <p:spPr>
          <a:xfrm>
            <a:off x="75452" y="355693"/>
            <a:ext cx="11051916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Classification of hadron-hadron interactions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721405" y="1256962"/>
            <a:ext cx="2596723" cy="807522"/>
          </a:xfrm>
          <a:prstGeom prst="roundRect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85" y="6321771"/>
            <a:ext cx="2254897" cy="224000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V="1">
            <a:off x="603004" y="4800086"/>
            <a:ext cx="4310084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2758046" y="2900152"/>
            <a:ext cx="0" cy="38359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>
            <a:spLocks noChangeAspect="1"/>
          </p:cNvSpPr>
          <p:nvPr/>
        </p:nvSpPr>
        <p:spPr>
          <a:xfrm rot="10800000">
            <a:off x="2271325" y="4720170"/>
            <a:ext cx="179587" cy="159831"/>
          </a:xfrm>
          <a:prstGeom prst="ellipse">
            <a:avLst/>
          </a:prstGeom>
          <a:solidFill>
            <a:srgbClr val="FF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>
            <a:spLocks noChangeAspect="1"/>
          </p:cNvSpPr>
          <p:nvPr/>
        </p:nvSpPr>
        <p:spPr>
          <a:xfrm rot="10800000">
            <a:off x="884544" y="4720170"/>
            <a:ext cx="179587" cy="15983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387" y="2900152"/>
            <a:ext cx="637011" cy="1542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92" y="4725752"/>
            <a:ext cx="633971" cy="15695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" y="2886036"/>
            <a:ext cx="1144797" cy="225963"/>
          </a:xfrm>
          <a:prstGeom prst="rect">
            <a:avLst/>
          </a:prstGeom>
        </p:spPr>
      </p:pic>
      <p:cxnSp>
        <p:nvCxnSpPr>
          <p:cNvPr id="20" name="直接箭头连接符 19"/>
          <p:cNvCxnSpPr/>
          <p:nvPr/>
        </p:nvCxnSpPr>
        <p:spPr>
          <a:xfrm flipH="1" flipV="1">
            <a:off x="1124666" y="4750838"/>
            <a:ext cx="107752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622053" y="4259950"/>
            <a:ext cx="2135993" cy="300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stronger attraction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99744" y="4994243"/>
            <a:ext cx="949185" cy="7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deeply bound state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835962" y="4994242"/>
            <a:ext cx="1050314" cy="73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858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shallow bound state</a:t>
            </a:r>
            <a:endParaRPr lang="zh-CN" altLang="en-US" sz="1600" b="1" dirty="0">
              <a:solidFill>
                <a:srgbClr val="FF858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6701685" y="4835943"/>
            <a:ext cx="4310084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V="1">
            <a:off x="8856727" y="2936008"/>
            <a:ext cx="0" cy="3835956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>
            <a:spLocks noChangeAspect="1"/>
          </p:cNvSpPr>
          <p:nvPr/>
        </p:nvSpPr>
        <p:spPr>
          <a:xfrm rot="10800000">
            <a:off x="7711199" y="4756027"/>
            <a:ext cx="179587" cy="15983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068" y="2936008"/>
            <a:ext cx="637012" cy="15425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773" y="4761609"/>
            <a:ext cx="633971" cy="156956"/>
          </a:xfrm>
          <a:prstGeom prst="rect">
            <a:avLst/>
          </a:prstGeom>
        </p:spPr>
      </p:pic>
      <p:cxnSp>
        <p:nvCxnSpPr>
          <p:cNvPr id="46" name="直接箭头连接符 45"/>
          <p:cNvCxnSpPr/>
          <p:nvPr/>
        </p:nvCxnSpPr>
        <p:spPr>
          <a:xfrm flipH="1" flipV="1">
            <a:off x="6916661" y="4750838"/>
            <a:ext cx="718347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6858639" y="4318909"/>
            <a:ext cx="1793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weak attraction</a:t>
            </a: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75835" y="4993238"/>
            <a:ext cx="1050314" cy="5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virtual</a:t>
            </a:r>
          </a:p>
          <a:p>
            <a:pPr algn="ctr"/>
            <a:r>
              <a:rPr lang="en-US" altLang="zh-CN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</a:t>
            </a:r>
            <a:endParaRPr lang="zh-CN" altLang="en-US" sz="1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>
            <a:spLocks noChangeAspect="1"/>
          </p:cNvSpPr>
          <p:nvPr/>
        </p:nvSpPr>
        <p:spPr>
          <a:xfrm rot="10800000">
            <a:off x="9246490" y="3835643"/>
            <a:ext cx="179587" cy="159831"/>
          </a:xfrm>
          <a:prstGeom prst="ellipse">
            <a:avLst/>
          </a:prstGeom>
          <a:solidFill>
            <a:srgbClr val="007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弧形 54"/>
          <p:cNvSpPr/>
          <p:nvPr/>
        </p:nvSpPr>
        <p:spPr>
          <a:xfrm rot="5400000">
            <a:off x="8979258" y="1723492"/>
            <a:ext cx="1107685" cy="3284630"/>
          </a:xfrm>
          <a:prstGeom prst="arc">
            <a:avLst/>
          </a:prstGeom>
          <a:ln w="19050">
            <a:solidFill>
              <a:srgbClr val="00B050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>
            <a:spLocks noChangeAspect="1"/>
          </p:cNvSpPr>
          <p:nvPr/>
        </p:nvSpPr>
        <p:spPr>
          <a:xfrm rot="10800000">
            <a:off x="11085290" y="3189774"/>
            <a:ext cx="179587" cy="15983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8739643" y="4043694"/>
            <a:ext cx="1193279" cy="5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76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resonant</a:t>
            </a:r>
          </a:p>
          <a:p>
            <a:pPr algn="ctr"/>
            <a:r>
              <a:rPr lang="en-US" altLang="zh-CN" sz="1600" b="1" dirty="0">
                <a:solidFill>
                  <a:srgbClr val="0076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</a:t>
            </a:r>
            <a:endParaRPr lang="zh-CN" altLang="en-US" sz="1600" b="1" dirty="0">
              <a:solidFill>
                <a:srgbClr val="0076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14" y="2881255"/>
            <a:ext cx="1480787" cy="225963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9575129" y="3205493"/>
            <a:ext cx="1318960" cy="5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weaker attraction</a:t>
            </a:r>
            <a:endParaRPr lang="zh-CN" altLang="en-US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63659" y="1250218"/>
            <a:ext cx="2596723" cy="807522"/>
            <a:chOff x="470215" y="1243751"/>
            <a:chExt cx="2596723" cy="807522"/>
          </a:xfrm>
        </p:grpSpPr>
        <p:sp>
          <p:nvSpPr>
            <p:cNvPr id="75" name="椭圆 74"/>
            <p:cNvSpPr>
              <a:spLocks noChangeAspect="1"/>
            </p:cNvSpPr>
            <p:nvPr/>
          </p:nvSpPr>
          <p:spPr>
            <a:xfrm rot="10800000">
              <a:off x="1046747" y="1384922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>
              <a:spLocks noChangeAspect="1"/>
            </p:cNvSpPr>
            <p:nvPr/>
          </p:nvSpPr>
          <p:spPr>
            <a:xfrm rot="10800000">
              <a:off x="1944777" y="1384922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右箭头 77"/>
            <p:cNvSpPr/>
            <p:nvPr/>
          </p:nvSpPr>
          <p:spPr>
            <a:xfrm rot="10800000">
              <a:off x="641846" y="1384920"/>
              <a:ext cx="327486" cy="540001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右箭头 34"/>
            <p:cNvSpPr/>
            <p:nvPr/>
          </p:nvSpPr>
          <p:spPr>
            <a:xfrm>
              <a:off x="2562192" y="1384919"/>
              <a:ext cx="327486" cy="540001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70215" y="1243751"/>
              <a:ext cx="2596723" cy="807522"/>
            </a:xfrm>
            <a:prstGeom prst="round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92524" y="1454864"/>
              <a:ext cx="13508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repulsive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53792" y="1250218"/>
            <a:ext cx="2596723" cy="807522"/>
            <a:chOff x="8460664" y="1250218"/>
            <a:chExt cx="2596723" cy="807522"/>
          </a:xfrm>
        </p:grpSpPr>
        <p:sp>
          <p:nvSpPr>
            <p:cNvPr id="59" name="椭圆 58"/>
            <p:cNvSpPr>
              <a:spLocks noChangeAspect="1"/>
            </p:cNvSpPr>
            <p:nvPr/>
          </p:nvSpPr>
          <p:spPr>
            <a:xfrm rot="10800000">
              <a:off x="9062931" y="1384922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>
              <a:spLocks noChangeAspect="1"/>
            </p:cNvSpPr>
            <p:nvPr/>
          </p:nvSpPr>
          <p:spPr>
            <a:xfrm rot="10800000">
              <a:off x="9960961" y="1384922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8460664" y="1250218"/>
              <a:ext cx="2596723" cy="807522"/>
            </a:xfrm>
            <a:prstGeom prst="round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924758" y="1443412"/>
              <a:ext cx="17143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nonexistent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09816" y="1250218"/>
            <a:ext cx="2596723" cy="807522"/>
            <a:chOff x="4709816" y="1250218"/>
            <a:chExt cx="2596723" cy="807522"/>
          </a:xfrm>
        </p:grpSpPr>
        <p:sp>
          <p:nvSpPr>
            <p:cNvPr id="45" name="椭圆 44"/>
            <p:cNvSpPr>
              <a:spLocks noChangeAspect="1"/>
            </p:cNvSpPr>
            <p:nvPr/>
          </p:nvSpPr>
          <p:spPr>
            <a:xfrm rot="10800000">
              <a:off x="5295997" y="1388250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>
              <a:spLocks noChangeAspect="1"/>
            </p:cNvSpPr>
            <p:nvPr/>
          </p:nvSpPr>
          <p:spPr>
            <a:xfrm rot="10800000">
              <a:off x="6194027" y="1388250"/>
              <a:ext cx="540000" cy="54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右箭头 52"/>
            <p:cNvSpPr/>
            <p:nvPr/>
          </p:nvSpPr>
          <p:spPr>
            <a:xfrm>
              <a:off x="4891096" y="1388248"/>
              <a:ext cx="327486" cy="540001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右箭头 53"/>
            <p:cNvSpPr/>
            <p:nvPr/>
          </p:nvSpPr>
          <p:spPr>
            <a:xfrm rot="10800000">
              <a:off x="6811442" y="1388247"/>
              <a:ext cx="327486" cy="540001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4709816" y="1250218"/>
              <a:ext cx="2596723" cy="807522"/>
            </a:xfrm>
            <a:prstGeom prst="roundRect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5350933" y="1443412"/>
              <a:ext cx="14082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attractive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563659" y="1257625"/>
            <a:ext cx="2596723" cy="807522"/>
          </a:xfrm>
          <a:prstGeom prst="round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>
            <a:off x="8853791" y="1257625"/>
            <a:ext cx="2596723" cy="807522"/>
          </a:xfrm>
          <a:prstGeom prst="round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大括号 25"/>
          <p:cNvSpPr/>
          <p:nvPr/>
        </p:nvSpPr>
        <p:spPr>
          <a:xfrm rot="5400000">
            <a:off x="5816376" y="-3117395"/>
            <a:ext cx="557500" cy="11190763"/>
          </a:xfrm>
          <a:prstGeom prst="leftBrac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肘形连接符 8"/>
          <p:cNvCxnSpPr/>
          <p:nvPr/>
        </p:nvCxnSpPr>
        <p:spPr>
          <a:xfrm rot="10800000" flipH="1">
            <a:off x="6811442" y="3926629"/>
            <a:ext cx="2304000" cy="828000"/>
          </a:xfrm>
          <a:prstGeom prst="bentConnector3">
            <a:avLst>
              <a:gd name="adj1" fmla="val -4217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9" y="1269378"/>
            <a:ext cx="10376115" cy="545365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91891" y="5161194"/>
            <a:ext cx="10296853" cy="154659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5452" y="355693"/>
            <a:ext cx="11051916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CFs in the presence of bound states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889" y="4477243"/>
            <a:ext cx="1223624" cy="21997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29084" y="134969"/>
            <a:ext cx="3970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</a:t>
            </a:r>
            <a:r>
              <a:rPr lang="zh-CN" altLang="en-US" i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Jun-Xu</a:t>
            </a:r>
            <a:r>
              <a:rPr lang="zh-CN" altLang="en-US" i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Lu and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</a:t>
            </a:r>
          </a:p>
          <a:p>
            <a:r>
              <a:rPr lang="en-US" altLang="zh-CN" i="1" dirty="0">
                <a:solidFill>
                  <a:srgbClr val="00B050"/>
                </a:solidFill>
                <a:latin typeface="+mn-ea"/>
              </a:rPr>
              <a:t>PRD 107, 074019 (2023)</a:t>
            </a:r>
            <a:r>
              <a:rPr lang="zh-CN" altLang="en-US" i="1" dirty="0">
                <a:solidFill>
                  <a:srgbClr val="00B050"/>
                </a:solidFill>
                <a:latin typeface="+mn-ea"/>
              </a:rPr>
              <a:t> </a:t>
            </a:r>
            <a:endParaRPr lang="en-US" altLang="zh-CN" i="1" dirty="0">
              <a:solidFill>
                <a:srgbClr val="00B050"/>
              </a:solidFill>
              <a:latin typeface="+mn-ea"/>
            </a:endParaRPr>
          </a:p>
        </p:txBody>
      </p:sp>
      <p:pic>
        <p:nvPicPr>
          <p:cNvPr id="15" name="图片 14" descr="\documentclass{article}&#10;\usepackage{amsmath}&#10;\pagestyle{empty}&#10;\begin{document}&#10;&#10;\begin{align}&#10;C(k)=1+\int S_{12}(\boldsymbol{r})\left[|\psi_0(r,k)|^2-|j_0(kr)|^2\right]{\rm d}\boldsymbol{r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EBFF244E-0340-44D3-EFC5-79A2BC1C919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968" y="731196"/>
            <a:ext cx="5190094" cy="562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F810ADF3-65D7-3747-AE1B-96E9A0573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CFs in the presence of resonant and virtual states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84" y="1166710"/>
            <a:ext cx="9463738" cy="5278730"/>
          </a:xfrm>
          <a:prstGeom prst="rect">
            <a:avLst/>
          </a:prstGeom>
        </p:spPr>
      </p:pic>
      <p:sp>
        <p:nvSpPr>
          <p:cNvPr id="12" name="标题 1"/>
          <p:cNvSpPr txBox="1"/>
          <p:nvPr/>
        </p:nvSpPr>
        <p:spPr>
          <a:xfrm>
            <a:off x="80467" y="249049"/>
            <a:ext cx="11187920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90105" y="1166710"/>
            <a:ext cx="0" cy="5400000"/>
          </a:xfrm>
          <a:prstGeom prst="line">
            <a:avLst/>
          </a:prstGeom>
          <a:ln w="25400">
            <a:solidFill>
              <a:srgbClr val="00B05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470537" y="642428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narrow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10089" y="641456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broad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2798" y="6297570"/>
            <a:ext cx="1854361" cy="31365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251AA3B-6236-931C-EB11-9C4243B8D852}"/>
              </a:ext>
            </a:extLst>
          </p:cNvPr>
          <p:cNvSpPr/>
          <p:nvPr/>
        </p:nvSpPr>
        <p:spPr>
          <a:xfrm>
            <a:off x="4295375" y="716554"/>
            <a:ext cx="8022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</a:t>
            </a:r>
            <a:r>
              <a:rPr lang="zh-CN" altLang="en-US" i="1" dirty="0">
                <a:solidFill>
                  <a:srgbClr val="00B050"/>
                </a:solidFill>
                <a:latin typeface="+mn-ea"/>
              </a:rPr>
              <a:t> 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Jun-Xu Lu*, Ming-Zhu Liu and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</a:t>
            </a:r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, 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Sci. Bull. 70, 3515 (2025)</a:t>
            </a:r>
            <a:r>
              <a:rPr lang="zh-CN" altLang="en-US" i="1" dirty="0">
                <a:solidFill>
                  <a:srgbClr val="00B050"/>
                </a:solidFill>
                <a:latin typeface="+mn-ea"/>
              </a:rPr>
              <a:t> </a:t>
            </a:r>
            <a:endParaRPr lang="en-US" altLang="zh-CN" i="1" dirty="0">
              <a:solidFill>
                <a:srgbClr val="00B05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431962-35AD-8743-32C1-ECC10F79A540}"/>
              </a:ext>
            </a:extLst>
          </p:cNvPr>
          <p:cNvGrpSpPr/>
          <p:nvPr/>
        </p:nvGrpSpPr>
        <p:grpSpPr>
          <a:xfrm>
            <a:off x="266232" y="1122172"/>
            <a:ext cx="5677117" cy="5735828"/>
            <a:chOff x="6242388" y="1072748"/>
            <a:chExt cx="5677117" cy="573582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5E4445C-63A3-4227-D371-150E1666DE48}"/>
                </a:ext>
              </a:extLst>
            </p:cNvPr>
            <p:cNvGrpSpPr/>
            <p:nvPr/>
          </p:nvGrpSpPr>
          <p:grpSpPr>
            <a:xfrm>
              <a:off x="6587718" y="3723270"/>
              <a:ext cx="4865825" cy="3085306"/>
              <a:chOff x="6532113" y="1672046"/>
              <a:chExt cx="4865825" cy="3085306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6E57432C-7A4B-23C2-C064-76E9ADD49F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532"/>
              <a:stretch/>
            </p:blipFill>
            <p:spPr>
              <a:xfrm>
                <a:off x="6532113" y="1672046"/>
                <a:ext cx="4865825" cy="2689890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BA4E3BDD-03A9-051C-AFB0-4DC4D42E70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09" t="90741" b="224"/>
              <a:stretch/>
            </p:blipFill>
            <p:spPr>
              <a:xfrm>
                <a:off x="6921842" y="4361936"/>
                <a:ext cx="4476096" cy="395416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B4B0AAA-9A7A-1DDC-A3D6-B4EC3F091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2388" y="1072748"/>
              <a:ext cx="5677117" cy="250842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744B033-3E61-829C-704F-89A25263D49E}"/>
              </a:ext>
            </a:extLst>
          </p:cNvPr>
          <p:cNvGrpSpPr/>
          <p:nvPr/>
        </p:nvGrpSpPr>
        <p:grpSpPr>
          <a:xfrm>
            <a:off x="6094203" y="1091282"/>
            <a:ext cx="5889088" cy="5583285"/>
            <a:chOff x="126592" y="1169682"/>
            <a:chExt cx="5889088" cy="5583285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8F3DC27-AA5C-AD8D-C683-F9D3998B2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592" y="1169682"/>
              <a:ext cx="5889088" cy="2553588"/>
            </a:xfrm>
            <a:prstGeom prst="rect">
              <a:avLst/>
            </a:prstGeom>
          </p:spPr>
        </p:pic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62D194C-44A0-E845-C806-219D03E2EBDB}"/>
                </a:ext>
              </a:extLst>
            </p:cNvPr>
            <p:cNvGrpSpPr/>
            <p:nvPr/>
          </p:nvGrpSpPr>
          <p:grpSpPr>
            <a:xfrm>
              <a:off x="672113" y="3723271"/>
              <a:ext cx="4476096" cy="3029696"/>
              <a:chOff x="585616" y="2705224"/>
              <a:chExt cx="4476096" cy="2842959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B4FBA621-F260-4666-65C1-8A562AF40B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7643"/>
              <a:stretch/>
            </p:blipFill>
            <p:spPr>
              <a:xfrm>
                <a:off x="585616" y="2705224"/>
                <a:ext cx="4476096" cy="2558754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3FF2729C-301E-F78B-7486-6144CF62C6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3726" b="402"/>
              <a:stretch/>
            </p:blipFill>
            <p:spPr>
              <a:xfrm>
                <a:off x="585616" y="5307228"/>
                <a:ext cx="4476096" cy="240955"/>
              </a:xfrm>
              <a:prstGeom prst="rect">
                <a:avLst/>
              </a:prstGeom>
            </p:spPr>
          </p:pic>
        </p:grp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id="{AAEFCFF3-7E01-7830-2648-0D06BB4A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supports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91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D0F08EC4-8FF7-3D2E-8955-37A55B76D7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48"/>
          <a:stretch/>
        </p:blipFill>
        <p:spPr>
          <a:xfrm rot="16200000">
            <a:off x="8457657" y="2199207"/>
            <a:ext cx="2095548" cy="285770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标题 1">
                <a:extLst>
                  <a:ext uri="{FF2B5EF4-FFF2-40B4-BE49-F238E27FC236}">
                    <a16:creationId xmlns:a16="http://schemas.microsoft.com/office/drawing/2014/main" id="{F04D13DC-A281-A805-39F5-0DF52F26B3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Why Study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32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32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3200" b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kumimoji="1"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Correlation?</a:t>
                </a:r>
                <a:endParaRPr kumimoji="1"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标题 1">
                <a:extLst>
                  <a:ext uri="{FF2B5EF4-FFF2-40B4-BE49-F238E27FC236}">
                    <a16:creationId xmlns:a16="http://schemas.microsoft.com/office/drawing/2014/main" id="{F04D13DC-A281-A805-39F5-0DF52F26B3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  <a:blipFill>
                <a:blip r:embed="rId3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B644319E-62E0-D922-4577-BBD0478F38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00" b="52591"/>
          <a:stretch/>
        </p:blipFill>
        <p:spPr>
          <a:xfrm>
            <a:off x="1723436" y="2948026"/>
            <a:ext cx="5359304" cy="1473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2E2D371-3CAF-9BFC-7802-646389D47A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321" y="4675591"/>
            <a:ext cx="2857705" cy="21824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72FF928-356E-CD39-C727-355D92570984}"/>
                  </a:ext>
                </a:extLst>
              </p:cNvPr>
              <p:cNvSpPr txBox="1"/>
              <p:nvPr/>
            </p:nvSpPr>
            <p:spPr>
              <a:xfrm flipH="1">
                <a:off x="124353" y="1159806"/>
                <a:ext cx="10709457" cy="5290038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dirty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CF as critical input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</m:oMath>
                </a14:m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femtoscopy studies</a:t>
                </a:r>
              </a:p>
              <a:p>
                <a:pPr marL="800100" lvl="1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004D99"/>
                    </a:solidFill>
                  </a:rPr>
                  <a:t>Deuteron formation in high-energy hadronic collisions: a long-standing key question</a:t>
                </a:r>
              </a:p>
              <a:p>
                <a:pPr marL="800100" lvl="1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004D99"/>
                    </a:solidFill>
                  </a:rPr>
                  <a:t>Deuteron formation follows resonance decay, </a:t>
                </a:r>
                <a:r>
                  <a:rPr lang="en-US" altLang="zh-CN" sz="2000" b="1" dirty="0">
                    <a:solidFill>
                      <a:srgbClr val="C00000"/>
                    </a:solidFill>
                  </a:rPr>
                  <a:t>evidenced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0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000" b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</a:rPr>
                  <a:t> residual CFs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000" b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0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</a:rPr>
                  <a:t> data</a:t>
                </a:r>
                <a:endParaRPr lang="en-US" altLang="zh-CN" sz="2000" b="1" dirty="0">
                  <a:solidFill>
                    <a:srgbClr val="004D99"/>
                  </a:solidFill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US" altLang="zh-CN" sz="2000" b="1" dirty="0"/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US" altLang="zh-CN" sz="24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US" altLang="zh-CN" sz="20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US" altLang="zh-CN" sz="24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dirty="0">
                            <a:solidFill>
                              <a:srgbClr val="004D99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dirty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CF a</a:t>
                </a:r>
                <a:r>
                  <a:rPr lang="fr-FR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nchors </a:t>
                </a:r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</a:t>
                </a:r>
                <a:r>
                  <a:rPr lang="fr-FR" altLang="zh-CN" sz="2400" b="1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mission-source </a:t>
                </a:r>
                <a:r>
                  <a:rPr lang="fr-FR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r>
                  <a:rPr lang="fr-FR" altLang="zh-CN" sz="2400" b="1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alibration</a:t>
                </a:r>
                <a:endParaRPr lang="en-US" altLang="zh-CN" sz="24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800100" lvl="1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endParaRPr lang="en-US" altLang="zh-CN" sz="24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72FF928-356E-CD39-C727-355D92570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24353" y="1159806"/>
                <a:ext cx="10709457" cy="52900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2E5B2A8-EED8-2E05-2CAB-E2D0C7BF0DDB}"/>
                  </a:ext>
                </a:extLst>
              </p:cNvPr>
              <p:cNvSpPr txBox="1"/>
              <p:nvPr/>
            </p:nvSpPr>
            <p:spPr>
              <a:xfrm flipH="1">
                <a:off x="295079" y="5249813"/>
                <a:ext cx="7069328" cy="1429622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 marL="800100" lvl="1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C00000"/>
                    </a:solidFill>
                  </a:rPr>
                  <a:t>Abundant </a:t>
                </a: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  <m:r>
                      <a:rPr lang="en-US" altLang="zh-CN" sz="20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𝑵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</a:rPr>
                  <a:t> scattering data allow model-independent source calibration</a:t>
                </a:r>
                <a:r>
                  <a:rPr lang="en-US" altLang="zh-CN" sz="2000" b="1" dirty="0">
                    <a:solidFill>
                      <a:srgbClr val="004D99"/>
                    </a:solidFill>
                  </a:rPr>
                  <a:t>, which lays the groundwork for reliable extractions of other hadron pair interactions.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2E5B2A8-EED8-2E05-2CAB-E2D0C7BF0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95079" y="5249813"/>
                <a:ext cx="7069328" cy="1429622"/>
              </a:xfrm>
              <a:prstGeom prst="rect">
                <a:avLst/>
              </a:prstGeom>
              <a:blipFill>
                <a:blip r:embed="rId7"/>
                <a:stretch>
                  <a:fillRect r="-862" b="-68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95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89675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72FF928-356E-CD39-C727-355D92570984}"/>
                  </a:ext>
                </a:extLst>
              </p:cNvPr>
              <p:cNvSpPr txBox="1"/>
              <p:nvPr/>
            </p:nvSpPr>
            <p:spPr>
              <a:xfrm flipH="1">
                <a:off x="268047" y="1006042"/>
                <a:ext cx="7704377" cy="3823611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b="1" dirty="0" err="1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Breit</a:t>
                </a:r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-Wigner parametrization:</a:t>
                </a:r>
                <a:endPara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Basic formalism</a:t>
                </a: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Wide use for resonance description in </a:t>
                </a:r>
                <a:r>
                  <a:rPr lang="en-US" altLang="zh-CN" sz="2000" b="1" dirty="0" err="1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Femtoscopy</a:t>
                </a:r>
                <a:endParaRPr lang="en-US" altLang="zh-CN" sz="20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dirty="0">
                  <a:solidFill>
                    <a:srgbClr val="004D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Fails to explain the anomalous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0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0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peak shift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72FF928-356E-CD39-C727-355D92570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68047" y="1006042"/>
                <a:ext cx="7704377" cy="3823611"/>
              </a:xfrm>
              <a:prstGeom prst="rect">
                <a:avLst/>
              </a:prstGeom>
              <a:blipFill>
                <a:blip r:embed="rId3"/>
                <a:stretch>
                  <a:fillRect b="-23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1">
            <a:extLst>
              <a:ext uri="{FF2B5EF4-FFF2-40B4-BE49-F238E27FC236}">
                <a16:creationId xmlns:a16="http://schemas.microsoft.com/office/drawing/2014/main" id="{F04D13DC-A281-A805-39F5-0DF52F26B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Theoretical Challenges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5F22F02-4DA8-2F11-EED9-7155F3219E50}"/>
                  </a:ext>
                </a:extLst>
              </p:cNvPr>
              <p:cNvSpPr txBox="1"/>
              <p:nvPr/>
            </p:nvSpPr>
            <p:spPr>
              <a:xfrm flipH="1">
                <a:off x="1146725" y="3368990"/>
                <a:ext cx="8825949" cy="1118255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en-US" altLang="zh-CN" sz="1600" i="1" dirty="0">
                    <a:solidFill>
                      <a:srgbClr val="00B050"/>
                    </a:solidFill>
                  </a:rPr>
                  <a:t>Y. </a:t>
                </a:r>
                <a:r>
                  <a:rPr lang="en-US" altLang="zh-CN" sz="1600" i="1" dirty="0" err="1">
                    <a:solidFill>
                      <a:srgbClr val="00B050"/>
                    </a:solidFill>
                  </a:rPr>
                  <a:t>Kamiya</a:t>
                </a:r>
                <a:r>
                  <a:rPr lang="en-US" altLang="zh-CN" sz="1600" i="1" dirty="0">
                    <a:solidFill>
                      <a:srgbClr val="00B050"/>
                    </a:solidFill>
                  </a:rPr>
                  <a:t>, T. </a:t>
                </a:r>
                <a:r>
                  <a:rPr lang="en-US" altLang="zh-CN" sz="1600" i="1" dirty="0" err="1">
                    <a:solidFill>
                      <a:srgbClr val="00B050"/>
                    </a:solidFill>
                  </a:rPr>
                  <a:t>Hyodo</a:t>
                </a:r>
                <a:r>
                  <a:rPr lang="en-US" altLang="zh-CN" sz="1600" i="1" dirty="0">
                    <a:solidFill>
                      <a:srgbClr val="00B050"/>
                    </a:solidFill>
                  </a:rPr>
                  <a:t>, K. Morita, A. Ohnishi, and W. Weise, Phys. Rev. Lett. 124 (2020) 132501 </a:t>
                </a:r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𝚲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𝟏𝟓𝟐𝟎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]</a:t>
                </a:r>
                <a:endParaRPr lang="en-US" altLang="zh-CN" sz="1600" i="1" dirty="0">
                  <a:solidFill>
                    <a:srgbClr val="00B050"/>
                  </a:solidFill>
                </a:endParaRPr>
              </a:p>
              <a:p>
                <a:pPr>
                  <a:lnSpc>
                    <a:spcPts val="2000"/>
                  </a:lnSpc>
                </a:pPr>
                <a:r>
                  <a:rPr lang="en-US" altLang="zh-CN" sz="1600" i="1" dirty="0">
                    <a:solidFill>
                      <a:srgbClr val="00B050"/>
                    </a:solidFill>
                  </a:rPr>
                  <a:t>ALICE Collaboration, Phys. Rev. C 107 (2023) 054904 </a:t>
                </a:r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</a:t>
                </a:r>
                <a14:m>
                  <m:oMath xmlns:m="http://schemas.openxmlformats.org/officeDocument/2006/math"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𝛟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𝟏𝟎𝟐𝟎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]</a:t>
                </a:r>
              </a:p>
              <a:p>
                <a:pPr>
                  <a:lnSpc>
                    <a:spcPts val="2000"/>
                  </a:lnSpc>
                </a:pPr>
                <a:r>
                  <a:rPr lang="en-US" altLang="zh-CN" sz="1600" i="1" dirty="0">
                    <a:solidFill>
                      <a:srgbClr val="00B050"/>
                    </a:solidFill>
                  </a:rPr>
                  <a:t>ALICE Collaboration, Phys. Lett. B 845 (2023) 138145 </a:t>
                </a:r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[excited </a:t>
                </a:r>
                <a14:m>
                  <m:oMath xmlns:m="http://schemas.openxmlformats.org/officeDocument/2006/math"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𝚵</m:t>
                    </m:r>
                  </m:oMath>
                </a14:m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]</a:t>
                </a:r>
              </a:p>
              <a:p>
                <a:pPr>
                  <a:lnSpc>
                    <a:spcPts val="2000"/>
                  </a:lnSpc>
                </a:pPr>
                <a:r>
                  <a:rPr lang="en-US" altLang="zh-CN" sz="1600" i="1" dirty="0">
                    <a:solidFill>
                      <a:srgbClr val="00B050"/>
                    </a:solidFill>
                  </a:rPr>
                  <a:t>ALICE Collaboration, Phys. Lett. B 856 (2024) 138915  </a:t>
                </a:r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𝐊</m:t>
                        </m:r>
                      </m:e>
                      <m:sup>
                        <m:r>
                          <a:rPr lang="en-US" altLang="zh-CN" sz="1600" b="1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𝟖𝟗𝟐</m:t>
                    </m:r>
                    <m:r>
                      <a:rPr lang="en-US" altLang="zh-CN" sz="1600" b="1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]</a:t>
                </a:r>
                <a:endPara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5F22F02-4DA8-2F11-EED9-7155F3219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146725" y="3368990"/>
                <a:ext cx="8825949" cy="1118255"/>
              </a:xfrm>
              <a:prstGeom prst="rect">
                <a:avLst/>
              </a:prstGeom>
              <a:blipFill>
                <a:blip r:embed="rId4"/>
                <a:stretch>
                  <a:fillRect t="-1093" b="-60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62433F14-FE6F-F576-E568-4EE0D568D7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98590"/>
            <a:ext cx="12192000" cy="1894997"/>
          </a:xfrm>
          <a:prstGeom prst="rect">
            <a:avLst/>
          </a:prstGeom>
        </p:spPr>
      </p:pic>
      <p:pic>
        <p:nvPicPr>
          <p:cNvPr id="16" name="图片 15" descr="\documentclass{article}&#10;\usepackage{amsmath}&#10;\pagestyle{empty}&#10;\begin{document}&#10;&#10;\begin{align}&#10;C_{\rm res}(k)=\frac{a\Gamma_R^2}{(\sqrt{s}-M_R)^2+\Gamma_R^2/4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34E9A669-9D4A-BF6C-63B4-722F6A45184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50" y="2285466"/>
            <a:ext cx="3382857" cy="6323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9F25E9C-A5A7-59F0-11B0-73C76309C7FC}"/>
                  </a:ext>
                </a:extLst>
              </p:cNvPr>
              <p:cNvSpPr txBox="1"/>
              <p:nvPr/>
            </p:nvSpPr>
            <p:spPr>
              <a:xfrm>
                <a:off x="5410200" y="2416990"/>
                <a:ext cx="49139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altLang="zh-CN" dirty="0"/>
                  <a:t>: </a:t>
                </a:r>
                <a:r>
                  <a:rPr lang="en-US" altLang="zh-CN" b="1" dirty="0" err="1"/>
                  <a:t>Breit</a:t>
                </a:r>
                <a:r>
                  <a:rPr lang="en-US" altLang="zh-CN" b="1" dirty="0"/>
                  <a:t>-Wigner mass</a:t>
                </a:r>
                <a:r>
                  <a:rPr lang="en-US" altLang="zh-CN" dirty="0"/>
                  <a:t>;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altLang="zh-CN" dirty="0"/>
                  <a:t>: </a:t>
                </a:r>
                <a:r>
                  <a:rPr lang="en-US" altLang="zh-CN" b="1" dirty="0" err="1"/>
                  <a:t>Breit</a:t>
                </a:r>
                <a:r>
                  <a:rPr lang="en-US" altLang="zh-CN" b="1" dirty="0"/>
                  <a:t>-Wigner width</a:t>
                </a:r>
                <a:endParaRPr lang="zh-CN" altLang="en-US" b="1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9F25E9C-A5A7-59F0-11B0-73C76309C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416990"/>
                <a:ext cx="4913974" cy="369332"/>
              </a:xfrm>
              <a:prstGeom prst="rect">
                <a:avLst/>
              </a:prstGeom>
              <a:blipFill>
                <a:blip r:embed="rId7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686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5E58EF3E-014D-68A9-41BB-7B78DD80A611}"/>
              </a:ext>
            </a:extLst>
          </p:cNvPr>
          <p:cNvSpPr txBox="1"/>
          <p:nvPr/>
        </p:nvSpPr>
        <p:spPr>
          <a:xfrm flipH="1">
            <a:off x="187693" y="1008274"/>
            <a:ext cx="8633067" cy="336194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Temperature-dependent spectral function: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Basic formalism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Extracted temperature contradicts blast-wave freeze-out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04D13DC-A281-A805-39F5-0DF52F26B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Theoretical Challenges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01B3C05-D803-D009-98F1-6964B16C7072}"/>
              </a:ext>
            </a:extLst>
          </p:cNvPr>
          <p:cNvGrpSpPr/>
          <p:nvPr/>
        </p:nvGrpSpPr>
        <p:grpSpPr>
          <a:xfrm>
            <a:off x="1241466" y="2068156"/>
            <a:ext cx="9709068" cy="1870313"/>
            <a:chOff x="1241466" y="2230081"/>
            <a:chExt cx="9709068" cy="1870313"/>
          </a:xfrm>
        </p:grpSpPr>
        <p:pic>
          <p:nvPicPr>
            <p:cNvPr id="48" name="图片 47" descr="\documentclass{article}&#10;\usepackage{amsmath}&#10;\pagestyle{empty}&#10;\begin{document}&#10;&#10;\begin{align}&#10;C_{\rm res}(k)&amp;=N_{\Delta^{++}}\times PS(p_{T,\Delta^{++}},T)\times{\rm Sill}(M_{\Delta^{++}},\Gamma_{\Delta^{++}})\nonumber\\&#10;PS(p_{T,\Delta^{++}},T)&amp;\propto\frac{M_{p\pi^+}}{\sqrt{M_{p\pi^+}^2+p_{T,\Delta^{++}}^2}}\exp\left[-\frac{\sqrt{M_{p\pi^+}^2+p_{T,\Delta^{++}}^2}}{T}\right]\nonumber\\&#10;{\rm Sill}(M_{\Delta^{++}},\Gamma_{\Delta^{++}})&amp;=\frac{2\sqrt{s}}{\pi}\frac{\sqrt{s-m_{\rm th}^2}\tilde{\Gamma}_R}{(s-M_R^2)^2+(\sqrt{s-m_{\rm th}^2}\tilde{\Gamma}_R)^2}\theta(\sqrt{s}-m_{\rm th}),\quad \tilde{\Gamma}_R=\frac{\Gamma_RM_R}{\sqrt{s-m_{th}^2}},\quad m_{th}=M_p+m_{\pi^+}\nonumber&#10;\end{align}&#10;&#10;&#10;\end{document}" title="IguanaTex Bitmap Display">
              <a:extLst>
                <a:ext uri="{FF2B5EF4-FFF2-40B4-BE49-F238E27FC236}">
                  <a16:creationId xmlns:a16="http://schemas.microsoft.com/office/drawing/2014/main" id="{966CB391-98B3-ADE2-5C1D-A54D9D75108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466" y="2321678"/>
              <a:ext cx="9709068" cy="177871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6C15C660-5262-926D-9942-BB3A21F8EFB3}"/>
                    </a:ext>
                  </a:extLst>
                </p:cNvPr>
                <p:cNvSpPr txBox="1"/>
                <p:nvPr/>
              </p:nvSpPr>
              <p:spPr>
                <a:xfrm>
                  <a:off x="7484561" y="2728295"/>
                  <a:ext cx="3124702" cy="7007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</m:sSub>
                    </m:oMath>
                  </a14:m>
                  <a:r>
                    <a:rPr lang="en-US" altLang="zh-CN" dirty="0"/>
                    <a:t>: </a:t>
                  </a:r>
                  <a:r>
                    <a:rPr lang="en-US" altLang="zh-CN" b="1" dirty="0"/>
                    <a:t>invariant mass</a:t>
                  </a:r>
                  <a:endParaRPr lang="en-US" altLang="zh-CN" dirty="0"/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++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a14:m>
                  <a:r>
                    <a:rPr lang="en-US" altLang="zh-CN" dirty="0"/>
                    <a:t>: </a:t>
                  </a:r>
                  <a:r>
                    <a:rPr lang="en-US" altLang="zh-CN" b="1" dirty="0"/>
                    <a:t>transverse momentum</a:t>
                  </a:r>
                  <a:endParaRPr lang="zh-CN" altLang="en-US" b="1" dirty="0"/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6C15C660-5262-926D-9942-BB3A21F8EF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4561" y="2728295"/>
                  <a:ext cx="3124702" cy="700705"/>
                </a:xfrm>
                <a:prstGeom prst="rect">
                  <a:avLst/>
                </a:prstGeom>
                <a:blipFill>
                  <a:blip r:embed="rId5"/>
                  <a:stretch>
                    <a:fillRect t="-4348" r="-977" b="-1043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7E57D7FF-A878-4BC2-A215-5CCB3291F1FD}"/>
                    </a:ext>
                  </a:extLst>
                </p:cNvPr>
                <p:cNvSpPr txBox="1"/>
                <p:nvPr/>
              </p:nvSpPr>
              <p:spPr>
                <a:xfrm>
                  <a:off x="7484561" y="2230081"/>
                  <a:ext cx="28684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++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a14:m>
                  <a:r>
                    <a:rPr lang="en-US" altLang="zh-CN" dirty="0"/>
                    <a:t>: </a:t>
                  </a:r>
                  <a:r>
                    <a:rPr lang="en-US" altLang="zh-CN" b="1" dirty="0"/>
                    <a:t>overall normalization</a:t>
                  </a:r>
                  <a:endParaRPr lang="zh-CN" altLang="en-US" b="1" dirty="0"/>
                </a:p>
              </p:txBody>
            </p:sp>
          </mc:Choice>
          <mc:Fallback xmlns=""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7E57D7FF-A878-4BC2-A215-5CCB3291F1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4561" y="2230081"/>
                  <a:ext cx="2868478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197" r="-1489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id="{FB4089A7-F515-A5B9-EDC3-02C3E2D077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98" y="4366844"/>
            <a:ext cx="3243451" cy="2474431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A4885EB9-9A46-63CB-ECAF-368C2312D0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54" y="4370596"/>
            <a:ext cx="3668149" cy="2487404"/>
          </a:xfrm>
          <a:prstGeom prst="rect">
            <a:avLst/>
          </a:prstGeom>
        </p:spPr>
      </p:pic>
      <p:pic>
        <p:nvPicPr>
          <p:cNvPr id="62" name="图片 61" descr="\documentclass{article}&#10;\usepackage{amsmath}&#10;\usepackage{color}&#10;\pagestyle{empty}&#10;\begin{document}&#10;&#10;$\textcolor{red}{\boldsymbol{\neq}}$&#10;&#10;&#10;\end{document}" title="IguanaTex Bitmap Display">
            <a:extLst>
              <a:ext uri="{FF2B5EF4-FFF2-40B4-BE49-F238E27FC236}">
                <a16:creationId xmlns:a16="http://schemas.microsoft.com/office/drawing/2014/main" id="{5B7FE1AF-06A2-3880-66AA-485686826F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54" y="5102261"/>
            <a:ext cx="567046" cy="677796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22B8D371-0892-FA2D-7988-2D9065C107F7}"/>
              </a:ext>
            </a:extLst>
          </p:cNvPr>
          <p:cNvSpPr txBox="1"/>
          <p:nvPr/>
        </p:nvSpPr>
        <p:spPr>
          <a:xfrm flipH="1">
            <a:off x="3363738" y="1687059"/>
            <a:ext cx="4830890" cy="38408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i="1" dirty="0">
                <a:solidFill>
                  <a:srgbClr val="00B050"/>
                </a:solidFill>
              </a:rPr>
              <a:t>ALICE Collaboration, Eur. Phys. J. A 61 (2025) 194</a:t>
            </a:r>
          </a:p>
        </p:txBody>
      </p:sp>
      <p:sp>
        <p:nvSpPr>
          <p:cNvPr id="2048" name="文本框 2047">
            <a:extLst>
              <a:ext uri="{FF2B5EF4-FFF2-40B4-BE49-F238E27FC236}">
                <a16:creationId xmlns:a16="http://schemas.microsoft.com/office/drawing/2014/main" id="{ABD32941-7DF7-A398-CB91-332FA8B6D8F3}"/>
              </a:ext>
            </a:extLst>
          </p:cNvPr>
          <p:cNvSpPr txBox="1"/>
          <p:nvPr/>
        </p:nvSpPr>
        <p:spPr>
          <a:xfrm flipH="1">
            <a:off x="7361110" y="6508273"/>
            <a:ext cx="4830890" cy="38408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i="1" dirty="0">
                <a:solidFill>
                  <a:srgbClr val="00B050"/>
                </a:solidFill>
              </a:rPr>
              <a:t>ALICE Collaboration, Eur. Phys. J. C 80 (2020) 693</a:t>
            </a:r>
          </a:p>
        </p:txBody>
      </p:sp>
    </p:spTree>
    <p:extLst>
      <p:ext uri="{BB962C8B-B14F-4D97-AF65-F5344CB8AC3E}">
        <p14:creationId xmlns:p14="http://schemas.microsoft.com/office/powerpoint/2010/main" val="74998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F04D13DC-A281-A805-39F5-0DF52F26B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Theoretical Challenges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6A25661-EB07-F9A6-4725-CC37D8D84A38}"/>
                  </a:ext>
                </a:extLst>
              </p:cNvPr>
              <p:cNvSpPr txBox="1"/>
              <p:nvPr/>
            </p:nvSpPr>
            <p:spPr>
              <a:xfrm flipH="1">
                <a:off x="349617" y="1005645"/>
                <a:ext cx="9270632" cy="3367204"/>
              </a:xfrm>
              <a:prstGeom prst="rect">
                <a:avLst/>
              </a:prstGeom>
              <a:noFill/>
            </p:spPr>
            <p:txBody>
              <a:bodyPr wrap="square" rtlCol="0" anchor="ctr" anchorCtr="1">
                <a:spAutoFit/>
              </a:bodyPr>
              <a:lstStyle/>
              <a:p>
                <a:pPr marL="285750" indent="-285750" algn="just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Relativistic kinetic equations: </a:t>
                </a: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Basic formalism</a:t>
                </a: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2000" b="1" i="1" dirty="0">
                  <a:solidFill>
                    <a:srgbClr val="C00000"/>
                  </a:solidFill>
                  <a:latin typeface="+mn-ea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Freeze-out</a:t>
                </a:r>
                <a:r>
                  <a:rPr lang="en-US" altLang="zh-CN" sz="2000" b="1" dirty="0">
                    <a:solidFill>
                      <a:srgbClr val="C00000"/>
                    </a:solidFill>
                  </a:rPr>
                  <a:t> require a </a:t>
                </a:r>
                <a:r>
                  <a:rPr lang="zh-CN" altLang="en-US" sz="2000" b="1" dirty="0">
                    <a:solidFill>
                      <a:srgbClr val="C00000"/>
                    </a:solidFill>
                  </a:rPr>
                  <a:t>≈</a:t>
                </a:r>
                <a:r>
                  <a:rPr lang="en-US" altLang="zh-CN" sz="2000" b="1" dirty="0">
                    <a:solidFill>
                      <a:srgbClr val="C00000"/>
                    </a:solidFill>
                  </a:rPr>
                  <a:t>70 MeV/c² mass reduction of the </a:t>
                </a:r>
                <a14:m>
                  <m:oMath xmlns:m="http://schemas.openxmlformats.org/officeDocument/2006/math">
                    <m:r>
                      <a:rPr lang="en-US" altLang="zh-CN" sz="20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altLang="zh-CN" sz="20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𝟏𝟐𝟑𝟐</m:t>
                    </m:r>
                    <m:r>
                      <a:rPr lang="en-US" altLang="zh-CN" sz="2000" b="1" i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</a:rPr>
                  <a:t> resonance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46A25661-EB07-F9A6-4725-CC37D8D84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49617" y="1005645"/>
                <a:ext cx="9270632" cy="3367204"/>
              </a:xfrm>
              <a:prstGeom prst="rect">
                <a:avLst/>
              </a:prstGeom>
              <a:blipFill>
                <a:blip r:embed="rId4"/>
                <a:stretch>
                  <a:fillRect l="-66" r="-66" b="-28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7B5D8D90-CBF7-BF7C-1BE5-8465A18B6E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482175"/>
            <a:ext cx="5751695" cy="23758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2A5FB9-98AA-7D6F-3D50-B8A1A33454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319" y="4529800"/>
            <a:ext cx="2674632" cy="2232950"/>
          </a:xfrm>
          <a:prstGeom prst="rect">
            <a:avLst/>
          </a:prstGeom>
        </p:spPr>
      </p:pic>
      <p:pic>
        <p:nvPicPr>
          <p:cNvPr id="19" name="图片 18" descr="\documentclass{article}&#10;\usepackage{amsmath}&#10;\pagestyle{empty}&#10;\begin{document}&#10;\begin{align}&#10;\frac{\partial f_d}{\partial t}+\frac{\boldsymbol{P}}{E_d}\cdot\frac{\partial f_d}{\partial\boldsymbol{R}}=-\mathcal{K}^&gt;f_d+\mathcal{K}^&lt;(1+f_d)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89288BBB-0182-6ADF-4339-0EE00A4DB65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52540"/>
            <a:ext cx="4396189" cy="565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0EA655A-8B50-83A7-CA73-9A795EFA204E}"/>
                  </a:ext>
                </a:extLst>
              </p:cNvPr>
              <p:cNvSpPr txBox="1"/>
              <p:nvPr/>
            </p:nvSpPr>
            <p:spPr>
              <a:xfrm>
                <a:off x="6189735" y="2160490"/>
                <a:ext cx="457009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zh-CN" b="1" dirty="0"/>
                  <a:t>: phase space distribution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&gt;</m:t>
                        </m:r>
                      </m:sup>
                    </m:sSup>
                    <m:r>
                      <a:rPr lang="en-US" altLang="zh-CN" b="1">
                        <a:latin typeface="Cambria Math" panose="02040503050406030204" pitchFamily="18" charset="0"/>
                      </a:rPr>
                      <m:t> (</m:t>
                    </m:r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  <m:r>
                      <a:rPr lang="en-US" altLang="zh-CN" b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b="1" dirty="0"/>
                  <a:t>: dissociation and regeneration rates </a:t>
                </a:r>
                <a:endParaRPr lang="zh-CN" altLang="en-US" b="1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0EA655A-8B50-83A7-CA73-9A795EFA2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735" y="2160490"/>
                <a:ext cx="4570097" cy="646331"/>
              </a:xfrm>
              <a:prstGeom prst="rect">
                <a:avLst/>
              </a:prstGeom>
              <a:blipFill>
                <a:blip r:embed="rId8"/>
                <a:stretch>
                  <a:fillRect l="-400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 descr="\documentclass{article}&#10;\usepackage{amsmath}&#10;\pagestyle{empty}&#10;\begin{document}&#10;\begin{align}&#10;C(k)=\mathcal{N}\frac{\sum_{\rm pairs}^{\rm same}\delta(\boldsymbol{k}_{\rm pair}-\boldsymbol{k})|\Psi_k(\boldsymbol{r})|^2}{\sum_{\rm pairs}^{\rm mixed}\delta(\boldsymbol{k}_{\rm pair}-\boldsymbol{k})}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C17D119E-03F6-EBD4-1A9B-1F28860762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3178534"/>
            <a:ext cx="4114286" cy="751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F2CFAF5-5508-664A-199B-7F0189BDD234}"/>
                  </a:ext>
                </a:extLst>
              </p:cNvPr>
              <p:cNvSpPr txBox="1"/>
              <p:nvPr/>
            </p:nvSpPr>
            <p:spPr>
              <a:xfrm>
                <a:off x="6189735" y="3362727"/>
                <a:ext cx="33484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𝚿</m:t>
                        </m:r>
                      </m:e>
                      <m:sub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b="1" dirty="0"/>
                  <a:t>: Bethe-Salpeter amplitude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F2CFAF5-5508-664A-199B-7F0189BDD2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9735" y="3362727"/>
                <a:ext cx="3348481" cy="369332"/>
              </a:xfrm>
              <a:prstGeom prst="rect">
                <a:avLst/>
              </a:prstGeom>
              <a:blipFill>
                <a:blip r:embed="rId10"/>
                <a:stretch>
                  <a:fillRect t="-10000" r="-72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5874EBF3-6852-B166-E8BF-D8FE95947E59}"/>
              </a:ext>
            </a:extLst>
          </p:cNvPr>
          <p:cNvSpPr txBox="1"/>
          <p:nvPr/>
        </p:nvSpPr>
        <p:spPr>
          <a:xfrm flipH="1">
            <a:off x="3493494" y="1671298"/>
            <a:ext cx="8307421" cy="38408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i="1" dirty="0">
                <a:solidFill>
                  <a:srgbClr val="00B050"/>
                </a:solidFill>
              </a:rPr>
              <a:t>L.-Y. Zhang, C. M. Ko, Y.-G. Ma, Q.-Y. Shou, K.-J. Sun, R. Wang, and S. Zhang, 2511.10298 </a:t>
            </a:r>
          </a:p>
        </p:txBody>
      </p:sp>
    </p:spTree>
    <p:extLst>
      <p:ext uri="{BB962C8B-B14F-4D97-AF65-F5344CB8AC3E}">
        <p14:creationId xmlns:p14="http://schemas.microsoft.com/office/powerpoint/2010/main" val="222246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13475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04D13DC-A281-A805-39F5-0DF52F26B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Theoretical Challenges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2CC724-5F89-372E-3D60-4AE6ABDB20B9}"/>
              </a:ext>
            </a:extLst>
          </p:cNvPr>
          <p:cNvSpPr txBox="1"/>
          <p:nvPr/>
        </p:nvSpPr>
        <p:spPr>
          <a:xfrm flipH="1">
            <a:off x="3385591" y="1674094"/>
            <a:ext cx="7375682" cy="38408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i="1" dirty="0">
                <a:solidFill>
                  <a:srgbClr val="00B050"/>
                </a:solidFill>
              </a:rPr>
              <a:t>L. Zhang, T. Shao, S. Zhang, K.-J. Sun, and Y.-G. Ma, (2026), arXiv:2606.08230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ACBCB1D-2758-B8E5-B4B4-22152E7A91FA}"/>
              </a:ext>
            </a:extLst>
          </p:cNvPr>
          <p:cNvSpPr txBox="1"/>
          <p:nvPr/>
        </p:nvSpPr>
        <p:spPr>
          <a:xfrm flipH="1">
            <a:off x="-1387291" y="1003413"/>
            <a:ext cx="9270632" cy="382886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Friedrichs-Lee model T-matrix: 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Basic formalism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b="1" i="1" dirty="0">
              <a:solidFill>
                <a:srgbClr val="C00000"/>
              </a:solidFill>
              <a:latin typeface="+mn-ea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</a:rPr>
              <a:t>underestimates strength, predicts dip absent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2D320A1-E3AD-BF3C-C3AD-B2B7BD621D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586"/>
          <a:stretch/>
        </p:blipFill>
        <p:spPr>
          <a:xfrm>
            <a:off x="200026" y="4876703"/>
            <a:ext cx="5857875" cy="15525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45408C2-3FA2-2A74-FDED-C4CB0AAD80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5" b="-1"/>
          <a:stretch/>
        </p:blipFill>
        <p:spPr>
          <a:xfrm>
            <a:off x="6162674" y="4962524"/>
            <a:ext cx="5857875" cy="1552573"/>
          </a:xfrm>
          <a:prstGeom prst="rect">
            <a:avLst/>
          </a:prstGeom>
        </p:spPr>
      </p:pic>
      <p:pic>
        <p:nvPicPr>
          <p:cNvPr id="36" name="图片 35" descr="\documentclass{article}&#10;\usepackage{amsmath}&#10;\pagestyle{empty}&#10;\begin{document}&#10;\begin{align}&#10;C(p)&amp;=\int d^3kd^3k'\langle\psi_p^{(+)}|k\rangle\langle k|\hat{S}|k'\rangle\langle k'|\psi_p^{(+)}\rangle+\langle\psi_p^{(+)}|R\rangle\langle R|\hat{S}|R\rangle\langle R|\psi_p^{(+)}\rangle\nonumber\\&#10;\langle k|\psi_p^{(+)}\rangle&amp;=\delta^{(3)}(k-p)+G^{(+)}(k;E)T(k,p;E),\qquad T(k,p;E)=\frac{g(k)g^*(p)}{E-E_0-\Sigma_0(E)+i\epsilon}\nonumber\\&#10;\langle\psi_p^{(+)}|R\rangle&amp;=g(p)\frac{E-E_0}{E-E_0-\Sigma_0(E)+i\epsilon}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9F2DF02A-A2DD-66A3-98CD-0169D76E92E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293" y="2300401"/>
            <a:ext cx="9366857" cy="194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1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0217527-76B8-D768-E449-D09FC8E8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26" y="3344476"/>
            <a:ext cx="10726947" cy="351029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2A4B1D6-AE59-7CB2-FA9D-52DA0D0F7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Strong interaction T-matrix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56C2AC-A077-3E9B-CE1B-64FC39FBE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17" y="1262898"/>
            <a:ext cx="2788785" cy="1924177"/>
          </a:xfrm>
          <a:prstGeom prst="rect">
            <a:avLst/>
          </a:prstGeom>
        </p:spPr>
      </p:pic>
      <p:pic>
        <p:nvPicPr>
          <p:cNvPr id="33" name="图片 32" descr="\documentclass{article}&#10;\usepackage{amsmath}&#10;\pagestyle{empty}&#10;\begin{document}&#10;\begin{align}&#10;T_{LJ}^{\rm str}(p,p')&amp;=-1/\rho\cdot t_{LJ}\cdot\theta(\Lambda_F-p)\theta(\Lambda_F-p'),~\Lambda_F\in[0.6,1.4]{\rm GeV/}c\nonumber\\&#10;\rho&amp;=2Mk/(8\pi\sqrt{s})\nonumber\\&#10;k&amp;=\lambda^{1/2}(s,m^2,M^2)/(2\sqrt{s})\nonumber\\&#10;\lambda(a,b,c)&amp;=a^2+b^2+c^2-2ab-2ac-2bc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C35E4296-BCFD-C1E0-238D-0747F567573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35" y="1461558"/>
            <a:ext cx="7484951" cy="152685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8D49160E-7A20-96B1-0D7B-76AFD633A2C9}"/>
              </a:ext>
            </a:extLst>
          </p:cNvPr>
          <p:cNvSpPr/>
          <p:nvPr/>
        </p:nvSpPr>
        <p:spPr>
          <a:xfrm>
            <a:off x="7274560" y="1474157"/>
            <a:ext cx="2260600" cy="28960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787DA3B-7C4F-F662-C199-D1F48D6E62CF}"/>
              </a:ext>
            </a:extLst>
          </p:cNvPr>
          <p:cNvSpPr txBox="1"/>
          <p:nvPr/>
        </p:nvSpPr>
        <p:spPr>
          <a:xfrm>
            <a:off x="7000020" y="1056903"/>
            <a:ext cx="2809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control off-shell behavior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140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11C14B7-4B68-2EBB-E5CB-74EB4645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Coulomb interaction T-matrix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 descr="\documentclass{article}&#10;\usepackage{amsmath}&#10;\pagestyle{empty}&#10;\begin{document}&#10;\begin{align}&#10;V^{\rm cou}(|\boldsymbol{p^\prime}-\boldsymbol{p}|)=\int_0^{|\boldsymbol{r}|&lt;R_c}{\rm d}\boldsymbol{r}~e^{{\rm i}(\boldsymbol{p^\prime}-\boldsymbol{p})\cdot\boldsymbol{r}}\frac{\epsilon\alpha}{r}=\frac{4\pi\epsilon\alpha}{|\boldsymbol{p^\prime}-\boldsymbol{p}|^2}\left[1-\cos(|\boldsymbol{p^\prime}-\boldsymbol{p}|R_c)\right],\qquad R_c=60~{\rm fm}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7A520036-949A-DBC3-6FCC-4C57126149C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7" y="1970908"/>
            <a:ext cx="10052570" cy="650667"/>
          </a:xfrm>
          <a:prstGeom prst="rect">
            <a:avLst/>
          </a:prstGeom>
        </p:spPr>
      </p:pic>
      <p:pic>
        <p:nvPicPr>
          <p:cNvPr id="32" name="图片 31" descr="\documentclass{article}&#10;\usepackage{amsmath}&#10;\pagestyle{empty}&#10;\begin{document}&#10;\begin{align}&#10;V_L^{\rm cou}(p,p^\prime)=\frac{1}{2}\int_{-1}^1{\rm d}\cos\theta~&#10;V^{\rm cou}(q)P_L(\cos\theta),\qquad q^2=p^2+p^{\prime2}-2pp^{\prime}\cos\theta\nonumber&#10;\end{align}&#10;&#10;&#10;&#10;\end{document}" title="IguanaTex Bitmap Display">
            <a:extLst>
              <a:ext uri="{FF2B5EF4-FFF2-40B4-BE49-F238E27FC236}">
                <a16:creationId xmlns:a16="http://schemas.microsoft.com/office/drawing/2014/main" id="{C9C91894-CBD6-573A-0276-B9C6DC26D8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7" y="3494957"/>
            <a:ext cx="8127997" cy="62933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1F2282C-1A4A-80E3-4D70-8DEABA867B7A}"/>
              </a:ext>
            </a:extLst>
          </p:cNvPr>
          <p:cNvSpPr txBox="1"/>
          <p:nvPr/>
        </p:nvSpPr>
        <p:spPr>
          <a:xfrm>
            <a:off x="707366" y="1262898"/>
            <a:ext cx="10260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Fourier‑transforming the r‑space Coulomb potential into 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p-space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B292784-DE8A-AEE7-FB5D-E8A4137EA779}"/>
              </a:ext>
            </a:extLst>
          </p:cNvPr>
          <p:cNvSpPr txBox="1"/>
          <p:nvPr/>
        </p:nvSpPr>
        <p:spPr>
          <a:xfrm>
            <a:off x="707366" y="2867920"/>
            <a:ext cx="3801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Partial Wave Projection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9812B86-A1C0-566C-DBDD-095FEB716BF4}"/>
              </a:ext>
            </a:extLst>
          </p:cNvPr>
          <p:cNvSpPr txBox="1"/>
          <p:nvPr/>
        </p:nvSpPr>
        <p:spPr>
          <a:xfrm>
            <a:off x="707364" y="4289662"/>
            <a:ext cx="10895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Relativistic correction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relativistic propagator &amp; relativistic normalization convention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 descr="\documentclass{article}&#10;\usepackage{amsmath}&#10;\pagestyle{empty}&#10;\begin{document}&#10;\begin{align}&#10;T_L^{\rm cou}(p,p^\prime)=&amp;\sqrt{\frac{2E_M(p)2E_m(p)\xi(p)}{2M}}\sqrt{\frac{2E_M(p^\prime)2E_m(p^\prime)\xi(p^\prime)}{2M}}V_L^{\rm cou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375DF97A-F1D6-C10D-FDB6-A469BE945D0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7" y="4995960"/>
            <a:ext cx="7009522" cy="608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A71C5982-4C41-99C5-3743-2760DDF1EC54}"/>
              </a:ext>
            </a:extLst>
          </p:cNvPr>
          <p:cNvSpPr txBox="1"/>
          <p:nvPr/>
        </p:nvSpPr>
        <p:spPr>
          <a:xfrm>
            <a:off x="773501" y="5848594"/>
            <a:ext cx="39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 descr="\documentclass{article}&#10;\usepackage{amsmath}&#10;\pagestyle{empty}&#10;\begin{document}&#10;\begin{align}&#10;\xi(p)=[\sqrt{s}-E_M(p)-E_m(p)]/[k^2/(2\mu)-p^2/(2\mu)]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90E15201-CC85-A3E6-2901-11C953DF46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07" y="5936188"/>
            <a:ext cx="5552761" cy="2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18</a:t>
            </a:fld>
            <a:endParaRPr lang="en-US" dirty="0"/>
          </a:p>
        </p:txBody>
      </p:sp>
      <p:pic>
        <p:nvPicPr>
          <p:cNvPr id="22" name="图片 21" descr="\documentclass{article}&#10;\usepackage{amsmath}&#10;\pagestyle{empty}&#10;\begin{document}&#10;\begin{align}&#10;\mathcal{R}_{LJ}(k,r)=\int_0^{|\boldsymbol{k^\prime}|&lt;\Lambda_F}{\rm d}\boldsymbol{k^\prime}~\mathcal{G}(k^\prime)~T_{LJ}(k,k^\prime)~j_L(k^\prime r)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FD500545-9405-FC96-9D68-126F4339E4B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4" y="1859977"/>
            <a:ext cx="5513140" cy="664381"/>
          </a:xfrm>
          <a:prstGeom prst="rect">
            <a:avLst/>
          </a:prstGeom>
        </p:spPr>
      </p:pic>
      <p:pic>
        <p:nvPicPr>
          <p:cNvPr id="26" name="图片 25" descr="\documentclass{article}&#10;\usepackage{amsmath}&#10;\pagestyle{empty}&#10;\begin{document}&#10;\begin{align}&#10;T_{LJ}(k,k^\prime)=T_{LJ}^{\rm str}(k,k^\prime)+T_L^{\rm cou}(k,k^\prime),\qquad\mathcal{G}(k^\prime)=\frac{2M}{(2\pi)^3}\frac{E_M+E_m}{2E_ME_m}\frac{1}{s-(E_M+E_m)^2+{\rm i}\varepsilon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6454B287-6A39-3B39-E655-935ACF66B64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2" y="2730496"/>
            <a:ext cx="9685328" cy="580571"/>
          </a:xfrm>
          <a:prstGeom prst="rect">
            <a:avLst/>
          </a:prstGeom>
        </p:spPr>
      </p:pic>
      <p:pic>
        <p:nvPicPr>
          <p:cNvPr id="30" name="图片 29" descr="\documentclass{article}&#10;\usepackage{amsmath}&#10;\pagestyle{empty}&#10;\begin{document}&#10;\begin{align}&#10;C_{\rm sca}(k)=C_{\rm S1/2}+C_{\rm P1/2}+C_{\rm P3/2}+C_{\rm hpw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73638072-2E0D-E044-8435-5BCE64FB33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4" y="4321186"/>
            <a:ext cx="4472379" cy="280381"/>
          </a:xfrm>
          <a:prstGeom prst="rect">
            <a:avLst/>
          </a:prstGeom>
        </p:spPr>
      </p:pic>
      <p:pic>
        <p:nvPicPr>
          <p:cNvPr id="38" name="图片 37" descr="\documentclass{article}&#10;\usepackage{amsmath}&#10;\pagestyle{empty}&#10;\begin{document}&#10;\begin{align}&#10;C_{LJ}(k)=\omega_{LJ}\int_0^\infty{\rm d}\boldsymbol{r}~S_{12}~(2L+1)|j_L+\mathcal{R}_{LJ}|^2,\qquad\omega_{LJ}=(2J+1)/[2(2L+1)]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E3EA80B6-92E0-91ED-C96B-DF828E0E733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124" y="5205757"/>
            <a:ext cx="8789330" cy="59580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BD4596D5-F6C0-CDD9-DC64-9736A9999943}"/>
              </a:ext>
            </a:extLst>
          </p:cNvPr>
          <p:cNvSpPr txBox="1"/>
          <p:nvPr/>
        </p:nvSpPr>
        <p:spPr>
          <a:xfrm>
            <a:off x="480292" y="1171458"/>
            <a:ext cx="3943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Outgoing wave function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EAA045E-D6FD-AF69-8491-321F3DE86EA6}"/>
              </a:ext>
            </a:extLst>
          </p:cNvPr>
          <p:cNvSpPr txBox="1"/>
          <p:nvPr/>
        </p:nvSpPr>
        <p:spPr>
          <a:xfrm>
            <a:off x="477520" y="2748142"/>
            <a:ext cx="39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2D76436-8299-292F-C7E0-D919D7DFFFCD}"/>
              </a:ext>
            </a:extLst>
          </p:cNvPr>
          <p:cNvSpPr txBox="1"/>
          <p:nvPr/>
        </p:nvSpPr>
        <p:spPr>
          <a:xfrm>
            <a:off x="477520" y="5235599"/>
            <a:ext cx="39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where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8A4F5B1-6AA7-255E-5BC3-E32E8804C2A5}"/>
                  </a:ext>
                </a:extLst>
              </p:cNvPr>
              <p:cNvSpPr txBox="1"/>
              <p:nvPr/>
            </p:nvSpPr>
            <p:spPr>
              <a:xfrm>
                <a:off x="477520" y="3534664"/>
                <a:ext cx="8351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Correlation function from 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scattering process</a:t>
                </a:r>
                <a:endPara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8A4F5B1-6AA7-255E-5BC3-E32E8804C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20" y="3534664"/>
                <a:ext cx="8351517" cy="461665"/>
              </a:xfrm>
              <a:prstGeom prst="rect">
                <a:avLst/>
              </a:prstGeom>
              <a:blipFill>
                <a:blip r:embed="rId15"/>
                <a:stretch>
                  <a:fillRect l="-1095" t="-10526" r="-14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左大括号 1">
            <a:extLst>
              <a:ext uri="{FF2B5EF4-FFF2-40B4-BE49-F238E27FC236}">
                <a16:creationId xmlns:a16="http://schemas.microsoft.com/office/drawing/2014/main" id="{C1EB94B2-1414-1753-D17B-F06B1FCB34BE}"/>
              </a:ext>
            </a:extLst>
          </p:cNvPr>
          <p:cNvSpPr/>
          <p:nvPr/>
        </p:nvSpPr>
        <p:spPr>
          <a:xfrm rot="16200000">
            <a:off x="2919909" y="3499029"/>
            <a:ext cx="164742" cy="2448560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0AF366-1750-FBCC-B5AC-BC20EEA2587D}"/>
              </a:ext>
            </a:extLst>
          </p:cNvPr>
          <p:cNvSpPr txBox="1"/>
          <p:nvPr/>
        </p:nvSpPr>
        <p:spPr>
          <a:xfrm>
            <a:off x="2101790" y="4794838"/>
            <a:ext cx="2044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strong + coulomb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808EB51B-1832-810E-9451-E6F2ED97BE4C}"/>
              </a:ext>
            </a:extLst>
          </p:cNvPr>
          <p:cNvSpPr/>
          <p:nvPr/>
        </p:nvSpPr>
        <p:spPr>
          <a:xfrm rot="16200000">
            <a:off x="4755451" y="4457488"/>
            <a:ext cx="164741" cy="531643"/>
          </a:xfrm>
          <a:prstGeom prst="leftBrace">
            <a:avLst/>
          </a:prstGeom>
          <a:ln w="19050">
            <a:solidFill>
              <a:srgbClr val="0D6F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25BEAF-BD96-4710-FD15-D35C8708BA7E}"/>
              </a:ext>
            </a:extLst>
          </p:cNvPr>
          <p:cNvSpPr txBox="1"/>
          <p:nvPr/>
        </p:nvSpPr>
        <p:spPr>
          <a:xfrm>
            <a:off x="4153249" y="4794838"/>
            <a:ext cx="16321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D6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coulomb only</a:t>
            </a:r>
            <a:endParaRPr lang="zh-CN" altLang="en-US" sz="1600" b="1" dirty="0">
              <a:solidFill>
                <a:srgbClr val="0D6F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标题 1">
                <a:extLst>
                  <a:ext uri="{FF2B5EF4-FFF2-40B4-BE49-F238E27FC236}">
                    <a16:creationId xmlns:a16="http://schemas.microsoft.com/office/drawing/2014/main" id="{FE331739-5007-6CD8-3648-C2224A8050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</p:spPr>
            <p:txBody>
              <a:bodyPr/>
              <a:lstStyle/>
              <a:p>
                <a:r>
                  <a:rPr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CF from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32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3200" b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3200" b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scattering</a:t>
                </a:r>
                <a:endPara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标题 1">
                <a:extLst>
                  <a:ext uri="{FF2B5EF4-FFF2-40B4-BE49-F238E27FC236}">
                    <a16:creationId xmlns:a16="http://schemas.microsoft.com/office/drawing/2014/main" id="{FE331739-5007-6CD8-3648-C2224A8050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  <a:blipFill>
                <a:blip r:embed="rId16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pagestyle{empty}&#10;\begin{document}&#10;\begin{align}&#10;C_{\rm hpw}(k)=\int_0^\infty{\rm d}\boldsymbol{r}~S_{12}~\left(|\Phi^{\rm cou}|^2-\sum_{L=0,1}|\Phi_L^{\rm cou}|^2\right),\qquad S_{12}(r)=\frac{1}{(2\sqrt{\pi}R)^3}e^{-r^2/(4R^2)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6F71740A-D917-6E52-7A45-826F6CF7189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73" y="5900733"/>
            <a:ext cx="9255615" cy="911237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id="{336D77C9-532E-541A-0449-3981D7914485}"/>
              </a:ext>
            </a:extLst>
          </p:cNvPr>
          <p:cNvGrpSpPr/>
          <p:nvPr/>
        </p:nvGrpSpPr>
        <p:grpSpPr>
          <a:xfrm>
            <a:off x="9124537" y="3893321"/>
            <a:ext cx="1957970" cy="1150794"/>
            <a:chOff x="9124537" y="3893321"/>
            <a:chExt cx="1957970" cy="1150794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6B16335-C7B2-EFCF-FD51-E72228BC8B67}"/>
                </a:ext>
              </a:extLst>
            </p:cNvPr>
            <p:cNvGrpSpPr/>
            <p:nvPr/>
          </p:nvGrpSpPr>
          <p:grpSpPr>
            <a:xfrm>
              <a:off x="9442210" y="3995416"/>
              <a:ext cx="1295999" cy="1001418"/>
              <a:chOff x="9423230" y="3819958"/>
              <a:chExt cx="1295999" cy="1001418"/>
            </a:xfrm>
          </p:grpSpPr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718385FD-242D-150E-4039-DE28ECFDB3D5}"/>
                  </a:ext>
                </a:extLst>
              </p:cNvPr>
              <p:cNvCxnSpPr/>
              <p:nvPr/>
            </p:nvCxnSpPr>
            <p:spPr>
              <a:xfrm>
                <a:off x="9423230" y="3824548"/>
                <a:ext cx="648000" cy="360000"/>
              </a:xfrm>
              <a:prstGeom prst="straightConnector1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C021A703-84C4-EE4A-9B6C-B9A33AD82DEE}"/>
                  </a:ext>
                </a:extLst>
              </p:cNvPr>
              <p:cNvCxnSpPr/>
              <p:nvPr/>
            </p:nvCxnSpPr>
            <p:spPr>
              <a:xfrm>
                <a:off x="10071229" y="4188865"/>
                <a:ext cx="0" cy="26464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C2EEE2AF-EAE6-529D-A8A4-1B328091A1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1229" y="3819958"/>
                <a:ext cx="648000" cy="360000"/>
              </a:xfrm>
              <a:prstGeom prst="straightConnector1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:a16="http://schemas.microsoft.com/office/drawing/2014/main" id="{3DBEAA84-1F33-B0D9-BDA9-D10CB335CE60}"/>
                  </a:ext>
                </a:extLst>
              </p:cNvPr>
              <p:cNvCxnSpPr/>
              <p:nvPr/>
            </p:nvCxnSpPr>
            <p:spPr>
              <a:xfrm>
                <a:off x="10064810" y="4461376"/>
                <a:ext cx="648000" cy="360000"/>
              </a:xfrm>
              <a:prstGeom prst="straightConnector1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箭头连接符 35">
                <a:extLst>
                  <a:ext uri="{FF2B5EF4-FFF2-40B4-BE49-F238E27FC236}">
                    <a16:creationId xmlns:a16="http://schemas.microsoft.com/office/drawing/2014/main" id="{1D66D6E7-8D3F-05BC-D293-9AE0DCC2A9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3400" y="4461376"/>
                <a:ext cx="648000" cy="360000"/>
              </a:xfrm>
              <a:prstGeom prst="straightConnector1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4" name="图片 43" descr="\documentclass{article}&#10;\usepackage{amsmath}&#10;\pagestyle{empty}&#10;\begin{document}&#10;&#10;&#10;$\pi^+$&#10;&#10;\end{document}" title="IguanaTex Bitmap Display">
              <a:extLst>
                <a:ext uri="{FF2B5EF4-FFF2-40B4-BE49-F238E27FC236}">
                  <a16:creationId xmlns:a16="http://schemas.microsoft.com/office/drawing/2014/main" id="{3539F5E2-6117-D519-0D02-7D207F9514B3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537" y="3895857"/>
              <a:ext cx="291048" cy="204190"/>
            </a:xfrm>
            <a:prstGeom prst="rect">
              <a:avLst/>
            </a:prstGeom>
          </p:spPr>
        </p:pic>
        <p:pic>
          <p:nvPicPr>
            <p:cNvPr id="45" name="图片 44" descr="\documentclass{article}&#10;\usepackage{amsmath}&#10;\pagestyle{empty}&#10;\begin{document}&#10;&#10;&#10;$\pi^+$&#10;&#10;\end{document}" title="IguanaTex Bitmap Display">
              <a:extLst>
                <a:ext uri="{FF2B5EF4-FFF2-40B4-BE49-F238E27FC236}">
                  <a16:creationId xmlns:a16="http://schemas.microsoft.com/office/drawing/2014/main" id="{EF84392B-4FD9-D3B3-6925-274C0667F3B7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1459" y="3893321"/>
              <a:ext cx="291048" cy="204190"/>
            </a:xfrm>
            <a:prstGeom prst="rect">
              <a:avLst/>
            </a:prstGeom>
          </p:spPr>
        </p:pic>
        <p:pic>
          <p:nvPicPr>
            <p:cNvPr id="48" name="图片 47" descr="\documentclass{article}&#10;\usepackage{amsmath}&#10;\pagestyle{empty}&#10;\begin{document}&#10;&#10;&#10;$p$&#10;&#10;\end{document}" title="IguanaTex Bitmap Display">
              <a:extLst>
                <a:ext uri="{FF2B5EF4-FFF2-40B4-BE49-F238E27FC236}">
                  <a16:creationId xmlns:a16="http://schemas.microsoft.com/office/drawing/2014/main" id="{BB82F5CA-8417-7FED-264A-1BE07DFF6D93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3013" y="4884115"/>
              <a:ext cx="134095" cy="160000"/>
            </a:xfrm>
            <a:prstGeom prst="rect">
              <a:avLst/>
            </a:prstGeom>
          </p:spPr>
        </p:pic>
        <p:pic>
          <p:nvPicPr>
            <p:cNvPr id="49" name="图片 48" descr="\documentclass{article}&#10;\usepackage{amsmath}&#10;\pagestyle{empty}&#10;\begin{document}&#10;&#10;&#10;$p$&#10;&#10;\end{document}" title="IguanaTex Bitmap Display">
              <a:extLst>
                <a:ext uri="{FF2B5EF4-FFF2-40B4-BE49-F238E27FC236}">
                  <a16:creationId xmlns:a16="http://schemas.microsoft.com/office/drawing/2014/main" id="{246D2E0B-4874-56F9-6162-C6AF4B648781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2888" y="4880227"/>
              <a:ext cx="134095" cy="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841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  <p:pic>
        <p:nvPicPr>
          <p:cNvPr id="9" name="图片 8" descr="\documentclass{article}&#10;\usepackage{amsmath}&#10;\pagestyle{empty}&#10;\begin{document}&#10;\begin{align}&#10;C_{\rm dec}(k)=\int_0^\infty{\rm d}\boldsymbol{r}~S^{R=0.42}_{12}~(2L+1)|\mathcal{R}_{LJ}|^2\nonumber&#10;\end{align}&#10;&#10;\end{document}" title="IguanaTex Bitmap Display">
            <a:extLst>
              <a:ext uri="{FF2B5EF4-FFF2-40B4-BE49-F238E27FC236}">
                <a16:creationId xmlns:a16="http://schemas.microsoft.com/office/drawing/2014/main" id="{C31DEE44-5990-EA22-BDE9-0CD25757838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4" y="2073337"/>
            <a:ext cx="4615616" cy="595810"/>
          </a:xfrm>
          <a:prstGeom prst="rect">
            <a:avLst/>
          </a:prstGeom>
        </p:spPr>
      </p:pic>
      <p:pic>
        <p:nvPicPr>
          <p:cNvPr id="60" name="图片 59" descr="\documentclass{article}&#10;\usepackage{amsmath}&#10;\pagestyle{empty}&#10;\begin{document}&#10;\begin{align}&#10;C(k)=(a+bk)[1+\lambda(1-P)(C_{\rm sca}-1)]+\lambda PC_{\rm dec}\nonumber&#10;\end{align}&#10;&#10;&#10;\end{document}" title="IguanaTex Bitmap Display">
            <a:extLst>
              <a:ext uri="{FF2B5EF4-FFF2-40B4-BE49-F238E27FC236}">
                <a16:creationId xmlns:a16="http://schemas.microsoft.com/office/drawing/2014/main" id="{36AC09A7-DF75-7E50-78F1-B74E3BC603A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4" y="5301175"/>
            <a:ext cx="5517712" cy="254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D4596D5-F6C0-CDD9-DC64-9736A9999943}"/>
                  </a:ext>
                </a:extLst>
              </p:cNvPr>
              <p:cNvSpPr txBox="1"/>
              <p:nvPr/>
            </p:nvSpPr>
            <p:spPr>
              <a:xfrm>
                <a:off x="480292" y="1384818"/>
                <a:ext cx="86564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Correlation function from 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𝚫</m:t>
                        </m:r>
                      </m:e>
                      <m:sup>
                        <m:r>
                          <a:rPr lang="en-US" altLang="zh-CN" sz="2400" b="1" i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++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  <m:r>
                      <a:rPr lang="en-US" altLang="zh-CN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decay process</a:t>
                </a:r>
                <a:endPara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D4596D5-F6C0-CDD9-DC64-9736A9999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92" y="1384818"/>
                <a:ext cx="8656472" cy="461665"/>
              </a:xfrm>
              <a:prstGeom prst="rect">
                <a:avLst/>
              </a:prstGeom>
              <a:blipFill>
                <a:blip r:embed="rId9"/>
                <a:stretch>
                  <a:fillRect l="-112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4EAA045E-D6FD-AF69-8491-321F3DE86EA6}"/>
                  </a:ext>
                </a:extLst>
              </p:cNvPr>
              <p:cNvSpPr txBox="1"/>
              <p:nvPr/>
            </p:nvSpPr>
            <p:spPr>
              <a:xfrm>
                <a:off x="477520" y="2961502"/>
                <a:ext cx="10925710" cy="466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𝑆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12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=0.42</m:t>
                        </m:r>
                      </m:sup>
                    </m:sSubSup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denotes the Gaussian source with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𝑅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=0.42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fm.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4EAA045E-D6FD-AF69-8491-321F3DE86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20" y="2961502"/>
                <a:ext cx="10925710" cy="466859"/>
              </a:xfrm>
              <a:prstGeom prst="rect">
                <a:avLst/>
              </a:prstGeom>
              <a:blipFill>
                <a:blip r:embed="rId10"/>
                <a:stretch>
                  <a:fillRect l="-837" t="-9211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本框 42">
            <a:extLst>
              <a:ext uri="{FF2B5EF4-FFF2-40B4-BE49-F238E27FC236}">
                <a16:creationId xmlns:a16="http://schemas.microsoft.com/office/drawing/2014/main" id="{28A4F5B1-6AA7-255E-5BC3-E32E8804C2A5}"/>
              </a:ext>
            </a:extLst>
          </p:cNvPr>
          <p:cNvSpPr txBox="1"/>
          <p:nvPr/>
        </p:nvSpPr>
        <p:spPr>
          <a:xfrm>
            <a:off x="479181" y="4499109"/>
            <a:ext cx="4047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corrections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标题 1">
                <a:extLst>
                  <a:ext uri="{FF2B5EF4-FFF2-40B4-BE49-F238E27FC236}">
                    <a16:creationId xmlns:a16="http://schemas.microsoft.com/office/drawing/2014/main" id="{FE331739-5007-6CD8-3648-C2224A8050B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</p:spPr>
            <p:txBody>
              <a:bodyPr/>
              <a:lstStyle/>
              <a:p>
                <a:r>
                  <a:rPr lang="en-US" altLang="zh-CN" sz="3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CF from </a:t>
                </a:r>
                <a:r>
                  <a:rPr lang="en-US" altLang="zh-CN" sz="32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3200" b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𝚫</m:t>
                        </m:r>
                      </m:e>
                      <m:sup>
                        <m:r>
                          <a:rPr lang="en-US" altLang="zh-CN" sz="3200" b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++</m:t>
                        </m:r>
                      </m:sup>
                    </m:sSup>
                    <m:r>
                      <a:rPr lang="en-US" altLang="zh-CN" sz="32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sSup>
                      <m:sSupPr>
                        <m:ctrlP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32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32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  <m:r>
                      <a:rPr lang="en-US" altLang="zh-CN" sz="32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en-US" altLang="zh-CN" sz="32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decay </a:t>
                </a:r>
                <a:endPara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标题 1">
                <a:extLst>
                  <a:ext uri="{FF2B5EF4-FFF2-40B4-BE49-F238E27FC236}">
                    <a16:creationId xmlns:a16="http://schemas.microsoft.com/office/drawing/2014/main" id="{FE331739-5007-6CD8-3648-C2224A8050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7550" y="-62665"/>
                <a:ext cx="10515600" cy="1325563"/>
              </a:xfrm>
              <a:blipFill>
                <a:blip r:embed="rId11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组合 47">
            <a:extLst>
              <a:ext uri="{FF2B5EF4-FFF2-40B4-BE49-F238E27FC236}">
                <a16:creationId xmlns:a16="http://schemas.microsoft.com/office/drawing/2014/main" id="{8EB973C7-A5A9-43DB-6D77-8BF91B01BA65}"/>
              </a:ext>
            </a:extLst>
          </p:cNvPr>
          <p:cNvGrpSpPr/>
          <p:nvPr/>
        </p:nvGrpSpPr>
        <p:grpSpPr>
          <a:xfrm>
            <a:off x="9841270" y="2518490"/>
            <a:ext cx="1978091" cy="1352881"/>
            <a:chOff x="9982200" y="2220834"/>
            <a:chExt cx="1978091" cy="1352881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67BB171-9C73-2BF8-77E9-4DDB33A1A716}"/>
                </a:ext>
              </a:extLst>
            </p:cNvPr>
            <p:cNvSpPr txBox="1"/>
            <p:nvPr/>
          </p:nvSpPr>
          <p:spPr>
            <a:xfrm>
              <a:off x="9982200" y="3090820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0D6FC5"/>
                  </a:solidFill>
                </a:rPr>
                <a:t>pion</a:t>
              </a:r>
              <a:endParaRPr lang="zh-CN" altLang="en-US" b="1" dirty="0">
                <a:solidFill>
                  <a:srgbClr val="0D6FC5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5A930DB-0CD4-63DF-95CA-3FA5FE7AE769}"/>
                </a:ext>
              </a:extLst>
            </p:cNvPr>
            <p:cNvSpPr txBox="1"/>
            <p:nvPr/>
          </p:nvSpPr>
          <p:spPr>
            <a:xfrm>
              <a:off x="11125062" y="3204383"/>
              <a:ext cx="835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proton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60FB0CE6-F1B1-ED9E-FEFA-DB2A8BDF7EF8}"/>
                </a:ext>
              </a:extLst>
            </p:cNvPr>
            <p:cNvSpPr/>
            <p:nvPr/>
          </p:nvSpPr>
          <p:spPr>
            <a:xfrm>
              <a:off x="10755592" y="2787234"/>
              <a:ext cx="540000" cy="540000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接点 12">
              <a:extLst>
                <a:ext uri="{FF2B5EF4-FFF2-40B4-BE49-F238E27FC236}">
                  <a16:creationId xmlns:a16="http://schemas.microsoft.com/office/drawing/2014/main" id="{8FE79660-FDD4-AEA7-587B-0A7CE2EEB4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56384" y="3011483"/>
              <a:ext cx="90000" cy="90000"/>
            </a:xfrm>
            <a:prstGeom prst="flowChartConnector">
              <a:avLst/>
            </a:prstGeom>
            <a:solidFill>
              <a:srgbClr val="0D6F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3A3CC7F-D7A3-7517-2973-0171EA28E8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10130" y="3125575"/>
              <a:ext cx="170222" cy="300115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670EE2B-C9A7-2B7A-3CD9-406194B229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82782" y="3436457"/>
              <a:ext cx="427348" cy="171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2B99672-8341-82BC-1F88-1A8130B9C2B6}"/>
                </a:ext>
              </a:extLst>
            </p:cNvPr>
            <p:cNvCxnSpPr>
              <a:cxnSpLocks/>
            </p:cNvCxnSpPr>
            <p:nvPr/>
          </p:nvCxnSpPr>
          <p:spPr>
            <a:xfrm>
              <a:off x="11032670" y="3338001"/>
              <a:ext cx="153684" cy="206364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3CD8173-380A-914D-2BC6-43995F3CC9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186440" y="3544365"/>
              <a:ext cx="743371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3F579E6E-82DE-3093-DCA5-A74048DF84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25592" y="2585710"/>
              <a:ext cx="0" cy="1800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C76E295A-41F3-B34C-DA08-D58BBE89BC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92504" y="2587900"/>
              <a:ext cx="0" cy="4680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62D3A3D4-FBA7-853A-664D-C7FBC4C1B0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025592" y="2675710"/>
              <a:ext cx="252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02E47332-9601-6A09-2621-590EB48BB47C}"/>
                </a:ext>
              </a:extLst>
            </p:cNvPr>
            <p:cNvSpPr txBox="1"/>
            <p:nvPr/>
          </p:nvSpPr>
          <p:spPr>
            <a:xfrm>
              <a:off x="10363556" y="2220834"/>
              <a:ext cx="1548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</a:rPr>
                <a:t>radius 0.84 </a:t>
              </a:r>
              <a:r>
                <a:rPr lang="en-US" altLang="zh-CN" b="1" dirty="0" err="1">
                  <a:solidFill>
                    <a:srgbClr val="C00000"/>
                  </a:solidFill>
                </a:rPr>
                <a:t>fm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94620386-22F8-3A67-93EE-5938CF6FB688}"/>
                  </a:ext>
                </a:extLst>
              </p:cNvPr>
              <p:cNvSpPr txBox="1"/>
              <p:nvPr/>
            </p:nvSpPr>
            <p:spPr>
              <a:xfrm>
                <a:off x="477520" y="3820154"/>
                <a:ext cx="30759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① 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without incident wave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𝒋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sub>
                    </m:sSub>
                  </m:oMath>
                </a14:m>
                <a:endPara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94620386-22F8-3A67-93EE-5938CF6FB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20" y="3820154"/>
                <a:ext cx="3075907" cy="338554"/>
              </a:xfrm>
              <a:prstGeom prst="rect">
                <a:avLst/>
              </a:prstGeom>
              <a:blipFill>
                <a:blip r:embed="rId12"/>
                <a:stretch>
                  <a:fillRect l="-990" t="-5455" b="-2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D44857FF-871D-A04A-6183-B659185E9A32}"/>
                  </a:ext>
                </a:extLst>
              </p:cNvPr>
              <p:cNvSpPr txBox="1"/>
              <p:nvPr/>
            </p:nvSpPr>
            <p:spPr>
              <a:xfrm>
                <a:off x="3794607" y="3820154"/>
                <a:ext cx="3081485" cy="357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② 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without weight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𝝎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𝑳𝑱</m:t>
                        </m:r>
                      </m:sub>
                    </m:sSub>
                  </m:oMath>
                </a14:m>
                <a:endPara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D44857FF-871D-A04A-6183-B659185E9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607" y="3820154"/>
                <a:ext cx="3081485" cy="357406"/>
              </a:xfrm>
              <a:prstGeom prst="rect">
                <a:avLst/>
              </a:prstGeom>
              <a:blipFill>
                <a:blip r:embed="rId13"/>
                <a:stretch>
                  <a:fillRect l="-988" t="-5172" b="-17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文本框 50">
            <a:extLst>
              <a:ext uri="{FF2B5EF4-FFF2-40B4-BE49-F238E27FC236}">
                <a16:creationId xmlns:a16="http://schemas.microsoft.com/office/drawing/2014/main" id="{05A2143B-39FE-B8B3-0DD2-A0371C94CA08}"/>
              </a:ext>
            </a:extLst>
          </p:cNvPr>
          <p:cNvSpPr txBox="1"/>
          <p:nvPr/>
        </p:nvSpPr>
        <p:spPr>
          <a:xfrm>
            <a:off x="7141141" y="3842021"/>
            <a:ext cx="2453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 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smaller source size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306A89B0-B759-85DA-0973-2EAF12DB71D9}"/>
              </a:ext>
            </a:extLst>
          </p:cNvPr>
          <p:cNvGrpSpPr/>
          <p:nvPr/>
        </p:nvGrpSpPr>
        <p:grpSpPr>
          <a:xfrm>
            <a:off x="9362288" y="1011297"/>
            <a:ext cx="1587884" cy="1169920"/>
            <a:chOff x="9362288" y="1011297"/>
            <a:chExt cx="1587884" cy="1169920"/>
          </a:xfrm>
        </p:grpSpPr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718385FD-242D-150E-4039-DE28ECFDB3D5}"/>
                </a:ext>
              </a:extLst>
            </p:cNvPr>
            <p:cNvCxnSpPr>
              <a:cxnSpLocks/>
            </p:cNvCxnSpPr>
            <p:nvPr/>
          </p:nvCxnSpPr>
          <p:spPr>
            <a:xfrm>
              <a:off x="9362288" y="1641217"/>
              <a:ext cx="957964" cy="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1D157EAA-3629-F4E3-1DA1-A8B77C40253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275292" y="1056257"/>
              <a:ext cx="629920" cy="54000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8310D0BF-F52B-D23D-2471-E6A9357FFFF7}"/>
                </a:ext>
              </a:extLst>
            </p:cNvPr>
            <p:cNvCxnSpPr/>
            <p:nvPr/>
          </p:nvCxnSpPr>
          <p:spPr>
            <a:xfrm>
              <a:off x="10320252" y="1641217"/>
              <a:ext cx="629920" cy="54000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\documentclass{article}&#10;\usepackage{amsmath}&#10;\pagestyle{empty}&#10;\begin{document}&#10;&#10;&#10;$\pi^+$&#10;&#10;\end{document}" title="IguanaTex Bitmap Display">
            <a:extLst>
              <a:ext uri="{FF2B5EF4-FFF2-40B4-BE49-F238E27FC236}">
                <a16:creationId xmlns:a16="http://schemas.microsoft.com/office/drawing/2014/main" id="{D2484CC8-E9EF-94D0-C146-E3C1A1B59C5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90" y="909202"/>
            <a:ext cx="291048" cy="204190"/>
          </a:xfrm>
          <a:prstGeom prst="rect">
            <a:avLst/>
          </a:prstGeom>
        </p:spPr>
      </p:pic>
      <p:pic>
        <p:nvPicPr>
          <p:cNvPr id="6" name="图片 5" descr="\documentclass{article}&#10;\usepackage{amsmath}&#10;\pagestyle{empty}&#10;\begin{document}&#10;&#10;&#10;$p$&#10;&#10;\end{document}" title="IguanaTex Bitmap Display">
            <a:extLst>
              <a:ext uri="{FF2B5EF4-FFF2-40B4-BE49-F238E27FC236}">
                <a16:creationId xmlns:a16="http://schemas.microsoft.com/office/drawing/2014/main" id="{682C7EDB-8C17-72CB-71B7-26F932136A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352" y="2096386"/>
            <a:ext cx="134095" cy="160000"/>
          </a:xfrm>
          <a:prstGeom prst="rect">
            <a:avLst/>
          </a:prstGeom>
        </p:spPr>
      </p:pic>
      <p:pic>
        <p:nvPicPr>
          <p:cNvPr id="57" name="图片 56" descr="\documentclass{article}&#10;\usepackage{amsmath}&#10;\pagestyle{empty}&#10;\begin{document}&#10;&#10;&#10;$\Delta^{++}$&#10;&#10;\end{document}" title="IguanaTex Bitmap Display">
            <a:extLst>
              <a:ext uri="{FF2B5EF4-FFF2-40B4-BE49-F238E27FC236}">
                <a16:creationId xmlns:a16="http://schemas.microsoft.com/office/drawing/2014/main" id="{0A1F52F0-2308-943A-E370-4402A594158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247" y="1405000"/>
            <a:ext cx="498285" cy="201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F7B10B9-8B73-8AA4-8735-6AB4F2E60132}"/>
                  </a:ext>
                </a:extLst>
              </p:cNvPr>
              <p:cNvSpPr txBox="1"/>
              <p:nvPr/>
            </p:nvSpPr>
            <p:spPr>
              <a:xfrm>
                <a:off x="477519" y="5800689"/>
                <a:ext cx="12119597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0" dirty="0">
                    <a:ea typeface="微软雅黑" panose="020B0503020204020204" pitchFamily="34" charset="-122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𝑃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separable fraction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Δ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decay; </a:t>
                </a:r>
                <a:r>
                  <a:rPr lang="en-US" altLang="zh-CN" sz="20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𝜆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misidentification and feed-down effects;</a:t>
                </a:r>
              </a:p>
              <a:p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e>
                      <m:sup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Correlation with mini-jet background;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F7B10B9-8B73-8AA4-8735-6AB4F2E60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19" y="5800689"/>
                <a:ext cx="12119597" cy="714876"/>
              </a:xfrm>
              <a:prstGeom prst="rect">
                <a:avLst/>
              </a:prstGeom>
              <a:blipFill>
                <a:blip r:embed="rId17"/>
                <a:stretch>
                  <a:fillRect t="-5983" b="-136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06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20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D257635-6962-2584-8AD9-851F3B3F0A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5" y="1199076"/>
            <a:ext cx="8121630" cy="554678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808008A-7F1A-F108-52B3-44A3600FE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Comparison with experimental data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4635071-3B8F-79EC-4A54-A999CE535D82}"/>
                  </a:ext>
                </a:extLst>
              </p:cNvPr>
              <p:cNvSpPr txBox="1"/>
              <p:nvPr/>
            </p:nvSpPr>
            <p:spPr>
              <a:xfrm>
                <a:off x="8320034" y="1555143"/>
                <a:ext cx="346828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theory matches data and reproduces the peak shift from broad low‑</a:t>
                </a:r>
                <a14:m>
                  <m:oMath xmlns:m="http://schemas.openxmlformats.org/officeDocument/2006/math">
                    <m:r>
                      <a:rPr lang="en-US" altLang="zh-CN" sz="2000" b="1" dirty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to narrow high‑</a:t>
                </a:r>
                <a14:m>
                  <m:oMath xmlns:m="http://schemas.openxmlformats.org/officeDocument/2006/math">
                    <m:r>
                      <a:rPr lang="en-US" altLang="zh-CN" sz="2000" b="1" dirty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with increasing transverse-mass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000" b="1" dirty="0" err="1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4635071-3B8F-79EC-4A54-A999CE535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034" y="1555143"/>
                <a:ext cx="3468289" cy="1938992"/>
              </a:xfrm>
              <a:prstGeom prst="rect">
                <a:avLst/>
              </a:prstGeom>
              <a:blipFill>
                <a:blip r:embed="rId3"/>
                <a:stretch>
                  <a:fillRect l="-1582" t="-1572" r="-1757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7CECAED-6904-92D9-BD56-82554BFCB916}"/>
                  </a:ext>
                </a:extLst>
              </p:cNvPr>
              <p:cNvSpPr txBox="1"/>
              <p:nvPr/>
            </p:nvSpPr>
            <p:spPr>
              <a:xfrm>
                <a:off x="8320035" y="3865504"/>
                <a:ext cx="346828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observed peak is a weighted sum of the scattering and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𝚫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‑decay parts; their relative weights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drive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‑dependent shift.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7CECAED-6904-92D9-BD56-82554BFCB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035" y="3865504"/>
                <a:ext cx="3468288" cy="1938992"/>
              </a:xfrm>
              <a:prstGeom prst="rect">
                <a:avLst/>
              </a:prstGeom>
              <a:blipFill>
                <a:blip r:embed="rId4"/>
                <a:stretch>
                  <a:fillRect l="-1582" t="-1572" r="-1757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2B25D727-6912-0E3B-A92E-D9AE120E8FDE}"/>
              </a:ext>
            </a:extLst>
          </p:cNvPr>
          <p:cNvSpPr txBox="1"/>
          <p:nvPr/>
        </p:nvSpPr>
        <p:spPr>
          <a:xfrm>
            <a:off x="5886450" y="818623"/>
            <a:ext cx="6169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 Jun-Xu Lu, Duo-Lun Ge,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1940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21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8566FFF-7C2A-0000-E3AF-1280EA968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08" y="1106747"/>
            <a:ext cx="10882584" cy="18300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A343F2-4289-C2C9-8A62-2A19AE8A15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8" r="22310"/>
          <a:stretch/>
        </p:blipFill>
        <p:spPr>
          <a:xfrm>
            <a:off x="654706" y="2961984"/>
            <a:ext cx="3468719" cy="374705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1A76DE-A2F1-BAB2-F6AD-F38C2498D4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0" r="22310"/>
          <a:stretch/>
        </p:blipFill>
        <p:spPr>
          <a:xfrm>
            <a:off x="4123425" y="3012367"/>
            <a:ext cx="3821503" cy="3696671"/>
          </a:xfrm>
          <a:prstGeom prst="rect">
            <a:avLst/>
          </a:prstGeom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17F72B06-4E13-22E4-2339-DD8CFA3A6140}"/>
              </a:ext>
            </a:extLst>
          </p:cNvPr>
          <p:cNvCxnSpPr>
            <a:cxnSpLocks/>
          </p:cNvCxnSpPr>
          <p:nvPr/>
        </p:nvCxnSpPr>
        <p:spPr>
          <a:xfrm>
            <a:off x="6228080" y="1513840"/>
            <a:ext cx="0" cy="12293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28D39A37-B76F-DA08-62A3-73821650BD77}"/>
              </a:ext>
            </a:extLst>
          </p:cNvPr>
          <p:cNvCxnSpPr>
            <a:cxnSpLocks/>
          </p:cNvCxnSpPr>
          <p:nvPr/>
        </p:nvCxnSpPr>
        <p:spPr>
          <a:xfrm>
            <a:off x="3271520" y="1513840"/>
            <a:ext cx="0" cy="12293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470C4E4-7533-972C-9C81-F01DA30FDA2F}"/>
                  </a:ext>
                </a:extLst>
              </p:cNvPr>
              <p:cNvSpPr txBox="1"/>
              <p:nvPr/>
            </p:nvSpPr>
            <p:spPr>
              <a:xfrm>
                <a:off x="7802688" y="3866015"/>
                <a:ext cx="405403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At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​, </a:t>
                </a:r>
                <a14:m>
                  <m:oMath xmlns:m="http://schemas.openxmlformats.org/officeDocument/2006/math">
                    <m:r>
                      <a:rPr lang="en-US" altLang="zh-CN" sz="2000" b="1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𝚫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decays inside source, mixing with direct pairs; 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​, escapes before </a:t>
                </a:r>
                <a14:m>
                  <m:oMath xmlns:m="http://schemas.openxmlformats.org/officeDocument/2006/math">
                    <m:r>
                      <a:rPr lang="en-US" altLang="zh-CN" sz="2000" b="1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𝚫</m:t>
                    </m:r>
                    <m:r>
                      <a:rPr lang="en-US" altLang="zh-CN" sz="2000" b="1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decay.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en-US" altLang="zh-CN" sz="2000" b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​ raises </a:t>
                </a:r>
                <a14:m>
                  <m:oMath xmlns:m="http://schemas.openxmlformats.org/officeDocument/2006/math">
                    <m:r>
                      <a:rPr lang="en-US" altLang="zh-CN" sz="2000" b="1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(escape fraction) supporting the picture.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470C4E4-7533-972C-9C81-F01DA30FD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688" y="3866015"/>
                <a:ext cx="4054032" cy="1938992"/>
              </a:xfrm>
              <a:prstGeom prst="rect">
                <a:avLst/>
              </a:prstGeom>
              <a:blipFill>
                <a:blip r:embed="rId5"/>
                <a:stretch>
                  <a:fillRect l="-1353" t="-2201" r="-3910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标题 1">
            <a:extLst>
              <a:ext uri="{FF2B5EF4-FFF2-40B4-BE49-F238E27FC236}">
                <a16:creationId xmlns:a16="http://schemas.microsoft.com/office/drawing/2014/main" id="{E3D65252-F0EE-2FC0-BBDA-CA9CE5BF6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Physical picture of the peak shift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D69209-21E7-51E8-68CE-4734552B41C3}"/>
              </a:ext>
            </a:extLst>
          </p:cNvPr>
          <p:cNvSpPr txBox="1"/>
          <p:nvPr/>
        </p:nvSpPr>
        <p:spPr>
          <a:xfrm>
            <a:off x="5886450" y="818623"/>
            <a:ext cx="6169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 Jun-Xu Lu, Duo-Lun Ge,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F4FA75-D553-166A-5B02-8DFF48B446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8130"/>
            <a:ext cx="7964937" cy="38994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6082795-5A08-1877-4F8D-C38FEAC38830}"/>
              </a:ext>
            </a:extLst>
          </p:cNvPr>
          <p:cNvSpPr txBox="1"/>
          <p:nvPr/>
        </p:nvSpPr>
        <p:spPr>
          <a:xfrm>
            <a:off x="7964937" y="1721083"/>
            <a:ext cx="40345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altLang="zh-CN" sz="2000" b="1" dirty="0">
                <a:solidFill>
                  <a:srgbClr val="0D6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scattering peak near 140 MeV/c originates from the P3/2 partial wave, while the decay peak near 220 MeV/c resembles the conventional  </a:t>
            </a:r>
            <a:r>
              <a:rPr lang="en-US" altLang="zh-CN" sz="2000" b="1" dirty="0" err="1">
                <a:solidFill>
                  <a:srgbClr val="0D6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Breit</a:t>
            </a:r>
            <a:r>
              <a:rPr lang="en-US" altLang="zh-CN" sz="2000" b="1" dirty="0">
                <a:solidFill>
                  <a:srgbClr val="0D6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‑Wigner form.</a:t>
            </a:r>
            <a:endParaRPr lang="zh-CN" altLang="en-US" sz="2000" b="1" dirty="0">
              <a:solidFill>
                <a:srgbClr val="0D6F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E20832E-7B58-6CA2-2ADA-EDA3806ADD3B}"/>
                  </a:ext>
                </a:extLst>
              </p:cNvPr>
              <p:cNvSpPr txBox="1"/>
              <p:nvPr/>
            </p:nvSpPr>
            <p:spPr>
              <a:xfrm>
                <a:off x="7964937" y="4286358"/>
                <a:ext cx="403452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shift arises because scattering includes the incident wave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𝒋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in the outgoing wave function, while the decay does not.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E20832E-7B58-6CA2-2ADA-EDA3806AD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937" y="4286358"/>
                <a:ext cx="4034526" cy="1631216"/>
              </a:xfrm>
              <a:prstGeom prst="rect">
                <a:avLst/>
              </a:prstGeom>
              <a:blipFill>
                <a:blip r:embed="rId3"/>
                <a:stretch>
                  <a:fillRect l="-1362" t="-1866" r="-1664" b="-55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标题 1">
            <a:extLst>
              <a:ext uri="{FF2B5EF4-FFF2-40B4-BE49-F238E27FC236}">
                <a16:creationId xmlns:a16="http://schemas.microsoft.com/office/drawing/2014/main" id="{C565402C-E511-F5FF-FC31-6F9BE1D1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Why scattering and decay peaks differ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57DB37-1F39-58E2-3514-7E2145F7743E}"/>
              </a:ext>
            </a:extLst>
          </p:cNvPr>
          <p:cNvSpPr txBox="1"/>
          <p:nvPr/>
        </p:nvSpPr>
        <p:spPr>
          <a:xfrm>
            <a:off x="5886450" y="818623"/>
            <a:ext cx="6169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 Jun-Xu Lu, Duo-Lun Ge,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99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23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EA4F5D5-D7C5-3946-6BBF-1AABD6660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73" y="1451075"/>
            <a:ext cx="5252102" cy="500167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0C01F25-3449-2C28-235B-FB9DCF7A06FE}"/>
              </a:ext>
            </a:extLst>
          </p:cNvPr>
          <p:cNvSpPr txBox="1"/>
          <p:nvPr/>
        </p:nvSpPr>
        <p:spPr>
          <a:xfrm>
            <a:off x="6844564" y="2310363"/>
            <a:ext cx="41254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altLang="zh-CN" sz="2000" b="1" dirty="0">
                <a:solidFill>
                  <a:srgbClr val="0D6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Comparison of partial-wave correlations with / without strong interaction shows strong suppression of S1/2, negligible effect on P1/2, and distortion of P3/2 with a peak at 140 and dip at 230 MeV/c.</a:t>
            </a:r>
            <a:endParaRPr lang="zh-CN" altLang="en-US" sz="2000" b="1" dirty="0">
              <a:solidFill>
                <a:srgbClr val="0D6F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111CD3CC-C83D-A98E-D969-55D4E60B7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051560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Influence of strong interaction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7BA04C-B17F-0C90-DF14-38B2211AE333}"/>
              </a:ext>
            </a:extLst>
          </p:cNvPr>
          <p:cNvSpPr txBox="1"/>
          <p:nvPr/>
        </p:nvSpPr>
        <p:spPr>
          <a:xfrm>
            <a:off x="5886450" y="818623"/>
            <a:ext cx="6169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 Jun-Xu Lu, Duo-Lun Ge,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49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C6BE715-490F-79F6-8C50-EE739705C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65" y="1358995"/>
            <a:ext cx="8524335" cy="43834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FCD47E5-0D25-1A86-2CB0-46F4F84F04D0}"/>
                  </a:ext>
                </a:extLst>
              </p:cNvPr>
              <p:cNvSpPr txBox="1"/>
              <p:nvPr/>
            </p:nvSpPr>
            <p:spPr>
              <a:xfrm>
                <a:off x="872074" y="5961633"/>
                <a:ext cx="9695916" cy="735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Comparison of 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|</m:t>
                    </m:r>
                    <m:sSub>
                      <m:sSubPr>
                        <m:ctrlP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𝒋</m:t>
                        </m:r>
                      </m:e>
                      <m:sub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en-US" altLang="zh-CN" sz="2000" b="1" i="1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𝑹</m:t>
                        </m:r>
                      </m:e>
                      <m:sub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𝑷</m:t>
                        </m:r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/</m:t>
                        </m:r>
                        <m:r>
                          <a:rPr lang="en-US" altLang="zh-CN" sz="2000" b="1" i="1" dirty="0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en-US" altLang="zh-CN" sz="2000" b="1" i="1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|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|</m:t>
                    </m:r>
                    <m:sSub>
                      <m:sSubPr>
                        <m:ctrlP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𝑹</m:t>
                        </m:r>
                      </m:e>
                      <m:sub>
                        <m: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𝑷</m:t>
                        </m:r>
                        <m: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  <m: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/</m:t>
                        </m:r>
                        <m:r>
                          <a:rPr lang="en-US" altLang="zh-CN" sz="2000" b="1" i="1" dirty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en-US" altLang="zh-CN" sz="2000" b="1" i="1" dirty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| 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 phase space shows that interference shifts amplitude to low </a:t>
                </a: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 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FCD47E5-0D25-1A86-2CB0-46F4F84F0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74" y="5961633"/>
                <a:ext cx="9695916" cy="735394"/>
              </a:xfrm>
              <a:prstGeom prst="rect">
                <a:avLst/>
              </a:prstGeom>
              <a:blipFill>
                <a:blip r:embed="rId3"/>
                <a:stretch>
                  <a:fillRect l="-566" t="-4959" r="-629" b="-140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标题 1">
            <a:extLst>
              <a:ext uri="{FF2B5EF4-FFF2-40B4-BE49-F238E27FC236}">
                <a16:creationId xmlns:a16="http://schemas.microsoft.com/office/drawing/2014/main" id="{7B3A9371-6362-1D9D-4EE9-EE695870A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211445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Interference-induced peak shift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7DFA1E-AB1B-146D-1AD9-3647716A1618}"/>
              </a:ext>
            </a:extLst>
          </p:cNvPr>
          <p:cNvSpPr txBox="1"/>
          <p:nvPr/>
        </p:nvSpPr>
        <p:spPr>
          <a:xfrm>
            <a:off x="5886450" y="818623"/>
            <a:ext cx="6169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b="1" i="1" dirty="0">
                <a:solidFill>
                  <a:srgbClr val="00B050"/>
                </a:solidFill>
                <a:latin typeface="+mn-ea"/>
              </a:rPr>
              <a:t>ZWL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, Jun-Xu Lu, Duo-Lun Ge, Li-Sheng </a:t>
            </a:r>
            <a:r>
              <a:rPr lang="en-US" altLang="zh-CN" i="1" dirty="0" err="1">
                <a:solidFill>
                  <a:srgbClr val="00B050"/>
                </a:solidFill>
                <a:latin typeface="+mn-ea"/>
              </a:rPr>
              <a:t>Geng</a:t>
            </a:r>
            <a:r>
              <a:rPr lang="en-US" altLang="zh-CN" i="1" dirty="0">
                <a:solidFill>
                  <a:srgbClr val="00B050"/>
                </a:solidFill>
                <a:latin typeface="+mn-ea"/>
              </a:rPr>
              <a:t>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887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E698243-E9C7-35E0-4C1F-D680A3372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345" y="1246356"/>
            <a:ext cx="5291787" cy="4405492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DB375B-097C-4B8D-8673-833BC73E5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25</a:t>
            </a:fld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5AFEAC-3918-6788-071C-8E3CAC045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8" y="1460355"/>
            <a:ext cx="6414067" cy="4115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8FBEB84-D3E6-F047-FF96-FC9D7FD05226}"/>
                  </a:ext>
                </a:extLst>
              </p:cNvPr>
              <p:cNvSpPr txBox="1"/>
              <p:nvPr/>
            </p:nvSpPr>
            <p:spPr>
              <a:xfrm>
                <a:off x="872074" y="5961633"/>
                <a:ext cx="9695916" cy="735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Large </a:t>
                </a:r>
                <a14:m>
                  <m:oMath xmlns:m="http://schemas.openxmlformats.org/officeDocument/2006/math"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𝚫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𝟏𝟐𝟑𝟐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l-GR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width enhances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000" b="1" i="1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interference, while narrow </a:t>
                </a:r>
                <a14:m>
                  <m:oMath xmlns:m="http://schemas.openxmlformats.org/officeDocument/2006/math"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𝚲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𝟏𝟓𝟐𝟎</m:t>
                    </m:r>
                    <m:r>
                      <a:rPr lang="en-US" altLang="zh-CN" sz="2000" b="1" i="0" dirty="0" smtClean="0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l-GR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width causes negligible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𝑲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0D6FC5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r>
                      <a:rPr lang="en-US" altLang="zh-CN" sz="2000" b="1" i="1">
                        <a:solidFill>
                          <a:srgbClr val="0D6FC5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000" b="1" dirty="0">
                    <a:solidFill>
                      <a:srgbClr val="0D6FC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peak shift (only 2 MeV/c shift).</a:t>
                </a:r>
                <a:endParaRPr lang="zh-CN" altLang="en-US" sz="2000" b="1" dirty="0">
                  <a:solidFill>
                    <a:srgbClr val="0D6F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8FBEB84-D3E6-F047-FF96-FC9D7FD05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74" y="5961633"/>
                <a:ext cx="9695916" cy="735394"/>
              </a:xfrm>
              <a:prstGeom prst="rect">
                <a:avLst/>
              </a:prstGeom>
              <a:blipFill>
                <a:blip r:embed="rId6"/>
                <a:stretch>
                  <a:fillRect l="-566" t="-4959" r="-251" b="-9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标题 1">
            <a:extLst>
              <a:ext uri="{FF2B5EF4-FFF2-40B4-BE49-F238E27FC236}">
                <a16:creationId xmlns:a16="http://schemas.microsoft.com/office/drawing/2014/main" id="{837E4FA9-B864-CFB7-DE30-DAAB1BF9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" y="-62665"/>
            <a:ext cx="12114450" cy="1325563"/>
          </a:xfrm>
        </p:spPr>
        <p:txBody>
          <a:bodyPr/>
          <a:lstStyle/>
          <a:p>
            <a:r>
              <a:rPr kumimoji="1"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Interference from broad vs narrow resonances</a:t>
            </a:r>
            <a:endParaRPr kumimoji="1"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EAF1FC-6FFE-2143-130C-BE481403BDF2}"/>
              </a:ext>
            </a:extLst>
          </p:cNvPr>
          <p:cNvSpPr txBox="1"/>
          <p:nvPr/>
        </p:nvSpPr>
        <p:spPr>
          <a:xfrm>
            <a:off x="1878136" y="2558941"/>
            <a:ext cx="42566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i="1" dirty="0">
                <a:solidFill>
                  <a:srgbClr val="00B050"/>
                </a:solidFill>
                <a:latin typeface="+mn-ea"/>
              </a:rPr>
              <a:t>Jia-Ming Xie, ZWL*, Jun-Xu Lu*, </a:t>
            </a:r>
          </a:p>
          <a:p>
            <a:pPr algn="r"/>
            <a:r>
              <a:rPr lang="en-US" altLang="zh-CN" i="1" dirty="0">
                <a:solidFill>
                  <a:srgbClr val="00B050"/>
                </a:solidFill>
                <a:latin typeface="+mn-ea"/>
              </a:rPr>
              <a:t>Hao-Zhao Liang*, LSG*, 2607.04351</a:t>
            </a:r>
            <a:endParaRPr lang="zh-CN" altLang="en-US" i="1" dirty="0">
              <a:solidFill>
                <a:srgbClr val="00B05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138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 txBox="1"/>
          <p:nvPr/>
        </p:nvSpPr>
        <p:spPr>
          <a:xfrm>
            <a:off x="216471" y="308318"/>
            <a:ext cx="11051916" cy="49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Summary and outlook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1 1 1"/>
              <p:cNvSpPr txBox="1"/>
              <p:nvPr/>
            </p:nvSpPr>
            <p:spPr>
              <a:xfrm>
                <a:off x="577435" y="1324169"/>
                <a:ext cx="11051916" cy="271952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lvl="1" indent="-342900" algn="just">
                  <a:lnSpc>
                    <a:spcPct val="120000"/>
                  </a:lnSpc>
                  <a:buClr>
                    <a:schemeClr val="tx1"/>
                  </a:buClr>
                  <a:buFont typeface="Wingdings" panose="05000000000000000000" pitchFamily="2" charset="2"/>
                  <a:buChar char="p"/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This work presents a comprehensive analysis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e>
                      <m:sup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</m:oMath>
                </a14:m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femtoscopic</a:t>
                </a: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correlation in pp collisions:</a:t>
                </a:r>
              </a:p>
              <a:p>
                <a:pPr marL="342900" lvl="1" indent="-342900" algn="just">
                  <a:lnSpc>
                    <a:spcPct val="120000"/>
                  </a:lnSpc>
                  <a:buClr>
                    <a:srgbClr val="004D99"/>
                  </a:buClr>
                  <a:buFont typeface="Wingdings" panose="05000000000000000000" pitchFamily="2" charset="2"/>
                  <a:buChar char="ü"/>
                </a:pPr>
                <a:r>
                  <a:rPr lang="en-US" altLang="zh-CN" sz="2400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altLang="zh-CN" sz="2400" dirty="0"/>
                  <a:t>-dependent superposition of scattering (140 MeV/c) and decay (220 MeV/c) components reproduces the observed shift.</a:t>
                </a:r>
              </a:p>
              <a:p>
                <a:pPr marL="342900" lvl="1" indent="-342900" algn="just">
                  <a:lnSpc>
                    <a:spcPct val="120000"/>
                  </a:lnSpc>
                  <a:buClr>
                    <a:srgbClr val="004D99"/>
                  </a:buClr>
                  <a:buFont typeface="Wingdings" panose="05000000000000000000" pitchFamily="2" charset="2"/>
                  <a:buChar char="ü"/>
                </a:pPr>
                <a:r>
                  <a:rPr lang="en-US" altLang="zh-CN" sz="2400" dirty="0"/>
                  <a:t>the 140‑MeV/c peak is identified as quantum interference between incident and scattered waves—a novel effect in </a:t>
                </a:r>
                <a:r>
                  <a:rPr lang="en-US" altLang="zh-CN" sz="2400" dirty="0" err="1"/>
                  <a:t>femtoscopy</a:t>
                </a:r>
                <a:r>
                  <a:rPr lang="en-US" altLang="zh-CN" sz="2400" dirty="0"/>
                  <a:t>.</a:t>
                </a:r>
                <a:endParaRPr lang="en-US" altLang="zh-CN" sz="2400" b="1" i="1" dirty="0">
                  <a:solidFill>
                    <a:srgbClr val="C00000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5" name="文本框 1 1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35" y="1324169"/>
                <a:ext cx="11051916" cy="2719527"/>
              </a:xfrm>
              <a:prstGeom prst="rect">
                <a:avLst/>
              </a:prstGeom>
              <a:blipFill>
                <a:blip r:embed="rId3"/>
                <a:stretch>
                  <a:fillRect l="-772" t="-448" r="-827" b="-426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1 1 1">
                <a:extLst>
                  <a:ext uri="{FF2B5EF4-FFF2-40B4-BE49-F238E27FC236}">
                    <a16:creationId xmlns:a16="http://schemas.microsoft.com/office/drawing/2014/main" id="{2B6F4AEF-9510-4018-9BFE-4A72C808FD6F}"/>
                  </a:ext>
                </a:extLst>
              </p:cNvPr>
              <p:cNvSpPr txBox="1"/>
              <p:nvPr/>
            </p:nvSpPr>
            <p:spPr>
              <a:xfrm>
                <a:off x="577435" y="4181828"/>
                <a:ext cx="10605707" cy="94115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lvl="1" indent="-342900" algn="just">
                  <a:lnSpc>
                    <a:spcPct val="120000"/>
                  </a:lnSpc>
                  <a:buClr>
                    <a:schemeClr val="tx1"/>
                  </a:buClr>
                  <a:buFont typeface="Wingdings" panose="05000000000000000000" pitchFamily="2" charset="2"/>
                  <a:buChar char="p"/>
                </a:pPr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The same mechanism may be responsible for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𝚫</m:t>
                    </m:r>
                    <m:r>
                      <a:rPr lang="en-US" altLang="zh-CN" sz="2400" b="1" i="0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1" i="0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𝟏𝟐𝟑𝟐</m:t>
                    </m:r>
                    <m:r>
                      <a:rPr lang="en-US" altLang="zh-CN" sz="2400" b="1" i="0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peak shifts in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4D9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</m:oMath>
                </a14:m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–deuteron </a:t>
                </a:r>
                <a:r>
                  <a:rPr lang="en-US" altLang="zh-CN" sz="2400" b="1" dirty="0" err="1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femtoscopic</a:t>
                </a:r>
                <a:r>
                  <a:rPr lang="en-US" altLang="zh-CN" sz="2400" b="1" dirty="0">
                    <a:solidFill>
                      <a:srgbClr val="004D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CFs, currently under study.</a:t>
                </a:r>
              </a:p>
            </p:txBody>
          </p:sp>
        </mc:Choice>
        <mc:Fallback xmlns="">
          <p:sp>
            <p:nvSpPr>
              <p:cNvPr id="8" name="文本框 1 1 1">
                <a:extLst>
                  <a:ext uri="{FF2B5EF4-FFF2-40B4-BE49-F238E27FC236}">
                    <a16:creationId xmlns:a16="http://schemas.microsoft.com/office/drawing/2014/main" id="{2B6F4AEF-9510-4018-9BFE-4A72C808F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35" y="4181828"/>
                <a:ext cx="10605707" cy="941155"/>
              </a:xfrm>
              <a:prstGeom prst="rect">
                <a:avLst/>
              </a:prstGeom>
              <a:blipFill>
                <a:blip r:embed="rId4"/>
                <a:stretch>
                  <a:fillRect l="-805" t="-1299" r="-862" b="-1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2B0CD3A5-16D0-A3BA-54E4-29AA66C0CA7A}"/>
              </a:ext>
            </a:extLst>
          </p:cNvPr>
          <p:cNvSpPr txBox="1"/>
          <p:nvPr/>
        </p:nvSpPr>
        <p:spPr>
          <a:xfrm>
            <a:off x="1517759" y="5533831"/>
            <a:ext cx="9156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940941"/>
                </a:solidFill>
              </a:rPr>
              <a:t>Thanks a</a:t>
            </a:r>
            <a:r>
              <a:rPr lang="zh-CN" altLang="en-US" sz="5400" b="1" dirty="0">
                <a:solidFill>
                  <a:srgbClr val="940941"/>
                </a:solidFill>
              </a:rPr>
              <a:t> </a:t>
            </a:r>
            <a:r>
              <a:rPr lang="en-US" altLang="zh-CN" sz="5400" b="1" dirty="0">
                <a:solidFill>
                  <a:srgbClr val="940941"/>
                </a:solidFill>
              </a:rPr>
              <a:t>lot</a:t>
            </a:r>
            <a:r>
              <a:rPr lang="zh-CN" altLang="en-US" sz="5400" b="1" dirty="0">
                <a:solidFill>
                  <a:srgbClr val="940941"/>
                </a:solidFill>
              </a:rPr>
              <a:t> </a:t>
            </a:r>
            <a:r>
              <a:rPr lang="en-US" altLang="zh-CN" sz="5400" b="1" dirty="0">
                <a:solidFill>
                  <a:srgbClr val="940941"/>
                </a:solidFill>
              </a:rPr>
              <a:t>for your attention!</a:t>
            </a:r>
            <a:endParaRPr lang="zh-CN" altLang="en-US" sz="5400" b="1" dirty="0">
              <a:solidFill>
                <a:srgbClr val="94094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NkYjFmZTA2Mzk4ZWFkYWE0NDExOTY1ZmQzMGEwOG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45.2194"/>
  <p:tag name="LATEXADDIN" val="\documentclass{article}&#10;\usepackage{amsmath}&#10;\usepackage{color,xcolor}&#10;\pagestyle{empty}&#10;\begin{document}&#10;\begin{align}&#10;  C(k)\nonumber&#10;\end{align}&#10;&#10;&#10;&#10;\end{document}"/>
  <p:tag name="IGUANATEXSIZE" val="20"/>
  <p:tag name="IGUANATEXCURSOR" val="1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1682.79"/>
  <p:tag name="LATEXADDIN" val="\documentclass{article}&#10;\usepackage{amsmath}&#10;\usepackage{color,xcolor}&#10;\pagestyle{empty}&#10;\begin{document}&#10;\begin{align}&#10;  C(k)~=\int \textcolor{orange}{S_{12}(\boldsymbol{r})}~\textcolor{violet}{|\psi(\boldsymbol{k},\boldsymbol{r})|^2}~{\rm d}\boldsymbol{r}\nonumber&#10;\end{align}&#10;&#10;&#10;&#10;\end{document}"/>
  <p:tag name="IGUANATEXSIZE" val="20"/>
  <p:tag name="IGUANATEXCURSOR" val="12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7131"/>
  <p:tag name="ORIGINALWIDTH" val="1364.079"/>
  <p:tag name="LATEXADDIN" val="\documentclass{article}&#10;\usepackage{amsmath}&#10;\usepackage{color,xcolor}&#10;\pagestyle{empty}&#10;\begin{document}&#10;\begin{align}&#10;  C(k)~~=~~\xi(k)\frac{N_{\rm same}(k)}{N_{\rm mixed}(k)}\nonumber&#10;\end{align}&#10;&#10;&#10;&#10;\end{document}"/>
  <p:tag name="IGUANATEXSIZE" val="20"/>
  <p:tag name="IGUANATEXCURSOR" val="1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3.712"/>
  <p:tag name="ORIGINALWIDTH" val="1483.315"/>
  <p:tag name="LATEXADDIN" val="\documentclass{article}&#10;\usepackage{amsmath}&#10;\pagestyle{empty}&#10;\begin{document}&#10;\begin{align}&#10;  C(\boldsymbol{p}_1, \boldsymbol{p}_2)~=~\frac{{\rm P}_(\boldsymbol{p}_1,\boldsymbol{p}_2)}{{\rm P}(\boldsymbol{p}_1)\cdot&#10;{\rm P}(\boldsymbol{p}_2)}\nonumber&#10;\end{align}&#10;&#10;&#10;&#10;\end{document}"/>
  <p:tag name="IGUANATEXSIZE" val="20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89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1274.091"/>
  <p:tag name="LATEXADDIN" val="\documentclass{article}&#10;\usepackage{amsmath}&#10;\pagestyle{empty}&#10;\begin{document}&#10;$\boldsymbol{E={\rm pole}-m_1-m_2}$&#10;&#10;&#10;&#10;\end{document}"/>
  <p:tag name="IGUANATEXSIZE" val="20"/>
  <p:tag name="IGUANATEXCURSOR" val="1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14.2107"/>
  <p:tag name="LATEXADDIN" val="\documentclass{article}&#10;\usepackage{amsmath}&#10;\pagestyle{empty}&#10;\begin{document}&#10;$\boldsymbol{{\rm Im}~E}$&#10;&#10;&#10;&#10;\end{document}"/>
  <p:tag name="IGUANATEXSIZE" val="20"/>
  <p:tag name="IGUANATEXCURSOR" val="1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312.7109"/>
  <p:tag name="LATEXADDIN" val="\documentclass{article}&#10;\usepackage{amsmath}&#10;\pagestyle{empty}&#10;\begin{document}&#10;$\boldsymbol{{\rm Re}~E}$&#10;&#10;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564.6794"/>
  <p:tag name="LATEXADDIN" val="\documentclass{article}&#10;\usepackage{amsmath}&#10;\pagestyle{empty}&#10;\begin{document}&#10;$\boldsymbol{({\rm first~RS})}$&#10;&#10;&#10;&#10;\end{document}"/>
  <p:tag name="IGUANATEXSIZE" val="20"/>
  <p:tag name="IGUANATEXCURSOR" val="1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314.2107"/>
  <p:tag name="LATEXADDIN" val="\documentclass{article}&#10;\usepackage{amsmath}&#10;\pagestyle{empty}&#10;\begin{document}&#10;$\boldsymbol{{\rm Im}~E}$&#10;&#10;&#10;&#10;\end{document}"/>
  <p:tag name="IGUANATEXSIZE" val="20"/>
  <p:tag name="IGUANATEXCURSOR" val="10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312.7109"/>
  <p:tag name="LATEXADDIN" val="\documentclass{article}&#10;\usepackage{amsmath}&#10;\pagestyle{empty}&#10;\begin{document}&#10;$\boldsymbol{{\rm Re}~E}$&#10;&#10;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30.4087"/>
  <p:tag name="LATEXADDIN" val="\documentclass{article}&#10;\usepackage{amsmath}&#10;\pagestyle{empty}&#10;\begin{document}&#10;$\boldsymbol{({\rm second~RS})}$&#10;&#10;&#10;&#10;\end{document}"/>
  <p:tag name="IGUANATEXSIZE" val="20"/>
  <p:tag name="IGUANATEXCURSOR" val="1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2554.181"/>
  <p:tag name="LATEXADDIN" val="\documentclass{article}&#10;\usepackage{amsmath}&#10;\pagestyle{empty}&#10;\begin{document}&#10;&#10;\begin{align}&#10;C(k)=1+\int S_{12}(\boldsymbol{r})\left[|\psi_0(r,k)|^2-|j_0(kr)|^2\right]{\rm d}\boldsymbol{r}\nonumber&#10;\end{align}&#10;&#10;&#10;\end{document}"/>
  <p:tag name="IGUANATEXSIZE" val="20"/>
  <p:tag name="IGUANATEXCURSOR" val="16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1.2111"/>
  <p:tag name="ORIGINALWIDTH" val="1664.792"/>
  <p:tag name="LATEXADDIN" val="\documentclass{article}&#10;\usepackage{amsmath}&#10;\pagestyle{empty}&#10;\begin{document}&#10;&#10;\begin{align}&#10;C_{\rm res}(k)=\frac{a\Gamma_R^2}{(\sqrt{s}-M_R)^2+\Gamma_R^2/4}\nonumber&#10;\end{align}&#10;&#10;&#10;\end{document}"/>
  <p:tag name="IGUANATEXSIZE" val="20"/>
  <p:tag name="IGUANATEXCURSOR" val="16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.7357"/>
  <p:tag name="ORIGINALWIDTH" val="95.98803"/>
  <p:tag name="LATEXADDIN" val="\documentclass{article}&#10;\usepackage{amsmath}&#10;\usepackage{color}&#10;\pagestyle{empty}&#10;\begin{document}&#10;&#10;$\textcolor{red}{\boldsymbol{\neq}}$&#10;&#10;&#10;\end{document}"/>
  <p:tag name="IGUANATEXSIZE" val="20"/>
  <p:tag name="IGUANATEXCURSOR" val="13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4.616"/>
  <p:tag name="ORIGINALWIDTH" val="5865.767"/>
  <p:tag name="LATEXADDIN" val="\documentclass{article}&#10;\usepackage{amsmath}&#10;\pagestyle{empty}&#10;\begin{document}&#10;&#10;\begin{align}&#10;C_{\rm res}(k)&amp;=N_{\Delta^{++}}\times PS(p_{T,\Delta^{++}},T)\times{\rm Sill}(M_{\Delta^{++}},\Gamma_{\Delta^{++}})\nonumber\\&#10;PS(p_{T,\Delta^{++}},T)&amp;\propto\frac{M_{p\pi^+}}{\sqrt{M_{p\pi^+}^2+p_{T,\Delta^{++}}^2}}\exp\left[-\frac{\sqrt{M_{p\pi^+}^2+p_{T,\Delta^{++}}^2}}{T}\right]\nonumber\\&#10;{\rm Sill}(M_{\Delta^{++}},\Gamma_{\Delta^{++}})&amp;=\frac{2\sqrt{s}}{\pi}\frac{\sqrt{s-m_{\rm th}^2}\tilde{\Gamma}_R}{(s-M_R^2)^2+(\sqrt{s-m_{\rm th}^2}\tilde{\Gamma}_R)^2}\theta(\sqrt{s}-m_{\rm th}),\quad \tilde{\Gamma}_R=\frac{\Gamma_RM_R}{\sqrt{s-m_{th}^2}},\quad m_{th}=M_p+m_{\pi^+}\nonumber&#10;\end{align}&#10;&#10;&#10;\end{document}"/>
  <p:tag name="IGUANATEXSIZE" val="20"/>
  <p:tag name="IGUANATEXCURSOR" val="11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2163.479"/>
  <p:tag name="LATEXADDIN" val="\documentclass{article}&#10;\usepackage{amsmath}&#10;\pagestyle{empty}&#10;\begin{document}&#10;\begin{align}&#10;\frac{\partial f_d}{\partial t}+\frac{\boldsymbol{P}}{E_d}\cdot\frac{\partial f_d}{\partial\boldsymbol{R}}=-\mathcal{K}^&gt;f_d+\mathcal{K}^&lt;(1+f_d)\nonumber&#10;\end{align}&#10;&#10;&#10;&#10;\end{document}"/>
  <p:tag name="IGUANATEXSIZE" val="20"/>
  <p:tag name="IGUANATEXCURSOR" val="24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9.7038"/>
  <p:tag name="ORIGINALWIDTH" val="2024.747"/>
  <p:tag name="LATEXADDIN" val="\documentclass{article}&#10;\usepackage{amsmath}&#10;\pagestyle{empty}&#10;\begin{document}&#10;\begin{align}&#10;C(k)=\mathcal{N}\frac{\sum_{\rm pairs}^{\rm same}\delta(\boldsymbol{k}_{\rm pair}-\boldsymbol{k})|\Psi_k(\boldsymbol{r})|^2}{\sum_{\rm pairs}^{\rm mixed}\delta(\boldsymbol{k}_{\rm pair}-\boldsymbol{k})}\nonumber&#10;\end{align}&#10;&#10;&#10;&#10;\end{document}"/>
  <p:tag name="IGUANATEXSIZE" val="20"/>
  <p:tag name="IGUANATEXCURSOR" val="21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6.8804"/>
  <p:tag name="ORIGINALWIDTH" val="4609.674"/>
  <p:tag name="LATEXADDIN" val="\documentclass{article}&#10;\usepackage{amsmath}&#10;\pagestyle{empty}&#10;\begin{document}&#10;\begin{align}&#10;C(p)&amp;=\int d^3kd^3k'\langle\psi_p^{(+)}|k\rangle\langle k|\hat{S}|k'\rangle\langle k'|\psi_p^{(+)}\rangle+\langle\psi_p^{(+)}|R\rangle\langle R|\hat{S}|R\rangle\langle R|\psi_p^{(+)}\rangle\nonumber\\&#10;\langle k|\psi_p^{(+)}\rangle&amp;=\delta^{(3)}(k-p)+G^{(+)}(k;E)T(k,p;E),\qquad T(k,p;E)=\frac{g(k)g^*(p)}{E-E_0-\Sigma_0(E)+i\epsilon}\nonumber\\&#10;\langle\psi_p^{(+)}|R\rangle&amp;=g(p)\frac{E-E_0}{E-E_0-\Sigma_0(E)+i\epsilon}\nonumber&#10;\end{align}&#10;&#10;&#10;&#10;\end{document}"/>
  <p:tag name="IGUANATEXSIZE" val="20"/>
  <p:tag name="IGUANATEXCURSOR" val="368"/>
  <p:tag name="TRANSPARENCY" val="True"/>
  <p:tag name="LATEXENGINEID" val="0"/>
  <p:tag name="TEMPFOLDER" val="c:\temp\"/>
  <p:tag name="LATEXFORMHEIGHT" val="357.75"/>
  <p:tag name="LATEXFORMWIDTH" val="849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1.4061"/>
  <p:tag name="ORIGINALWIDTH" val="3683.54"/>
  <p:tag name="LATEXADDIN" val="\documentclass{article}&#10;\usepackage{amsmath}&#10;\pagestyle{empty}&#10;\begin{document}&#10;\begin{align}&#10;T_{LJ}^{\rm str}(p,p')&amp;=-1/\rho\cdot t_{LJ}\cdot\theta(\Lambda_F-p)\theta(\Lambda_F-p'),~\Lambda_F\in[0.6,1.4]{\rm GeV/}c\nonumber\\&#10;\rho&amp;=2Mk/(8\pi\sqrt{s})\nonumber\\&#10;k&amp;=\lambda^{1/2}(s,m^2,M^2)/(2\sqrt{s})\nonumber\\&#10;\lambda(a,b,c)&amp;=a^2+b^2+c^2-2ab-2ac-2bc\nonumber&#10;\end{align}&#10;&#10;&#10;&#10;\end{document}"/>
  <p:tag name="IGUANATEXSIZE" val="20"/>
  <p:tag name="IGUANATEXCURSOR" val="183"/>
  <p:tag name="TRANSPARENCY" val="True"/>
  <p:tag name="LATEXENGINEID" val="0"/>
  <p:tag name="TEMPFOLDER" val="c:\temp\"/>
  <p:tag name="LATEXFORMHEIGHT" val="320.25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0.21"/>
  <p:tag name="ORIGINALWIDTH" val="4947.132"/>
  <p:tag name="LATEXADDIN" val="\documentclass{article}&#10;\usepackage{amsmath}&#10;\pagestyle{empty}&#10;\begin{document}&#10;\begin{align}&#10;V^{\rm cou}(|\boldsymbol{p^\prime}-\boldsymbol{p}|)=\int_0^{|\boldsymbol{r}|&lt;R_c}{\rm d}\boldsymbol{r}~e^{{\rm i}(\boldsymbol{p^\prime}-\boldsymbol{p})\cdot\boldsymbol{r}}\frac{\epsilon\alpha}{r}=\frac{4\pi\epsilon\alpha}{|\boldsymbol{p^\prime}-\boldsymbol{p}|^2}\left[1-\cos(|\boldsymbol{p^\prime}-\boldsymbol{p}|R_c)\right],\qquad R_c=60~{\rm fm}\nonumber&#10;\end{align}&#10;&#10;&#10;&#10;\end{document}"/>
  <p:tag name="IGUANATEXSIZE" val="20"/>
  <p:tag name="IGUANATEXCURSOR" val="44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9.7113"/>
  <p:tag name="ORIGINALWIDTH" val="4000"/>
  <p:tag name="LATEXADDIN" val="\documentclass{article}&#10;\usepackage{amsmath}&#10;\pagestyle{empty}&#10;\begin{document}&#10;\begin{align}&#10;V_L^{\rm cou}(p,p^\prime)=\frac{1}{2}\int_{-1}^1{\rm d}\cos\theta~&#10;V^{\rm cou}(q)P_L(\cos\theta),\qquad q^2=p^2+p^{\prime2}-2pp^{\prime}\cos\theta\nonumber&#10;\end{align}&#10;&#10;&#10;&#10;\end{document}"/>
  <p:tag name="IGUANATEXSIZE" val="20"/>
  <p:tag name="IGUANATEXCURSOR" val="24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449.569"/>
  <p:tag name="LATEXADDIN" val="\documentclass{article}&#10;\usepackage{amsmath}&#10;\pagestyle{empty}&#10;\begin{document}&#10;\begin{align}&#10;T_L^{\rm cou}(p,p^\prime)=&amp;\sqrt{\frac{2E_M(p)2E_m(p)\xi(p)}{2M}}\sqrt{\frac{2E_M(p^\prime)2E_m(p^\prime)\xi(p^\prime)}{2M}}V_L^{\rm cou}\nonumber&#10;\end{align}&#10;&#10;&#10;\end{document}"/>
  <p:tag name="IGUANATEXSIZE" val="20"/>
  <p:tag name="IGUANATEXCURSOR" val="15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9824"/>
  <p:tag name="ORIGINALWIDTH" val="2732.658"/>
  <p:tag name="LATEXADDIN" val="\documentclass{article}&#10;\usepackage{amsmath}&#10;\pagestyle{empty}&#10;\begin{document}&#10;\begin{align}&#10;\xi(p)=[\sqrt{s}-E_M(p)-E_m(p)]/[k^2/(2\mu)-p^2/(2\mu)]\nonumber&#10;\end{align}&#10;&#10;&#10;\end{document}"/>
  <p:tag name="IGUANATEXSIZE" val="20"/>
  <p:tag name="IGUANATEXCURSOR" val="14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6.9591"/>
  <p:tag name="ORIGINALWIDTH" val="2713.161"/>
  <p:tag name="LATEXADDIN" val="\documentclass{article}&#10;\usepackage{amsmath}&#10;\pagestyle{empty}&#10;\begin{document}&#10;\begin{align}&#10;\mathcal{R}_{LJ}(k,r)=\int_0^{|\boldsymbol{k^\prime}|&lt;\Lambda_F}{\rm d}\boldsymbol{k^\prime}~\mathcal{G}(k^\prime)~T_{LJ}(k,k^\prime)~j_L(k^\prime r)\nonumber&#10;\end{align}&#10;&#10;&#10;\end{document}"/>
  <p:tag name="IGUANATEXSIZE" val="20"/>
  <p:tag name="IGUANATEXCURSOR" val="25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5.7143"/>
  <p:tag name="ORIGINALWIDTH" val="4766.404"/>
  <p:tag name="LATEXADDIN" val="\documentclass{article}&#10;\usepackage{amsmath}&#10;\pagestyle{empty}&#10;\begin{document}&#10;\begin{align}&#10;T_{LJ}(k,k^\prime)=T_{LJ}^{\rm str}(k,k^\prime)+T_L^{\rm cou}(k,k^\prime),\qquad\mathcal{G}(k^\prime)=\frac{2M}{(2\pi)^3}\frac{E_M+E_m}{2E_ME_m}\frac{1}{s-(E_M+E_m)^2+{\rm i}\varepsilon}\nonumber&#10;\end{align}&#10;&#10;&#10;\end{document}"/>
  <p:tag name="IGUANATEXSIZE" val="20"/>
  <p:tag name="IGUANATEXCURSOR" val="17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.9828"/>
  <p:tag name="ORIGINALWIDTH" val="2200.975"/>
  <p:tag name="LATEXADDIN" val="\documentclass{article}&#10;\usepackage{amsmath}&#10;\pagestyle{empty}&#10;\begin{document}&#10;\begin{align}&#10;C_{\rm sca}(k)=C_{\rm S1/2}+C_{\rm P1/2}+C_{\rm P3/2}+C_{\rm hpw}\nonumber&#10;\end{align}&#10;&#10;&#10;\end{document}"/>
  <p:tag name="IGUANATEXSIZE" val="20"/>
  <p:tag name="IGUANATEXCURSOR" val="16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3.2133"/>
  <p:tag name="ORIGINALWIDTH" val="4325.459"/>
  <p:tag name="LATEXADDIN" val="\documentclass{article}&#10;\usepackage{amsmath}&#10;\pagestyle{empty}&#10;\begin{document}&#10;\begin{align}&#10;C_{LJ}(k)=\omega_{LJ}\int_0^\infty{\rm d}\boldsymbol{r}~S_{12}~(2L+1)|j_L+\mathcal{R}_{LJ}|^2,\qquad\omega_{LJ}=(2J+1)/[2(2L+1)]\nonumber&#10;\end{align}&#10;&#10;&#10;\end{document}"/>
  <p:tag name="IGUANATEXSIZE" val="20"/>
  <p:tag name="IGUANATEXCURSOR" val="21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554.93"/>
  <p:tag name="LATEXADDIN" val="\documentclass{article}&#10;\usepackage{amsmath}&#10;\pagestyle{empty}&#10;\begin{document}&#10;\begin{align}&#10;C_{\rm hpw}(k)=\int_0^\infty{\rm d}\boldsymbol{r}~S_{12}~\left(|\Phi^{\rm cou}|^2-\sum_{L=0,1}|\Phi_L^{\rm cou}|^2\right),\qquad S_{12}(r)=\frac{1}{(2\sqrt{\pi}R)^3}e^{-r^2/(4R^2)}\nonumber&#10;\end{align}&#10;&#10;&#10;\end{document}"/>
  <p:tag name="IGUANATEXSIZE" val="20"/>
  <p:tag name="IGUANATEXCURSOR" val="27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4874"/>
  <p:tag name="ORIGINALWIDTH" val="143.2321"/>
  <p:tag name="LATEXADDIN" val="\documentclass{article}&#10;\usepackage{amsmath}&#10;\pagestyle{empty}&#10;\begin{document}&#10;&#10;&#10;$\pi^+$&#10;&#10;\end{document}"/>
  <p:tag name="IGUANATEXSIZE" val="20"/>
  <p:tag name="IGUANATEXCURSOR" val="8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4874"/>
  <p:tag name="ORIGINALWIDTH" val="143.2321"/>
  <p:tag name="LATEXADDIN" val="\documentclass{article}&#10;\usepackage{amsmath}&#10;\pagestyle{empty}&#10;\begin{document}&#10;&#10;&#10;$\pi^+$&#10;&#10;\end{document}"/>
  <p:tag name="IGUANATEXSIZE" val="20"/>
  <p:tag name="IGUANATEXCURSOR" val="8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5.99173"/>
  <p:tag name="LATEXADDIN" val="\documentclass{article}&#10;\usepackage{amsmath}&#10;\pagestyle{empty}&#10;\begin{document}&#10;&#10;&#10;$p$&#10;&#10;\end{document}"/>
  <p:tag name="IGUANATEXSIZE" val="20"/>
  <p:tag name="IGUANATEXCURSOR" val="8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5.99173"/>
  <p:tag name="LATEXADDIN" val="\documentclass{article}&#10;\usepackage{amsmath}&#10;\pagestyle{empty}&#10;\begin{document}&#10;&#10;&#10;$p$&#10;&#10;\end{document}"/>
  <p:tag name="IGUANATEXSIZE" val="20"/>
  <p:tag name="IGUANATEXCURSOR" val="8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3.2133"/>
  <p:tag name="ORIGINALWIDTH" val="2271.466"/>
  <p:tag name="LATEXADDIN" val="\documentclass{article}&#10;\usepackage{amsmath}&#10;\pagestyle{empty}&#10;\begin{document}&#10;\begin{align}&#10;C_{\rm dec}(k)=\int_0^\infty{\rm d}\boldsymbol{r}~S^{R=0.42}_{12}~(2L+1)|\mathcal{R}_{LJ}|^2\nonumber&#10;\end{align}&#10;&#10;\end{document}"/>
  <p:tag name="IGUANATEXSIZE" val="20"/>
  <p:tag name="IGUANATEXCURSOR" val="19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715.41"/>
  <p:tag name="LATEXADDIN" val="\documentclass{article}&#10;\usepackage{amsmath}&#10;\pagestyle{empty}&#10;\begin{document}&#10;\begin{align}&#10;C(k)=(a+bk)[1+\lambda(1-P)(C_{\rm sca}-1)]+\lambda PC_{\rm dec}\nonumber&#10;\end{align}&#10;&#10;&#10;\end{document}"/>
  <p:tag name="IGUANATEXSIZE" val="20"/>
  <p:tag name="IGUANATEXCURSOR" val="16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4874"/>
  <p:tag name="ORIGINALWIDTH" val="143.2321"/>
  <p:tag name="LATEXADDIN" val="\documentclass{article}&#10;\usepackage{amsmath}&#10;\pagestyle{empty}&#10;\begin{document}&#10;&#10;&#10;$\pi^+$&#10;&#10;\end{document}"/>
  <p:tag name="IGUANATEXSIZE" val="20"/>
  <p:tag name="IGUANATEXCURSOR" val="8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5.99173"/>
  <p:tag name="LATEXADDIN" val="\documentclass{article}&#10;\usepackage{amsmath}&#10;\pagestyle{empty}&#10;\begin{document}&#10;&#10;&#10;$p$&#10;&#10;\end{document}"/>
  <p:tag name="IGUANATEXSIZE" val="20"/>
  <p:tag name="IGUANATEXCURSOR" val="8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8.98764"/>
  <p:tag name="ORIGINALWIDTH" val="245.2194"/>
  <p:tag name="LATEXADDIN" val="\documentclass{article}&#10;\usepackage{amsmath}&#10;\pagestyle{empty}&#10;\begin{document}&#10;&#10;&#10;$\Delta^{++}$&#10;&#10;\end{document}"/>
  <p:tag name="IGUANATEXSIZE" val="20"/>
  <p:tag name="IGUANATEXCURSOR" val="94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1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7592</TotalTime>
  <Words>1369</Words>
  <Application>Microsoft Office PowerPoint</Application>
  <PresentationFormat>宽屏</PresentationFormat>
  <Paragraphs>225</Paragraphs>
  <Slides>26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Helvetica Neue</vt:lpstr>
      <vt:lpstr>等线</vt:lpstr>
      <vt:lpstr>微软雅黑</vt:lpstr>
      <vt:lpstr>微软雅黑</vt:lpstr>
      <vt:lpstr>系统字体常规体</vt:lpstr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1_Office 主题</vt:lpstr>
      <vt:lpstr>PowerPoint 演示文稿</vt:lpstr>
      <vt:lpstr>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CFs in the presence of resonant and virtual states</vt:lpstr>
      <vt:lpstr>Experimental supports</vt:lpstr>
      <vt:lpstr>Why Study the π^+ p Correlation?</vt:lpstr>
      <vt:lpstr>Theoretical Challenges</vt:lpstr>
      <vt:lpstr>Theoretical Challenges</vt:lpstr>
      <vt:lpstr>Theoretical Challenges</vt:lpstr>
      <vt:lpstr>Theoretical Challenges</vt:lpstr>
      <vt:lpstr>Strong interaction T-matrix</vt:lpstr>
      <vt:lpstr>Coulomb interaction T-matrix</vt:lpstr>
      <vt:lpstr>CF from the π^+ p scattering</vt:lpstr>
      <vt:lpstr>CF from the Δ^(++)→π^+ p decay </vt:lpstr>
      <vt:lpstr>Comparison with experimental data</vt:lpstr>
      <vt:lpstr>Physical picture of the peak shift</vt:lpstr>
      <vt:lpstr>Why scattering and decay peaks differ</vt:lpstr>
      <vt:lpstr>Influence of strong interaction</vt:lpstr>
      <vt:lpstr>Interference-induced peak shift</vt:lpstr>
      <vt:lpstr>Interference from broad vs narrow resonances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Li-Sheng Geng</dc:creator>
  <cp:lastModifiedBy>lan hao</cp:lastModifiedBy>
  <cp:revision>1514</cp:revision>
  <dcterms:created xsi:type="dcterms:W3CDTF">2022-03-30T06:37:00Z</dcterms:created>
  <dcterms:modified xsi:type="dcterms:W3CDTF">2026-08-13T05:52:24Z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2FA2835C2212414E812A536762AD2E61_12</vt:lpwstr>
  </property>
  <property fmtid="{D5CDD505-2E9C-101B-9397-08002B2CF9AE}" pid="3" name="KSOProductBuildVer">
    <vt:lpwstr>2052-12.1.0.16929</vt:lpwstr>
  </property>
</Properties>
</file>