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60" r:id="rId2"/>
    <p:sldId id="261" r:id="rId3"/>
    <p:sldId id="258" r:id="rId4"/>
    <p:sldId id="259" r:id="rId5"/>
    <p:sldId id="279" r:id="rId6"/>
    <p:sldId id="266" r:id="rId7"/>
    <p:sldId id="267" r:id="rId8"/>
    <p:sldId id="268" r:id="rId9"/>
    <p:sldId id="269" r:id="rId10"/>
    <p:sldId id="257" r:id="rId11"/>
    <p:sldId id="272" r:id="rId12"/>
    <p:sldId id="273" r:id="rId13"/>
    <p:sldId id="274" r:id="rId14"/>
    <p:sldId id="275" r:id="rId15"/>
    <p:sldId id="278" r:id="rId16"/>
    <p:sldId id="277" r:id="rId17"/>
    <p:sldId id="262" r:id="rId18"/>
    <p:sldId id="264" r:id="rId19"/>
    <p:sldId id="265" r:id="rId20"/>
    <p:sldId id="256" r:id="rId21"/>
    <p:sldId id="271" r:id="rId22"/>
    <p:sldId id="276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7A35"/>
    <a:srgbClr val="4500F0"/>
    <a:srgbClr val="DB6913"/>
    <a:srgbClr val="EFBE99"/>
    <a:srgbClr val="A502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55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451" y="72"/>
      </p:cViewPr>
      <p:guideLst>
        <p:guide orient="horz" pos="222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B470C3-B860-4BDB-B348-FAB3A11CB5FD}" type="datetimeFigureOut">
              <a:rPr lang="zh-CN" altLang="en-US" smtClean="0"/>
              <a:t>2026/8/14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4F3178-0765-4C15-A28D-141867ECCC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8576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2026/8/15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第十一届手征有效场论研讨会 兰州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9273-3D7D-4ED4-A243-0AF4A3E566A5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9217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r>
              <a:rPr lang="en-US" altLang="zh-CN"/>
              <a:t>2026/8/15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r>
              <a:rPr lang="zh-CN" altLang="en-US"/>
              <a:t>第十一届手征有效场论研讨会 兰州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ABF39273-3D7D-4ED4-A243-0AF4A3E566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18148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2026/8/15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第十一届手征有效场论研讨会 兰州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9273-3D7D-4ED4-A243-0AF4A3E566A5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0409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8087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181099"/>
            <a:ext cx="4937760" cy="468799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181100"/>
            <a:ext cx="4937760" cy="468799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2026/8/15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第十一届手征有效场论研讨会 兰州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9273-3D7D-4ED4-A243-0AF4A3E566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7788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81829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69777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1906059"/>
            <a:ext cx="4937760" cy="40544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169777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1906059"/>
            <a:ext cx="4937760" cy="40544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2026/8/15</a:t>
            </a:r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第十一届手征有效场论研讨会 兰州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9273-3D7D-4ED4-A243-0AF4A3E566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2583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2026/8/15</a:t>
            </a:r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第十一届手征有效场论研讨会 兰州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9273-3D7D-4ED4-A243-0AF4A3E566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1659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2026/8/15</a:t>
            </a:r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第十一届手征有效场论研讨会 兰州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9273-3D7D-4ED4-A243-0AF4A3E566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3065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zh-CN"/>
              <a:t>2026/8/15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第十一届手征有效场论研讨会 兰州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BF39273-3D7D-4ED4-A243-0AF4A3E566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7714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2026/8/15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第十一届手征有效场论研讨会 兰州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9273-3D7D-4ED4-A243-0AF4A3E566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494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2026/8/15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第十一届手征有效场论研讨会 兰州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9273-3D7D-4ED4-A243-0AF4A3E566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275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2026/8/15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第十一届手征有效场论研讨会 兰州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9273-3D7D-4ED4-A243-0AF4A3E566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5247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A5B7C2-7ED4-4EC8-80D7-E97649446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F0AE05B-D577-4535-821F-EEA7E9C47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2026/8/15</a:t>
            </a:r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94C4B11-20E2-41FD-8D2D-4CDAD84A4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第十一届手征有效场论研讨会 兰州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612094F-E8EE-45E1-9C01-2B721CCB9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9273-3D7D-4ED4-A243-0AF4A3E566A5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文本占位符 8">
            <a:extLst>
              <a:ext uri="{FF2B5EF4-FFF2-40B4-BE49-F238E27FC236}">
                <a16:creationId xmlns:a16="http://schemas.microsoft.com/office/drawing/2014/main" id="{1D45A0A9-3A93-48F0-9203-A57A3E23C8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269507"/>
            <a:ext cx="10548938" cy="501858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1311230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8087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61115"/>
            <a:ext cx="10058400" cy="4707979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FFFFF"/>
                </a:solidFill>
              </a:defRPr>
            </a:lvl1pPr>
          </a:lstStyle>
          <a:p>
            <a:r>
              <a:rPr lang="en-US" altLang="zh-CN"/>
              <a:t>2026/8/15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cap="all" baseline="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第十一届手征有效场论研讨会 兰州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rgbClr val="FFFFFF"/>
                </a:solidFill>
              </a:defRPr>
            </a:lvl1pPr>
          </a:lstStyle>
          <a:p>
            <a:fld id="{ABF39273-3D7D-4ED4-A243-0AF4A3E566A5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1282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1224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Ø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Ø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Ø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Ø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11.png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11.png"/><Relationship Id="rId11" Type="http://schemas.openxmlformats.org/officeDocument/2006/relationships/image" Target="../media/image5.png"/><Relationship Id="rId5" Type="http://schemas.openxmlformats.org/officeDocument/2006/relationships/image" Target="../media/image8.png"/><Relationship Id="rId10" Type="http://schemas.openxmlformats.org/officeDocument/2006/relationships/image" Target="../media/image12.pn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37.png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12" Type="http://schemas.openxmlformats.org/officeDocument/2006/relationships/image" Target="../media/image31.png"/><Relationship Id="rId17" Type="http://schemas.openxmlformats.org/officeDocument/2006/relationships/image" Target="../media/image33.png"/><Relationship Id="rId2" Type="http://schemas.openxmlformats.org/officeDocument/2006/relationships/image" Target="../media/image21.pn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1.png"/><Relationship Id="rId11" Type="http://schemas.openxmlformats.org/officeDocument/2006/relationships/image" Target="../media/image29.jpg"/><Relationship Id="rId5" Type="http://schemas.openxmlformats.org/officeDocument/2006/relationships/image" Target="../media/image261.png"/><Relationship Id="rId15" Type="http://schemas.openxmlformats.org/officeDocument/2006/relationships/image" Target="../media/image36.png"/><Relationship Id="rId10" Type="http://schemas.openxmlformats.org/officeDocument/2006/relationships/image" Target="../media/image28.jpg"/><Relationship Id="rId19" Type="http://schemas.openxmlformats.org/officeDocument/2006/relationships/image" Target="../media/image5.png"/><Relationship Id="rId4" Type="http://schemas.openxmlformats.org/officeDocument/2006/relationships/image" Target="../media/image27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4.png"/><Relationship Id="rId18" Type="http://schemas.openxmlformats.org/officeDocument/2006/relationships/image" Target="../media/image48.png"/><Relationship Id="rId3" Type="http://schemas.openxmlformats.org/officeDocument/2006/relationships/image" Target="../media/image27.png"/><Relationship Id="rId21" Type="http://schemas.openxmlformats.org/officeDocument/2006/relationships/image" Target="../media/image51.png"/><Relationship Id="rId7" Type="http://schemas.openxmlformats.org/officeDocument/2006/relationships/image" Target="../media/image41.png"/><Relationship Id="rId12" Type="http://schemas.openxmlformats.org/officeDocument/2006/relationships/image" Target="../media/image43.png"/><Relationship Id="rId17" Type="http://schemas.openxmlformats.org/officeDocument/2006/relationships/image" Target="../media/image47.png"/><Relationship Id="rId2" Type="http://schemas.openxmlformats.org/officeDocument/2006/relationships/image" Target="../media/image26.png"/><Relationship Id="rId16" Type="http://schemas.openxmlformats.org/officeDocument/2006/relationships/image" Target="../media/image46.png"/><Relationship Id="rId20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31.png"/><Relationship Id="rId5" Type="http://schemas.openxmlformats.org/officeDocument/2006/relationships/image" Target="../media/image39.png"/><Relationship Id="rId15" Type="http://schemas.openxmlformats.org/officeDocument/2006/relationships/image" Target="../media/image32.png"/><Relationship Id="rId23" Type="http://schemas.openxmlformats.org/officeDocument/2006/relationships/image" Target="../media/image5.png"/><Relationship Id="rId10" Type="http://schemas.openxmlformats.org/officeDocument/2006/relationships/image" Target="../media/image29.jpg"/><Relationship Id="rId19" Type="http://schemas.openxmlformats.org/officeDocument/2006/relationships/image" Target="../media/image49.png"/><Relationship Id="rId4" Type="http://schemas.openxmlformats.org/officeDocument/2006/relationships/image" Target="../media/image38.png"/><Relationship Id="rId9" Type="http://schemas.openxmlformats.org/officeDocument/2006/relationships/image" Target="../media/image28.jpg"/><Relationship Id="rId14" Type="http://schemas.openxmlformats.org/officeDocument/2006/relationships/image" Target="../media/image45.png"/><Relationship Id="rId22" Type="http://schemas.openxmlformats.org/officeDocument/2006/relationships/image" Target="../media/image5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4.png"/><Relationship Id="rId18" Type="http://schemas.openxmlformats.org/officeDocument/2006/relationships/image" Target="../media/image48.png"/><Relationship Id="rId3" Type="http://schemas.openxmlformats.org/officeDocument/2006/relationships/image" Target="../media/image27.png"/><Relationship Id="rId21" Type="http://schemas.openxmlformats.org/officeDocument/2006/relationships/image" Target="../media/image50.png"/><Relationship Id="rId7" Type="http://schemas.openxmlformats.org/officeDocument/2006/relationships/image" Target="../media/image41.png"/><Relationship Id="rId12" Type="http://schemas.openxmlformats.org/officeDocument/2006/relationships/image" Target="../media/image43.png"/><Relationship Id="rId17" Type="http://schemas.openxmlformats.org/officeDocument/2006/relationships/image" Target="../media/image47.png"/><Relationship Id="rId2" Type="http://schemas.openxmlformats.org/officeDocument/2006/relationships/image" Target="../media/image26.png"/><Relationship Id="rId16" Type="http://schemas.openxmlformats.org/officeDocument/2006/relationships/image" Target="../media/image46.png"/><Relationship Id="rId20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31.png"/><Relationship Id="rId24" Type="http://schemas.openxmlformats.org/officeDocument/2006/relationships/image" Target="../media/image5.png"/><Relationship Id="rId5" Type="http://schemas.openxmlformats.org/officeDocument/2006/relationships/image" Target="../media/image39.png"/><Relationship Id="rId15" Type="http://schemas.openxmlformats.org/officeDocument/2006/relationships/image" Target="../media/image32.png"/><Relationship Id="rId23" Type="http://schemas.openxmlformats.org/officeDocument/2006/relationships/image" Target="../media/image52.png"/><Relationship Id="rId10" Type="http://schemas.openxmlformats.org/officeDocument/2006/relationships/image" Target="../media/image29.jpg"/><Relationship Id="rId19" Type="http://schemas.openxmlformats.org/officeDocument/2006/relationships/image" Target="../media/image53.png"/><Relationship Id="rId4" Type="http://schemas.openxmlformats.org/officeDocument/2006/relationships/image" Target="../media/image38.png"/><Relationship Id="rId9" Type="http://schemas.openxmlformats.org/officeDocument/2006/relationships/image" Target="../media/image28.jpg"/><Relationship Id="rId14" Type="http://schemas.openxmlformats.org/officeDocument/2006/relationships/image" Target="../media/image45.png"/><Relationship Id="rId22" Type="http://schemas.openxmlformats.org/officeDocument/2006/relationships/image" Target="../media/image5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5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6.png"/><Relationship Id="rId7" Type="http://schemas.openxmlformats.org/officeDocument/2006/relationships/image" Target="../media/image72.sv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5.png"/><Relationship Id="rId3" Type="http://schemas.openxmlformats.org/officeDocument/2006/relationships/image" Target="../media/image75.png"/><Relationship Id="rId7" Type="http://schemas.openxmlformats.org/officeDocument/2006/relationships/image" Target="../media/image78.png"/><Relationship Id="rId12" Type="http://schemas.openxmlformats.org/officeDocument/2006/relationships/image" Target="../media/image83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82.png"/><Relationship Id="rId5" Type="http://schemas.openxmlformats.org/officeDocument/2006/relationships/image" Target="../media/image77.png"/><Relationship Id="rId10" Type="http://schemas.openxmlformats.org/officeDocument/2006/relationships/image" Target="../media/image81.png"/><Relationship Id="rId4" Type="http://schemas.openxmlformats.org/officeDocument/2006/relationships/image" Target="../media/image76.png"/><Relationship Id="rId9" Type="http://schemas.openxmlformats.org/officeDocument/2006/relationships/image" Target="../media/image8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7" Type="http://schemas.openxmlformats.org/officeDocument/2006/relationships/image" Target="../media/image88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89.svg"/><Relationship Id="rId4" Type="http://schemas.openxmlformats.org/officeDocument/2006/relationships/image" Target="../media/image88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5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svg"/><Relationship Id="rId5" Type="http://schemas.openxmlformats.org/officeDocument/2006/relationships/image" Target="../media/image91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8.png"/><Relationship Id="rId18" Type="http://schemas.openxmlformats.org/officeDocument/2006/relationships/image" Target="../media/image103.png"/><Relationship Id="rId26" Type="http://schemas.openxmlformats.org/officeDocument/2006/relationships/image" Target="../media/image111.png"/><Relationship Id="rId39" Type="http://schemas.openxmlformats.org/officeDocument/2006/relationships/image" Target="../media/image124.png"/><Relationship Id="rId21" Type="http://schemas.openxmlformats.org/officeDocument/2006/relationships/image" Target="../media/image106.png"/><Relationship Id="rId34" Type="http://schemas.openxmlformats.org/officeDocument/2006/relationships/image" Target="../media/image119.png"/><Relationship Id="rId7" Type="http://schemas.openxmlformats.org/officeDocument/2006/relationships/image" Target="../media/image92.png"/><Relationship Id="rId12" Type="http://schemas.openxmlformats.org/officeDocument/2006/relationships/image" Target="../media/image97.png"/><Relationship Id="rId17" Type="http://schemas.openxmlformats.org/officeDocument/2006/relationships/image" Target="../media/image102.png"/><Relationship Id="rId25" Type="http://schemas.openxmlformats.org/officeDocument/2006/relationships/image" Target="../media/image110.png"/><Relationship Id="rId33" Type="http://schemas.openxmlformats.org/officeDocument/2006/relationships/image" Target="../media/image118.png"/><Relationship Id="rId38" Type="http://schemas.openxmlformats.org/officeDocument/2006/relationships/image" Target="../media/image123.png"/><Relationship Id="rId2" Type="http://schemas.openxmlformats.org/officeDocument/2006/relationships/image" Target="../media/image13.png"/><Relationship Id="rId16" Type="http://schemas.openxmlformats.org/officeDocument/2006/relationships/image" Target="../media/image101.png"/><Relationship Id="rId20" Type="http://schemas.openxmlformats.org/officeDocument/2006/relationships/image" Target="../media/image105.png"/><Relationship Id="rId29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1.png"/><Relationship Id="rId11" Type="http://schemas.openxmlformats.org/officeDocument/2006/relationships/image" Target="../media/image96.png"/><Relationship Id="rId24" Type="http://schemas.openxmlformats.org/officeDocument/2006/relationships/image" Target="../media/image109.png"/><Relationship Id="rId32" Type="http://schemas.openxmlformats.org/officeDocument/2006/relationships/image" Target="../media/image117.png"/><Relationship Id="rId37" Type="http://schemas.openxmlformats.org/officeDocument/2006/relationships/image" Target="../media/image122.png"/><Relationship Id="rId5" Type="http://schemas.openxmlformats.org/officeDocument/2006/relationships/image" Target="../media/image900.png"/><Relationship Id="rId15" Type="http://schemas.openxmlformats.org/officeDocument/2006/relationships/image" Target="../media/image100.png"/><Relationship Id="rId23" Type="http://schemas.openxmlformats.org/officeDocument/2006/relationships/image" Target="../media/image108.png"/><Relationship Id="rId28" Type="http://schemas.openxmlformats.org/officeDocument/2006/relationships/image" Target="../media/image113.png"/><Relationship Id="rId36" Type="http://schemas.openxmlformats.org/officeDocument/2006/relationships/image" Target="../media/image121.png"/><Relationship Id="rId10" Type="http://schemas.openxmlformats.org/officeDocument/2006/relationships/image" Target="../media/image95.png"/><Relationship Id="rId19" Type="http://schemas.openxmlformats.org/officeDocument/2006/relationships/image" Target="../media/image104.png"/><Relationship Id="rId31" Type="http://schemas.openxmlformats.org/officeDocument/2006/relationships/image" Target="../media/image116.png"/><Relationship Id="rId4" Type="http://schemas.openxmlformats.org/officeDocument/2006/relationships/image" Target="../media/image89.png"/><Relationship Id="rId9" Type="http://schemas.openxmlformats.org/officeDocument/2006/relationships/image" Target="../media/image94.png"/><Relationship Id="rId14" Type="http://schemas.openxmlformats.org/officeDocument/2006/relationships/image" Target="../media/image99.png"/><Relationship Id="rId22" Type="http://schemas.openxmlformats.org/officeDocument/2006/relationships/image" Target="../media/image107.png"/><Relationship Id="rId27" Type="http://schemas.openxmlformats.org/officeDocument/2006/relationships/image" Target="../media/image112.png"/><Relationship Id="rId30" Type="http://schemas.openxmlformats.org/officeDocument/2006/relationships/image" Target="../media/image115.png"/><Relationship Id="rId35" Type="http://schemas.openxmlformats.org/officeDocument/2006/relationships/image" Target="../media/image120.png"/><Relationship Id="rId8" Type="http://schemas.openxmlformats.org/officeDocument/2006/relationships/image" Target="../media/image93.png"/><Relationship Id="rId3" Type="http://schemas.openxmlformats.org/officeDocument/2006/relationships/image" Target="../media/image88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7" Type="http://schemas.openxmlformats.org/officeDocument/2006/relationships/image" Target="../media/image129.png"/><Relationship Id="rId2" Type="http://schemas.openxmlformats.org/officeDocument/2006/relationships/image" Target="../media/image9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0.png"/><Relationship Id="rId13" Type="http://schemas.openxmlformats.org/officeDocument/2006/relationships/image" Target="../media/image136.png"/><Relationship Id="rId18" Type="http://schemas.openxmlformats.org/officeDocument/2006/relationships/image" Target="../media/image28.jpg"/><Relationship Id="rId26" Type="http://schemas.openxmlformats.org/officeDocument/2006/relationships/image" Target="../media/image260.png"/><Relationship Id="rId3" Type="http://schemas.openxmlformats.org/officeDocument/2006/relationships/image" Target="../media/image310.png"/><Relationship Id="rId21" Type="http://schemas.openxmlformats.org/officeDocument/2006/relationships/image" Target="../media/image210.png"/><Relationship Id="rId7" Type="http://schemas.openxmlformats.org/officeDocument/2006/relationships/image" Target="../media/image72.png"/><Relationship Id="rId12" Type="http://schemas.openxmlformats.org/officeDocument/2006/relationships/image" Target="../media/image1250.png"/><Relationship Id="rId17" Type="http://schemas.openxmlformats.org/officeDocument/2006/relationships/image" Target="../media/image170.png"/><Relationship Id="rId25" Type="http://schemas.openxmlformats.org/officeDocument/2006/relationships/image" Target="../media/image250.png"/><Relationship Id="rId2" Type="http://schemas.openxmlformats.org/officeDocument/2006/relationships/image" Target="../media/image26.png"/><Relationship Id="rId16" Type="http://schemas.openxmlformats.org/officeDocument/2006/relationships/image" Target="../media/image160.png"/><Relationship Id="rId20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0.png"/><Relationship Id="rId11" Type="http://schemas.openxmlformats.org/officeDocument/2006/relationships/image" Target="../media/image1110.png"/><Relationship Id="rId24" Type="http://schemas.openxmlformats.org/officeDocument/2006/relationships/image" Target="../media/image240.png"/><Relationship Id="rId5" Type="http://schemas.openxmlformats.org/officeDocument/2006/relationships/image" Target="../media/image510.png"/><Relationship Id="rId15" Type="http://schemas.openxmlformats.org/officeDocument/2006/relationships/image" Target="../media/image150.png"/><Relationship Id="rId23" Type="http://schemas.openxmlformats.org/officeDocument/2006/relationships/image" Target="../media/image126.png"/><Relationship Id="rId10" Type="http://schemas.openxmlformats.org/officeDocument/2006/relationships/image" Target="../media/image1010.png"/><Relationship Id="rId19" Type="http://schemas.openxmlformats.org/officeDocument/2006/relationships/image" Target="../media/image76.png"/><Relationship Id="rId4" Type="http://schemas.openxmlformats.org/officeDocument/2006/relationships/image" Target="../media/image410.png"/><Relationship Id="rId9" Type="http://schemas.openxmlformats.org/officeDocument/2006/relationships/image" Target="../media/image910.png"/><Relationship Id="rId14" Type="http://schemas.openxmlformats.org/officeDocument/2006/relationships/image" Target="../media/image140.png"/><Relationship Id="rId22" Type="http://schemas.openxmlformats.org/officeDocument/2006/relationships/image" Target="../media/image54.png"/><Relationship Id="rId27" Type="http://schemas.openxmlformats.org/officeDocument/2006/relationships/image" Target="../media/image27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290.png"/><Relationship Id="rId7" Type="http://schemas.openxmlformats.org/officeDocument/2006/relationships/image" Target="../media/image56.png"/><Relationship Id="rId12" Type="http://schemas.openxmlformats.org/officeDocument/2006/relationships/image" Target="../media/image370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11" Type="http://schemas.openxmlformats.org/officeDocument/2006/relationships/image" Target="../media/image59.png"/><Relationship Id="rId5" Type="http://schemas.openxmlformats.org/officeDocument/2006/relationships/image" Target="../media/image54.png"/><Relationship Id="rId10" Type="http://schemas.openxmlformats.org/officeDocument/2006/relationships/image" Target="../media/image58.png"/><Relationship Id="rId4" Type="http://schemas.openxmlformats.org/officeDocument/2006/relationships/image" Target="../media/image300.png"/><Relationship Id="rId9" Type="http://schemas.openxmlformats.org/officeDocument/2006/relationships/image" Target="../media/image1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601B23-F3DD-AC3B-19DD-6EEDE6DACF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zh-CN" sz="4400" dirty="0"/>
              <a:t>Resonance Femtoscopy Beyond the On-Shell Approximation</a:t>
            </a:r>
            <a:endParaRPr lang="zh-CN" altLang="en-US" sz="4400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390C6A6-E2E3-E1AD-5FD7-BBBD57FBBB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Liang Zhang (</a:t>
            </a:r>
            <a:r>
              <a:rPr lang="zh-CN" altLang="en-US" dirty="0"/>
              <a:t>张良</a:t>
            </a:r>
            <a:r>
              <a:rPr lang="en-US" altLang="zh-CN" dirty="0"/>
              <a:t>)</a:t>
            </a:r>
          </a:p>
          <a:p>
            <a:r>
              <a:rPr lang="en-US" altLang="zh-CN" dirty="0"/>
              <a:t>Fudan university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D6DEDFF-2EC7-B829-5CE3-1B96B2E32D98}"/>
              </a:ext>
            </a:extLst>
          </p:cNvPr>
          <p:cNvSpPr txBox="1"/>
          <p:nvPr/>
        </p:nvSpPr>
        <p:spPr>
          <a:xfrm>
            <a:off x="7477060" y="758952"/>
            <a:ext cx="36786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 	arXiv:2606.08230 [</a:t>
            </a:r>
            <a:r>
              <a:rPr lang="en-US" altLang="zh-CN" dirty="0" err="1"/>
              <a:t>nucl-th</a:t>
            </a:r>
            <a:r>
              <a:rPr lang="en-US" altLang="zh-CN" dirty="0"/>
              <a:t>]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27DDC27-76D8-04F3-82CB-043F02F4E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2026/8/15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C57D11A-47C4-E42C-A831-4107F91CE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第十一届手征有效场论研讨会 兰州</a:t>
            </a: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2558EE5-2771-C73A-9DB3-0251E0F49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9273-3D7D-4ED4-A243-0AF4A3E566A5}" type="slidenum">
              <a:rPr lang="zh-CN" altLang="en-US" smtClean="0"/>
              <a:t>1</a:t>
            </a:fld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5307DE5C-189F-FD27-52C8-FA9E32CE71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54" y="93933"/>
            <a:ext cx="3325092" cy="133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780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99E6EC-FF5D-1489-0926-7AA4A5AE9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Motivation</a:t>
            </a:r>
            <a:endParaRPr lang="zh-CN" alt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8736529D-91D2-5DB3-28BF-F454CAC212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6963" y="1242899"/>
            <a:ext cx="10058400" cy="4543652"/>
          </a:xfrm>
          <a:prstGeom prst="rect">
            <a:avLst/>
          </a:prstGeom>
        </p:spPr>
      </p:pic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D0653DFE-064F-D442-C4E8-F9C525E04306}"/>
              </a:ext>
            </a:extLst>
          </p:cNvPr>
          <p:cNvCxnSpPr>
            <a:cxnSpLocks/>
          </p:cNvCxnSpPr>
          <p:nvPr/>
        </p:nvCxnSpPr>
        <p:spPr>
          <a:xfrm flipV="1">
            <a:off x="3842795" y="1504709"/>
            <a:ext cx="0" cy="362287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27DAAD38-0389-A582-7C1B-8BE4E042AF63}"/>
              </a:ext>
            </a:extLst>
          </p:cNvPr>
          <p:cNvCxnSpPr>
            <a:cxnSpLocks/>
          </p:cNvCxnSpPr>
          <p:nvPr/>
        </p:nvCxnSpPr>
        <p:spPr>
          <a:xfrm flipV="1">
            <a:off x="8879711" y="1504709"/>
            <a:ext cx="0" cy="362287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8F881EA5-7C83-1C9D-7A5E-6450A8CE0796}"/>
              </a:ext>
            </a:extLst>
          </p:cNvPr>
          <p:cNvGrpSpPr/>
          <p:nvPr/>
        </p:nvGrpSpPr>
        <p:grpSpPr>
          <a:xfrm>
            <a:off x="7180161" y="438700"/>
            <a:ext cx="4553881" cy="407043"/>
            <a:chOff x="7967240" y="5893657"/>
            <a:chExt cx="4553881" cy="407043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FF18A577-1007-09D7-81BC-D2BBF034FEE9}"/>
                </a:ext>
              </a:extLst>
            </p:cNvPr>
            <p:cNvSpPr txBox="1"/>
            <p:nvPr/>
          </p:nvSpPr>
          <p:spPr>
            <a:xfrm>
              <a:off x="8200708" y="5931368"/>
              <a:ext cx="43204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Delta peak original position ~ 227 MeV/c</a:t>
              </a:r>
              <a:endParaRPr lang="zh-CN" altLang="en-US" dirty="0"/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C6694C97-52FF-B7DE-1F5A-5EB079248C0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67240" y="5893657"/>
              <a:ext cx="0" cy="407043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B60A4CBC-3907-0064-11BB-74EA4C5D195F}"/>
              </a:ext>
            </a:extLst>
          </p:cNvPr>
          <p:cNvSpPr txBox="1"/>
          <p:nvPr/>
        </p:nvSpPr>
        <p:spPr>
          <a:xfrm>
            <a:off x="4609855" y="5703241"/>
            <a:ext cx="2972289" cy="461665"/>
          </a:xfrm>
          <a:prstGeom prst="rect">
            <a:avLst/>
          </a:prstGeom>
          <a:noFill/>
          <a:ln w="19050">
            <a:solidFill>
              <a:srgbClr val="EE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Why there is a shift?</a:t>
            </a:r>
            <a:endParaRPr lang="zh-CN" altLang="en-US" sz="2400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2340E47-F3AB-1B99-094E-209D4028B444}"/>
              </a:ext>
            </a:extLst>
          </p:cNvPr>
          <p:cNvSpPr txBox="1"/>
          <p:nvPr/>
        </p:nvSpPr>
        <p:spPr>
          <a:xfrm>
            <a:off x="7917810" y="5786551"/>
            <a:ext cx="41518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altLang="zh-CN" sz="1400" dirty="0">
                <a:effectLst/>
              </a:rPr>
              <a:t>[1] S. Acharya </a:t>
            </a:r>
            <a:r>
              <a:rPr lang="fr-FR" altLang="zh-CN" sz="1400" i="1" dirty="0">
                <a:effectLst/>
              </a:rPr>
              <a:t>et al.</a:t>
            </a:r>
            <a:r>
              <a:rPr lang="fr-FR" altLang="zh-CN" sz="1400" dirty="0">
                <a:effectLst/>
              </a:rPr>
              <a:t>, Eur. Phys. J. A </a:t>
            </a:r>
            <a:r>
              <a:rPr lang="fr-FR" altLang="zh-CN" sz="1400" b="1" dirty="0">
                <a:effectLst/>
              </a:rPr>
              <a:t>61</a:t>
            </a:r>
            <a:r>
              <a:rPr lang="fr-FR" altLang="zh-CN" sz="1400" dirty="0">
                <a:effectLst/>
              </a:rPr>
              <a:t>, 194 (2025).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4489AEC-5AC4-90EE-2B53-F3BB7D0851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220" y="5598587"/>
            <a:ext cx="2300479" cy="670973"/>
          </a:xfrm>
          <a:prstGeom prst="rect">
            <a:avLst/>
          </a:prstGeom>
        </p:spPr>
      </p:pic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F40AA8F-6414-F2F9-DBA4-8AE289A77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2026/8/15</a:t>
            </a:r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792E6DC-862A-74A4-1C31-88CFBAA40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第十一届手征有效场论研讨会 兰州</a:t>
            </a:r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42332CE6-9739-E034-FFA2-C71F41584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9273-3D7D-4ED4-A243-0AF4A3E566A5}" type="slidenum">
              <a:rPr lang="zh-CN" altLang="en-US" smtClean="0"/>
              <a:t>2</a:t>
            </a:fld>
            <a:endParaRPr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F971E5F3-30F7-B12B-6040-CF569C4E68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1" y="229027"/>
            <a:ext cx="923925" cy="9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812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2CBB55-EC4F-88CA-4B88-5200EEC5B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Motivation</a:t>
            </a:r>
            <a:endParaRPr lang="zh-CN" altLang="en-US" dirty="0"/>
          </a:p>
        </p:txBody>
      </p:sp>
      <p:pic>
        <p:nvPicPr>
          <p:cNvPr id="7" name="内容占位符 6">
            <a:extLst>
              <a:ext uri="{FF2B5EF4-FFF2-40B4-BE49-F238E27FC236}">
                <a16:creationId xmlns:a16="http://schemas.microsoft.com/office/drawing/2014/main" id="{23C4408A-A877-4314-0909-3B7B69586CA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50627"/>
          <a:stretch>
            <a:fillRect/>
          </a:stretch>
        </p:blipFill>
        <p:spPr>
          <a:xfrm>
            <a:off x="6243912" y="1475510"/>
            <a:ext cx="4534924" cy="3731708"/>
          </a:xfrm>
          <a:prstGeom prst="rect">
            <a:avLst/>
          </a:prstGeom>
        </p:spPr>
      </p:pic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21D66DCE-BF34-15E1-9191-A7E70D1A6E3B}"/>
              </a:ext>
            </a:extLst>
          </p:cNvPr>
          <p:cNvCxnSpPr>
            <a:cxnSpLocks/>
          </p:cNvCxnSpPr>
          <p:nvPr/>
        </p:nvCxnSpPr>
        <p:spPr>
          <a:xfrm flipV="1">
            <a:off x="8649007" y="1764886"/>
            <a:ext cx="0" cy="29867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3413E075-9B31-270E-F57E-8F7416CDA4FD}"/>
              </a:ext>
            </a:extLst>
          </p:cNvPr>
          <p:cNvSpPr txBox="1"/>
          <p:nvPr/>
        </p:nvSpPr>
        <p:spPr>
          <a:xfrm>
            <a:off x="6400912" y="5127256"/>
            <a:ext cx="44961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zh-CN" sz="1400" dirty="0">
                <a:effectLst/>
              </a:rPr>
              <a:t>Alice Collaboration, Nature </a:t>
            </a:r>
            <a:r>
              <a:rPr lang="zh-CN" altLang="zh-CN" sz="1400" b="1" dirty="0">
                <a:effectLst/>
              </a:rPr>
              <a:t>648</a:t>
            </a:r>
            <a:r>
              <a:rPr lang="zh-CN" altLang="zh-CN" sz="1400" dirty="0">
                <a:effectLst/>
              </a:rPr>
              <a:t>, 306 (2025).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B93CA191-5B72-4398-FB7D-D4884E6DD4FB}"/>
                  </a:ext>
                </a:extLst>
              </p:cNvPr>
              <p:cNvSpPr txBox="1"/>
              <p:nvPr/>
            </p:nvSpPr>
            <p:spPr>
              <a:xfrm>
                <a:off x="5890916" y="5708370"/>
                <a:ext cx="630108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/>
                  <a:t>Such a shift is not only in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femtoscopy in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𝑝𝑝</m:t>
                    </m:r>
                  </m:oMath>
                </a14:m>
                <a:r>
                  <a:rPr lang="en-US" altLang="zh-CN" dirty="0"/>
                  <a:t> correlation</a:t>
                </a:r>
              </a:p>
              <a:p>
                <a:r>
                  <a:rPr lang="en-US" altLang="zh-CN" dirty="0"/>
                  <a:t>but also in other experiments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B93CA191-5B72-4398-FB7D-D4884E6DD4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0916" y="5708370"/>
                <a:ext cx="6301084" cy="646331"/>
              </a:xfrm>
              <a:prstGeom prst="rect">
                <a:avLst/>
              </a:prstGeom>
              <a:blipFill>
                <a:blip r:embed="rId3"/>
                <a:stretch>
                  <a:fillRect l="-774" t="-4717" r="-97" b="-141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3" name="组合 52">
            <a:extLst>
              <a:ext uri="{FF2B5EF4-FFF2-40B4-BE49-F238E27FC236}">
                <a16:creationId xmlns:a16="http://schemas.microsoft.com/office/drawing/2014/main" id="{42A8030D-42A0-DA89-C3B4-F2766828B39C}"/>
              </a:ext>
            </a:extLst>
          </p:cNvPr>
          <p:cNvGrpSpPr/>
          <p:nvPr/>
        </p:nvGrpSpPr>
        <p:grpSpPr>
          <a:xfrm>
            <a:off x="921853" y="1438512"/>
            <a:ext cx="4669091" cy="4206560"/>
            <a:chOff x="921853" y="1438512"/>
            <a:chExt cx="4669091" cy="4206560"/>
          </a:xfrm>
        </p:grpSpPr>
        <p:pic>
          <p:nvPicPr>
            <p:cNvPr id="50" name="图片 49">
              <a:extLst>
                <a:ext uri="{FF2B5EF4-FFF2-40B4-BE49-F238E27FC236}">
                  <a16:creationId xmlns:a16="http://schemas.microsoft.com/office/drawing/2014/main" id="{D23DEF8D-229D-8C6A-46D8-57BF115EEC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1853" y="1438512"/>
              <a:ext cx="4669091" cy="3944950"/>
            </a:xfrm>
            <a:prstGeom prst="rect">
              <a:avLst/>
            </a:prstGeom>
          </p:spPr>
        </p:pic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BC923B38-216B-2686-6740-9FFF590FB789}"/>
                </a:ext>
              </a:extLst>
            </p:cNvPr>
            <p:cNvSpPr txBox="1"/>
            <p:nvPr/>
          </p:nvSpPr>
          <p:spPr>
            <a:xfrm>
              <a:off x="969331" y="5121852"/>
              <a:ext cx="30320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None/>
              </a:pPr>
              <a:r>
                <a:rPr lang="zh-CN" altLang="zh-CN" sz="1400" dirty="0">
                  <a:effectLst/>
                </a:rPr>
                <a:t>J. Adamczewski-Musch </a:t>
              </a:r>
              <a:r>
                <a:rPr lang="zh-CN" altLang="zh-CN" sz="1400" i="1" dirty="0">
                  <a:effectLst/>
                </a:rPr>
                <a:t>et al.</a:t>
              </a:r>
              <a:r>
                <a:rPr lang="zh-CN" altLang="zh-CN" sz="1400" dirty="0">
                  <a:effectLst/>
                </a:rPr>
                <a:t>, Phys. Lett. B </a:t>
              </a:r>
              <a:r>
                <a:rPr lang="zh-CN" altLang="zh-CN" sz="1400" b="1" dirty="0">
                  <a:effectLst/>
                </a:rPr>
                <a:t>819</a:t>
              </a:r>
              <a:r>
                <a:rPr lang="zh-CN" altLang="zh-CN" sz="1400" dirty="0">
                  <a:effectLst/>
                </a:rPr>
                <a:t>, 136421 (2021).</a:t>
              </a: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6145E823-DDDB-7DD4-259E-CCEB47C7DC81}"/>
              </a:ext>
            </a:extLst>
          </p:cNvPr>
          <p:cNvGrpSpPr/>
          <p:nvPr/>
        </p:nvGrpSpPr>
        <p:grpSpPr>
          <a:xfrm>
            <a:off x="1474185" y="1230666"/>
            <a:ext cx="3604159" cy="4953429"/>
            <a:chOff x="1370576" y="1134396"/>
            <a:chExt cx="3604159" cy="4953429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BAA60A8F-4217-F454-70DC-BA8517CD8800}"/>
                </a:ext>
              </a:extLst>
            </p:cNvPr>
            <p:cNvGrpSpPr/>
            <p:nvPr/>
          </p:nvGrpSpPr>
          <p:grpSpPr>
            <a:xfrm>
              <a:off x="1370576" y="1134396"/>
              <a:ext cx="3604159" cy="4953429"/>
              <a:chOff x="1370576" y="1134396"/>
              <a:chExt cx="3604159" cy="4953429"/>
            </a:xfrm>
          </p:grpSpPr>
          <p:pic>
            <p:nvPicPr>
              <p:cNvPr id="24" name="图片 23">
                <a:extLst>
                  <a:ext uri="{FF2B5EF4-FFF2-40B4-BE49-F238E27FC236}">
                    <a16:creationId xmlns:a16="http://schemas.microsoft.com/office/drawing/2014/main" id="{AF8D2D93-6B26-E547-C79A-DB038AF3B0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70576" y="1134396"/>
                <a:ext cx="3551228" cy="4953429"/>
              </a:xfrm>
              <a:prstGeom prst="rect">
                <a:avLst/>
              </a:prstGeom>
            </p:spPr>
          </p:pic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3A953836-12EE-4D1D-181A-8CF405DDF7BA}"/>
                  </a:ext>
                </a:extLst>
              </p:cNvPr>
              <p:cNvSpPr txBox="1"/>
              <p:nvPr/>
            </p:nvSpPr>
            <p:spPr>
              <a:xfrm>
                <a:off x="2844598" y="1235509"/>
                <a:ext cx="2130137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zh-CN" altLang="zh-CN" sz="1050" dirty="0">
                    <a:effectLst/>
                  </a:rPr>
                  <a:t>Star Collaboration </a:t>
                </a:r>
                <a:r>
                  <a:rPr lang="zh-CN" altLang="zh-CN" sz="1050" i="1" dirty="0">
                    <a:effectLst/>
                  </a:rPr>
                  <a:t>et al.</a:t>
                </a:r>
                <a:r>
                  <a:rPr lang="zh-CN" altLang="zh-CN" sz="1050" dirty="0">
                    <a:effectLst/>
                  </a:rPr>
                  <a:t>, Phys. Rev. C </a:t>
                </a:r>
                <a:r>
                  <a:rPr lang="zh-CN" altLang="zh-CN" sz="1050" b="1" dirty="0">
                    <a:effectLst/>
                  </a:rPr>
                  <a:t>78</a:t>
                </a:r>
                <a:r>
                  <a:rPr lang="zh-CN" altLang="zh-CN" sz="1050" dirty="0">
                    <a:effectLst/>
                  </a:rPr>
                  <a:t>, 44906 (2008).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文本框 33">
                  <a:extLst>
                    <a:ext uri="{FF2B5EF4-FFF2-40B4-BE49-F238E27FC236}">
                      <a16:creationId xmlns:a16="http://schemas.microsoft.com/office/drawing/2014/main" id="{6C264640-0785-C50F-9DFE-61A69F08F138}"/>
                    </a:ext>
                  </a:extLst>
                </p:cNvPr>
                <p:cNvSpPr txBox="1"/>
                <p:nvPr/>
              </p:nvSpPr>
              <p:spPr>
                <a:xfrm>
                  <a:off x="2817472" y="2067791"/>
                  <a:ext cx="1338315" cy="28187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altLang="zh-CN" sz="12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en-US" altLang="zh-CN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2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altLang="zh-CN" sz="1200" b="0" i="1" smtClean="0">
                                  <a:latin typeface="Cambria Math" panose="02040503050406030204" pitchFamily="18" charset="0"/>
                                </a:rPr>
                                <m:t>𝑁𝑁</m:t>
                              </m:r>
                            </m:sub>
                          </m:sSub>
                        </m:e>
                      </m:rad>
                      <m:r>
                        <a:rPr lang="en-US" altLang="zh-CN" sz="1200" b="0" i="1" smtClean="0">
                          <a:latin typeface="Cambria Math" panose="02040503050406030204" pitchFamily="18" charset="0"/>
                        </a:rPr>
                        <m:t>=200</m:t>
                      </m:r>
                    </m:oMath>
                  </a14:m>
                  <a:r>
                    <a:rPr lang="zh-CN" altLang="en-US" sz="1200" dirty="0"/>
                    <a:t> </a:t>
                  </a:r>
                  <a:r>
                    <a:rPr lang="en-US" altLang="zh-CN" sz="1200" dirty="0"/>
                    <a:t>GeV</a:t>
                  </a:r>
                  <a:endParaRPr lang="zh-CN" altLang="en-US" sz="1200" dirty="0"/>
                </a:p>
              </p:txBody>
            </p:sp>
          </mc:Choice>
          <mc:Fallback xmlns="">
            <p:sp>
              <p:nvSpPr>
                <p:cNvPr id="34" name="文本框 33">
                  <a:extLst>
                    <a:ext uri="{FF2B5EF4-FFF2-40B4-BE49-F238E27FC236}">
                      <a16:creationId xmlns:a16="http://schemas.microsoft.com/office/drawing/2014/main" id="{6C264640-0785-C50F-9DFE-61A69F08F13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17472" y="2067791"/>
                  <a:ext cx="1338315" cy="281872"/>
                </a:xfrm>
                <a:prstGeom prst="rect">
                  <a:avLst/>
                </a:prstGeom>
                <a:blipFill>
                  <a:blip r:embed="rId6"/>
                  <a:stretch>
                    <a:fillRect t="-4348" b="-1304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文本框 35">
                  <a:extLst>
                    <a:ext uri="{FF2B5EF4-FFF2-40B4-BE49-F238E27FC236}">
                      <a16:creationId xmlns:a16="http://schemas.microsoft.com/office/drawing/2014/main" id="{B4E23AA7-4023-2680-C01F-E1B30DEBD618}"/>
                    </a:ext>
                  </a:extLst>
                </p:cNvPr>
                <p:cNvSpPr txBox="1"/>
                <p:nvPr/>
              </p:nvSpPr>
              <p:spPr>
                <a:xfrm>
                  <a:off x="2897161" y="4497947"/>
                  <a:ext cx="1338315" cy="28187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altLang="zh-CN" sz="12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en-US" altLang="zh-CN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2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altLang="zh-CN" sz="1200" b="0" i="1" smtClean="0">
                                  <a:latin typeface="Cambria Math" panose="02040503050406030204" pitchFamily="18" charset="0"/>
                                </a:rPr>
                                <m:t>𝑁𝑁</m:t>
                              </m:r>
                            </m:sub>
                          </m:sSub>
                        </m:e>
                      </m:rad>
                      <m:r>
                        <a:rPr lang="en-US" altLang="zh-CN" sz="1200" b="0" i="1" smtClean="0">
                          <a:latin typeface="Cambria Math" panose="02040503050406030204" pitchFamily="18" charset="0"/>
                        </a:rPr>
                        <m:t>=200</m:t>
                      </m:r>
                    </m:oMath>
                  </a14:m>
                  <a:r>
                    <a:rPr lang="zh-CN" altLang="en-US" sz="1200" dirty="0"/>
                    <a:t> </a:t>
                  </a:r>
                  <a:r>
                    <a:rPr lang="en-US" altLang="zh-CN" sz="1200" dirty="0"/>
                    <a:t>GeV</a:t>
                  </a:r>
                  <a:endParaRPr lang="zh-CN" altLang="en-US" sz="1200" dirty="0"/>
                </a:p>
              </p:txBody>
            </p:sp>
          </mc:Choice>
          <mc:Fallback xmlns="">
            <p:sp>
              <p:nvSpPr>
                <p:cNvPr id="36" name="文本框 35">
                  <a:extLst>
                    <a:ext uri="{FF2B5EF4-FFF2-40B4-BE49-F238E27FC236}">
                      <a16:creationId xmlns:a16="http://schemas.microsoft.com/office/drawing/2014/main" id="{B4E23AA7-4023-2680-C01F-E1B30DEBD61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7161" y="4497947"/>
                  <a:ext cx="1338315" cy="281872"/>
                </a:xfrm>
                <a:prstGeom prst="rect">
                  <a:avLst/>
                </a:prstGeom>
                <a:blipFill>
                  <a:blip r:embed="rId7"/>
                  <a:stretch>
                    <a:fillRect t="-4348" b="-1304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7FE608A2-2BC5-C260-1339-8D76733EC67A}"/>
              </a:ext>
            </a:extLst>
          </p:cNvPr>
          <p:cNvGrpSpPr/>
          <p:nvPr/>
        </p:nvGrpSpPr>
        <p:grpSpPr>
          <a:xfrm>
            <a:off x="6294390" y="950475"/>
            <a:ext cx="4499238" cy="4784181"/>
            <a:chOff x="1474694" y="1231201"/>
            <a:chExt cx="4499238" cy="4784181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84B1EC2A-B80B-6702-A1E8-59E60EBAB042}"/>
                </a:ext>
              </a:extLst>
            </p:cNvPr>
            <p:cNvSpPr txBox="1"/>
            <p:nvPr/>
          </p:nvSpPr>
          <p:spPr>
            <a:xfrm>
              <a:off x="1509279" y="5707605"/>
              <a:ext cx="436566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None/>
              </a:pPr>
              <a:r>
                <a:rPr lang="zh-CN" altLang="zh-CN" sz="1400" dirty="0">
                  <a:effectLst/>
                </a:rPr>
                <a:t>M. Eskef </a:t>
              </a:r>
              <a:r>
                <a:rPr lang="zh-CN" altLang="zh-CN" sz="1400" i="1" dirty="0">
                  <a:effectLst/>
                </a:rPr>
                <a:t>et al.</a:t>
              </a:r>
              <a:r>
                <a:rPr lang="zh-CN" altLang="zh-CN" sz="1400" dirty="0">
                  <a:effectLst/>
                </a:rPr>
                <a:t>, Eur. Phys. J. A </a:t>
              </a:r>
              <a:r>
                <a:rPr lang="zh-CN" altLang="zh-CN" sz="1400" b="1" dirty="0">
                  <a:effectLst/>
                </a:rPr>
                <a:t>3</a:t>
              </a:r>
              <a:r>
                <a:rPr lang="zh-CN" altLang="zh-CN" sz="1400" dirty="0">
                  <a:effectLst/>
                </a:rPr>
                <a:t>, 335 (1998).</a:t>
              </a:r>
            </a:p>
          </p:txBody>
        </p:sp>
        <p:pic>
          <p:nvPicPr>
            <p:cNvPr id="58" name="图片 57">
              <a:extLst>
                <a:ext uri="{FF2B5EF4-FFF2-40B4-BE49-F238E27FC236}">
                  <a16:creationId xmlns:a16="http://schemas.microsoft.com/office/drawing/2014/main" id="{D3B1574F-EB02-4E10-416A-FB1E77319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474694" y="1231201"/>
              <a:ext cx="4499238" cy="4395597"/>
            </a:xfrm>
            <a:prstGeom prst="rect">
              <a:avLst/>
            </a:prstGeom>
          </p:spPr>
        </p:pic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5F43DB88-0B93-B4B6-3A5F-5E28AFA5FCDB}"/>
              </a:ext>
            </a:extLst>
          </p:cNvPr>
          <p:cNvGrpSpPr/>
          <p:nvPr/>
        </p:nvGrpSpPr>
        <p:grpSpPr>
          <a:xfrm>
            <a:off x="980619" y="1379197"/>
            <a:ext cx="4212656" cy="4529209"/>
            <a:chOff x="6330578" y="1163593"/>
            <a:chExt cx="4212656" cy="4529209"/>
          </a:xfrm>
        </p:grpSpPr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397632BC-E7A2-9206-5176-72899D978F8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30578" y="1163593"/>
              <a:ext cx="4212656" cy="4355459"/>
            </a:xfrm>
            <a:prstGeom prst="rect">
              <a:avLst/>
            </a:prstGeom>
          </p:spPr>
        </p:pic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29ACB91E-38D1-2874-A2DA-6DCC59BB83DE}"/>
                </a:ext>
              </a:extLst>
            </p:cNvPr>
            <p:cNvSpPr txBox="1"/>
            <p:nvPr/>
          </p:nvSpPr>
          <p:spPr>
            <a:xfrm>
              <a:off x="8146472" y="1343005"/>
              <a:ext cx="22557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altLang="zh-CN" sz="1400" baseline="30000" dirty="0"/>
                <a:t>58</a:t>
              </a:r>
              <a:r>
                <a:rPr lang="fr-FR" altLang="zh-CN" sz="1400" dirty="0"/>
                <a:t>Ni+Cu @ E = 1.97A</a:t>
              </a:r>
              <a:r>
                <a:rPr lang="en-US" altLang="zh-CN" sz="1400" dirty="0"/>
                <a:t>GeV</a:t>
              </a:r>
              <a:endParaRPr lang="zh-CN" altLang="en-US" sz="1400" dirty="0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A2860F63-E5B2-7AC3-8723-12EECAB7030B}"/>
                </a:ext>
              </a:extLst>
            </p:cNvPr>
            <p:cNvSpPr txBox="1"/>
            <p:nvPr/>
          </p:nvSpPr>
          <p:spPr>
            <a:xfrm>
              <a:off x="6748331" y="5415803"/>
              <a:ext cx="3707647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>
                <a:buNone/>
              </a:pPr>
              <a:r>
                <a:rPr lang="zh-CN" altLang="zh-CN" sz="1200" dirty="0">
                  <a:effectLst/>
                </a:rPr>
                <a:t>E. L. Hjort </a:t>
              </a:r>
              <a:r>
                <a:rPr lang="zh-CN" altLang="zh-CN" sz="1200" i="1" dirty="0">
                  <a:effectLst/>
                </a:rPr>
                <a:t>et al.</a:t>
              </a:r>
              <a:r>
                <a:rPr lang="zh-CN" altLang="zh-CN" sz="1200" dirty="0">
                  <a:effectLst/>
                </a:rPr>
                <a:t>, Phys. Rev. Lett. </a:t>
              </a:r>
              <a:r>
                <a:rPr lang="zh-CN" altLang="zh-CN" sz="1200" b="1" dirty="0">
                  <a:effectLst/>
                </a:rPr>
                <a:t>79</a:t>
              </a:r>
              <a:r>
                <a:rPr lang="zh-CN" altLang="zh-CN" sz="1200" dirty="0">
                  <a:effectLst/>
                </a:rPr>
                <a:t>, 4345 (1997).</a:t>
              </a: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C9BBAB61-5A24-D2BB-DC64-5697EB0E52B8}"/>
              </a:ext>
            </a:extLst>
          </p:cNvPr>
          <p:cNvGrpSpPr/>
          <p:nvPr/>
        </p:nvGrpSpPr>
        <p:grpSpPr>
          <a:xfrm>
            <a:off x="1054855" y="1454210"/>
            <a:ext cx="3717258" cy="4790179"/>
            <a:chOff x="1597183" y="1202141"/>
            <a:chExt cx="3717258" cy="4790179"/>
          </a:xfrm>
        </p:grpSpPr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id="{71BC5123-ACCE-0283-E447-7E29DFA462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7183" y="1242998"/>
              <a:ext cx="3717258" cy="4749322"/>
            </a:xfrm>
            <a:prstGeom prst="rect">
              <a:avLst/>
            </a:prstGeom>
          </p:spPr>
        </p:pic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B31DA8C2-7327-AA62-3810-AC6DFDB17C7B}"/>
                </a:ext>
              </a:extLst>
            </p:cNvPr>
            <p:cNvSpPr txBox="1"/>
            <p:nvPr/>
          </p:nvSpPr>
          <p:spPr>
            <a:xfrm>
              <a:off x="1733582" y="1202141"/>
              <a:ext cx="3335702" cy="6771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None/>
              </a:pPr>
              <a:r>
                <a:rPr lang="zh-CN" altLang="zh-CN" sz="1200" dirty="0">
                  <a:effectLst/>
                </a:rPr>
                <a:t>M. Trzaska </a:t>
              </a:r>
              <a:r>
                <a:rPr lang="zh-CN" altLang="zh-CN" sz="1200" i="1" dirty="0">
                  <a:effectLst/>
                </a:rPr>
                <a:t>et al.</a:t>
              </a:r>
              <a:r>
                <a:rPr lang="zh-CN" altLang="zh-CN" sz="1200" dirty="0">
                  <a:effectLst/>
                </a:rPr>
                <a:t>, Z. Phys. A </a:t>
              </a:r>
              <a:r>
                <a:rPr lang="zh-CN" altLang="zh-CN" sz="1200" b="1" dirty="0">
                  <a:effectLst/>
                </a:rPr>
                <a:t>340</a:t>
              </a:r>
              <a:r>
                <a:rPr lang="zh-CN" altLang="zh-CN" sz="1200" dirty="0">
                  <a:effectLst/>
                </a:rPr>
                <a:t>, 325 (1991).</a:t>
              </a:r>
              <a:endParaRPr lang="en-US" altLang="zh-CN" sz="1200" dirty="0">
                <a:effectLst/>
              </a:endParaRPr>
            </a:p>
            <a:p>
              <a:pPr>
                <a:buNone/>
              </a:pPr>
              <a:endParaRPr lang="en-US" altLang="zh-CN" sz="1200" dirty="0"/>
            </a:p>
            <a:p>
              <a:pPr>
                <a:buNone/>
              </a:pPr>
              <a:r>
                <a:rPr lang="en-US" altLang="zh-CN" sz="1400" dirty="0"/>
                <a:t>proton-nucleus collisions</a:t>
              </a:r>
              <a:endParaRPr lang="zh-CN" altLang="zh-CN" sz="1400" dirty="0">
                <a:effectLst/>
              </a:endParaRPr>
            </a:p>
          </p:txBody>
        </p:sp>
      </p:grp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048005F-2E89-B627-2FF1-D8D64A267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2026/8/15</a:t>
            </a:r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2104213-5D8D-19DF-CF22-15B220655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第十一届手征有效场论研讨会 兰州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07B46C5-230F-0287-A2E8-6076EBE1B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9273-3D7D-4ED4-A243-0AF4A3E566A5}" type="slidenum">
              <a:rPr lang="zh-CN" altLang="en-US" smtClean="0"/>
              <a:t>3</a:t>
            </a:fld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5FED7A7-109A-E9D9-B75A-60E63801273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1" y="229027"/>
            <a:ext cx="923925" cy="9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568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41CFD9-02CD-7A66-03C5-E1CF84EA6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Intranuclear-cascade model (INC)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3745554-B4D1-4162-91A5-45F10027C4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257" y="1827790"/>
            <a:ext cx="5781329" cy="34155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8D5A7D95-CD4C-F672-29E6-3330D708A36E}"/>
                  </a:ext>
                </a:extLst>
              </p:cNvPr>
              <p:cNvSpPr txBox="1"/>
              <p:nvPr/>
            </p:nvSpPr>
            <p:spPr>
              <a:xfrm>
                <a:off x="1097280" y="5359541"/>
                <a:ext cx="506420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dirty="0"/>
                  <a:t>First-generation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resonance shape ~ Free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endParaRPr lang="en-US" altLang="zh-CN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dirty="0"/>
                  <a:t>Last generation shifted to lower masses.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8D5A7D95-CD4C-F672-29E6-3330D708A3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7280" y="5359541"/>
                <a:ext cx="5064207" cy="646331"/>
              </a:xfrm>
              <a:prstGeom prst="rect">
                <a:avLst/>
              </a:prstGeom>
              <a:blipFill>
                <a:blip r:embed="rId3"/>
                <a:stretch>
                  <a:fillRect l="-722" t="-4717" b="-141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>
            <a:extLst>
              <a:ext uri="{FF2B5EF4-FFF2-40B4-BE49-F238E27FC236}">
                <a16:creationId xmlns:a16="http://schemas.microsoft.com/office/drawing/2014/main" id="{7C37A9AF-A538-28E3-FE66-19102E76EBD5}"/>
              </a:ext>
            </a:extLst>
          </p:cNvPr>
          <p:cNvSpPr txBox="1"/>
          <p:nvPr/>
        </p:nvSpPr>
        <p:spPr>
          <a:xfrm>
            <a:off x="6595641" y="5705790"/>
            <a:ext cx="5120121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zh-CN" sz="1100" dirty="0">
                <a:effectLst/>
              </a:rPr>
              <a:t>[1]</a:t>
            </a:r>
            <a:r>
              <a:rPr lang="en-US" altLang="zh-CN" sz="1100" dirty="0">
                <a:effectLst/>
              </a:rPr>
              <a:t> </a:t>
            </a:r>
            <a:r>
              <a:rPr lang="zh-CN" altLang="zh-CN" sz="1100" dirty="0">
                <a:effectLst/>
              </a:rPr>
              <a:t>J. Cugnon and M.-C. Lemaire, Nucl. Phys. A </a:t>
            </a:r>
            <a:r>
              <a:rPr lang="zh-CN" altLang="zh-CN" sz="1100" b="1" dirty="0">
                <a:effectLst/>
              </a:rPr>
              <a:t>489</a:t>
            </a:r>
            <a:r>
              <a:rPr lang="zh-CN" altLang="zh-CN" sz="1100" dirty="0">
                <a:effectLst/>
              </a:rPr>
              <a:t>, 781 (1988).</a:t>
            </a:r>
          </a:p>
          <a:p>
            <a:pPr>
              <a:buNone/>
            </a:pPr>
            <a:r>
              <a:rPr lang="zh-CN" altLang="zh-CN" sz="1100" dirty="0">
                <a:effectLst/>
              </a:rPr>
              <a:t>[2]</a:t>
            </a:r>
            <a:r>
              <a:rPr lang="en-US" altLang="zh-CN" sz="1100" dirty="0">
                <a:effectLst/>
              </a:rPr>
              <a:t> </a:t>
            </a:r>
            <a:r>
              <a:rPr lang="zh-CN" altLang="zh-CN" sz="1100" dirty="0">
                <a:effectLst/>
              </a:rPr>
              <a:t>J. Cugnon, A. Lejeune, and P. Grangé, Phys. Rev. C </a:t>
            </a:r>
            <a:r>
              <a:rPr lang="zh-CN" altLang="zh-CN" sz="1100" b="1" dirty="0">
                <a:effectLst/>
              </a:rPr>
              <a:t>35</a:t>
            </a:r>
            <a:r>
              <a:rPr lang="zh-CN" altLang="zh-CN" sz="1100" dirty="0">
                <a:effectLst/>
              </a:rPr>
              <a:t>, 861 (1987).</a:t>
            </a:r>
            <a:endParaRPr lang="en-US" altLang="zh-CN" sz="1100" dirty="0"/>
          </a:p>
          <a:p>
            <a:r>
              <a:rPr lang="zh-CN" altLang="zh-CN" sz="1100" dirty="0"/>
              <a:t>[</a:t>
            </a:r>
            <a:r>
              <a:rPr lang="en-US" altLang="zh-CN" sz="1100" dirty="0"/>
              <a:t>3</a:t>
            </a:r>
            <a:r>
              <a:rPr lang="zh-CN" altLang="zh-CN" sz="1100" dirty="0"/>
              <a:t>]</a:t>
            </a:r>
            <a:r>
              <a:rPr lang="en-US" altLang="zh-CN" sz="1100" dirty="0"/>
              <a:t> </a:t>
            </a:r>
            <a:r>
              <a:rPr lang="zh-CN" altLang="zh-CN" sz="1100" dirty="0"/>
              <a:t>M. Trzaska </a:t>
            </a:r>
            <a:r>
              <a:rPr lang="zh-CN" altLang="zh-CN" sz="1100" i="1" dirty="0"/>
              <a:t>et al.</a:t>
            </a:r>
            <a:r>
              <a:rPr lang="zh-CN" altLang="zh-CN" sz="1100" dirty="0"/>
              <a:t>, Z. Phys. A </a:t>
            </a:r>
            <a:r>
              <a:rPr lang="zh-CN" altLang="zh-CN" sz="1100" b="1" dirty="0"/>
              <a:t>340</a:t>
            </a:r>
            <a:r>
              <a:rPr lang="zh-CN" altLang="zh-CN" sz="1100" dirty="0"/>
              <a:t>, 325 (1991).</a:t>
            </a:r>
          </a:p>
        </p:txBody>
      </p:sp>
      <p:pic>
        <p:nvPicPr>
          <p:cNvPr id="180" name="图片 179">
            <a:extLst>
              <a:ext uri="{FF2B5EF4-FFF2-40B4-BE49-F238E27FC236}">
                <a16:creationId xmlns:a16="http://schemas.microsoft.com/office/drawing/2014/main" id="{A81F85F2-D971-9A3B-66DE-578129DC29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2586" y="1733367"/>
            <a:ext cx="5726139" cy="2578861"/>
          </a:xfrm>
          <a:prstGeom prst="rect">
            <a:avLst/>
          </a:prstGeom>
        </p:spPr>
      </p:pic>
      <p:sp>
        <p:nvSpPr>
          <p:cNvPr id="181" name="矩形 180">
            <a:extLst>
              <a:ext uri="{FF2B5EF4-FFF2-40B4-BE49-F238E27FC236}">
                <a16:creationId xmlns:a16="http://schemas.microsoft.com/office/drawing/2014/main" id="{AEF2D8AE-DE11-5DD5-8FDE-FC82ECF6D59D}"/>
              </a:ext>
            </a:extLst>
          </p:cNvPr>
          <p:cNvSpPr/>
          <p:nvPr/>
        </p:nvSpPr>
        <p:spPr>
          <a:xfrm>
            <a:off x="7699665" y="1733367"/>
            <a:ext cx="467591" cy="2797070"/>
          </a:xfrm>
          <a:prstGeom prst="rect">
            <a:avLst/>
          </a:prstGeom>
          <a:noFill/>
          <a:ln>
            <a:solidFill>
              <a:srgbClr val="92D05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文本框 181">
                <a:extLst>
                  <a:ext uri="{FF2B5EF4-FFF2-40B4-BE49-F238E27FC236}">
                    <a16:creationId xmlns:a16="http://schemas.microsoft.com/office/drawing/2014/main" id="{E4B889AD-2EA2-4D1F-F361-A453860487C9}"/>
                  </a:ext>
                </a:extLst>
              </p:cNvPr>
              <p:cNvSpPr txBox="1"/>
              <p:nvPr/>
            </p:nvSpPr>
            <p:spPr>
              <a:xfrm>
                <a:off x="6838646" y="4670956"/>
                <a:ext cx="1989647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/>
                  <a:t>First generation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endParaRPr lang="en-US" altLang="zh-CN" dirty="0"/>
              </a:p>
              <a:p>
                <a:endParaRPr lang="en-US" altLang="zh-CN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~</m:t>
                    </m:r>
                    <m:sSubSup>
                      <m:sSub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Δ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vacuum</m:t>
                        </m:r>
                      </m:sup>
                    </m:sSubSup>
                  </m:oMath>
                </a14:m>
                <a:r>
                  <a:rPr lang="zh-CN" altLang="en-US" dirty="0"/>
                  <a:t> </a:t>
                </a:r>
              </a:p>
            </p:txBody>
          </p:sp>
        </mc:Choice>
        <mc:Fallback xmlns="">
          <p:sp>
            <p:nvSpPr>
              <p:cNvPr id="182" name="文本框 181">
                <a:extLst>
                  <a:ext uri="{FF2B5EF4-FFF2-40B4-BE49-F238E27FC236}">
                    <a16:creationId xmlns:a16="http://schemas.microsoft.com/office/drawing/2014/main" id="{E4B889AD-2EA2-4D1F-F361-A453860487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8646" y="4670956"/>
                <a:ext cx="1989647" cy="923330"/>
              </a:xfrm>
              <a:prstGeom prst="rect">
                <a:avLst/>
              </a:prstGeom>
              <a:blipFill>
                <a:blip r:embed="rId5"/>
                <a:stretch>
                  <a:fillRect l="-2761" t="-3289" b="-6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4" name="矩形 183">
            <a:extLst>
              <a:ext uri="{FF2B5EF4-FFF2-40B4-BE49-F238E27FC236}">
                <a16:creationId xmlns:a16="http://schemas.microsoft.com/office/drawing/2014/main" id="{2B527CF8-56C2-94D7-9F4D-C4CAEF8B6020}"/>
              </a:ext>
            </a:extLst>
          </p:cNvPr>
          <p:cNvSpPr/>
          <p:nvPr/>
        </p:nvSpPr>
        <p:spPr>
          <a:xfrm>
            <a:off x="10813474" y="1515158"/>
            <a:ext cx="467591" cy="2797070"/>
          </a:xfrm>
          <a:prstGeom prst="rect">
            <a:avLst/>
          </a:prstGeom>
          <a:noFill/>
          <a:ln>
            <a:solidFill>
              <a:srgbClr val="EE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6" name="文本框 185">
                <a:extLst>
                  <a:ext uri="{FF2B5EF4-FFF2-40B4-BE49-F238E27FC236}">
                    <a16:creationId xmlns:a16="http://schemas.microsoft.com/office/drawing/2014/main" id="{7044EF5C-A766-D4B1-5938-C03D60F3D33D}"/>
                  </a:ext>
                </a:extLst>
              </p:cNvPr>
              <p:cNvSpPr txBox="1"/>
              <p:nvPr/>
            </p:nvSpPr>
            <p:spPr>
              <a:xfrm>
                <a:off x="10052445" y="4547344"/>
                <a:ext cx="1976823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/>
                  <a:t>Last generation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endParaRPr lang="en-US" altLang="zh-CN" dirty="0"/>
              </a:p>
              <a:p>
                <a:endParaRPr lang="en-US" altLang="zh-CN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lower mass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186" name="文本框 185">
                <a:extLst>
                  <a:ext uri="{FF2B5EF4-FFF2-40B4-BE49-F238E27FC236}">
                    <a16:creationId xmlns:a16="http://schemas.microsoft.com/office/drawing/2014/main" id="{7044EF5C-A766-D4B1-5938-C03D60F3D3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2445" y="4547344"/>
                <a:ext cx="1976823" cy="923330"/>
              </a:xfrm>
              <a:prstGeom prst="rect">
                <a:avLst/>
              </a:prstGeom>
              <a:blipFill>
                <a:blip r:embed="rId6"/>
                <a:stretch>
                  <a:fillRect l="-2469" t="-3974" b="-993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8" name="图片 187">
            <a:extLst>
              <a:ext uri="{FF2B5EF4-FFF2-40B4-BE49-F238E27FC236}">
                <a16:creationId xmlns:a16="http://schemas.microsoft.com/office/drawing/2014/main" id="{7EF5FD9D-421A-411D-54AC-3078B7AF90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2697" y="1258335"/>
            <a:ext cx="2313671" cy="712611"/>
          </a:xfrm>
          <a:prstGeom prst="rect">
            <a:avLst/>
          </a:prstGeom>
        </p:spPr>
      </p:pic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E52FB24-BBA2-1F1E-252A-13DFC3F5D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2026/8/15</a:t>
            </a:r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AB830C5-3C6E-AB7B-B505-2713DBF53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第十一届手征有效场论研讨会 兰州</a:t>
            </a: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537FCC1-40B3-B55B-16BD-FEFB240D2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9273-3D7D-4ED4-A243-0AF4A3E566A5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89352DEF-A537-587A-06A8-5A83FFDDBB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1" y="229027"/>
            <a:ext cx="923925" cy="9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784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9BEBB-C22D-8B57-D512-55A91FA0E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04F4E2-488A-CC62-1E6A-7F4F21886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Thermometer of kinetic decoupling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595F43B-62C4-0CCF-36EC-0F3F5D27F7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115" y="1371600"/>
            <a:ext cx="3918903" cy="213649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581AA56-8178-4D4E-BDA0-297E6174F90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482" r="16721" b="22370"/>
          <a:stretch>
            <a:fillRect/>
          </a:stretch>
        </p:blipFill>
        <p:spPr>
          <a:xfrm>
            <a:off x="8646159" y="1865676"/>
            <a:ext cx="3545841" cy="3242619"/>
          </a:xfrm>
          <a:prstGeom prst="rect">
            <a:avLst/>
          </a:prstGeom>
        </p:spPr>
      </p:pic>
      <p:sp>
        <p:nvSpPr>
          <p:cNvPr id="203" name="矩形 202">
            <a:extLst>
              <a:ext uri="{FF2B5EF4-FFF2-40B4-BE49-F238E27FC236}">
                <a16:creationId xmlns:a16="http://schemas.microsoft.com/office/drawing/2014/main" id="{D8C0379F-80E4-77AD-FD36-196BC47345A2}"/>
              </a:ext>
            </a:extLst>
          </p:cNvPr>
          <p:cNvSpPr/>
          <p:nvPr/>
        </p:nvSpPr>
        <p:spPr>
          <a:xfrm>
            <a:off x="568960" y="3596640"/>
            <a:ext cx="4389120" cy="240792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84000">
                <a:schemeClr val="accent1">
                  <a:lumMod val="45000"/>
                  <a:lumOff val="55000"/>
                </a:schemeClr>
              </a:gs>
              <a:gs pos="100000">
                <a:srgbClr val="FFC00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2" name="图片 201">
            <a:extLst>
              <a:ext uri="{FF2B5EF4-FFF2-40B4-BE49-F238E27FC236}">
                <a16:creationId xmlns:a16="http://schemas.microsoft.com/office/drawing/2014/main" id="{AE6EE154-5023-4727-CD2F-A3CFDAA851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031" y="3637280"/>
            <a:ext cx="4105457" cy="2326640"/>
          </a:xfrm>
          <a:prstGeom prst="rect">
            <a:avLst/>
          </a:prstGeom>
        </p:spPr>
      </p:pic>
      <p:sp>
        <p:nvSpPr>
          <p:cNvPr id="207" name="任意多边形: 形状 206">
            <a:extLst>
              <a:ext uri="{FF2B5EF4-FFF2-40B4-BE49-F238E27FC236}">
                <a16:creationId xmlns:a16="http://schemas.microsoft.com/office/drawing/2014/main" id="{5A5E68FB-2961-2887-E096-14E4EF4F079C}"/>
              </a:ext>
            </a:extLst>
          </p:cNvPr>
          <p:cNvSpPr/>
          <p:nvPr/>
        </p:nvSpPr>
        <p:spPr>
          <a:xfrm>
            <a:off x="1463040" y="3504418"/>
            <a:ext cx="3322320" cy="2591946"/>
          </a:xfrm>
          <a:custGeom>
            <a:avLst/>
            <a:gdLst>
              <a:gd name="csX0" fmla="*/ 2885440 w 3322320"/>
              <a:gd name="csY0" fmla="*/ 21102 h 2591946"/>
              <a:gd name="csX1" fmla="*/ 2733040 w 3322320"/>
              <a:gd name="csY1" fmla="*/ 143022 h 2591946"/>
              <a:gd name="csX2" fmla="*/ 2773680 w 3322320"/>
              <a:gd name="csY2" fmla="*/ 671342 h 2591946"/>
              <a:gd name="csX3" fmla="*/ 2783840 w 3322320"/>
              <a:gd name="csY3" fmla="*/ 945662 h 2591946"/>
              <a:gd name="csX4" fmla="*/ 2733040 w 3322320"/>
              <a:gd name="csY4" fmla="*/ 1413022 h 2591946"/>
              <a:gd name="csX5" fmla="*/ 2316480 w 3322320"/>
              <a:gd name="csY5" fmla="*/ 1656862 h 2591946"/>
              <a:gd name="csX6" fmla="*/ 1778000 w 3322320"/>
              <a:gd name="csY6" fmla="*/ 1880382 h 2591946"/>
              <a:gd name="csX7" fmla="*/ 1168400 w 3322320"/>
              <a:gd name="csY7" fmla="*/ 1992142 h 2591946"/>
              <a:gd name="csX8" fmla="*/ 772160 w 3322320"/>
              <a:gd name="csY8" fmla="*/ 2093742 h 2591946"/>
              <a:gd name="csX9" fmla="*/ 182880 w 3322320"/>
              <a:gd name="csY9" fmla="*/ 2063262 h 2591946"/>
              <a:gd name="csX10" fmla="*/ 0 w 3322320"/>
              <a:gd name="csY10" fmla="*/ 2185182 h 2591946"/>
              <a:gd name="csX11" fmla="*/ 30480 w 3322320"/>
              <a:gd name="csY11" fmla="*/ 2418862 h 2591946"/>
              <a:gd name="csX12" fmla="*/ 650240 w 3322320"/>
              <a:gd name="csY12" fmla="*/ 2571262 h 2591946"/>
              <a:gd name="csX13" fmla="*/ 853440 w 3322320"/>
              <a:gd name="csY13" fmla="*/ 2591582 h 2591946"/>
              <a:gd name="csX14" fmla="*/ 1107440 w 3322320"/>
              <a:gd name="csY14" fmla="*/ 2550942 h 2591946"/>
              <a:gd name="csX15" fmla="*/ 1148080 w 3322320"/>
              <a:gd name="csY15" fmla="*/ 2520462 h 2591946"/>
              <a:gd name="csX16" fmla="*/ 1148080 w 3322320"/>
              <a:gd name="csY16" fmla="*/ 2520462 h 2591946"/>
              <a:gd name="csX17" fmla="*/ 1473200 w 3322320"/>
              <a:gd name="csY17" fmla="*/ 2418862 h 2591946"/>
              <a:gd name="csX18" fmla="*/ 2377440 w 3322320"/>
              <a:gd name="csY18" fmla="*/ 2276622 h 2591946"/>
              <a:gd name="csX19" fmla="*/ 2448560 w 3322320"/>
              <a:gd name="csY19" fmla="*/ 2195342 h 2591946"/>
              <a:gd name="csX20" fmla="*/ 2479040 w 3322320"/>
              <a:gd name="csY20" fmla="*/ 2164862 h 2591946"/>
              <a:gd name="csX21" fmla="*/ 2529840 w 3322320"/>
              <a:gd name="csY21" fmla="*/ 2134382 h 2591946"/>
              <a:gd name="csX22" fmla="*/ 2672080 w 3322320"/>
              <a:gd name="csY22" fmla="*/ 2002302 h 2591946"/>
              <a:gd name="csX23" fmla="*/ 2702560 w 3322320"/>
              <a:gd name="csY23" fmla="*/ 1992142 h 2591946"/>
              <a:gd name="csX24" fmla="*/ 2783840 w 3322320"/>
              <a:gd name="csY24" fmla="*/ 1941342 h 2591946"/>
              <a:gd name="csX25" fmla="*/ 2865120 w 3322320"/>
              <a:gd name="csY25" fmla="*/ 1910862 h 2591946"/>
              <a:gd name="csX26" fmla="*/ 2915920 w 3322320"/>
              <a:gd name="csY26" fmla="*/ 1880382 h 2591946"/>
              <a:gd name="csX27" fmla="*/ 3007360 w 3322320"/>
              <a:gd name="csY27" fmla="*/ 1849902 h 2591946"/>
              <a:gd name="csX28" fmla="*/ 3058160 w 3322320"/>
              <a:gd name="csY28" fmla="*/ 1829582 h 2591946"/>
              <a:gd name="csX29" fmla="*/ 3129280 w 3322320"/>
              <a:gd name="csY29" fmla="*/ 1819422 h 2591946"/>
              <a:gd name="csX30" fmla="*/ 3281680 w 3322320"/>
              <a:gd name="csY30" fmla="*/ 1707662 h 2591946"/>
              <a:gd name="csX31" fmla="*/ 3291840 w 3322320"/>
              <a:gd name="csY31" fmla="*/ 1656862 h 2591946"/>
              <a:gd name="csX32" fmla="*/ 3312160 w 3322320"/>
              <a:gd name="csY32" fmla="*/ 1585742 h 2591946"/>
              <a:gd name="csX33" fmla="*/ 3322320 w 3322320"/>
              <a:gd name="csY33" fmla="*/ 1301262 h 2591946"/>
              <a:gd name="csX34" fmla="*/ 3312160 w 3322320"/>
              <a:gd name="csY34" fmla="*/ 1169182 h 2591946"/>
              <a:gd name="csX35" fmla="*/ 3302000 w 3322320"/>
              <a:gd name="csY35" fmla="*/ 1118382 h 2591946"/>
              <a:gd name="csX36" fmla="*/ 3322320 w 3322320"/>
              <a:gd name="csY36" fmla="*/ 559582 h 2591946"/>
              <a:gd name="csX37" fmla="*/ 3312160 w 3322320"/>
              <a:gd name="csY37" fmla="*/ 183662 h 2591946"/>
              <a:gd name="csX38" fmla="*/ 3291840 w 3322320"/>
              <a:gd name="csY38" fmla="*/ 112542 h 2591946"/>
              <a:gd name="csX39" fmla="*/ 3251200 w 3322320"/>
              <a:gd name="csY39" fmla="*/ 71902 h 2591946"/>
              <a:gd name="csX40" fmla="*/ 3119120 w 3322320"/>
              <a:gd name="csY40" fmla="*/ 10942 h 2591946"/>
              <a:gd name="csX41" fmla="*/ 3058160 w 3322320"/>
              <a:gd name="csY41" fmla="*/ 782 h 2591946"/>
              <a:gd name="csX42" fmla="*/ 2885440 w 3322320"/>
              <a:gd name="csY42" fmla="*/ 21102 h 25919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3322320" h="2591946">
                <a:moveTo>
                  <a:pt x="2885440" y="21102"/>
                </a:moveTo>
                <a:lnTo>
                  <a:pt x="2733040" y="143022"/>
                </a:lnTo>
                <a:lnTo>
                  <a:pt x="2773680" y="671342"/>
                </a:lnTo>
                <a:lnTo>
                  <a:pt x="2783840" y="945662"/>
                </a:lnTo>
                <a:lnTo>
                  <a:pt x="2733040" y="1413022"/>
                </a:lnTo>
                <a:lnTo>
                  <a:pt x="2316480" y="1656862"/>
                </a:lnTo>
                <a:lnTo>
                  <a:pt x="1778000" y="1880382"/>
                </a:lnTo>
                <a:lnTo>
                  <a:pt x="1168400" y="1992142"/>
                </a:lnTo>
                <a:lnTo>
                  <a:pt x="772160" y="2093742"/>
                </a:lnTo>
                <a:lnTo>
                  <a:pt x="182880" y="2063262"/>
                </a:lnTo>
                <a:lnTo>
                  <a:pt x="0" y="2185182"/>
                </a:lnTo>
                <a:lnTo>
                  <a:pt x="30480" y="2418862"/>
                </a:lnTo>
                <a:lnTo>
                  <a:pt x="650240" y="2571262"/>
                </a:lnTo>
                <a:cubicBezTo>
                  <a:pt x="717973" y="2578035"/>
                  <a:pt x="785436" y="2594604"/>
                  <a:pt x="853440" y="2591582"/>
                </a:cubicBezTo>
                <a:cubicBezTo>
                  <a:pt x="939099" y="2587775"/>
                  <a:pt x="1107440" y="2550942"/>
                  <a:pt x="1107440" y="2550942"/>
                </a:cubicBezTo>
                <a:lnTo>
                  <a:pt x="1148080" y="2520462"/>
                </a:lnTo>
                <a:lnTo>
                  <a:pt x="1148080" y="2520462"/>
                </a:lnTo>
                <a:lnTo>
                  <a:pt x="1473200" y="2418862"/>
                </a:lnTo>
                <a:lnTo>
                  <a:pt x="2377440" y="2276622"/>
                </a:lnTo>
                <a:cubicBezTo>
                  <a:pt x="2401147" y="2249529"/>
                  <a:pt x="2424343" y="2221980"/>
                  <a:pt x="2448560" y="2195342"/>
                </a:cubicBezTo>
                <a:cubicBezTo>
                  <a:pt x="2458225" y="2184710"/>
                  <a:pt x="2467545" y="2173483"/>
                  <a:pt x="2479040" y="2164862"/>
                </a:cubicBezTo>
                <a:cubicBezTo>
                  <a:pt x="2494838" y="2153014"/>
                  <a:pt x="2512907" y="2144542"/>
                  <a:pt x="2529840" y="2134382"/>
                </a:cubicBezTo>
                <a:cubicBezTo>
                  <a:pt x="2567401" y="2087430"/>
                  <a:pt x="2613891" y="2021698"/>
                  <a:pt x="2672080" y="2002302"/>
                </a:cubicBezTo>
                <a:lnTo>
                  <a:pt x="2702560" y="1992142"/>
                </a:lnTo>
                <a:cubicBezTo>
                  <a:pt x="2739724" y="1964269"/>
                  <a:pt x="2742001" y="1958775"/>
                  <a:pt x="2783840" y="1941342"/>
                </a:cubicBezTo>
                <a:cubicBezTo>
                  <a:pt x="2810550" y="1930213"/>
                  <a:pt x="2838848" y="1922988"/>
                  <a:pt x="2865120" y="1910862"/>
                </a:cubicBezTo>
                <a:cubicBezTo>
                  <a:pt x="2883050" y="1902587"/>
                  <a:pt x="2897769" y="1888161"/>
                  <a:pt x="2915920" y="1880382"/>
                </a:cubicBezTo>
                <a:cubicBezTo>
                  <a:pt x="2945451" y="1867726"/>
                  <a:pt x="2977529" y="1861834"/>
                  <a:pt x="3007360" y="1849902"/>
                </a:cubicBezTo>
                <a:cubicBezTo>
                  <a:pt x="3024293" y="1843129"/>
                  <a:pt x="3040467" y="1834005"/>
                  <a:pt x="3058160" y="1829582"/>
                </a:cubicBezTo>
                <a:cubicBezTo>
                  <a:pt x="3081392" y="1823774"/>
                  <a:pt x="3105573" y="1822809"/>
                  <a:pt x="3129280" y="1819422"/>
                </a:cubicBezTo>
                <a:cubicBezTo>
                  <a:pt x="3254538" y="1756793"/>
                  <a:pt x="3206640" y="1797710"/>
                  <a:pt x="3281680" y="1707662"/>
                </a:cubicBezTo>
                <a:cubicBezTo>
                  <a:pt x="3285067" y="1690729"/>
                  <a:pt x="3287652" y="1673615"/>
                  <a:pt x="3291840" y="1656862"/>
                </a:cubicBezTo>
                <a:cubicBezTo>
                  <a:pt x="3297820" y="1632943"/>
                  <a:pt x="3310054" y="1610307"/>
                  <a:pt x="3312160" y="1585742"/>
                </a:cubicBezTo>
                <a:cubicBezTo>
                  <a:pt x="3320263" y="1491202"/>
                  <a:pt x="3318933" y="1396089"/>
                  <a:pt x="3322320" y="1301262"/>
                </a:cubicBezTo>
                <a:cubicBezTo>
                  <a:pt x="3318933" y="1257235"/>
                  <a:pt x="3317036" y="1213069"/>
                  <a:pt x="3312160" y="1169182"/>
                </a:cubicBezTo>
                <a:cubicBezTo>
                  <a:pt x="3310253" y="1152019"/>
                  <a:pt x="3302000" y="1135651"/>
                  <a:pt x="3302000" y="1118382"/>
                </a:cubicBezTo>
                <a:cubicBezTo>
                  <a:pt x="3302000" y="793261"/>
                  <a:pt x="3304727" y="788292"/>
                  <a:pt x="3322320" y="559582"/>
                </a:cubicBezTo>
                <a:cubicBezTo>
                  <a:pt x="3318933" y="434275"/>
                  <a:pt x="3320687" y="308724"/>
                  <a:pt x="3312160" y="183662"/>
                </a:cubicBezTo>
                <a:cubicBezTo>
                  <a:pt x="3310483" y="159064"/>
                  <a:pt x="3303646" y="134187"/>
                  <a:pt x="3291840" y="112542"/>
                </a:cubicBezTo>
                <a:cubicBezTo>
                  <a:pt x="3282666" y="95723"/>
                  <a:pt x="3265618" y="84518"/>
                  <a:pt x="3251200" y="71902"/>
                </a:cubicBezTo>
                <a:cubicBezTo>
                  <a:pt x="3209896" y="35761"/>
                  <a:pt x="3179116" y="20941"/>
                  <a:pt x="3119120" y="10942"/>
                </a:cubicBezTo>
                <a:cubicBezTo>
                  <a:pt x="3098800" y="7555"/>
                  <a:pt x="3078739" y="1717"/>
                  <a:pt x="3058160" y="782"/>
                </a:cubicBezTo>
                <a:cubicBezTo>
                  <a:pt x="3004029" y="-1678"/>
                  <a:pt x="2949787" y="782"/>
                  <a:pt x="2885440" y="21102"/>
                </a:cubicBezTo>
                <a:close/>
              </a:path>
            </a:pathLst>
          </a:custGeom>
          <a:noFill/>
          <a:ln>
            <a:solidFill>
              <a:srgbClr val="EE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9" name="图片 208">
            <a:extLst>
              <a:ext uri="{FF2B5EF4-FFF2-40B4-BE49-F238E27FC236}">
                <a16:creationId xmlns:a16="http://schemas.microsoft.com/office/drawing/2014/main" id="{3FF46859-651F-B373-FDC9-80B5C1DED8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4713" y="1900540"/>
            <a:ext cx="3422834" cy="3207755"/>
          </a:xfrm>
          <a:prstGeom prst="rect">
            <a:avLst/>
          </a:prstGeom>
        </p:spPr>
      </p:pic>
      <p:sp>
        <p:nvSpPr>
          <p:cNvPr id="211" name="文本框 210">
            <a:extLst>
              <a:ext uri="{FF2B5EF4-FFF2-40B4-BE49-F238E27FC236}">
                <a16:creationId xmlns:a16="http://schemas.microsoft.com/office/drawing/2014/main" id="{53B3BF3D-1EB3-52EC-D1B1-89BA50F72202}"/>
              </a:ext>
            </a:extLst>
          </p:cNvPr>
          <p:cNvSpPr txBox="1"/>
          <p:nvPr/>
        </p:nvSpPr>
        <p:spPr>
          <a:xfrm>
            <a:off x="5364480" y="1220958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zh-CN" sz="1200" dirty="0">
                <a:effectLst/>
              </a:rPr>
              <a:t>[1]</a:t>
            </a:r>
            <a:r>
              <a:rPr lang="en-US" altLang="zh-CN" sz="1200" dirty="0">
                <a:effectLst/>
              </a:rPr>
              <a:t> </a:t>
            </a:r>
            <a:r>
              <a:rPr lang="zh-CN" altLang="zh-CN" sz="1200" dirty="0">
                <a:effectLst/>
              </a:rPr>
              <a:t>T. Reichert </a:t>
            </a:r>
            <a:r>
              <a:rPr lang="zh-CN" altLang="zh-CN" sz="1200" i="1" dirty="0">
                <a:effectLst/>
              </a:rPr>
              <a:t>et al.</a:t>
            </a:r>
            <a:r>
              <a:rPr lang="zh-CN" altLang="zh-CN" sz="1200" dirty="0">
                <a:effectLst/>
              </a:rPr>
              <a:t>, J. Phys. G </a:t>
            </a:r>
            <a:r>
              <a:rPr lang="zh-CN" altLang="zh-CN" sz="1200" b="1" dirty="0">
                <a:effectLst/>
              </a:rPr>
              <a:t>46</a:t>
            </a:r>
            <a:r>
              <a:rPr lang="zh-CN" altLang="zh-CN" sz="1200" dirty="0">
                <a:effectLst/>
              </a:rPr>
              <a:t>, 105107 (2019).</a:t>
            </a:r>
          </a:p>
        </p:txBody>
      </p:sp>
      <p:sp>
        <p:nvSpPr>
          <p:cNvPr id="212" name="箭头: 右 211">
            <a:extLst>
              <a:ext uri="{FF2B5EF4-FFF2-40B4-BE49-F238E27FC236}">
                <a16:creationId xmlns:a16="http://schemas.microsoft.com/office/drawing/2014/main" id="{CAAECE3E-0309-1B29-54C0-316244BD8DB1}"/>
              </a:ext>
            </a:extLst>
          </p:cNvPr>
          <p:cNvSpPr/>
          <p:nvPr/>
        </p:nvSpPr>
        <p:spPr>
          <a:xfrm rot="20415802">
            <a:off x="4763488" y="4389120"/>
            <a:ext cx="651792" cy="2540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3" name="文本框 212">
                <a:extLst>
                  <a:ext uri="{FF2B5EF4-FFF2-40B4-BE49-F238E27FC236}">
                    <a16:creationId xmlns:a16="http://schemas.microsoft.com/office/drawing/2014/main" id="{C810EA04-D3F1-9DAC-15D6-ED4F1930CF42}"/>
                  </a:ext>
                </a:extLst>
              </p:cNvPr>
              <p:cNvSpPr txBox="1"/>
              <p:nvPr/>
            </p:nvSpPr>
            <p:spPr>
              <a:xfrm>
                <a:off x="5458587" y="5108295"/>
                <a:ext cx="621792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dirty="0"/>
                  <a:t>the average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US" altLang="zh-CN" dirty="0"/>
                  <a:t> mass </a:t>
                </a:r>
                <a:r>
                  <a:rPr lang="en-US" altLang="zh-CN" dirty="0">
                    <a:solidFill>
                      <a:srgbClr val="EE0000"/>
                    </a:solidFill>
                  </a:rPr>
                  <a:t>decreases</a:t>
                </a:r>
                <a:r>
                  <a:rPr lang="en-US" altLang="zh-CN" dirty="0"/>
                  <a:t> with decreasing kinetic decoupling temperature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dirty="0"/>
                  <a:t>the average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US" altLang="zh-CN" dirty="0"/>
                  <a:t> mass </a:t>
                </a:r>
                <a:r>
                  <a:rPr lang="en-US" altLang="zh-CN" dirty="0">
                    <a:solidFill>
                      <a:srgbClr val="EE0000"/>
                    </a:solidFill>
                  </a:rPr>
                  <a:t>increases</a:t>
                </a:r>
                <a:r>
                  <a:rPr lang="en-US" altLang="zh-CN" dirty="0"/>
                  <a:t> with increasing transverse momentum.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213" name="文本框 212">
                <a:extLst>
                  <a:ext uri="{FF2B5EF4-FFF2-40B4-BE49-F238E27FC236}">
                    <a16:creationId xmlns:a16="http://schemas.microsoft.com/office/drawing/2014/main" id="{30DCBCE3-4B64-C6E9-EBF8-D60473D193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8587" y="5108295"/>
                <a:ext cx="6217920" cy="1200329"/>
              </a:xfrm>
              <a:prstGeom prst="rect">
                <a:avLst/>
              </a:prstGeom>
              <a:blipFill>
                <a:blip r:embed="rId6"/>
                <a:stretch>
                  <a:fillRect l="-588" t="-3046" b="-71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>
            <a:extLst>
              <a:ext uri="{FF2B5EF4-FFF2-40B4-BE49-F238E27FC236}">
                <a16:creationId xmlns:a16="http://schemas.microsoft.com/office/drawing/2014/main" id="{B5DA3E46-05C0-2420-4ABE-3E55E685D1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8483" t="6166" r="48586" b="91098"/>
          <a:stretch>
            <a:fillRect/>
          </a:stretch>
        </p:blipFill>
        <p:spPr>
          <a:xfrm>
            <a:off x="10120744" y="1359457"/>
            <a:ext cx="1904375" cy="374073"/>
          </a:xfrm>
          <a:prstGeom prst="rect">
            <a:avLst/>
          </a:prstGeom>
          <a:ln w="19050">
            <a:solidFill>
              <a:srgbClr val="EE0000"/>
            </a:solidFill>
          </a:ln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51F09B61-B17F-772F-5039-2F0158DB84A6}"/>
              </a:ext>
            </a:extLst>
          </p:cNvPr>
          <p:cNvSpPr/>
          <p:nvPr/>
        </p:nvSpPr>
        <p:spPr>
          <a:xfrm>
            <a:off x="10266218" y="2078182"/>
            <a:ext cx="509155" cy="166254"/>
          </a:xfrm>
          <a:prstGeom prst="rect">
            <a:avLst/>
          </a:prstGeom>
          <a:noFill/>
          <a:ln>
            <a:solidFill>
              <a:srgbClr val="EE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0F665360-8F02-02A2-3EA3-ABC5F7A3ED40}"/>
              </a:ext>
            </a:extLst>
          </p:cNvPr>
          <p:cNvCxnSpPr>
            <a:cxnSpLocks/>
            <a:stCxn id="6" idx="3"/>
            <a:endCxn id="4" idx="3"/>
          </p:cNvCxnSpPr>
          <p:nvPr/>
        </p:nvCxnSpPr>
        <p:spPr>
          <a:xfrm flipV="1">
            <a:off x="10775373" y="1546494"/>
            <a:ext cx="1249746" cy="614815"/>
          </a:xfrm>
          <a:prstGeom prst="line">
            <a:avLst/>
          </a:prstGeom>
          <a:ln>
            <a:solidFill>
              <a:srgbClr val="E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BF076CA2-0467-DF90-7A6D-1D5F1E35243D}"/>
              </a:ext>
            </a:extLst>
          </p:cNvPr>
          <p:cNvCxnSpPr>
            <a:stCxn id="6" idx="1"/>
            <a:endCxn id="4" idx="1"/>
          </p:cNvCxnSpPr>
          <p:nvPr/>
        </p:nvCxnSpPr>
        <p:spPr>
          <a:xfrm flipH="1" flipV="1">
            <a:off x="10120744" y="1546494"/>
            <a:ext cx="145474" cy="614815"/>
          </a:xfrm>
          <a:prstGeom prst="line">
            <a:avLst/>
          </a:prstGeom>
          <a:ln>
            <a:solidFill>
              <a:srgbClr val="E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99C4DFB-B349-DDEA-ADF3-774956FF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2026/8/15</a:t>
            </a:r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520FC1E-6CCD-9442-1768-3E2DAAF7C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第十一届手征有效场论研讨会 兰州</a:t>
            </a:r>
          </a:p>
        </p:txBody>
      </p:sp>
      <p:sp>
        <p:nvSpPr>
          <p:cNvPr id="10" name="灯片编号占位符 9">
            <a:extLst>
              <a:ext uri="{FF2B5EF4-FFF2-40B4-BE49-F238E27FC236}">
                <a16:creationId xmlns:a16="http://schemas.microsoft.com/office/drawing/2014/main" id="{A2F6FAE3-3A2B-76D5-E98E-C40F82103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9273-3D7D-4ED4-A243-0AF4A3E566A5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A9DCC58F-8673-D0BB-51FF-F49C20D707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1" y="229027"/>
            <a:ext cx="923925" cy="9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356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B1238E-3729-6DAC-1B28-1792D4C58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Thermometer of kinetic decoupling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4D7C361-87C8-90D4-1594-FBC7B161C9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115" y="1371600"/>
            <a:ext cx="3918903" cy="2136498"/>
          </a:xfrm>
          <a:prstGeom prst="rect">
            <a:avLst/>
          </a:prstGeom>
        </p:spPr>
      </p:pic>
      <p:sp>
        <p:nvSpPr>
          <p:cNvPr id="203" name="矩形 202">
            <a:extLst>
              <a:ext uri="{FF2B5EF4-FFF2-40B4-BE49-F238E27FC236}">
                <a16:creationId xmlns:a16="http://schemas.microsoft.com/office/drawing/2014/main" id="{DBD01678-9B75-78CD-667A-D850072E32C4}"/>
              </a:ext>
            </a:extLst>
          </p:cNvPr>
          <p:cNvSpPr/>
          <p:nvPr/>
        </p:nvSpPr>
        <p:spPr>
          <a:xfrm>
            <a:off x="568960" y="3596640"/>
            <a:ext cx="4389120" cy="240792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84000">
                <a:schemeClr val="accent1">
                  <a:lumMod val="45000"/>
                  <a:lumOff val="55000"/>
                </a:schemeClr>
              </a:gs>
              <a:gs pos="100000">
                <a:srgbClr val="FFC00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2" name="图片 201">
            <a:extLst>
              <a:ext uri="{FF2B5EF4-FFF2-40B4-BE49-F238E27FC236}">
                <a16:creationId xmlns:a16="http://schemas.microsoft.com/office/drawing/2014/main" id="{C5D92943-8AF0-DE87-EE1B-5B4ECE5E4C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031" y="3637280"/>
            <a:ext cx="4105457" cy="2326640"/>
          </a:xfrm>
          <a:prstGeom prst="rect">
            <a:avLst/>
          </a:prstGeom>
        </p:spPr>
      </p:pic>
      <p:sp>
        <p:nvSpPr>
          <p:cNvPr id="207" name="任意多边形: 形状 206">
            <a:extLst>
              <a:ext uri="{FF2B5EF4-FFF2-40B4-BE49-F238E27FC236}">
                <a16:creationId xmlns:a16="http://schemas.microsoft.com/office/drawing/2014/main" id="{D2AE1691-83B9-4E15-3EC8-7F33355F09B2}"/>
              </a:ext>
            </a:extLst>
          </p:cNvPr>
          <p:cNvSpPr/>
          <p:nvPr/>
        </p:nvSpPr>
        <p:spPr>
          <a:xfrm>
            <a:off x="1463040" y="3504418"/>
            <a:ext cx="3322320" cy="2591946"/>
          </a:xfrm>
          <a:custGeom>
            <a:avLst/>
            <a:gdLst>
              <a:gd name="csX0" fmla="*/ 2885440 w 3322320"/>
              <a:gd name="csY0" fmla="*/ 21102 h 2591946"/>
              <a:gd name="csX1" fmla="*/ 2733040 w 3322320"/>
              <a:gd name="csY1" fmla="*/ 143022 h 2591946"/>
              <a:gd name="csX2" fmla="*/ 2773680 w 3322320"/>
              <a:gd name="csY2" fmla="*/ 671342 h 2591946"/>
              <a:gd name="csX3" fmla="*/ 2783840 w 3322320"/>
              <a:gd name="csY3" fmla="*/ 945662 h 2591946"/>
              <a:gd name="csX4" fmla="*/ 2733040 w 3322320"/>
              <a:gd name="csY4" fmla="*/ 1413022 h 2591946"/>
              <a:gd name="csX5" fmla="*/ 2316480 w 3322320"/>
              <a:gd name="csY5" fmla="*/ 1656862 h 2591946"/>
              <a:gd name="csX6" fmla="*/ 1778000 w 3322320"/>
              <a:gd name="csY6" fmla="*/ 1880382 h 2591946"/>
              <a:gd name="csX7" fmla="*/ 1168400 w 3322320"/>
              <a:gd name="csY7" fmla="*/ 1992142 h 2591946"/>
              <a:gd name="csX8" fmla="*/ 772160 w 3322320"/>
              <a:gd name="csY8" fmla="*/ 2093742 h 2591946"/>
              <a:gd name="csX9" fmla="*/ 182880 w 3322320"/>
              <a:gd name="csY9" fmla="*/ 2063262 h 2591946"/>
              <a:gd name="csX10" fmla="*/ 0 w 3322320"/>
              <a:gd name="csY10" fmla="*/ 2185182 h 2591946"/>
              <a:gd name="csX11" fmla="*/ 30480 w 3322320"/>
              <a:gd name="csY11" fmla="*/ 2418862 h 2591946"/>
              <a:gd name="csX12" fmla="*/ 650240 w 3322320"/>
              <a:gd name="csY12" fmla="*/ 2571262 h 2591946"/>
              <a:gd name="csX13" fmla="*/ 853440 w 3322320"/>
              <a:gd name="csY13" fmla="*/ 2591582 h 2591946"/>
              <a:gd name="csX14" fmla="*/ 1107440 w 3322320"/>
              <a:gd name="csY14" fmla="*/ 2550942 h 2591946"/>
              <a:gd name="csX15" fmla="*/ 1148080 w 3322320"/>
              <a:gd name="csY15" fmla="*/ 2520462 h 2591946"/>
              <a:gd name="csX16" fmla="*/ 1148080 w 3322320"/>
              <a:gd name="csY16" fmla="*/ 2520462 h 2591946"/>
              <a:gd name="csX17" fmla="*/ 1473200 w 3322320"/>
              <a:gd name="csY17" fmla="*/ 2418862 h 2591946"/>
              <a:gd name="csX18" fmla="*/ 2377440 w 3322320"/>
              <a:gd name="csY18" fmla="*/ 2276622 h 2591946"/>
              <a:gd name="csX19" fmla="*/ 2448560 w 3322320"/>
              <a:gd name="csY19" fmla="*/ 2195342 h 2591946"/>
              <a:gd name="csX20" fmla="*/ 2479040 w 3322320"/>
              <a:gd name="csY20" fmla="*/ 2164862 h 2591946"/>
              <a:gd name="csX21" fmla="*/ 2529840 w 3322320"/>
              <a:gd name="csY21" fmla="*/ 2134382 h 2591946"/>
              <a:gd name="csX22" fmla="*/ 2672080 w 3322320"/>
              <a:gd name="csY22" fmla="*/ 2002302 h 2591946"/>
              <a:gd name="csX23" fmla="*/ 2702560 w 3322320"/>
              <a:gd name="csY23" fmla="*/ 1992142 h 2591946"/>
              <a:gd name="csX24" fmla="*/ 2783840 w 3322320"/>
              <a:gd name="csY24" fmla="*/ 1941342 h 2591946"/>
              <a:gd name="csX25" fmla="*/ 2865120 w 3322320"/>
              <a:gd name="csY25" fmla="*/ 1910862 h 2591946"/>
              <a:gd name="csX26" fmla="*/ 2915920 w 3322320"/>
              <a:gd name="csY26" fmla="*/ 1880382 h 2591946"/>
              <a:gd name="csX27" fmla="*/ 3007360 w 3322320"/>
              <a:gd name="csY27" fmla="*/ 1849902 h 2591946"/>
              <a:gd name="csX28" fmla="*/ 3058160 w 3322320"/>
              <a:gd name="csY28" fmla="*/ 1829582 h 2591946"/>
              <a:gd name="csX29" fmla="*/ 3129280 w 3322320"/>
              <a:gd name="csY29" fmla="*/ 1819422 h 2591946"/>
              <a:gd name="csX30" fmla="*/ 3281680 w 3322320"/>
              <a:gd name="csY30" fmla="*/ 1707662 h 2591946"/>
              <a:gd name="csX31" fmla="*/ 3291840 w 3322320"/>
              <a:gd name="csY31" fmla="*/ 1656862 h 2591946"/>
              <a:gd name="csX32" fmla="*/ 3312160 w 3322320"/>
              <a:gd name="csY32" fmla="*/ 1585742 h 2591946"/>
              <a:gd name="csX33" fmla="*/ 3322320 w 3322320"/>
              <a:gd name="csY33" fmla="*/ 1301262 h 2591946"/>
              <a:gd name="csX34" fmla="*/ 3312160 w 3322320"/>
              <a:gd name="csY34" fmla="*/ 1169182 h 2591946"/>
              <a:gd name="csX35" fmla="*/ 3302000 w 3322320"/>
              <a:gd name="csY35" fmla="*/ 1118382 h 2591946"/>
              <a:gd name="csX36" fmla="*/ 3322320 w 3322320"/>
              <a:gd name="csY36" fmla="*/ 559582 h 2591946"/>
              <a:gd name="csX37" fmla="*/ 3312160 w 3322320"/>
              <a:gd name="csY37" fmla="*/ 183662 h 2591946"/>
              <a:gd name="csX38" fmla="*/ 3291840 w 3322320"/>
              <a:gd name="csY38" fmla="*/ 112542 h 2591946"/>
              <a:gd name="csX39" fmla="*/ 3251200 w 3322320"/>
              <a:gd name="csY39" fmla="*/ 71902 h 2591946"/>
              <a:gd name="csX40" fmla="*/ 3119120 w 3322320"/>
              <a:gd name="csY40" fmla="*/ 10942 h 2591946"/>
              <a:gd name="csX41" fmla="*/ 3058160 w 3322320"/>
              <a:gd name="csY41" fmla="*/ 782 h 2591946"/>
              <a:gd name="csX42" fmla="*/ 2885440 w 3322320"/>
              <a:gd name="csY42" fmla="*/ 21102 h 25919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3322320" h="2591946">
                <a:moveTo>
                  <a:pt x="2885440" y="21102"/>
                </a:moveTo>
                <a:lnTo>
                  <a:pt x="2733040" y="143022"/>
                </a:lnTo>
                <a:lnTo>
                  <a:pt x="2773680" y="671342"/>
                </a:lnTo>
                <a:lnTo>
                  <a:pt x="2783840" y="945662"/>
                </a:lnTo>
                <a:lnTo>
                  <a:pt x="2733040" y="1413022"/>
                </a:lnTo>
                <a:lnTo>
                  <a:pt x="2316480" y="1656862"/>
                </a:lnTo>
                <a:lnTo>
                  <a:pt x="1778000" y="1880382"/>
                </a:lnTo>
                <a:lnTo>
                  <a:pt x="1168400" y="1992142"/>
                </a:lnTo>
                <a:lnTo>
                  <a:pt x="772160" y="2093742"/>
                </a:lnTo>
                <a:lnTo>
                  <a:pt x="182880" y="2063262"/>
                </a:lnTo>
                <a:lnTo>
                  <a:pt x="0" y="2185182"/>
                </a:lnTo>
                <a:lnTo>
                  <a:pt x="30480" y="2418862"/>
                </a:lnTo>
                <a:lnTo>
                  <a:pt x="650240" y="2571262"/>
                </a:lnTo>
                <a:cubicBezTo>
                  <a:pt x="717973" y="2578035"/>
                  <a:pt x="785436" y="2594604"/>
                  <a:pt x="853440" y="2591582"/>
                </a:cubicBezTo>
                <a:cubicBezTo>
                  <a:pt x="939099" y="2587775"/>
                  <a:pt x="1107440" y="2550942"/>
                  <a:pt x="1107440" y="2550942"/>
                </a:cubicBezTo>
                <a:lnTo>
                  <a:pt x="1148080" y="2520462"/>
                </a:lnTo>
                <a:lnTo>
                  <a:pt x="1148080" y="2520462"/>
                </a:lnTo>
                <a:lnTo>
                  <a:pt x="1473200" y="2418862"/>
                </a:lnTo>
                <a:lnTo>
                  <a:pt x="2377440" y="2276622"/>
                </a:lnTo>
                <a:cubicBezTo>
                  <a:pt x="2401147" y="2249529"/>
                  <a:pt x="2424343" y="2221980"/>
                  <a:pt x="2448560" y="2195342"/>
                </a:cubicBezTo>
                <a:cubicBezTo>
                  <a:pt x="2458225" y="2184710"/>
                  <a:pt x="2467545" y="2173483"/>
                  <a:pt x="2479040" y="2164862"/>
                </a:cubicBezTo>
                <a:cubicBezTo>
                  <a:pt x="2494838" y="2153014"/>
                  <a:pt x="2512907" y="2144542"/>
                  <a:pt x="2529840" y="2134382"/>
                </a:cubicBezTo>
                <a:cubicBezTo>
                  <a:pt x="2567401" y="2087430"/>
                  <a:pt x="2613891" y="2021698"/>
                  <a:pt x="2672080" y="2002302"/>
                </a:cubicBezTo>
                <a:lnTo>
                  <a:pt x="2702560" y="1992142"/>
                </a:lnTo>
                <a:cubicBezTo>
                  <a:pt x="2739724" y="1964269"/>
                  <a:pt x="2742001" y="1958775"/>
                  <a:pt x="2783840" y="1941342"/>
                </a:cubicBezTo>
                <a:cubicBezTo>
                  <a:pt x="2810550" y="1930213"/>
                  <a:pt x="2838848" y="1922988"/>
                  <a:pt x="2865120" y="1910862"/>
                </a:cubicBezTo>
                <a:cubicBezTo>
                  <a:pt x="2883050" y="1902587"/>
                  <a:pt x="2897769" y="1888161"/>
                  <a:pt x="2915920" y="1880382"/>
                </a:cubicBezTo>
                <a:cubicBezTo>
                  <a:pt x="2945451" y="1867726"/>
                  <a:pt x="2977529" y="1861834"/>
                  <a:pt x="3007360" y="1849902"/>
                </a:cubicBezTo>
                <a:cubicBezTo>
                  <a:pt x="3024293" y="1843129"/>
                  <a:pt x="3040467" y="1834005"/>
                  <a:pt x="3058160" y="1829582"/>
                </a:cubicBezTo>
                <a:cubicBezTo>
                  <a:pt x="3081392" y="1823774"/>
                  <a:pt x="3105573" y="1822809"/>
                  <a:pt x="3129280" y="1819422"/>
                </a:cubicBezTo>
                <a:cubicBezTo>
                  <a:pt x="3254538" y="1756793"/>
                  <a:pt x="3206640" y="1797710"/>
                  <a:pt x="3281680" y="1707662"/>
                </a:cubicBezTo>
                <a:cubicBezTo>
                  <a:pt x="3285067" y="1690729"/>
                  <a:pt x="3287652" y="1673615"/>
                  <a:pt x="3291840" y="1656862"/>
                </a:cubicBezTo>
                <a:cubicBezTo>
                  <a:pt x="3297820" y="1632943"/>
                  <a:pt x="3310054" y="1610307"/>
                  <a:pt x="3312160" y="1585742"/>
                </a:cubicBezTo>
                <a:cubicBezTo>
                  <a:pt x="3320263" y="1491202"/>
                  <a:pt x="3318933" y="1396089"/>
                  <a:pt x="3322320" y="1301262"/>
                </a:cubicBezTo>
                <a:cubicBezTo>
                  <a:pt x="3318933" y="1257235"/>
                  <a:pt x="3317036" y="1213069"/>
                  <a:pt x="3312160" y="1169182"/>
                </a:cubicBezTo>
                <a:cubicBezTo>
                  <a:pt x="3310253" y="1152019"/>
                  <a:pt x="3302000" y="1135651"/>
                  <a:pt x="3302000" y="1118382"/>
                </a:cubicBezTo>
                <a:cubicBezTo>
                  <a:pt x="3302000" y="793261"/>
                  <a:pt x="3304727" y="788292"/>
                  <a:pt x="3322320" y="559582"/>
                </a:cubicBezTo>
                <a:cubicBezTo>
                  <a:pt x="3318933" y="434275"/>
                  <a:pt x="3320687" y="308724"/>
                  <a:pt x="3312160" y="183662"/>
                </a:cubicBezTo>
                <a:cubicBezTo>
                  <a:pt x="3310483" y="159064"/>
                  <a:pt x="3303646" y="134187"/>
                  <a:pt x="3291840" y="112542"/>
                </a:cubicBezTo>
                <a:cubicBezTo>
                  <a:pt x="3282666" y="95723"/>
                  <a:pt x="3265618" y="84518"/>
                  <a:pt x="3251200" y="71902"/>
                </a:cubicBezTo>
                <a:cubicBezTo>
                  <a:pt x="3209896" y="35761"/>
                  <a:pt x="3179116" y="20941"/>
                  <a:pt x="3119120" y="10942"/>
                </a:cubicBezTo>
                <a:cubicBezTo>
                  <a:pt x="3098800" y="7555"/>
                  <a:pt x="3078739" y="1717"/>
                  <a:pt x="3058160" y="782"/>
                </a:cubicBezTo>
                <a:cubicBezTo>
                  <a:pt x="3004029" y="-1678"/>
                  <a:pt x="2949787" y="782"/>
                  <a:pt x="2885440" y="21102"/>
                </a:cubicBezTo>
                <a:close/>
              </a:path>
            </a:pathLst>
          </a:custGeom>
          <a:noFill/>
          <a:ln>
            <a:solidFill>
              <a:srgbClr val="EE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1" name="文本框 210">
            <a:extLst>
              <a:ext uri="{FF2B5EF4-FFF2-40B4-BE49-F238E27FC236}">
                <a16:creationId xmlns:a16="http://schemas.microsoft.com/office/drawing/2014/main" id="{B65C96CC-0D57-A637-F382-2CAD37F87904}"/>
              </a:ext>
            </a:extLst>
          </p:cNvPr>
          <p:cNvSpPr txBox="1"/>
          <p:nvPr/>
        </p:nvSpPr>
        <p:spPr>
          <a:xfrm>
            <a:off x="5364480" y="1220958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zh-CN" sz="1200" dirty="0">
                <a:effectLst/>
              </a:rPr>
              <a:t>[1]</a:t>
            </a:r>
            <a:r>
              <a:rPr lang="en-US" altLang="zh-CN" sz="1200" dirty="0">
                <a:effectLst/>
              </a:rPr>
              <a:t> </a:t>
            </a:r>
            <a:r>
              <a:rPr lang="zh-CN" altLang="zh-CN" sz="1200" dirty="0">
                <a:effectLst/>
              </a:rPr>
              <a:t>T. Reichert </a:t>
            </a:r>
            <a:r>
              <a:rPr lang="zh-CN" altLang="zh-CN" sz="1200" i="1" dirty="0">
                <a:effectLst/>
              </a:rPr>
              <a:t>et al.</a:t>
            </a:r>
            <a:r>
              <a:rPr lang="zh-CN" altLang="zh-CN" sz="1200" dirty="0">
                <a:effectLst/>
              </a:rPr>
              <a:t>, J. Phys. G </a:t>
            </a:r>
            <a:r>
              <a:rPr lang="zh-CN" altLang="zh-CN" sz="1200" b="1" dirty="0">
                <a:effectLst/>
              </a:rPr>
              <a:t>46</a:t>
            </a:r>
            <a:r>
              <a:rPr lang="zh-CN" altLang="zh-CN" sz="1200" dirty="0">
                <a:effectLst/>
              </a:rPr>
              <a:t>, 105107 (2019).</a:t>
            </a:r>
            <a:endParaRPr lang="en-US" altLang="zh-CN" sz="1200" dirty="0">
              <a:effectLst/>
            </a:endParaRPr>
          </a:p>
          <a:p>
            <a:r>
              <a:rPr lang="zh-CN" altLang="zh-CN" sz="1200" dirty="0"/>
              <a:t>[</a:t>
            </a:r>
            <a:r>
              <a:rPr lang="en-US" altLang="zh-CN" sz="1200" dirty="0"/>
              <a:t>2</a:t>
            </a:r>
            <a:r>
              <a:rPr lang="zh-CN" altLang="zh-CN" sz="1200" dirty="0"/>
              <a:t>]</a:t>
            </a:r>
            <a:r>
              <a:rPr lang="en-US" altLang="zh-CN" sz="1200" dirty="0"/>
              <a:t> </a:t>
            </a:r>
            <a:r>
              <a:rPr lang="zh-CN" altLang="zh-CN" sz="1200" dirty="0"/>
              <a:t>Alice Collaboration, Nature </a:t>
            </a:r>
            <a:r>
              <a:rPr lang="zh-CN" altLang="zh-CN" sz="1200" b="1" dirty="0"/>
              <a:t>648</a:t>
            </a:r>
            <a:r>
              <a:rPr lang="zh-CN" altLang="zh-CN" sz="1200" dirty="0"/>
              <a:t>, 306 (2025).</a:t>
            </a:r>
          </a:p>
          <a:p>
            <a:r>
              <a:rPr lang="zh-CN" altLang="zh-CN" sz="1200" dirty="0"/>
              <a:t>[</a:t>
            </a:r>
            <a:r>
              <a:rPr lang="en-US" altLang="zh-CN" sz="1200" dirty="0"/>
              <a:t>3</a:t>
            </a:r>
            <a:r>
              <a:rPr lang="zh-CN" altLang="zh-CN" sz="1200" dirty="0"/>
              <a:t>]</a:t>
            </a:r>
            <a:r>
              <a:rPr lang="en-US" altLang="zh-CN" sz="1200" dirty="0"/>
              <a:t> </a:t>
            </a:r>
            <a:r>
              <a:rPr lang="zh-CN" altLang="zh-CN" sz="1200" dirty="0"/>
              <a:t>Alice Collaboration, Eur. Phys. J. A </a:t>
            </a:r>
            <a:r>
              <a:rPr lang="zh-CN" altLang="zh-CN" sz="1200" b="1" dirty="0"/>
              <a:t>61</a:t>
            </a:r>
            <a:r>
              <a:rPr lang="zh-CN" altLang="zh-CN" sz="1200" dirty="0"/>
              <a:t>, 194 (2025).</a:t>
            </a:r>
            <a:endParaRPr lang="zh-CN" altLang="en-US" sz="1200" dirty="0"/>
          </a:p>
          <a:p>
            <a:pPr>
              <a:buNone/>
            </a:pPr>
            <a:endParaRPr lang="zh-CN" altLang="zh-CN" sz="1200" dirty="0">
              <a:effectLst/>
            </a:endParaRPr>
          </a:p>
        </p:txBody>
      </p:sp>
      <p:sp>
        <p:nvSpPr>
          <p:cNvPr id="212" name="箭头: 右 211">
            <a:extLst>
              <a:ext uri="{FF2B5EF4-FFF2-40B4-BE49-F238E27FC236}">
                <a16:creationId xmlns:a16="http://schemas.microsoft.com/office/drawing/2014/main" id="{595E0991-E461-15D3-F82D-54DA1B2E0AA2}"/>
              </a:ext>
            </a:extLst>
          </p:cNvPr>
          <p:cNvSpPr/>
          <p:nvPr/>
        </p:nvSpPr>
        <p:spPr>
          <a:xfrm rot="20415802">
            <a:off x="4763488" y="4389120"/>
            <a:ext cx="651792" cy="2540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3" name="文本框 212">
                <a:extLst>
                  <a:ext uri="{FF2B5EF4-FFF2-40B4-BE49-F238E27FC236}">
                    <a16:creationId xmlns:a16="http://schemas.microsoft.com/office/drawing/2014/main" id="{30DCBCE3-4B64-C6E9-EBF8-D60473D193AE}"/>
                  </a:ext>
                </a:extLst>
              </p:cNvPr>
              <p:cNvSpPr txBox="1"/>
              <p:nvPr/>
            </p:nvSpPr>
            <p:spPr>
              <a:xfrm>
                <a:off x="5458587" y="5108295"/>
                <a:ext cx="621792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dirty="0"/>
                  <a:t>the average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US" altLang="zh-CN" dirty="0"/>
                  <a:t> mass </a:t>
                </a:r>
                <a:r>
                  <a:rPr lang="en-US" altLang="zh-CN" dirty="0">
                    <a:solidFill>
                      <a:srgbClr val="EE0000"/>
                    </a:solidFill>
                  </a:rPr>
                  <a:t>decreases</a:t>
                </a:r>
                <a:r>
                  <a:rPr lang="en-US" altLang="zh-CN" dirty="0"/>
                  <a:t> with decreasing kinetic decoupling temperature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dirty="0"/>
                  <a:t>the average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US" altLang="zh-CN" dirty="0"/>
                  <a:t> mass </a:t>
                </a:r>
                <a:r>
                  <a:rPr lang="en-US" altLang="zh-CN" dirty="0">
                    <a:solidFill>
                      <a:srgbClr val="EE0000"/>
                    </a:solidFill>
                  </a:rPr>
                  <a:t>increases</a:t>
                </a:r>
                <a:r>
                  <a:rPr lang="en-US" altLang="zh-CN" dirty="0"/>
                  <a:t> with increasing transverse momentum.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213" name="文本框 212">
                <a:extLst>
                  <a:ext uri="{FF2B5EF4-FFF2-40B4-BE49-F238E27FC236}">
                    <a16:creationId xmlns:a16="http://schemas.microsoft.com/office/drawing/2014/main" id="{30DCBCE3-4B64-C6E9-EBF8-D60473D193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8587" y="5108295"/>
                <a:ext cx="6217920" cy="1200329"/>
              </a:xfrm>
              <a:prstGeom prst="rect">
                <a:avLst/>
              </a:prstGeom>
              <a:blipFill>
                <a:blip r:embed="rId6"/>
                <a:stretch>
                  <a:fillRect l="-588" t="-3046" b="-71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矩形 5">
            <a:extLst>
              <a:ext uri="{FF2B5EF4-FFF2-40B4-BE49-F238E27FC236}">
                <a16:creationId xmlns:a16="http://schemas.microsoft.com/office/drawing/2014/main" id="{8760FEC8-F3BD-1365-6106-28C7BF02C552}"/>
              </a:ext>
            </a:extLst>
          </p:cNvPr>
          <p:cNvSpPr/>
          <p:nvPr/>
        </p:nvSpPr>
        <p:spPr>
          <a:xfrm>
            <a:off x="10266218" y="2078182"/>
            <a:ext cx="509155" cy="166254"/>
          </a:xfrm>
          <a:prstGeom prst="rect">
            <a:avLst/>
          </a:prstGeom>
          <a:noFill/>
          <a:ln>
            <a:solidFill>
              <a:srgbClr val="EE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E4A1F776-11C9-62E1-D2B3-3F2998E920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0647" y="2024255"/>
            <a:ext cx="3581710" cy="2758679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7F2A6636-37CE-F26E-D3C1-07CF831291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50825" y="1976518"/>
            <a:ext cx="2886451" cy="2764058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AFADD425-55C2-6C34-C527-CE4E051FC684}"/>
              </a:ext>
            </a:extLst>
          </p:cNvPr>
          <p:cNvSpPr txBox="1"/>
          <p:nvPr/>
        </p:nvSpPr>
        <p:spPr>
          <a:xfrm>
            <a:off x="5580507" y="3232778"/>
            <a:ext cx="6095999" cy="369332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Why the temperature is so low</a:t>
            </a:r>
            <a:endParaRPr lang="zh-CN" altLang="en-US" dirty="0"/>
          </a:p>
        </p:txBody>
      </p:sp>
      <p:sp>
        <p:nvSpPr>
          <p:cNvPr id="21" name="日期占位符 20">
            <a:extLst>
              <a:ext uri="{FF2B5EF4-FFF2-40B4-BE49-F238E27FC236}">
                <a16:creationId xmlns:a16="http://schemas.microsoft.com/office/drawing/2014/main" id="{31CFD85A-DDAE-43AA-96D9-7F6B54845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2026/8/15</a:t>
            </a:r>
            <a:endParaRPr lang="zh-CN" altLang="en-US"/>
          </a:p>
        </p:txBody>
      </p:sp>
      <p:sp>
        <p:nvSpPr>
          <p:cNvPr id="22" name="页脚占位符 21">
            <a:extLst>
              <a:ext uri="{FF2B5EF4-FFF2-40B4-BE49-F238E27FC236}">
                <a16:creationId xmlns:a16="http://schemas.microsoft.com/office/drawing/2014/main" id="{1B078C54-CF62-1DA5-ACDE-423F5B8DE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第十一届手征有效场论研讨会 兰州</a:t>
            </a:r>
          </a:p>
        </p:txBody>
      </p:sp>
      <p:sp>
        <p:nvSpPr>
          <p:cNvPr id="23" name="灯片编号占位符 22">
            <a:extLst>
              <a:ext uri="{FF2B5EF4-FFF2-40B4-BE49-F238E27FC236}">
                <a16:creationId xmlns:a16="http://schemas.microsoft.com/office/drawing/2014/main" id="{9AF2806F-9352-821D-A344-C80E677E2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9273-3D7D-4ED4-A243-0AF4A3E566A5}" type="slidenum">
              <a:rPr lang="zh-CN" altLang="en-US" smtClean="0"/>
              <a:t>6</a:t>
            </a:fld>
            <a:endParaRPr lang="zh-CN" altLang="en-US"/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CB910042-348F-D72E-F3FE-B825542C38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1" y="229027"/>
            <a:ext cx="923925" cy="9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858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>
            <a:extLst>
              <a:ext uri="{FF2B5EF4-FFF2-40B4-BE49-F238E27FC236}">
                <a16:creationId xmlns:a16="http://schemas.microsoft.com/office/drawing/2014/main" id="{A422E354-3BAC-1F2E-B239-68F7E6759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From semiclassical to quantum</a:t>
            </a:r>
            <a:endParaRPr lang="zh-CN" altLang="en-US" dirty="0"/>
          </a:p>
        </p:txBody>
      </p:sp>
      <p:sp>
        <p:nvSpPr>
          <p:cNvPr id="10" name="文本占位符 9">
            <a:extLst>
              <a:ext uri="{FF2B5EF4-FFF2-40B4-BE49-F238E27FC236}">
                <a16:creationId xmlns:a16="http://schemas.microsoft.com/office/drawing/2014/main" id="{FA6DD52F-B12F-9DC8-9E46-7E0E9EC2D7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Transport description </a:t>
            </a:r>
            <a:r>
              <a:rPr lang="en-US" altLang="zh-CN" cap="none" dirty="0"/>
              <a:t>(semiclassical)</a:t>
            </a:r>
            <a:endParaRPr lang="zh-CN" altLang="en-US" cap="none" dirty="0"/>
          </a:p>
        </p:txBody>
      </p:sp>
      <p:pic>
        <p:nvPicPr>
          <p:cNvPr id="8" name="内容占位符 7">
            <a:extLst>
              <a:ext uri="{FF2B5EF4-FFF2-40B4-BE49-F238E27FC236}">
                <a16:creationId xmlns:a16="http://schemas.microsoft.com/office/drawing/2014/main" id="{BAB562BF-5D80-0E89-7CDF-9376B817462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99000" y="1840235"/>
            <a:ext cx="4938712" cy="2798861"/>
          </a:xfrm>
          <a:prstGeom prst="rect">
            <a:avLst/>
          </a:prstGeom>
        </p:spPr>
      </p:pic>
      <p:sp>
        <p:nvSpPr>
          <p:cNvPr id="11" name="文本占位符 10">
            <a:extLst>
              <a:ext uri="{FF2B5EF4-FFF2-40B4-BE49-F238E27FC236}">
                <a16:creationId xmlns:a16="http://schemas.microsoft.com/office/drawing/2014/main" id="{E61E4F4F-7C79-A4D5-701B-2B56656031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Quantum description</a:t>
            </a:r>
            <a:endParaRPr lang="zh-CN" altLang="en-US" dirty="0"/>
          </a:p>
        </p:txBody>
      </p:sp>
      <p:pic>
        <p:nvPicPr>
          <p:cNvPr id="16" name="图片 15" descr="重离子碰撞实验首次观测到整体自旋排列现象---- 中国科学院前沿科学与教育局">
            <a:extLst>
              <a:ext uri="{FF2B5EF4-FFF2-40B4-BE49-F238E27FC236}">
                <a16:creationId xmlns:a16="http://schemas.microsoft.com/office/drawing/2014/main" id="{E76CB211-972D-E9C1-040A-02F24E3AFF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48820" t="32726" r="31949" b="37066"/>
          <a:stretch>
            <a:fillRect/>
          </a:stretch>
        </p:blipFill>
        <p:spPr>
          <a:xfrm>
            <a:off x="6020491" y="2533865"/>
            <a:ext cx="1704818" cy="2121489"/>
          </a:xfrm>
          <a:prstGeom prst="ellipse">
            <a:avLst/>
          </a:prstGeom>
          <a:effectLst>
            <a:softEdge rad="292100"/>
          </a:effectLst>
        </p:spPr>
      </p:pic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632D4FB8-709D-2D85-3EE3-6C8B4BB9B594}"/>
              </a:ext>
            </a:extLst>
          </p:cNvPr>
          <p:cNvCxnSpPr>
            <a:cxnSpLocks/>
          </p:cNvCxnSpPr>
          <p:nvPr/>
        </p:nvCxnSpPr>
        <p:spPr>
          <a:xfrm flipH="1">
            <a:off x="5919353" y="1169777"/>
            <a:ext cx="10160" cy="4265823"/>
          </a:xfrm>
          <a:prstGeom prst="line">
            <a:avLst/>
          </a:prstGeom>
          <a:ln w="28575">
            <a:solidFill>
              <a:srgbClr val="E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箭头: 右 44">
            <a:extLst>
              <a:ext uri="{FF2B5EF4-FFF2-40B4-BE49-F238E27FC236}">
                <a16:creationId xmlns:a16="http://schemas.microsoft.com/office/drawing/2014/main" id="{AE4AA772-442E-6FC1-5902-E61D61FF13E7}"/>
              </a:ext>
            </a:extLst>
          </p:cNvPr>
          <p:cNvSpPr/>
          <p:nvPr/>
        </p:nvSpPr>
        <p:spPr>
          <a:xfrm rot="2197043">
            <a:off x="7498965" y="4221451"/>
            <a:ext cx="504225" cy="355559"/>
          </a:xfrm>
          <a:prstGeom prst="rightArrow">
            <a:avLst/>
          </a:prstGeom>
          <a:solidFill>
            <a:srgbClr val="4500F0">
              <a:alpha val="49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箭头: 右 45">
            <a:extLst>
              <a:ext uri="{FF2B5EF4-FFF2-40B4-BE49-F238E27FC236}">
                <a16:creationId xmlns:a16="http://schemas.microsoft.com/office/drawing/2014/main" id="{8C8D93B9-6B9C-5364-8E15-1729CFD1F0E0}"/>
              </a:ext>
            </a:extLst>
          </p:cNvPr>
          <p:cNvSpPr/>
          <p:nvPr/>
        </p:nvSpPr>
        <p:spPr>
          <a:xfrm rot="20239824">
            <a:off x="7588562" y="2911801"/>
            <a:ext cx="377964" cy="210852"/>
          </a:xfrm>
          <a:prstGeom prst="rightArrow">
            <a:avLst/>
          </a:prstGeom>
          <a:solidFill>
            <a:schemeClr val="accent1">
              <a:alpha val="59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4" name="图片 63">
            <a:extLst>
              <a:ext uri="{FF2B5EF4-FFF2-40B4-BE49-F238E27FC236}">
                <a16:creationId xmlns:a16="http://schemas.microsoft.com/office/drawing/2014/main" id="{1CB49F91-A22E-A69E-667B-972D80E545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8922" y="2110994"/>
            <a:ext cx="933594" cy="137917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id="{4D306163-5D25-EDFD-AF49-DC0F2382B171}"/>
                  </a:ext>
                </a:extLst>
              </p:cNvPr>
              <p:cNvSpPr txBox="1"/>
              <p:nvPr/>
            </p:nvSpPr>
            <p:spPr>
              <a:xfrm>
                <a:off x="8735989" y="2670302"/>
                <a:ext cx="8134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|"/>
                          <m:endChr m:val="⟩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N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id="{4D306163-5D25-EDFD-AF49-DC0F2382B1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5989" y="2670302"/>
                <a:ext cx="813491" cy="369332"/>
              </a:xfrm>
              <a:prstGeom prst="rect">
                <a:avLst/>
              </a:prstGeom>
              <a:blipFill>
                <a:blip r:embed="rId5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D5118A39-103C-91AD-6E40-590E3F414C12}"/>
                  </a:ext>
                </a:extLst>
              </p:cNvPr>
              <p:cNvSpPr txBox="1"/>
              <p:nvPr/>
            </p:nvSpPr>
            <p:spPr>
              <a:xfrm>
                <a:off x="8755721" y="2110994"/>
                <a:ext cx="8770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|"/>
                          <m:endChr m:val="⟩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D5118A39-103C-91AD-6E40-590E3F414C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5721" y="2110994"/>
                <a:ext cx="877035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Delta">
                <a:extLst>
                  <a:ext uri="{FF2B5EF4-FFF2-40B4-BE49-F238E27FC236}">
                    <a16:creationId xmlns:a16="http://schemas.microsoft.com/office/drawing/2014/main" id="{03D2BA3E-C54D-9F9C-0909-2C4987EB7B33}"/>
                  </a:ext>
                </a:extLst>
              </p:cNvPr>
              <p:cNvSpPr/>
              <p:nvPr/>
            </p:nvSpPr>
            <p:spPr>
              <a:xfrm>
                <a:off x="8266414" y="4535507"/>
                <a:ext cx="306743" cy="306743"/>
              </a:xfrm>
              <a:prstGeom prst="ellipse">
                <a:avLst/>
              </a:prstGeom>
              <a:solidFill>
                <a:srgbClr val="4500F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altLang="zh-CN" b="1" i="0" smtClean="0">
                          <a:latin typeface="Cambria Math" panose="02040503050406030204" pitchFamily="18" charset="0"/>
                        </a:rPr>
                        <m:t>𝚫</m:t>
                      </m:r>
                    </m:oMath>
                  </m:oMathPara>
                </a14:m>
                <a:endParaRPr lang="zh-CN" altLang="en-US" b="1" dirty="0"/>
              </a:p>
            </p:txBody>
          </p:sp>
        </mc:Choice>
        <mc:Fallback xmlns="">
          <p:sp>
            <p:nvSpPr>
              <p:cNvPr id="69" name="Delta">
                <a:extLst>
                  <a:ext uri="{FF2B5EF4-FFF2-40B4-BE49-F238E27FC236}">
                    <a16:creationId xmlns:a16="http://schemas.microsoft.com/office/drawing/2014/main" id="{03D2BA3E-C54D-9F9C-0909-2C4987EB7B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6414" y="4535507"/>
                <a:ext cx="306743" cy="306743"/>
              </a:xfrm>
              <a:prstGeom prst="ellipse">
                <a:avLst/>
              </a:prstGeom>
              <a:blipFill>
                <a:blip r:embed="rId7"/>
                <a:stretch>
                  <a:fillRect l="-943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文本框 70">
                <a:extLst>
                  <a:ext uri="{FF2B5EF4-FFF2-40B4-BE49-F238E27FC236}">
                    <a16:creationId xmlns:a16="http://schemas.microsoft.com/office/drawing/2014/main" id="{C57B7B13-A22D-B2DA-0233-C57CDDFD21BB}"/>
                  </a:ext>
                </a:extLst>
              </p:cNvPr>
              <p:cNvSpPr txBox="1"/>
              <p:nvPr/>
            </p:nvSpPr>
            <p:spPr>
              <a:xfrm>
                <a:off x="8814369" y="4466721"/>
                <a:ext cx="5426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|"/>
                          <m:endChr m:val="⟩"/>
                          <m:ctrlPr>
                            <a:rPr lang="en-US" altLang="zh-CN" b="0" i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zh-CN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71" name="文本框 70">
                <a:extLst>
                  <a:ext uri="{FF2B5EF4-FFF2-40B4-BE49-F238E27FC236}">
                    <a16:creationId xmlns:a16="http://schemas.microsoft.com/office/drawing/2014/main" id="{C57B7B13-A22D-B2DA-0233-C57CDDFD21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4369" y="4466721"/>
                <a:ext cx="542648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id="{EE54E1A6-9FB9-57E7-C0DB-C38F49DE9FDF}"/>
                  </a:ext>
                </a:extLst>
              </p:cNvPr>
              <p:cNvSpPr txBox="1"/>
              <p:nvPr/>
            </p:nvSpPr>
            <p:spPr>
              <a:xfrm>
                <a:off x="7451020" y="4872452"/>
                <a:ext cx="2403222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 smtClean="0">
                              <a:latin typeface="Cambria Math" panose="02040503050406030204" pitchFamily="18" charset="0"/>
                            </a:rPr>
                            <m:t>f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2400" dirty="0"/>
              </a:p>
              <a:p>
                <a:r>
                  <a:rPr lang="en-US" altLang="zh-CN" dirty="0"/>
                  <a:t>Freezeout distribution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id="{EE54E1A6-9FB9-57E7-C0DB-C38F49DE9F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1020" y="4872452"/>
                <a:ext cx="2403222" cy="738664"/>
              </a:xfrm>
              <a:prstGeom prst="rect">
                <a:avLst/>
              </a:prstGeom>
              <a:blipFill>
                <a:blip r:embed="rId9"/>
                <a:stretch>
                  <a:fillRect l="-2025" r="-1772" b="-123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4" name="图片 73" descr="什么相机能够记录粒子对撞的瞬间？ - 知乎">
            <a:extLst>
              <a:ext uri="{FF2B5EF4-FFF2-40B4-BE49-F238E27FC236}">
                <a16:creationId xmlns:a16="http://schemas.microsoft.com/office/drawing/2014/main" id="{6F33CE79-4CBE-0882-E55D-DA6D4F1C95E9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4638" t="5453" r="17492" b="4801"/>
          <a:stretch>
            <a:fillRect/>
          </a:stretch>
        </p:blipFill>
        <p:spPr>
          <a:xfrm>
            <a:off x="9943334" y="1683163"/>
            <a:ext cx="1798300" cy="1476309"/>
          </a:xfrm>
          <a:prstGeom prst="rect">
            <a:avLst/>
          </a:prstGeom>
        </p:spPr>
      </p:pic>
      <p:grpSp>
        <p:nvGrpSpPr>
          <p:cNvPr id="84" name="组合 83">
            <a:extLst>
              <a:ext uri="{FF2B5EF4-FFF2-40B4-BE49-F238E27FC236}">
                <a16:creationId xmlns:a16="http://schemas.microsoft.com/office/drawing/2014/main" id="{2C430A75-A93A-75C3-C9D5-8B0C6E9B4995}"/>
              </a:ext>
            </a:extLst>
          </p:cNvPr>
          <p:cNvGrpSpPr/>
          <p:nvPr/>
        </p:nvGrpSpPr>
        <p:grpSpPr>
          <a:xfrm>
            <a:off x="9853627" y="3291088"/>
            <a:ext cx="1756894" cy="1813036"/>
            <a:chOff x="10157386" y="3519690"/>
            <a:chExt cx="1756894" cy="1813036"/>
          </a:xfrm>
        </p:grpSpPr>
        <p:pic>
          <p:nvPicPr>
            <p:cNvPr id="75" name="图片 74">
              <a:extLst>
                <a:ext uri="{FF2B5EF4-FFF2-40B4-BE49-F238E27FC236}">
                  <a16:creationId xmlns:a16="http://schemas.microsoft.com/office/drawing/2014/main" id="{10894D79-F872-0700-87C0-24F2FAD8E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t="48173"/>
            <a:stretch>
              <a:fillRect/>
            </a:stretch>
          </p:blipFill>
          <p:spPr>
            <a:xfrm>
              <a:off x="10157386" y="3519690"/>
              <a:ext cx="1756894" cy="1813036"/>
            </a:xfrm>
            <a:prstGeom prst="rect">
              <a:avLst/>
            </a:prstGeom>
          </p:spPr>
        </p:pic>
        <p:pic>
          <p:nvPicPr>
            <p:cNvPr id="80" name="图片 79">
              <a:extLst>
                <a:ext uri="{FF2B5EF4-FFF2-40B4-BE49-F238E27FC236}">
                  <a16:creationId xmlns:a16="http://schemas.microsoft.com/office/drawing/2014/main" id="{F34D918F-AA3A-DF30-F44D-F08844DAF4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0541518" y="4586196"/>
              <a:ext cx="259103" cy="256054"/>
            </a:xfrm>
            <a:prstGeom prst="rect">
              <a:avLst/>
            </a:prstGeom>
          </p:spPr>
        </p:pic>
        <p:grpSp>
          <p:nvGrpSpPr>
            <p:cNvPr id="81" name="pi">
              <a:extLst>
                <a:ext uri="{FF2B5EF4-FFF2-40B4-BE49-F238E27FC236}">
                  <a16:creationId xmlns:a16="http://schemas.microsoft.com/office/drawing/2014/main" id="{0AE953EB-DA96-C648-7733-199C89665B87}"/>
                </a:ext>
              </a:extLst>
            </p:cNvPr>
            <p:cNvGrpSpPr/>
            <p:nvPr/>
          </p:nvGrpSpPr>
          <p:grpSpPr>
            <a:xfrm>
              <a:off x="10461252" y="3874445"/>
              <a:ext cx="404806" cy="369332"/>
              <a:chOff x="10664660" y="5107340"/>
              <a:chExt cx="404806" cy="369332"/>
            </a:xfrm>
          </p:grpSpPr>
          <p:sp>
            <p:nvSpPr>
              <p:cNvPr id="82" name="椭圆 81">
                <a:extLst>
                  <a:ext uri="{FF2B5EF4-FFF2-40B4-BE49-F238E27FC236}">
                    <a16:creationId xmlns:a16="http://schemas.microsoft.com/office/drawing/2014/main" id="{34B59483-603C-C8F4-1004-7BE81C395A7E}"/>
                  </a:ext>
                </a:extLst>
              </p:cNvPr>
              <p:cNvSpPr/>
              <p:nvPr/>
            </p:nvSpPr>
            <p:spPr>
              <a:xfrm>
                <a:off x="10664660" y="5270013"/>
                <a:ext cx="126137" cy="12613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3" name="文本框 82">
                    <a:extLst>
                      <a:ext uri="{FF2B5EF4-FFF2-40B4-BE49-F238E27FC236}">
                        <a16:creationId xmlns:a16="http://schemas.microsoft.com/office/drawing/2014/main" id="{3EE3ADB2-284F-36AB-0FE4-8682EC632E57}"/>
                      </a:ext>
                    </a:extLst>
                  </p:cNvPr>
                  <p:cNvSpPr txBox="1"/>
                  <p:nvPr/>
                </p:nvSpPr>
                <p:spPr>
                  <a:xfrm>
                    <a:off x="10679487" y="5107340"/>
                    <a:ext cx="38997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oMath>
                      </m:oMathPara>
                    </a14:m>
                    <a:endParaRPr lang="zh-CN" altLang="en-US" dirty="0"/>
                  </a:p>
                </p:txBody>
              </p:sp>
            </mc:Choice>
            <mc:Fallback xmlns="">
              <p:sp>
                <p:nvSpPr>
                  <p:cNvPr id="83" name="文本框 82">
                    <a:extLst>
                      <a:ext uri="{FF2B5EF4-FFF2-40B4-BE49-F238E27FC236}">
                        <a16:creationId xmlns:a16="http://schemas.microsoft.com/office/drawing/2014/main" id="{3EE3ADB2-284F-36AB-0FE4-8682EC632E5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679487" y="5107340"/>
                    <a:ext cx="389979" cy="369332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文本框 85">
                <a:extLst>
                  <a:ext uri="{FF2B5EF4-FFF2-40B4-BE49-F238E27FC236}">
                    <a16:creationId xmlns:a16="http://schemas.microsoft.com/office/drawing/2014/main" id="{53A8ADE8-DB95-5168-99B4-AE2C97DEB1A3}"/>
                  </a:ext>
                </a:extLst>
              </p:cNvPr>
              <p:cNvSpPr txBox="1"/>
              <p:nvPr/>
            </p:nvSpPr>
            <p:spPr>
              <a:xfrm>
                <a:off x="9739002" y="5203498"/>
                <a:ext cx="2345450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⟨"/>
                          <m:endChr m:val="⟩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e>
                              </m:d>
                            </m:e>
                          </m:d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en-US" altLang="zh-CN" sz="2400" dirty="0"/>
              </a:p>
              <a:p>
                <a:r>
                  <a:rPr lang="en-US" altLang="zh-CN" dirty="0"/>
                  <a:t>Detected spectrum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86" name="文本框 85">
                <a:extLst>
                  <a:ext uri="{FF2B5EF4-FFF2-40B4-BE49-F238E27FC236}">
                    <a16:creationId xmlns:a16="http://schemas.microsoft.com/office/drawing/2014/main" id="{53A8ADE8-DB95-5168-99B4-AE2C97DEB1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39002" y="5203498"/>
                <a:ext cx="2345450" cy="738664"/>
              </a:xfrm>
              <a:prstGeom prst="rect">
                <a:avLst/>
              </a:prstGeom>
              <a:blipFill>
                <a:blip r:embed="rId14"/>
                <a:stretch>
                  <a:fillRect l="-2344" b="-123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文本框 87">
                <a:extLst>
                  <a:ext uri="{FF2B5EF4-FFF2-40B4-BE49-F238E27FC236}">
                    <a16:creationId xmlns:a16="http://schemas.microsoft.com/office/drawing/2014/main" id="{32DCA6C7-7545-D280-3F23-1CC29212DC2A}"/>
                  </a:ext>
                </a:extLst>
              </p:cNvPr>
              <p:cNvSpPr txBox="1"/>
              <p:nvPr/>
            </p:nvSpPr>
            <p:spPr>
              <a:xfrm>
                <a:off x="5979405" y="4639096"/>
                <a:ext cx="1595309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2400" dirty="0"/>
              </a:p>
              <a:p>
                <a:r>
                  <a:rPr lang="en-US" altLang="zh-CN" dirty="0"/>
                  <a:t>Particle pump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88" name="文本框 87">
                <a:extLst>
                  <a:ext uri="{FF2B5EF4-FFF2-40B4-BE49-F238E27FC236}">
                    <a16:creationId xmlns:a16="http://schemas.microsoft.com/office/drawing/2014/main" id="{32DCA6C7-7545-D280-3F23-1CC29212DC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9405" y="4639096"/>
                <a:ext cx="1595309" cy="738664"/>
              </a:xfrm>
              <a:prstGeom prst="rect">
                <a:avLst/>
              </a:prstGeom>
              <a:blipFill>
                <a:blip r:embed="rId15"/>
                <a:stretch>
                  <a:fillRect l="-3435" r="-2672" b="-123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箭头: 下 88">
            <a:extLst>
              <a:ext uri="{FF2B5EF4-FFF2-40B4-BE49-F238E27FC236}">
                <a16:creationId xmlns:a16="http://schemas.microsoft.com/office/drawing/2014/main" id="{3B786879-08D7-1A50-8B3A-74476A017F1F}"/>
              </a:ext>
            </a:extLst>
          </p:cNvPr>
          <p:cNvSpPr/>
          <p:nvPr/>
        </p:nvSpPr>
        <p:spPr>
          <a:xfrm rot="16200000">
            <a:off x="8476957" y="3572204"/>
            <a:ext cx="2422385" cy="17327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1" name="图片 90">
            <a:extLst>
              <a:ext uri="{FF2B5EF4-FFF2-40B4-BE49-F238E27FC236}">
                <a16:creationId xmlns:a16="http://schemas.microsoft.com/office/drawing/2014/main" id="{6CAA3DD3-BC07-FF42-F9F1-20F512B2073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081860" y="5839286"/>
            <a:ext cx="2606266" cy="434378"/>
          </a:xfrm>
          <a:prstGeom prst="rect">
            <a:avLst/>
          </a:prstGeom>
          <a:ln w="28575">
            <a:solidFill>
              <a:srgbClr val="EE0000"/>
            </a:solidFill>
          </a:ln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DDD982C0-B492-8499-2843-1AFC568D8814}"/>
              </a:ext>
            </a:extLst>
          </p:cNvPr>
          <p:cNvGrpSpPr/>
          <p:nvPr/>
        </p:nvGrpSpPr>
        <p:grpSpPr>
          <a:xfrm>
            <a:off x="2226614" y="4438096"/>
            <a:ext cx="3666723" cy="1530803"/>
            <a:chOff x="1620982" y="4742861"/>
            <a:chExt cx="3666723" cy="1530803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C74F6606-F336-27C3-4939-6798BA71DC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620982" y="4742861"/>
              <a:ext cx="3666723" cy="1530803"/>
            </a:xfrm>
            <a:prstGeom prst="rect">
              <a:avLst/>
            </a:prstGeom>
          </p:spPr>
        </p:pic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E5227897-230E-919C-928E-356A85135A56}"/>
                </a:ext>
              </a:extLst>
            </p:cNvPr>
            <p:cNvSpPr/>
            <p:nvPr/>
          </p:nvSpPr>
          <p:spPr>
            <a:xfrm>
              <a:off x="3355688" y="5383571"/>
              <a:ext cx="124691" cy="124691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93931AA1-182A-EBE4-4D43-70B79707A94B}"/>
                </a:ext>
              </a:extLst>
            </p:cNvPr>
            <p:cNvSpPr/>
            <p:nvPr/>
          </p:nvSpPr>
          <p:spPr>
            <a:xfrm>
              <a:off x="3285722" y="4977487"/>
              <a:ext cx="124691" cy="124691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id="{AF9B9970-D084-91B8-996B-78F8C5F399A6}"/>
                </a:ext>
              </a:extLst>
            </p:cNvPr>
            <p:cNvSpPr/>
            <p:nvPr/>
          </p:nvSpPr>
          <p:spPr>
            <a:xfrm>
              <a:off x="3345180" y="5013960"/>
              <a:ext cx="76200" cy="434340"/>
            </a:xfrm>
            <a:custGeom>
              <a:avLst/>
              <a:gdLst>
                <a:gd name="csX0" fmla="*/ 0 w 76200"/>
                <a:gd name="csY0" fmla="*/ 0 h 434340"/>
                <a:gd name="csX1" fmla="*/ 45720 w 76200"/>
                <a:gd name="csY1" fmla="*/ 175260 h 434340"/>
                <a:gd name="csX2" fmla="*/ 76200 w 76200"/>
                <a:gd name="csY2" fmla="*/ 434340 h 434340"/>
                <a:gd name="csX3" fmla="*/ 76200 w 76200"/>
                <a:gd name="csY3" fmla="*/ 434340 h 4343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6200" h="434340">
                  <a:moveTo>
                    <a:pt x="0" y="0"/>
                  </a:moveTo>
                  <a:cubicBezTo>
                    <a:pt x="16510" y="51435"/>
                    <a:pt x="33020" y="102870"/>
                    <a:pt x="45720" y="175260"/>
                  </a:cubicBezTo>
                  <a:cubicBezTo>
                    <a:pt x="58420" y="247650"/>
                    <a:pt x="76200" y="434340"/>
                    <a:pt x="76200" y="434340"/>
                  </a:cubicBezTo>
                  <a:lnTo>
                    <a:pt x="76200" y="434340"/>
                  </a:lnTo>
                </a:path>
              </a:pathLst>
            </a:custGeom>
            <a:solidFill>
              <a:srgbClr val="0070C0"/>
            </a:solidFill>
            <a:ln w="38100">
              <a:solidFill>
                <a:srgbClr val="00B05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417967BD-F0E3-E8CC-9BFC-537A5E4CE19C}"/>
                  </a:ext>
                </a:extLst>
              </p:cNvPr>
              <p:cNvSpPr txBox="1"/>
              <p:nvPr/>
            </p:nvSpPr>
            <p:spPr>
              <a:xfrm>
                <a:off x="27242" y="5003164"/>
                <a:ext cx="220874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Smeared with non-daughter particles</a:t>
                </a:r>
              </a:p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b="1" dirty="0">
                    <a:solidFill>
                      <a:srgbClr val="EE0000"/>
                    </a:solidFill>
                  </a:rPr>
                  <a:t>mass shifted</a:t>
                </a:r>
                <a:endParaRPr lang="zh-CN" altLang="en-US" b="1" dirty="0">
                  <a:solidFill>
                    <a:srgbClr val="EE0000"/>
                  </a:solidFill>
                </a:endParaRPr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417967BD-F0E3-E8CC-9BFC-537A5E4CE1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42" y="5003164"/>
                <a:ext cx="2208740" cy="923330"/>
              </a:xfrm>
              <a:prstGeom prst="rect">
                <a:avLst/>
              </a:prstGeom>
              <a:blipFill>
                <a:blip r:embed="rId18"/>
                <a:stretch>
                  <a:fillRect l="-2204" t="-3974" b="-993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文本框 20">
            <a:extLst>
              <a:ext uri="{FF2B5EF4-FFF2-40B4-BE49-F238E27FC236}">
                <a16:creationId xmlns:a16="http://schemas.microsoft.com/office/drawing/2014/main" id="{FAA5E6DD-5A8A-B2BF-8A1F-5D17182D98CC}"/>
              </a:ext>
            </a:extLst>
          </p:cNvPr>
          <p:cNvSpPr txBox="1"/>
          <p:nvPr/>
        </p:nvSpPr>
        <p:spPr>
          <a:xfrm>
            <a:off x="33477" y="6001417"/>
            <a:ext cx="61046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zh-CN" sz="1400" dirty="0">
                <a:effectLst/>
              </a:rPr>
              <a:t>[1]T. Reichert </a:t>
            </a:r>
            <a:r>
              <a:rPr lang="zh-CN" altLang="zh-CN" sz="1400" i="1" dirty="0">
                <a:effectLst/>
              </a:rPr>
              <a:t>et al.</a:t>
            </a:r>
            <a:r>
              <a:rPr lang="zh-CN" altLang="zh-CN" sz="1400" dirty="0">
                <a:effectLst/>
              </a:rPr>
              <a:t>, J. Phys. G </a:t>
            </a:r>
            <a:r>
              <a:rPr lang="zh-CN" altLang="zh-CN" sz="1400" b="1" dirty="0">
                <a:effectLst/>
              </a:rPr>
              <a:t>46</a:t>
            </a:r>
            <a:r>
              <a:rPr lang="zh-CN" altLang="zh-CN" sz="1400" dirty="0">
                <a:effectLst/>
              </a:rPr>
              <a:t>, 105107 (2019).</a:t>
            </a:r>
          </a:p>
        </p:txBody>
      </p:sp>
      <p:sp>
        <p:nvSpPr>
          <p:cNvPr id="22" name="日期占位符 21">
            <a:extLst>
              <a:ext uri="{FF2B5EF4-FFF2-40B4-BE49-F238E27FC236}">
                <a16:creationId xmlns:a16="http://schemas.microsoft.com/office/drawing/2014/main" id="{FC688BD0-C5D5-1C45-5219-23D75445F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2026/8/15</a:t>
            </a:r>
            <a:endParaRPr lang="zh-CN" altLang="en-US"/>
          </a:p>
        </p:txBody>
      </p:sp>
      <p:sp>
        <p:nvSpPr>
          <p:cNvPr id="23" name="页脚占位符 22">
            <a:extLst>
              <a:ext uri="{FF2B5EF4-FFF2-40B4-BE49-F238E27FC236}">
                <a16:creationId xmlns:a16="http://schemas.microsoft.com/office/drawing/2014/main" id="{D9321861-4C20-0AA5-47FB-AC5C9F569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第十一届手征有效场论研讨会 兰州</a:t>
            </a:r>
          </a:p>
        </p:txBody>
      </p:sp>
      <p:sp>
        <p:nvSpPr>
          <p:cNvPr id="24" name="灯片编号占位符 23">
            <a:extLst>
              <a:ext uri="{FF2B5EF4-FFF2-40B4-BE49-F238E27FC236}">
                <a16:creationId xmlns:a16="http://schemas.microsoft.com/office/drawing/2014/main" id="{EC47C56E-9A29-1DC3-E3B4-DD6FDD518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9273-3D7D-4ED4-A243-0AF4A3E566A5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CDFF8D54-B8A2-FBCA-E308-6067118F7D4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1" y="229027"/>
            <a:ext cx="923925" cy="9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294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EC9962-58CF-3880-2888-79F1148F1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Liouville equation</a:t>
            </a:r>
            <a:endParaRPr lang="zh-CN" altLang="en-US" dirty="0"/>
          </a:p>
        </p:txBody>
      </p:sp>
      <p:pic>
        <p:nvPicPr>
          <p:cNvPr id="4" name="图片 3" descr="重离子碰撞实验首次观测到整体自旋排列现象---- 中国科学院前沿科学与教育局">
            <a:extLst>
              <a:ext uri="{FF2B5EF4-FFF2-40B4-BE49-F238E27FC236}">
                <a16:creationId xmlns:a16="http://schemas.microsoft.com/office/drawing/2014/main" id="{7E6908B1-5FCE-3696-96D0-5B6F5B75B96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l="48820" t="32726" r="31949" b="37066"/>
          <a:stretch>
            <a:fillRect/>
          </a:stretch>
        </p:blipFill>
        <p:spPr>
          <a:xfrm>
            <a:off x="741910" y="2128620"/>
            <a:ext cx="1704818" cy="2121489"/>
          </a:xfrm>
          <a:prstGeom prst="ellipse">
            <a:avLst/>
          </a:prstGeom>
          <a:effectLst>
            <a:softEdge rad="292100"/>
          </a:effectLst>
        </p:spPr>
      </p:pic>
      <p:sp>
        <p:nvSpPr>
          <p:cNvPr id="5" name="箭头: 右 4">
            <a:extLst>
              <a:ext uri="{FF2B5EF4-FFF2-40B4-BE49-F238E27FC236}">
                <a16:creationId xmlns:a16="http://schemas.microsoft.com/office/drawing/2014/main" id="{3D704319-F964-933C-D11C-3B5B033C0D89}"/>
              </a:ext>
            </a:extLst>
          </p:cNvPr>
          <p:cNvSpPr/>
          <p:nvPr/>
        </p:nvSpPr>
        <p:spPr>
          <a:xfrm rot="2197043">
            <a:off x="2220384" y="3816206"/>
            <a:ext cx="504225" cy="355559"/>
          </a:xfrm>
          <a:prstGeom prst="rightArrow">
            <a:avLst/>
          </a:prstGeom>
          <a:solidFill>
            <a:srgbClr val="4500F0">
              <a:alpha val="49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箭头: 右 5">
            <a:extLst>
              <a:ext uri="{FF2B5EF4-FFF2-40B4-BE49-F238E27FC236}">
                <a16:creationId xmlns:a16="http://schemas.microsoft.com/office/drawing/2014/main" id="{1EA819A6-69D6-7ABF-45EE-82C04103AEDB}"/>
              </a:ext>
            </a:extLst>
          </p:cNvPr>
          <p:cNvSpPr/>
          <p:nvPr/>
        </p:nvSpPr>
        <p:spPr>
          <a:xfrm rot="20239824">
            <a:off x="2309981" y="2506556"/>
            <a:ext cx="377964" cy="210852"/>
          </a:xfrm>
          <a:prstGeom prst="rightArrow">
            <a:avLst/>
          </a:prstGeom>
          <a:solidFill>
            <a:schemeClr val="accent1">
              <a:alpha val="59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1E113CB-25DF-4857-C1C6-5434749D80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0341" y="1705749"/>
            <a:ext cx="933594" cy="137917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D556E4E6-8B64-32EC-67E0-1609980D608A}"/>
                  </a:ext>
                </a:extLst>
              </p:cNvPr>
              <p:cNvSpPr txBox="1"/>
              <p:nvPr/>
            </p:nvSpPr>
            <p:spPr>
              <a:xfrm>
                <a:off x="3457408" y="2265057"/>
                <a:ext cx="8134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|"/>
                          <m:endChr m:val="⟩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N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D556E4E6-8B64-32EC-67E0-1609980D60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7408" y="2265057"/>
                <a:ext cx="813491" cy="369332"/>
              </a:xfrm>
              <a:prstGeom prst="rect">
                <a:avLst/>
              </a:prstGeom>
              <a:blipFill>
                <a:blip r:embed="rId4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02968482-8404-28D1-86A1-447367BC17B8}"/>
                  </a:ext>
                </a:extLst>
              </p:cNvPr>
              <p:cNvSpPr txBox="1"/>
              <p:nvPr/>
            </p:nvSpPr>
            <p:spPr>
              <a:xfrm>
                <a:off x="3477140" y="1705749"/>
                <a:ext cx="8770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|"/>
                          <m:endChr m:val="⟩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02968482-8404-28D1-86A1-447367BC17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7140" y="1705749"/>
                <a:ext cx="877035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Delta">
                <a:extLst>
                  <a:ext uri="{FF2B5EF4-FFF2-40B4-BE49-F238E27FC236}">
                    <a16:creationId xmlns:a16="http://schemas.microsoft.com/office/drawing/2014/main" id="{AAA50985-38CE-2F70-B1BD-80A16962F8B1}"/>
                  </a:ext>
                </a:extLst>
              </p:cNvPr>
              <p:cNvSpPr/>
              <p:nvPr/>
            </p:nvSpPr>
            <p:spPr>
              <a:xfrm>
                <a:off x="2987833" y="4130262"/>
                <a:ext cx="306743" cy="306743"/>
              </a:xfrm>
              <a:prstGeom prst="ellipse">
                <a:avLst/>
              </a:prstGeom>
              <a:solidFill>
                <a:srgbClr val="4500F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altLang="zh-CN" b="1" i="0" smtClean="0">
                          <a:latin typeface="Cambria Math" panose="02040503050406030204" pitchFamily="18" charset="0"/>
                        </a:rPr>
                        <m:t>𝚫</m:t>
                      </m:r>
                    </m:oMath>
                  </m:oMathPara>
                </a14:m>
                <a:endParaRPr lang="zh-CN" altLang="en-US" b="1" dirty="0"/>
              </a:p>
            </p:txBody>
          </p:sp>
        </mc:Choice>
        <mc:Fallback xmlns="">
          <p:sp>
            <p:nvSpPr>
              <p:cNvPr id="10" name="Delta">
                <a:extLst>
                  <a:ext uri="{FF2B5EF4-FFF2-40B4-BE49-F238E27FC236}">
                    <a16:creationId xmlns:a16="http://schemas.microsoft.com/office/drawing/2014/main" id="{AAA50985-38CE-2F70-B1BD-80A16962F8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33" y="4130262"/>
                <a:ext cx="306743" cy="306743"/>
              </a:xfrm>
              <a:prstGeom prst="ellipse">
                <a:avLst/>
              </a:prstGeom>
              <a:blipFill>
                <a:blip r:embed="rId6"/>
                <a:stretch>
                  <a:fillRect l="-943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97E4569D-DA63-7583-F3D5-F635D6E50DA5}"/>
                  </a:ext>
                </a:extLst>
              </p:cNvPr>
              <p:cNvSpPr txBox="1"/>
              <p:nvPr/>
            </p:nvSpPr>
            <p:spPr>
              <a:xfrm>
                <a:off x="3535788" y="4061476"/>
                <a:ext cx="5426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|"/>
                          <m:endChr m:val="⟩"/>
                          <m:ctrlPr>
                            <a:rPr lang="en-US" altLang="zh-CN" b="0" i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zh-CN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97E4569D-DA63-7583-F3D5-F635D6E50D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5788" y="4061476"/>
                <a:ext cx="542648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6E2F2463-B01F-C33D-18C9-18D4EAEEA53E}"/>
                  </a:ext>
                </a:extLst>
              </p:cNvPr>
              <p:cNvSpPr txBox="1"/>
              <p:nvPr/>
            </p:nvSpPr>
            <p:spPr>
              <a:xfrm>
                <a:off x="2172439" y="4467207"/>
                <a:ext cx="2403222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 smtClean="0">
                              <a:latin typeface="Cambria Math" panose="02040503050406030204" pitchFamily="18" charset="0"/>
                            </a:rPr>
                            <m:t>f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2400" dirty="0"/>
              </a:p>
              <a:p>
                <a:r>
                  <a:rPr lang="en-US" altLang="zh-CN" dirty="0"/>
                  <a:t>Freezeout distribution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6E2F2463-B01F-C33D-18C9-18D4EAEEA5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2439" y="4467207"/>
                <a:ext cx="2403222" cy="738664"/>
              </a:xfrm>
              <a:prstGeom prst="rect">
                <a:avLst/>
              </a:prstGeom>
              <a:blipFill>
                <a:blip r:embed="rId8"/>
                <a:stretch>
                  <a:fillRect l="-2025" r="-1772" b="-123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图片 12" descr="什么相机能够记录粒子对撞的瞬间？ - 知乎">
            <a:extLst>
              <a:ext uri="{FF2B5EF4-FFF2-40B4-BE49-F238E27FC236}">
                <a16:creationId xmlns:a16="http://schemas.microsoft.com/office/drawing/2014/main" id="{98630DC0-17C1-62FA-0793-19F449EC255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4638" t="5453" r="17492" b="4801"/>
          <a:stretch>
            <a:fillRect/>
          </a:stretch>
        </p:blipFill>
        <p:spPr>
          <a:xfrm>
            <a:off x="4664753" y="1277918"/>
            <a:ext cx="1798300" cy="1476309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id="{9DFA7DB6-0594-F54A-06FA-B9D45BBCE4F0}"/>
              </a:ext>
            </a:extLst>
          </p:cNvPr>
          <p:cNvGrpSpPr/>
          <p:nvPr/>
        </p:nvGrpSpPr>
        <p:grpSpPr>
          <a:xfrm>
            <a:off x="4575046" y="2885843"/>
            <a:ext cx="1756894" cy="1813036"/>
            <a:chOff x="10157386" y="3519690"/>
            <a:chExt cx="1756894" cy="1813036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7FF9B9F4-B8A9-FCBD-6F77-EB61F62789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t="48173"/>
            <a:stretch>
              <a:fillRect/>
            </a:stretch>
          </p:blipFill>
          <p:spPr>
            <a:xfrm>
              <a:off x="10157386" y="3519690"/>
              <a:ext cx="1756894" cy="1813036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5BECB484-DA14-A679-6DB9-7B5BCCE160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0541518" y="4586196"/>
              <a:ext cx="259103" cy="256054"/>
            </a:xfrm>
            <a:prstGeom prst="rect">
              <a:avLst/>
            </a:prstGeom>
          </p:spPr>
        </p:pic>
        <p:grpSp>
          <p:nvGrpSpPr>
            <p:cNvPr id="17" name="pi">
              <a:extLst>
                <a:ext uri="{FF2B5EF4-FFF2-40B4-BE49-F238E27FC236}">
                  <a16:creationId xmlns:a16="http://schemas.microsoft.com/office/drawing/2014/main" id="{3E77F4E5-5884-FD43-BB87-EA5B2E981B19}"/>
                </a:ext>
              </a:extLst>
            </p:cNvPr>
            <p:cNvGrpSpPr/>
            <p:nvPr/>
          </p:nvGrpSpPr>
          <p:grpSpPr>
            <a:xfrm>
              <a:off x="10461252" y="3874445"/>
              <a:ext cx="404806" cy="369332"/>
              <a:chOff x="10664660" y="5107340"/>
              <a:chExt cx="404806" cy="369332"/>
            </a:xfrm>
          </p:grpSpPr>
          <p:sp>
            <p:nvSpPr>
              <p:cNvPr id="18" name="椭圆 17">
                <a:extLst>
                  <a:ext uri="{FF2B5EF4-FFF2-40B4-BE49-F238E27FC236}">
                    <a16:creationId xmlns:a16="http://schemas.microsoft.com/office/drawing/2014/main" id="{8F78FE2D-C4DB-27EF-83B2-74FA56ACB055}"/>
                  </a:ext>
                </a:extLst>
              </p:cNvPr>
              <p:cNvSpPr/>
              <p:nvPr/>
            </p:nvSpPr>
            <p:spPr>
              <a:xfrm>
                <a:off x="10664660" y="5270013"/>
                <a:ext cx="126137" cy="12613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文本框 18">
                    <a:extLst>
                      <a:ext uri="{FF2B5EF4-FFF2-40B4-BE49-F238E27FC236}">
                        <a16:creationId xmlns:a16="http://schemas.microsoft.com/office/drawing/2014/main" id="{C4099B77-0BD4-AE3F-127B-B11BC7BBC875}"/>
                      </a:ext>
                    </a:extLst>
                  </p:cNvPr>
                  <p:cNvSpPr txBox="1"/>
                  <p:nvPr/>
                </p:nvSpPr>
                <p:spPr>
                  <a:xfrm>
                    <a:off x="10679487" y="5107340"/>
                    <a:ext cx="38997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oMath>
                      </m:oMathPara>
                    </a14:m>
                    <a:endParaRPr lang="zh-CN" altLang="en-US" dirty="0"/>
                  </a:p>
                </p:txBody>
              </p:sp>
            </mc:Choice>
            <mc:Fallback xmlns="">
              <p:sp>
                <p:nvSpPr>
                  <p:cNvPr id="19" name="文本框 18">
                    <a:extLst>
                      <a:ext uri="{FF2B5EF4-FFF2-40B4-BE49-F238E27FC236}">
                        <a16:creationId xmlns:a16="http://schemas.microsoft.com/office/drawing/2014/main" id="{C4099B77-0BD4-AE3F-127B-B11BC7BBC87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679487" y="5107340"/>
                    <a:ext cx="389979" cy="369332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687F089C-FEAD-58E3-E781-D5F4E9261267}"/>
                  </a:ext>
                </a:extLst>
              </p:cNvPr>
              <p:cNvSpPr txBox="1"/>
              <p:nvPr/>
            </p:nvSpPr>
            <p:spPr>
              <a:xfrm>
                <a:off x="4460421" y="4798253"/>
                <a:ext cx="2150717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⟨"/>
                          <m:endChr m:val="⟩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e>
                              </m:d>
                            </m:e>
                          </m:d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en-US" altLang="zh-CN" sz="2400" dirty="0"/>
              </a:p>
              <a:p>
                <a:pPr algn="ctr"/>
                <a:r>
                  <a:rPr lang="en-US" altLang="zh-CN" dirty="0"/>
                  <a:t>Detected spectrum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687F089C-FEAD-58E3-E781-D5F4E92612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0421" y="4798253"/>
                <a:ext cx="2150717" cy="738664"/>
              </a:xfrm>
              <a:prstGeom prst="rect">
                <a:avLst/>
              </a:prstGeom>
              <a:blipFill>
                <a:blip r:embed="rId13"/>
                <a:stretch>
                  <a:fillRect l="-1700" r="-1416" b="-123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CCD4FDF9-9B81-0530-8010-51A76145B535}"/>
                  </a:ext>
                </a:extLst>
              </p:cNvPr>
              <p:cNvSpPr txBox="1"/>
              <p:nvPr/>
            </p:nvSpPr>
            <p:spPr>
              <a:xfrm>
                <a:off x="700824" y="4233851"/>
                <a:ext cx="1595309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2400" dirty="0"/>
              </a:p>
              <a:p>
                <a:r>
                  <a:rPr lang="en-US" altLang="zh-CN" dirty="0"/>
                  <a:t>Particle pump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CCD4FDF9-9B81-0530-8010-51A76145B5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824" y="4233851"/>
                <a:ext cx="1595309" cy="738664"/>
              </a:xfrm>
              <a:prstGeom prst="rect">
                <a:avLst/>
              </a:prstGeom>
              <a:blipFill>
                <a:blip r:embed="rId14"/>
                <a:stretch>
                  <a:fillRect l="-3435" r="-2672" b="-123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箭头: 下 21">
            <a:extLst>
              <a:ext uri="{FF2B5EF4-FFF2-40B4-BE49-F238E27FC236}">
                <a16:creationId xmlns:a16="http://schemas.microsoft.com/office/drawing/2014/main" id="{454759C8-CDBD-C10B-4D11-C3EDCC42F839}"/>
              </a:ext>
            </a:extLst>
          </p:cNvPr>
          <p:cNvSpPr/>
          <p:nvPr/>
        </p:nvSpPr>
        <p:spPr>
          <a:xfrm rot="16200000">
            <a:off x="3198376" y="3166959"/>
            <a:ext cx="2422385" cy="17327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B7E340A1-3071-9E37-4573-0AC0F1B2D4D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00169" y="1456037"/>
            <a:ext cx="2606266" cy="434378"/>
          </a:xfrm>
          <a:prstGeom prst="rect">
            <a:avLst/>
          </a:prstGeom>
          <a:ln w="28575">
            <a:solidFill>
              <a:srgbClr val="EE0000"/>
            </a:solidFill>
          </a:ln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8A2A93E9-E415-0F63-41AC-697DFD9CAD2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700083" y="2213160"/>
            <a:ext cx="3406435" cy="5410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E3C7EED0-363E-BFFF-3E3A-45BE77A9849C}"/>
                  </a:ext>
                </a:extLst>
              </p:cNvPr>
              <p:cNvSpPr txBox="1"/>
              <p:nvPr/>
            </p:nvSpPr>
            <p:spPr>
              <a:xfrm>
                <a:off x="8100169" y="3049977"/>
                <a:ext cx="287117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e>
                              </m:d>
                            </m:e>
                          </m:d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E3C7EED0-363E-BFFF-3E3A-45BE77A984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0169" y="3049977"/>
                <a:ext cx="2871171" cy="369332"/>
              </a:xfrm>
              <a:prstGeom prst="rect">
                <a:avLst/>
              </a:prstGeom>
              <a:blipFill>
                <a:blip r:embed="rId1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3" name="组合 32">
            <a:extLst>
              <a:ext uri="{FF2B5EF4-FFF2-40B4-BE49-F238E27FC236}">
                <a16:creationId xmlns:a16="http://schemas.microsoft.com/office/drawing/2014/main" id="{0E6513C6-2005-1CC8-A0C2-F195B0574200}"/>
              </a:ext>
            </a:extLst>
          </p:cNvPr>
          <p:cNvGrpSpPr/>
          <p:nvPr/>
        </p:nvGrpSpPr>
        <p:grpSpPr>
          <a:xfrm>
            <a:off x="6451863" y="3632464"/>
            <a:ext cx="5702187" cy="1608353"/>
            <a:chOff x="6451863" y="3548828"/>
            <a:chExt cx="5702187" cy="1608353"/>
          </a:xfrm>
        </p:grpSpPr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DC40D25F-D03A-BF00-197D-C3B708CB0C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6451863" y="3548828"/>
              <a:ext cx="5702187" cy="1162868"/>
            </a:xfrm>
            <a:prstGeom prst="rect">
              <a:avLst/>
            </a:prstGeom>
          </p:spPr>
        </p:pic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A92A1ECC-3429-ED82-B20A-8FC4243C620D}"/>
                </a:ext>
              </a:extLst>
            </p:cNvPr>
            <p:cNvSpPr txBox="1"/>
            <p:nvPr/>
          </p:nvSpPr>
          <p:spPr>
            <a:xfrm>
              <a:off x="8252985" y="4787849"/>
              <a:ext cx="23006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Koonin-Pratt formula</a:t>
              </a:r>
              <a:endParaRPr lang="zh-CN" altLang="en-US" dirty="0"/>
            </a:p>
          </p:txBody>
        </p: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5D4A3928-C46B-CD70-0890-C455EBC19997}"/>
              </a:ext>
            </a:extLst>
          </p:cNvPr>
          <p:cNvSpPr txBox="1"/>
          <p:nvPr/>
        </p:nvSpPr>
        <p:spPr>
          <a:xfrm>
            <a:off x="700824" y="5729309"/>
            <a:ext cx="60977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zh-CN" sz="1400" dirty="0">
                <a:effectLst/>
              </a:rPr>
              <a:t>[1]</a:t>
            </a:r>
            <a:r>
              <a:rPr lang="en-US" altLang="zh-CN" sz="1400" dirty="0">
                <a:effectLst/>
              </a:rPr>
              <a:t> </a:t>
            </a:r>
            <a:r>
              <a:rPr lang="zh-CN" altLang="zh-CN" sz="1400" dirty="0">
                <a:effectLst/>
              </a:rPr>
              <a:t>U. A. Wiedemann and U. Heinz, Phys. Rep. </a:t>
            </a:r>
            <a:r>
              <a:rPr lang="zh-CN" altLang="zh-CN" sz="1400" b="1" dirty="0">
                <a:effectLst/>
              </a:rPr>
              <a:t>319</a:t>
            </a:r>
            <a:r>
              <a:rPr lang="zh-CN" altLang="zh-CN" sz="1400" dirty="0">
                <a:effectLst/>
              </a:rPr>
              <a:t>, 145 (1999).</a:t>
            </a:r>
            <a:endParaRPr lang="en-US" altLang="zh-CN" sz="1400" dirty="0">
              <a:effectLst/>
            </a:endParaRPr>
          </a:p>
          <a:p>
            <a:r>
              <a:rPr lang="zh-CN" altLang="zh-CN" sz="1400" dirty="0"/>
              <a:t>[</a:t>
            </a:r>
            <a:r>
              <a:rPr lang="en-US" altLang="zh-CN" sz="1400" dirty="0"/>
              <a:t>2</a:t>
            </a:r>
            <a:r>
              <a:rPr lang="zh-CN" altLang="zh-CN" sz="1400" dirty="0"/>
              <a:t>]</a:t>
            </a:r>
            <a:r>
              <a:rPr lang="en-US" altLang="zh-CN" sz="1400" dirty="0"/>
              <a:t> </a:t>
            </a:r>
            <a:r>
              <a:rPr lang="zh-CN" altLang="zh-CN" sz="1400" b="1" dirty="0"/>
              <a:t>LZ</a:t>
            </a:r>
            <a:r>
              <a:rPr lang="en-US" altLang="zh-CN" sz="1400" dirty="0"/>
              <a:t>, T. Shao, S. Zhang and </a:t>
            </a:r>
            <a:r>
              <a:rPr lang="zh-CN" altLang="zh-CN" sz="1400" i="1" dirty="0"/>
              <a:t>et al.</a:t>
            </a:r>
            <a:r>
              <a:rPr lang="zh-CN" altLang="zh-CN" sz="1400" dirty="0"/>
              <a:t>, </a:t>
            </a:r>
            <a:r>
              <a:rPr lang="en-US" altLang="zh-CN" sz="1400" dirty="0"/>
              <a:t>arXiv:2606.08230 </a:t>
            </a:r>
            <a:r>
              <a:rPr lang="zh-CN" altLang="zh-CN" sz="1400" dirty="0"/>
              <a:t>(2026).</a:t>
            </a: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4F568379-1F25-FF70-61EF-82F3AF1EFD0E}"/>
              </a:ext>
            </a:extLst>
          </p:cNvPr>
          <p:cNvGrpSpPr/>
          <p:nvPr/>
        </p:nvGrpSpPr>
        <p:grpSpPr>
          <a:xfrm>
            <a:off x="6490283" y="79542"/>
            <a:ext cx="5499885" cy="1033167"/>
            <a:chOff x="6664549" y="5203293"/>
            <a:chExt cx="5499885" cy="1098331"/>
          </a:xfrm>
        </p:grpSpPr>
        <p:sp>
          <p:nvSpPr>
            <p:cNvPr id="39" name="矩形: 圆角 38">
              <a:extLst>
                <a:ext uri="{FF2B5EF4-FFF2-40B4-BE49-F238E27FC236}">
                  <a16:creationId xmlns:a16="http://schemas.microsoft.com/office/drawing/2014/main" id="{6478E94E-29B1-6C60-989F-27A1EE626E5B}"/>
                </a:ext>
              </a:extLst>
            </p:cNvPr>
            <p:cNvSpPr/>
            <p:nvPr/>
          </p:nvSpPr>
          <p:spPr>
            <a:xfrm>
              <a:off x="6664549" y="5203293"/>
              <a:ext cx="5451311" cy="1098331"/>
            </a:xfrm>
            <a:prstGeom prst="roundRect">
              <a:avLst/>
            </a:prstGeom>
            <a:noFill/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文本框 39">
                  <a:extLst>
                    <a:ext uri="{FF2B5EF4-FFF2-40B4-BE49-F238E27FC236}">
                      <a16:creationId xmlns:a16="http://schemas.microsoft.com/office/drawing/2014/main" id="{CD125D59-354B-0792-36CC-C463153D3C77}"/>
                    </a:ext>
                  </a:extLst>
                </p:cNvPr>
                <p:cNvSpPr txBox="1"/>
                <p:nvPr/>
              </p:nvSpPr>
              <p:spPr>
                <a:xfrm>
                  <a:off x="6769164" y="5280965"/>
                  <a:ext cx="3942490" cy="97347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nary>
                          <m:naryPr>
                            <m:subHide m:val="on"/>
                            <m:supHide m:val="on"/>
                            <m:ctrlP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b>
                              <m:sSubPr>
                                <m:ctrlPr>
                                  <a:rPr lang="en-US" altLang="zh-CN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400" b="0" i="1" smtClean="0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</m:e>
                              <m:sub>
                                <m:r>
                                  <a:rPr lang="en-US" altLang="zh-CN" sz="1400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altLang="zh-CN" sz="14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  <m: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  <m: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</m:nary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sSub>
                          <m:sSubPr>
                            <m:ctrlP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zh-CN" sz="1400" b="0" i="0" smtClean="0">
                                <a:latin typeface="Cambria Math" panose="02040503050406030204" pitchFamily="18" charset="0"/>
                              </a:rPr>
                              <m:t>scat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14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14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400" b="1" i="1" smtClean="0">
                                    <a:latin typeface="Cambria Math" panose="02040503050406030204" pitchFamily="18" charset="0"/>
                                  </a:rPr>
                                  <m:t>𝒌</m:t>
                                </m:r>
                              </m:e>
                              <m:sub>
                                <m:r>
                                  <a:rPr lang="en-US" altLang="zh-CN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14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400" b="1" i="1" smtClean="0">
                                    <a:latin typeface="Cambria Math" panose="02040503050406030204" pitchFamily="18" charset="0"/>
                                  </a:rPr>
                                  <m:t>𝒌</m:t>
                                </m:r>
                              </m:e>
                              <m:sub>
                                <m:r>
                                  <a:rPr lang="en-US" altLang="zh-CN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  <m:t>;</m:t>
                            </m:r>
                            <m:sSubSup>
                              <m:sSubSupPr>
                                <m:ctrlPr>
                                  <a:rPr lang="en-US" altLang="zh-CN" sz="14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1400" b="1" i="1" smtClean="0">
                                    <a:latin typeface="Cambria Math" panose="02040503050406030204" pitchFamily="18" charset="0"/>
                                  </a:rPr>
                                  <m:t>𝒌</m:t>
                                </m:r>
                              </m:e>
                              <m:sub>
                                <m:r>
                                  <a:rPr lang="en-US" altLang="zh-CN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altLang="zh-CN" sz="1400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  <m: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Sup>
                              <m:sSubSupPr>
                                <m:ctrlPr>
                                  <a:rPr lang="en-US" altLang="zh-CN" sz="14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1400" b="1" i="1" smtClean="0">
                                    <a:latin typeface="Cambria Math" panose="02040503050406030204" pitchFamily="18" charset="0"/>
                                  </a:rPr>
                                  <m:t>𝒌</m:t>
                                </m:r>
                              </m:e>
                              <m:sub>
                                <m:r>
                                  <a:rPr lang="en-US" altLang="zh-CN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altLang="zh-CN" sz="1400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</m:e>
                        </m:d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~</m:t>
                        </m:r>
                        <m:sSub>
                          <m:sSubPr>
                            <m:ctrlPr>
                              <a:rPr lang="en-US" altLang="zh-CN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zh-CN" sz="1400" i="0">
                                <a:latin typeface="Cambria Math" panose="02040503050406030204" pitchFamily="18" charset="0"/>
                              </a:rPr>
                              <m:t>scat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14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400" b="1" i="1" smtClean="0">
                                <a:latin typeface="Cambria Math" panose="02040503050406030204" pitchFamily="18" charset="0"/>
                              </a:rPr>
                              <m:t>𝑲</m:t>
                            </m:r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altLang="zh-CN" sz="1400" b="1" i="1" smtClean="0">
                                <a:latin typeface="Cambria Math" panose="02040503050406030204" pitchFamily="18" charset="0"/>
                              </a:rPr>
                              <m:t>𝒌</m:t>
                            </m:r>
                            <m: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altLang="zh-CN" sz="14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1400" b="1" i="1" smtClean="0">
                                    <a:latin typeface="Cambria Math" panose="02040503050406030204" pitchFamily="18" charset="0"/>
                                  </a:rPr>
                                  <m:t>𝒌</m:t>
                                </m:r>
                              </m:e>
                              <m:sup>
                                <m:r>
                                  <a:rPr lang="en-US" altLang="zh-CN" sz="1400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lang="en-US" altLang="zh-CN" sz="1400" dirty="0"/>
                </a:p>
                <a:p>
                  <a:pPr/>
                  <a14:m>
                    <m:oMathPara xmlns:m="http://schemas.openxmlformats.org/officeDocument/2006/math">
                      <m:oMath>
                        <m:nary>
                          <m:naryPr>
                            <m:subHide m:val="on"/>
                            <m:supHide m:val="on"/>
                            <m:ctrlPr>
                              <a:rPr lang="en-US" altLang="zh-CN" sz="1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b>
                              <m:sSubPr>
                                <m:ctrlPr>
                                  <a:rPr lang="en-US" altLang="zh-CN" sz="1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400" i="1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CN" sz="1400" b="0" i="0" smtClean="0"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</m:sub>
                            </m:sSub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</m:nary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→</m:t>
                        </m:r>
                        <m:sSub>
                          <m:sSubPr>
                            <m:ctrlPr>
                              <a:rPr lang="en-US" altLang="zh-CN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zh-CN" sz="1400" b="0" i="0" smtClean="0">
                                <a:latin typeface="Cambria Math" panose="02040503050406030204" pitchFamily="18" charset="0"/>
                              </a:rPr>
                              <m:t>res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14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400" b="1" i="1" smtClean="0">
                                <a:latin typeface="Cambria Math" panose="02040503050406030204" pitchFamily="18" charset="0"/>
                              </a:rPr>
                              <m:t>𝑲</m:t>
                            </m:r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altLang="zh-CN" sz="1400" b="1" i="1" smtClean="0">
                                <a:latin typeface="Cambria Math" panose="02040503050406030204" pitchFamily="18" charset="0"/>
                              </a:rPr>
                              <m:t>𝑲</m:t>
                            </m:r>
                            <m:r>
                              <a:rPr lang="en-US" altLang="zh-CN" sz="1400" b="1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</m:d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~</m:t>
                        </m:r>
                        <m:sSub>
                          <m:sSubPr>
                            <m:ctrlPr>
                              <a:rPr lang="en-US" altLang="zh-CN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zh-CN" sz="1400" b="0" i="0" smtClean="0">
                                <a:latin typeface="Cambria Math" panose="02040503050406030204" pitchFamily="18" charset="0"/>
                              </a:rPr>
                              <m:t>res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14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400" b="1" i="1">
                                <a:latin typeface="Cambria Math" panose="02040503050406030204" pitchFamily="18" charset="0"/>
                              </a:rPr>
                              <m:t>𝑲</m:t>
                            </m:r>
                          </m:e>
                        </m:d>
                      </m:oMath>
                    </m:oMathPara>
                  </a14:m>
                  <a:endParaRPr lang="zh-CN" altLang="en-US" sz="1400" dirty="0"/>
                </a:p>
              </p:txBody>
            </p:sp>
          </mc:Choice>
          <mc:Fallback xmlns="">
            <p:sp>
              <p:nvSpPr>
                <p:cNvPr id="40" name="文本框 39">
                  <a:extLst>
                    <a:ext uri="{FF2B5EF4-FFF2-40B4-BE49-F238E27FC236}">
                      <a16:creationId xmlns:a16="http://schemas.microsoft.com/office/drawing/2014/main" id="{CD125D59-354B-0792-36CC-C463153D3C7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69164" y="5280965"/>
                  <a:ext cx="3942490" cy="973472"/>
                </a:xfrm>
                <a:prstGeom prst="rect">
                  <a:avLst/>
                </a:prstGeom>
                <a:blipFill>
                  <a:blip r:embed="rId19"/>
                  <a:stretch>
                    <a:fillRect l="-15920" t="-95333" b="-14266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文本框 40">
                  <a:extLst>
                    <a:ext uri="{FF2B5EF4-FFF2-40B4-BE49-F238E27FC236}">
                      <a16:creationId xmlns:a16="http://schemas.microsoft.com/office/drawing/2014/main" id="{8B087F4F-B2BE-76E2-C7F1-1814A6B8DCA0}"/>
                    </a:ext>
                  </a:extLst>
                </p:cNvPr>
                <p:cNvSpPr txBox="1"/>
                <p:nvPr/>
              </p:nvSpPr>
              <p:spPr>
                <a:xfrm>
                  <a:off x="10607027" y="5356505"/>
                  <a:ext cx="1557407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US" altLang="zh-CN" sz="14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𝝅</m:t>
                      </m:r>
                      <m:r>
                        <a:rPr lang="en-US" altLang="zh-CN" sz="14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</m:oMath>
                  </a14:m>
                  <a:r>
                    <a:rPr lang="en-US" altLang="zh-CN" sz="1400" b="1" dirty="0">
                      <a:solidFill>
                        <a:srgbClr val="C00000"/>
                      </a:solidFill>
                    </a:rPr>
                    <a:t> pair source</a:t>
                  </a:r>
                  <a:endParaRPr lang="zh-CN" altLang="en-US" sz="1400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41" name="文本框 40">
                  <a:extLst>
                    <a:ext uri="{FF2B5EF4-FFF2-40B4-BE49-F238E27FC236}">
                      <a16:creationId xmlns:a16="http://schemas.microsoft.com/office/drawing/2014/main" id="{8B087F4F-B2BE-76E2-C7F1-1814A6B8DCA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07027" y="5356505"/>
                  <a:ext cx="1557407" cy="307777"/>
                </a:xfrm>
                <a:prstGeom prst="rect">
                  <a:avLst/>
                </a:prstGeom>
                <a:blipFill>
                  <a:blip r:embed="rId20"/>
                  <a:stretch>
                    <a:fillRect t="-4255" b="-2766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文本框 41">
                  <a:extLst>
                    <a:ext uri="{FF2B5EF4-FFF2-40B4-BE49-F238E27FC236}">
                      <a16:creationId xmlns:a16="http://schemas.microsoft.com/office/drawing/2014/main" id="{581D1D27-EDCC-26FA-4A73-C366F7D8F223}"/>
                    </a:ext>
                  </a:extLst>
                </p:cNvPr>
                <p:cNvSpPr txBox="1"/>
                <p:nvPr/>
              </p:nvSpPr>
              <p:spPr>
                <a:xfrm>
                  <a:off x="10702784" y="5816365"/>
                  <a:ext cx="1332024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US" altLang="zh-CN" sz="14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𝚫</m:t>
                      </m:r>
                    </m:oMath>
                  </a14:m>
                  <a:r>
                    <a:rPr lang="en-US" altLang="zh-CN" sz="1400" b="1" dirty="0">
                      <a:solidFill>
                        <a:srgbClr val="C00000"/>
                      </a:solidFill>
                    </a:rPr>
                    <a:t> production</a:t>
                  </a:r>
                  <a:endParaRPr lang="zh-CN" altLang="en-US" sz="1400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文本框 41">
                  <a:extLst>
                    <a:ext uri="{FF2B5EF4-FFF2-40B4-BE49-F238E27FC236}">
                      <a16:creationId xmlns:a16="http://schemas.microsoft.com/office/drawing/2014/main" id="{581D1D27-EDCC-26FA-4A73-C366F7D8F22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02784" y="5816365"/>
                  <a:ext cx="1332024" cy="307777"/>
                </a:xfrm>
                <a:prstGeom prst="rect">
                  <a:avLst/>
                </a:prstGeom>
                <a:blipFill>
                  <a:blip r:embed="rId21"/>
                  <a:stretch>
                    <a:fillRect t="-4255" b="-2766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8736CB55-81AF-E724-4913-214FB62B40B9}"/>
                  </a:ext>
                </a:extLst>
              </p:cNvPr>
              <p:cNvSpPr txBox="1"/>
              <p:nvPr/>
            </p:nvSpPr>
            <p:spPr>
              <a:xfrm>
                <a:off x="7459014" y="5316970"/>
                <a:ext cx="3847159" cy="8512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 sz="1300" b="1">
                    <a:solidFill>
                      <a:srgbClr val="C0392B"/>
                    </a:solidFill>
                    <a:latin typeface="Calibri"/>
                  </a:defRPr>
                </a:pPr>
                <a:r>
                  <a:rPr lang="en-US" altLang="zh-CN" sz="1600" dirty="0">
                    <a:latin typeface="+mj-lt"/>
                  </a:rPr>
                  <a:t>Femtoscopy</a:t>
                </a:r>
              </a:p>
              <a:p>
                <a:pPr algn="ctr">
                  <a:defRPr sz="1300" b="1">
                    <a:solidFill>
                      <a:srgbClr val="C0392B"/>
                    </a:solidFill>
                    <a:latin typeface="Calibri"/>
                  </a:defRPr>
                </a:pPr>
                <a14:m>
                  <m:oMathPara xmlns:m="http://schemas.openxmlformats.org/officeDocument/2006/math">
                    <m:oMath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US" altLang="zh-CN" sz="16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16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1" i="1" smtClean="0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16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1" i="1" smtClean="0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16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1" i="1" smtClean="0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16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1" i="1" smtClean="0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16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1" i="1" smtClean="0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sSub>
                            <m:sSubPr>
                              <m:ctrlPr>
                                <a:rPr lang="en-US" altLang="zh-CN" sz="1600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zh-CN" sz="1600" b="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1600" b="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16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1" i="1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1600" b="0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altLang="zh-CN" sz="1600" dirty="0">
                  <a:latin typeface="+mj-lt"/>
                </a:endParaRPr>
              </a:p>
            </p:txBody>
          </p:sp>
        </mc:Choice>
        <mc:Fallback xmlns="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8736CB55-81AF-E724-4913-214FB62B40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9014" y="5316970"/>
                <a:ext cx="3847159" cy="851259"/>
              </a:xfrm>
              <a:prstGeom prst="rect">
                <a:avLst/>
              </a:prstGeom>
              <a:blipFill>
                <a:blip r:embed="rId22"/>
                <a:stretch>
                  <a:fillRect t="-21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DF3DBB8-C9C5-04DD-B718-389E7AFA9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2026/8/15</a:t>
            </a:r>
            <a:endParaRPr lang="zh-CN" altLang="en-US"/>
          </a:p>
        </p:txBody>
      </p:sp>
      <p:sp>
        <p:nvSpPr>
          <p:cNvPr id="23" name="页脚占位符 22">
            <a:extLst>
              <a:ext uri="{FF2B5EF4-FFF2-40B4-BE49-F238E27FC236}">
                <a16:creationId xmlns:a16="http://schemas.microsoft.com/office/drawing/2014/main" id="{D41D888B-CB07-BF31-BE20-39EC0C6FA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第十一届手征有效场论研讨会 兰州</a:t>
            </a:r>
          </a:p>
        </p:txBody>
      </p:sp>
      <p:sp>
        <p:nvSpPr>
          <p:cNvPr id="25" name="灯片编号占位符 24">
            <a:extLst>
              <a:ext uri="{FF2B5EF4-FFF2-40B4-BE49-F238E27FC236}">
                <a16:creationId xmlns:a16="http://schemas.microsoft.com/office/drawing/2014/main" id="{9D019369-E180-0829-7753-D3C06DACA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9273-3D7D-4ED4-A243-0AF4A3E566A5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80546238-4E02-3945-65CB-679024E57418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1" y="229027"/>
            <a:ext cx="923925" cy="9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028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FA105-7C2F-C675-A142-275B84B70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F35074-9A51-D19F-2846-C0FC89612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Liouville equation</a:t>
            </a:r>
            <a:endParaRPr lang="zh-CN" altLang="en-US" dirty="0"/>
          </a:p>
        </p:txBody>
      </p:sp>
      <p:pic>
        <p:nvPicPr>
          <p:cNvPr id="4" name="图片 3" descr="重离子碰撞实验首次观测到整体自旋排列现象---- 中国科学院前沿科学与教育局">
            <a:extLst>
              <a:ext uri="{FF2B5EF4-FFF2-40B4-BE49-F238E27FC236}">
                <a16:creationId xmlns:a16="http://schemas.microsoft.com/office/drawing/2014/main" id="{A83B58D5-A0B8-FAAE-DFBD-68F9DD9FF92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l="48820" t="32726" r="31949" b="37066"/>
          <a:stretch>
            <a:fillRect/>
          </a:stretch>
        </p:blipFill>
        <p:spPr>
          <a:xfrm>
            <a:off x="741910" y="2128620"/>
            <a:ext cx="1704818" cy="2121489"/>
          </a:xfrm>
          <a:prstGeom prst="ellipse">
            <a:avLst/>
          </a:prstGeom>
          <a:effectLst>
            <a:softEdge rad="292100"/>
          </a:effectLst>
        </p:spPr>
      </p:pic>
      <p:sp>
        <p:nvSpPr>
          <p:cNvPr id="5" name="箭头: 右 4">
            <a:extLst>
              <a:ext uri="{FF2B5EF4-FFF2-40B4-BE49-F238E27FC236}">
                <a16:creationId xmlns:a16="http://schemas.microsoft.com/office/drawing/2014/main" id="{6C3B79FE-DF1F-F1E9-4603-BB48A7A7A8F3}"/>
              </a:ext>
            </a:extLst>
          </p:cNvPr>
          <p:cNvSpPr/>
          <p:nvPr/>
        </p:nvSpPr>
        <p:spPr>
          <a:xfrm rot="2197043">
            <a:off x="2220384" y="3816206"/>
            <a:ext cx="504225" cy="355559"/>
          </a:xfrm>
          <a:prstGeom prst="rightArrow">
            <a:avLst/>
          </a:prstGeom>
          <a:solidFill>
            <a:srgbClr val="4500F0">
              <a:alpha val="49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箭头: 右 5">
            <a:extLst>
              <a:ext uri="{FF2B5EF4-FFF2-40B4-BE49-F238E27FC236}">
                <a16:creationId xmlns:a16="http://schemas.microsoft.com/office/drawing/2014/main" id="{4AEF2D33-6D2E-7D53-9509-9C35334DFD6C}"/>
              </a:ext>
            </a:extLst>
          </p:cNvPr>
          <p:cNvSpPr/>
          <p:nvPr/>
        </p:nvSpPr>
        <p:spPr>
          <a:xfrm rot="20239824">
            <a:off x="2309981" y="2506556"/>
            <a:ext cx="377964" cy="210852"/>
          </a:xfrm>
          <a:prstGeom prst="rightArrow">
            <a:avLst/>
          </a:prstGeom>
          <a:solidFill>
            <a:schemeClr val="accent1">
              <a:alpha val="59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4EDD7F4-F358-58E6-7965-9EAFD0C3C5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0341" y="1705749"/>
            <a:ext cx="933594" cy="137917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FF50776D-742D-4AAC-BB5F-1A38AAF46FA9}"/>
                  </a:ext>
                </a:extLst>
              </p:cNvPr>
              <p:cNvSpPr txBox="1"/>
              <p:nvPr/>
            </p:nvSpPr>
            <p:spPr>
              <a:xfrm>
                <a:off x="3457408" y="2265057"/>
                <a:ext cx="8134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|"/>
                          <m:endChr m:val="⟩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N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FF50776D-742D-4AAC-BB5F-1A38AAF46F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7408" y="2265057"/>
                <a:ext cx="813491" cy="369332"/>
              </a:xfrm>
              <a:prstGeom prst="rect">
                <a:avLst/>
              </a:prstGeom>
              <a:blipFill>
                <a:blip r:embed="rId4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C49E1623-6B20-FC85-25E6-AFF1D7F780F6}"/>
                  </a:ext>
                </a:extLst>
              </p:cNvPr>
              <p:cNvSpPr txBox="1"/>
              <p:nvPr/>
            </p:nvSpPr>
            <p:spPr>
              <a:xfrm>
                <a:off x="3477140" y="1705749"/>
                <a:ext cx="8770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|"/>
                          <m:endChr m:val="⟩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C49E1623-6B20-FC85-25E6-AFF1D7F780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7140" y="1705749"/>
                <a:ext cx="877035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Delta">
                <a:extLst>
                  <a:ext uri="{FF2B5EF4-FFF2-40B4-BE49-F238E27FC236}">
                    <a16:creationId xmlns:a16="http://schemas.microsoft.com/office/drawing/2014/main" id="{3DEC959D-D941-BAD4-FE3E-2D2F3A79BA75}"/>
                  </a:ext>
                </a:extLst>
              </p:cNvPr>
              <p:cNvSpPr/>
              <p:nvPr/>
            </p:nvSpPr>
            <p:spPr>
              <a:xfrm>
                <a:off x="2987833" y="4130262"/>
                <a:ext cx="306743" cy="306743"/>
              </a:xfrm>
              <a:prstGeom prst="ellipse">
                <a:avLst/>
              </a:prstGeom>
              <a:solidFill>
                <a:srgbClr val="4500F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altLang="zh-CN" b="1" i="0" smtClean="0">
                          <a:latin typeface="Cambria Math" panose="02040503050406030204" pitchFamily="18" charset="0"/>
                        </a:rPr>
                        <m:t>𝚫</m:t>
                      </m:r>
                    </m:oMath>
                  </m:oMathPara>
                </a14:m>
                <a:endParaRPr lang="zh-CN" altLang="en-US" b="1" dirty="0"/>
              </a:p>
            </p:txBody>
          </p:sp>
        </mc:Choice>
        <mc:Fallback xmlns="">
          <p:sp>
            <p:nvSpPr>
              <p:cNvPr id="10" name="Delta">
                <a:extLst>
                  <a:ext uri="{FF2B5EF4-FFF2-40B4-BE49-F238E27FC236}">
                    <a16:creationId xmlns:a16="http://schemas.microsoft.com/office/drawing/2014/main" id="{3DEC959D-D941-BAD4-FE3E-2D2F3A79BA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33" y="4130262"/>
                <a:ext cx="306743" cy="306743"/>
              </a:xfrm>
              <a:prstGeom prst="ellipse">
                <a:avLst/>
              </a:prstGeom>
              <a:blipFill>
                <a:blip r:embed="rId6"/>
                <a:stretch>
                  <a:fillRect l="-943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4ACD3513-E7F3-37A3-219B-404E02C16C38}"/>
                  </a:ext>
                </a:extLst>
              </p:cNvPr>
              <p:cNvSpPr txBox="1"/>
              <p:nvPr/>
            </p:nvSpPr>
            <p:spPr>
              <a:xfrm>
                <a:off x="3535788" y="4061476"/>
                <a:ext cx="5426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|"/>
                          <m:endChr m:val="⟩"/>
                          <m:ctrlPr>
                            <a:rPr lang="en-US" altLang="zh-CN" b="0" i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zh-CN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4ACD3513-E7F3-37A3-219B-404E02C16C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5788" y="4061476"/>
                <a:ext cx="542648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6B92D8F7-2371-40CC-C2EC-C4EDAC3D356A}"/>
                  </a:ext>
                </a:extLst>
              </p:cNvPr>
              <p:cNvSpPr txBox="1"/>
              <p:nvPr/>
            </p:nvSpPr>
            <p:spPr>
              <a:xfrm>
                <a:off x="2172439" y="4467207"/>
                <a:ext cx="2403222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 smtClean="0">
                              <a:latin typeface="Cambria Math" panose="02040503050406030204" pitchFamily="18" charset="0"/>
                            </a:rPr>
                            <m:t>f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2400" dirty="0"/>
              </a:p>
              <a:p>
                <a:r>
                  <a:rPr lang="en-US" altLang="zh-CN" dirty="0"/>
                  <a:t>Freezeout distribution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6B92D8F7-2371-40CC-C2EC-C4EDAC3D35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2439" y="4467207"/>
                <a:ext cx="2403222" cy="738664"/>
              </a:xfrm>
              <a:prstGeom prst="rect">
                <a:avLst/>
              </a:prstGeom>
              <a:blipFill>
                <a:blip r:embed="rId8"/>
                <a:stretch>
                  <a:fillRect l="-2025" r="-1772" b="-123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图片 12" descr="什么相机能够记录粒子对撞的瞬间？ - 知乎">
            <a:extLst>
              <a:ext uri="{FF2B5EF4-FFF2-40B4-BE49-F238E27FC236}">
                <a16:creationId xmlns:a16="http://schemas.microsoft.com/office/drawing/2014/main" id="{BEF448FE-FD61-8D58-0B83-9DB3B66E1E7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4638" t="5453" r="17492" b="4801"/>
          <a:stretch>
            <a:fillRect/>
          </a:stretch>
        </p:blipFill>
        <p:spPr>
          <a:xfrm>
            <a:off x="4664753" y="1277918"/>
            <a:ext cx="1798300" cy="1476309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id="{5FAFC29C-72F3-CF8C-CB33-A3E997BF1AB8}"/>
              </a:ext>
            </a:extLst>
          </p:cNvPr>
          <p:cNvGrpSpPr/>
          <p:nvPr/>
        </p:nvGrpSpPr>
        <p:grpSpPr>
          <a:xfrm>
            <a:off x="4575046" y="2885843"/>
            <a:ext cx="1756894" cy="1813036"/>
            <a:chOff x="10157386" y="3519690"/>
            <a:chExt cx="1756894" cy="1813036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CCD4149A-5663-A3FF-5240-B39846198E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t="48173"/>
            <a:stretch>
              <a:fillRect/>
            </a:stretch>
          </p:blipFill>
          <p:spPr>
            <a:xfrm>
              <a:off x="10157386" y="3519690"/>
              <a:ext cx="1756894" cy="1813036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6C3558D4-6C8D-3041-9A63-028004A7AF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0541518" y="4586196"/>
              <a:ext cx="259103" cy="256054"/>
            </a:xfrm>
            <a:prstGeom prst="rect">
              <a:avLst/>
            </a:prstGeom>
          </p:spPr>
        </p:pic>
        <p:grpSp>
          <p:nvGrpSpPr>
            <p:cNvPr id="17" name="pi">
              <a:extLst>
                <a:ext uri="{FF2B5EF4-FFF2-40B4-BE49-F238E27FC236}">
                  <a16:creationId xmlns:a16="http://schemas.microsoft.com/office/drawing/2014/main" id="{9C9418DB-E47B-6DE2-078C-6399EFBD4E84}"/>
                </a:ext>
              </a:extLst>
            </p:cNvPr>
            <p:cNvGrpSpPr/>
            <p:nvPr/>
          </p:nvGrpSpPr>
          <p:grpSpPr>
            <a:xfrm>
              <a:off x="10461252" y="3874445"/>
              <a:ext cx="404806" cy="369332"/>
              <a:chOff x="10664660" y="5107340"/>
              <a:chExt cx="404806" cy="369332"/>
            </a:xfrm>
          </p:grpSpPr>
          <p:sp>
            <p:nvSpPr>
              <p:cNvPr id="18" name="椭圆 17">
                <a:extLst>
                  <a:ext uri="{FF2B5EF4-FFF2-40B4-BE49-F238E27FC236}">
                    <a16:creationId xmlns:a16="http://schemas.microsoft.com/office/drawing/2014/main" id="{EA1CFE5F-87B7-1778-E93A-EE0E75910C71}"/>
                  </a:ext>
                </a:extLst>
              </p:cNvPr>
              <p:cNvSpPr/>
              <p:nvPr/>
            </p:nvSpPr>
            <p:spPr>
              <a:xfrm>
                <a:off x="10664660" y="5270013"/>
                <a:ext cx="126137" cy="12613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文本框 18">
                    <a:extLst>
                      <a:ext uri="{FF2B5EF4-FFF2-40B4-BE49-F238E27FC236}">
                        <a16:creationId xmlns:a16="http://schemas.microsoft.com/office/drawing/2014/main" id="{93CA6373-42FD-D476-EF9C-5F9F9F9E7255}"/>
                      </a:ext>
                    </a:extLst>
                  </p:cNvPr>
                  <p:cNvSpPr txBox="1"/>
                  <p:nvPr/>
                </p:nvSpPr>
                <p:spPr>
                  <a:xfrm>
                    <a:off x="10679487" y="5107340"/>
                    <a:ext cx="38997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oMath>
                      </m:oMathPara>
                    </a14:m>
                    <a:endParaRPr lang="zh-CN" altLang="en-US" dirty="0"/>
                  </a:p>
                </p:txBody>
              </p:sp>
            </mc:Choice>
            <mc:Fallback xmlns="">
              <p:sp>
                <p:nvSpPr>
                  <p:cNvPr id="19" name="文本框 18">
                    <a:extLst>
                      <a:ext uri="{FF2B5EF4-FFF2-40B4-BE49-F238E27FC236}">
                        <a16:creationId xmlns:a16="http://schemas.microsoft.com/office/drawing/2014/main" id="{93CA6373-42FD-D476-EF9C-5F9F9F9E725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679487" y="5107340"/>
                    <a:ext cx="389979" cy="369332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620D857F-534F-9DB3-D847-0FFFAE0615C1}"/>
                  </a:ext>
                </a:extLst>
              </p:cNvPr>
              <p:cNvSpPr txBox="1"/>
              <p:nvPr/>
            </p:nvSpPr>
            <p:spPr>
              <a:xfrm>
                <a:off x="4460421" y="4798253"/>
                <a:ext cx="2150717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⟨"/>
                          <m:endChr m:val="⟩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e>
                              </m:d>
                            </m:e>
                          </m:d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en-US" altLang="zh-CN" sz="2400" dirty="0"/>
              </a:p>
              <a:p>
                <a:pPr algn="ctr"/>
                <a:r>
                  <a:rPr lang="en-US" altLang="zh-CN" dirty="0"/>
                  <a:t>Detected spectrum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620D857F-534F-9DB3-D847-0FFFAE0615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0421" y="4798253"/>
                <a:ext cx="2150717" cy="738664"/>
              </a:xfrm>
              <a:prstGeom prst="rect">
                <a:avLst/>
              </a:prstGeom>
              <a:blipFill>
                <a:blip r:embed="rId13"/>
                <a:stretch>
                  <a:fillRect l="-1700" r="-1416" b="-123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7CA34FA4-D549-0E60-4411-1D630ED093F7}"/>
                  </a:ext>
                </a:extLst>
              </p:cNvPr>
              <p:cNvSpPr txBox="1"/>
              <p:nvPr/>
            </p:nvSpPr>
            <p:spPr>
              <a:xfrm>
                <a:off x="700824" y="4233851"/>
                <a:ext cx="1595309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2400" dirty="0"/>
              </a:p>
              <a:p>
                <a:r>
                  <a:rPr lang="en-US" altLang="zh-CN" dirty="0"/>
                  <a:t>Particle pump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7CA34FA4-D549-0E60-4411-1D630ED093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824" y="4233851"/>
                <a:ext cx="1595309" cy="738664"/>
              </a:xfrm>
              <a:prstGeom prst="rect">
                <a:avLst/>
              </a:prstGeom>
              <a:blipFill>
                <a:blip r:embed="rId14"/>
                <a:stretch>
                  <a:fillRect l="-3435" r="-2672" b="-123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箭头: 下 21">
            <a:extLst>
              <a:ext uri="{FF2B5EF4-FFF2-40B4-BE49-F238E27FC236}">
                <a16:creationId xmlns:a16="http://schemas.microsoft.com/office/drawing/2014/main" id="{856574B0-F97B-931B-818F-9B9B1A49A455}"/>
              </a:ext>
            </a:extLst>
          </p:cNvPr>
          <p:cNvSpPr/>
          <p:nvPr/>
        </p:nvSpPr>
        <p:spPr>
          <a:xfrm rot="16200000">
            <a:off x="3198376" y="3166959"/>
            <a:ext cx="2422385" cy="17327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FBF11E48-FE8D-3D7C-3731-A0A8B24B6E6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00169" y="1456037"/>
            <a:ext cx="2606266" cy="434378"/>
          </a:xfrm>
          <a:prstGeom prst="rect">
            <a:avLst/>
          </a:prstGeom>
          <a:ln w="28575">
            <a:solidFill>
              <a:srgbClr val="EE0000"/>
            </a:solidFill>
          </a:ln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2C1C23C5-CE78-9432-7F3E-F84C8F34BBE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700083" y="2213160"/>
            <a:ext cx="3406435" cy="5410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FF8897F2-F15A-DB45-4431-BF77E5C8C62D}"/>
                  </a:ext>
                </a:extLst>
              </p:cNvPr>
              <p:cNvSpPr txBox="1"/>
              <p:nvPr/>
            </p:nvSpPr>
            <p:spPr>
              <a:xfrm>
                <a:off x="8100169" y="3049977"/>
                <a:ext cx="287117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e>
                              </m:d>
                            </m:e>
                          </m:d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FF8897F2-F15A-DB45-4431-BF77E5C8C6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0169" y="3049977"/>
                <a:ext cx="2871171" cy="369332"/>
              </a:xfrm>
              <a:prstGeom prst="rect">
                <a:avLst/>
              </a:prstGeom>
              <a:blipFill>
                <a:blip r:embed="rId1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3" name="组合 32">
            <a:extLst>
              <a:ext uri="{FF2B5EF4-FFF2-40B4-BE49-F238E27FC236}">
                <a16:creationId xmlns:a16="http://schemas.microsoft.com/office/drawing/2014/main" id="{375E21CB-92C6-7750-AC5D-643CF2E45293}"/>
              </a:ext>
            </a:extLst>
          </p:cNvPr>
          <p:cNvGrpSpPr/>
          <p:nvPr/>
        </p:nvGrpSpPr>
        <p:grpSpPr>
          <a:xfrm>
            <a:off x="6451863" y="3631955"/>
            <a:ext cx="5702187" cy="1608353"/>
            <a:chOff x="6451863" y="3548828"/>
            <a:chExt cx="5702187" cy="1608353"/>
          </a:xfrm>
        </p:grpSpPr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14E6B16F-9055-2346-E88D-7C36B04FD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6451863" y="3548828"/>
              <a:ext cx="5702187" cy="1162868"/>
            </a:xfrm>
            <a:prstGeom prst="rect">
              <a:avLst/>
            </a:prstGeom>
          </p:spPr>
        </p:pic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48104943-DC72-ABFB-2201-CDA3621F8738}"/>
                </a:ext>
              </a:extLst>
            </p:cNvPr>
            <p:cNvSpPr txBox="1"/>
            <p:nvPr/>
          </p:nvSpPr>
          <p:spPr>
            <a:xfrm>
              <a:off x="8252985" y="4787849"/>
              <a:ext cx="23006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Koonin-Pratt formula</a:t>
              </a:r>
              <a:endParaRPr lang="zh-CN" altLang="en-US" dirty="0"/>
            </a:p>
          </p:txBody>
        </p: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FF46318F-3E0E-280F-99FE-5406C18D3D98}"/>
              </a:ext>
            </a:extLst>
          </p:cNvPr>
          <p:cNvSpPr txBox="1"/>
          <p:nvPr/>
        </p:nvSpPr>
        <p:spPr>
          <a:xfrm>
            <a:off x="700824" y="5729309"/>
            <a:ext cx="60977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zh-CN" sz="1400" dirty="0">
                <a:effectLst/>
              </a:rPr>
              <a:t>[1]</a:t>
            </a:r>
            <a:r>
              <a:rPr lang="en-US" altLang="zh-CN" sz="1400" dirty="0">
                <a:effectLst/>
              </a:rPr>
              <a:t> </a:t>
            </a:r>
            <a:r>
              <a:rPr lang="zh-CN" altLang="zh-CN" sz="1400" dirty="0">
                <a:effectLst/>
              </a:rPr>
              <a:t>U. A. Wiedemann and U. Heinz, Phys. Rep. </a:t>
            </a:r>
            <a:r>
              <a:rPr lang="zh-CN" altLang="zh-CN" sz="1400" b="1" dirty="0">
                <a:effectLst/>
              </a:rPr>
              <a:t>319</a:t>
            </a:r>
            <a:r>
              <a:rPr lang="zh-CN" altLang="zh-CN" sz="1400" dirty="0">
                <a:effectLst/>
              </a:rPr>
              <a:t>, 145 (1999).</a:t>
            </a:r>
            <a:endParaRPr lang="en-US" altLang="zh-CN" sz="1400" dirty="0">
              <a:effectLst/>
            </a:endParaRPr>
          </a:p>
          <a:p>
            <a:r>
              <a:rPr lang="zh-CN" altLang="zh-CN" sz="1400" dirty="0"/>
              <a:t>[</a:t>
            </a:r>
            <a:r>
              <a:rPr lang="en-US" altLang="zh-CN" sz="1400" dirty="0"/>
              <a:t>2</a:t>
            </a:r>
            <a:r>
              <a:rPr lang="zh-CN" altLang="zh-CN" sz="1400" dirty="0"/>
              <a:t>]</a:t>
            </a:r>
            <a:r>
              <a:rPr lang="en-US" altLang="zh-CN" sz="1400" dirty="0"/>
              <a:t> </a:t>
            </a:r>
            <a:r>
              <a:rPr lang="zh-CN" altLang="zh-CN" sz="1400" b="1" dirty="0"/>
              <a:t>LZ</a:t>
            </a:r>
            <a:r>
              <a:rPr lang="en-US" altLang="zh-CN" sz="1400" dirty="0"/>
              <a:t>, T. Shao, S. Zhang and </a:t>
            </a:r>
            <a:r>
              <a:rPr lang="zh-CN" altLang="zh-CN" sz="1400" i="1" dirty="0"/>
              <a:t>et al.</a:t>
            </a:r>
            <a:r>
              <a:rPr lang="zh-CN" altLang="zh-CN" sz="1400" dirty="0"/>
              <a:t>, </a:t>
            </a:r>
            <a:r>
              <a:rPr lang="en-US" altLang="zh-CN" sz="1400" dirty="0"/>
              <a:t>arXiv:2606.08230 </a:t>
            </a:r>
            <a:r>
              <a:rPr lang="zh-CN" altLang="zh-CN" sz="1400" dirty="0"/>
              <a:t>(2026).</a:t>
            </a: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30F7D68F-18F1-238C-BF2C-95BC29ED8755}"/>
              </a:ext>
            </a:extLst>
          </p:cNvPr>
          <p:cNvCxnSpPr>
            <a:cxnSpLocks/>
          </p:cNvCxnSpPr>
          <p:nvPr/>
        </p:nvCxnSpPr>
        <p:spPr>
          <a:xfrm>
            <a:off x="3553935" y="2075081"/>
            <a:ext cx="623690" cy="0"/>
          </a:xfrm>
          <a:prstGeom prst="line">
            <a:avLst/>
          </a:prstGeom>
          <a:ln w="28575">
            <a:solidFill>
              <a:srgbClr val="E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CF223A3C-DD25-FD41-208A-58C6A7911CE9}"/>
                  </a:ext>
                </a:extLst>
              </p:cNvPr>
              <p:cNvSpPr txBox="1"/>
              <p:nvPr/>
            </p:nvSpPr>
            <p:spPr>
              <a:xfrm>
                <a:off x="4641511" y="1689411"/>
                <a:ext cx="3103768" cy="369332"/>
              </a:xfrm>
              <a:prstGeom prst="rect">
                <a:avLst/>
              </a:prstGeom>
              <a:solidFill>
                <a:schemeClr val="bg1">
                  <a:alpha val="87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Background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~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CF223A3C-DD25-FD41-208A-58C6A7911C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1511" y="1689411"/>
                <a:ext cx="3103768" cy="369332"/>
              </a:xfrm>
              <a:prstGeom prst="rect">
                <a:avLst/>
              </a:prstGeom>
              <a:blipFill>
                <a:blip r:embed="rId19"/>
                <a:stretch>
                  <a:fillRect l="-1569" t="-8197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551687A0-6066-3C50-4D32-7DF751E2BDA6}"/>
              </a:ext>
            </a:extLst>
          </p:cNvPr>
          <p:cNvCxnSpPr>
            <a:cxnSpLocks/>
          </p:cNvCxnSpPr>
          <p:nvPr/>
        </p:nvCxnSpPr>
        <p:spPr>
          <a:xfrm>
            <a:off x="3553935" y="2648606"/>
            <a:ext cx="623690" cy="0"/>
          </a:xfrm>
          <a:prstGeom prst="line">
            <a:avLst/>
          </a:prstGeom>
          <a:ln w="28575">
            <a:solidFill>
              <a:srgbClr val="E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B7832FF7-888E-67B3-9991-12A0765CAC4A}"/>
              </a:ext>
            </a:extLst>
          </p:cNvPr>
          <p:cNvCxnSpPr>
            <a:cxnSpLocks/>
          </p:cNvCxnSpPr>
          <p:nvPr/>
        </p:nvCxnSpPr>
        <p:spPr>
          <a:xfrm>
            <a:off x="7476479" y="4027130"/>
            <a:ext cx="4286030" cy="0"/>
          </a:xfrm>
          <a:prstGeom prst="line">
            <a:avLst/>
          </a:prstGeom>
          <a:ln w="28575">
            <a:solidFill>
              <a:srgbClr val="E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16471002-A05E-1848-35BD-6E8CB585C3C3}"/>
              </a:ext>
            </a:extLst>
          </p:cNvPr>
          <p:cNvCxnSpPr>
            <a:cxnSpLocks/>
          </p:cNvCxnSpPr>
          <p:nvPr/>
        </p:nvCxnSpPr>
        <p:spPr>
          <a:xfrm>
            <a:off x="3535788" y="4464790"/>
            <a:ext cx="623690" cy="0"/>
          </a:xfrm>
          <a:prstGeom prst="line">
            <a:avLst/>
          </a:prstGeom>
          <a:ln w="28575">
            <a:solidFill>
              <a:srgbClr val="E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E14C1CAA-9C8F-FDA8-BCE9-8BDAD2379BD4}"/>
              </a:ext>
            </a:extLst>
          </p:cNvPr>
          <p:cNvCxnSpPr>
            <a:cxnSpLocks/>
          </p:cNvCxnSpPr>
          <p:nvPr/>
        </p:nvCxnSpPr>
        <p:spPr>
          <a:xfrm>
            <a:off x="7476479" y="4411402"/>
            <a:ext cx="3361239" cy="0"/>
          </a:xfrm>
          <a:prstGeom prst="line">
            <a:avLst/>
          </a:prstGeom>
          <a:ln w="28575">
            <a:solidFill>
              <a:srgbClr val="E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B98BF5B7-AB54-9154-94AD-BE30C975782F}"/>
              </a:ext>
            </a:extLst>
          </p:cNvPr>
          <p:cNvCxnSpPr>
            <a:cxnSpLocks/>
          </p:cNvCxnSpPr>
          <p:nvPr/>
        </p:nvCxnSpPr>
        <p:spPr>
          <a:xfrm>
            <a:off x="7476479" y="4597394"/>
            <a:ext cx="4483457" cy="0"/>
          </a:xfrm>
          <a:prstGeom prst="line">
            <a:avLst/>
          </a:prstGeom>
          <a:ln w="28575">
            <a:solidFill>
              <a:srgbClr val="E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>
            <a:extLst>
              <a:ext uri="{FF2B5EF4-FFF2-40B4-BE49-F238E27FC236}">
                <a16:creationId xmlns:a16="http://schemas.microsoft.com/office/drawing/2014/main" id="{B8BE8F76-FC49-1432-79F7-657503233C9D}"/>
              </a:ext>
            </a:extLst>
          </p:cNvPr>
          <p:cNvSpPr txBox="1"/>
          <p:nvPr/>
        </p:nvSpPr>
        <p:spPr>
          <a:xfrm>
            <a:off x="7745279" y="4810870"/>
            <a:ext cx="3361239" cy="540000"/>
          </a:xfrm>
          <a:prstGeom prst="rect">
            <a:avLst/>
          </a:prstGeom>
          <a:solidFill>
            <a:schemeClr val="bg1">
              <a:alpha val="94000"/>
            </a:schemeClr>
          </a:solidFill>
        </p:spPr>
        <p:txBody>
          <a:bodyPr wrap="square" anchor="ctr">
            <a:spAutoFit/>
          </a:bodyPr>
          <a:lstStyle/>
          <a:p>
            <a:pPr algn="r"/>
            <a:r>
              <a:rPr lang="en-US" altLang="zh-CN" dirty="0"/>
              <a:t>I</a:t>
            </a:r>
            <a:r>
              <a:rPr lang="zh-CN" altLang="en-US" dirty="0"/>
              <a:t>gnor</a:t>
            </a:r>
            <a:r>
              <a:rPr lang="en-US" altLang="zh-CN" dirty="0"/>
              <a:t>ed due to d</a:t>
            </a:r>
            <a:r>
              <a:rPr lang="zh-CN" altLang="en-US" dirty="0"/>
              <a:t>ecoherence</a:t>
            </a:r>
          </a:p>
        </p:txBody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77B5C3A6-7DFC-1A32-2430-2857E8F5446D}"/>
              </a:ext>
            </a:extLst>
          </p:cNvPr>
          <p:cNvGrpSpPr/>
          <p:nvPr/>
        </p:nvGrpSpPr>
        <p:grpSpPr>
          <a:xfrm>
            <a:off x="6490283" y="79542"/>
            <a:ext cx="5499885" cy="1033167"/>
            <a:chOff x="6664549" y="5203293"/>
            <a:chExt cx="5499885" cy="1098331"/>
          </a:xfrm>
        </p:grpSpPr>
        <p:sp>
          <p:nvSpPr>
            <p:cNvPr id="46" name="矩形: 圆角 45">
              <a:extLst>
                <a:ext uri="{FF2B5EF4-FFF2-40B4-BE49-F238E27FC236}">
                  <a16:creationId xmlns:a16="http://schemas.microsoft.com/office/drawing/2014/main" id="{B220B0BA-AF69-2697-C8B2-FAA6C7019288}"/>
                </a:ext>
              </a:extLst>
            </p:cNvPr>
            <p:cNvSpPr/>
            <p:nvPr/>
          </p:nvSpPr>
          <p:spPr>
            <a:xfrm>
              <a:off x="6664549" y="5203293"/>
              <a:ext cx="5451311" cy="1098331"/>
            </a:xfrm>
            <a:prstGeom prst="roundRect">
              <a:avLst/>
            </a:prstGeom>
            <a:noFill/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文本框 47">
                  <a:extLst>
                    <a:ext uri="{FF2B5EF4-FFF2-40B4-BE49-F238E27FC236}">
                      <a16:creationId xmlns:a16="http://schemas.microsoft.com/office/drawing/2014/main" id="{7E4C7CAE-403F-DE3B-F0BE-FDBCBDE816A0}"/>
                    </a:ext>
                  </a:extLst>
                </p:cNvPr>
                <p:cNvSpPr txBox="1"/>
                <p:nvPr/>
              </p:nvSpPr>
              <p:spPr>
                <a:xfrm>
                  <a:off x="6769164" y="5280965"/>
                  <a:ext cx="3942490" cy="97347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nary>
                          <m:naryPr>
                            <m:subHide m:val="on"/>
                            <m:supHide m:val="on"/>
                            <m:ctrlP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b>
                              <m:sSubPr>
                                <m:ctrlPr>
                                  <a:rPr lang="en-US" altLang="zh-CN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400" b="0" i="1" smtClean="0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</m:e>
                              <m:sub>
                                <m:r>
                                  <a:rPr lang="en-US" altLang="zh-CN" sz="1400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altLang="zh-CN" sz="14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  <m: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  <m: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</m:nary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sSub>
                          <m:sSubPr>
                            <m:ctrlP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zh-CN" sz="1400" b="0" i="0" smtClean="0">
                                <a:latin typeface="Cambria Math" panose="02040503050406030204" pitchFamily="18" charset="0"/>
                              </a:rPr>
                              <m:t>scat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14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14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400" b="1" i="1" smtClean="0">
                                    <a:latin typeface="Cambria Math" panose="02040503050406030204" pitchFamily="18" charset="0"/>
                                  </a:rPr>
                                  <m:t>𝒌</m:t>
                                </m:r>
                              </m:e>
                              <m:sub>
                                <m:r>
                                  <a:rPr lang="en-US" altLang="zh-CN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14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400" b="1" i="1" smtClean="0">
                                    <a:latin typeface="Cambria Math" panose="02040503050406030204" pitchFamily="18" charset="0"/>
                                  </a:rPr>
                                  <m:t>𝒌</m:t>
                                </m:r>
                              </m:e>
                              <m:sub>
                                <m:r>
                                  <a:rPr lang="en-US" altLang="zh-CN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  <m:t>;</m:t>
                            </m:r>
                            <m:sSubSup>
                              <m:sSubSupPr>
                                <m:ctrlPr>
                                  <a:rPr lang="en-US" altLang="zh-CN" sz="14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1400" b="1" i="1" smtClean="0">
                                    <a:latin typeface="Cambria Math" panose="02040503050406030204" pitchFamily="18" charset="0"/>
                                  </a:rPr>
                                  <m:t>𝒌</m:t>
                                </m:r>
                              </m:e>
                              <m:sub>
                                <m:r>
                                  <a:rPr lang="en-US" altLang="zh-CN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altLang="zh-CN" sz="1400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  <m: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Sup>
                              <m:sSubSupPr>
                                <m:ctrlPr>
                                  <a:rPr lang="en-US" altLang="zh-CN" sz="14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1400" b="1" i="1" smtClean="0">
                                    <a:latin typeface="Cambria Math" panose="02040503050406030204" pitchFamily="18" charset="0"/>
                                  </a:rPr>
                                  <m:t>𝒌</m:t>
                                </m:r>
                              </m:e>
                              <m:sub>
                                <m:r>
                                  <a:rPr lang="en-US" altLang="zh-CN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altLang="zh-CN" sz="1400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</m:e>
                        </m:d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~</m:t>
                        </m:r>
                        <m:sSub>
                          <m:sSubPr>
                            <m:ctrlPr>
                              <a:rPr lang="en-US" altLang="zh-CN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zh-CN" sz="1400" i="0">
                                <a:latin typeface="Cambria Math" panose="02040503050406030204" pitchFamily="18" charset="0"/>
                              </a:rPr>
                              <m:t>scat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14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400" b="1" i="1" smtClean="0">
                                <a:latin typeface="Cambria Math" panose="02040503050406030204" pitchFamily="18" charset="0"/>
                              </a:rPr>
                              <m:t>𝑲</m:t>
                            </m:r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altLang="zh-CN" sz="1400" b="1" i="1" smtClean="0">
                                <a:latin typeface="Cambria Math" panose="02040503050406030204" pitchFamily="18" charset="0"/>
                              </a:rPr>
                              <m:t>𝒌</m:t>
                            </m:r>
                            <m:r>
                              <a:rPr lang="en-US" altLang="zh-CN" sz="1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altLang="zh-CN" sz="14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1400" b="1" i="1" smtClean="0">
                                    <a:latin typeface="Cambria Math" panose="02040503050406030204" pitchFamily="18" charset="0"/>
                                  </a:rPr>
                                  <m:t>𝒌</m:t>
                                </m:r>
                              </m:e>
                              <m:sup>
                                <m:r>
                                  <a:rPr lang="en-US" altLang="zh-CN" sz="1400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lang="en-US" altLang="zh-CN" sz="1400" dirty="0"/>
                </a:p>
                <a:p>
                  <a:pPr/>
                  <a14:m>
                    <m:oMathPara xmlns:m="http://schemas.openxmlformats.org/officeDocument/2006/math">
                      <m:oMath>
                        <m:nary>
                          <m:naryPr>
                            <m:subHide m:val="on"/>
                            <m:supHide m:val="on"/>
                            <m:ctrlPr>
                              <a:rPr lang="en-US" altLang="zh-CN" sz="1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b>
                              <m:sSubPr>
                                <m:ctrlPr>
                                  <a:rPr lang="en-US" altLang="zh-CN" sz="1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400" i="1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CN" sz="1400" b="0" i="0" smtClean="0"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</m:sub>
                            </m:sSub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</m:nary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→</m:t>
                        </m:r>
                        <m:sSub>
                          <m:sSubPr>
                            <m:ctrlPr>
                              <a:rPr lang="en-US" altLang="zh-CN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zh-CN" sz="1400" b="0" i="0" smtClean="0">
                                <a:latin typeface="Cambria Math" panose="02040503050406030204" pitchFamily="18" charset="0"/>
                              </a:rPr>
                              <m:t>res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14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400" b="1" i="1" smtClean="0">
                                <a:latin typeface="Cambria Math" panose="02040503050406030204" pitchFamily="18" charset="0"/>
                              </a:rPr>
                              <m:t>𝑲</m:t>
                            </m:r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altLang="zh-CN" sz="1400" b="1" i="1" smtClean="0">
                                <a:latin typeface="Cambria Math" panose="02040503050406030204" pitchFamily="18" charset="0"/>
                              </a:rPr>
                              <m:t>𝑲</m:t>
                            </m:r>
                            <m:r>
                              <a:rPr lang="en-US" altLang="zh-CN" sz="1400" b="1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</m:d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~</m:t>
                        </m:r>
                        <m:sSub>
                          <m:sSubPr>
                            <m:ctrlPr>
                              <a:rPr lang="en-US" altLang="zh-CN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zh-CN" sz="1400" b="0" i="0" smtClean="0">
                                <a:latin typeface="Cambria Math" panose="02040503050406030204" pitchFamily="18" charset="0"/>
                              </a:rPr>
                              <m:t>res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14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400" b="1" i="1">
                                <a:latin typeface="Cambria Math" panose="02040503050406030204" pitchFamily="18" charset="0"/>
                              </a:rPr>
                              <m:t>𝑲</m:t>
                            </m:r>
                          </m:e>
                        </m:d>
                      </m:oMath>
                    </m:oMathPara>
                  </a14:m>
                  <a:endParaRPr lang="zh-CN" altLang="en-US" sz="1400" dirty="0"/>
                </a:p>
              </p:txBody>
            </p:sp>
          </mc:Choice>
          <mc:Fallback xmlns="">
            <p:sp>
              <p:nvSpPr>
                <p:cNvPr id="48" name="文本框 47">
                  <a:extLst>
                    <a:ext uri="{FF2B5EF4-FFF2-40B4-BE49-F238E27FC236}">
                      <a16:creationId xmlns:a16="http://schemas.microsoft.com/office/drawing/2014/main" id="{7E4C7CAE-403F-DE3B-F0BE-FDBCBDE816A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69164" y="5280965"/>
                  <a:ext cx="3942490" cy="973472"/>
                </a:xfrm>
                <a:prstGeom prst="rect">
                  <a:avLst/>
                </a:prstGeom>
                <a:blipFill>
                  <a:blip r:embed="rId20"/>
                  <a:stretch>
                    <a:fillRect l="-15920" t="-95333" b="-14266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文本框 49">
                  <a:extLst>
                    <a:ext uri="{FF2B5EF4-FFF2-40B4-BE49-F238E27FC236}">
                      <a16:creationId xmlns:a16="http://schemas.microsoft.com/office/drawing/2014/main" id="{FC2B0C4B-ED93-9DC9-477F-90D9F9487DE6}"/>
                    </a:ext>
                  </a:extLst>
                </p:cNvPr>
                <p:cNvSpPr txBox="1"/>
                <p:nvPr/>
              </p:nvSpPr>
              <p:spPr>
                <a:xfrm>
                  <a:off x="10607027" y="5356505"/>
                  <a:ext cx="1557407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US" altLang="zh-CN" sz="14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𝝅</m:t>
                      </m:r>
                      <m:r>
                        <a:rPr lang="en-US" altLang="zh-CN" sz="14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</m:oMath>
                  </a14:m>
                  <a:r>
                    <a:rPr lang="en-US" altLang="zh-CN" sz="1400" b="1" dirty="0">
                      <a:solidFill>
                        <a:srgbClr val="C00000"/>
                      </a:solidFill>
                    </a:rPr>
                    <a:t> pair source</a:t>
                  </a:r>
                  <a:endParaRPr lang="zh-CN" altLang="en-US" sz="1400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50" name="文本框 49">
                  <a:extLst>
                    <a:ext uri="{FF2B5EF4-FFF2-40B4-BE49-F238E27FC236}">
                      <a16:creationId xmlns:a16="http://schemas.microsoft.com/office/drawing/2014/main" id="{FC2B0C4B-ED93-9DC9-477F-90D9F9487DE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07027" y="5356505"/>
                  <a:ext cx="1557407" cy="307777"/>
                </a:xfrm>
                <a:prstGeom prst="rect">
                  <a:avLst/>
                </a:prstGeom>
                <a:blipFill>
                  <a:blip r:embed="rId21"/>
                  <a:stretch>
                    <a:fillRect t="-4255" b="-2766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文本框 51">
                  <a:extLst>
                    <a:ext uri="{FF2B5EF4-FFF2-40B4-BE49-F238E27FC236}">
                      <a16:creationId xmlns:a16="http://schemas.microsoft.com/office/drawing/2014/main" id="{5A4E27D7-437D-6D88-D4DB-AF04C60FC5AA}"/>
                    </a:ext>
                  </a:extLst>
                </p:cNvPr>
                <p:cNvSpPr txBox="1"/>
                <p:nvPr/>
              </p:nvSpPr>
              <p:spPr>
                <a:xfrm>
                  <a:off x="10702784" y="5816365"/>
                  <a:ext cx="1332024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US" altLang="zh-CN" sz="14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𝚫</m:t>
                      </m:r>
                    </m:oMath>
                  </a14:m>
                  <a:r>
                    <a:rPr lang="en-US" altLang="zh-CN" sz="1400" b="1" dirty="0">
                      <a:solidFill>
                        <a:srgbClr val="C00000"/>
                      </a:solidFill>
                    </a:rPr>
                    <a:t> production</a:t>
                  </a:r>
                  <a:endParaRPr lang="zh-CN" altLang="en-US" sz="1400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52" name="文本框 51">
                  <a:extLst>
                    <a:ext uri="{FF2B5EF4-FFF2-40B4-BE49-F238E27FC236}">
                      <a16:creationId xmlns:a16="http://schemas.microsoft.com/office/drawing/2014/main" id="{5A4E27D7-437D-6D88-D4DB-AF04C60FC5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02784" y="5816365"/>
                  <a:ext cx="1332024" cy="307777"/>
                </a:xfrm>
                <a:prstGeom prst="rect">
                  <a:avLst/>
                </a:prstGeom>
                <a:blipFill>
                  <a:blip r:embed="rId22"/>
                  <a:stretch>
                    <a:fillRect t="-4255" b="-2766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文本框 54">
                <a:extLst>
                  <a:ext uri="{FF2B5EF4-FFF2-40B4-BE49-F238E27FC236}">
                    <a16:creationId xmlns:a16="http://schemas.microsoft.com/office/drawing/2014/main" id="{5373AA46-5362-E547-1F94-9AA5BF98263D}"/>
                  </a:ext>
                </a:extLst>
              </p:cNvPr>
              <p:cNvSpPr txBox="1"/>
              <p:nvPr/>
            </p:nvSpPr>
            <p:spPr>
              <a:xfrm>
                <a:off x="7459014" y="5316970"/>
                <a:ext cx="3847159" cy="8512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 sz="1300" b="1">
                    <a:solidFill>
                      <a:srgbClr val="C0392B"/>
                    </a:solidFill>
                    <a:latin typeface="Calibri"/>
                  </a:defRPr>
                </a:pPr>
                <a:r>
                  <a:rPr lang="en-US" altLang="zh-CN" sz="1600" dirty="0">
                    <a:latin typeface="+mj-lt"/>
                  </a:rPr>
                  <a:t>Femtoscopy</a:t>
                </a:r>
              </a:p>
              <a:p>
                <a:pPr algn="ctr">
                  <a:defRPr sz="1300" b="1">
                    <a:solidFill>
                      <a:srgbClr val="C0392B"/>
                    </a:solidFill>
                    <a:latin typeface="Calibri"/>
                  </a:defRPr>
                </a:pPr>
                <a14:m>
                  <m:oMathPara xmlns:m="http://schemas.openxmlformats.org/officeDocument/2006/math">
                    <m:oMath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US" altLang="zh-CN" sz="16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16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1" i="1" smtClean="0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16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1" i="1" smtClean="0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16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1" i="1" smtClean="0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16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1" i="1" smtClean="0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16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1" i="1" smtClean="0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sSub>
                            <m:sSubPr>
                              <m:ctrlPr>
                                <a:rPr lang="en-US" altLang="zh-CN" sz="1600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zh-CN" sz="1600" b="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1600" b="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16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1" i="1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1600" b="0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altLang="zh-CN" sz="1600" dirty="0">
                  <a:latin typeface="+mj-lt"/>
                </a:endParaRPr>
              </a:p>
            </p:txBody>
          </p:sp>
        </mc:Choice>
        <mc:Fallback xmlns="">
          <p:sp>
            <p:nvSpPr>
              <p:cNvPr id="55" name="文本框 54">
                <a:extLst>
                  <a:ext uri="{FF2B5EF4-FFF2-40B4-BE49-F238E27FC236}">
                    <a16:creationId xmlns:a16="http://schemas.microsoft.com/office/drawing/2014/main" id="{5373AA46-5362-E547-1F94-9AA5BF9826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9014" y="5316970"/>
                <a:ext cx="3847159" cy="851259"/>
              </a:xfrm>
              <a:prstGeom prst="rect">
                <a:avLst/>
              </a:prstGeom>
              <a:blipFill>
                <a:blip r:embed="rId23"/>
                <a:stretch>
                  <a:fillRect t="-21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3889ACB-F333-40A2-4D7C-3937A36B8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2026/8/15</a:t>
            </a:r>
            <a:endParaRPr lang="zh-CN" altLang="en-US"/>
          </a:p>
        </p:txBody>
      </p:sp>
      <p:sp>
        <p:nvSpPr>
          <p:cNvPr id="25" name="页脚占位符 24">
            <a:extLst>
              <a:ext uri="{FF2B5EF4-FFF2-40B4-BE49-F238E27FC236}">
                <a16:creationId xmlns:a16="http://schemas.microsoft.com/office/drawing/2014/main" id="{F3B8D17B-1FAF-9BBF-14F8-7309A9426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第十一届手征有效场论研讨会 兰州</a:t>
            </a:r>
          </a:p>
        </p:txBody>
      </p:sp>
      <p:sp>
        <p:nvSpPr>
          <p:cNvPr id="34" name="灯片编号占位符 33">
            <a:extLst>
              <a:ext uri="{FF2B5EF4-FFF2-40B4-BE49-F238E27FC236}">
                <a16:creationId xmlns:a16="http://schemas.microsoft.com/office/drawing/2014/main" id="{1499E557-D070-E711-4B26-D06B3D0C0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9273-3D7D-4ED4-A243-0AF4A3E566A5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39" name="图片 38">
            <a:extLst>
              <a:ext uri="{FF2B5EF4-FFF2-40B4-BE49-F238E27FC236}">
                <a16:creationId xmlns:a16="http://schemas.microsoft.com/office/drawing/2014/main" id="{E95F118A-5C24-BD09-076E-BC7E25C9F20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1" y="229027"/>
            <a:ext cx="923925" cy="9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588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AD5DD-BED5-8E50-F747-22734367D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21F89D3-D677-2A21-2D08-EF3280133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 err="1"/>
              <a:t>Femtoscopic</a:t>
            </a:r>
            <a:r>
              <a:rPr lang="en-US" altLang="zh-CN" dirty="0"/>
              <a:t> correlations </a:t>
            </a:r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1D7C6287-DAC6-39E8-C220-D5003D7F1E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566" t="6975" b="45721"/>
          <a:stretch>
            <a:fillRect/>
          </a:stretch>
        </p:blipFill>
        <p:spPr>
          <a:xfrm>
            <a:off x="424885" y="1298864"/>
            <a:ext cx="6616297" cy="509154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71C1DACF-A0BF-9621-C02F-E37198C91C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2718" y="1957396"/>
            <a:ext cx="3886692" cy="44535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1FACDD29-07D7-A70D-0594-B9E7CCCABF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85" y="3151764"/>
            <a:ext cx="3485111" cy="52804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B2514031-A161-EB1E-75EF-849B01CF38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2718" y="3916763"/>
            <a:ext cx="4423253" cy="528047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1C3D9C25-57DA-7E3D-5E01-68189EED134B}"/>
              </a:ext>
            </a:extLst>
          </p:cNvPr>
          <p:cNvSpPr txBox="1"/>
          <p:nvPr/>
        </p:nvSpPr>
        <p:spPr>
          <a:xfrm>
            <a:off x="4540828" y="2378520"/>
            <a:ext cx="2095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C00000"/>
                </a:solidFill>
              </a:rPr>
              <a:t>Lippmann-Schwinger equation</a:t>
            </a:r>
            <a:endParaRPr lang="zh-CN" altLang="en-US" sz="1400" b="1" dirty="0">
              <a:solidFill>
                <a:srgbClr val="C00000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183DCD59-D357-69E0-0115-61513547FB59}"/>
              </a:ext>
            </a:extLst>
          </p:cNvPr>
          <p:cNvSpPr txBox="1"/>
          <p:nvPr/>
        </p:nvSpPr>
        <p:spPr>
          <a:xfrm>
            <a:off x="4742624" y="4429523"/>
            <a:ext cx="1894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err="1">
                <a:solidFill>
                  <a:srgbClr val="C00000"/>
                </a:solidFill>
              </a:rPr>
              <a:t>Sokhotski-Plemelj</a:t>
            </a:r>
            <a:endParaRPr lang="en-US" altLang="zh-CN" sz="1400" b="1" dirty="0">
              <a:solidFill>
                <a:srgbClr val="C00000"/>
              </a:solidFill>
            </a:endParaRPr>
          </a:p>
          <a:p>
            <a:r>
              <a:rPr lang="en-US" altLang="zh-CN" sz="1400" b="1" dirty="0">
                <a:solidFill>
                  <a:srgbClr val="C00000"/>
                </a:solidFill>
              </a:rPr>
              <a:t>theorem</a:t>
            </a:r>
            <a:endParaRPr lang="zh-CN" altLang="en-US" sz="1400" b="1" dirty="0">
              <a:solidFill>
                <a:srgbClr val="C00000"/>
              </a:solidFill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5DF740D2-9FD6-9E88-037A-6FC8EC627C83}"/>
              </a:ext>
            </a:extLst>
          </p:cNvPr>
          <p:cNvGrpSpPr/>
          <p:nvPr/>
        </p:nvGrpSpPr>
        <p:grpSpPr>
          <a:xfrm>
            <a:off x="7041182" y="1352367"/>
            <a:ext cx="4594943" cy="2887123"/>
            <a:chOff x="-1398966" y="837266"/>
            <a:chExt cx="8878069" cy="5578323"/>
          </a:xfrm>
        </p:grpSpPr>
        <p:pic>
          <p:nvPicPr>
            <p:cNvPr id="38" name="图片 37">
              <a:extLst>
                <a:ext uri="{FF2B5EF4-FFF2-40B4-BE49-F238E27FC236}">
                  <a16:creationId xmlns:a16="http://schemas.microsoft.com/office/drawing/2014/main" id="{6AC62D2F-99FC-5C46-E878-EC8E21BB66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1398966" y="837266"/>
              <a:ext cx="8878069" cy="5578323"/>
            </a:xfrm>
            <a:prstGeom prst="rect">
              <a:avLst/>
            </a:prstGeom>
          </p:spPr>
        </p:pic>
        <p:pic>
          <p:nvPicPr>
            <p:cNvPr id="36" name="图片 35">
              <a:extLst>
                <a:ext uri="{FF2B5EF4-FFF2-40B4-BE49-F238E27FC236}">
                  <a16:creationId xmlns:a16="http://schemas.microsoft.com/office/drawing/2014/main" id="{D2462DE2-D901-4F7E-F0DE-04AE70C3C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53400" t="3857" r="4856" b="72176"/>
            <a:stretch>
              <a:fillRect/>
            </a:stretch>
          </p:blipFill>
          <p:spPr>
            <a:xfrm>
              <a:off x="172554" y="2303153"/>
              <a:ext cx="3298709" cy="1191205"/>
            </a:xfrm>
            <a:prstGeom prst="rect">
              <a:avLst/>
            </a:prstGeom>
          </p:spPr>
        </p:pic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F7C39D91-4146-119C-7E30-1D370CA582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4885" y="4891188"/>
            <a:ext cx="4633753" cy="1019107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BF10BE7A-920E-7BEF-7824-D8351C88C178}"/>
              </a:ext>
            </a:extLst>
          </p:cNvPr>
          <p:cNvSpPr txBox="1"/>
          <p:nvPr/>
        </p:nvSpPr>
        <p:spPr>
          <a:xfrm>
            <a:off x="5825322" y="3762874"/>
            <a:ext cx="8691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B97A35"/>
                </a:solidFill>
              </a:rPr>
              <a:t>on-shell</a:t>
            </a:r>
            <a:endParaRPr lang="zh-CN" altLang="en-US" sz="1400" b="1" dirty="0">
              <a:solidFill>
                <a:srgbClr val="B97A35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18F8B61-1359-9F35-07A0-3F951C6BC8E3}"/>
              </a:ext>
            </a:extLst>
          </p:cNvPr>
          <p:cNvSpPr txBox="1"/>
          <p:nvPr/>
        </p:nvSpPr>
        <p:spPr>
          <a:xfrm>
            <a:off x="4710029" y="3762873"/>
            <a:ext cx="8787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B97A35"/>
                </a:solidFill>
              </a:rPr>
              <a:t>off-shell</a:t>
            </a:r>
            <a:endParaRPr lang="zh-CN" altLang="en-US" sz="1400" b="1" dirty="0">
              <a:solidFill>
                <a:srgbClr val="B97A35"/>
              </a:solidFill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2334FCC2-8C8A-70DB-7AD6-D7EE50E14FE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868" y="370213"/>
            <a:ext cx="3505504" cy="762066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8E18C648-5EA5-BE28-3938-3DB668C897E7}"/>
              </a:ext>
            </a:extLst>
          </p:cNvPr>
          <p:cNvSpPr txBox="1"/>
          <p:nvPr/>
        </p:nvSpPr>
        <p:spPr>
          <a:xfrm>
            <a:off x="8333868" y="99338"/>
            <a:ext cx="38191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C00000"/>
                </a:solidFill>
              </a:rPr>
              <a:t>separable T-matrix for a single resonance</a:t>
            </a:r>
            <a:endParaRPr lang="zh-CN" altLang="en-US" sz="1400" b="1" dirty="0">
              <a:solidFill>
                <a:srgbClr val="C00000"/>
              </a:solidFill>
            </a:endParaRPr>
          </a:p>
        </p:txBody>
      </p:sp>
      <p:sp>
        <p:nvSpPr>
          <p:cNvPr id="18" name="箭头: 下 17">
            <a:extLst>
              <a:ext uri="{FF2B5EF4-FFF2-40B4-BE49-F238E27FC236}">
                <a16:creationId xmlns:a16="http://schemas.microsoft.com/office/drawing/2014/main" id="{C2B4E7DC-6789-9BD3-9814-D261B4D647AE}"/>
              </a:ext>
            </a:extLst>
          </p:cNvPr>
          <p:cNvSpPr/>
          <p:nvPr/>
        </p:nvSpPr>
        <p:spPr>
          <a:xfrm>
            <a:off x="1506682" y="1957396"/>
            <a:ext cx="528682" cy="95741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箭头: 下 20">
            <a:extLst>
              <a:ext uri="{FF2B5EF4-FFF2-40B4-BE49-F238E27FC236}">
                <a16:creationId xmlns:a16="http://schemas.microsoft.com/office/drawing/2014/main" id="{553B395A-5EE6-E092-D120-B6821FC5FDFF}"/>
              </a:ext>
            </a:extLst>
          </p:cNvPr>
          <p:cNvSpPr/>
          <p:nvPr/>
        </p:nvSpPr>
        <p:spPr>
          <a:xfrm>
            <a:off x="1506682" y="3816230"/>
            <a:ext cx="528682" cy="95741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BBC14810-4538-4A1E-F8E6-1AE4BDC8A49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08544" y="4359557"/>
            <a:ext cx="4391179" cy="987701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DFB1F2BE-B985-A7C5-0B22-6D38587CF2A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25322" y="5400741"/>
            <a:ext cx="6349303" cy="888668"/>
          </a:xfrm>
          <a:prstGeom prst="rect">
            <a:avLst/>
          </a:prstGeom>
        </p:spPr>
      </p:pic>
      <p:sp>
        <p:nvSpPr>
          <p:cNvPr id="37" name="文本框 36">
            <a:extLst>
              <a:ext uri="{FF2B5EF4-FFF2-40B4-BE49-F238E27FC236}">
                <a16:creationId xmlns:a16="http://schemas.microsoft.com/office/drawing/2014/main" id="{D8240765-DA90-8164-CD70-A61CA33DA610}"/>
              </a:ext>
            </a:extLst>
          </p:cNvPr>
          <p:cNvSpPr txBox="1"/>
          <p:nvPr/>
        </p:nvSpPr>
        <p:spPr>
          <a:xfrm>
            <a:off x="424885" y="5958827"/>
            <a:ext cx="60942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400" dirty="0"/>
              <a:t>[</a:t>
            </a:r>
            <a:r>
              <a:rPr lang="en-US" altLang="zh-CN" sz="1400" dirty="0"/>
              <a:t>1</a:t>
            </a:r>
            <a:r>
              <a:rPr lang="zh-CN" altLang="zh-CN" sz="1400" dirty="0"/>
              <a:t>]</a:t>
            </a:r>
            <a:r>
              <a:rPr lang="en-US" altLang="zh-CN" sz="1400" dirty="0"/>
              <a:t> </a:t>
            </a:r>
            <a:r>
              <a:rPr lang="zh-CN" altLang="zh-CN" sz="1400" b="1" dirty="0"/>
              <a:t>LZ</a:t>
            </a:r>
            <a:r>
              <a:rPr lang="en-US" altLang="zh-CN" sz="1400" dirty="0"/>
              <a:t>, T. Shao, S. Zhang and </a:t>
            </a:r>
            <a:r>
              <a:rPr lang="zh-CN" altLang="zh-CN" sz="1400" i="1" dirty="0"/>
              <a:t>et al.</a:t>
            </a:r>
            <a:r>
              <a:rPr lang="zh-CN" altLang="zh-CN" sz="1400" dirty="0"/>
              <a:t>, </a:t>
            </a:r>
            <a:r>
              <a:rPr lang="en-US" altLang="zh-CN" sz="1400" dirty="0"/>
              <a:t>arXiv:2606.08230 </a:t>
            </a:r>
            <a:r>
              <a:rPr lang="zh-CN" altLang="zh-CN" sz="1400" dirty="0"/>
              <a:t>(2026).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ounded Rectangle 17">
                <a:extLst>
                  <a:ext uri="{FF2B5EF4-FFF2-40B4-BE49-F238E27FC236}">
                    <a16:creationId xmlns:a16="http://schemas.microsoft.com/office/drawing/2014/main" id="{89A0B493-2C10-C30A-D322-9157DE3429EF}"/>
                  </a:ext>
                </a:extLst>
              </p:cNvPr>
              <p:cNvSpPr/>
              <p:nvPr/>
            </p:nvSpPr>
            <p:spPr>
              <a:xfrm>
                <a:off x="7332250" y="4354851"/>
                <a:ext cx="4381962" cy="1921015"/>
              </a:xfrm>
              <a:prstGeom prst="roundRect">
                <a:avLst/>
              </a:prstGeom>
              <a:solidFill>
                <a:srgbClr val="2C3E5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/>
              <a:p>
                <a:pPr algn="l"/>
                <a:r>
                  <a:rPr lang="en-US" b="1" i="0" dirty="0">
                    <a:solidFill>
                      <a:srgbClr val="D48B0A"/>
                    </a:solidFill>
                    <a:latin typeface="Calibri"/>
                  </a:rPr>
                  <a:t>★ Off-shell dispersive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ar-AE" b="1" i="1" dirty="0" smtClean="0">
                            <a:solidFill>
                              <a:srgbClr val="D48B0A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ar-AE" b="1" i="1" dirty="0" smtClean="0">
                            <a:solidFill>
                              <a:srgbClr val="D48B0A"/>
                            </a:solidFill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ar-AE" b="1" i="0" dirty="0" smtClean="0">
                            <a:solidFill>
                              <a:srgbClr val="D48B0A"/>
                            </a:solidFill>
                            <a:latin typeface="Cambria Math" panose="02040503050406030204" pitchFamily="18" charset="0"/>
                          </a:rPr>
                          <m:t>𝐢𝐧𝐭</m:t>
                        </m:r>
                      </m:sub>
                      <m:sup>
                        <m:r>
                          <a:rPr lang="en-US" b="1" i="0" dirty="0" smtClean="0">
                            <a:solidFill>
                              <a:srgbClr val="D48B0A"/>
                            </a:solidFill>
                            <a:latin typeface="Cambria Math" panose="02040503050406030204" pitchFamily="18" charset="0"/>
                          </a:rPr>
                          <m:t>𝐨𝐟𝐟</m:t>
                        </m:r>
                      </m:sup>
                    </m:sSubSup>
                    <m:r>
                      <a:rPr lang="ar-AE" b="1" i="1" dirty="0">
                        <a:solidFill>
                          <a:srgbClr val="D48B0A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i="0" dirty="0">
                    <a:solidFill>
                      <a:srgbClr val="D48B0A"/>
                    </a:solidFill>
                    <a:latin typeface="Calibri"/>
                  </a:rPr>
                  <a:t>dominates</a:t>
                </a:r>
              </a:p>
              <a:p>
                <a:pPr algn="l"/>
                <a:r>
                  <a:rPr lang="en-US" sz="1600" b="0" i="0" dirty="0">
                    <a:solidFill>
                      <a:srgbClr val="FFFFFF"/>
                    </a:solidFill>
                    <a:latin typeface="Calibri"/>
                  </a:rPr>
                  <a:t>  → Low-p enhancement + high-p depletion → explains </a:t>
                </a:r>
                <a:r>
                  <a:rPr lang="el-GR" sz="1600" b="0" i="0" dirty="0">
                    <a:solidFill>
                      <a:srgbClr val="FFFFFF"/>
                    </a:solidFill>
                    <a:latin typeface="Calibri"/>
                  </a:rPr>
                  <a:t>Δ </a:t>
                </a:r>
                <a:r>
                  <a:rPr lang="en-US" sz="1600" b="0" i="0" dirty="0">
                    <a:solidFill>
                      <a:srgbClr val="FFFFFF"/>
                    </a:solidFill>
                    <a:latin typeface="Calibri"/>
                  </a:rPr>
                  <a:t>peak shift</a:t>
                </a:r>
              </a:p>
              <a:p>
                <a:pPr algn="l"/>
                <a:r>
                  <a:rPr lang="en-US" b="1" i="0" dirty="0">
                    <a:solidFill>
                      <a:srgbClr val="D48B0A"/>
                    </a:solidFill>
                    <a:latin typeface="Calibri"/>
                  </a:rPr>
                  <a:t>★ Direct </a:t>
                </a:r>
                <a:r>
                  <a:rPr lang="el-GR" b="1" i="0" dirty="0">
                    <a:solidFill>
                      <a:srgbClr val="D48B0A"/>
                    </a:solidFill>
                    <a:latin typeface="Calibri"/>
                  </a:rPr>
                  <a:t>Δ </a:t>
                </a:r>
                <a:r>
                  <a:rPr lang="en-US" altLang="zh-CN" b="1" i="0" dirty="0">
                    <a:solidFill>
                      <a:srgbClr val="D48B0A"/>
                    </a:solidFill>
                    <a:latin typeface="Calibri"/>
                  </a:rPr>
                  <a:t>can </a:t>
                </a:r>
                <a:r>
                  <a:rPr lang="en-US" b="1" i="0" dirty="0">
                    <a:solidFill>
                      <a:srgbClr val="D48B0A"/>
                    </a:solidFill>
                    <a:latin typeface="Calibri"/>
                  </a:rPr>
                  <a:t>fills high-p dip</a:t>
                </a:r>
                <a:endParaRPr b="1" i="0" dirty="0">
                  <a:solidFill>
                    <a:srgbClr val="D48B0A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44" name="Rounded Rectangle 17">
                <a:extLst>
                  <a:ext uri="{FF2B5EF4-FFF2-40B4-BE49-F238E27FC236}">
                    <a16:creationId xmlns:a16="http://schemas.microsoft.com/office/drawing/2014/main" id="{89A0B493-2C10-C30A-D322-9157DE3429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2250" y="4354851"/>
                <a:ext cx="4381962" cy="1921015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0C18B03-7F30-722C-C593-90B78EBA1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2026/8/15</a:t>
            </a:r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203C3FB-83AC-291B-FA1B-CED20CF9C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第十一届手征有效场论研讨会 兰州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D1879D3-479B-146D-682E-4F836B8CB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9273-3D7D-4ED4-A243-0AF4A3E566A5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B7DC59F-9BA2-FA3B-ABD8-A5DEDC224FC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1" y="229027"/>
            <a:ext cx="923925" cy="9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920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635E43-424F-B46A-6867-3E8C32398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Friedrichs-Lee model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6672568-9543-CE45-B8FF-EFF56364F41D}"/>
              </a:ext>
            </a:extLst>
          </p:cNvPr>
          <p:cNvSpPr txBox="1"/>
          <p:nvPr/>
        </p:nvSpPr>
        <p:spPr>
          <a:xfrm>
            <a:off x="6496915" y="5285569"/>
            <a:ext cx="609426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zh-CN" sz="1400" dirty="0">
                <a:effectLst/>
              </a:rPr>
              <a:t>[1]</a:t>
            </a:r>
            <a:r>
              <a:rPr lang="en-US" altLang="zh-CN" sz="1400" dirty="0">
                <a:effectLst/>
              </a:rPr>
              <a:t> </a:t>
            </a:r>
            <a:r>
              <a:rPr lang="zh-CN" altLang="zh-CN" sz="1400" dirty="0">
                <a:effectLst/>
              </a:rPr>
              <a:t>T. D. Lee, Phys. Rev. </a:t>
            </a:r>
            <a:r>
              <a:rPr lang="zh-CN" altLang="zh-CN" sz="1400" b="1" dirty="0">
                <a:effectLst/>
              </a:rPr>
              <a:t>95</a:t>
            </a:r>
            <a:r>
              <a:rPr lang="zh-CN" altLang="zh-CN" sz="1400" dirty="0">
                <a:effectLst/>
              </a:rPr>
              <a:t>, 1329 (1954).</a:t>
            </a:r>
          </a:p>
          <a:p>
            <a:pPr>
              <a:buNone/>
            </a:pPr>
            <a:r>
              <a:rPr lang="zh-CN" altLang="zh-CN" sz="1400" dirty="0">
                <a:effectLst/>
              </a:rPr>
              <a:t>[2]</a:t>
            </a:r>
            <a:r>
              <a:rPr lang="en-US" altLang="zh-CN" sz="1400" dirty="0">
                <a:effectLst/>
              </a:rPr>
              <a:t> </a:t>
            </a:r>
            <a:r>
              <a:rPr lang="zh-CN" altLang="zh-CN" sz="1400" dirty="0">
                <a:effectLst/>
              </a:rPr>
              <a:t>K. O. Friedrichs, Commun. Pure Appl. Math. </a:t>
            </a:r>
            <a:r>
              <a:rPr lang="zh-CN" altLang="zh-CN" sz="1400" b="1" dirty="0">
                <a:effectLst/>
              </a:rPr>
              <a:t>1</a:t>
            </a:r>
            <a:r>
              <a:rPr lang="zh-CN" altLang="zh-CN" sz="1400" dirty="0">
                <a:effectLst/>
              </a:rPr>
              <a:t>, 361 (1948).</a:t>
            </a:r>
            <a:endParaRPr lang="en-US" altLang="zh-CN" sz="1400" dirty="0">
              <a:effectLst/>
            </a:endParaRPr>
          </a:p>
          <a:p>
            <a:r>
              <a:rPr lang="zh-CN" altLang="zh-CN" sz="1400" dirty="0"/>
              <a:t>[</a:t>
            </a:r>
            <a:r>
              <a:rPr lang="en-US" altLang="zh-CN" sz="1400" dirty="0"/>
              <a:t>3</a:t>
            </a:r>
            <a:r>
              <a:rPr lang="zh-CN" altLang="zh-CN" sz="1400" dirty="0"/>
              <a:t>]</a:t>
            </a:r>
            <a:r>
              <a:rPr lang="en-US" altLang="zh-CN" sz="1400" dirty="0"/>
              <a:t> </a:t>
            </a:r>
            <a:r>
              <a:rPr lang="zh-CN" altLang="zh-CN" sz="1400" b="1" dirty="0"/>
              <a:t>LZ</a:t>
            </a:r>
            <a:r>
              <a:rPr lang="en-US" altLang="zh-CN" sz="1400" dirty="0"/>
              <a:t>, T. Shao, S. Zhang and </a:t>
            </a:r>
            <a:r>
              <a:rPr lang="zh-CN" altLang="zh-CN" sz="1400" i="1" dirty="0"/>
              <a:t>et al.</a:t>
            </a:r>
            <a:r>
              <a:rPr lang="zh-CN" altLang="zh-CN" sz="1400" dirty="0"/>
              <a:t>, </a:t>
            </a:r>
            <a:r>
              <a:rPr lang="en-US" altLang="zh-CN" sz="1400" dirty="0"/>
              <a:t>arXiv:2606.08230 </a:t>
            </a:r>
            <a:r>
              <a:rPr lang="zh-CN" altLang="zh-CN" sz="1400" dirty="0"/>
              <a:t>(2026).</a:t>
            </a:r>
            <a:endParaRPr lang="en-US" altLang="zh-CN" sz="1400" dirty="0"/>
          </a:p>
          <a:p>
            <a:r>
              <a:rPr lang="en-US" altLang="zh-CN" sz="1400" dirty="0"/>
              <a:t>[4] </a:t>
            </a:r>
            <a:r>
              <a:rPr lang="zh-CN" altLang="zh-CN" sz="1400" dirty="0"/>
              <a:t>A. A. Carter </a:t>
            </a:r>
            <a:r>
              <a:rPr lang="zh-CN" altLang="zh-CN" sz="1400" i="1" dirty="0"/>
              <a:t>et al.</a:t>
            </a:r>
            <a:r>
              <a:rPr lang="zh-CN" altLang="zh-CN" sz="1400" dirty="0"/>
              <a:t>, Nucl. Phys. B </a:t>
            </a:r>
            <a:r>
              <a:rPr lang="zh-CN" altLang="zh-CN" sz="1400" b="1" dirty="0"/>
              <a:t>26</a:t>
            </a:r>
            <a:r>
              <a:rPr lang="zh-CN" altLang="zh-CN" sz="1400" dirty="0"/>
              <a:t>, 445 (1971).</a:t>
            </a: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EDA6535C-C4EC-AD4E-813A-6EA6200057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494" y="1256785"/>
            <a:ext cx="4889505" cy="1340147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2A9CD62A-11B0-0979-8662-39F0AEA649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883" y="5206790"/>
            <a:ext cx="5105722" cy="946654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76C8F13B-AD92-8392-2492-A6BE6814C50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1788"/>
          <a:stretch>
            <a:fillRect/>
          </a:stretch>
        </p:blipFill>
        <p:spPr>
          <a:xfrm>
            <a:off x="1362747" y="2921004"/>
            <a:ext cx="3759971" cy="562026"/>
          </a:xfrm>
          <a:prstGeom prst="rect">
            <a:avLst/>
          </a:prstGeom>
        </p:spPr>
      </p:pic>
      <p:pic>
        <p:nvPicPr>
          <p:cNvPr id="47" name="图片 46">
            <a:extLst>
              <a:ext uri="{FF2B5EF4-FFF2-40B4-BE49-F238E27FC236}">
                <a16:creationId xmlns:a16="http://schemas.microsoft.com/office/drawing/2014/main" id="{F8E5200D-36B3-1B41-90A8-1ECA177818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2376" y="3387856"/>
            <a:ext cx="3360711" cy="586791"/>
          </a:xfrm>
          <a:prstGeom prst="rect">
            <a:avLst/>
          </a:prstGeom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id="{B41EAAC8-CA50-EF67-F695-201308BC22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0205" y="1977624"/>
            <a:ext cx="4452650" cy="514528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id="{7402E5EE-1488-452D-B4A1-4334E3F76F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0205" y="2700142"/>
            <a:ext cx="3759971" cy="2506648"/>
          </a:xfrm>
          <a:prstGeom prst="rect">
            <a:avLst/>
          </a:prstGeom>
        </p:spPr>
      </p:pic>
      <p:pic>
        <p:nvPicPr>
          <p:cNvPr id="53" name="图片 52">
            <a:extLst>
              <a:ext uri="{FF2B5EF4-FFF2-40B4-BE49-F238E27FC236}">
                <a16:creationId xmlns:a16="http://schemas.microsoft.com/office/drawing/2014/main" id="{15018A88-7932-23D1-2E6A-CD27C54BD3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7280" y="4116215"/>
            <a:ext cx="3804234" cy="1109568"/>
          </a:xfrm>
          <a:prstGeom prst="rect">
            <a:avLst/>
          </a:prstGeom>
        </p:spPr>
      </p:pic>
      <p:sp>
        <p:nvSpPr>
          <p:cNvPr id="54" name="文本框 53">
            <a:extLst>
              <a:ext uri="{FF2B5EF4-FFF2-40B4-BE49-F238E27FC236}">
                <a16:creationId xmlns:a16="http://schemas.microsoft.com/office/drawing/2014/main" id="{7ECC93BE-99EA-53C5-8C1F-3465BEC9E00E}"/>
              </a:ext>
            </a:extLst>
          </p:cNvPr>
          <p:cNvSpPr txBox="1"/>
          <p:nvPr/>
        </p:nvSpPr>
        <p:spPr>
          <a:xfrm>
            <a:off x="6720757" y="1319631"/>
            <a:ext cx="5096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Fit cross section to fix the model parameters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3428A774-033A-0365-B7D1-345EB427814D}"/>
              </a:ext>
            </a:extLst>
          </p:cNvPr>
          <p:cNvSpPr txBox="1"/>
          <p:nvPr/>
        </p:nvSpPr>
        <p:spPr>
          <a:xfrm>
            <a:off x="1182059" y="2616180"/>
            <a:ext cx="4237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Solve Lippmann-Schwinger equation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7725889-0474-94CC-9AE3-8CBFEBA85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2026/8/15</a:t>
            </a:r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D156135-5928-12B1-D0DD-D20D9D1E9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第十一届手征有效场论研讨会 兰州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B56C316-4335-4805-86A2-B2E187006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9273-3D7D-4ED4-A243-0AF4A3E566A5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31D96A6-1E4D-56E3-0418-71DF7883BC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1" y="229027"/>
            <a:ext cx="923925" cy="9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039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11FAF-E141-508F-5102-B2673EF6E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20CEED-3444-79B7-0F69-DD9FD9938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Friedrichs-Lee model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EA8CF9C-DA5F-FDDE-E621-E6FDE1BFD817}"/>
              </a:ext>
            </a:extLst>
          </p:cNvPr>
          <p:cNvSpPr txBox="1"/>
          <p:nvPr/>
        </p:nvSpPr>
        <p:spPr>
          <a:xfrm>
            <a:off x="6496915" y="5285569"/>
            <a:ext cx="609426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zh-CN" sz="1400" dirty="0">
                <a:effectLst/>
              </a:rPr>
              <a:t>[1]</a:t>
            </a:r>
            <a:r>
              <a:rPr lang="en-US" altLang="zh-CN" sz="1400" dirty="0">
                <a:effectLst/>
              </a:rPr>
              <a:t> </a:t>
            </a:r>
            <a:r>
              <a:rPr lang="zh-CN" altLang="zh-CN" sz="1400" dirty="0">
                <a:effectLst/>
              </a:rPr>
              <a:t>T. D. Lee, Phys. Rev. </a:t>
            </a:r>
            <a:r>
              <a:rPr lang="zh-CN" altLang="zh-CN" sz="1400" b="1" dirty="0">
                <a:effectLst/>
              </a:rPr>
              <a:t>95</a:t>
            </a:r>
            <a:r>
              <a:rPr lang="zh-CN" altLang="zh-CN" sz="1400" dirty="0">
                <a:effectLst/>
              </a:rPr>
              <a:t>, 1329 (1954).</a:t>
            </a:r>
          </a:p>
          <a:p>
            <a:pPr>
              <a:buNone/>
            </a:pPr>
            <a:r>
              <a:rPr lang="zh-CN" altLang="zh-CN" sz="1400" dirty="0">
                <a:effectLst/>
              </a:rPr>
              <a:t>[2]</a:t>
            </a:r>
            <a:r>
              <a:rPr lang="en-US" altLang="zh-CN" sz="1400" dirty="0">
                <a:effectLst/>
              </a:rPr>
              <a:t> </a:t>
            </a:r>
            <a:r>
              <a:rPr lang="zh-CN" altLang="zh-CN" sz="1400" dirty="0">
                <a:effectLst/>
              </a:rPr>
              <a:t>K. O. Friedrichs, Commun. Pure Appl. Math. </a:t>
            </a:r>
            <a:r>
              <a:rPr lang="zh-CN" altLang="zh-CN" sz="1400" b="1" dirty="0">
                <a:effectLst/>
              </a:rPr>
              <a:t>1</a:t>
            </a:r>
            <a:r>
              <a:rPr lang="zh-CN" altLang="zh-CN" sz="1400" dirty="0">
                <a:effectLst/>
              </a:rPr>
              <a:t>, 361 (1948).</a:t>
            </a:r>
            <a:endParaRPr lang="en-US" altLang="zh-CN" sz="1400" dirty="0">
              <a:effectLst/>
            </a:endParaRPr>
          </a:p>
          <a:p>
            <a:r>
              <a:rPr lang="zh-CN" altLang="zh-CN" sz="1400" dirty="0"/>
              <a:t>[</a:t>
            </a:r>
            <a:r>
              <a:rPr lang="en-US" altLang="zh-CN" sz="1400" dirty="0"/>
              <a:t>3</a:t>
            </a:r>
            <a:r>
              <a:rPr lang="zh-CN" altLang="zh-CN" sz="1400" dirty="0"/>
              <a:t>]</a:t>
            </a:r>
            <a:r>
              <a:rPr lang="en-US" altLang="zh-CN" sz="1400" dirty="0"/>
              <a:t> </a:t>
            </a:r>
            <a:r>
              <a:rPr lang="zh-CN" altLang="zh-CN" sz="1400" b="1" dirty="0"/>
              <a:t>LZ</a:t>
            </a:r>
            <a:r>
              <a:rPr lang="en-US" altLang="zh-CN" sz="1400" dirty="0"/>
              <a:t>, T. Shao, S. Zhang and </a:t>
            </a:r>
            <a:r>
              <a:rPr lang="zh-CN" altLang="zh-CN" sz="1400" i="1" dirty="0"/>
              <a:t>et al.</a:t>
            </a:r>
            <a:r>
              <a:rPr lang="zh-CN" altLang="zh-CN" sz="1400" dirty="0"/>
              <a:t>, </a:t>
            </a:r>
            <a:r>
              <a:rPr lang="en-US" altLang="zh-CN" sz="1400" dirty="0"/>
              <a:t>arXiv:2606.08230 </a:t>
            </a:r>
            <a:r>
              <a:rPr lang="zh-CN" altLang="zh-CN" sz="1400" dirty="0"/>
              <a:t>(2026).</a:t>
            </a:r>
            <a:endParaRPr lang="en-US" altLang="zh-CN" sz="1400" dirty="0"/>
          </a:p>
          <a:p>
            <a:r>
              <a:rPr lang="en-US" altLang="zh-CN" sz="1400" dirty="0"/>
              <a:t>[4] </a:t>
            </a:r>
            <a:r>
              <a:rPr lang="zh-CN" altLang="zh-CN" sz="1400" dirty="0"/>
              <a:t>A. A. Carter </a:t>
            </a:r>
            <a:r>
              <a:rPr lang="zh-CN" altLang="zh-CN" sz="1400" i="1" dirty="0"/>
              <a:t>et al.</a:t>
            </a:r>
            <a:r>
              <a:rPr lang="zh-CN" altLang="zh-CN" sz="1400" dirty="0"/>
              <a:t>, Nucl. Phys. B </a:t>
            </a:r>
            <a:r>
              <a:rPr lang="zh-CN" altLang="zh-CN" sz="1400" b="1" dirty="0"/>
              <a:t>26</a:t>
            </a:r>
            <a:r>
              <a:rPr lang="zh-CN" altLang="zh-CN" sz="1400" dirty="0"/>
              <a:t>, 445 (1971).</a:t>
            </a: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088F00E2-99E0-9A3C-49D3-61D0F4DBC8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494" y="1256785"/>
            <a:ext cx="4889505" cy="1340147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1FDF1D40-923E-30D0-D851-74773F8662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883" y="5206790"/>
            <a:ext cx="5105722" cy="946654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526045E4-079C-48F3-D952-3DF319969F3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1788"/>
          <a:stretch>
            <a:fillRect/>
          </a:stretch>
        </p:blipFill>
        <p:spPr>
          <a:xfrm>
            <a:off x="1362747" y="2921004"/>
            <a:ext cx="3759971" cy="562026"/>
          </a:xfrm>
          <a:prstGeom prst="rect">
            <a:avLst/>
          </a:prstGeom>
        </p:spPr>
      </p:pic>
      <p:pic>
        <p:nvPicPr>
          <p:cNvPr id="47" name="图片 46">
            <a:extLst>
              <a:ext uri="{FF2B5EF4-FFF2-40B4-BE49-F238E27FC236}">
                <a16:creationId xmlns:a16="http://schemas.microsoft.com/office/drawing/2014/main" id="{5C3A9096-6986-3175-2088-13AA3E7141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2376" y="3387856"/>
            <a:ext cx="3360711" cy="586791"/>
          </a:xfrm>
          <a:prstGeom prst="rect">
            <a:avLst/>
          </a:prstGeom>
        </p:spPr>
      </p:pic>
      <p:pic>
        <p:nvPicPr>
          <p:cNvPr id="53" name="图片 52">
            <a:extLst>
              <a:ext uri="{FF2B5EF4-FFF2-40B4-BE49-F238E27FC236}">
                <a16:creationId xmlns:a16="http://schemas.microsoft.com/office/drawing/2014/main" id="{9929658A-8B5E-B7D7-7D50-5219A310D4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7280" y="4116215"/>
            <a:ext cx="3804234" cy="1109568"/>
          </a:xfrm>
          <a:prstGeom prst="rect">
            <a:avLst/>
          </a:prstGeom>
        </p:spPr>
      </p:pic>
      <p:sp>
        <p:nvSpPr>
          <p:cNvPr id="54" name="文本框 53">
            <a:extLst>
              <a:ext uri="{FF2B5EF4-FFF2-40B4-BE49-F238E27FC236}">
                <a16:creationId xmlns:a16="http://schemas.microsoft.com/office/drawing/2014/main" id="{FAD13075-038F-E543-4366-E36A6D7E551A}"/>
              </a:ext>
            </a:extLst>
          </p:cNvPr>
          <p:cNvSpPr txBox="1"/>
          <p:nvPr/>
        </p:nvSpPr>
        <p:spPr>
          <a:xfrm>
            <a:off x="6720757" y="1319631"/>
            <a:ext cx="5096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Fit cross section to fix the model parameters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D215D7C8-B55B-F74F-C152-F247F4055280}"/>
              </a:ext>
            </a:extLst>
          </p:cNvPr>
          <p:cNvSpPr txBox="1"/>
          <p:nvPr/>
        </p:nvSpPr>
        <p:spPr>
          <a:xfrm>
            <a:off x="1182059" y="2616180"/>
            <a:ext cx="4237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Solve Lippmann-Schwinger equation</a:t>
            </a:r>
          </a:p>
        </p:txBody>
      </p:sp>
      <p:pic>
        <p:nvPicPr>
          <p:cNvPr id="4" name="图形 3">
            <a:extLst>
              <a:ext uri="{FF2B5EF4-FFF2-40B4-BE49-F238E27FC236}">
                <a16:creationId xmlns:a16="http://schemas.microsoft.com/office/drawing/2014/main" id="{BBFBC3A2-ADCF-88E3-F269-5BF2F0C4AA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375777" y="2116308"/>
            <a:ext cx="3360711" cy="31506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85DC4DB9-A6AA-2727-9C4E-EC38C3BE0C3F}"/>
                  </a:ext>
                </a:extLst>
              </p:cNvPr>
              <p:cNvSpPr txBox="1"/>
              <p:nvPr/>
            </p:nvSpPr>
            <p:spPr>
              <a:xfrm>
                <a:off x="6720756" y="1742192"/>
                <a:ext cx="418095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>
                    <a:solidFill>
                      <a:srgbClr val="C00000"/>
                    </a:solidFill>
                  </a:rPr>
                  <a:t>The model reproduce the </a:t>
                </a:r>
                <a14:m>
                  <m:oMath xmlns:m="http://schemas.openxmlformats.org/officeDocument/2006/math">
                    <m:r>
                      <a:rPr lang="en-US" altLang="zh-CN" b="1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𝚫</m:t>
                    </m:r>
                  </m:oMath>
                </a14:m>
                <a:r>
                  <a:rPr lang="en-US" altLang="zh-CN" b="1" dirty="0">
                    <a:solidFill>
                      <a:srgbClr val="C00000"/>
                    </a:solidFill>
                  </a:rPr>
                  <a:t> pole well</a:t>
                </a:r>
                <a:endParaRPr lang="zh-CN" altLang="en-US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85DC4DB9-A6AA-2727-9C4E-EC38C3BE0C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0756" y="1742192"/>
                <a:ext cx="4180953" cy="369332"/>
              </a:xfrm>
              <a:prstGeom prst="rect">
                <a:avLst/>
              </a:prstGeom>
              <a:blipFill>
                <a:blip r:embed="rId8"/>
                <a:stretch>
                  <a:fillRect l="-1166" t="-10000" r="-729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8276081-ABB5-AC0A-8BD0-AFBDA6E97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2026/8/15</a:t>
            </a:r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70F24CB-C05B-1258-DC33-E09596108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第十一届手征有效场论研讨会 兰州</a:t>
            </a: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8EF2B4D-EC4F-1D1D-6770-4F31BE362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9273-3D7D-4ED4-A243-0AF4A3E566A5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B3C1F0CF-52AA-468F-2E36-1DE363442B6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1" y="229027"/>
            <a:ext cx="923925" cy="9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8246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42AE32FD-77A8-620C-CB5E-093791E8FCDE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Direct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contribution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42AE32FD-77A8-620C-CB5E-093791E8FCD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727" t="-19549" b="-3909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0E3A09EE-5D69-32E0-7995-E8216DD386CC}"/>
              </a:ext>
            </a:extLst>
          </p:cNvPr>
          <p:cNvSpPr txBox="1"/>
          <p:nvPr/>
        </p:nvSpPr>
        <p:spPr>
          <a:xfrm>
            <a:off x="1087942" y="2431400"/>
            <a:ext cx="3159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From Friedrichs-Lee model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D26855B4-1ED9-661D-5242-2213B7FA4225}"/>
                  </a:ext>
                </a:extLst>
              </p:cNvPr>
              <p:cNvSpPr txBox="1"/>
              <p:nvPr/>
            </p:nvSpPr>
            <p:spPr>
              <a:xfrm>
                <a:off x="8656587" y="301175"/>
                <a:ext cx="2891176" cy="6765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zh-CN" altLang="en-US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zh-CN" altLang="en-US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zh-CN" altLang="en-US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en-US" altLang="zh-CN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zh-CN" altLang="en-US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en-US" altLang="zh-CN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altLang="zh-CN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en-US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zh-CN" altLang="en-US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zh-CN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zh-CN" altLang="en-US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en-US" i="1" dirty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 dirty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</m:e>
                                <m:sub>
                                  <m:r>
                                    <a:rPr lang="en-US" altLang="zh-CN" i="1" dirty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altLang="zh-CN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zh-CN" altLang="en-US" i="1" dirty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 dirty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</m:e>
                                <m:sub>
                                  <m:r>
                                    <a:rPr lang="en-US" altLang="zh-CN" i="1" dirty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zh-CN" altLang="en-US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zh-CN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zh-CN" altLang="en-US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en-US" i="1" dirty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 dirty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</m:e>
                                <m:sub>
                                  <m:r>
                                    <a:rPr lang="en-US" altLang="zh-CN" i="1" dirty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zh-CN" altLang="en-US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zh-CN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zh-CN" altLang="en-US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en-US" i="1" dirty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 dirty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</m:e>
                                <m:sub>
                                  <m:r>
                                    <a:rPr lang="en-US" altLang="zh-CN" i="1" dirty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US" altLang="zh-CN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D26855B4-1ED9-661D-5242-2213B7FA42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6587" y="301175"/>
                <a:ext cx="2891176" cy="6765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图片 11">
            <a:extLst>
              <a:ext uri="{FF2B5EF4-FFF2-40B4-BE49-F238E27FC236}">
                <a16:creationId xmlns:a16="http://schemas.microsoft.com/office/drawing/2014/main" id="{30982D96-269D-D9D6-D4B1-64C249BAB4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8400" y="1782633"/>
            <a:ext cx="3869363" cy="28243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5B9248B5-657C-B286-12BF-B2537F537F51}"/>
                  </a:ext>
                </a:extLst>
              </p:cNvPr>
              <p:cNvSpPr txBox="1"/>
              <p:nvPr/>
            </p:nvSpPr>
            <p:spPr>
              <a:xfrm>
                <a:off x="7422956" y="4691566"/>
                <a:ext cx="3869363" cy="9559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dirty="0">
                    <a:solidFill>
                      <a:srgbClr val="C00000"/>
                    </a:solidFill>
                  </a:rPr>
                  <a:t>Normalized</a:t>
                </a:r>
                <a:r>
                  <a:rPr lang="zh-CN" altLang="en-US" dirty="0">
                    <a:solidFill>
                      <a:srgbClr val="C00000"/>
                    </a:solidFill>
                  </a:rPr>
                  <a:t> </a:t>
                </a:r>
                <a:r>
                  <a:rPr lang="en-US" altLang="zh-CN" dirty="0">
                    <a:solidFill>
                      <a:srgbClr val="C00000"/>
                    </a:solidFill>
                  </a:rPr>
                  <a:t>Mix-event distribution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altLang="zh-CN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Mix</m:t>
                      </m:r>
                      <m:d>
                        <m:dPr>
                          <m:ctrlPr>
                            <a:rPr lang="en-US" altLang="zh-CN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altLang="zh-CN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en-US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zh-CN" altLang="en-US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zh-CN" altLang="en-US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en-US" altLang="zh-CN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zh-CN" altLang="en-US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zh-CN" altLang="en-US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zh-CN" altLang="en-US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en-US" altLang="zh-CN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altLang="zh-CN" dirty="0"/>
              </a:p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̃"/>
                          <m:ctrlPr>
                            <a:rPr lang="en-US" altLang="zh-CN" b="0" i="0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altLang="zh-CN" b="0" i="0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Mix</m:t>
                          </m:r>
                        </m:e>
                      </m:acc>
                      <m:d>
                        <m:dPr>
                          <m:ctrlPr>
                            <a:rPr lang="en-US" altLang="zh-CN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altLang="zh-CN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CN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Mix</m:t>
                      </m:r>
                      <m:d>
                        <m:dPr>
                          <m:ctrlPr>
                            <a:rPr lang="en-US" altLang="zh-CN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sSup>
                        <m:sSupPr>
                          <m:ctrlPr>
                            <a:rPr lang="en-US" altLang="zh-CN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altLang="zh-CN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5B9248B5-657C-B286-12BF-B2537F537F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2956" y="4691566"/>
                <a:ext cx="3869363" cy="955903"/>
              </a:xfrm>
              <a:prstGeom prst="rect">
                <a:avLst/>
              </a:prstGeom>
              <a:blipFill>
                <a:blip r:embed="rId5"/>
                <a:stretch>
                  <a:fillRect t="-3846" b="-6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组合 24">
            <a:extLst>
              <a:ext uri="{FF2B5EF4-FFF2-40B4-BE49-F238E27FC236}">
                <a16:creationId xmlns:a16="http://schemas.microsoft.com/office/drawing/2014/main" id="{6DA60D85-2412-87B5-6AFE-94963BCBF579}"/>
              </a:ext>
            </a:extLst>
          </p:cNvPr>
          <p:cNvGrpSpPr/>
          <p:nvPr/>
        </p:nvGrpSpPr>
        <p:grpSpPr>
          <a:xfrm>
            <a:off x="1025480" y="1383665"/>
            <a:ext cx="4919831" cy="829765"/>
            <a:chOff x="7117773" y="5200394"/>
            <a:chExt cx="4919831" cy="829765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0A7D52B2-B3D2-D15B-5B0D-240ECE841B6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17813" t="36891" r="22720" b="30344"/>
            <a:stretch>
              <a:fillRect/>
            </a:stretch>
          </p:blipFill>
          <p:spPr>
            <a:xfrm>
              <a:off x="7939750" y="5200394"/>
              <a:ext cx="4097854" cy="460433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文本框 17">
                  <a:extLst>
                    <a:ext uri="{FF2B5EF4-FFF2-40B4-BE49-F238E27FC236}">
                      <a16:creationId xmlns:a16="http://schemas.microsoft.com/office/drawing/2014/main" id="{69DA4741-3536-8457-85F5-8D4C9E4D189B}"/>
                    </a:ext>
                  </a:extLst>
                </p:cNvPr>
                <p:cNvSpPr txBox="1"/>
                <p:nvPr/>
              </p:nvSpPr>
              <p:spPr>
                <a:xfrm>
                  <a:off x="7117773" y="5474892"/>
                  <a:ext cx="791755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zh-CN" sz="20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sub>
                        </m:s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zh-CN" altLang="en-US" sz="2000" dirty="0"/>
                </a:p>
              </p:txBody>
            </p:sp>
          </mc:Choice>
          <mc:Fallback xmlns="">
            <p:sp>
              <p:nvSpPr>
                <p:cNvPr id="18" name="文本框 17">
                  <a:extLst>
                    <a:ext uri="{FF2B5EF4-FFF2-40B4-BE49-F238E27FC236}">
                      <a16:creationId xmlns:a16="http://schemas.microsoft.com/office/drawing/2014/main" id="{69DA4741-3536-8457-85F5-8D4C9E4D189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17773" y="5474892"/>
                  <a:ext cx="791755" cy="400110"/>
                </a:xfrm>
                <a:prstGeom prst="rect">
                  <a:avLst/>
                </a:prstGeom>
                <a:blipFill>
                  <a:blip r:embed="rId7"/>
                  <a:stretch>
                    <a:fillRect b="-303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文本框 19">
                  <a:extLst>
                    <a:ext uri="{FF2B5EF4-FFF2-40B4-BE49-F238E27FC236}">
                      <a16:creationId xmlns:a16="http://schemas.microsoft.com/office/drawing/2014/main" id="{CE85B8BD-5EC7-D466-C043-3391180525B0}"/>
                    </a:ext>
                  </a:extLst>
                </p:cNvPr>
                <p:cNvSpPr txBox="1"/>
                <p:nvPr/>
              </p:nvSpPr>
              <p:spPr>
                <a:xfrm>
                  <a:off x="8182748" y="5660827"/>
                  <a:ext cx="3109571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zh-CN" altLang="en-US" sz="18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18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altLang="zh-CN" sz="18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1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zh-CN" altLang="en-US" sz="18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zh-CN" altLang="en-US" sz="18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18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</m:e>
                              <m:sub>
                                <m:r>
                                  <a:rPr lang="en-US" altLang="zh-CN" sz="18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sSub>
                          <m:sSubPr>
                            <m:ctrlPr>
                              <a:rPr lang="zh-CN" altLang="en-US" sz="18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18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altLang="zh-CN" sz="18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1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zh-CN" altLang="en-US" sz="18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zh-CN" altLang="en-US" sz="18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18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</m:e>
                              <m:sub>
                                <m:r>
                                  <a:rPr lang="en-US" altLang="zh-CN" sz="18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zh-CN" altLang="en-US" sz="18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文本框 19">
                  <a:extLst>
                    <a:ext uri="{FF2B5EF4-FFF2-40B4-BE49-F238E27FC236}">
                      <a16:creationId xmlns:a16="http://schemas.microsoft.com/office/drawing/2014/main" id="{CE85B8BD-5EC7-D466-C043-3391180525B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82748" y="5660827"/>
                  <a:ext cx="3109571" cy="369332"/>
                </a:xfrm>
                <a:prstGeom prst="rect">
                  <a:avLst/>
                </a:prstGeom>
                <a:blipFill>
                  <a:blip r:embed="rId8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199996BD-54E0-C74F-7D82-61DEB99E3EBF}"/>
                </a:ext>
              </a:extLst>
            </p:cNvPr>
            <p:cNvCxnSpPr/>
            <p:nvPr/>
          </p:nvCxnSpPr>
          <p:spPr>
            <a:xfrm>
              <a:off x="7939750" y="5660827"/>
              <a:ext cx="409785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7" name="图片 26">
            <a:extLst>
              <a:ext uri="{FF2B5EF4-FFF2-40B4-BE49-F238E27FC236}">
                <a16:creationId xmlns:a16="http://schemas.microsoft.com/office/drawing/2014/main" id="{D1EC77B4-86E4-19C4-707C-8EE21000CB8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5480" y="2760202"/>
            <a:ext cx="5557521" cy="1485597"/>
          </a:xfrm>
          <a:prstGeom prst="rect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5A74DB94-634A-A7CD-6552-71A4E964F149}"/>
              </a:ext>
            </a:extLst>
          </p:cNvPr>
          <p:cNvSpPr txBox="1"/>
          <p:nvPr/>
        </p:nvSpPr>
        <p:spPr>
          <a:xfrm>
            <a:off x="7862380" y="1459992"/>
            <a:ext cx="44795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zh-CN" sz="1400" dirty="0">
                <a:effectLst/>
              </a:rPr>
              <a:t>Alice Collaboration, Eur. Phys. J. A </a:t>
            </a:r>
            <a:r>
              <a:rPr lang="zh-CN" altLang="zh-CN" sz="1400" b="1" dirty="0">
                <a:effectLst/>
              </a:rPr>
              <a:t>61</a:t>
            </a:r>
            <a:r>
              <a:rPr lang="zh-CN" altLang="zh-CN" sz="1400" dirty="0">
                <a:effectLst/>
              </a:rPr>
              <a:t>, 194 (2025).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3C81B73B-9DCD-6196-083D-29714211190B}"/>
                  </a:ext>
                </a:extLst>
              </p:cNvPr>
              <p:cNvSpPr txBox="1"/>
              <p:nvPr/>
            </p:nvSpPr>
            <p:spPr>
              <a:xfrm>
                <a:off x="1025480" y="4440729"/>
                <a:ext cx="42214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b="0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res</m:t>
                        </m:r>
                      </m:sub>
                    </m:sSub>
                    <m:d>
                      <m:dPr>
                        <m:ctrlPr>
                          <a:rPr lang="en-US" altLang="zh-CN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𝑲</m:t>
                        </m:r>
                        <m:r>
                          <a:rPr lang="en-US" altLang="zh-CN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;</m:t>
                        </m:r>
                        <m:sSup>
                          <m:sSupPr>
                            <m:ctrlPr>
                              <a:rPr lang="en-US" altLang="zh-CN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𝑲</m:t>
                            </m:r>
                          </m:e>
                          <m:sup>
                            <m:r>
                              <a:rPr lang="en-US" altLang="zh-CN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altLang="zh-CN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res</m:t>
                        </m:r>
                      </m:sub>
                    </m:sSub>
                    <m:d>
                      <m:dPr>
                        <m:ctrlPr>
                          <a:rPr lang="en-US" altLang="zh-CN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d>
                  </m:oMath>
                </a14:m>
                <a:r>
                  <a:rPr lang="zh-CN" altLang="en-US" b="1" dirty="0">
                    <a:solidFill>
                      <a:srgbClr val="C00000"/>
                    </a:solidFill>
                  </a:rPr>
                  <a:t> </a:t>
                </a:r>
                <a:r>
                  <a:rPr lang="en-US" altLang="zh-CN" b="1" dirty="0">
                    <a:solidFill>
                      <a:srgbClr val="C00000"/>
                    </a:solidFill>
                  </a:rPr>
                  <a:t>the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zh-CN" altLang="en-US" dirty="0">
                    <a:solidFill>
                      <a:srgbClr val="C00000"/>
                    </a:solidFill>
                  </a:rPr>
                  <a:t> </a:t>
                </a:r>
                <a:r>
                  <a:rPr lang="en-US" altLang="zh-CN" b="1" dirty="0">
                    <a:solidFill>
                      <a:srgbClr val="C00000"/>
                    </a:solidFill>
                  </a:rPr>
                  <a:t>production</a:t>
                </a:r>
              </a:p>
            </p:txBody>
          </p:sp>
        </mc:Choice>
        <mc:Fallback xmlns="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3C81B73B-9DCD-6196-083D-2971421119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5480" y="4440729"/>
                <a:ext cx="4221477" cy="369332"/>
              </a:xfrm>
              <a:prstGeom prst="rect">
                <a:avLst/>
              </a:prstGeom>
              <a:blipFill>
                <a:blip r:embed="rId10"/>
                <a:stretch>
                  <a:fillRect t="-8197" r="-577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3" name="图片 32">
            <a:extLst>
              <a:ext uri="{FF2B5EF4-FFF2-40B4-BE49-F238E27FC236}">
                <a16:creationId xmlns:a16="http://schemas.microsoft.com/office/drawing/2014/main" id="{377E541E-2E93-4662-EABF-70C7F7ACE5D8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2251" t="1" b="2514"/>
          <a:stretch>
            <a:fillRect/>
          </a:stretch>
        </p:blipFill>
        <p:spPr>
          <a:xfrm>
            <a:off x="1458267" y="5004991"/>
            <a:ext cx="3888527" cy="840817"/>
          </a:xfrm>
          <a:prstGeom prst="rect">
            <a:avLst/>
          </a:prstGeom>
        </p:spPr>
      </p:pic>
      <p:sp>
        <p:nvSpPr>
          <p:cNvPr id="34" name="星形: 五角 33">
            <a:extLst>
              <a:ext uri="{FF2B5EF4-FFF2-40B4-BE49-F238E27FC236}">
                <a16:creationId xmlns:a16="http://schemas.microsoft.com/office/drawing/2014/main" id="{7A70144D-D7EF-2E54-1C0D-68671FD936C1}"/>
              </a:ext>
            </a:extLst>
          </p:cNvPr>
          <p:cNvSpPr/>
          <p:nvPr/>
        </p:nvSpPr>
        <p:spPr>
          <a:xfrm>
            <a:off x="710533" y="5169517"/>
            <a:ext cx="314947" cy="299532"/>
          </a:xfrm>
          <a:prstGeom prst="star5">
            <a:avLst/>
          </a:prstGeom>
          <a:ln>
            <a:solidFill>
              <a:srgbClr val="EE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AD40E42F-12B6-EA14-8785-97862DC2433F}"/>
                  </a:ext>
                </a:extLst>
              </p:cNvPr>
              <p:cNvSpPr txBox="1"/>
              <p:nvPr/>
            </p:nvSpPr>
            <p:spPr>
              <a:xfrm>
                <a:off x="1860076" y="5845808"/>
                <a:ext cx="2387705" cy="4575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sub>
                      </m:sSub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sub>
                      </m:sSub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/</m:t>
                      </m:r>
                      <m:sSubSup>
                        <m:sSub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altLang="zh-CN" b="0" i="0" smtClean="0">
                              <a:latin typeface="Cambria Math" panose="02040503050406030204" pitchFamily="18" charset="0"/>
                            </a:rPr>
                            <m:t>background</m:t>
                          </m:r>
                        </m:sup>
                      </m:sSubSup>
                    </m:oMath>
                  </m:oMathPara>
                </a14:m>
                <a:endParaRPr lang="en-US" altLang="zh-CN" dirty="0"/>
              </a:p>
            </p:txBody>
          </p:sp>
        </mc:Choice>
        <mc:Fallback xmlns="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AD40E42F-12B6-EA14-8785-97862DC243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0076" y="5845808"/>
                <a:ext cx="2387705" cy="457561"/>
              </a:xfrm>
              <a:prstGeom prst="rect">
                <a:avLst/>
              </a:prstGeom>
              <a:blipFill>
                <a:blip r:embed="rId12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E55E5A4-489D-0189-3AA2-4BC6BFB12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2026/8/15</a:t>
            </a:r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A1518B3-F4EB-59BE-3A96-F26DD4D28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第十一届手征有效场论研讨会 兰州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B93E56C-6F17-B5EA-7D53-3E141A28E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9273-3D7D-4ED4-A243-0AF4A3E566A5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87D528F-F43D-87A9-AF04-88E04F72CFA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1" y="229027"/>
            <a:ext cx="923925" cy="9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7191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2ADF14-EB07-1F54-1EDF-B802CE4DD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97AD08-9F4D-F90C-BC7C-EEDF5163C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Reproduce ALICE femtoscopy</a:t>
            </a:r>
            <a:endParaRPr lang="zh-CN" alt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84B9E22D-0024-AB8E-5E31-695CFDF673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793" y="1202664"/>
            <a:ext cx="8196284" cy="3585874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D4DFDCE0-7B53-DB1D-533A-015B766DF363}"/>
              </a:ext>
            </a:extLst>
          </p:cNvPr>
          <p:cNvSpPr txBox="1"/>
          <p:nvPr/>
        </p:nvSpPr>
        <p:spPr>
          <a:xfrm>
            <a:off x="1342571" y="5917521"/>
            <a:ext cx="60942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400" dirty="0"/>
              <a:t>[</a:t>
            </a:r>
            <a:r>
              <a:rPr lang="en-US" altLang="zh-CN" sz="1400" dirty="0"/>
              <a:t>1</a:t>
            </a:r>
            <a:r>
              <a:rPr lang="zh-CN" altLang="zh-CN" sz="1400" dirty="0"/>
              <a:t>]</a:t>
            </a:r>
            <a:r>
              <a:rPr lang="en-US" altLang="zh-CN" sz="1400" dirty="0"/>
              <a:t> </a:t>
            </a:r>
            <a:r>
              <a:rPr lang="zh-CN" altLang="zh-CN" sz="1400" b="1" dirty="0"/>
              <a:t>LZ</a:t>
            </a:r>
            <a:r>
              <a:rPr lang="en-US" altLang="zh-CN" sz="1400" dirty="0"/>
              <a:t>, T. Shao, S. Zhang and </a:t>
            </a:r>
            <a:r>
              <a:rPr lang="zh-CN" altLang="zh-CN" sz="1400" i="1" dirty="0"/>
              <a:t>et al.</a:t>
            </a:r>
            <a:r>
              <a:rPr lang="zh-CN" altLang="zh-CN" sz="1400" dirty="0"/>
              <a:t>, </a:t>
            </a:r>
            <a:r>
              <a:rPr lang="en-US" altLang="zh-CN" sz="1400" dirty="0"/>
              <a:t>arXiv:2606.08230 </a:t>
            </a:r>
            <a:r>
              <a:rPr lang="zh-CN" altLang="zh-CN" sz="1400" dirty="0"/>
              <a:t>(2026).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4C6B052A-07A5-02A1-9884-539017C0CABB}"/>
                  </a:ext>
                </a:extLst>
              </p:cNvPr>
              <p:cNvSpPr txBox="1"/>
              <p:nvPr/>
            </p:nvSpPr>
            <p:spPr>
              <a:xfrm>
                <a:off x="1342571" y="4711160"/>
                <a:ext cx="57182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>
                    <a:solidFill>
                      <a:srgbClr val="C00000"/>
                    </a:solidFill>
                  </a:rPr>
                  <a:t>Consider Coulomb and</a:t>
                </a:r>
                <a:r>
                  <a:rPr lang="zh-CN" altLang="en-US" b="1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𝝅</m:t>
                    </m:r>
                    <m:r>
                      <a:rPr lang="en-US" altLang="zh-CN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𝒑</m:t>
                    </m:r>
                  </m:oMath>
                </a14:m>
                <a:r>
                  <a:rPr lang="zh-CN" altLang="en-US" b="1" dirty="0">
                    <a:solidFill>
                      <a:srgbClr val="C00000"/>
                    </a:solidFill>
                  </a:rPr>
                  <a:t> </a:t>
                </a:r>
                <a:r>
                  <a:rPr lang="en-US" altLang="zh-CN" b="1" dirty="0">
                    <a:solidFill>
                      <a:srgbClr val="C00000"/>
                    </a:solidFill>
                  </a:rPr>
                  <a:t>background interaction</a:t>
                </a:r>
                <a:endParaRPr lang="zh-CN" altLang="en-US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4C6B052A-07A5-02A1-9884-539017C0CA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2571" y="4711160"/>
                <a:ext cx="5718232" cy="369332"/>
              </a:xfrm>
              <a:prstGeom prst="rect">
                <a:avLst/>
              </a:prstGeom>
              <a:blipFill>
                <a:blip r:embed="rId3"/>
                <a:stretch>
                  <a:fillRect l="-853" t="-10000" r="-320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5474045E-6FDB-68F6-D8C2-B477B36DAF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6804" y="4788538"/>
            <a:ext cx="4785775" cy="157747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198B26BE-2CC3-92A4-36B6-ACF22DF0D6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7858" y="5217459"/>
            <a:ext cx="4465962" cy="566507"/>
          </a:xfrm>
          <a:prstGeom prst="rect">
            <a:avLst/>
          </a:prstGeom>
        </p:spPr>
      </p:pic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C8F0732-2433-CB48-E09B-BF4E25D55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2026/8/15</a:t>
            </a:r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3749E5E-14C6-AB34-8F3D-DDC4F51CF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第十一届手征有效场论研讨会 兰州</a:t>
            </a:r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FE973EB7-A591-83DB-2BB8-E54B7B634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9273-3D7D-4ED4-A243-0AF4A3E566A5}" type="slidenum">
              <a:rPr lang="zh-CN" altLang="en-US" smtClean="0"/>
              <a:t>14</a:t>
            </a:fld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F5B02107-0FDD-023A-33D3-B4DD720555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1" y="229027"/>
            <a:ext cx="923925" cy="92392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DCEB78EE-01A7-F03D-0D56-348CAC28C0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38077" y="1532354"/>
            <a:ext cx="3657675" cy="2842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4501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B8FBA-B032-5137-5B09-15150544D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>
            <a:extLst>
              <a:ext uri="{FF2B5EF4-FFF2-40B4-BE49-F238E27FC236}">
                <a16:creationId xmlns:a16="http://schemas.microsoft.com/office/drawing/2014/main" id="{C5EAB2EF-094C-E1F5-B8B3-6A3AF815F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3600" dirty="0"/>
              <a:t>Difference between semiclassical and quantum</a:t>
            </a:r>
            <a:endParaRPr lang="zh-CN" altLang="en-US" sz="3600" dirty="0"/>
          </a:p>
        </p:txBody>
      </p:sp>
      <p:sp>
        <p:nvSpPr>
          <p:cNvPr id="10" name="文本占位符 9">
            <a:extLst>
              <a:ext uri="{FF2B5EF4-FFF2-40B4-BE49-F238E27FC236}">
                <a16:creationId xmlns:a16="http://schemas.microsoft.com/office/drawing/2014/main" id="{DDFAE669-23E8-3366-644B-D014D7A870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Transport description </a:t>
            </a:r>
            <a:r>
              <a:rPr lang="en-US" altLang="zh-CN" cap="none" dirty="0"/>
              <a:t>(semiclassical)</a:t>
            </a:r>
            <a:endParaRPr lang="zh-CN" altLang="en-US" cap="none" dirty="0"/>
          </a:p>
        </p:txBody>
      </p:sp>
      <p:pic>
        <p:nvPicPr>
          <p:cNvPr id="8" name="内容占位符 7">
            <a:extLst>
              <a:ext uri="{FF2B5EF4-FFF2-40B4-BE49-F238E27FC236}">
                <a16:creationId xmlns:a16="http://schemas.microsoft.com/office/drawing/2014/main" id="{D3F08D04-C76C-505C-245D-7291C2D0D95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99000" y="2266265"/>
            <a:ext cx="4938712" cy="2798861"/>
          </a:xfrm>
          <a:prstGeom prst="rect">
            <a:avLst/>
          </a:prstGeom>
        </p:spPr>
      </p:pic>
      <p:sp>
        <p:nvSpPr>
          <p:cNvPr id="11" name="文本占位符 10">
            <a:extLst>
              <a:ext uri="{FF2B5EF4-FFF2-40B4-BE49-F238E27FC236}">
                <a16:creationId xmlns:a16="http://schemas.microsoft.com/office/drawing/2014/main" id="{164CDCD2-07DC-756F-8D38-0D8C078A8F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Quantum description</a:t>
            </a:r>
            <a:endParaRPr lang="zh-CN" altLang="en-US" dirty="0"/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52AC8E5C-E5C4-0623-2DDD-C6F600AFB319}"/>
              </a:ext>
            </a:extLst>
          </p:cNvPr>
          <p:cNvCxnSpPr>
            <a:cxnSpLocks/>
          </p:cNvCxnSpPr>
          <p:nvPr/>
        </p:nvCxnSpPr>
        <p:spPr>
          <a:xfrm flipH="1">
            <a:off x="5919353" y="1169777"/>
            <a:ext cx="10160" cy="4265823"/>
          </a:xfrm>
          <a:prstGeom prst="line">
            <a:avLst/>
          </a:prstGeom>
          <a:ln w="28575">
            <a:solidFill>
              <a:srgbClr val="E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D818EB4A-5801-8110-0705-7E29CF851B51}"/>
              </a:ext>
            </a:extLst>
          </p:cNvPr>
          <p:cNvGrpSpPr/>
          <p:nvPr/>
        </p:nvGrpSpPr>
        <p:grpSpPr>
          <a:xfrm>
            <a:off x="1314529" y="2390410"/>
            <a:ext cx="3666723" cy="2721798"/>
            <a:chOff x="1620982" y="4742861"/>
            <a:chExt cx="3666723" cy="1530803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670C8E04-5E0D-68D5-C9E2-7D903BDD1B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20982" y="4742861"/>
              <a:ext cx="3666723" cy="1530803"/>
            </a:xfrm>
            <a:prstGeom prst="rect">
              <a:avLst/>
            </a:prstGeom>
          </p:spPr>
        </p:pic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E9CF212E-9D20-DD36-90F8-713BEE26D3BA}"/>
                </a:ext>
              </a:extLst>
            </p:cNvPr>
            <p:cNvSpPr/>
            <p:nvPr/>
          </p:nvSpPr>
          <p:spPr>
            <a:xfrm>
              <a:off x="3355688" y="5383571"/>
              <a:ext cx="124691" cy="124691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F27C3CB8-C236-78D1-4E0E-093B7A4054A7}"/>
                </a:ext>
              </a:extLst>
            </p:cNvPr>
            <p:cNvSpPr/>
            <p:nvPr/>
          </p:nvSpPr>
          <p:spPr>
            <a:xfrm>
              <a:off x="3285722" y="4977487"/>
              <a:ext cx="124691" cy="124691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id="{C135E179-FB24-A86C-3C2E-44D33CED53C2}"/>
                </a:ext>
              </a:extLst>
            </p:cNvPr>
            <p:cNvSpPr/>
            <p:nvPr/>
          </p:nvSpPr>
          <p:spPr>
            <a:xfrm>
              <a:off x="3345180" y="5013960"/>
              <a:ext cx="76200" cy="434340"/>
            </a:xfrm>
            <a:custGeom>
              <a:avLst/>
              <a:gdLst>
                <a:gd name="csX0" fmla="*/ 0 w 76200"/>
                <a:gd name="csY0" fmla="*/ 0 h 434340"/>
                <a:gd name="csX1" fmla="*/ 45720 w 76200"/>
                <a:gd name="csY1" fmla="*/ 175260 h 434340"/>
                <a:gd name="csX2" fmla="*/ 76200 w 76200"/>
                <a:gd name="csY2" fmla="*/ 434340 h 434340"/>
                <a:gd name="csX3" fmla="*/ 76200 w 76200"/>
                <a:gd name="csY3" fmla="*/ 434340 h 4343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6200" h="434340">
                  <a:moveTo>
                    <a:pt x="0" y="0"/>
                  </a:moveTo>
                  <a:cubicBezTo>
                    <a:pt x="16510" y="51435"/>
                    <a:pt x="33020" y="102870"/>
                    <a:pt x="45720" y="175260"/>
                  </a:cubicBezTo>
                  <a:cubicBezTo>
                    <a:pt x="58420" y="247650"/>
                    <a:pt x="76200" y="434340"/>
                    <a:pt x="76200" y="434340"/>
                  </a:cubicBezTo>
                  <a:lnTo>
                    <a:pt x="76200" y="434340"/>
                  </a:lnTo>
                </a:path>
              </a:pathLst>
            </a:custGeom>
            <a:solidFill>
              <a:srgbClr val="0070C0"/>
            </a:solidFill>
            <a:ln w="38100">
              <a:solidFill>
                <a:srgbClr val="00B05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C97D1EA0-6D85-3474-5D43-6A97B8F4E8C6}"/>
                  </a:ext>
                </a:extLst>
              </p:cNvPr>
              <p:cNvSpPr txBox="1"/>
              <p:nvPr/>
            </p:nvSpPr>
            <p:spPr>
              <a:xfrm>
                <a:off x="842128" y="5430903"/>
                <a:ext cx="465245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Smeared with non-daughter particles</a:t>
                </a:r>
              </a:p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b="1" dirty="0">
                    <a:solidFill>
                      <a:srgbClr val="EE0000"/>
                    </a:solidFill>
                  </a:rPr>
                  <a:t>mass shifted</a:t>
                </a:r>
                <a:endParaRPr lang="zh-CN" altLang="en-US" b="1" dirty="0">
                  <a:solidFill>
                    <a:srgbClr val="EE0000"/>
                  </a:solidFill>
                </a:endParaRPr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C97D1EA0-6D85-3474-5D43-6A97B8F4E8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128" y="5430903"/>
                <a:ext cx="4652456" cy="646331"/>
              </a:xfrm>
              <a:prstGeom prst="rect">
                <a:avLst/>
              </a:prstGeom>
              <a:blipFill>
                <a:blip r:embed="rId4"/>
                <a:stretch>
                  <a:fillRect l="-1048" t="-5660" b="-141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组合 19">
            <a:extLst>
              <a:ext uri="{FF2B5EF4-FFF2-40B4-BE49-F238E27FC236}">
                <a16:creationId xmlns:a16="http://schemas.microsoft.com/office/drawing/2014/main" id="{40EF48F7-60D3-40FD-6DA0-3E50DAAFE537}"/>
              </a:ext>
            </a:extLst>
          </p:cNvPr>
          <p:cNvGrpSpPr/>
          <p:nvPr/>
        </p:nvGrpSpPr>
        <p:grpSpPr>
          <a:xfrm>
            <a:off x="6217920" y="2266362"/>
            <a:ext cx="4777385" cy="2969894"/>
            <a:chOff x="6412219" y="2134229"/>
            <a:chExt cx="4777385" cy="2969894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ECE8A0E2-C4F4-E9D2-86E3-8FB4F701656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-3222" r="2310"/>
            <a:stretch>
              <a:fillRect/>
            </a:stretch>
          </p:blipFill>
          <p:spPr>
            <a:xfrm>
              <a:off x="6412219" y="2134229"/>
              <a:ext cx="4777385" cy="2969894"/>
            </a:xfrm>
            <a:prstGeom prst="rect">
              <a:avLst/>
            </a:prstGeom>
          </p:spPr>
        </p:pic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E4484B58-EAAD-6AB2-F00F-3DD129DE0B4C}"/>
                </a:ext>
              </a:extLst>
            </p:cNvPr>
            <p:cNvSpPr/>
            <p:nvPr/>
          </p:nvSpPr>
          <p:spPr>
            <a:xfrm>
              <a:off x="9185564" y="2847109"/>
              <a:ext cx="1474734" cy="382501"/>
            </a:xfrm>
            <a:prstGeom prst="rect">
              <a:avLst/>
            </a:prstGeom>
            <a:noFill/>
            <a:ln w="19050">
              <a:solidFill>
                <a:srgbClr val="EE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5FB45F37-C227-9243-E1F0-66E9892D8145}"/>
              </a:ext>
            </a:extLst>
          </p:cNvPr>
          <p:cNvSpPr txBox="1"/>
          <p:nvPr/>
        </p:nvSpPr>
        <p:spPr>
          <a:xfrm>
            <a:off x="6867614" y="5430904"/>
            <a:ext cx="4294085" cy="646331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EE0000"/>
                </a:solidFill>
              </a:rPr>
              <a:t>D</a:t>
            </a:r>
            <a:r>
              <a:rPr lang="zh-CN" altLang="zh-CN" b="1" dirty="0">
                <a:solidFill>
                  <a:srgbClr val="EE0000"/>
                </a:solidFill>
              </a:rPr>
              <a:t>ispersive structure</a:t>
            </a:r>
            <a:r>
              <a:rPr lang="en-US" altLang="zh-CN" dirty="0"/>
              <a:t> from off-shell contribution in the </a:t>
            </a:r>
            <a:r>
              <a:rPr lang="zh-CN" altLang="zh-CN" dirty="0"/>
              <a:t>interference term</a:t>
            </a:r>
            <a:endParaRPr lang="zh-CN" altLang="en-US" b="1" dirty="0">
              <a:solidFill>
                <a:srgbClr val="EE0000"/>
              </a:solidFill>
            </a:endParaRPr>
          </a:p>
        </p:txBody>
      </p:sp>
      <p:sp>
        <p:nvSpPr>
          <p:cNvPr id="21" name="日期占位符 20">
            <a:extLst>
              <a:ext uri="{FF2B5EF4-FFF2-40B4-BE49-F238E27FC236}">
                <a16:creationId xmlns:a16="http://schemas.microsoft.com/office/drawing/2014/main" id="{64885808-5D25-9738-212C-D0BF3A65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2026/8/15</a:t>
            </a:r>
            <a:endParaRPr lang="zh-CN" altLang="en-US"/>
          </a:p>
        </p:txBody>
      </p:sp>
      <p:sp>
        <p:nvSpPr>
          <p:cNvPr id="22" name="页脚占位符 21">
            <a:extLst>
              <a:ext uri="{FF2B5EF4-FFF2-40B4-BE49-F238E27FC236}">
                <a16:creationId xmlns:a16="http://schemas.microsoft.com/office/drawing/2014/main" id="{BF6711D3-B850-1893-94E9-F6760F9B2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第十一届手征有效场论研讨会 兰州</a:t>
            </a:r>
          </a:p>
        </p:txBody>
      </p:sp>
      <p:sp>
        <p:nvSpPr>
          <p:cNvPr id="23" name="灯片编号占位符 22">
            <a:extLst>
              <a:ext uri="{FF2B5EF4-FFF2-40B4-BE49-F238E27FC236}">
                <a16:creationId xmlns:a16="http://schemas.microsoft.com/office/drawing/2014/main" id="{B9348E3D-70AC-12B6-08CB-20102CA7D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9273-3D7D-4ED4-A243-0AF4A3E566A5}" type="slidenum">
              <a:rPr lang="zh-CN" altLang="en-US" smtClean="0"/>
              <a:t>15</a:t>
            </a:fld>
            <a:endParaRPr lang="zh-CN" altLang="en-US"/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E532B1E6-86C9-9147-4BA3-49DE33002A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1" y="229027"/>
            <a:ext cx="923925" cy="9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2304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4DAEB4-8CAB-2465-6CCF-40DB885D7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Summary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EF7DEB6-DBAF-F0AC-6204-9B4D0A71805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97280" y="1161115"/>
                <a:ext cx="7524620" cy="4707979"/>
              </a:xfrm>
            </p:spPr>
            <p:txBody>
              <a:bodyPr>
                <a:normAutofit/>
              </a:bodyPr>
              <a:lstStyle/>
              <a:p>
                <a:pPr>
                  <a:buFont typeface="Wingdings" panose="05000000000000000000" pitchFamily="2" charset="2"/>
                  <a:buChar char="u"/>
                </a:pPr>
                <a:r>
                  <a:rPr lang="en-US" altLang="zh-CN" dirty="0"/>
                  <a:t>Experiments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altLang="zh-CN" dirty="0"/>
                  <a:t>In </a:t>
                </a:r>
                <a:r>
                  <a:rPr lang="en-US" altLang="zh-CN" dirty="0">
                    <a:solidFill>
                      <a:srgbClr val="EE0000"/>
                    </a:solidFill>
                  </a:rPr>
                  <a:t>nucleus collisions, </a:t>
                </a:r>
                <a:r>
                  <a:rPr lang="en-US" altLang="zh-CN" dirty="0"/>
                  <a:t>the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solidFill>
                          <a:srgbClr val="EE0000"/>
                        </a:solidFill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US" altLang="zh-CN" dirty="0">
                    <a:solidFill>
                      <a:srgbClr val="EE0000"/>
                    </a:solidFill>
                  </a:rPr>
                  <a:t> peak of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rgbClr val="EE00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altLang="zh-CN" b="0" i="1" smtClean="0">
                        <a:solidFill>
                          <a:srgbClr val="EE000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zh-CN" altLang="en-US" dirty="0">
                    <a:solidFill>
                      <a:srgbClr val="EE0000"/>
                    </a:solidFill>
                  </a:rPr>
                  <a:t> </a:t>
                </a:r>
                <a:r>
                  <a:rPr lang="en-US" altLang="zh-CN" dirty="0">
                    <a:solidFill>
                      <a:srgbClr val="EE0000"/>
                    </a:solidFill>
                  </a:rPr>
                  <a:t>spectrum shift </a:t>
                </a:r>
                <a:r>
                  <a:rPr lang="en-US" altLang="zh-CN" dirty="0"/>
                  <a:t>to lower energy</a:t>
                </a:r>
                <a:endParaRPr lang="en-US" altLang="zh-CN" dirty="0">
                  <a:solidFill>
                    <a:schemeClr val="tx1"/>
                  </a:solidFill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altLang="zh-CN" dirty="0">
                    <a:solidFill>
                      <a:schemeClr val="tx1"/>
                    </a:solidFill>
                  </a:rPr>
                  <a:t>Different from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zh-CN" dirty="0">
                    <a:solidFill>
                      <a:schemeClr val="tx1"/>
                    </a:solidFill>
                  </a:rPr>
                  <a:t> scattering experiments</a:t>
                </a:r>
              </a:p>
              <a:p>
                <a:pPr>
                  <a:buFont typeface="Wingdings" panose="05000000000000000000" pitchFamily="2" charset="2"/>
                  <a:buChar char="u"/>
                </a:pPr>
                <a:r>
                  <a:rPr lang="en-US" altLang="zh-CN" dirty="0"/>
                  <a:t>Semiclassical description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altLang="zh-CN" dirty="0" err="1"/>
                  <a:t>Rescattering</a:t>
                </a:r>
                <a:r>
                  <a:rPr lang="en-US" altLang="zh-CN" dirty="0"/>
                  <a:t> of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altLang="zh-CN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altLang="zh-CN" dirty="0"/>
                  <a:t>Smeared the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US" altLang="zh-CN" dirty="0"/>
                  <a:t> peak to lower energy</a:t>
                </a:r>
              </a:p>
              <a:p>
                <a:pPr>
                  <a:buFont typeface="Wingdings" panose="05000000000000000000" pitchFamily="2" charset="2"/>
                  <a:buChar char="u"/>
                </a:pPr>
                <a:r>
                  <a:rPr lang="en-US" altLang="zh-CN" dirty="0"/>
                  <a:t>This work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altLang="zh-CN" dirty="0"/>
                  <a:t>Liouville equation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origin of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zh-CN" dirty="0"/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US" altLang="zh-CN" dirty="0"/>
                  <a:t> contribution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altLang="zh-CN" dirty="0"/>
                  <a:t>Lippmann-Schwinger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altLang="zh-CN" dirty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altLang="zh-CN" dirty="0" err="1"/>
                  <a:t>Sokhotski-Plemelj</a:t>
                </a:r>
                <a:r>
                  <a:rPr lang="en-US" altLang="zh-CN" dirty="0"/>
                  <a:t> therom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on-/off-shell </a:t>
                </a:r>
                <a:r>
                  <a:rPr lang="zh-CN" altLang="zh-CN" dirty="0"/>
                  <a:t>decomposition</a:t>
                </a:r>
                <a:endParaRPr lang="en-US" altLang="zh-CN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altLang="zh-CN" dirty="0"/>
                  <a:t>Numerical reproduce: Friedrichs-Lee model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altLang="zh-CN" dirty="0"/>
                  <a:t>Not only reproducing,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but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also, physical origin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EF7DEB6-DBAF-F0AC-6204-9B4D0A71805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97280" y="1161115"/>
                <a:ext cx="7524620" cy="4707979"/>
              </a:xfrm>
              <a:blipFill>
                <a:blip r:embed="rId2"/>
                <a:stretch>
                  <a:fillRect l="-1945" t="-5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>
            <a:extLst>
              <a:ext uri="{FF2B5EF4-FFF2-40B4-BE49-F238E27FC236}">
                <a16:creationId xmlns:a16="http://schemas.microsoft.com/office/drawing/2014/main" id="{CE914768-DE5B-AA7C-2F4F-8570589434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5244" y="4216187"/>
            <a:ext cx="2837861" cy="429979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9E62BB46-31AE-C4E7-349E-113F31820172}"/>
              </a:ext>
            </a:extLst>
          </p:cNvPr>
          <p:cNvGrpSpPr/>
          <p:nvPr/>
        </p:nvGrpSpPr>
        <p:grpSpPr>
          <a:xfrm>
            <a:off x="8983253" y="2368472"/>
            <a:ext cx="2353461" cy="1402773"/>
            <a:chOff x="1620982" y="4742861"/>
            <a:chExt cx="3666723" cy="1530803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F638DAC1-5B59-D9D0-8C00-666FD5694A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20982" y="4742861"/>
              <a:ext cx="3666723" cy="1530803"/>
            </a:xfrm>
            <a:prstGeom prst="rect">
              <a:avLst/>
            </a:prstGeom>
          </p:spPr>
        </p:pic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E4673D64-14CB-EEF9-384E-8C810C608009}"/>
                </a:ext>
              </a:extLst>
            </p:cNvPr>
            <p:cNvSpPr/>
            <p:nvPr/>
          </p:nvSpPr>
          <p:spPr>
            <a:xfrm>
              <a:off x="3355688" y="5383571"/>
              <a:ext cx="124691" cy="124691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62EB307C-3071-CB59-5868-F31B08F6B5ED}"/>
                </a:ext>
              </a:extLst>
            </p:cNvPr>
            <p:cNvSpPr/>
            <p:nvPr/>
          </p:nvSpPr>
          <p:spPr>
            <a:xfrm>
              <a:off x="3285722" y="4977487"/>
              <a:ext cx="124691" cy="124691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9C75ADDD-0F40-EE3A-1AF5-C91E850A8ECC}"/>
                </a:ext>
              </a:extLst>
            </p:cNvPr>
            <p:cNvSpPr/>
            <p:nvPr/>
          </p:nvSpPr>
          <p:spPr>
            <a:xfrm>
              <a:off x="3345180" y="5013960"/>
              <a:ext cx="76200" cy="434340"/>
            </a:xfrm>
            <a:custGeom>
              <a:avLst/>
              <a:gdLst>
                <a:gd name="csX0" fmla="*/ 0 w 76200"/>
                <a:gd name="csY0" fmla="*/ 0 h 434340"/>
                <a:gd name="csX1" fmla="*/ 45720 w 76200"/>
                <a:gd name="csY1" fmla="*/ 175260 h 434340"/>
                <a:gd name="csX2" fmla="*/ 76200 w 76200"/>
                <a:gd name="csY2" fmla="*/ 434340 h 434340"/>
                <a:gd name="csX3" fmla="*/ 76200 w 76200"/>
                <a:gd name="csY3" fmla="*/ 434340 h 4343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6200" h="434340">
                  <a:moveTo>
                    <a:pt x="0" y="0"/>
                  </a:moveTo>
                  <a:cubicBezTo>
                    <a:pt x="16510" y="51435"/>
                    <a:pt x="33020" y="102870"/>
                    <a:pt x="45720" y="175260"/>
                  </a:cubicBezTo>
                  <a:cubicBezTo>
                    <a:pt x="58420" y="247650"/>
                    <a:pt x="76200" y="434340"/>
                    <a:pt x="76200" y="434340"/>
                  </a:cubicBezTo>
                  <a:lnTo>
                    <a:pt x="76200" y="434340"/>
                  </a:lnTo>
                </a:path>
              </a:pathLst>
            </a:custGeom>
            <a:solidFill>
              <a:srgbClr val="0070C0"/>
            </a:solidFill>
            <a:ln w="38100">
              <a:solidFill>
                <a:srgbClr val="00B05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id="{84BEC8C9-EC66-65E5-E183-D7AAC72773D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50000"/>
          <a:stretch>
            <a:fillRect/>
          </a:stretch>
        </p:blipFill>
        <p:spPr>
          <a:xfrm>
            <a:off x="8983253" y="115923"/>
            <a:ext cx="2248336" cy="2030316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id="{399ABB46-C797-77C9-7C06-0FD69A03BE1C}"/>
              </a:ext>
            </a:extLst>
          </p:cNvPr>
          <p:cNvGrpSpPr/>
          <p:nvPr/>
        </p:nvGrpSpPr>
        <p:grpSpPr>
          <a:xfrm>
            <a:off x="8362051" y="4029104"/>
            <a:ext cx="2978035" cy="1851316"/>
            <a:chOff x="6412219" y="2134229"/>
            <a:chExt cx="4777385" cy="2969894"/>
          </a:xfrm>
        </p:grpSpPr>
        <p:pic>
          <p:nvPicPr>
            <p:cNvPr id="16" name="图片 6">
              <a:extLst>
                <a:ext uri="{FF2B5EF4-FFF2-40B4-BE49-F238E27FC236}">
                  <a16:creationId xmlns:a16="http://schemas.microsoft.com/office/drawing/2014/main" id="{2E3AD639-ECF0-8797-5E27-710B4D3E318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-3222" r="2310"/>
            <a:stretch>
              <a:fillRect/>
            </a:stretch>
          </p:blipFill>
          <p:spPr>
            <a:xfrm>
              <a:off x="6412219" y="2134229"/>
              <a:ext cx="4777385" cy="2969894"/>
            </a:xfrm>
            <a:prstGeom prst="rect">
              <a:avLst/>
            </a:prstGeom>
          </p:spPr>
        </p:pic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2C928659-092F-9F90-0E9A-A84AE59A08DC}"/>
                </a:ext>
              </a:extLst>
            </p:cNvPr>
            <p:cNvSpPr/>
            <p:nvPr/>
          </p:nvSpPr>
          <p:spPr>
            <a:xfrm>
              <a:off x="9185564" y="2847109"/>
              <a:ext cx="1474734" cy="382501"/>
            </a:xfrm>
            <a:prstGeom prst="rect">
              <a:avLst/>
            </a:prstGeom>
            <a:noFill/>
            <a:ln w="19050">
              <a:solidFill>
                <a:srgbClr val="EE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日期占位符 17">
            <a:extLst>
              <a:ext uri="{FF2B5EF4-FFF2-40B4-BE49-F238E27FC236}">
                <a16:creationId xmlns:a16="http://schemas.microsoft.com/office/drawing/2014/main" id="{B6090555-E806-9DAF-E242-E7BD48A43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2026/8/15</a:t>
            </a:r>
            <a:endParaRPr lang="zh-CN" altLang="en-US"/>
          </a:p>
        </p:txBody>
      </p:sp>
      <p:sp>
        <p:nvSpPr>
          <p:cNvPr id="19" name="页脚占位符 18">
            <a:extLst>
              <a:ext uri="{FF2B5EF4-FFF2-40B4-BE49-F238E27FC236}">
                <a16:creationId xmlns:a16="http://schemas.microsoft.com/office/drawing/2014/main" id="{408332C9-EBCA-C9D4-FAA1-F7BAC14D1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第十一届手征有效场论研讨会 兰州</a:t>
            </a:r>
          </a:p>
        </p:txBody>
      </p:sp>
      <p:sp>
        <p:nvSpPr>
          <p:cNvPr id="20" name="灯片编号占位符 19">
            <a:extLst>
              <a:ext uri="{FF2B5EF4-FFF2-40B4-BE49-F238E27FC236}">
                <a16:creationId xmlns:a16="http://schemas.microsoft.com/office/drawing/2014/main" id="{51CAFB89-5804-4498-5F48-59EB0780C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9273-3D7D-4ED4-A243-0AF4A3E566A5}" type="slidenum">
              <a:rPr lang="zh-CN" altLang="en-US" smtClean="0"/>
              <a:t>16</a:t>
            </a:fld>
            <a:endParaRPr lang="zh-CN" altLang="en-US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A176433A-24DA-2696-24BF-0EEF8152CA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1" y="229027"/>
            <a:ext cx="923925" cy="9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7563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8007E7-858F-31D5-D4D1-733ED60E0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Backup</a:t>
            </a:r>
            <a:endParaRPr lang="zh-CN" altLang="en-US" dirty="0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1E4BCFC-65DF-0B32-D571-42C80F796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2026/8/15</a:t>
            </a:r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F6D750E-51FB-80F7-066A-6D3657262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第十一届手征有效场论研讨会 兰州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041F3CB-F7D9-3AEA-435F-A72514ACD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9273-3D7D-4ED4-A243-0AF4A3E566A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80617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6A8CF-B55D-B1E9-1DC7-B01FDB010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639FDC-07D3-DBB5-4484-0180140B9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Intranuclear-cascade model (INC)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F38D7F7-EEFF-61B5-92A4-09C34120C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257" y="1374639"/>
            <a:ext cx="5781329" cy="34155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4D12B9C1-9446-16D2-C88C-7CD9035E824B}"/>
                  </a:ext>
                </a:extLst>
              </p:cNvPr>
              <p:cNvSpPr txBox="1"/>
              <p:nvPr/>
            </p:nvSpPr>
            <p:spPr>
              <a:xfrm>
                <a:off x="1184564" y="4991449"/>
                <a:ext cx="506420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dirty="0"/>
                  <a:t>First-generation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resonance shape ~ Free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endParaRPr lang="en-US" altLang="zh-CN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dirty="0"/>
                  <a:t>Last generation shifted to lower masses.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4D12B9C1-9446-16D2-C88C-7CD9035E82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4564" y="4991449"/>
                <a:ext cx="5064207" cy="646331"/>
              </a:xfrm>
              <a:prstGeom prst="rect">
                <a:avLst/>
              </a:prstGeom>
              <a:blipFill>
                <a:blip r:embed="rId3"/>
                <a:stretch>
                  <a:fillRect l="-722" t="-5660" b="-141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>
            <a:extLst>
              <a:ext uri="{FF2B5EF4-FFF2-40B4-BE49-F238E27FC236}">
                <a16:creationId xmlns:a16="http://schemas.microsoft.com/office/drawing/2014/main" id="{22D209B4-D095-2D03-D415-7BF3332FDAF5}"/>
              </a:ext>
            </a:extLst>
          </p:cNvPr>
          <p:cNvSpPr txBox="1"/>
          <p:nvPr/>
        </p:nvSpPr>
        <p:spPr>
          <a:xfrm>
            <a:off x="1181978" y="5620556"/>
            <a:ext cx="512012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zh-CN" sz="1100" dirty="0">
                <a:effectLst/>
              </a:rPr>
              <a:t>[1]</a:t>
            </a:r>
            <a:r>
              <a:rPr lang="en-US" altLang="zh-CN" sz="1100" dirty="0">
                <a:effectLst/>
              </a:rPr>
              <a:t> </a:t>
            </a:r>
            <a:r>
              <a:rPr lang="zh-CN" altLang="zh-CN" sz="1100" dirty="0">
                <a:effectLst/>
              </a:rPr>
              <a:t>J. Cugnon and M.-C. Lemaire, Nucl. Phys. A </a:t>
            </a:r>
            <a:r>
              <a:rPr lang="zh-CN" altLang="zh-CN" sz="1100" b="1" dirty="0">
                <a:effectLst/>
              </a:rPr>
              <a:t>489</a:t>
            </a:r>
            <a:r>
              <a:rPr lang="zh-CN" altLang="zh-CN" sz="1100" dirty="0">
                <a:effectLst/>
              </a:rPr>
              <a:t>, 781 (1988).</a:t>
            </a:r>
          </a:p>
          <a:p>
            <a:pPr>
              <a:buNone/>
            </a:pPr>
            <a:r>
              <a:rPr lang="zh-CN" altLang="zh-CN" sz="1100" dirty="0">
                <a:effectLst/>
              </a:rPr>
              <a:t>[2]</a:t>
            </a:r>
            <a:r>
              <a:rPr lang="en-US" altLang="zh-CN" sz="1100" dirty="0">
                <a:effectLst/>
              </a:rPr>
              <a:t> </a:t>
            </a:r>
            <a:r>
              <a:rPr lang="zh-CN" altLang="zh-CN" sz="1100" dirty="0">
                <a:effectLst/>
              </a:rPr>
              <a:t>J. Cugnon, A. Lejeune, and P. Grangé, Phys. Rev. C </a:t>
            </a:r>
            <a:r>
              <a:rPr lang="zh-CN" altLang="zh-CN" sz="1100" b="1" dirty="0">
                <a:effectLst/>
              </a:rPr>
              <a:t>35</a:t>
            </a:r>
            <a:r>
              <a:rPr lang="zh-CN" altLang="zh-CN" sz="1100" dirty="0">
                <a:effectLst/>
              </a:rPr>
              <a:t>, 861 (1987).</a:t>
            </a:r>
          </a:p>
          <a:p>
            <a:pPr>
              <a:buNone/>
            </a:pPr>
            <a:r>
              <a:rPr lang="zh-CN" altLang="zh-CN" sz="1100" dirty="0">
                <a:effectLst/>
              </a:rPr>
              <a:t>[3]</a:t>
            </a:r>
            <a:r>
              <a:rPr lang="en-US" altLang="zh-CN" sz="1100" dirty="0">
                <a:effectLst/>
              </a:rPr>
              <a:t> </a:t>
            </a:r>
            <a:r>
              <a:rPr lang="zh-CN" altLang="zh-CN" sz="1100" dirty="0">
                <a:effectLst/>
              </a:rPr>
              <a:t>J. Cugnon, Nucl. Phys. A </a:t>
            </a:r>
            <a:r>
              <a:rPr lang="zh-CN" altLang="zh-CN" sz="1100" b="1" dirty="0">
                <a:effectLst/>
              </a:rPr>
              <a:t>462</a:t>
            </a:r>
            <a:r>
              <a:rPr lang="zh-CN" altLang="zh-CN" sz="1100" dirty="0">
                <a:effectLst/>
              </a:rPr>
              <a:t>, 751 (1987).</a:t>
            </a:r>
          </a:p>
          <a:p>
            <a:pPr>
              <a:buNone/>
            </a:pPr>
            <a:r>
              <a:rPr lang="zh-CN" altLang="zh-CN" sz="1100" dirty="0">
                <a:effectLst/>
              </a:rPr>
              <a:t>[4]</a:t>
            </a:r>
            <a:r>
              <a:rPr lang="en-US" altLang="zh-CN" sz="1100" dirty="0">
                <a:effectLst/>
              </a:rPr>
              <a:t> </a:t>
            </a:r>
            <a:r>
              <a:rPr lang="zh-CN" altLang="zh-CN" sz="1100" dirty="0">
                <a:effectLst/>
              </a:rPr>
              <a:t>J. Cugnon, D. Kinet, and J. Vandermeulen, Nucl. Phys. A </a:t>
            </a:r>
            <a:r>
              <a:rPr lang="zh-CN" altLang="zh-CN" sz="1100" b="1" dirty="0">
                <a:effectLst/>
              </a:rPr>
              <a:t>379</a:t>
            </a:r>
            <a:r>
              <a:rPr lang="zh-CN" altLang="zh-CN" sz="1100" dirty="0">
                <a:effectLst/>
              </a:rPr>
              <a:t>, 553 (1982).</a:t>
            </a:r>
          </a:p>
        </p:txBody>
      </p:sp>
      <p:grpSp>
        <p:nvGrpSpPr>
          <p:cNvPr id="69" name="pi">
            <a:extLst>
              <a:ext uri="{FF2B5EF4-FFF2-40B4-BE49-F238E27FC236}">
                <a16:creationId xmlns:a16="http://schemas.microsoft.com/office/drawing/2014/main" id="{867B9076-EA88-191D-9112-999CC850EFC7}"/>
              </a:ext>
            </a:extLst>
          </p:cNvPr>
          <p:cNvGrpSpPr/>
          <p:nvPr/>
        </p:nvGrpSpPr>
        <p:grpSpPr>
          <a:xfrm>
            <a:off x="8170873" y="1137268"/>
            <a:ext cx="389979" cy="435401"/>
            <a:chOff x="10549936" y="4960749"/>
            <a:chExt cx="389979" cy="435401"/>
          </a:xfrm>
        </p:grpSpPr>
        <p:sp>
          <p:nvSpPr>
            <p:cNvPr id="66" name="椭圆 65">
              <a:extLst>
                <a:ext uri="{FF2B5EF4-FFF2-40B4-BE49-F238E27FC236}">
                  <a16:creationId xmlns:a16="http://schemas.microsoft.com/office/drawing/2014/main" id="{CAAFAC2C-8164-BDF6-7C44-E2C8201A9714}"/>
                </a:ext>
              </a:extLst>
            </p:cNvPr>
            <p:cNvSpPr/>
            <p:nvPr/>
          </p:nvSpPr>
          <p:spPr>
            <a:xfrm>
              <a:off x="10664660" y="5270013"/>
              <a:ext cx="126137" cy="12613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文本框 67">
                  <a:extLst>
                    <a:ext uri="{FF2B5EF4-FFF2-40B4-BE49-F238E27FC236}">
                      <a16:creationId xmlns:a16="http://schemas.microsoft.com/office/drawing/2014/main" id="{2F3A7C76-4603-D87C-0672-F72E0D1C5F97}"/>
                    </a:ext>
                  </a:extLst>
                </p:cNvPr>
                <p:cNvSpPr txBox="1"/>
                <p:nvPr/>
              </p:nvSpPr>
              <p:spPr>
                <a:xfrm>
                  <a:off x="10549936" y="4960749"/>
                  <a:ext cx="38997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68" name="文本框 67">
                  <a:extLst>
                    <a:ext uri="{FF2B5EF4-FFF2-40B4-BE49-F238E27FC236}">
                      <a16:creationId xmlns:a16="http://schemas.microsoft.com/office/drawing/2014/main" id="{2F3A7C76-4603-D87C-0672-F72E0D1C5F9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49936" y="4960749"/>
                  <a:ext cx="389979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Delta">
                <a:extLst>
                  <a:ext uri="{FF2B5EF4-FFF2-40B4-BE49-F238E27FC236}">
                    <a16:creationId xmlns:a16="http://schemas.microsoft.com/office/drawing/2014/main" id="{D12A7670-76EA-0BFF-C1FD-BF7EDDC3790D}"/>
                  </a:ext>
                </a:extLst>
              </p:cNvPr>
              <p:cNvSpPr/>
              <p:nvPr/>
            </p:nvSpPr>
            <p:spPr>
              <a:xfrm>
                <a:off x="9041683" y="1588329"/>
                <a:ext cx="306743" cy="306743"/>
              </a:xfrm>
              <a:prstGeom prst="ellipse">
                <a:avLst/>
              </a:prstGeom>
              <a:solidFill>
                <a:srgbClr val="4500F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altLang="zh-CN" b="1" i="0" smtClean="0">
                          <a:latin typeface="Cambria Math" panose="02040503050406030204" pitchFamily="18" charset="0"/>
                        </a:rPr>
                        <m:t>𝚫</m:t>
                      </m:r>
                    </m:oMath>
                  </m:oMathPara>
                </a14:m>
                <a:endParaRPr lang="zh-CN" altLang="en-US" b="1" dirty="0"/>
              </a:p>
            </p:txBody>
          </p:sp>
        </mc:Choice>
        <mc:Fallback xmlns="">
          <p:sp>
            <p:nvSpPr>
              <p:cNvPr id="60" name="Delta">
                <a:extLst>
                  <a:ext uri="{FF2B5EF4-FFF2-40B4-BE49-F238E27FC236}">
                    <a16:creationId xmlns:a16="http://schemas.microsoft.com/office/drawing/2014/main" id="{D12A7670-76EA-0BFF-C1FD-BF7EDDC379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1683" y="1588329"/>
                <a:ext cx="306743" cy="306743"/>
              </a:xfrm>
              <a:prstGeom prst="ellipse">
                <a:avLst/>
              </a:prstGeom>
              <a:blipFill>
                <a:blip r:embed="rId5"/>
                <a:stretch>
                  <a:fillRect l="-74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0" name="N">
            <a:extLst>
              <a:ext uri="{FF2B5EF4-FFF2-40B4-BE49-F238E27FC236}">
                <a16:creationId xmlns:a16="http://schemas.microsoft.com/office/drawing/2014/main" id="{D4F47C5F-46D0-0B31-AA4F-F55AF1758D19}"/>
              </a:ext>
            </a:extLst>
          </p:cNvPr>
          <p:cNvGrpSpPr/>
          <p:nvPr/>
        </p:nvGrpSpPr>
        <p:grpSpPr>
          <a:xfrm>
            <a:off x="6907516" y="1658894"/>
            <a:ext cx="555687" cy="369332"/>
            <a:chOff x="7964964" y="4591417"/>
            <a:chExt cx="555687" cy="369332"/>
          </a:xfrm>
        </p:grpSpPr>
        <p:sp>
          <p:nvSpPr>
            <p:cNvPr id="62" name="椭圆 61">
              <a:extLst>
                <a:ext uri="{FF2B5EF4-FFF2-40B4-BE49-F238E27FC236}">
                  <a16:creationId xmlns:a16="http://schemas.microsoft.com/office/drawing/2014/main" id="{75B6C8B5-2083-88D2-E812-38F2D41A006C}"/>
                </a:ext>
              </a:extLst>
            </p:cNvPr>
            <p:cNvSpPr/>
            <p:nvPr/>
          </p:nvSpPr>
          <p:spPr>
            <a:xfrm>
              <a:off x="7964964" y="4654736"/>
              <a:ext cx="243674" cy="2436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文本框 63">
                  <a:extLst>
                    <a:ext uri="{FF2B5EF4-FFF2-40B4-BE49-F238E27FC236}">
                      <a16:creationId xmlns:a16="http://schemas.microsoft.com/office/drawing/2014/main" id="{3590E6C1-383B-E6B1-0585-04B6094B830C}"/>
                    </a:ext>
                  </a:extLst>
                </p:cNvPr>
                <p:cNvSpPr txBox="1"/>
                <p:nvPr/>
              </p:nvSpPr>
              <p:spPr>
                <a:xfrm>
                  <a:off x="8097908" y="4591417"/>
                  <a:ext cx="42274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64" name="文本框 63">
                  <a:extLst>
                    <a:ext uri="{FF2B5EF4-FFF2-40B4-BE49-F238E27FC236}">
                      <a16:creationId xmlns:a16="http://schemas.microsoft.com/office/drawing/2014/main" id="{3590E6C1-383B-E6B1-0585-04B6094B830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97908" y="4591417"/>
                  <a:ext cx="422743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1" name="N">
            <a:extLst>
              <a:ext uri="{FF2B5EF4-FFF2-40B4-BE49-F238E27FC236}">
                <a16:creationId xmlns:a16="http://schemas.microsoft.com/office/drawing/2014/main" id="{98E67C05-47E6-6034-7EB8-46C72D86EB76}"/>
              </a:ext>
            </a:extLst>
          </p:cNvPr>
          <p:cNvGrpSpPr/>
          <p:nvPr/>
        </p:nvGrpSpPr>
        <p:grpSpPr>
          <a:xfrm>
            <a:off x="6907516" y="2330240"/>
            <a:ext cx="555687" cy="369332"/>
            <a:chOff x="7964964" y="4591417"/>
            <a:chExt cx="555687" cy="369332"/>
          </a:xfrm>
        </p:grpSpPr>
        <p:sp>
          <p:nvSpPr>
            <p:cNvPr id="72" name="椭圆 71">
              <a:extLst>
                <a:ext uri="{FF2B5EF4-FFF2-40B4-BE49-F238E27FC236}">
                  <a16:creationId xmlns:a16="http://schemas.microsoft.com/office/drawing/2014/main" id="{E4B94B48-AC8C-ED60-F9D9-78C2228B1D09}"/>
                </a:ext>
              </a:extLst>
            </p:cNvPr>
            <p:cNvSpPr/>
            <p:nvPr/>
          </p:nvSpPr>
          <p:spPr>
            <a:xfrm>
              <a:off x="7964964" y="4654736"/>
              <a:ext cx="243674" cy="2436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文本框 72">
                  <a:extLst>
                    <a:ext uri="{FF2B5EF4-FFF2-40B4-BE49-F238E27FC236}">
                      <a16:creationId xmlns:a16="http://schemas.microsoft.com/office/drawing/2014/main" id="{0F07A146-07F1-788A-82AE-653CE066C17E}"/>
                    </a:ext>
                  </a:extLst>
                </p:cNvPr>
                <p:cNvSpPr txBox="1"/>
                <p:nvPr/>
              </p:nvSpPr>
              <p:spPr>
                <a:xfrm>
                  <a:off x="8097908" y="4591417"/>
                  <a:ext cx="42274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73" name="文本框 72">
                  <a:extLst>
                    <a:ext uri="{FF2B5EF4-FFF2-40B4-BE49-F238E27FC236}">
                      <a16:creationId xmlns:a16="http://schemas.microsoft.com/office/drawing/2014/main" id="{0F07A146-07F1-788A-82AE-653CE066C17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97908" y="4591417"/>
                  <a:ext cx="422743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4" name="爆炸形: 14 pt  83">
            <a:extLst>
              <a:ext uri="{FF2B5EF4-FFF2-40B4-BE49-F238E27FC236}">
                <a16:creationId xmlns:a16="http://schemas.microsoft.com/office/drawing/2014/main" id="{22C98D9D-7AC5-FCA4-1A72-D7EB9B0BABF6}"/>
              </a:ext>
            </a:extLst>
          </p:cNvPr>
          <p:cNvSpPr/>
          <p:nvPr/>
        </p:nvSpPr>
        <p:spPr>
          <a:xfrm>
            <a:off x="7969827" y="1965887"/>
            <a:ext cx="538384" cy="517540"/>
          </a:xfrm>
          <a:prstGeom prst="irregularSeal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1" name="组合 90">
            <a:extLst>
              <a:ext uri="{FF2B5EF4-FFF2-40B4-BE49-F238E27FC236}">
                <a16:creationId xmlns:a16="http://schemas.microsoft.com/office/drawing/2014/main" id="{A1484C69-86B6-7C88-8173-AF959B024065}"/>
              </a:ext>
            </a:extLst>
          </p:cNvPr>
          <p:cNvGrpSpPr/>
          <p:nvPr/>
        </p:nvGrpSpPr>
        <p:grpSpPr>
          <a:xfrm>
            <a:off x="7463203" y="1843560"/>
            <a:ext cx="732995" cy="365333"/>
            <a:chOff x="7463203" y="1843560"/>
            <a:chExt cx="732995" cy="365333"/>
          </a:xfrm>
        </p:grpSpPr>
        <p:cxnSp>
          <p:nvCxnSpPr>
            <p:cNvPr id="79" name="直接连接符 78">
              <a:extLst>
                <a:ext uri="{FF2B5EF4-FFF2-40B4-BE49-F238E27FC236}">
                  <a16:creationId xmlns:a16="http://schemas.microsoft.com/office/drawing/2014/main" id="{2F31B257-0843-D596-94CE-89CD4CEDEF9F}"/>
                </a:ext>
              </a:extLst>
            </p:cNvPr>
            <p:cNvCxnSpPr>
              <a:cxnSpLocks/>
              <a:stCxn id="64" idx="3"/>
            </p:cNvCxnSpPr>
            <p:nvPr/>
          </p:nvCxnSpPr>
          <p:spPr>
            <a:xfrm>
              <a:off x="7463203" y="1843560"/>
              <a:ext cx="732995" cy="36533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连接符 84">
              <a:extLst>
                <a:ext uri="{FF2B5EF4-FFF2-40B4-BE49-F238E27FC236}">
                  <a16:creationId xmlns:a16="http://schemas.microsoft.com/office/drawing/2014/main" id="{C0F80083-A127-E301-33AA-3261A3721DE2}"/>
                </a:ext>
              </a:extLst>
            </p:cNvPr>
            <p:cNvCxnSpPr>
              <a:cxnSpLocks/>
              <a:stCxn id="64" idx="3"/>
            </p:cNvCxnSpPr>
            <p:nvPr/>
          </p:nvCxnSpPr>
          <p:spPr>
            <a:xfrm>
              <a:off x="7463203" y="1843560"/>
              <a:ext cx="415927" cy="195191"/>
            </a:xfrm>
            <a:prstGeom prst="line">
              <a:avLst/>
            </a:prstGeom>
            <a:ln w="28575"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组合 91">
            <a:extLst>
              <a:ext uri="{FF2B5EF4-FFF2-40B4-BE49-F238E27FC236}">
                <a16:creationId xmlns:a16="http://schemas.microsoft.com/office/drawing/2014/main" id="{511470D4-086F-1D7B-C2C1-6BB512A88BC5}"/>
              </a:ext>
            </a:extLst>
          </p:cNvPr>
          <p:cNvGrpSpPr/>
          <p:nvPr/>
        </p:nvGrpSpPr>
        <p:grpSpPr>
          <a:xfrm rot="18880492">
            <a:off x="7489035" y="2215219"/>
            <a:ext cx="732995" cy="365333"/>
            <a:chOff x="7463203" y="1843560"/>
            <a:chExt cx="732995" cy="365333"/>
          </a:xfrm>
        </p:grpSpPr>
        <p:cxnSp>
          <p:nvCxnSpPr>
            <p:cNvPr id="93" name="直接连接符 92">
              <a:extLst>
                <a:ext uri="{FF2B5EF4-FFF2-40B4-BE49-F238E27FC236}">
                  <a16:creationId xmlns:a16="http://schemas.microsoft.com/office/drawing/2014/main" id="{233FFE32-A6FF-7EAF-A7A5-5C8AF807CAE1}"/>
                </a:ext>
              </a:extLst>
            </p:cNvPr>
            <p:cNvCxnSpPr>
              <a:cxnSpLocks/>
            </p:cNvCxnSpPr>
            <p:nvPr/>
          </p:nvCxnSpPr>
          <p:spPr>
            <a:xfrm>
              <a:off x="7463203" y="1843560"/>
              <a:ext cx="732995" cy="36533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接连接符 93">
              <a:extLst>
                <a:ext uri="{FF2B5EF4-FFF2-40B4-BE49-F238E27FC236}">
                  <a16:creationId xmlns:a16="http://schemas.microsoft.com/office/drawing/2014/main" id="{08BF9988-F282-CB26-90F6-DB841582F95F}"/>
                </a:ext>
              </a:extLst>
            </p:cNvPr>
            <p:cNvCxnSpPr>
              <a:cxnSpLocks/>
            </p:cNvCxnSpPr>
            <p:nvPr/>
          </p:nvCxnSpPr>
          <p:spPr>
            <a:xfrm>
              <a:off x="7463203" y="1843560"/>
              <a:ext cx="415927" cy="195191"/>
            </a:xfrm>
            <a:prstGeom prst="line">
              <a:avLst/>
            </a:prstGeom>
            <a:ln w="28575"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E67ED2B9-7A6D-40E0-11AE-4FF18ED36EB2}"/>
              </a:ext>
            </a:extLst>
          </p:cNvPr>
          <p:cNvGrpSpPr/>
          <p:nvPr/>
        </p:nvGrpSpPr>
        <p:grpSpPr>
          <a:xfrm rot="10800000" flipH="1">
            <a:off x="8252443" y="1783220"/>
            <a:ext cx="732995" cy="365333"/>
            <a:chOff x="7463203" y="1843560"/>
            <a:chExt cx="732995" cy="365333"/>
          </a:xfrm>
        </p:grpSpPr>
        <p:cxnSp>
          <p:nvCxnSpPr>
            <p:cNvPr id="96" name="直接连接符 95">
              <a:extLst>
                <a:ext uri="{FF2B5EF4-FFF2-40B4-BE49-F238E27FC236}">
                  <a16:creationId xmlns:a16="http://schemas.microsoft.com/office/drawing/2014/main" id="{038932F7-1617-7772-AB28-F12BB8E892DD}"/>
                </a:ext>
              </a:extLst>
            </p:cNvPr>
            <p:cNvCxnSpPr>
              <a:cxnSpLocks/>
            </p:cNvCxnSpPr>
            <p:nvPr/>
          </p:nvCxnSpPr>
          <p:spPr>
            <a:xfrm>
              <a:off x="7463203" y="1843560"/>
              <a:ext cx="732995" cy="36533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直接连接符 96">
              <a:extLst>
                <a:ext uri="{FF2B5EF4-FFF2-40B4-BE49-F238E27FC236}">
                  <a16:creationId xmlns:a16="http://schemas.microsoft.com/office/drawing/2014/main" id="{69193871-4726-A7A8-02AC-D9A9BAC351CD}"/>
                </a:ext>
              </a:extLst>
            </p:cNvPr>
            <p:cNvCxnSpPr>
              <a:cxnSpLocks/>
            </p:cNvCxnSpPr>
            <p:nvPr/>
          </p:nvCxnSpPr>
          <p:spPr>
            <a:xfrm>
              <a:off x="7463203" y="1843560"/>
              <a:ext cx="415927" cy="195191"/>
            </a:xfrm>
            <a:prstGeom prst="line">
              <a:avLst/>
            </a:prstGeom>
            <a:ln w="28575"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组合 97">
            <a:extLst>
              <a:ext uri="{FF2B5EF4-FFF2-40B4-BE49-F238E27FC236}">
                <a16:creationId xmlns:a16="http://schemas.microsoft.com/office/drawing/2014/main" id="{359ED0C6-FD4C-7016-730B-4EAB6D16B0CA}"/>
              </a:ext>
            </a:extLst>
          </p:cNvPr>
          <p:cNvGrpSpPr/>
          <p:nvPr/>
        </p:nvGrpSpPr>
        <p:grpSpPr>
          <a:xfrm rot="13519508" flipH="1">
            <a:off x="8278275" y="2154879"/>
            <a:ext cx="732995" cy="365333"/>
            <a:chOff x="7463203" y="1843560"/>
            <a:chExt cx="732995" cy="365333"/>
          </a:xfrm>
        </p:grpSpPr>
        <p:cxnSp>
          <p:nvCxnSpPr>
            <p:cNvPr id="99" name="直接连接符 98">
              <a:extLst>
                <a:ext uri="{FF2B5EF4-FFF2-40B4-BE49-F238E27FC236}">
                  <a16:creationId xmlns:a16="http://schemas.microsoft.com/office/drawing/2014/main" id="{89BB9CE3-E7D3-AFE3-46E6-0446A231602D}"/>
                </a:ext>
              </a:extLst>
            </p:cNvPr>
            <p:cNvCxnSpPr>
              <a:cxnSpLocks/>
            </p:cNvCxnSpPr>
            <p:nvPr/>
          </p:nvCxnSpPr>
          <p:spPr>
            <a:xfrm>
              <a:off x="7463203" y="1843560"/>
              <a:ext cx="732995" cy="36533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接连接符 99">
              <a:extLst>
                <a:ext uri="{FF2B5EF4-FFF2-40B4-BE49-F238E27FC236}">
                  <a16:creationId xmlns:a16="http://schemas.microsoft.com/office/drawing/2014/main" id="{26DE2F14-2D87-796A-DF4E-F55FD000CF98}"/>
                </a:ext>
              </a:extLst>
            </p:cNvPr>
            <p:cNvCxnSpPr>
              <a:cxnSpLocks/>
            </p:cNvCxnSpPr>
            <p:nvPr/>
          </p:nvCxnSpPr>
          <p:spPr>
            <a:xfrm>
              <a:off x="7463203" y="1843560"/>
              <a:ext cx="415927" cy="195191"/>
            </a:xfrm>
            <a:prstGeom prst="line">
              <a:avLst/>
            </a:prstGeom>
            <a:ln w="28575"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1" name="N">
            <a:extLst>
              <a:ext uri="{FF2B5EF4-FFF2-40B4-BE49-F238E27FC236}">
                <a16:creationId xmlns:a16="http://schemas.microsoft.com/office/drawing/2014/main" id="{F7372755-3768-72FD-CD72-DCD029EBFDC2}"/>
              </a:ext>
            </a:extLst>
          </p:cNvPr>
          <p:cNvGrpSpPr/>
          <p:nvPr/>
        </p:nvGrpSpPr>
        <p:grpSpPr>
          <a:xfrm>
            <a:off x="9070582" y="2357263"/>
            <a:ext cx="555687" cy="369332"/>
            <a:chOff x="7964964" y="4591417"/>
            <a:chExt cx="555687" cy="369332"/>
          </a:xfrm>
        </p:grpSpPr>
        <p:sp>
          <p:nvSpPr>
            <p:cNvPr id="102" name="椭圆 101">
              <a:extLst>
                <a:ext uri="{FF2B5EF4-FFF2-40B4-BE49-F238E27FC236}">
                  <a16:creationId xmlns:a16="http://schemas.microsoft.com/office/drawing/2014/main" id="{8FD3A271-33A5-B943-2EBD-A24913F0E3BF}"/>
                </a:ext>
              </a:extLst>
            </p:cNvPr>
            <p:cNvSpPr/>
            <p:nvPr/>
          </p:nvSpPr>
          <p:spPr>
            <a:xfrm>
              <a:off x="7964964" y="4654736"/>
              <a:ext cx="243674" cy="2436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" name="文本框 102">
                  <a:extLst>
                    <a:ext uri="{FF2B5EF4-FFF2-40B4-BE49-F238E27FC236}">
                      <a16:creationId xmlns:a16="http://schemas.microsoft.com/office/drawing/2014/main" id="{E280E217-D86F-AC16-F94B-C231EF8DA675}"/>
                    </a:ext>
                  </a:extLst>
                </p:cNvPr>
                <p:cNvSpPr txBox="1"/>
                <p:nvPr/>
              </p:nvSpPr>
              <p:spPr>
                <a:xfrm>
                  <a:off x="8097908" y="4591417"/>
                  <a:ext cx="42274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103" name="文本框 102">
                  <a:extLst>
                    <a:ext uri="{FF2B5EF4-FFF2-40B4-BE49-F238E27FC236}">
                      <a16:creationId xmlns:a16="http://schemas.microsoft.com/office/drawing/2014/main" id="{E280E217-D86F-AC16-F94B-C231EF8DA67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97908" y="4591417"/>
                  <a:ext cx="422743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Delta">
                <a:extLst>
                  <a:ext uri="{FF2B5EF4-FFF2-40B4-BE49-F238E27FC236}">
                    <a16:creationId xmlns:a16="http://schemas.microsoft.com/office/drawing/2014/main" id="{F3365422-8FDD-C314-0D24-BD4BBC4FCBC9}"/>
                  </a:ext>
                </a:extLst>
              </p:cNvPr>
              <p:cNvSpPr/>
              <p:nvPr/>
            </p:nvSpPr>
            <p:spPr>
              <a:xfrm>
                <a:off x="9261525" y="4026762"/>
                <a:ext cx="306743" cy="306743"/>
              </a:xfrm>
              <a:prstGeom prst="ellipse">
                <a:avLst/>
              </a:prstGeom>
              <a:solidFill>
                <a:srgbClr val="4500F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altLang="zh-CN" b="1" i="0" smtClean="0">
                          <a:latin typeface="Cambria Math" panose="02040503050406030204" pitchFamily="18" charset="0"/>
                        </a:rPr>
                        <m:t>𝚫</m:t>
                      </m:r>
                    </m:oMath>
                  </m:oMathPara>
                </a14:m>
                <a:endParaRPr lang="zh-CN" altLang="en-US" b="1" dirty="0"/>
              </a:p>
            </p:txBody>
          </p:sp>
        </mc:Choice>
        <mc:Fallback xmlns="">
          <p:sp>
            <p:nvSpPr>
              <p:cNvPr id="104" name="Delta">
                <a:extLst>
                  <a:ext uri="{FF2B5EF4-FFF2-40B4-BE49-F238E27FC236}">
                    <a16:creationId xmlns:a16="http://schemas.microsoft.com/office/drawing/2014/main" id="{F3365422-8FDD-C314-0D24-BD4BBC4FCB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1525" y="4026762"/>
                <a:ext cx="306743" cy="306743"/>
              </a:xfrm>
              <a:prstGeom prst="ellipse">
                <a:avLst/>
              </a:prstGeom>
              <a:blipFill>
                <a:blip r:embed="rId9"/>
                <a:stretch>
                  <a:fillRect l="-74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5" name="N">
            <a:extLst>
              <a:ext uri="{FF2B5EF4-FFF2-40B4-BE49-F238E27FC236}">
                <a16:creationId xmlns:a16="http://schemas.microsoft.com/office/drawing/2014/main" id="{F44859A6-402D-AC57-D329-BD485A6ED01B}"/>
              </a:ext>
            </a:extLst>
          </p:cNvPr>
          <p:cNvGrpSpPr/>
          <p:nvPr/>
        </p:nvGrpSpPr>
        <p:grpSpPr>
          <a:xfrm>
            <a:off x="7021810" y="3611516"/>
            <a:ext cx="555687" cy="369332"/>
            <a:chOff x="7964964" y="4591417"/>
            <a:chExt cx="555687" cy="369332"/>
          </a:xfrm>
        </p:grpSpPr>
        <p:sp>
          <p:nvSpPr>
            <p:cNvPr id="106" name="椭圆 105">
              <a:extLst>
                <a:ext uri="{FF2B5EF4-FFF2-40B4-BE49-F238E27FC236}">
                  <a16:creationId xmlns:a16="http://schemas.microsoft.com/office/drawing/2014/main" id="{BCB4C2A4-E551-E876-D339-452FE726DEB2}"/>
                </a:ext>
              </a:extLst>
            </p:cNvPr>
            <p:cNvSpPr/>
            <p:nvPr/>
          </p:nvSpPr>
          <p:spPr>
            <a:xfrm>
              <a:off x="7964964" y="4654736"/>
              <a:ext cx="243674" cy="2436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7" name="文本框 106">
                  <a:extLst>
                    <a:ext uri="{FF2B5EF4-FFF2-40B4-BE49-F238E27FC236}">
                      <a16:creationId xmlns:a16="http://schemas.microsoft.com/office/drawing/2014/main" id="{1492DCB6-7966-3225-CC5B-66BD41156771}"/>
                    </a:ext>
                  </a:extLst>
                </p:cNvPr>
                <p:cNvSpPr txBox="1"/>
                <p:nvPr/>
              </p:nvSpPr>
              <p:spPr>
                <a:xfrm>
                  <a:off x="8097908" y="4591417"/>
                  <a:ext cx="42274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107" name="文本框 106">
                  <a:extLst>
                    <a:ext uri="{FF2B5EF4-FFF2-40B4-BE49-F238E27FC236}">
                      <a16:creationId xmlns:a16="http://schemas.microsoft.com/office/drawing/2014/main" id="{1492DCB6-7966-3225-CC5B-66BD4115677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97908" y="4591417"/>
                  <a:ext cx="422743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1" name="爆炸形: 14 pt  110">
            <a:extLst>
              <a:ext uri="{FF2B5EF4-FFF2-40B4-BE49-F238E27FC236}">
                <a16:creationId xmlns:a16="http://schemas.microsoft.com/office/drawing/2014/main" id="{40F41F98-64FE-039E-4974-B7CC98CCC9FE}"/>
              </a:ext>
            </a:extLst>
          </p:cNvPr>
          <p:cNvSpPr/>
          <p:nvPr/>
        </p:nvSpPr>
        <p:spPr>
          <a:xfrm>
            <a:off x="8084121" y="3918509"/>
            <a:ext cx="538384" cy="517540"/>
          </a:xfrm>
          <a:prstGeom prst="irregularSeal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2" name="组合 111">
            <a:extLst>
              <a:ext uri="{FF2B5EF4-FFF2-40B4-BE49-F238E27FC236}">
                <a16:creationId xmlns:a16="http://schemas.microsoft.com/office/drawing/2014/main" id="{ED48CD6D-C4BD-8A75-EF6A-38CF7A4CC78E}"/>
              </a:ext>
            </a:extLst>
          </p:cNvPr>
          <p:cNvGrpSpPr/>
          <p:nvPr/>
        </p:nvGrpSpPr>
        <p:grpSpPr>
          <a:xfrm>
            <a:off x="7577497" y="3796182"/>
            <a:ext cx="732995" cy="365333"/>
            <a:chOff x="7425097" y="3643782"/>
            <a:chExt cx="732995" cy="365333"/>
          </a:xfrm>
        </p:grpSpPr>
        <p:cxnSp>
          <p:nvCxnSpPr>
            <p:cNvPr id="113" name="直接连接符 112">
              <a:extLst>
                <a:ext uri="{FF2B5EF4-FFF2-40B4-BE49-F238E27FC236}">
                  <a16:creationId xmlns:a16="http://schemas.microsoft.com/office/drawing/2014/main" id="{E4602ACE-6B18-0667-671A-A35278CE8242}"/>
                </a:ext>
              </a:extLst>
            </p:cNvPr>
            <p:cNvCxnSpPr>
              <a:cxnSpLocks/>
              <a:stCxn id="107" idx="3"/>
            </p:cNvCxnSpPr>
            <p:nvPr/>
          </p:nvCxnSpPr>
          <p:spPr>
            <a:xfrm>
              <a:off x="7425097" y="3643782"/>
              <a:ext cx="732995" cy="36533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连接符 113">
              <a:extLst>
                <a:ext uri="{FF2B5EF4-FFF2-40B4-BE49-F238E27FC236}">
                  <a16:creationId xmlns:a16="http://schemas.microsoft.com/office/drawing/2014/main" id="{F1572861-37C5-4EE5-3CD9-15FB00CD7221}"/>
                </a:ext>
              </a:extLst>
            </p:cNvPr>
            <p:cNvCxnSpPr>
              <a:cxnSpLocks/>
              <a:stCxn id="107" idx="3"/>
            </p:cNvCxnSpPr>
            <p:nvPr/>
          </p:nvCxnSpPr>
          <p:spPr>
            <a:xfrm>
              <a:off x="7425097" y="3643782"/>
              <a:ext cx="415927" cy="195191"/>
            </a:xfrm>
            <a:prstGeom prst="line">
              <a:avLst/>
            </a:prstGeom>
            <a:ln w="28575"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01256DC7-D8E1-BABB-F73C-65DED849B1BF}"/>
              </a:ext>
            </a:extLst>
          </p:cNvPr>
          <p:cNvGrpSpPr/>
          <p:nvPr/>
        </p:nvGrpSpPr>
        <p:grpSpPr>
          <a:xfrm rot="18880492">
            <a:off x="7603329" y="4167841"/>
            <a:ext cx="732995" cy="365333"/>
            <a:chOff x="7463203" y="1843560"/>
            <a:chExt cx="732995" cy="365333"/>
          </a:xfrm>
        </p:grpSpPr>
        <p:cxnSp>
          <p:nvCxnSpPr>
            <p:cNvPr id="116" name="直接连接符 115">
              <a:extLst>
                <a:ext uri="{FF2B5EF4-FFF2-40B4-BE49-F238E27FC236}">
                  <a16:creationId xmlns:a16="http://schemas.microsoft.com/office/drawing/2014/main" id="{B74595A1-FBA6-C681-5BAC-1518091202B2}"/>
                </a:ext>
              </a:extLst>
            </p:cNvPr>
            <p:cNvCxnSpPr>
              <a:cxnSpLocks/>
            </p:cNvCxnSpPr>
            <p:nvPr/>
          </p:nvCxnSpPr>
          <p:spPr>
            <a:xfrm>
              <a:off x="7463203" y="1843560"/>
              <a:ext cx="732995" cy="36533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连接符 116">
              <a:extLst>
                <a:ext uri="{FF2B5EF4-FFF2-40B4-BE49-F238E27FC236}">
                  <a16:creationId xmlns:a16="http://schemas.microsoft.com/office/drawing/2014/main" id="{314B9C7C-448A-663D-8051-CD7023E92C63}"/>
                </a:ext>
              </a:extLst>
            </p:cNvPr>
            <p:cNvCxnSpPr>
              <a:cxnSpLocks/>
            </p:cNvCxnSpPr>
            <p:nvPr/>
          </p:nvCxnSpPr>
          <p:spPr>
            <a:xfrm>
              <a:off x="7463203" y="1843560"/>
              <a:ext cx="415927" cy="195191"/>
            </a:xfrm>
            <a:prstGeom prst="line">
              <a:avLst/>
            </a:prstGeom>
            <a:ln w="28575"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" name="组合 117">
            <a:extLst>
              <a:ext uri="{FF2B5EF4-FFF2-40B4-BE49-F238E27FC236}">
                <a16:creationId xmlns:a16="http://schemas.microsoft.com/office/drawing/2014/main" id="{6F75B05C-8B71-4F73-ACDB-BBB5763818DB}"/>
              </a:ext>
            </a:extLst>
          </p:cNvPr>
          <p:cNvGrpSpPr/>
          <p:nvPr/>
        </p:nvGrpSpPr>
        <p:grpSpPr>
          <a:xfrm rot="12412722" flipH="1">
            <a:off x="8398445" y="4011077"/>
            <a:ext cx="732995" cy="365333"/>
            <a:chOff x="7463203" y="1843560"/>
            <a:chExt cx="732995" cy="365333"/>
          </a:xfrm>
        </p:grpSpPr>
        <p:cxnSp>
          <p:nvCxnSpPr>
            <p:cNvPr id="119" name="直接连接符 118">
              <a:extLst>
                <a:ext uri="{FF2B5EF4-FFF2-40B4-BE49-F238E27FC236}">
                  <a16:creationId xmlns:a16="http://schemas.microsoft.com/office/drawing/2014/main" id="{A56F5261-1D57-C1F1-CBB0-CA11CBB48669}"/>
                </a:ext>
              </a:extLst>
            </p:cNvPr>
            <p:cNvCxnSpPr>
              <a:cxnSpLocks/>
            </p:cNvCxnSpPr>
            <p:nvPr/>
          </p:nvCxnSpPr>
          <p:spPr>
            <a:xfrm>
              <a:off x="7463203" y="1843560"/>
              <a:ext cx="732995" cy="36533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连接符 119">
              <a:extLst>
                <a:ext uri="{FF2B5EF4-FFF2-40B4-BE49-F238E27FC236}">
                  <a16:creationId xmlns:a16="http://schemas.microsoft.com/office/drawing/2014/main" id="{B9A174B3-6DDC-A845-1DD6-B22789E495D0}"/>
                </a:ext>
              </a:extLst>
            </p:cNvPr>
            <p:cNvCxnSpPr>
              <a:cxnSpLocks/>
            </p:cNvCxnSpPr>
            <p:nvPr/>
          </p:nvCxnSpPr>
          <p:spPr>
            <a:xfrm>
              <a:off x="7463203" y="1843560"/>
              <a:ext cx="415927" cy="195191"/>
            </a:xfrm>
            <a:prstGeom prst="line">
              <a:avLst/>
            </a:prstGeom>
            <a:ln w="28575"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7" name="pi">
            <a:extLst>
              <a:ext uri="{FF2B5EF4-FFF2-40B4-BE49-F238E27FC236}">
                <a16:creationId xmlns:a16="http://schemas.microsoft.com/office/drawing/2014/main" id="{BA89EDD3-37CF-49DD-F8BB-7E0B4A7B7FF4}"/>
              </a:ext>
            </a:extLst>
          </p:cNvPr>
          <p:cNvGrpSpPr/>
          <p:nvPr/>
        </p:nvGrpSpPr>
        <p:grpSpPr>
          <a:xfrm>
            <a:off x="6985479" y="4186928"/>
            <a:ext cx="389979" cy="435401"/>
            <a:chOff x="10549936" y="4960749"/>
            <a:chExt cx="389979" cy="435401"/>
          </a:xfrm>
        </p:grpSpPr>
        <p:sp>
          <p:nvSpPr>
            <p:cNvPr id="128" name="椭圆 127">
              <a:extLst>
                <a:ext uri="{FF2B5EF4-FFF2-40B4-BE49-F238E27FC236}">
                  <a16:creationId xmlns:a16="http://schemas.microsoft.com/office/drawing/2014/main" id="{606A9A62-81C3-A89C-DAE1-0B782FBCB67C}"/>
                </a:ext>
              </a:extLst>
            </p:cNvPr>
            <p:cNvSpPr/>
            <p:nvPr/>
          </p:nvSpPr>
          <p:spPr>
            <a:xfrm>
              <a:off x="10664660" y="5270013"/>
              <a:ext cx="126137" cy="12613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9" name="文本框 128">
                  <a:extLst>
                    <a:ext uri="{FF2B5EF4-FFF2-40B4-BE49-F238E27FC236}">
                      <a16:creationId xmlns:a16="http://schemas.microsoft.com/office/drawing/2014/main" id="{E2DA4536-066A-196A-A743-CC1CDD7E7871}"/>
                    </a:ext>
                  </a:extLst>
                </p:cNvPr>
                <p:cNvSpPr txBox="1"/>
                <p:nvPr/>
              </p:nvSpPr>
              <p:spPr>
                <a:xfrm>
                  <a:off x="10549936" y="4960749"/>
                  <a:ext cx="38997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129" name="文本框 128">
                  <a:extLst>
                    <a:ext uri="{FF2B5EF4-FFF2-40B4-BE49-F238E27FC236}">
                      <a16:creationId xmlns:a16="http://schemas.microsoft.com/office/drawing/2014/main" id="{E2DA4536-066A-196A-A743-CC1CDD7E787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49936" y="4960749"/>
                  <a:ext cx="389979" cy="36933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CC681996-54C4-37D2-2F32-5F77928827A0}"/>
              </a:ext>
            </a:extLst>
          </p:cNvPr>
          <p:cNvGrpSpPr/>
          <p:nvPr/>
        </p:nvGrpSpPr>
        <p:grpSpPr>
          <a:xfrm>
            <a:off x="9317077" y="1767918"/>
            <a:ext cx="732995" cy="365333"/>
            <a:chOff x="9317077" y="1767918"/>
            <a:chExt cx="732995" cy="365333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id="{9A160C71-F8BB-72B3-AF1F-A9D99706A567}"/>
                </a:ext>
              </a:extLst>
            </p:cNvPr>
            <p:cNvCxnSpPr>
              <a:cxnSpLocks/>
            </p:cNvCxnSpPr>
            <p:nvPr/>
          </p:nvCxnSpPr>
          <p:spPr>
            <a:xfrm>
              <a:off x="9317077" y="1767918"/>
              <a:ext cx="732995" cy="36533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FB05F746-C388-6A81-1C67-75B781A59CED}"/>
                </a:ext>
              </a:extLst>
            </p:cNvPr>
            <p:cNvCxnSpPr>
              <a:cxnSpLocks/>
            </p:cNvCxnSpPr>
            <p:nvPr/>
          </p:nvCxnSpPr>
          <p:spPr>
            <a:xfrm>
              <a:off x="9317077" y="1767918"/>
              <a:ext cx="415927" cy="195191"/>
            </a:xfrm>
            <a:prstGeom prst="line">
              <a:avLst/>
            </a:prstGeom>
            <a:ln w="28575"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7F12D687-840A-B42A-86D6-CFC86E6E68ED}"/>
              </a:ext>
            </a:extLst>
          </p:cNvPr>
          <p:cNvGrpSpPr/>
          <p:nvPr/>
        </p:nvGrpSpPr>
        <p:grpSpPr>
          <a:xfrm flipV="1">
            <a:off x="9313567" y="1402585"/>
            <a:ext cx="732995" cy="365333"/>
            <a:chOff x="9317077" y="1767918"/>
            <a:chExt cx="732995" cy="365333"/>
          </a:xfrm>
        </p:grpSpPr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2B9240BC-4E4C-F3E8-FD34-E2E52502538B}"/>
                </a:ext>
              </a:extLst>
            </p:cNvPr>
            <p:cNvCxnSpPr>
              <a:cxnSpLocks/>
            </p:cNvCxnSpPr>
            <p:nvPr/>
          </p:nvCxnSpPr>
          <p:spPr>
            <a:xfrm>
              <a:off x="9317077" y="1767918"/>
              <a:ext cx="732995" cy="36533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C7B574DA-D901-BE14-03E3-72B1B44035C2}"/>
                </a:ext>
              </a:extLst>
            </p:cNvPr>
            <p:cNvCxnSpPr>
              <a:cxnSpLocks/>
            </p:cNvCxnSpPr>
            <p:nvPr/>
          </p:nvCxnSpPr>
          <p:spPr>
            <a:xfrm>
              <a:off x="9317077" y="1767918"/>
              <a:ext cx="415927" cy="195191"/>
            </a:xfrm>
            <a:prstGeom prst="line">
              <a:avLst/>
            </a:prstGeom>
            <a:ln w="28575"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N">
            <a:extLst>
              <a:ext uri="{FF2B5EF4-FFF2-40B4-BE49-F238E27FC236}">
                <a16:creationId xmlns:a16="http://schemas.microsoft.com/office/drawing/2014/main" id="{C31D18CD-09F0-FE6F-3719-18CB4C2715AF}"/>
              </a:ext>
            </a:extLst>
          </p:cNvPr>
          <p:cNvGrpSpPr/>
          <p:nvPr/>
        </p:nvGrpSpPr>
        <p:grpSpPr>
          <a:xfrm>
            <a:off x="10167885" y="1161299"/>
            <a:ext cx="555687" cy="369332"/>
            <a:chOff x="10696241" y="1452595"/>
            <a:chExt cx="555687" cy="369332"/>
          </a:xfrm>
        </p:grpSpPr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04DD2094-80ED-FA23-5CB2-762398917E3A}"/>
                </a:ext>
              </a:extLst>
            </p:cNvPr>
            <p:cNvSpPr/>
            <p:nvPr/>
          </p:nvSpPr>
          <p:spPr>
            <a:xfrm>
              <a:off x="10696241" y="1515914"/>
              <a:ext cx="243674" cy="2436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文本框 17">
                  <a:extLst>
                    <a:ext uri="{FF2B5EF4-FFF2-40B4-BE49-F238E27FC236}">
                      <a16:creationId xmlns:a16="http://schemas.microsoft.com/office/drawing/2014/main" id="{A1AF4999-7C9A-5467-7F69-126BB49353A9}"/>
                    </a:ext>
                  </a:extLst>
                </p:cNvPr>
                <p:cNvSpPr txBox="1"/>
                <p:nvPr/>
              </p:nvSpPr>
              <p:spPr>
                <a:xfrm>
                  <a:off x="10829185" y="1452595"/>
                  <a:ext cx="42274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18" name="文本框 17">
                  <a:extLst>
                    <a:ext uri="{FF2B5EF4-FFF2-40B4-BE49-F238E27FC236}">
                      <a16:creationId xmlns:a16="http://schemas.microsoft.com/office/drawing/2014/main" id="{A1AF4999-7C9A-5467-7F69-126BB49353A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29185" y="1452595"/>
                  <a:ext cx="422743" cy="36933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0" name="pi">
            <a:extLst>
              <a:ext uri="{FF2B5EF4-FFF2-40B4-BE49-F238E27FC236}">
                <a16:creationId xmlns:a16="http://schemas.microsoft.com/office/drawing/2014/main" id="{436883A4-A591-1321-33AA-1F00E3496AA6}"/>
              </a:ext>
            </a:extLst>
          </p:cNvPr>
          <p:cNvGrpSpPr/>
          <p:nvPr/>
        </p:nvGrpSpPr>
        <p:grpSpPr>
          <a:xfrm>
            <a:off x="10013556" y="1895072"/>
            <a:ext cx="389979" cy="435401"/>
            <a:chOff x="10549936" y="4960749"/>
            <a:chExt cx="389979" cy="435401"/>
          </a:xfrm>
        </p:grpSpPr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626349A0-8D21-E324-BAA3-64C4F9E74BBF}"/>
                </a:ext>
              </a:extLst>
            </p:cNvPr>
            <p:cNvSpPr/>
            <p:nvPr/>
          </p:nvSpPr>
          <p:spPr>
            <a:xfrm>
              <a:off x="10664660" y="5270013"/>
              <a:ext cx="126137" cy="12613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文本框 21">
                  <a:extLst>
                    <a:ext uri="{FF2B5EF4-FFF2-40B4-BE49-F238E27FC236}">
                      <a16:creationId xmlns:a16="http://schemas.microsoft.com/office/drawing/2014/main" id="{3FF3F8AC-897B-A585-ECD3-C4680BB175AC}"/>
                    </a:ext>
                  </a:extLst>
                </p:cNvPr>
                <p:cNvSpPr txBox="1"/>
                <p:nvPr/>
              </p:nvSpPr>
              <p:spPr>
                <a:xfrm>
                  <a:off x="10549936" y="4960749"/>
                  <a:ext cx="38997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22" name="文本框 21">
                  <a:extLst>
                    <a:ext uri="{FF2B5EF4-FFF2-40B4-BE49-F238E27FC236}">
                      <a16:creationId xmlns:a16="http://schemas.microsoft.com/office/drawing/2014/main" id="{3FF3F8AC-897B-A585-ECD3-C4680BB175A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49936" y="4960749"/>
                  <a:ext cx="389979" cy="369332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21B1281E-A70C-99B1-4898-B3D34273525E}"/>
              </a:ext>
            </a:extLst>
          </p:cNvPr>
          <p:cNvGrpSpPr/>
          <p:nvPr/>
        </p:nvGrpSpPr>
        <p:grpSpPr>
          <a:xfrm>
            <a:off x="9560610" y="4185477"/>
            <a:ext cx="732995" cy="365333"/>
            <a:chOff x="9317077" y="1767918"/>
            <a:chExt cx="732995" cy="365333"/>
          </a:xfrm>
        </p:grpSpPr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BB721673-E45D-0073-6EA6-EDEC5E3557B4}"/>
                </a:ext>
              </a:extLst>
            </p:cNvPr>
            <p:cNvCxnSpPr>
              <a:cxnSpLocks/>
            </p:cNvCxnSpPr>
            <p:nvPr/>
          </p:nvCxnSpPr>
          <p:spPr>
            <a:xfrm>
              <a:off x="9317077" y="1767918"/>
              <a:ext cx="732995" cy="36533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EC745FC3-D18F-A49E-DE30-A1C81BE68F2D}"/>
                </a:ext>
              </a:extLst>
            </p:cNvPr>
            <p:cNvCxnSpPr>
              <a:cxnSpLocks/>
            </p:cNvCxnSpPr>
            <p:nvPr/>
          </p:nvCxnSpPr>
          <p:spPr>
            <a:xfrm>
              <a:off x="9317077" y="1767918"/>
              <a:ext cx="415927" cy="195191"/>
            </a:xfrm>
            <a:prstGeom prst="line">
              <a:avLst/>
            </a:prstGeom>
            <a:ln w="28575"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76038DEE-37E7-E2A5-6C91-B69CE364DC70}"/>
              </a:ext>
            </a:extLst>
          </p:cNvPr>
          <p:cNvGrpSpPr/>
          <p:nvPr/>
        </p:nvGrpSpPr>
        <p:grpSpPr>
          <a:xfrm flipV="1">
            <a:off x="9557100" y="3820144"/>
            <a:ext cx="732995" cy="365333"/>
            <a:chOff x="9317077" y="1767918"/>
            <a:chExt cx="732995" cy="365333"/>
          </a:xfrm>
        </p:grpSpPr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389DD710-30BA-385B-4181-9565BCB2B1EB}"/>
                </a:ext>
              </a:extLst>
            </p:cNvPr>
            <p:cNvCxnSpPr>
              <a:cxnSpLocks/>
            </p:cNvCxnSpPr>
            <p:nvPr/>
          </p:nvCxnSpPr>
          <p:spPr>
            <a:xfrm>
              <a:off x="9317077" y="1767918"/>
              <a:ext cx="732995" cy="36533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82A9FEAA-08C4-E827-0063-C9570E95F53E}"/>
                </a:ext>
              </a:extLst>
            </p:cNvPr>
            <p:cNvCxnSpPr>
              <a:cxnSpLocks/>
            </p:cNvCxnSpPr>
            <p:nvPr/>
          </p:nvCxnSpPr>
          <p:spPr>
            <a:xfrm>
              <a:off x="9317077" y="1767918"/>
              <a:ext cx="415927" cy="195191"/>
            </a:xfrm>
            <a:prstGeom prst="line">
              <a:avLst/>
            </a:prstGeom>
            <a:ln w="28575"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N">
            <a:extLst>
              <a:ext uri="{FF2B5EF4-FFF2-40B4-BE49-F238E27FC236}">
                <a16:creationId xmlns:a16="http://schemas.microsoft.com/office/drawing/2014/main" id="{11DA83CF-A4CB-3231-4AD5-A70B0C57E772}"/>
              </a:ext>
            </a:extLst>
          </p:cNvPr>
          <p:cNvGrpSpPr/>
          <p:nvPr/>
        </p:nvGrpSpPr>
        <p:grpSpPr>
          <a:xfrm>
            <a:off x="10411418" y="3578858"/>
            <a:ext cx="555687" cy="369332"/>
            <a:chOff x="10696241" y="1452595"/>
            <a:chExt cx="555687" cy="369332"/>
          </a:xfrm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47D433BF-5FD3-6833-F70F-E65ED1E6F633}"/>
                </a:ext>
              </a:extLst>
            </p:cNvPr>
            <p:cNvSpPr/>
            <p:nvPr/>
          </p:nvSpPr>
          <p:spPr>
            <a:xfrm>
              <a:off x="10696241" y="1515914"/>
              <a:ext cx="243674" cy="2436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文本框 30">
                  <a:extLst>
                    <a:ext uri="{FF2B5EF4-FFF2-40B4-BE49-F238E27FC236}">
                      <a16:creationId xmlns:a16="http://schemas.microsoft.com/office/drawing/2014/main" id="{1E7C2BCD-7AC0-6EE8-5E37-982F958E0960}"/>
                    </a:ext>
                  </a:extLst>
                </p:cNvPr>
                <p:cNvSpPr txBox="1"/>
                <p:nvPr/>
              </p:nvSpPr>
              <p:spPr>
                <a:xfrm>
                  <a:off x="10829185" y="1452595"/>
                  <a:ext cx="42274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31" name="文本框 30">
                  <a:extLst>
                    <a:ext uri="{FF2B5EF4-FFF2-40B4-BE49-F238E27FC236}">
                      <a16:creationId xmlns:a16="http://schemas.microsoft.com/office/drawing/2014/main" id="{1E7C2BCD-7AC0-6EE8-5E37-982F958E096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29185" y="1452595"/>
                  <a:ext cx="422743" cy="369332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2" name="pi">
            <a:extLst>
              <a:ext uri="{FF2B5EF4-FFF2-40B4-BE49-F238E27FC236}">
                <a16:creationId xmlns:a16="http://schemas.microsoft.com/office/drawing/2014/main" id="{2C3AB627-0EC8-625C-A555-08821A500B29}"/>
              </a:ext>
            </a:extLst>
          </p:cNvPr>
          <p:cNvGrpSpPr/>
          <p:nvPr/>
        </p:nvGrpSpPr>
        <p:grpSpPr>
          <a:xfrm>
            <a:off x="10294040" y="4333505"/>
            <a:ext cx="389979" cy="435401"/>
            <a:chOff x="10549936" y="4960749"/>
            <a:chExt cx="389979" cy="435401"/>
          </a:xfrm>
        </p:grpSpPr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EB805838-C306-CC7A-A546-8B3E476E1CB4}"/>
                </a:ext>
              </a:extLst>
            </p:cNvPr>
            <p:cNvSpPr/>
            <p:nvPr/>
          </p:nvSpPr>
          <p:spPr>
            <a:xfrm>
              <a:off x="10664660" y="5270013"/>
              <a:ext cx="126137" cy="12613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文本框 33">
                  <a:extLst>
                    <a:ext uri="{FF2B5EF4-FFF2-40B4-BE49-F238E27FC236}">
                      <a16:creationId xmlns:a16="http://schemas.microsoft.com/office/drawing/2014/main" id="{D31268E6-FC00-2E4D-A008-673E9296BDD7}"/>
                    </a:ext>
                  </a:extLst>
                </p:cNvPr>
                <p:cNvSpPr txBox="1"/>
                <p:nvPr/>
              </p:nvSpPr>
              <p:spPr>
                <a:xfrm>
                  <a:off x="10549936" y="4960749"/>
                  <a:ext cx="38997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34" name="文本框 33">
                  <a:extLst>
                    <a:ext uri="{FF2B5EF4-FFF2-40B4-BE49-F238E27FC236}">
                      <a16:creationId xmlns:a16="http://schemas.microsoft.com/office/drawing/2014/main" id="{D31268E6-FC00-2E4D-A008-673E9296BDD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49936" y="4960749"/>
                  <a:ext cx="389979" cy="369332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5" name="N">
            <a:extLst>
              <a:ext uri="{FF2B5EF4-FFF2-40B4-BE49-F238E27FC236}">
                <a16:creationId xmlns:a16="http://schemas.microsoft.com/office/drawing/2014/main" id="{DC14B0A2-1BAE-7C75-C86E-AC890E060EDF}"/>
              </a:ext>
            </a:extLst>
          </p:cNvPr>
          <p:cNvGrpSpPr/>
          <p:nvPr/>
        </p:nvGrpSpPr>
        <p:grpSpPr>
          <a:xfrm>
            <a:off x="7737766" y="2922226"/>
            <a:ext cx="555687" cy="369332"/>
            <a:chOff x="10696241" y="1452595"/>
            <a:chExt cx="555687" cy="369332"/>
          </a:xfrm>
        </p:grpSpPr>
        <p:sp>
          <p:nvSpPr>
            <p:cNvPr id="36" name="椭圆 35">
              <a:extLst>
                <a:ext uri="{FF2B5EF4-FFF2-40B4-BE49-F238E27FC236}">
                  <a16:creationId xmlns:a16="http://schemas.microsoft.com/office/drawing/2014/main" id="{82CD2BD4-8D36-CF62-C87A-09987CA3136F}"/>
                </a:ext>
              </a:extLst>
            </p:cNvPr>
            <p:cNvSpPr/>
            <p:nvPr/>
          </p:nvSpPr>
          <p:spPr>
            <a:xfrm>
              <a:off x="10696241" y="1515914"/>
              <a:ext cx="243674" cy="2436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文本框 36">
                  <a:extLst>
                    <a:ext uri="{FF2B5EF4-FFF2-40B4-BE49-F238E27FC236}">
                      <a16:creationId xmlns:a16="http://schemas.microsoft.com/office/drawing/2014/main" id="{DAF2126B-DC87-5A1C-492A-029BFBB25F30}"/>
                    </a:ext>
                  </a:extLst>
                </p:cNvPr>
                <p:cNvSpPr txBox="1"/>
                <p:nvPr/>
              </p:nvSpPr>
              <p:spPr>
                <a:xfrm>
                  <a:off x="10829185" y="1452595"/>
                  <a:ext cx="42274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37" name="文本框 36">
                  <a:extLst>
                    <a:ext uri="{FF2B5EF4-FFF2-40B4-BE49-F238E27FC236}">
                      <a16:creationId xmlns:a16="http://schemas.microsoft.com/office/drawing/2014/main" id="{DAF2126B-DC87-5A1C-492A-029BFBB25F3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29185" y="1452595"/>
                  <a:ext cx="422743" cy="369332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8" name="pi">
            <a:extLst>
              <a:ext uri="{FF2B5EF4-FFF2-40B4-BE49-F238E27FC236}">
                <a16:creationId xmlns:a16="http://schemas.microsoft.com/office/drawing/2014/main" id="{74762DC0-70A7-F564-9C4B-356141418056}"/>
              </a:ext>
            </a:extLst>
          </p:cNvPr>
          <p:cNvGrpSpPr/>
          <p:nvPr/>
        </p:nvGrpSpPr>
        <p:grpSpPr>
          <a:xfrm>
            <a:off x="12433175" y="4222434"/>
            <a:ext cx="389979" cy="435401"/>
            <a:chOff x="10549936" y="4960749"/>
            <a:chExt cx="389979" cy="435401"/>
          </a:xfrm>
        </p:grpSpPr>
        <p:sp>
          <p:nvSpPr>
            <p:cNvPr id="39" name="椭圆 38">
              <a:extLst>
                <a:ext uri="{FF2B5EF4-FFF2-40B4-BE49-F238E27FC236}">
                  <a16:creationId xmlns:a16="http://schemas.microsoft.com/office/drawing/2014/main" id="{6DC63B5C-FADF-2A0C-E68D-082F6954BF6C}"/>
                </a:ext>
              </a:extLst>
            </p:cNvPr>
            <p:cNvSpPr/>
            <p:nvPr/>
          </p:nvSpPr>
          <p:spPr>
            <a:xfrm>
              <a:off x="10664660" y="5270013"/>
              <a:ext cx="126137" cy="12613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文本框 39">
                  <a:extLst>
                    <a:ext uri="{FF2B5EF4-FFF2-40B4-BE49-F238E27FC236}">
                      <a16:creationId xmlns:a16="http://schemas.microsoft.com/office/drawing/2014/main" id="{D719DF4C-83EE-36FB-0D96-4D6C8D0D9331}"/>
                    </a:ext>
                  </a:extLst>
                </p:cNvPr>
                <p:cNvSpPr txBox="1"/>
                <p:nvPr/>
              </p:nvSpPr>
              <p:spPr>
                <a:xfrm>
                  <a:off x="10549936" y="4960749"/>
                  <a:ext cx="38997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40" name="文本框 39">
                  <a:extLst>
                    <a:ext uri="{FF2B5EF4-FFF2-40B4-BE49-F238E27FC236}">
                      <a16:creationId xmlns:a16="http://schemas.microsoft.com/office/drawing/2014/main" id="{D719DF4C-83EE-36FB-0D96-4D6C8D0D93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49936" y="4960749"/>
                  <a:ext cx="389979" cy="369332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1" name="pi">
            <a:extLst>
              <a:ext uri="{FF2B5EF4-FFF2-40B4-BE49-F238E27FC236}">
                <a16:creationId xmlns:a16="http://schemas.microsoft.com/office/drawing/2014/main" id="{56080ADB-AE8A-36F3-5A6B-E6B8437D1D5C}"/>
              </a:ext>
            </a:extLst>
          </p:cNvPr>
          <p:cNvGrpSpPr/>
          <p:nvPr/>
        </p:nvGrpSpPr>
        <p:grpSpPr>
          <a:xfrm>
            <a:off x="9699134" y="4719735"/>
            <a:ext cx="389979" cy="435401"/>
            <a:chOff x="10549936" y="4960749"/>
            <a:chExt cx="389979" cy="435401"/>
          </a:xfrm>
        </p:grpSpPr>
        <p:sp>
          <p:nvSpPr>
            <p:cNvPr id="42" name="椭圆 41">
              <a:extLst>
                <a:ext uri="{FF2B5EF4-FFF2-40B4-BE49-F238E27FC236}">
                  <a16:creationId xmlns:a16="http://schemas.microsoft.com/office/drawing/2014/main" id="{5278FA0B-8586-46E4-1FCA-8BAACAF91787}"/>
                </a:ext>
              </a:extLst>
            </p:cNvPr>
            <p:cNvSpPr/>
            <p:nvPr/>
          </p:nvSpPr>
          <p:spPr>
            <a:xfrm>
              <a:off x="10664660" y="5270013"/>
              <a:ext cx="126137" cy="12613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文本框 42">
                  <a:extLst>
                    <a:ext uri="{FF2B5EF4-FFF2-40B4-BE49-F238E27FC236}">
                      <a16:creationId xmlns:a16="http://schemas.microsoft.com/office/drawing/2014/main" id="{3FB77291-AF79-5F72-83E3-222992A6BA71}"/>
                    </a:ext>
                  </a:extLst>
                </p:cNvPr>
                <p:cNvSpPr txBox="1"/>
                <p:nvPr/>
              </p:nvSpPr>
              <p:spPr>
                <a:xfrm>
                  <a:off x="10549936" y="4960749"/>
                  <a:ext cx="38997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43" name="文本框 42">
                  <a:extLst>
                    <a:ext uri="{FF2B5EF4-FFF2-40B4-BE49-F238E27FC236}">
                      <a16:creationId xmlns:a16="http://schemas.microsoft.com/office/drawing/2014/main" id="{3FB77291-AF79-5F72-83E3-222992A6BA7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49936" y="4960749"/>
                  <a:ext cx="389979" cy="369332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4" name="pi">
            <a:extLst>
              <a:ext uri="{FF2B5EF4-FFF2-40B4-BE49-F238E27FC236}">
                <a16:creationId xmlns:a16="http://schemas.microsoft.com/office/drawing/2014/main" id="{B4F145CE-1D6D-78D9-A451-5A4A24A417B1}"/>
              </a:ext>
            </a:extLst>
          </p:cNvPr>
          <p:cNvGrpSpPr/>
          <p:nvPr/>
        </p:nvGrpSpPr>
        <p:grpSpPr>
          <a:xfrm>
            <a:off x="10581536" y="1480912"/>
            <a:ext cx="389979" cy="435401"/>
            <a:chOff x="10549936" y="4960749"/>
            <a:chExt cx="389979" cy="435401"/>
          </a:xfrm>
        </p:grpSpPr>
        <p:sp>
          <p:nvSpPr>
            <p:cNvPr id="45" name="椭圆 44">
              <a:extLst>
                <a:ext uri="{FF2B5EF4-FFF2-40B4-BE49-F238E27FC236}">
                  <a16:creationId xmlns:a16="http://schemas.microsoft.com/office/drawing/2014/main" id="{2FB5EB61-8330-4B93-998A-70529C170611}"/>
                </a:ext>
              </a:extLst>
            </p:cNvPr>
            <p:cNvSpPr/>
            <p:nvPr/>
          </p:nvSpPr>
          <p:spPr>
            <a:xfrm>
              <a:off x="10664660" y="5270013"/>
              <a:ext cx="126137" cy="12613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文本框 45">
                  <a:extLst>
                    <a:ext uri="{FF2B5EF4-FFF2-40B4-BE49-F238E27FC236}">
                      <a16:creationId xmlns:a16="http://schemas.microsoft.com/office/drawing/2014/main" id="{D236B18A-CD97-1AE7-B39E-5EF3A6CAE8F5}"/>
                    </a:ext>
                  </a:extLst>
                </p:cNvPr>
                <p:cNvSpPr txBox="1"/>
                <p:nvPr/>
              </p:nvSpPr>
              <p:spPr>
                <a:xfrm>
                  <a:off x="10549936" y="4960749"/>
                  <a:ext cx="38997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46" name="文本框 45">
                  <a:extLst>
                    <a:ext uri="{FF2B5EF4-FFF2-40B4-BE49-F238E27FC236}">
                      <a16:creationId xmlns:a16="http://schemas.microsoft.com/office/drawing/2014/main" id="{D236B18A-CD97-1AE7-B39E-5EF3A6CAE8F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49936" y="4960749"/>
                  <a:ext cx="389979" cy="369332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7" name="pi">
            <a:extLst>
              <a:ext uri="{FF2B5EF4-FFF2-40B4-BE49-F238E27FC236}">
                <a16:creationId xmlns:a16="http://schemas.microsoft.com/office/drawing/2014/main" id="{5A2C7A31-94CF-23F8-7B77-367F86972763}"/>
              </a:ext>
            </a:extLst>
          </p:cNvPr>
          <p:cNvGrpSpPr/>
          <p:nvPr/>
        </p:nvGrpSpPr>
        <p:grpSpPr>
          <a:xfrm>
            <a:off x="9760267" y="2963966"/>
            <a:ext cx="389979" cy="435401"/>
            <a:chOff x="10549936" y="4960749"/>
            <a:chExt cx="389979" cy="435401"/>
          </a:xfrm>
        </p:grpSpPr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D351AF71-1170-DECF-BBD8-0F2B99A18D5A}"/>
                </a:ext>
              </a:extLst>
            </p:cNvPr>
            <p:cNvSpPr/>
            <p:nvPr/>
          </p:nvSpPr>
          <p:spPr>
            <a:xfrm>
              <a:off x="10664660" y="5270013"/>
              <a:ext cx="126137" cy="12613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文本框 48">
                  <a:extLst>
                    <a:ext uri="{FF2B5EF4-FFF2-40B4-BE49-F238E27FC236}">
                      <a16:creationId xmlns:a16="http://schemas.microsoft.com/office/drawing/2014/main" id="{5A2002B6-0D82-E56F-F325-F767E92518C2}"/>
                    </a:ext>
                  </a:extLst>
                </p:cNvPr>
                <p:cNvSpPr txBox="1"/>
                <p:nvPr/>
              </p:nvSpPr>
              <p:spPr>
                <a:xfrm>
                  <a:off x="10549936" y="4960749"/>
                  <a:ext cx="38997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49" name="文本框 48">
                  <a:extLst>
                    <a:ext uri="{FF2B5EF4-FFF2-40B4-BE49-F238E27FC236}">
                      <a16:creationId xmlns:a16="http://schemas.microsoft.com/office/drawing/2014/main" id="{5A2002B6-0D82-E56F-F325-F767E92518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49936" y="4960749"/>
                  <a:ext cx="389979" cy="369332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0" name="pi">
            <a:extLst>
              <a:ext uri="{FF2B5EF4-FFF2-40B4-BE49-F238E27FC236}">
                <a16:creationId xmlns:a16="http://schemas.microsoft.com/office/drawing/2014/main" id="{7F49AB8E-DF35-04C3-1B70-009F2DE6B966}"/>
              </a:ext>
            </a:extLst>
          </p:cNvPr>
          <p:cNvGrpSpPr/>
          <p:nvPr/>
        </p:nvGrpSpPr>
        <p:grpSpPr>
          <a:xfrm>
            <a:off x="8790448" y="2985545"/>
            <a:ext cx="389979" cy="435401"/>
            <a:chOff x="10549936" y="4960749"/>
            <a:chExt cx="389979" cy="435401"/>
          </a:xfrm>
        </p:grpSpPr>
        <p:sp>
          <p:nvSpPr>
            <p:cNvPr id="51" name="椭圆 50">
              <a:extLst>
                <a:ext uri="{FF2B5EF4-FFF2-40B4-BE49-F238E27FC236}">
                  <a16:creationId xmlns:a16="http://schemas.microsoft.com/office/drawing/2014/main" id="{DDDE39CB-C942-BF59-A159-6C423143935A}"/>
                </a:ext>
              </a:extLst>
            </p:cNvPr>
            <p:cNvSpPr/>
            <p:nvPr/>
          </p:nvSpPr>
          <p:spPr>
            <a:xfrm>
              <a:off x="10664660" y="5270013"/>
              <a:ext cx="126137" cy="12613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文本框 51">
                  <a:extLst>
                    <a:ext uri="{FF2B5EF4-FFF2-40B4-BE49-F238E27FC236}">
                      <a16:creationId xmlns:a16="http://schemas.microsoft.com/office/drawing/2014/main" id="{44A05C5E-4373-A6EC-FFEE-B87D50526CBC}"/>
                    </a:ext>
                  </a:extLst>
                </p:cNvPr>
                <p:cNvSpPr txBox="1"/>
                <p:nvPr/>
              </p:nvSpPr>
              <p:spPr>
                <a:xfrm>
                  <a:off x="10549936" y="4960749"/>
                  <a:ext cx="38997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52" name="文本框 51">
                  <a:extLst>
                    <a:ext uri="{FF2B5EF4-FFF2-40B4-BE49-F238E27FC236}">
                      <a16:creationId xmlns:a16="http://schemas.microsoft.com/office/drawing/2014/main" id="{44A05C5E-4373-A6EC-FFEE-B87D50526CB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49936" y="4960749"/>
                  <a:ext cx="389979" cy="369332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3" name="N">
            <a:extLst>
              <a:ext uri="{FF2B5EF4-FFF2-40B4-BE49-F238E27FC236}">
                <a16:creationId xmlns:a16="http://schemas.microsoft.com/office/drawing/2014/main" id="{715A072A-D550-7205-8DF9-4BA022AE2314}"/>
              </a:ext>
            </a:extLst>
          </p:cNvPr>
          <p:cNvGrpSpPr/>
          <p:nvPr/>
        </p:nvGrpSpPr>
        <p:grpSpPr>
          <a:xfrm>
            <a:off x="10776123" y="2956375"/>
            <a:ext cx="555687" cy="369332"/>
            <a:chOff x="10696241" y="1452595"/>
            <a:chExt cx="555687" cy="369332"/>
          </a:xfrm>
        </p:grpSpPr>
        <p:sp>
          <p:nvSpPr>
            <p:cNvPr id="54" name="椭圆 53">
              <a:extLst>
                <a:ext uri="{FF2B5EF4-FFF2-40B4-BE49-F238E27FC236}">
                  <a16:creationId xmlns:a16="http://schemas.microsoft.com/office/drawing/2014/main" id="{3A2E21B1-D9E6-DD77-5882-75E3E8063654}"/>
                </a:ext>
              </a:extLst>
            </p:cNvPr>
            <p:cNvSpPr/>
            <p:nvPr/>
          </p:nvSpPr>
          <p:spPr>
            <a:xfrm>
              <a:off x="10696241" y="1515914"/>
              <a:ext cx="243674" cy="2436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文本框 54">
                  <a:extLst>
                    <a:ext uri="{FF2B5EF4-FFF2-40B4-BE49-F238E27FC236}">
                      <a16:creationId xmlns:a16="http://schemas.microsoft.com/office/drawing/2014/main" id="{C721BD01-054A-0627-AD46-579BCFB74392}"/>
                    </a:ext>
                  </a:extLst>
                </p:cNvPr>
                <p:cNvSpPr txBox="1"/>
                <p:nvPr/>
              </p:nvSpPr>
              <p:spPr>
                <a:xfrm>
                  <a:off x="10829185" y="1452595"/>
                  <a:ext cx="42274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55" name="文本框 54">
                  <a:extLst>
                    <a:ext uri="{FF2B5EF4-FFF2-40B4-BE49-F238E27FC236}">
                      <a16:creationId xmlns:a16="http://schemas.microsoft.com/office/drawing/2014/main" id="{C721BD01-054A-0627-AD46-579BCFB7439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29185" y="1452595"/>
                  <a:ext cx="422743" cy="369332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6" name="N">
            <a:extLst>
              <a:ext uri="{FF2B5EF4-FFF2-40B4-BE49-F238E27FC236}">
                <a16:creationId xmlns:a16="http://schemas.microsoft.com/office/drawing/2014/main" id="{88DA8EBC-521D-21D7-FF0C-2B0611AFBB29}"/>
              </a:ext>
            </a:extLst>
          </p:cNvPr>
          <p:cNvGrpSpPr/>
          <p:nvPr/>
        </p:nvGrpSpPr>
        <p:grpSpPr>
          <a:xfrm>
            <a:off x="11710535" y="4222434"/>
            <a:ext cx="555687" cy="369332"/>
            <a:chOff x="10696241" y="1452595"/>
            <a:chExt cx="555687" cy="369332"/>
          </a:xfrm>
        </p:grpSpPr>
        <p:sp>
          <p:nvSpPr>
            <p:cNvPr id="57" name="椭圆 56">
              <a:extLst>
                <a:ext uri="{FF2B5EF4-FFF2-40B4-BE49-F238E27FC236}">
                  <a16:creationId xmlns:a16="http://schemas.microsoft.com/office/drawing/2014/main" id="{4C13AA59-823F-FB06-98E7-F39C56B3D017}"/>
                </a:ext>
              </a:extLst>
            </p:cNvPr>
            <p:cNvSpPr/>
            <p:nvPr/>
          </p:nvSpPr>
          <p:spPr>
            <a:xfrm>
              <a:off x="10696241" y="1515914"/>
              <a:ext cx="243674" cy="2436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文本框 57">
                  <a:extLst>
                    <a:ext uri="{FF2B5EF4-FFF2-40B4-BE49-F238E27FC236}">
                      <a16:creationId xmlns:a16="http://schemas.microsoft.com/office/drawing/2014/main" id="{4A84587D-1B34-AAEF-A8AA-6B2761432FD9}"/>
                    </a:ext>
                  </a:extLst>
                </p:cNvPr>
                <p:cNvSpPr txBox="1"/>
                <p:nvPr/>
              </p:nvSpPr>
              <p:spPr>
                <a:xfrm>
                  <a:off x="10829185" y="1452595"/>
                  <a:ext cx="42274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58" name="文本框 57">
                  <a:extLst>
                    <a:ext uri="{FF2B5EF4-FFF2-40B4-BE49-F238E27FC236}">
                      <a16:creationId xmlns:a16="http://schemas.microsoft.com/office/drawing/2014/main" id="{4A84587D-1B34-AAEF-A8AA-6B2761432FD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29185" y="1452595"/>
                  <a:ext cx="422743" cy="369332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9" name="N">
            <a:extLst>
              <a:ext uri="{FF2B5EF4-FFF2-40B4-BE49-F238E27FC236}">
                <a16:creationId xmlns:a16="http://schemas.microsoft.com/office/drawing/2014/main" id="{2C833780-320C-BE76-AA96-B5C0F36CEA1D}"/>
              </a:ext>
            </a:extLst>
          </p:cNvPr>
          <p:cNvGrpSpPr/>
          <p:nvPr/>
        </p:nvGrpSpPr>
        <p:grpSpPr>
          <a:xfrm>
            <a:off x="8900096" y="4414433"/>
            <a:ext cx="555687" cy="369332"/>
            <a:chOff x="10696241" y="1452595"/>
            <a:chExt cx="555687" cy="369332"/>
          </a:xfrm>
        </p:grpSpPr>
        <p:sp>
          <p:nvSpPr>
            <p:cNvPr id="61" name="椭圆 60">
              <a:extLst>
                <a:ext uri="{FF2B5EF4-FFF2-40B4-BE49-F238E27FC236}">
                  <a16:creationId xmlns:a16="http://schemas.microsoft.com/office/drawing/2014/main" id="{858C8C04-9AE6-AD0E-3B65-6BE6D0AD09B6}"/>
                </a:ext>
              </a:extLst>
            </p:cNvPr>
            <p:cNvSpPr/>
            <p:nvPr/>
          </p:nvSpPr>
          <p:spPr>
            <a:xfrm>
              <a:off x="10696241" y="1515914"/>
              <a:ext cx="243674" cy="2436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文本框 62">
                  <a:extLst>
                    <a:ext uri="{FF2B5EF4-FFF2-40B4-BE49-F238E27FC236}">
                      <a16:creationId xmlns:a16="http://schemas.microsoft.com/office/drawing/2014/main" id="{62EE7A91-1878-AA7C-3D1A-C9345F0D8B99}"/>
                    </a:ext>
                  </a:extLst>
                </p:cNvPr>
                <p:cNvSpPr txBox="1"/>
                <p:nvPr/>
              </p:nvSpPr>
              <p:spPr>
                <a:xfrm>
                  <a:off x="10829185" y="1452595"/>
                  <a:ext cx="42274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63" name="文本框 62">
                  <a:extLst>
                    <a:ext uri="{FF2B5EF4-FFF2-40B4-BE49-F238E27FC236}">
                      <a16:creationId xmlns:a16="http://schemas.microsoft.com/office/drawing/2014/main" id="{62EE7A91-1878-AA7C-3D1A-C9345F0D8B9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29185" y="1452595"/>
                  <a:ext cx="422743" cy="369332"/>
                </a:xfrm>
                <a:prstGeom prst="rect">
                  <a:avLst/>
                </a:prstGeom>
                <a:blipFill>
                  <a:blip r:embed="rId2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5" name="N">
            <a:extLst>
              <a:ext uri="{FF2B5EF4-FFF2-40B4-BE49-F238E27FC236}">
                <a16:creationId xmlns:a16="http://schemas.microsoft.com/office/drawing/2014/main" id="{D6EC5C88-A66D-ABFF-DBFB-1B86E691D65E}"/>
              </a:ext>
            </a:extLst>
          </p:cNvPr>
          <p:cNvGrpSpPr/>
          <p:nvPr/>
        </p:nvGrpSpPr>
        <p:grpSpPr>
          <a:xfrm>
            <a:off x="9759213" y="2653355"/>
            <a:ext cx="555687" cy="369332"/>
            <a:chOff x="10696241" y="1452595"/>
            <a:chExt cx="555687" cy="369332"/>
          </a:xfrm>
        </p:grpSpPr>
        <p:sp>
          <p:nvSpPr>
            <p:cNvPr id="67" name="椭圆 66">
              <a:extLst>
                <a:ext uri="{FF2B5EF4-FFF2-40B4-BE49-F238E27FC236}">
                  <a16:creationId xmlns:a16="http://schemas.microsoft.com/office/drawing/2014/main" id="{F051EF26-7EEC-A6E4-2615-0A020D355E02}"/>
                </a:ext>
              </a:extLst>
            </p:cNvPr>
            <p:cNvSpPr/>
            <p:nvPr/>
          </p:nvSpPr>
          <p:spPr>
            <a:xfrm>
              <a:off x="10696241" y="1515914"/>
              <a:ext cx="243674" cy="2436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文本框 73">
                  <a:extLst>
                    <a:ext uri="{FF2B5EF4-FFF2-40B4-BE49-F238E27FC236}">
                      <a16:creationId xmlns:a16="http://schemas.microsoft.com/office/drawing/2014/main" id="{34EC98AD-FA82-A6CC-2819-A0F4BF4CF03C}"/>
                    </a:ext>
                  </a:extLst>
                </p:cNvPr>
                <p:cNvSpPr txBox="1"/>
                <p:nvPr/>
              </p:nvSpPr>
              <p:spPr>
                <a:xfrm>
                  <a:off x="10829185" y="1452595"/>
                  <a:ext cx="42274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74" name="文本框 73">
                  <a:extLst>
                    <a:ext uri="{FF2B5EF4-FFF2-40B4-BE49-F238E27FC236}">
                      <a16:creationId xmlns:a16="http://schemas.microsoft.com/office/drawing/2014/main" id="{34EC98AD-FA82-A6CC-2819-A0F4BF4CF03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29185" y="1452595"/>
                  <a:ext cx="422743" cy="369332"/>
                </a:xfrm>
                <a:prstGeom prst="rect">
                  <a:avLst/>
                </a:prstGeom>
                <a:blipFill>
                  <a:blip r:embed="rId2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5" name="爆炸形: 14 pt  74">
            <a:extLst>
              <a:ext uri="{FF2B5EF4-FFF2-40B4-BE49-F238E27FC236}">
                <a16:creationId xmlns:a16="http://schemas.microsoft.com/office/drawing/2014/main" id="{D42B1C41-9D9D-BEB7-F4F6-2DCCDE71C4B5}"/>
              </a:ext>
            </a:extLst>
          </p:cNvPr>
          <p:cNvSpPr/>
          <p:nvPr/>
        </p:nvSpPr>
        <p:spPr>
          <a:xfrm>
            <a:off x="11458646" y="1266461"/>
            <a:ext cx="538384" cy="517540"/>
          </a:xfrm>
          <a:prstGeom prst="irregularSeal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6" name="组合 75">
            <a:extLst>
              <a:ext uri="{FF2B5EF4-FFF2-40B4-BE49-F238E27FC236}">
                <a16:creationId xmlns:a16="http://schemas.microsoft.com/office/drawing/2014/main" id="{688394E8-0B15-D4E6-7B25-7DE874FAB748}"/>
              </a:ext>
            </a:extLst>
          </p:cNvPr>
          <p:cNvGrpSpPr/>
          <p:nvPr/>
        </p:nvGrpSpPr>
        <p:grpSpPr>
          <a:xfrm>
            <a:off x="10736248" y="1320846"/>
            <a:ext cx="948769" cy="188621"/>
            <a:chOff x="7425097" y="3643782"/>
            <a:chExt cx="732995" cy="365333"/>
          </a:xfrm>
        </p:grpSpPr>
        <p:cxnSp>
          <p:nvCxnSpPr>
            <p:cNvPr id="77" name="直接连接符 76">
              <a:extLst>
                <a:ext uri="{FF2B5EF4-FFF2-40B4-BE49-F238E27FC236}">
                  <a16:creationId xmlns:a16="http://schemas.microsoft.com/office/drawing/2014/main" id="{BE6A5D6E-AA49-3885-01C4-19A67B288BD3}"/>
                </a:ext>
              </a:extLst>
            </p:cNvPr>
            <p:cNvCxnSpPr>
              <a:cxnSpLocks/>
            </p:cNvCxnSpPr>
            <p:nvPr/>
          </p:nvCxnSpPr>
          <p:spPr>
            <a:xfrm>
              <a:off x="7425097" y="3643782"/>
              <a:ext cx="732995" cy="36533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>
              <a:extLst>
                <a:ext uri="{FF2B5EF4-FFF2-40B4-BE49-F238E27FC236}">
                  <a16:creationId xmlns:a16="http://schemas.microsoft.com/office/drawing/2014/main" id="{8261D604-8F5E-70F9-68A9-0DC29245AEA4}"/>
                </a:ext>
              </a:extLst>
            </p:cNvPr>
            <p:cNvCxnSpPr>
              <a:cxnSpLocks/>
            </p:cNvCxnSpPr>
            <p:nvPr/>
          </p:nvCxnSpPr>
          <p:spPr>
            <a:xfrm>
              <a:off x="7425097" y="3643782"/>
              <a:ext cx="415927" cy="195191"/>
            </a:xfrm>
            <a:prstGeom prst="line">
              <a:avLst/>
            </a:prstGeom>
            <a:ln w="28575"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组合 79">
            <a:extLst>
              <a:ext uri="{FF2B5EF4-FFF2-40B4-BE49-F238E27FC236}">
                <a16:creationId xmlns:a16="http://schemas.microsoft.com/office/drawing/2014/main" id="{3D7BA605-78BA-539A-7C75-F0FF22E0E576}"/>
              </a:ext>
            </a:extLst>
          </p:cNvPr>
          <p:cNvGrpSpPr/>
          <p:nvPr/>
        </p:nvGrpSpPr>
        <p:grpSpPr>
          <a:xfrm rot="18880492">
            <a:off x="10977854" y="1515793"/>
            <a:ext cx="732995" cy="365333"/>
            <a:chOff x="7463203" y="1843560"/>
            <a:chExt cx="732995" cy="365333"/>
          </a:xfrm>
        </p:grpSpPr>
        <p:cxnSp>
          <p:nvCxnSpPr>
            <p:cNvPr id="81" name="直接连接符 80">
              <a:extLst>
                <a:ext uri="{FF2B5EF4-FFF2-40B4-BE49-F238E27FC236}">
                  <a16:creationId xmlns:a16="http://schemas.microsoft.com/office/drawing/2014/main" id="{A9B684AE-A4A5-E53E-5272-F17928E119FA}"/>
                </a:ext>
              </a:extLst>
            </p:cNvPr>
            <p:cNvCxnSpPr>
              <a:cxnSpLocks/>
            </p:cNvCxnSpPr>
            <p:nvPr/>
          </p:nvCxnSpPr>
          <p:spPr>
            <a:xfrm>
              <a:off x="7463203" y="1843560"/>
              <a:ext cx="732995" cy="36533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>
              <a:extLst>
                <a:ext uri="{FF2B5EF4-FFF2-40B4-BE49-F238E27FC236}">
                  <a16:creationId xmlns:a16="http://schemas.microsoft.com/office/drawing/2014/main" id="{6C60DEB6-592D-00C7-C4AD-37A2D8254ADE}"/>
                </a:ext>
              </a:extLst>
            </p:cNvPr>
            <p:cNvCxnSpPr>
              <a:cxnSpLocks/>
            </p:cNvCxnSpPr>
            <p:nvPr/>
          </p:nvCxnSpPr>
          <p:spPr>
            <a:xfrm>
              <a:off x="7463203" y="1843560"/>
              <a:ext cx="415927" cy="195191"/>
            </a:xfrm>
            <a:prstGeom prst="line">
              <a:avLst/>
            </a:prstGeom>
            <a:ln w="28575"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Delta">
                <a:extLst>
                  <a:ext uri="{FF2B5EF4-FFF2-40B4-BE49-F238E27FC236}">
                    <a16:creationId xmlns:a16="http://schemas.microsoft.com/office/drawing/2014/main" id="{1C4F6586-EC49-9968-1822-17B4840A8C24}"/>
                  </a:ext>
                </a:extLst>
              </p:cNvPr>
              <p:cNvSpPr/>
              <p:nvPr/>
            </p:nvSpPr>
            <p:spPr>
              <a:xfrm>
                <a:off x="12630475" y="1389569"/>
                <a:ext cx="306743" cy="306743"/>
              </a:xfrm>
              <a:prstGeom prst="ellipse">
                <a:avLst/>
              </a:prstGeom>
              <a:solidFill>
                <a:srgbClr val="4500F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altLang="zh-CN" b="1" i="0" smtClean="0">
                          <a:latin typeface="Cambria Math" panose="02040503050406030204" pitchFamily="18" charset="0"/>
                        </a:rPr>
                        <m:t>𝚫</m:t>
                      </m:r>
                    </m:oMath>
                  </m:oMathPara>
                </a14:m>
                <a:endParaRPr lang="zh-CN" altLang="en-US" b="1" dirty="0"/>
              </a:p>
            </p:txBody>
          </p:sp>
        </mc:Choice>
        <mc:Fallback xmlns="">
          <p:sp>
            <p:nvSpPr>
              <p:cNvPr id="83" name="Delta">
                <a:extLst>
                  <a:ext uri="{FF2B5EF4-FFF2-40B4-BE49-F238E27FC236}">
                    <a16:creationId xmlns:a16="http://schemas.microsoft.com/office/drawing/2014/main" id="{1C4F6586-EC49-9968-1822-17B4840A8C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30475" y="1389569"/>
                <a:ext cx="306743" cy="306743"/>
              </a:xfrm>
              <a:prstGeom prst="ellipse">
                <a:avLst/>
              </a:prstGeom>
              <a:blipFill>
                <a:blip r:embed="rId26"/>
                <a:stretch>
                  <a:fillRect l="-943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6" name="组合 85">
            <a:extLst>
              <a:ext uri="{FF2B5EF4-FFF2-40B4-BE49-F238E27FC236}">
                <a16:creationId xmlns:a16="http://schemas.microsoft.com/office/drawing/2014/main" id="{8DC25A59-896D-0A0D-2AF7-E30E3C9A0F55}"/>
              </a:ext>
            </a:extLst>
          </p:cNvPr>
          <p:cNvGrpSpPr/>
          <p:nvPr/>
        </p:nvGrpSpPr>
        <p:grpSpPr>
          <a:xfrm rot="12412722" flipH="1">
            <a:off x="11767395" y="1373884"/>
            <a:ext cx="732995" cy="365333"/>
            <a:chOff x="7463203" y="1843560"/>
            <a:chExt cx="732995" cy="365333"/>
          </a:xfrm>
        </p:grpSpPr>
        <p:cxnSp>
          <p:nvCxnSpPr>
            <p:cNvPr id="87" name="直接连接符 86">
              <a:extLst>
                <a:ext uri="{FF2B5EF4-FFF2-40B4-BE49-F238E27FC236}">
                  <a16:creationId xmlns:a16="http://schemas.microsoft.com/office/drawing/2014/main" id="{2B78448A-04C0-E363-AC3F-35F115E74805}"/>
                </a:ext>
              </a:extLst>
            </p:cNvPr>
            <p:cNvCxnSpPr>
              <a:cxnSpLocks/>
            </p:cNvCxnSpPr>
            <p:nvPr/>
          </p:nvCxnSpPr>
          <p:spPr>
            <a:xfrm>
              <a:off x="7463203" y="1843560"/>
              <a:ext cx="732995" cy="36533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接连接符 87">
              <a:extLst>
                <a:ext uri="{FF2B5EF4-FFF2-40B4-BE49-F238E27FC236}">
                  <a16:creationId xmlns:a16="http://schemas.microsoft.com/office/drawing/2014/main" id="{070D1156-DE6E-FD63-8C18-C11879E55466}"/>
                </a:ext>
              </a:extLst>
            </p:cNvPr>
            <p:cNvCxnSpPr>
              <a:cxnSpLocks/>
            </p:cNvCxnSpPr>
            <p:nvPr/>
          </p:nvCxnSpPr>
          <p:spPr>
            <a:xfrm>
              <a:off x="7463203" y="1843560"/>
              <a:ext cx="415927" cy="195191"/>
            </a:xfrm>
            <a:prstGeom prst="line">
              <a:avLst/>
            </a:prstGeom>
            <a:ln w="28575"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爆炸形: 14 pt  88">
            <a:extLst>
              <a:ext uri="{FF2B5EF4-FFF2-40B4-BE49-F238E27FC236}">
                <a16:creationId xmlns:a16="http://schemas.microsoft.com/office/drawing/2014/main" id="{42C1AA92-E3E4-DF04-F6E9-8C88DBE81526}"/>
              </a:ext>
            </a:extLst>
          </p:cNvPr>
          <p:cNvSpPr/>
          <p:nvPr/>
        </p:nvSpPr>
        <p:spPr>
          <a:xfrm>
            <a:off x="11727838" y="3314627"/>
            <a:ext cx="538384" cy="517540"/>
          </a:xfrm>
          <a:prstGeom prst="irregularSeal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0" name="组合 89">
            <a:extLst>
              <a:ext uri="{FF2B5EF4-FFF2-40B4-BE49-F238E27FC236}">
                <a16:creationId xmlns:a16="http://schemas.microsoft.com/office/drawing/2014/main" id="{1537CC71-406E-57FD-8509-2826565800B1}"/>
              </a:ext>
            </a:extLst>
          </p:cNvPr>
          <p:cNvGrpSpPr/>
          <p:nvPr/>
        </p:nvGrpSpPr>
        <p:grpSpPr>
          <a:xfrm>
            <a:off x="11221214" y="3192300"/>
            <a:ext cx="732995" cy="365333"/>
            <a:chOff x="7463203" y="1843560"/>
            <a:chExt cx="732995" cy="365333"/>
          </a:xfrm>
        </p:grpSpPr>
        <p:cxnSp>
          <p:nvCxnSpPr>
            <p:cNvPr id="108" name="直接连接符 107">
              <a:extLst>
                <a:ext uri="{FF2B5EF4-FFF2-40B4-BE49-F238E27FC236}">
                  <a16:creationId xmlns:a16="http://schemas.microsoft.com/office/drawing/2014/main" id="{12723AA5-8701-4E05-9F18-C9F1F8582C25}"/>
                </a:ext>
              </a:extLst>
            </p:cNvPr>
            <p:cNvCxnSpPr>
              <a:cxnSpLocks/>
            </p:cNvCxnSpPr>
            <p:nvPr/>
          </p:nvCxnSpPr>
          <p:spPr>
            <a:xfrm>
              <a:off x="7463203" y="1843560"/>
              <a:ext cx="732995" cy="36533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直接连接符 108">
              <a:extLst>
                <a:ext uri="{FF2B5EF4-FFF2-40B4-BE49-F238E27FC236}">
                  <a16:creationId xmlns:a16="http://schemas.microsoft.com/office/drawing/2014/main" id="{CDDF2B10-1758-1B6B-5E1B-EDE004ECC876}"/>
                </a:ext>
              </a:extLst>
            </p:cNvPr>
            <p:cNvCxnSpPr>
              <a:cxnSpLocks/>
            </p:cNvCxnSpPr>
            <p:nvPr/>
          </p:nvCxnSpPr>
          <p:spPr>
            <a:xfrm>
              <a:off x="7463203" y="1843560"/>
              <a:ext cx="415927" cy="195191"/>
            </a:xfrm>
            <a:prstGeom prst="line">
              <a:avLst/>
            </a:prstGeom>
            <a:ln w="28575"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5120AE96-FC58-E094-5652-4AAEC1BCE8D4}"/>
              </a:ext>
            </a:extLst>
          </p:cNvPr>
          <p:cNvGrpSpPr/>
          <p:nvPr/>
        </p:nvGrpSpPr>
        <p:grpSpPr>
          <a:xfrm rot="18880492">
            <a:off x="11028581" y="3426092"/>
            <a:ext cx="893896" cy="594418"/>
            <a:chOff x="7463203" y="1843560"/>
            <a:chExt cx="732995" cy="365333"/>
          </a:xfrm>
        </p:grpSpPr>
        <p:cxnSp>
          <p:nvCxnSpPr>
            <p:cNvPr id="121" name="直接连接符 120">
              <a:extLst>
                <a:ext uri="{FF2B5EF4-FFF2-40B4-BE49-F238E27FC236}">
                  <a16:creationId xmlns:a16="http://schemas.microsoft.com/office/drawing/2014/main" id="{0FDB4516-FBD1-1EEF-A057-346AD961FB75}"/>
                </a:ext>
              </a:extLst>
            </p:cNvPr>
            <p:cNvCxnSpPr>
              <a:cxnSpLocks/>
            </p:cNvCxnSpPr>
            <p:nvPr/>
          </p:nvCxnSpPr>
          <p:spPr>
            <a:xfrm>
              <a:off x="7463203" y="1843560"/>
              <a:ext cx="732995" cy="36533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直接连接符 121">
              <a:extLst>
                <a:ext uri="{FF2B5EF4-FFF2-40B4-BE49-F238E27FC236}">
                  <a16:creationId xmlns:a16="http://schemas.microsoft.com/office/drawing/2014/main" id="{01E7C0AD-D1BF-DCFE-9B18-C5CF4C297005}"/>
                </a:ext>
              </a:extLst>
            </p:cNvPr>
            <p:cNvCxnSpPr>
              <a:cxnSpLocks/>
            </p:cNvCxnSpPr>
            <p:nvPr/>
          </p:nvCxnSpPr>
          <p:spPr>
            <a:xfrm>
              <a:off x="7463203" y="1843560"/>
              <a:ext cx="415927" cy="195191"/>
            </a:xfrm>
            <a:prstGeom prst="line">
              <a:avLst/>
            </a:prstGeom>
            <a:ln w="28575"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Delta">
                <a:extLst>
                  <a:ext uri="{FF2B5EF4-FFF2-40B4-BE49-F238E27FC236}">
                    <a16:creationId xmlns:a16="http://schemas.microsoft.com/office/drawing/2014/main" id="{F894429D-5F81-5DBC-B1CC-5F41AD950504}"/>
                  </a:ext>
                </a:extLst>
              </p:cNvPr>
              <p:cNvSpPr/>
              <p:nvPr/>
            </p:nvSpPr>
            <p:spPr>
              <a:xfrm>
                <a:off x="12844063" y="2937069"/>
                <a:ext cx="306743" cy="306743"/>
              </a:xfrm>
              <a:prstGeom prst="ellipse">
                <a:avLst/>
              </a:prstGeom>
              <a:solidFill>
                <a:srgbClr val="4500F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altLang="zh-CN" b="1" i="0" smtClean="0">
                          <a:latin typeface="Cambria Math" panose="02040503050406030204" pitchFamily="18" charset="0"/>
                        </a:rPr>
                        <m:t>𝚫</m:t>
                      </m:r>
                    </m:oMath>
                  </m:oMathPara>
                </a14:m>
                <a:endParaRPr lang="zh-CN" altLang="en-US" b="1" dirty="0"/>
              </a:p>
            </p:txBody>
          </p:sp>
        </mc:Choice>
        <mc:Fallback xmlns="">
          <p:sp>
            <p:nvSpPr>
              <p:cNvPr id="123" name="Delta">
                <a:extLst>
                  <a:ext uri="{FF2B5EF4-FFF2-40B4-BE49-F238E27FC236}">
                    <a16:creationId xmlns:a16="http://schemas.microsoft.com/office/drawing/2014/main" id="{F894429D-5F81-5DBC-B1CC-5F41AD9505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44063" y="2937069"/>
                <a:ext cx="306743" cy="306743"/>
              </a:xfrm>
              <a:prstGeom prst="ellipse">
                <a:avLst/>
              </a:prstGeom>
              <a:blipFill>
                <a:blip r:embed="rId27"/>
                <a:stretch>
                  <a:fillRect l="-943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4" name="组合 123">
            <a:extLst>
              <a:ext uri="{FF2B5EF4-FFF2-40B4-BE49-F238E27FC236}">
                <a16:creationId xmlns:a16="http://schemas.microsoft.com/office/drawing/2014/main" id="{C08BB17B-4CC0-22FA-4C1F-8898E2504DFC}"/>
              </a:ext>
            </a:extLst>
          </p:cNvPr>
          <p:cNvGrpSpPr/>
          <p:nvPr/>
        </p:nvGrpSpPr>
        <p:grpSpPr>
          <a:xfrm rot="10800000" flipH="1">
            <a:off x="12054823" y="3131960"/>
            <a:ext cx="732995" cy="365333"/>
            <a:chOff x="7463203" y="1843560"/>
            <a:chExt cx="732995" cy="365333"/>
          </a:xfrm>
        </p:grpSpPr>
        <p:cxnSp>
          <p:nvCxnSpPr>
            <p:cNvPr id="125" name="直接连接符 124">
              <a:extLst>
                <a:ext uri="{FF2B5EF4-FFF2-40B4-BE49-F238E27FC236}">
                  <a16:creationId xmlns:a16="http://schemas.microsoft.com/office/drawing/2014/main" id="{9BE0F4C2-F4DF-0F1A-0BC6-0A23C10CD507}"/>
                </a:ext>
              </a:extLst>
            </p:cNvPr>
            <p:cNvCxnSpPr>
              <a:cxnSpLocks/>
            </p:cNvCxnSpPr>
            <p:nvPr/>
          </p:nvCxnSpPr>
          <p:spPr>
            <a:xfrm>
              <a:off x="7463203" y="1843560"/>
              <a:ext cx="732995" cy="36533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直接连接符 125">
              <a:extLst>
                <a:ext uri="{FF2B5EF4-FFF2-40B4-BE49-F238E27FC236}">
                  <a16:creationId xmlns:a16="http://schemas.microsoft.com/office/drawing/2014/main" id="{370B8F24-9D90-092A-0F2F-8C24891E59B1}"/>
                </a:ext>
              </a:extLst>
            </p:cNvPr>
            <p:cNvCxnSpPr>
              <a:cxnSpLocks/>
            </p:cNvCxnSpPr>
            <p:nvPr/>
          </p:nvCxnSpPr>
          <p:spPr>
            <a:xfrm>
              <a:off x="7463203" y="1843560"/>
              <a:ext cx="415927" cy="195191"/>
            </a:xfrm>
            <a:prstGeom prst="line">
              <a:avLst/>
            </a:prstGeom>
            <a:ln w="28575"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组合 131">
            <a:extLst>
              <a:ext uri="{FF2B5EF4-FFF2-40B4-BE49-F238E27FC236}">
                <a16:creationId xmlns:a16="http://schemas.microsoft.com/office/drawing/2014/main" id="{88EFC7CD-9875-8EB6-8F2A-6B542AA5CBE7}"/>
              </a:ext>
            </a:extLst>
          </p:cNvPr>
          <p:cNvGrpSpPr/>
          <p:nvPr/>
        </p:nvGrpSpPr>
        <p:grpSpPr>
          <a:xfrm rot="13519508" flipH="1">
            <a:off x="12080655" y="3503619"/>
            <a:ext cx="732995" cy="365333"/>
            <a:chOff x="7463203" y="1843560"/>
            <a:chExt cx="732995" cy="365333"/>
          </a:xfrm>
        </p:grpSpPr>
        <p:cxnSp>
          <p:nvCxnSpPr>
            <p:cNvPr id="133" name="直接连接符 132">
              <a:extLst>
                <a:ext uri="{FF2B5EF4-FFF2-40B4-BE49-F238E27FC236}">
                  <a16:creationId xmlns:a16="http://schemas.microsoft.com/office/drawing/2014/main" id="{B3D2BC8D-B448-D241-A44E-E85A4A08F88B}"/>
                </a:ext>
              </a:extLst>
            </p:cNvPr>
            <p:cNvCxnSpPr>
              <a:cxnSpLocks/>
            </p:cNvCxnSpPr>
            <p:nvPr/>
          </p:nvCxnSpPr>
          <p:spPr>
            <a:xfrm>
              <a:off x="7463203" y="1843560"/>
              <a:ext cx="732995" cy="36533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直接连接符 133">
              <a:extLst>
                <a:ext uri="{FF2B5EF4-FFF2-40B4-BE49-F238E27FC236}">
                  <a16:creationId xmlns:a16="http://schemas.microsoft.com/office/drawing/2014/main" id="{9807E4D2-46E4-E02C-E96F-D30707FA3675}"/>
                </a:ext>
              </a:extLst>
            </p:cNvPr>
            <p:cNvCxnSpPr>
              <a:cxnSpLocks/>
            </p:cNvCxnSpPr>
            <p:nvPr/>
          </p:nvCxnSpPr>
          <p:spPr>
            <a:xfrm>
              <a:off x="7463203" y="1843560"/>
              <a:ext cx="415927" cy="195191"/>
            </a:xfrm>
            <a:prstGeom prst="line">
              <a:avLst/>
            </a:prstGeom>
            <a:ln w="28575"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5" name="N">
            <a:extLst>
              <a:ext uri="{FF2B5EF4-FFF2-40B4-BE49-F238E27FC236}">
                <a16:creationId xmlns:a16="http://schemas.microsoft.com/office/drawing/2014/main" id="{BC5FBFF4-FC86-AA93-9B17-210218A501B6}"/>
              </a:ext>
            </a:extLst>
          </p:cNvPr>
          <p:cNvGrpSpPr/>
          <p:nvPr/>
        </p:nvGrpSpPr>
        <p:grpSpPr>
          <a:xfrm>
            <a:off x="12872962" y="3706003"/>
            <a:ext cx="555687" cy="369332"/>
            <a:chOff x="7964964" y="4591417"/>
            <a:chExt cx="555687" cy="369332"/>
          </a:xfrm>
        </p:grpSpPr>
        <p:sp>
          <p:nvSpPr>
            <p:cNvPr id="136" name="椭圆 135">
              <a:extLst>
                <a:ext uri="{FF2B5EF4-FFF2-40B4-BE49-F238E27FC236}">
                  <a16:creationId xmlns:a16="http://schemas.microsoft.com/office/drawing/2014/main" id="{3D7F3755-F150-4113-4BB6-4911C714B6B7}"/>
                </a:ext>
              </a:extLst>
            </p:cNvPr>
            <p:cNvSpPr/>
            <p:nvPr/>
          </p:nvSpPr>
          <p:spPr>
            <a:xfrm>
              <a:off x="7964964" y="4654736"/>
              <a:ext cx="243674" cy="2436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7" name="文本框 136">
                  <a:extLst>
                    <a:ext uri="{FF2B5EF4-FFF2-40B4-BE49-F238E27FC236}">
                      <a16:creationId xmlns:a16="http://schemas.microsoft.com/office/drawing/2014/main" id="{97D90482-6CBB-87F7-E0E4-CF5BBA542BEE}"/>
                    </a:ext>
                  </a:extLst>
                </p:cNvPr>
                <p:cNvSpPr txBox="1"/>
                <p:nvPr/>
              </p:nvSpPr>
              <p:spPr>
                <a:xfrm>
                  <a:off x="8097908" y="4591417"/>
                  <a:ext cx="42274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137" name="文本框 136">
                  <a:extLst>
                    <a:ext uri="{FF2B5EF4-FFF2-40B4-BE49-F238E27FC236}">
                      <a16:creationId xmlns:a16="http://schemas.microsoft.com/office/drawing/2014/main" id="{97D90482-6CBB-87F7-E0E4-CF5BBA542BE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97908" y="4591417"/>
                  <a:ext cx="422743" cy="369332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8" name="pi">
            <a:extLst>
              <a:ext uri="{FF2B5EF4-FFF2-40B4-BE49-F238E27FC236}">
                <a16:creationId xmlns:a16="http://schemas.microsoft.com/office/drawing/2014/main" id="{D06BBD6B-7629-913C-31C2-C60E016849EB}"/>
              </a:ext>
            </a:extLst>
          </p:cNvPr>
          <p:cNvGrpSpPr/>
          <p:nvPr/>
        </p:nvGrpSpPr>
        <p:grpSpPr>
          <a:xfrm>
            <a:off x="12075842" y="2302253"/>
            <a:ext cx="389979" cy="435401"/>
            <a:chOff x="10549936" y="4960749"/>
            <a:chExt cx="389979" cy="435401"/>
          </a:xfrm>
        </p:grpSpPr>
        <p:sp>
          <p:nvSpPr>
            <p:cNvPr id="139" name="椭圆 138">
              <a:extLst>
                <a:ext uri="{FF2B5EF4-FFF2-40B4-BE49-F238E27FC236}">
                  <a16:creationId xmlns:a16="http://schemas.microsoft.com/office/drawing/2014/main" id="{66312681-8D09-D462-2B34-26D41E88D0AB}"/>
                </a:ext>
              </a:extLst>
            </p:cNvPr>
            <p:cNvSpPr/>
            <p:nvPr/>
          </p:nvSpPr>
          <p:spPr>
            <a:xfrm>
              <a:off x="10664660" y="5270013"/>
              <a:ext cx="126137" cy="12613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0" name="文本框 139">
                  <a:extLst>
                    <a:ext uri="{FF2B5EF4-FFF2-40B4-BE49-F238E27FC236}">
                      <a16:creationId xmlns:a16="http://schemas.microsoft.com/office/drawing/2014/main" id="{A7FF3AC6-9A4D-0D88-AF56-C329DACBC6DD}"/>
                    </a:ext>
                  </a:extLst>
                </p:cNvPr>
                <p:cNvSpPr txBox="1"/>
                <p:nvPr/>
              </p:nvSpPr>
              <p:spPr>
                <a:xfrm>
                  <a:off x="10549936" y="4960749"/>
                  <a:ext cx="38997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140" name="文本框 139">
                  <a:extLst>
                    <a:ext uri="{FF2B5EF4-FFF2-40B4-BE49-F238E27FC236}">
                      <a16:creationId xmlns:a16="http://schemas.microsoft.com/office/drawing/2014/main" id="{A7FF3AC6-9A4D-0D88-AF56-C329DACBC6D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49936" y="4960749"/>
                  <a:ext cx="389979" cy="369332"/>
                </a:xfrm>
                <a:prstGeom prst="rect">
                  <a:avLst/>
                </a:prstGeom>
                <a:blipFill>
                  <a:blip r:embed="rId2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1" name="N">
            <a:extLst>
              <a:ext uri="{FF2B5EF4-FFF2-40B4-BE49-F238E27FC236}">
                <a16:creationId xmlns:a16="http://schemas.microsoft.com/office/drawing/2014/main" id="{9AD01A94-CA8A-D04F-357F-8CD299368CFF}"/>
              </a:ext>
            </a:extLst>
          </p:cNvPr>
          <p:cNvGrpSpPr/>
          <p:nvPr/>
        </p:nvGrpSpPr>
        <p:grpSpPr>
          <a:xfrm>
            <a:off x="12074788" y="1991642"/>
            <a:ext cx="555687" cy="369332"/>
            <a:chOff x="10696241" y="1452595"/>
            <a:chExt cx="555687" cy="369332"/>
          </a:xfrm>
        </p:grpSpPr>
        <p:sp>
          <p:nvSpPr>
            <p:cNvPr id="142" name="椭圆 141">
              <a:extLst>
                <a:ext uri="{FF2B5EF4-FFF2-40B4-BE49-F238E27FC236}">
                  <a16:creationId xmlns:a16="http://schemas.microsoft.com/office/drawing/2014/main" id="{F78A580F-4584-5802-BE60-AC4C4018500F}"/>
                </a:ext>
              </a:extLst>
            </p:cNvPr>
            <p:cNvSpPr/>
            <p:nvPr/>
          </p:nvSpPr>
          <p:spPr>
            <a:xfrm>
              <a:off x="10696241" y="1515914"/>
              <a:ext cx="243674" cy="2436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3" name="文本框 142">
                  <a:extLst>
                    <a:ext uri="{FF2B5EF4-FFF2-40B4-BE49-F238E27FC236}">
                      <a16:creationId xmlns:a16="http://schemas.microsoft.com/office/drawing/2014/main" id="{50711A60-5B19-EE9F-D5CF-C5664312A2AE}"/>
                    </a:ext>
                  </a:extLst>
                </p:cNvPr>
                <p:cNvSpPr txBox="1"/>
                <p:nvPr/>
              </p:nvSpPr>
              <p:spPr>
                <a:xfrm>
                  <a:off x="10829185" y="1452595"/>
                  <a:ext cx="42274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143" name="文本框 142">
                  <a:extLst>
                    <a:ext uri="{FF2B5EF4-FFF2-40B4-BE49-F238E27FC236}">
                      <a16:creationId xmlns:a16="http://schemas.microsoft.com/office/drawing/2014/main" id="{50711A60-5B19-EE9F-D5CF-C5664312A2A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29185" y="1452595"/>
                  <a:ext cx="422743" cy="369332"/>
                </a:xfrm>
                <a:prstGeom prst="rect">
                  <a:avLst/>
                </a:prstGeom>
                <a:blipFill>
                  <a:blip r:embed="rId3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44" name="文本框 143">
            <a:extLst>
              <a:ext uri="{FF2B5EF4-FFF2-40B4-BE49-F238E27FC236}">
                <a16:creationId xmlns:a16="http://schemas.microsoft.com/office/drawing/2014/main" id="{AFD40140-B2D5-B6A3-A00E-53CD770994B3}"/>
              </a:ext>
            </a:extLst>
          </p:cNvPr>
          <p:cNvSpPr txBox="1"/>
          <p:nvPr/>
        </p:nvSpPr>
        <p:spPr>
          <a:xfrm>
            <a:off x="13226902" y="2114095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/>
              <a:t>……</a:t>
            </a:r>
            <a:endParaRPr lang="zh-CN" altLang="en-US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5" name="Delta">
                <a:extLst>
                  <a:ext uri="{FF2B5EF4-FFF2-40B4-BE49-F238E27FC236}">
                    <a16:creationId xmlns:a16="http://schemas.microsoft.com/office/drawing/2014/main" id="{DDE8A9B6-8D07-16C2-CD6A-0B27246464E6}"/>
                  </a:ext>
                </a:extLst>
              </p:cNvPr>
              <p:cNvSpPr/>
              <p:nvPr/>
            </p:nvSpPr>
            <p:spPr>
              <a:xfrm>
                <a:off x="14150021" y="1477258"/>
                <a:ext cx="306743" cy="306743"/>
              </a:xfrm>
              <a:prstGeom prst="ellipse">
                <a:avLst/>
              </a:prstGeom>
              <a:solidFill>
                <a:srgbClr val="A502EE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altLang="zh-CN" b="1" i="0" smtClean="0">
                          <a:latin typeface="Cambria Math" panose="02040503050406030204" pitchFamily="18" charset="0"/>
                        </a:rPr>
                        <m:t>𝚫</m:t>
                      </m:r>
                    </m:oMath>
                  </m:oMathPara>
                </a14:m>
                <a:endParaRPr lang="zh-CN" altLang="en-US" b="1" dirty="0"/>
              </a:p>
            </p:txBody>
          </p:sp>
        </mc:Choice>
        <mc:Fallback xmlns="">
          <p:sp>
            <p:nvSpPr>
              <p:cNvPr id="145" name="Delta">
                <a:extLst>
                  <a:ext uri="{FF2B5EF4-FFF2-40B4-BE49-F238E27FC236}">
                    <a16:creationId xmlns:a16="http://schemas.microsoft.com/office/drawing/2014/main" id="{DDE8A9B6-8D07-16C2-CD6A-0B27246464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50021" y="1477258"/>
                <a:ext cx="306743" cy="306743"/>
              </a:xfrm>
              <a:prstGeom prst="ellipse">
                <a:avLst/>
              </a:prstGeom>
              <a:blipFill>
                <a:blip r:embed="rId31"/>
                <a:stretch>
                  <a:fillRect l="-74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6" name="N">
            <a:extLst>
              <a:ext uri="{FF2B5EF4-FFF2-40B4-BE49-F238E27FC236}">
                <a16:creationId xmlns:a16="http://schemas.microsoft.com/office/drawing/2014/main" id="{931D1856-37CD-5325-0274-F2199FB70D98}"/>
              </a:ext>
            </a:extLst>
          </p:cNvPr>
          <p:cNvGrpSpPr/>
          <p:nvPr/>
        </p:nvGrpSpPr>
        <p:grpSpPr>
          <a:xfrm>
            <a:off x="14178920" y="2246192"/>
            <a:ext cx="555687" cy="369332"/>
            <a:chOff x="7964964" y="4591417"/>
            <a:chExt cx="555687" cy="369332"/>
          </a:xfrm>
        </p:grpSpPr>
        <p:sp>
          <p:nvSpPr>
            <p:cNvPr id="147" name="椭圆 146">
              <a:extLst>
                <a:ext uri="{FF2B5EF4-FFF2-40B4-BE49-F238E27FC236}">
                  <a16:creationId xmlns:a16="http://schemas.microsoft.com/office/drawing/2014/main" id="{D12901E6-22D1-FD6F-90A2-F54E0D5FBFFC}"/>
                </a:ext>
              </a:extLst>
            </p:cNvPr>
            <p:cNvSpPr/>
            <p:nvPr/>
          </p:nvSpPr>
          <p:spPr>
            <a:xfrm>
              <a:off x="7964964" y="4654736"/>
              <a:ext cx="243674" cy="2436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8" name="文本框 147">
                  <a:extLst>
                    <a:ext uri="{FF2B5EF4-FFF2-40B4-BE49-F238E27FC236}">
                      <a16:creationId xmlns:a16="http://schemas.microsoft.com/office/drawing/2014/main" id="{488554BE-5487-C2F6-B4B3-C93C93C9CFF5}"/>
                    </a:ext>
                  </a:extLst>
                </p:cNvPr>
                <p:cNvSpPr txBox="1"/>
                <p:nvPr/>
              </p:nvSpPr>
              <p:spPr>
                <a:xfrm>
                  <a:off x="8097908" y="4591417"/>
                  <a:ext cx="42274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148" name="文本框 147">
                  <a:extLst>
                    <a:ext uri="{FF2B5EF4-FFF2-40B4-BE49-F238E27FC236}">
                      <a16:creationId xmlns:a16="http://schemas.microsoft.com/office/drawing/2014/main" id="{488554BE-5487-C2F6-B4B3-C93C93C9CFF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97908" y="4591417"/>
                  <a:ext cx="422743" cy="369332"/>
                </a:xfrm>
                <a:prstGeom prst="rect">
                  <a:avLst/>
                </a:prstGeom>
                <a:blipFill>
                  <a:blip r:embed="rId3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9" name="Delta">
                <a:extLst>
                  <a:ext uri="{FF2B5EF4-FFF2-40B4-BE49-F238E27FC236}">
                    <a16:creationId xmlns:a16="http://schemas.microsoft.com/office/drawing/2014/main" id="{B0B32EBE-0DFB-3F5C-E06A-35528F67F48F}"/>
                  </a:ext>
                </a:extLst>
              </p:cNvPr>
              <p:cNvSpPr/>
              <p:nvPr/>
            </p:nvSpPr>
            <p:spPr>
              <a:xfrm>
                <a:off x="14369863" y="3915691"/>
                <a:ext cx="306743" cy="306743"/>
              </a:xfrm>
              <a:prstGeom prst="ellipse">
                <a:avLst/>
              </a:prstGeom>
              <a:solidFill>
                <a:srgbClr val="A502EE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altLang="zh-CN" b="1" i="0" smtClean="0">
                          <a:latin typeface="Cambria Math" panose="02040503050406030204" pitchFamily="18" charset="0"/>
                        </a:rPr>
                        <m:t>𝚫</m:t>
                      </m:r>
                    </m:oMath>
                  </m:oMathPara>
                </a14:m>
                <a:endParaRPr lang="zh-CN" altLang="en-US" b="1" dirty="0"/>
              </a:p>
            </p:txBody>
          </p:sp>
        </mc:Choice>
        <mc:Fallback xmlns="">
          <p:sp>
            <p:nvSpPr>
              <p:cNvPr id="149" name="Delta">
                <a:extLst>
                  <a:ext uri="{FF2B5EF4-FFF2-40B4-BE49-F238E27FC236}">
                    <a16:creationId xmlns:a16="http://schemas.microsoft.com/office/drawing/2014/main" id="{B0B32EBE-0DFB-3F5C-E06A-35528F67F4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69863" y="3915691"/>
                <a:ext cx="306743" cy="306743"/>
              </a:xfrm>
              <a:prstGeom prst="ellipse">
                <a:avLst/>
              </a:prstGeom>
              <a:blipFill>
                <a:blip r:embed="rId33"/>
                <a:stretch>
                  <a:fillRect l="-74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0" name="组合 149">
            <a:extLst>
              <a:ext uri="{FF2B5EF4-FFF2-40B4-BE49-F238E27FC236}">
                <a16:creationId xmlns:a16="http://schemas.microsoft.com/office/drawing/2014/main" id="{E8EBFAF9-9804-494C-92DF-AD4285CFF90E}"/>
              </a:ext>
            </a:extLst>
          </p:cNvPr>
          <p:cNvGrpSpPr/>
          <p:nvPr/>
        </p:nvGrpSpPr>
        <p:grpSpPr>
          <a:xfrm>
            <a:off x="14425415" y="1656847"/>
            <a:ext cx="732995" cy="365333"/>
            <a:chOff x="9317077" y="1767918"/>
            <a:chExt cx="732995" cy="365333"/>
          </a:xfrm>
        </p:grpSpPr>
        <p:cxnSp>
          <p:nvCxnSpPr>
            <p:cNvPr id="151" name="直接连接符 150">
              <a:extLst>
                <a:ext uri="{FF2B5EF4-FFF2-40B4-BE49-F238E27FC236}">
                  <a16:creationId xmlns:a16="http://schemas.microsoft.com/office/drawing/2014/main" id="{842991E4-862B-E5BD-77F8-643A03CD63BF}"/>
                </a:ext>
              </a:extLst>
            </p:cNvPr>
            <p:cNvCxnSpPr>
              <a:cxnSpLocks/>
            </p:cNvCxnSpPr>
            <p:nvPr/>
          </p:nvCxnSpPr>
          <p:spPr>
            <a:xfrm>
              <a:off x="9317077" y="1767918"/>
              <a:ext cx="732995" cy="36533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直接连接符 151">
              <a:extLst>
                <a:ext uri="{FF2B5EF4-FFF2-40B4-BE49-F238E27FC236}">
                  <a16:creationId xmlns:a16="http://schemas.microsoft.com/office/drawing/2014/main" id="{AD17CB67-DD2C-E97C-11BE-59F13AEB832B}"/>
                </a:ext>
              </a:extLst>
            </p:cNvPr>
            <p:cNvCxnSpPr>
              <a:cxnSpLocks/>
            </p:cNvCxnSpPr>
            <p:nvPr/>
          </p:nvCxnSpPr>
          <p:spPr>
            <a:xfrm>
              <a:off x="9317077" y="1767918"/>
              <a:ext cx="415927" cy="195191"/>
            </a:xfrm>
            <a:prstGeom prst="line">
              <a:avLst/>
            </a:prstGeom>
            <a:ln w="28575"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3" name="组合 152">
            <a:extLst>
              <a:ext uri="{FF2B5EF4-FFF2-40B4-BE49-F238E27FC236}">
                <a16:creationId xmlns:a16="http://schemas.microsoft.com/office/drawing/2014/main" id="{75362532-D7FB-184D-F767-59CECE25836F}"/>
              </a:ext>
            </a:extLst>
          </p:cNvPr>
          <p:cNvGrpSpPr/>
          <p:nvPr/>
        </p:nvGrpSpPr>
        <p:grpSpPr>
          <a:xfrm flipV="1">
            <a:off x="14421905" y="1291514"/>
            <a:ext cx="732995" cy="365333"/>
            <a:chOff x="9317077" y="1767918"/>
            <a:chExt cx="732995" cy="365333"/>
          </a:xfrm>
        </p:grpSpPr>
        <p:cxnSp>
          <p:nvCxnSpPr>
            <p:cNvPr id="154" name="直接连接符 153">
              <a:extLst>
                <a:ext uri="{FF2B5EF4-FFF2-40B4-BE49-F238E27FC236}">
                  <a16:creationId xmlns:a16="http://schemas.microsoft.com/office/drawing/2014/main" id="{0DDC903C-6595-8540-19D9-DD29F5984DAA}"/>
                </a:ext>
              </a:extLst>
            </p:cNvPr>
            <p:cNvCxnSpPr>
              <a:cxnSpLocks/>
            </p:cNvCxnSpPr>
            <p:nvPr/>
          </p:nvCxnSpPr>
          <p:spPr>
            <a:xfrm>
              <a:off x="9317077" y="1767918"/>
              <a:ext cx="732995" cy="36533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直接连接符 154">
              <a:extLst>
                <a:ext uri="{FF2B5EF4-FFF2-40B4-BE49-F238E27FC236}">
                  <a16:creationId xmlns:a16="http://schemas.microsoft.com/office/drawing/2014/main" id="{49452C4D-579A-A671-CEA0-D8499D6A1584}"/>
                </a:ext>
              </a:extLst>
            </p:cNvPr>
            <p:cNvCxnSpPr>
              <a:cxnSpLocks/>
            </p:cNvCxnSpPr>
            <p:nvPr/>
          </p:nvCxnSpPr>
          <p:spPr>
            <a:xfrm>
              <a:off x="9317077" y="1767918"/>
              <a:ext cx="415927" cy="195191"/>
            </a:xfrm>
            <a:prstGeom prst="line">
              <a:avLst/>
            </a:prstGeom>
            <a:ln w="28575"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6" name="N">
            <a:extLst>
              <a:ext uri="{FF2B5EF4-FFF2-40B4-BE49-F238E27FC236}">
                <a16:creationId xmlns:a16="http://schemas.microsoft.com/office/drawing/2014/main" id="{3A505072-9827-22D7-1243-F18EDCD99B57}"/>
              </a:ext>
            </a:extLst>
          </p:cNvPr>
          <p:cNvGrpSpPr/>
          <p:nvPr/>
        </p:nvGrpSpPr>
        <p:grpSpPr>
          <a:xfrm>
            <a:off x="15276223" y="1050228"/>
            <a:ext cx="555687" cy="369332"/>
            <a:chOff x="10696241" y="1452595"/>
            <a:chExt cx="555687" cy="369332"/>
          </a:xfrm>
        </p:grpSpPr>
        <p:sp>
          <p:nvSpPr>
            <p:cNvPr id="157" name="椭圆 156">
              <a:extLst>
                <a:ext uri="{FF2B5EF4-FFF2-40B4-BE49-F238E27FC236}">
                  <a16:creationId xmlns:a16="http://schemas.microsoft.com/office/drawing/2014/main" id="{19171EE5-34A1-CBCD-4572-FD6D887587DA}"/>
                </a:ext>
              </a:extLst>
            </p:cNvPr>
            <p:cNvSpPr/>
            <p:nvPr/>
          </p:nvSpPr>
          <p:spPr>
            <a:xfrm>
              <a:off x="10696241" y="1515914"/>
              <a:ext cx="243674" cy="2436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8" name="文本框 157">
                  <a:extLst>
                    <a:ext uri="{FF2B5EF4-FFF2-40B4-BE49-F238E27FC236}">
                      <a16:creationId xmlns:a16="http://schemas.microsoft.com/office/drawing/2014/main" id="{E2FED4B7-CA29-6291-0594-0E5C89407615}"/>
                    </a:ext>
                  </a:extLst>
                </p:cNvPr>
                <p:cNvSpPr txBox="1"/>
                <p:nvPr/>
              </p:nvSpPr>
              <p:spPr>
                <a:xfrm>
                  <a:off x="10829185" y="1452595"/>
                  <a:ext cx="42274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158" name="文本框 157">
                  <a:extLst>
                    <a:ext uri="{FF2B5EF4-FFF2-40B4-BE49-F238E27FC236}">
                      <a16:creationId xmlns:a16="http://schemas.microsoft.com/office/drawing/2014/main" id="{E2FED4B7-CA29-6291-0594-0E5C8940761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29185" y="1452595"/>
                  <a:ext cx="422743" cy="369332"/>
                </a:xfrm>
                <a:prstGeom prst="rect">
                  <a:avLst/>
                </a:prstGeom>
                <a:blipFill>
                  <a:blip r:embed="rId3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9" name="pi">
            <a:extLst>
              <a:ext uri="{FF2B5EF4-FFF2-40B4-BE49-F238E27FC236}">
                <a16:creationId xmlns:a16="http://schemas.microsoft.com/office/drawing/2014/main" id="{70545957-F83A-0B46-4025-293353EFC212}"/>
              </a:ext>
            </a:extLst>
          </p:cNvPr>
          <p:cNvGrpSpPr/>
          <p:nvPr/>
        </p:nvGrpSpPr>
        <p:grpSpPr>
          <a:xfrm>
            <a:off x="15121894" y="1784001"/>
            <a:ext cx="389979" cy="435401"/>
            <a:chOff x="10549936" y="4960749"/>
            <a:chExt cx="389979" cy="435401"/>
          </a:xfrm>
        </p:grpSpPr>
        <p:sp>
          <p:nvSpPr>
            <p:cNvPr id="160" name="椭圆 159">
              <a:extLst>
                <a:ext uri="{FF2B5EF4-FFF2-40B4-BE49-F238E27FC236}">
                  <a16:creationId xmlns:a16="http://schemas.microsoft.com/office/drawing/2014/main" id="{EF6AA1FD-6A24-BA4E-A6B1-7508A6C264DC}"/>
                </a:ext>
              </a:extLst>
            </p:cNvPr>
            <p:cNvSpPr/>
            <p:nvPr/>
          </p:nvSpPr>
          <p:spPr>
            <a:xfrm>
              <a:off x="10664660" y="5270013"/>
              <a:ext cx="126137" cy="12613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1" name="文本框 160">
                  <a:extLst>
                    <a:ext uri="{FF2B5EF4-FFF2-40B4-BE49-F238E27FC236}">
                      <a16:creationId xmlns:a16="http://schemas.microsoft.com/office/drawing/2014/main" id="{86EA21CE-21EA-FA1A-4C9A-B90D6DE9B5AC}"/>
                    </a:ext>
                  </a:extLst>
                </p:cNvPr>
                <p:cNvSpPr txBox="1"/>
                <p:nvPr/>
              </p:nvSpPr>
              <p:spPr>
                <a:xfrm>
                  <a:off x="10549936" y="4960749"/>
                  <a:ext cx="38997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161" name="文本框 160">
                  <a:extLst>
                    <a:ext uri="{FF2B5EF4-FFF2-40B4-BE49-F238E27FC236}">
                      <a16:creationId xmlns:a16="http://schemas.microsoft.com/office/drawing/2014/main" id="{86EA21CE-21EA-FA1A-4C9A-B90D6DE9B5A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49936" y="4960749"/>
                  <a:ext cx="389979" cy="369332"/>
                </a:xfrm>
                <a:prstGeom prst="rect">
                  <a:avLst/>
                </a:prstGeom>
                <a:blipFill>
                  <a:blip r:embed="rId3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2" name="组合 161">
            <a:extLst>
              <a:ext uri="{FF2B5EF4-FFF2-40B4-BE49-F238E27FC236}">
                <a16:creationId xmlns:a16="http://schemas.microsoft.com/office/drawing/2014/main" id="{1B9119B6-4A43-2DF2-3812-96F0DA8850AB}"/>
              </a:ext>
            </a:extLst>
          </p:cNvPr>
          <p:cNvGrpSpPr/>
          <p:nvPr/>
        </p:nvGrpSpPr>
        <p:grpSpPr>
          <a:xfrm>
            <a:off x="14668948" y="4074406"/>
            <a:ext cx="732995" cy="365333"/>
            <a:chOff x="9317077" y="1767918"/>
            <a:chExt cx="732995" cy="365333"/>
          </a:xfrm>
        </p:grpSpPr>
        <p:cxnSp>
          <p:nvCxnSpPr>
            <p:cNvPr id="163" name="直接连接符 162">
              <a:extLst>
                <a:ext uri="{FF2B5EF4-FFF2-40B4-BE49-F238E27FC236}">
                  <a16:creationId xmlns:a16="http://schemas.microsoft.com/office/drawing/2014/main" id="{B6EED825-4852-7212-270C-51776697C3B4}"/>
                </a:ext>
              </a:extLst>
            </p:cNvPr>
            <p:cNvCxnSpPr>
              <a:cxnSpLocks/>
            </p:cNvCxnSpPr>
            <p:nvPr/>
          </p:nvCxnSpPr>
          <p:spPr>
            <a:xfrm>
              <a:off x="9317077" y="1767918"/>
              <a:ext cx="732995" cy="36533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直接连接符 163">
              <a:extLst>
                <a:ext uri="{FF2B5EF4-FFF2-40B4-BE49-F238E27FC236}">
                  <a16:creationId xmlns:a16="http://schemas.microsoft.com/office/drawing/2014/main" id="{367E7631-0CAF-7A6D-D423-61EB310388A4}"/>
                </a:ext>
              </a:extLst>
            </p:cNvPr>
            <p:cNvCxnSpPr>
              <a:cxnSpLocks/>
            </p:cNvCxnSpPr>
            <p:nvPr/>
          </p:nvCxnSpPr>
          <p:spPr>
            <a:xfrm>
              <a:off x="9317077" y="1767918"/>
              <a:ext cx="415927" cy="195191"/>
            </a:xfrm>
            <a:prstGeom prst="line">
              <a:avLst/>
            </a:prstGeom>
            <a:ln w="28575"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5" name="组合 164">
            <a:extLst>
              <a:ext uri="{FF2B5EF4-FFF2-40B4-BE49-F238E27FC236}">
                <a16:creationId xmlns:a16="http://schemas.microsoft.com/office/drawing/2014/main" id="{0E58FCD3-64F4-BCCC-1BF8-798B451377CF}"/>
              </a:ext>
            </a:extLst>
          </p:cNvPr>
          <p:cNvGrpSpPr/>
          <p:nvPr/>
        </p:nvGrpSpPr>
        <p:grpSpPr>
          <a:xfrm flipV="1">
            <a:off x="14665438" y="3709073"/>
            <a:ext cx="732995" cy="365333"/>
            <a:chOff x="9317077" y="1767918"/>
            <a:chExt cx="732995" cy="365333"/>
          </a:xfrm>
        </p:grpSpPr>
        <p:cxnSp>
          <p:nvCxnSpPr>
            <p:cNvPr id="166" name="直接连接符 165">
              <a:extLst>
                <a:ext uri="{FF2B5EF4-FFF2-40B4-BE49-F238E27FC236}">
                  <a16:creationId xmlns:a16="http://schemas.microsoft.com/office/drawing/2014/main" id="{F58AC8B0-D9CB-3004-455F-04AC3D8E54A5}"/>
                </a:ext>
              </a:extLst>
            </p:cNvPr>
            <p:cNvCxnSpPr>
              <a:cxnSpLocks/>
            </p:cNvCxnSpPr>
            <p:nvPr/>
          </p:nvCxnSpPr>
          <p:spPr>
            <a:xfrm>
              <a:off x="9317077" y="1767918"/>
              <a:ext cx="732995" cy="36533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直接连接符 166">
              <a:extLst>
                <a:ext uri="{FF2B5EF4-FFF2-40B4-BE49-F238E27FC236}">
                  <a16:creationId xmlns:a16="http://schemas.microsoft.com/office/drawing/2014/main" id="{D6EF95DD-8538-7E25-EB19-3D0C71FC8585}"/>
                </a:ext>
              </a:extLst>
            </p:cNvPr>
            <p:cNvCxnSpPr>
              <a:cxnSpLocks/>
            </p:cNvCxnSpPr>
            <p:nvPr/>
          </p:nvCxnSpPr>
          <p:spPr>
            <a:xfrm>
              <a:off x="9317077" y="1767918"/>
              <a:ext cx="415927" cy="195191"/>
            </a:xfrm>
            <a:prstGeom prst="line">
              <a:avLst/>
            </a:prstGeom>
            <a:ln w="28575"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8" name="pi">
            <a:extLst>
              <a:ext uri="{FF2B5EF4-FFF2-40B4-BE49-F238E27FC236}">
                <a16:creationId xmlns:a16="http://schemas.microsoft.com/office/drawing/2014/main" id="{C65BB276-ECB3-1A41-B9E9-1B884FA1433B}"/>
              </a:ext>
            </a:extLst>
          </p:cNvPr>
          <p:cNvGrpSpPr/>
          <p:nvPr/>
        </p:nvGrpSpPr>
        <p:grpSpPr>
          <a:xfrm>
            <a:off x="15402378" y="4222434"/>
            <a:ext cx="389979" cy="435401"/>
            <a:chOff x="10549936" y="4960749"/>
            <a:chExt cx="389979" cy="435401"/>
          </a:xfrm>
        </p:grpSpPr>
        <p:sp>
          <p:nvSpPr>
            <p:cNvPr id="169" name="椭圆 168">
              <a:extLst>
                <a:ext uri="{FF2B5EF4-FFF2-40B4-BE49-F238E27FC236}">
                  <a16:creationId xmlns:a16="http://schemas.microsoft.com/office/drawing/2014/main" id="{EB26606E-60C5-1579-BD2D-D337B8F371DC}"/>
                </a:ext>
              </a:extLst>
            </p:cNvPr>
            <p:cNvSpPr/>
            <p:nvPr/>
          </p:nvSpPr>
          <p:spPr>
            <a:xfrm>
              <a:off x="10664660" y="5270013"/>
              <a:ext cx="126137" cy="12613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0" name="文本框 169">
                  <a:extLst>
                    <a:ext uri="{FF2B5EF4-FFF2-40B4-BE49-F238E27FC236}">
                      <a16:creationId xmlns:a16="http://schemas.microsoft.com/office/drawing/2014/main" id="{CCF69793-2D9E-7E78-303D-1F046E0546C3}"/>
                    </a:ext>
                  </a:extLst>
                </p:cNvPr>
                <p:cNvSpPr txBox="1"/>
                <p:nvPr/>
              </p:nvSpPr>
              <p:spPr>
                <a:xfrm>
                  <a:off x="10549936" y="4960749"/>
                  <a:ext cx="38997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170" name="文本框 169">
                  <a:extLst>
                    <a:ext uri="{FF2B5EF4-FFF2-40B4-BE49-F238E27FC236}">
                      <a16:creationId xmlns:a16="http://schemas.microsoft.com/office/drawing/2014/main" id="{CCF69793-2D9E-7E78-303D-1F046E0546C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49936" y="4960749"/>
                  <a:ext cx="389979" cy="369332"/>
                </a:xfrm>
                <a:prstGeom prst="rect">
                  <a:avLst/>
                </a:prstGeom>
                <a:blipFill>
                  <a:blip r:embed="rId3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71" name="pi">
            <a:extLst>
              <a:ext uri="{FF2B5EF4-FFF2-40B4-BE49-F238E27FC236}">
                <a16:creationId xmlns:a16="http://schemas.microsoft.com/office/drawing/2014/main" id="{BC0318C9-DB2B-12B8-15AC-1FE64F6B555E}"/>
              </a:ext>
            </a:extLst>
          </p:cNvPr>
          <p:cNvGrpSpPr/>
          <p:nvPr/>
        </p:nvGrpSpPr>
        <p:grpSpPr>
          <a:xfrm>
            <a:off x="14868605" y="2852895"/>
            <a:ext cx="389979" cy="435401"/>
            <a:chOff x="10549936" y="4960749"/>
            <a:chExt cx="389979" cy="435401"/>
          </a:xfrm>
        </p:grpSpPr>
        <p:sp>
          <p:nvSpPr>
            <p:cNvPr id="172" name="椭圆 171">
              <a:extLst>
                <a:ext uri="{FF2B5EF4-FFF2-40B4-BE49-F238E27FC236}">
                  <a16:creationId xmlns:a16="http://schemas.microsoft.com/office/drawing/2014/main" id="{6E207BA4-4C04-5CAA-FB55-5DA1357B509B}"/>
                </a:ext>
              </a:extLst>
            </p:cNvPr>
            <p:cNvSpPr/>
            <p:nvPr/>
          </p:nvSpPr>
          <p:spPr>
            <a:xfrm>
              <a:off x="10664660" y="5270013"/>
              <a:ext cx="126137" cy="12613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3" name="文本框 172">
                  <a:extLst>
                    <a:ext uri="{FF2B5EF4-FFF2-40B4-BE49-F238E27FC236}">
                      <a16:creationId xmlns:a16="http://schemas.microsoft.com/office/drawing/2014/main" id="{6E697A42-D576-9E7B-4285-A67E0307BBCA}"/>
                    </a:ext>
                  </a:extLst>
                </p:cNvPr>
                <p:cNvSpPr txBox="1"/>
                <p:nvPr/>
              </p:nvSpPr>
              <p:spPr>
                <a:xfrm>
                  <a:off x="10549936" y="4960749"/>
                  <a:ext cx="38997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173" name="文本框 172">
                  <a:extLst>
                    <a:ext uri="{FF2B5EF4-FFF2-40B4-BE49-F238E27FC236}">
                      <a16:creationId xmlns:a16="http://schemas.microsoft.com/office/drawing/2014/main" id="{6E697A42-D576-9E7B-4285-A67E0307BBC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49936" y="4960749"/>
                  <a:ext cx="389979" cy="369332"/>
                </a:xfrm>
                <a:prstGeom prst="rect">
                  <a:avLst/>
                </a:prstGeom>
                <a:blipFill>
                  <a:blip r:embed="rId3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74" name="N">
            <a:extLst>
              <a:ext uri="{FF2B5EF4-FFF2-40B4-BE49-F238E27FC236}">
                <a16:creationId xmlns:a16="http://schemas.microsoft.com/office/drawing/2014/main" id="{66F44C8F-8233-78E1-683A-B6D40557F70C}"/>
              </a:ext>
            </a:extLst>
          </p:cNvPr>
          <p:cNvGrpSpPr/>
          <p:nvPr/>
        </p:nvGrpSpPr>
        <p:grpSpPr>
          <a:xfrm>
            <a:off x="14867551" y="2542284"/>
            <a:ext cx="555687" cy="369332"/>
            <a:chOff x="10696241" y="1452595"/>
            <a:chExt cx="555687" cy="369332"/>
          </a:xfrm>
        </p:grpSpPr>
        <p:sp>
          <p:nvSpPr>
            <p:cNvPr id="175" name="椭圆 174">
              <a:extLst>
                <a:ext uri="{FF2B5EF4-FFF2-40B4-BE49-F238E27FC236}">
                  <a16:creationId xmlns:a16="http://schemas.microsoft.com/office/drawing/2014/main" id="{BF58B9A9-99A0-EBC9-DE01-CCA10739B35A}"/>
                </a:ext>
              </a:extLst>
            </p:cNvPr>
            <p:cNvSpPr/>
            <p:nvPr/>
          </p:nvSpPr>
          <p:spPr>
            <a:xfrm>
              <a:off x="10696241" y="1515914"/>
              <a:ext cx="243674" cy="2436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6" name="文本框 175">
                  <a:extLst>
                    <a:ext uri="{FF2B5EF4-FFF2-40B4-BE49-F238E27FC236}">
                      <a16:creationId xmlns:a16="http://schemas.microsoft.com/office/drawing/2014/main" id="{9A4BA04D-7C28-CF5B-9069-A6CC0BEB9EA6}"/>
                    </a:ext>
                  </a:extLst>
                </p:cNvPr>
                <p:cNvSpPr txBox="1"/>
                <p:nvPr/>
              </p:nvSpPr>
              <p:spPr>
                <a:xfrm>
                  <a:off x="10829185" y="1452595"/>
                  <a:ext cx="42274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176" name="文本框 175">
                  <a:extLst>
                    <a:ext uri="{FF2B5EF4-FFF2-40B4-BE49-F238E27FC236}">
                      <a16:creationId xmlns:a16="http://schemas.microsoft.com/office/drawing/2014/main" id="{9A4BA04D-7C28-CF5B-9069-A6CC0BEB9EA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29185" y="1452595"/>
                  <a:ext cx="422743" cy="369332"/>
                </a:xfrm>
                <a:prstGeom prst="rect">
                  <a:avLst/>
                </a:prstGeom>
                <a:blipFill>
                  <a:blip r:embed="rId3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77" name="N">
            <a:extLst>
              <a:ext uri="{FF2B5EF4-FFF2-40B4-BE49-F238E27FC236}">
                <a16:creationId xmlns:a16="http://schemas.microsoft.com/office/drawing/2014/main" id="{8847D738-FFE2-85AE-6BC6-002848F96E88}"/>
              </a:ext>
            </a:extLst>
          </p:cNvPr>
          <p:cNvGrpSpPr/>
          <p:nvPr/>
        </p:nvGrpSpPr>
        <p:grpSpPr>
          <a:xfrm>
            <a:off x="15499270" y="3504526"/>
            <a:ext cx="555687" cy="369332"/>
            <a:chOff x="10696241" y="1452595"/>
            <a:chExt cx="555687" cy="369332"/>
          </a:xfrm>
        </p:grpSpPr>
        <p:sp>
          <p:nvSpPr>
            <p:cNvPr id="178" name="椭圆 177">
              <a:extLst>
                <a:ext uri="{FF2B5EF4-FFF2-40B4-BE49-F238E27FC236}">
                  <a16:creationId xmlns:a16="http://schemas.microsoft.com/office/drawing/2014/main" id="{E1321201-23C8-03A8-B7A5-6C459814914D}"/>
                </a:ext>
              </a:extLst>
            </p:cNvPr>
            <p:cNvSpPr/>
            <p:nvPr/>
          </p:nvSpPr>
          <p:spPr>
            <a:xfrm>
              <a:off x="10696241" y="1515914"/>
              <a:ext cx="243674" cy="2436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9" name="文本框 178">
                  <a:extLst>
                    <a:ext uri="{FF2B5EF4-FFF2-40B4-BE49-F238E27FC236}">
                      <a16:creationId xmlns:a16="http://schemas.microsoft.com/office/drawing/2014/main" id="{B471FF43-C4C5-BBBE-2ABC-7BFD1AF85EA5}"/>
                    </a:ext>
                  </a:extLst>
                </p:cNvPr>
                <p:cNvSpPr txBox="1"/>
                <p:nvPr/>
              </p:nvSpPr>
              <p:spPr>
                <a:xfrm>
                  <a:off x="10829185" y="1452595"/>
                  <a:ext cx="42274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179" name="文本框 178">
                  <a:extLst>
                    <a:ext uri="{FF2B5EF4-FFF2-40B4-BE49-F238E27FC236}">
                      <a16:creationId xmlns:a16="http://schemas.microsoft.com/office/drawing/2014/main" id="{B471FF43-C4C5-BBBE-2ABC-7BFD1AF85EA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29185" y="1452595"/>
                  <a:ext cx="422743" cy="369332"/>
                </a:xfrm>
                <a:prstGeom prst="rect">
                  <a:avLst/>
                </a:prstGeom>
                <a:blipFill>
                  <a:blip r:embed="rId3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2" name="日期占位符 11">
            <a:extLst>
              <a:ext uri="{FF2B5EF4-FFF2-40B4-BE49-F238E27FC236}">
                <a16:creationId xmlns:a16="http://schemas.microsoft.com/office/drawing/2014/main" id="{B8A04538-3414-C8F9-BFC4-BDB753E9F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2026/8/15</a:t>
            </a:r>
            <a:endParaRPr lang="zh-CN" altLang="en-US"/>
          </a:p>
        </p:txBody>
      </p:sp>
      <p:sp>
        <p:nvSpPr>
          <p:cNvPr id="13" name="页脚占位符 12">
            <a:extLst>
              <a:ext uri="{FF2B5EF4-FFF2-40B4-BE49-F238E27FC236}">
                <a16:creationId xmlns:a16="http://schemas.microsoft.com/office/drawing/2014/main" id="{F9BE88B6-D3CF-E8AA-1BB4-3C3F635F9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第十一届手征有效场论研讨会 兰州</a:t>
            </a:r>
          </a:p>
        </p:txBody>
      </p:sp>
      <p:sp>
        <p:nvSpPr>
          <p:cNvPr id="14" name="灯片编号占位符 13">
            <a:extLst>
              <a:ext uri="{FF2B5EF4-FFF2-40B4-BE49-F238E27FC236}">
                <a16:creationId xmlns:a16="http://schemas.microsoft.com/office/drawing/2014/main" id="{B2CCDB90-56DF-F30D-7368-F455CDF83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9273-3D7D-4ED4-A243-0AF4A3E566A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86971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4B8E6E-74D4-90A3-862B-713CF9FF5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In-medium effect</a:t>
            </a:r>
            <a:endParaRPr lang="zh-CN" altLang="en-US" dirty="0"/>
          </a:p>
        </p:txBody>
      </p:sp>
      <p:pic>
        <p:nvPicPr>
          <p:cNvPr id="5" name="图形 4">
            <a:extLst>
              <a:ext uri="{FF2B5EF4-FFF2-40B4-BE49-F238E27FC236}">
                <a16:creationId xmlns:a16="http://schemas.microsoft.com/office/drawing/2014/main" id="{F3052597-DC7D-82EC-4C6B-78E28D69D0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01778" y="1332201"/>
            <a:ext cx="4572000" cy="2905125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E8FAAAC6-9470-FB00-ED1A-5BF7BC1B5591}"/>
              </a:ext>
            </a:extLst>
          </p:cNvPr>
          <p:cNvGrpSpPr/>
          <p:nvPr/>
        </p:nvGrpSpPr>
        <p:grpSpPr>
          <a:xfrm>
            <a:off x="5112327" y="1311880"/>
            <a:ext cx="6995557" cy="2445463"/>
            <a:chOff x="5112327" y="1332200"/>
            <a:chExt cx="6995557" cy="2445463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00A231BF-5F23-1C66-DBC5-AF98A6E793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12327" y="1332200"/>
              <a:ext cx="6995557" cy="2445463"/>
            </a:xfrm>
            <a:prstGeom prst="rect">
              <a:avLst/>
            </a:prstGeom>
          </p:spPr>
        </p:pic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B7E4E4E6-BFF4-6909-CA4E-DEAAF0C09C48}"/>
                </a:ext>
              </a:extLst>
            </p:cNvPr>
            <p:cNvSpPr/>
            <p:nvPr/>
          </p:nvSpPr>
          <p:spPr>
            <a:xfrm>
              <a:off x="6649720" y="1823720"/>
              <a:ext cx="127000" cy="970280"/>
            </a:xfrm>
            <a:custGeom>
              <a:avLst/>
              <a:gdLst>
                <a:gd name="csX0" fmla="*/ 0 w 127000"/>
                <a:gd name="csY0" fmla="*/ 0 h 970280"/>
                <a:gd name="csX1" fmla="*/ 25400 w 127000"/>
                <a:gd name="csY1" fmla="*/ 584200 h 970280"/>
                <a:gd name="csX2" fmla="*/ 127000 w 127000"/>
                <a:gd name="csY2" fmla="*/ 970280 h 9702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27000" h="970280">
                  <a:moveTo>
                    <a:pt x="0" y="0"/>
                  </a:moveTo>
                  <a:cubicBezTo>
                    <a:pt x="2116" y="211243"/>
                    <a:pt x="4233" y="422487"/>
                    <a:pt x="25400" y="584200"/>
                  </a:cubicBezTo>
                  <a:cubicBezTo>
                    <a:pt x="46567" y="745913"/>
                    <a:pt x="86783" y="858096"/>
                    <a:pt x="127000" y="97028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id="{65B7EA38-6593-5BDB-B459-E89096F1CE3C}"/>
                </a:ext>
              </a:extLst>
            </p:cNvPr>
            <p:cNvSpPr/>
            <p:nvPr/>
          </p:nvSpPr>
          <p:spPr>
            <a:xfrm>
              <a:off x="10114837" y="1836420"/>
              <a:ext cx="179783" cy="1112520"/>
            </a:xfrm>
            <a:custGeom>
              <a:avLst/>
              <a:gdLst>
                <a:gd name="csX0" fmla="*/ 713 w 179783"/>
                <a:gd name="csY0" fmla="*/ 0 h 1112520"/>
                <a:gd name="csX1" fmla="*/ 27383 w 179783"/>
                <a:gd name="csY1" fmla="*/ 388620 h 1112520"/>
                <a:gd name="csX2" fmla="*/ 179783 w 179783"/>
                <a:gd name="csY2" fmla="*/ 1112520 h 1112520"/>
                <a:gd name="csX3" fmla="*/ 179783 w 179783"/>
                <a:gd name="csY3" fmla="*/ 1112520 h 11125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79783" h="1112520">
                  <a:moveTo>
                    <a:pt x="713" y="0"/>
                  </a:moveTo>
                  <a:cubicBezTo>
                    <a:pt x="-875" y="101600"/>
                    <a:pt x="-2462" y="203200"/>
                    <a:pt x="27383" y="388620"/>
                  </a:cubicBezTo>
                  <a:cubicBezTo>
                    <a:pt x="57228" y="574040"/>
                    <a:pt x="179783" y="1112520"/>
                    <a:pt x="179783" y="1112520"/>
                  </a:cubicBezTo>
                  <a:lnTo>
                    <a:pt x="179783" y="1112520"/>
                  </a:ln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C02C6C2D-D615-0DD8-775B-42DF1AC02042}"/>
              </a:ext>
            </a:extLst>
          </p:cNvPr>
          <p:cNvSpPr txBox="1"/>
          <p:nvPr/>
        </p:nvSpPr>
        <p:spPr>
          <a:xfrm>
            <a:off x="7156728" y="361366"/>
            <a:ext cx="44866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zh-CN" sz="1200" dirty="0">
                <a:effectLst/>
              </a:rPr>
              <a:t>[1]</a:t>
            </a:r>
            <a:r>
              <a:rPr lang="en-US" altLang="zh-CN" sz="1200" dirty="0">
                <a:effectLst/>
              </a:rPr>
              <a:t> </a:t>
            </a:r>
            <a:r>
              <a:rPr lang="zh-CN" altLang="zh-CN" sz="1200" dirty="0">
                <a:effectLst/>
              </a:rPr>
              <a:t>G. Aarts </a:t>
            </a:r>
            <a:r>
              <a:rPr lang="zh-CN" altLang="zh-CN" sz="1200" i="1" dirty="0">
                <a:effectLst/>
              </a:rPr>
              <a:t>et al.</a:t>
            </a:r>
            <a:r>
              <a:rPr lang="zh-CN" altLang="zh-CN" sz="1200" dirty="0">
                <a:effectLst/>
              </a:rPr>
              <a:t>, Phys. Rev. D </a:t>
            </a:r>
            <a:r>
              <a:rPr lang="zh-CN" altLang="zh-CN" sz="1200" b="1" dirty="0">
                <a:effectLst/>
              </a:rPr>
              <a:t>99</a:t>
            </a:r>
            <a:r>
              <a:rPr lang="zh-CN" altLang="zh-CN" sz="1200" dirty="0">
                <a:effectLst/>
              </a:rPr>
              <a:t>, 74503 (2019).</a:t>
            </a:r>
          </a:p>
          <a:p>
            <a:pPr>
              <a:buNone/>
            </a:pPr>
            <a:r>
              <a:rPr lang="zh-CN" altLang="zh-CN" sz="1200" dirty="0">
                <a:effectLst/>
              </a:rPr>
              <a:t>[2]</a:t>
            </a:r>
            <a:r>
              <a:rPr lang="en-US" altLang="zh-CN" sz="1200" dirty="0">
                <a:effectLst/>
              </a:rPr>
              <a:t> </a:t>
            </a:r>
            <a:r>
              <a:rPr lang="zh-CN" altLang="zh-CN" sz="1200" dirty="0">
                <a:effectLst/>
              </a:rPr>
              <a:t>G. Aarts </a:t>
            </a:r>
            <a:r>
              <a:rPr lang="zh-CN" altLang="zh-CN" sz="1200" i="1" dirty="0">
                <a:effectLst/>
              </a:rPr>
              <a:t>et al.</a:t>
            </a:r>
            <a:r>
              <a:rPr lang="zh-CN" altLang="zh-CN" sz="1200" dirty="0">
                <a:effectLst/>
              </a:rPr>
              <a:t>, J. High Energy Phys. </a:t>
            </a:r>
            <a:r>
              <a:rPr lang="zh-CN" altLang="zh-CN" sz="1200" b="1" dirty="0">
                <a:effectLst/>
              </a:rPr>
              <a:t>2017</a:t>
            </a:r>
            <a:r>
              <a:rPr lang="zh-CN" altLang="zh-CN" sz="1200" dirty="0">
                <a:effectLst/>
              </a:rPr>
              <a:t>, 34 (2017).</a:t>
            </a:r>
          </a:p>
          <a:p>
            <a:pPr>
              <a:buNone/>
            </a:pPr>
            <a:r>
              <a:rPr lang="zh-CN" altLang="zh-CN" sz="1200" dirty="0"/>
              <a:t>[3]</a:t>
            </a:r>
            <a:r>
              <a:rPr lang="en-US" altLang="zh-CN" sz="1200" dirty="0"/>
              <a:t> </a:t>
            </a:r>
            <a:r>
              <a:rPr lang="zh-CN" altLang="zh-CN" sz="1200" dirty="0"/>
              <a:t>H. van Hees and R. Rapp, Phys. Lett. B </a:t>
            </a:r>
            <a:r>
              <a:rPr lang="zh-CN" altLang="zh-CN" sz="1200" b="1" dirty="0"/>
              <a:t>606</a:t>
            </a:r>
            <a:r>
              <a:rPr lang="zh-CN" altLang="zh-CN" sz="1200" dirty="0"/>
              <a:t>, 59 (2005)</a:t>
            </a:r>
            <a:r>
              <a:rPr lang="zh-CN" altLang="zh-CN" sz="1200" dirty="0">
                <a:effectLst/>
              </a:rPr>
              <a:t>.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D10F63F-8E6B-6C9E-2CF8-CA7054C59EFC}"/>
              </a:ext>
            </a:extLst>
          </p:cNvPr>
          <p:cNvSpPr txBox="1"/>
          <p:nvPr/>
        </p:nvSpPr>
        <p:spPr>
          <a:xfrm>
            <a:off x="7967684" y="3696848"/>
            <a:ext cx="41402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200" dirty="0">
                <a:effectLst/>
              </a:rPr>
              <a:t>H. van Hees and R. Rapp, Phys. Lett. B </a:t>
            </a:r>
            <a:r>
              <a:rPr lang="zh-CN" altLang="zh-CN" sz="1200" b="1" dirty="0">
                <a:effectLst/>
              </a:rPr>
              <a:t>606</a:t>
            </a:r>
            <a:r>
              <a:rPr lang="zh-CN" altLang="zh-CN" sz="1200" dirty="0">
                <a:effectLst/>
              </a:rPr>
              <a:t>, 59 (2005)</a:t>
            </a:r>
            <a:endParaRPr lang="zh-CN" altLang="en-US" dirty="0"/>
          </a:p>
        </p:txBody>
      </p:sp>
      <p:pic>
        <p:nvPicPr>
          <p:cNvPr id="25" name="图片 24" descr="重离子碰撞实验首次观测到整体自旋排列现象---- 中国科学院前沿科学与教育局">
            <a:extLst>
              <a:ext uri="{FF2B5EF4-FFF2-40B4-BE49-F238E27FC236}">
                <a16:creationId xmlns:a16="http://schemas.microsoft.com/office/drawing/2014/main" id="{76879631-5F83-2FF3-7070-55578AD734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67000"/>
          </a:blip>
          <a:srcRect l="48820" t="32726" r="31949" b="37066"/>
          <a:stretch>
            <a:fillRect/>
          </a:stretch>
        </p:blipFill>
        <p:spPr>
          <a:xfrm>
            <a:off x="5812839" y="4020822"/>
            <a:ext cx="2687778" cy="2121489"/>
          </a:xfrm>
          <a:prstGeom prst="ellipse">
            <a:avLst/>
          </a:prstGeom>
          <a:effectLst>
            <a:softEdge rad="292100"/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EFB22A7D-EAD6-58EA-9482-E26110209884}"/>
                  </a:ext>
                </a:extLst>
              </p:cNvPr>
              <p:cNvSpPr txBox="1"/>
              <p:nvPr/>
            </p:nvSpPr>
            <p:spPr>
              <a:xfrm>
                <a:off x="1493520" y="4697905"/>
                <a:ext cx="489712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In a hot-dense matter</a:t>
                </a:r>
              </a:p>
              <a:p>
                <a:r>
                  <a:rPr lang="en-US" altLang="zh-CN" dirty="0"/>
                  <a:t>The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mass can be larger than vacuum</a:t>
                </a:r>
              </a:p>
              <a:p>
                <a:r>
                  <a:rPr lang="en-US" altLang="zh-CN" dirty="0"/>
                  <a:t>Due to the </a:t>
                </a:r>
                <a:r>
                  <a:rPr lang="en-US" altLang="zh-CN" dirty="0">
                    <a:solidFill>
                      <a:srgbClr val="EE0000"/>
                    </a:solidFill>
                  </a:rPr>
                  <a:t>high-</a:t>
                </a:r>
                <a:r>
                  <a:rPr lang="zh-CN" altLang="zh-CN" dirty="0">
                    <a:solidFill>
                      <a:srgbClr val="EE0000"/>
                    </a:solidFill>
                  </a:rPr>
                  <a:t>temperature</a:t>
                </a:r>
                <a:r>
                  <a:rPr lang="en-US" altLang="zh-CN" dirty="0">
                    <a:solidFill>
                      <a:srgbClr val="EE0000"/>
                    </a:solidFill>
                  </a:rPr>
                  <a:t> </a:t>
                </a:r>
                <a:br>
                  <a:rPr lang="en-US" altLang="zh-CN" dirty="0"/>
                </a:br>
                <a:r>
                  <a:rPr lang="en-US" altLang="zh-CN" dirty="0"/>
                  <a:t>and the </a:t>
                </a:r>
                <a:r>
                  <a:rPr lang="en-US" altLang="zh-CN" dirty="0">
                    <a:solidFill>
                      <a:srgbClr val="EE0000"/>
                    </a:solidFill>
                  </a:rPr>
                  <a:t>restore of chiral symmetry </a:t>
                </a:r>
                <a:endParaRPr lang="zh-CN" altLang="en-US" dirty="0">
                  <a:solidFill>
                    <a:srgbClr val="EE0000"/>
                  </a:solidFill>
                </a:endParaRPr>
              </a:p>
            </p:txBody>
          </p:sp>
        </mc:Choice>
        <mc:Fallback xmlns="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EFB22A7D-EAD6-58EA-9482-E261102098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3520" y="4697905"/>
                <a:ext cx="4897120" cy="1200329"/>
              </a:xfrm>
              <a:prstGeom prst="rect">
                <a:avLst/>
              </a:prstGeom>
              <a:blipFill>
                <a:blip r:embed="rId5"/>
                <a:stretch>
                  <a:fillRect l="-996" t="-3046" b="-71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Delta">
                <a:extLst>
                  <a:ext uri="{FF2B5EF4-FFF2-40B4-BE49-F238E27FC236}">
                    <a16:creationId xmlns:a16="http://schemas.microsoft.com/office/drawing/2014/main" id="{B6721808-2549-5C76-5A22-F609CF3D99D1}"/>
                  </a:ext>
                </a:extLst>
              </p:cNvPr>
              <p:cNvSpPr/>
              <p:nvPr/>
            </p:nvSpPr>
            <p:spPr>
              <a:xfrm>
                <a:off x="6854963" y="4701371"/>
                <a:ext cx="306743" cy="306743"/>
              </a:xfrm>
              <a:prstGeom prst="ellipse">
                <a:avLst/>
              </a:prstGeom>
              <a:solidFill>
                <a:srgbClr val="4500F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altLang="zh-CN" b="1" i="0" smtClean="0">
                          <a:latin typeface="Cambria Math" panose="02040503050406030204" pitchFamily="18" charset="0"/>
                        </a:rPr>
                        <m:t>𝚫</m:t>
                      </m:r>
                    </m:oMath>
                  </m:oMathPara>
                </a14:m>
                <a:endParaRPr lang="zh-CN" altLang="en-US" b="1" dirty="0"/>
              </a:p>
            </p:txBody>
          </p:sp>
        </mc:Choice>
        <mc:Fallback xmlns="">
          <p:sp>
            <p:nvSpPr>
              <p:cNvPr id="28" name="Delta">
                <a:extLst>
                  <a:ext uri="{FF2B5EF4-FFF2-40B4-BE49-F238E27FC236}">
                    <a16:creationId xmlns:a16="http://schemas.microsoft.com/office/drawing/2014/main" id="{B6721808-2549-5C76-5A22-F609CF3D99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4963" y="4701371"/>
                <a:ext cx="306743" cy="306743"/>
              </a:xfrm>
              <a:prstGeom prst="ellipse">
                <a:avLst/>
              </a:prstGeom>
              <a:blipFill>
                <a:blip r:embed="rId6"/>
                <a:stretch>
                  <a:fillRect l="-943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Delta">
                <a:extLst>
                  <a:ext uri="{FF2B5EF4-FFF2-40B4-BE49-F238E27FC236}">
                    <a16:creationId xmlns:a16="http://schemas.microsoft.com/office/drawing/2014/main" id="{DEAC2478-8475-0B9F-1DA8-D1EAC52A112D}"/>
                  </a:ext>
                </a:extLst>
              </p:cNvPr>
              <p:cNvSpPr/>
              <p:nvPr/>
            </p:nvSpPr>
            <p:spPr>
              <a:xfrm>
                <a:off x="7448589" y="5198673"/>
                <a:ext cx="306743" cy="306743"/>
              </a:xfrm>
              <a:prstGeom prst="ellipse">
                <a:avLst/>
              </a:prstGeom>
              <a:solidFill>
                <a:srgbClr val="4500F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altLang="zh-CN" b="1" i="0" smtClean="0">
                          <a:latin typeface="Cambria Math" panose="02040503050406030204" pitchFamily="18" charset="0"/>
                        </a:rPr>
                        <m:t>𝚫</m:t>
                      </m:r>
                    </m:oMath>
                  </m:oMathPara>
                </a14:m>
                <a:endParaRPr lang="zh-CN" altLang="en-US" b="1" dirty="0"/>
              </a:p>
            </p:txBody>
          </p:sp>
        </mc:Choice>
        <mc:Fallback xmlns="">
          <p:sp>
            <p:nvSpPr>
              <p:cNvPr id="30" name="Delta">
                <a:extLst>
                  <a:ext uri="{FF2B5EF4-FFF2-40B4-BE49-F238E27FC236}">
                    <a16:creationId xmlns:a16="http://schemas.microsoft.com/office/drawing/2014/main" id="{DEAC2478-8475-0B9F-1DA8-D1EAC52A11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8589" y="5198673"/>
                <a:ext cx="306743" cy="306743"/>
              </a:xfrm>
              <a:prstGeom prst="ellipse">
                <a:avLst/>
              </a:prstGeom>
              <a:blipFill>
                <a:blip r:embed="rId7"/>
                <a:stretch>
                  <a:fillRect l="-943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文本框 31">
            <a:extLst>
              <a:ext uri="{FF2B5EF4-FFF2-40B4-BE49-F238E27FC236}">
                <a16:creationId xmlns:a16="http://schemas.microsoft.com/office/drawing/2014/main" id="{7ECAC1CE-EAB2-F0AE-6000-BD0B0EF4670A}"/>
              </a:ext>
            </a:extLst>
          </p:cNvPr>
          <p:cNvSpPr txBox="1"/>
          <p:nvPr/>
        </p:nvSpPr>
        <p:spPr>
          <a:xfrm>
            <a:off x="9202627" y="5008114"/>
            <a:ext cx="2440733" cy="461665"/>
          </a:xfrm>
          <a:prstGeom prst="rect">
            <a:avLst/>
          </a:prstGeom>
          <a:noFill/>
          <a:ln w="19050">
            <a:solidFill>
              <a:srgbClr val="EE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A probe of QGP</a:t>
            </a:r>
            <a:endParaRPr lang="zh-CN" altLang="en-US" sz="2400" dirty="0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8EBFCD8-3554-F0CC-189B-5A4AC32F4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2026/8/15</a:t>
            </a:r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7C9BB8D-DDA6-39F6-3F08-F5D7AD107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第十一届手征有效场论研讨会 兰州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2ABD065-C75E-C129-5AB1-5A879EA1A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9273-3D7D-4ED4-A243-0AF4A3E566A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44772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B29BEDCC-0D9E-359C-074A-1B79C81F7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Resonance Femtoscopy Beyond the On-Shell Approximation</a:t>
            </a:r>
            <a:endParaRPr lang="zh-CN" altLang="en-US" sz="2800" dirty="0"/>
          </a:p>
        </p:txBody>
      </p:sp>
      <p:pic>
        <p:nvPicPr>
          <p:cNvPr id="6" name="图片 5" descr="重离子碰撞实验首次观测到整体自旋排列现象---- 中国科学院前沿科学与教育局">
            <a:extLst>
              <a:ext uri="{FF2B5EF4-FFF2-40B4-BE49-F238E27FC236}">
                <a16:creationId xmlns:a16="http://schemas.microsoft.com/office/drawing/2014/main" id="{4E47AE76-4160-5AA9-188C-2CFBDE7C85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076" t="7213" r="3314"/>
          <a:stretch>
            <a:fillRect/>
          </a:stretch>
        </p:blipFill>
        <p:spPr>
          <a:xfrm>
            <a:off x="166254" y="1465118"/>
            <a:ext cx="3273137" cy="2995871"/>
          </a:xfrm>
          <a:prstGeom prst="rect">
            <a:avLst/>
          </a:prstGeom>
        </p:spPr>
      </p:pic>
      <p:sp>
        <p:nvSpPr>
          <p:cNvPr id="28" name="箭头: 右 27">
            <a:extLst>
              <a:ext uri="{FF2B5EF4-FFF2-40B4-BE49-F238E27FC236}">
                <a16:creationId xmlns:a16="http://schemas.microsoft.com/office/drawing/2014/main" id="{551F40CE-8900-BD0B-B939-0634E4D513F8}"/>
              </a:ext>
            </a:extLst>
          </p:cNvPr>
          <p:cNvSpPr/>
          <p:nvPr/>
        </p:nvSpPr>
        <p:spPr>
          <a:xfrm>
            <a:off x="3068648" y="2364873"/>
            <a:ext cx="545778" cy="108556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92F7B0D7-F3C7-1006-08B0-8F080DB7D060}"/>
              </a:ext>
            </a:extLst>
          </p:cNvPr>
          <p:cNvGrpSpPr/>
          <p:nvPr/>
        </p:nvGrpSpPr>
        <p:grpSpPr>
          <a:xfrm>
            <a:off x="3937289" y="1310900"/>
            <a:ext cx="1434810" cy="3061692"/>
            <a:chOff x="4186673" y="1383637"/>
            <a:chExt cx="1434810" cy="3061692"/>
          </a:xfrm>
        </p:grpSpPr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115FE17D-76DB-67D3-C127-E6F8447511A5}"/>
                </a:ext>
              </a:extLst>
            </p:cNvPr>
            <p:cNvGrpSpPr/>
            <p:nvPr/>
          </p:nvGrpSpPr>
          <p:grpSpPr>
            <a:xfrm>
              <a:off x="4186673" y="1383637"/>
              <a:ext cx="1434810" cy="3061692"/>
              <a:chOff x="3968463" y="1186208"/>
              <a:chExt cx="1733550" cy="3699164"/>
            </a:xfrm>
          </p:grpSpPr>
          <p:sp>
            <p:nvSpPr>
              <p:cNvPr id="35" name="椭圆 34">
                <a:extLst>
                  <a:ext uri="{FF2B5EF4-FFF2-40B4-BE49-F238E27FC236}">
                    <a16:creationId xmlns:a16="http://schemas.microsoft.com/office/drawing/2014/main" id="{F1C9A09E-7FF7-D19A-1742-864C0FAEDB22}"/>
                  </a:ext>
                </a:extLst>
              </p:cNvPr>
              <p:cNvSpPr/>
              <p:nvPr/>
            </p:nvSpPr>
            <p:spPr>
              <a:xfrm>
                <a:off x="3968463" y="1186208"/>
                <a:ext cx="1733550" cy="3699164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rgbClr val="EE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7" name="椭圆 6">
                <a:extLst>
                  <a:ext uri="{FF2B5EF4-FFF2-40B4-BE49-F238E27FC236}">
                    <a16:creationId xmlns:a16="http://schemas.microsoft.com/office/drawing/2014/main" id="{B4C5C49D-3F9D-BD3B-155B-9E9A58CFE16E}"/>
                  </a:ext>
                </a:extLst>
              </p:cNvPr>
              <p:cNvSpPr/>
              <p:nvPr/>
            </p:nvSpPr>
            <p:spPr>
              <a:xfrm>
                <a:off x="4147705" y="2350900"/>
                <a:ext cx="152400" cy="1524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id="{8360D9AA-AD7A-57E7-5DDD-64955D566507}"/>
                  </a:ext>
                </a:extLst>
              </p:cNvPr>
              <p:cNvSpPr/>
              <p:nvPr/>
            </p:nvSpPr>
            <p:spPr>
              <a:xfrm>
                <a:off x="4409210" y="2350900"/>
                <a:ext cx="294409" cy="294409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椭圆 10">
                    <a:extLst>
                      <a:ext uri="{FF2B5EF4-FFF2-40B4-BE49-F238E27FC236}">
                        <a16:creationId xmlns:a16="http://schemas.microsoft.com/office/drawing/2014/main" id="{164BD2D2-F34B-3DFE-160D-C21FF2168CBE}"/>
                      </a:ext>
                    </a:extLst>
                  </p:cNvPr>
                  <p:cNvSpPr/>
                  <p:nvPr/>
                </p:nvSpPr>
                <p:spPr>
                  <a:xfrm>
                    <a:off x="4333008" y="2817581"/>
                    <a:ext cx="370610" cy="370610"/>
                  </a:xfrm>
                  <a:prstGeom prst="ellipse">
                    <a:avLst/>
                  </a:prstGeom>
                  <a:solidFill>
                    <a:srgbClr val="4500F0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>
                          <m:r>
                            <a:rPr lang="en-US" altLang="zh-CN" b="1" i="0" smtClean="0">
                              <a:latin typeface="Cambria Math" panose="02040503050406030204" pitchFamily="18" charset="0"/>
                            </a:rPr>
                            <m:t>𝚫</m:t>
                          </m:r>
                        </m:oMath>
                      </m:oMathPara>
                    </a14:m>
                    <a:endParaRPr lang="zh-CN" altLang="en-US" b="1" dirty="0"/>
                  </a:p>
                </p:txBody>
              </p:sp>
            </mc:Choice>
            <mc:Fallback xmlns="">
              <p:sp>
                <p:nvSpPr>
                  <p:cNvPr id="11" name="椭圆 10">
                    <a:extLst>
                      <a:ext uri="{FF2B5EF4-FFF2-40B4-BE49-F238E27FC236}">
                        <a16:creationId xmlns:a16="http://schemas.microsoft.com/office/drawing/2014/main" id="{164BD2D2-F34B-3DFE-160D-C21FF2168CB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33008" y="2817581"/>
                    <a:ext cx="370610" cy="370610"/>
                  </a:xfrm>
                  <a:prstGeom prst="ellipse">
                    <a:avLst/>
                  </a:prstGeom>
                  <a:blipFill>
                    <a:blip r:embed="rId3"/>
                    <a:stretch>
                      <a:fillRect l="-7407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椭圆 16">
                    <a:extLst>
                      <a:ext uri="{FF2B5EF4-FFF2-40B4-BE49-F238E27FC236}">
                        <a16:creationId xmlns:a16="http://schemas.microsoft.com/office/drawing/2014/main" id="{4CF8EB6C-2033-8BBE-7777-1746AC708105}"/>
                      </a:ext>
                    </a:extLst>
                  </p:cNvPr>
                  <p:cNvSpPr/>
                  <p:nvPr/>
                </p:nvSpPr>
                <p:spPr>
                  <a:xfrm>
                    <a:off x="5039593" y="2530467"/>
                    <a:ext cx="370610" cy="370610"/>
                  </a:xfrm>
                  <a:prstGeom prst="ellipse">
                    <a:avLst/>
                  </a:prstGeom>
                  <a:solidFill>
                    <a:srgbClr val="4500F0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>
                          <m:r>
                            <a:rPr lang="en-US" altLang="zh-CN" b="1" i="0" smtClean="0">
                              <a:latin typeface="Cambria Math" panose="02040503050406030204" pitchFamily="18" charset="0"/>
                            </a:rPr>
                            <m:t>𝚫</m:t>
                          </m:r>
                        </m:oMath>
                      </m:oMathPara>
                    </a14:m>
                    <a:endParaRPr lang="zh-CN" altLang="en-US" b="1" dirty="0"/>
                  </a:p>
                </p:txBody>
              </p:sp>
            </mc:Choice>
            <mc:Fallback xmlns="">
              <p:sp>
                <p:nvSpPr>
                  <p:cNvPr id="17" name="椭圆 16">
                    <a:extLst>
                      <a:ext uri="{FF2B5EF4-FFF2-40B4-BE49-F238E27FC236}">
                        <a16:creationId xmlns:a16="http://schemas.microsoft.com/office/drawing/2014/main" id="{4CF8EB6C-2033-8BBE-7777-1746AC70810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039593" y="2530467"/>
                    <a:ext cx="370610" cy="370610"/>
                  </a:xfrm>
                  <a:prstGeom prst="ellipse">
                    <a:avLst/>
                  </a:prstGeom>
                  <a:blipFill>
                    <a:blip r:embed="rId4"/>
                    <a:stretch>
                      <a:fillRect l="-7407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9" name="椭圆 18">
                <a:extLst>
                  <a:ext uri="{FF2B5EF4-FFF2-40B4-BE49-F238E27FC236}">
                    <a16:creationId xmlns:a16="http://schemas.microsoft.com/office/drawing/2014/main" id="{B6F4BD53-AD41-02EA-7016-F08922EDFB33}"/>
                  </a:ext>
                </a:extLst>
              </p:cNvPr>
              <p:cNvSpPr/>
              <p:nvPr/>
            </p:nvSpPr>
            <p:spPr>
              <a:xfrm>
                <a:off x="4191001" y="3453982"/>
                <a:ext cx="294409" cy="294409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椭圆 20">
                <a:extLst>
                  <a:ext uri="{FF2B5EF4-FFF2-40B4-BE49-F238E27FC236}">
                    <a16:creationId xmlns:a16="http://schemas.microsoft.com/office/drawing/2014/main" id="{C66DF999-F851-073A-BF93-BFEC176C59A1}"/>
                  </a:ext>
                </a:extLst>
              </p:cNvPr>
              <p:cNvSpPr/>
              <p:nvPr/>
            </p:nvSpPr>
            <p:spPr>
              <a:xfrm>
                <a:off x="4580661" y="2033588"/>
                <a:ext cx="152400" cy="1524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椭圆 22">
                <a:extLst>
                  <a:ext uri="{FF2B5EF4-FFF2-40B4-BE49-F238E27FC236}">
                    <a16:creationId xmlns:a16="http://schemas.microsoft.com/office/drawing/2014/main" id="{15E517B8-498E-21C3-F5C8-01A84116BFDB}"/>
                  </a:ext>
                </a:extLst>
              </p:cNvPr>
              <p:cNvSpPr/>
              <p:nvPr/>
            </p:nvSpPr>
            <p:spPr>
              <a:xfrm>
                <a:off x="4759038" y="2748677"/>
                <a:ext cx="152400" cy="1524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椭圆 24">
                <a:extLst>
                  <a:ext uri="{FF2B5EF4-FFF2-40B4-BE49-F238E27FC236}">
                    <a16:creationId xmlns:a16="http://schemas.microsoft.com/office/drawing/2014/main" id="{382D8754-D432-01B1-A0E3-160869C09BF6}"/>
                  </a:ext>
                </a:extLst>
              </p:cNvPr>
              <p:cNvSpPr/>
              <p:nvPr/>
            </p:nvSpPr>
            <p:spPr>
              <a:xfrm>
                <a:off x="4911438" y="2247901"/>
                <a:ext cx="152400" cy="1524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椭圆 26">
                <a:extLst>
                  <a:ext uri="{FF2B5EF4-FFF2-40B4-BE49-F238E27FC236}">
                    <a16:creationId xmlns:a16="http://schemas.microsoft.com/office/drawing/2014/main" id="{26F08733-DF95-EFA1-BC04-8D110852461F}"/>
                  </a:ext>
                </a:extLst>
              </p:cNvPr>
              <p:cNvSpPr/>
              <p:nvPr/>
            </p:nvSpPr>
            <p:spPr>
              <a:xfrm>
                <a:off x="4703618" y="3276600"/>
                <a:ext cx="152400" cy="1524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椭圆 29">
                <a:extLst>
                  <a:ext uri="{FF2B5EF4-FFF2-40B4-BE49-F238E27FC236}">
                    <a16:creationId xmlns:a16="http://schemas.microsoft.com/office/drawing/2014/main" id="{B165134C-69D9-D726-1F4E-198D0657B980}"/>
                  </a:ext>
                </a:extLst>
              </p:cNvPr>
              <p:cNvSpPr/>
              <p:nvPr/>
            </p:nvSpPr>
            <p:spPr>
              <a:xfrm>
                <a:off x="4942611" y="3594995"/>
                <a:ext cx="294409" cy="294409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椭圆 31">
                <a:extLst>
                  <a:ext uri="{FF2B5EF4-FFF2-40B4-BE49-F238E27FC236}">
                    <a16:creationId xmlns:a16="http://schemas.microsoft.com/office/drawing/2014/main" id="{1C98FD45-3DFF-BC52-04B0-0EF7623CA5F9}"/>
                  </a:ext>
                </a:extLst>
              </p:cNvPr>
              <p:cNvSpPr/>
              <p:nvPr/>
            </p:nvSpPr>
            <p:spPr>
              <a:xfrm>
                <a:off x="4497534" y="3755793"/>
                <a:ext cx="152400" cy="1524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椭圆 33">
                <a:extLst>
                  <a:ext uri="{FF2B5EF4-FFF2-40B4-BE49-F238E27FC236}">
                    <a16:creationId xmlns:a16="http://schemas.microsoft.com/office/drawing/2014/main" id="{57177BB6-FB10-C6CF-D664-A3D46FE3EC6F}"/>
                  </a:ext>
                </a:extLst>
              </p:cNvPr>
              <p:cNvSpPr/>
              <p:nvPr/>
            </p:nvSpPr>
            <p:spPr>
              <a:xfrm>
                <a:off x="4887193" y="4053602"/>
                <a:ext cx="152400" cy="1524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文本框 36">
                  <a:extLst>
                    <a:ext uri="{FF2B5EF4-FFF2-40B4-BE49-F238E27FC236}">
                      <a16:creationId xmlns:a16="http://schemas.microsoft.com/office/drawing/2014/main" id="{3703778F-4CDF-60A0-776C-4270EC0D5E25}"/>
                    </a:ext>
                  </a:extLst>
                </p:cNvPr>
                <p:cNvSpPr txBox="1"/>
                <p:nvPr/>
              </p:nvSpPr>
              <p:spPr>
                <a:xfrm>
                  <a:off x="4568499" y="1710996"/>
                  <a:ext cx="38997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37" name="文本框 36">
                  <a:extLst>
                    <a:ext uri="{FF2B5EF4-FFF2-40B4-BE49-F238E27FC236}">
                      <a16:creationId xmlns:a16="http://schemas.microsoft.com/office/drawing/2014/main" id="{3703778F-4CDF-60A0-776C-4270EC0D5E2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8499" y="1710996"/>
                  <a:ext cx="389979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文本框 37">
                  <a:extLst>
                    <a:ext uri="{FF2B5EF4-FFF2-40B4-BE49-F238E27FC236}">
                      <a16:creationId xmlns:a16="http://schemas.microsoft.com/office/drawing/2014/main" id="{002D7BA9-81D9-9297-F04F-B496FB81B526}"/>
                    </a:ext>
                  </a:extLst>
                </p:cNvPr>
                <p:cNvSpPr txBox="1"/>
                <p:nvPr/>
              </p:nvSpPr>
              <p:spPr>
                <a:xfrm>
                  <a:off x="4684411" y="2284300"/>
                  <a:ext cx="37984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38" name="文本框 37">
                  <a:extLst>
                    <a:ext uri="{FF2B5EF4-FFF2-40B4-BE49-F238E27FC236}">
                      <a16:creationId xmlns:a16="http://schemas.microsoft.com/office/drawing/2014/main" id="{002D7BA9-81D9-9297-F04F-B496FB81B52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4411" y="2284300"/>
                  <a:ext cx="379848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文本框 40">
                  <a:extLst>
                    <a:ext uri="{FF2B5EF4-FFF2-40B4-BE49-F238E27FC236}">
                      <a16:creationId xmlns:a16="http://schemas.microsoft.com/office/drawing/2014/main" id="{E89DBD78-290B-C5C4-D8ED-23CAC3D65394}"/>
                    </a:ext>
                  </a:extLst>
                </p:cNvPr>
                <p:cNvSpPr txBox="1"/>
                <p:nvPr/>
              </p:nvSpPr>
              <p:spPr>
                <a:xfrm>
                  <a:off x="4936229" y="1926002"/>
                  <a:ext cx="38997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41" name="文本框 40">
                  <a:extLst>
                    <a:ext uri="{FF2B5EF4-FFF2-40B4-BE49-F238E27FC236}">
                      <a16:creationId xmlns:a16="http://schemas.microsoft.com/office/drawing/2014/main" id="{E89DBD78-290B-C5C4-D8ED-23CAC3D6539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36229" y="1926002"/>
                  <a:ext cx="389979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文本框 42">
                  <a:extLst>
                    <a:ext uri="{FF2B5EF4-FFF2-40B4-BE49-F238E27FC236}">
                      <a16:creationId xmlns:a16="http://schemas.microsoft.com/office/drawing/2014/main" id="{069CA4FB-F05C-BBE2-25E7-AC9EC6406B01}"/>
                    </a:ext>
                  </a:extLst>
                </p:cNvPr>
                <p:cNvSpPr txBox="1"/>
                <p:nvPr/>
              </p:nvSpPr>
              <p:spPr>
                <a:xfrm>
                  <a:off x="4220303" y="2038355"/>
                  <a:ext cx="38997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43" name="文本框 42">
                  <a:extLst>
                    <a:ext uri="{FF2B5EF4-FFF2-40B4-BE49-F238E27FC236}">
                      <a16:creationId xmlns:a16="http://schemas.microsoft.com/office/drawing/2014/main" id="{069CA4FB-F05C-BBE2-25E7-AC9EC6406B0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20303" y="2038355"/>
                  <a:ext cx="389979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文本框 44">
                  <a:extLst>
                    <a:ext uri="{FF2B5EF4-FFF2-40B4-BE49-F238E27FC236}">
                      <a16:creationId xmlns:a16="http://schemas.microsoft.com/office/drawing/2014/main" id="{AE39A7DA-F53F-BAAE-AC9E-7FE03603727E}"/>
                    </a:ext>
                  </a:extLst>
                </p:cNvPr>
                <p:cNvSpPr txBox="1"/>
                <p:nvPr/>
              </p:nvSpPr>
              <p:spPr>
                <a:xfrm>
                  <a:off x="4825192" y="2685004"/>
                  <a:ext cx="38997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45" name="文本框 44">
                  <a:extLst>
                    <a:ext uri="{FF2B5EF4-FFF2-40B4-BE49-F238E27FC236}">
                      <a16:creationId xmlns:a16="http://schemas.microsoft.com/office/drawing/2014/main" id="{AE39A7DA-F53F-BAAE-AC9E-7FE03603727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25192" y="2685004"/>
                  <a:ext cx="389979" cy="369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文本框 46">
                  <a:extLst>
                    <a:ext uri="{FF2B5EF4-FFF2-40B4-BE49-F238E27FC236}">
                      <a16:creationId xmlns:a16="http://schemas.microsoft.com/office/drawing/2014/main" id="{DA61B581-A8E8-5658-C1FD-184AEFF77674}"/>
                    </a:ext>
                  </a:extLst>
                </p:cNvPr>
                <p:cNvSpPr txBox="1"/>
                <p:nvPr/>
              </p:nvSpPr>
              <p:spPr>
                <a:xfrm>
                  <a:off x="4835225" y="2997312"/>
                  <a:ext cx="38997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47" name="文本框 46">
                  <a:extLst>
                    <a:ext uri="{FF2B5EF4-FFF2-40B4-BE49-F238E27FC236}">
                      <a16:creationId xmlns:a16="http://schemas.microsoft.com/office/drawing/2014/main" id="{DA61B581-A8E8-5658-C1FD-184AEFF7767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35225" y="2997312"/>
                  <a:ext cx="389979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文本框 48">
                  <a:extLst>
                    <a:ext uri="{FF2B5EF4-FFF2-40B4-BE49-F238E27FC236}">
                      <a16:creationId xmlns:a16="http://schemas.microsoft.com/office/drawing/2014/main" id="{D6A22B65-A528-68AA-C402-1F927564BEFF}"/>
                    </a:ext>
                  </a:extLst>
                </p:cNvPr>
                <p:cNvSpPr txBox="1"/>
                <p:nvPr/>
              </p:nvSpPr>
              <p:spPr>
                <a:xfrm>
                  <a:off x="4419545" y="3515429"/>
                  <a:ext cx="38997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49" name="文本框 48">
                  <a:extLst>
                    <a:ext uri="{FF2B5EF4-FFF2-40B4-BE49-F238E27FC236}">
                      <a16:creationId xmlns:a16="http://schemas.microsoft.com/office/drawing/2014/main" id="{D6A22B65-A528-68AA-C402-1F927564BEF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19545" y="3515429"/>
                  <a:ext cx="389979" cy="36933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文本框 50">
                  <a:extLst>
                    <a:ext uri="{FF2B5EF4-FFF2-40B4-BE49-F238E27FC236}">
                      <a16:creationId xmlns:a16="http://schemas.microsoft.com/office/drawing/2014/main" id="{05A05C43-158D-BE51-C004-BD1B663F9D00}"/>
                    </a:ext>
                  </a:extLst>
                </p:cNvPr>
                <p:cNvSpPr txBox="1"/>
                <p:nvPr/>
              </p:nvSpPr>
              <p:spPr>
                <a:xfrm>
                  <a:off x="4741239" y="3783710"/>
                  <a:ext cx="38997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51" name="文本框 50">
                  <a:extLst>
                    <a:ext uri="{FF2B5EF4-FFF2-40B4-BE49-F238E27FC236}">
                      <a16:creationId xmlns:a16="http://schemas.microsoft.com/office/drawing/2014/main" id="{05A05C43-158D-BE51-C004-BD1B663F9D0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41239" y="3783710"/>
                  <a:ext cx="389979" cy="36933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文本框 52">
                  <a:extLst>
                    <a:ext uri="{FF2B5EF4-FFF2-40B4-BE49-F238E27FC236}">
                      <a16:creationId xmlns:a16="http://schemas.microsoft.com/office/drawing/2014/main" id="{49EE814D-58E9-86C6-9A7E-77647286EF3A}"/>
                    </a:ext>
                  </a:extLst>
                </p:cNvPr>
                <p:cNvSpPr txBox="1"/>
                <p:nvPr/>
              </p:nvSpPr>
              <p:spPr>
                <a:xfrm>
                  <a:off x="4204264" y="2926315"/>
                  <a:ext cx="37984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53" name="文本框 52">
                  <a:extLst>
                    <a:ext uri="{FF2B5EF4-FFF2-40B4-BE49-F238E27FC236}">
                      <a16:creationId xmlns:a16="http://schemas.microsoft.com/office/drawing/2014/main" id="{49EE814D-58E9-86C6-9A7E-77647286EF3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04264" y="2926315"/>
                  <a:ext cx="379848" cy="369332"/>
                </a:xfrm>
                <a:prstGeom prst="rect">
                  <a:avLst/>
                </a:prstGeom>
                <a:blipFill>
                  <a:blip r:embed="rId13"/>
                  <a:stretch>
                    <a:fillRect b="-819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文本框 54">
                  <a:extLst>
                    <a:ext uri="{FF2B5EF4-FFF2-40B4-BE49-F238E27FC236}">
                      <a16:creationId xmlns:a16="http://schemas.microsoft.com/office/drawing/2014/main" id="{E4230115-6677-A234-FEB6-5856B32667A4}"/>
                    </a:ext>
                  </a:extLst>
                </p:cNvPr>
                <p:cNvSpPr txBox="1"/>
                <p:nvPr/>
              </p:nvSpPr>
              <p:spPr>
                <a:xfrm>
                  <a:off x="5157225" y="3298160"/>
                  <a:ext cx="37984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55" name="文本框 54">
                  <a:extLst>
                    <a:ext uri="{FF2B5EF4-FFF2-40B4-BE49-F238E27FC236}">
                      <a16:creationId xmlns:a16="http://schemas.microsoft.com/office/drawing/2014/main" id="{E4230115-6677-A234-FEB6-5856B32667A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57225" y="3298160"/>
                  <a:ext cx="379848" cy="369332"/>
                </a:xfrm>
                <a:prstGeom prst="rect">
                  <a:avLst/>
                </a:prstGeom>
                <a:blipFill>
                  <a:blip r:embed="rId14"/>
                  <a:stretch>
                    <a:fillRect b="-819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DD2AA665-3CB1-B49F-3345-08B56A7E028E}"/>
                  </a:ext>
                </a:extLst>
              </p:cNvPr>
              <p:cNvSpPr txBox="1"/>
              <p:nvPr/>
            </p:nvSpPr>
            <p:spPr>
              <a:xfrm>
                <a:off x="166254" y="4533849"/>
                <a:ext cx="2834121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 sz="1300" b="1">
                    <a:solidFill>
                      <a:srgbClr val="C0392B"/>
                    </a:solidFill>
                    <a:latin typeface="Calibri"/>
                  </a:defRPr>
                </a:pPr>
                <a:r>
                  <a:rPr lang="en-US" altLang="zh-CN" sz="1400" dirty="0">
                    <a:latin typeface="+mj-lt"/>
                  </a:rPr>
                  <a:t>Chaotic Source </a:t>
                </a:r>
                <a14:m>
                  <m:oMath xmlns:m="http://schemas.openxmlformats.org/officeDocument/2006/math">
                    <m:r>
                      <a:rPr lang="en-US" altLang="zh-CN" sz="1400" b="1" i="1" dirty="0" smtClean="0">
                        <a:latin typeface="Cambria Math" panose="02040503050406030204" pitchFamily="18" charset="0"/>
                      </a:rPr>
                      <m:t>𝑰</m:t>
                    </m:r>
                    <m:d>
                      <m:dPr>
                        <m:ctrlPr>
                          <a:rPr lang="el-GR" altLang="zh-CN" sz="1400" b="1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l-GR" altLang="zh-CN" sz="1400" b="1" i="1" dirty="0">
                            <a:latin typeface="Cambria Math" panose="02040503050406030204" pitchFamily="18" charset="0"/>
                          </a:rPr>
                          <m:t>𝝉</m:t>
                        </m:r>
                      </m:e>
                    </m:d>
                  </m:oMath>
                </a14:m>
                <a:endParaRPr lang="en-US" altLang="zh-CN" sz="1400" b="1" dirty="0">
                  <a:latin typeface="+mj-lt"/>
                </a:endParaRPr>
              </a:p>
              <a:p>
                <a:pPr algn="ctr">
                  <a:defRPr sz="1300" b="1">
                    <a:solidFill>
                      <a:srgbClr val="C0392B"/>
                    </a:solidFill>
                    <a:latin typeface="Calibri"/>
                  </a:defRPr>
                </a:pPr>
                <a14:m>
                  <m:oMathPara xmlns:m="http://schemas.openxmlformats.org/officeDocument/2006/math">
                    <m:oMath>
                      <m:r>
                        <a:rPr lang="en-US" altLang="zh-CN" sz="1400" b="1" i="1" dirty="0">
                          <a:latin typeface="Cambria Math" panose="02040503050406030204" pitchFamily="18" charset="0"/>
                        </a:rPr>
                        <m:t>𝝉</m:t>
                      </m:r>
                      <m:r>
                        <a:rPr lang="en-US" altLang="zh-CN" sz="1400" b="1" i="1" dirty="0"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en-US" altLang="zh-CN" sz="1400" b="1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b="1" i="1" dirty="0"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US" altLang="zh-CN" sz="1400" b="1" dirty="0">
                              <a:latin typeface="Cambria Math" panose="02040503050406030204" pitchFamily="18" charset="0"/>
                            </a:rPr>
                            <m:t>𝐟𝐫𝐞𝐞𝐳𝐞𝐨𝐮𝐭</m:t>
                          </m:r>
                        </m:sub>
                      </m:sSub>
                    </m:oMath>
                  </m:oMathPara>
                </a14:m>
                <a:endParaRPr lang="el-GR" altLang="zh-CN" sz="1400" b="1" dirty="0">
                  <a:latin typeface="+mj-lt"/>
                </a:endParaRPr>
              </a:p>
            </p:txBody>
          </p:sp>
        </mc:Choice>
        <mc:Fallback xmlns=""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DD2AA665-3CB1-B49F-3345-08B56A7E02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254" y="4533849"/>
                <a:ext cx="2834121" cy="523220"/>
              </a:xfrm>
              <a:prstGeom prst="rect">
                <a:avLst/>
              </a:prstGeom>
              <a:blipFill>
                <a:blip r:embed="rId15"/>
                <a:stretch>
                  <a:fillRect t="-23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352B032D-CF95-8BBE-B83C-352B1B1E3B30}"/>
                  </a:ext>
                </a:extLst>
              </p:cNvPr>
              <p:cNvSpPr txBox="1"/>
              <p:nvPr/>
            </p:nvSpPr>
            <p:spPr>
              <a:xfrm>
                <a:off x="2797078" y="4372592"/>
                <a:ext cx="3526124" cy="757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 sz="1300" b="1">
                    <a:solidFill>
                      <a:srgbClr val="C0392B"/>
                    </a:solidFill>
                    <a:latin typeface="Calibri"/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1400" b="1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b="1" i="1" dirty="0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altLang="zh-CN" sz="1400" b="1" i="1" dirty="0" smtClean="0"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US" altLang="zh-CN" sz="1400" b="1" i="1" dirty="0" smtClean="0">
                              <a:latin typeface="Cambria Math" panose="02040503050406030204" pitchFamily="18" charset="0"/>
                            </a:rPr>
                            <m:t>𝒑</m:t>
                          </m:r>
                        </m:sub>
                      </m:sSub>
                      <m:r>
                        <a:rPr lang="el-GR" altLang="zh-CN" sz="1400" b="1" i="1" dirty="0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l-GR" altLang="zh-CN" sz="1400" b="1" i="1" dirty="0" smtClean="0">
                          <a:latin typeface="Cambria Math" panose="02040503050406030204" pitchFamily="18" charset="0"/>
                        </a:rPr>
                        <m:t>𝝅</m:t>
                      </m:r>
                      <m:r>
                        <a:rPr lang="en-US" altLang="zh-CN" sz="1400" b="1" i="1" dirty="0"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en-US" altLang="zh-CN" sz="1400" b="1" i="1" dirty="0">
                          <a:latin typeface="Cambria Math" panose="02040503050406030204" pitchFamily="18" charset="0"/>
                        </a:rPr>
                        <m:t>⟩⟨</m:t>
                      </m:r>
                      <m:r>
                        <a:rPr lang="el-GR" altLang="zh-CN" sz="1400" b="1" i="1" dirty="0">
                          <a:latin typeface="Cambria Math" panose="02040503050406030204" pitchFamily="18" charset="0"/>
                        </a:rPr>
                        <m:t>𝝅</m:t>
                      </m:r>
                      <m:r>
                        <a:rPr lang="en-US" altLang="zh-CN" sz="1400" b="1" i="1" dirty="0"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en-US" altLang="zh-CN" sz="1400" b="1" i="1" dirty="0">
                          <a:latin typeface="Cambria Math" panose="02040503050406030204" pitchFamily="18" charset="0"/>
                        </a:rPr>
                        <m:t>|  ⊕  </m:t>
                      </m:r>
                      <m:sSub>
                        <m:sSubPr>
                          <m:ctrlPr>
                            <a:rPr lang="en-US" altLang="zh-CN" sz="1400" b="1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b="1" i="1" dirty="0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altLang="zh-CN" sz="1400" b="1" i="0" dirty="0" smtClean="0">
                              <a:latin typeface="Cambria Math" panose="02040503050406030204" pitchFamily="18" charset="0"/>
                            </a:rPr>
                            <m:t>𝚫</m:t>
                          </m:r>
                        </m:sub>
                      </m:sSub>
                      <m:r>
                        <a:rPr lang="en-US" altLang="zh-CN" sz="1400" b="1" i="1" dirty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l-GR" altLang="zh-CN" sz="1400" b="1" i="0" dirty="0">
                          <a:latin typeface="Cambria Math" panose="02040503050406030204" pitchFamily="18" charset="0"/>
                        </a:rPr>
                        <m:t>𝚫</m:t>
                      </m:r>
                      <m:r>
                        <a:rPr lang="el-GR" altLang="zh-CN" sz="1400" b="1" i="1" dirty="0">
                          <a:latin typeface="Cambria Math" panose="02040503050406030204" pitchFamily="18" charset="0"/>
                        </a:rPr>
                        <m:t>⟩⟨</m:t>
                      </m:r>
                      <m:r>
                        <a:rPr lang="el-GR" altLang="zh-CN" sz="1400" b="1" i="0" dirty="0">
                          <a:latin typeface="Cambria Math" panose="02040503050406030204" pitchFamily="18" charset="0"/>
                        </a:rPr>
                        <m:t>𝚫</m:t>
                      </m:r>
                      <m:r>
                        <a:rPr lang="el-GR" altLang="zh-CN" sz="1400" b="1" i="1" dirty="0">
                          <a:latin typeface="Cambria Math" panose="02040503050406030204" pitchFamily="18" charset="0"/>
                        </a:rPr>
                        <m:t>|</m:t>
                      </m:r>
                    </m:oMath>
                  </m:oMathPara>
                </a14:m>
                <a:br>
                  <a:rPr lang="el-GR" altLang="zh-CN" sz="1400" b="1" dirty="0">
                    <a:latin typeface="+mj-lt"/>
                  </a:rPr>
                </a:br>
                <a:r>
                  <a:rPr lang="en-US" altLang="zh-CN" sz="1400" dirty="0">
                    <a:latin typeface="+mj-lt"/>
                  </a:rPr>
                  <a:t>Projection onto 2-channel subspace</a:t>
                </a:r>
              </a:p>
              <a:p>
                <a:pPr algn="ctr">
                  <a:defRPr sz="1300" b="1">
                    <a:solidFill>
                      <a:srgbClr val="C0392B"/>
                    </a:solidFill>
                    <a:latin typeface="Calibri"/>
                  </a:defRPr>
                </a:pPr>
                <a:r>
                  <a:rPr lang="en-US" altLang="zh-CN" sz="1400" dirty="0">
                    <a:latin typeface="+mj-lt"/>
                  </a:rPr>
                  <a:t>At freeze-out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dirty="0">
                            <a:latin typeface="Cambria Math" panose="02040503050406030204" pitchFamily="18" charset="0"/>
                          </a:rPr>
                          <m:t>𝝉</m:t>
                        </m:r>
                      </m:e>
                      <m:sub>
                        <m:r>
                          <a:rPr lang="en-US" altLang="zh-CN" sz="1400" b="1" dirty="0">
                            <a:latin typeface="Cambria Math" panose="02040503050406030204" pitchFamily="18" charset="0"/>
                          </a:rPr>
                          <m:t>𝐟𝐫𝐞𝐞𝐳𝐞𝐨𝐮𝐭</m:t>
                        </m:r>
                      </m:sub>
                    </m:sSub>
                  </m:oMath>
                </a14:m>
                <a:endParaRPr lang="en-US" altLang="zh-CN" sz="1400" dirty="0">
                  <a:latin typeface="+mj-lt"/>
                </a:endParaRPr>
              </a:p>
            </p:txBody>
          </p:sp>
        </mc:Choice>
        <mc:Fallback xmlns=""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352B032D-CF95-8BBE-B83C-352B1B1E3B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7078" y="4372592"/>
                <a:ext cx="3526124" cy="757964"/>
              </a:xfrm>
              <a:prstGeom prst="rect">
                <a:avLst/>
              </a:prstGeom>
              <a:blipFill>
                <a:blip r:embed="rId16"/>
                <a:stretch>
                  <a:fillRect r="-519" b="-8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箭头: 右 63">
                <a:extLst>
                  <a:ext uri="{FF2B5EF4-FFF2-40B4-BE49-F238E27FC236}">
                    <a16:creationId xmlns:a16="http://schemas.microsoft.com/office/drawing/2014/main" id="{B0A27C83-220D-C7E6-E09D-2A7748322E08}"/>
                  </a:ext>
                </a:extLst>
              </p:cNvPr>
              <p:cNvSpPr/>
              <p:nvPr/>
            </p:nvSpPr>
            <p:spPr>
              <a:xfrm>
                <a:off x="5683562" y="2334950"/>
                <a:ext cx="1487099" cy="1075140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zh-CN" altLang="zh-CN" sz="12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zh-CN" sz="1200" i="1" dirty="0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zh-CN" altLang="zh-CN" sz="1200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zh-CN" altLang="zh-CN" sz="120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zh-CN" altLang="zh-CN" sz="1200" i="1" dirty="0" smtClean="0"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zh-CN" altLang="zh-CN" sz="12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zh-CN" sz="1200" i="1" dirty="0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  <m:r>
                        <a:rPr lang="zh-CN" altLang="zh-CN" sz="1200" i="1" dirty="0" smtClean="0">
                          <a:latin typeface="Cambria Math" panose="02040503050406030204" pitchFamily="18" charset="0"/>
                        </a:rPr>
                        <m:t> + </m:t>
                      </m:r>
                      <m:r>
                        <a:rPr lang="zh-CN" altLang="zh-CN" sz="1200" i="1" dirty="0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zh-CN" altLang="zh-CN" sz="1200" i="1" dirty="0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zh-CN" altLang="zh-CN" sz="1200" i="1" dirty="0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zh-CN" altLang="zh-CN" sz="120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zh-CN" altLang="zh-CN" sz="1200" i="1" dirty="0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zh-CN" altLang="zh-CN" sz="120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zh-CN" sz="1200" i="1" dirty="0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zh-CN" altLang="zh-CN" sz="1200" i="1" dirty="0" smtClean="0">
                          <a:latin typeface="Cambria Math" panose="02040503050406030204" pitchFamily="18" charset="0"/>
                        </a:rPr>
                        <m:t>)] = </m:t>
                      </m:r>
                      <m:r>
                        <a:rPr lang="zh-CN" altLang="zh-CN" sz="1200" i="1" dirty="0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zh-CN" altLang="zh-CN" sz="120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zh-CN" sz="1200" i="1" dirty="0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zh-CN" altLang="zh-CN" sz="1200" i="1" dirty="0" smtClean="0">
                          <a:latin typeface="Cambria Math" panose="02040503050406030204" pitchFamily="18" charset="0"/>
                        </a:rPr>
                        <m:t>).</m:t>
                      </m:r>
                    </m:oMath>
                  </m:oMathPara>
                </a14:m>
                <a:endParaRPr lang="zh-CN" altLang="zh-CN" sz="1200" dirty="0"/>
              </a:p>
            </p:txBody>
          </p:sp>
        </mc:Choice>
        <mc:Fallback xmlns="">
          <p:sp>
            <p:nvSpPr>
              <p:cNvPr id="64" name="箭头: 右 63">
                <a:extLst>
                  <a:ext uri="{FF2B5EF4-FFF2-40B4-BE49-F238E27FC236}">
                    <a16:creationId xmlns:a16="http://schemas.microsoft.com/office/drawing/2014/main" id="{B0A27C83-220D-C7E6-E09D-2A7748322E0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3562" y="2334950"/>
                <a:ext cx="1487099" cy="1075140"/>
              </a:xfrm>
              <a:prstGeom prst="rightArrow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5" name="图片 64" descr="什么相机能够记录粒子对撞的瞬间？ - 知乎">
            <a:extLst>
              <a:ext uri="{FF2B5EF4-FFF2-40B4-BE49-F238E27FC236}">
                <a16:creationId xmlns:a16="http://schemas.microsoft.com/office/drawing/2014/main" id="{ADA015DC-1D7D-E4B8-6587-FE19A5E5E371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14638" t="5453" r="17492" b="4801"/>
          <a:stretch>
            <a:fillRect/>
          </a:stretch>
        </p:blipFill>
        <p:spPr>
          <a:xfrm>
            <a:off x="7377931" y="1182445"/>
            <a:ext cx="1798300" cy="1476309"/>
          </a:xfrm>
          <a:prstGeom prst="rect">
            <a:avLst/>
          </a:prstGeom>
        </p:spPr>
      </p:pic>
      <p:pic>
        <p:nvPicPr>
          <p:cNvPr id="67" name="图片 66">
            <a:extLst>
              <a:ext uri="{FF2B5EF4-FFF2-40B4-BE49-F238E27FC236}">
                <a16:creationId xmlns:a16="http://schemas.microsoft.com/office/drawing/2014/main" id="{ABDFC00F-076E-248D-7C56-4E904BC1D56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377931" y="3366698"/>
            <a:ext cx="1944255" cy="141916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0" name="文本框 69">
                <a:extLst>
                  <a:ext uri="{FF2B5EF4-FFF2-40B4-BE49-F238E27FC236}">
                    <a16:creationId xmlns:a16="http://schemas.microsoft.com/office/drawing/2014/main" id="{CC4FA40A-876B-7911-2D32-CBF61B726BE1}"/>
                  </a:ext>
                </a:extLst>
              </p:cNvPr>
              <p:cNvSpPr txBox="1"/>
              <p:nvPr/>
            </p:nvSpPr>
            <p:spPr>
              <a:xfrm>
                <a:off x="7080614" y="2750313"/>
                <a:ext cx="282801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1400" b="1" dirty="0">
                    <a:solidFill>
                      <a:srgbClr val="C0392B"/>
                    </a:solidFill>
                    <a:latin typeface="+mj-lt"/>
                  </a:rPr>
                  <a:t>measure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zh-CN" altLang="zh-CN" sz="1400" b="1" dirty="0">
                              <a:solidFill>
                                <a:srgbClr val="C0392B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zh-CN" sz="1400" b="1" dirty="0">
                              <a:solidFill>
                                <a:srgbClr val="C0392B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zh-CN" altLang="zh-CN" sz="1400" b="1" dirty="0">
                              <a:solidFill>
                                <a:srgbClr val="C0392B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zh-CN" altLang="zh-CN" sz="1400" b="1" i="1" dirty="0">
                              <a:solidFill>
                                <a:srgbClr val="C0392B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zh-CN" altLang="zh-CN" sz="1400" b="1" dirty="0">
                                  <a:solidFill>
                                    <a:srgbClr val="C0392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zh-CN" sz="1400" b="1" dirty="0">
                                  <a:solidFill>
                                    <a:srgbClr val="C0392B"/>
                                  </a:solidFill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zh-CN" altLang="zh-CN" sz="1400" b="1" dirty="0">
                                  <a:solidFill>
                                    <a:srgbClr val="C0392B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zh-CN" altLang="zh-CN" sz="1400" b="1" dirty="0">
                              <a:solidFill>
                                <a:srgbClr val="C0392B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zh-CN" altLang="zh-CN" sz="1400" b="1" dirty="0">
                                  <a:solidFill>
                                    <a:srgbClr val="C0392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zh-CN" sz="1400" b="1" dirty="0">
                                  <a:solidFill>
                                    <a:srgbClr val="C0392B"/>
                                  </a:solidFill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zh-CN" altLang="zh-CN" sz="1400" b="1" dirty="0">
                                  <a:solidFill>
                                    <a:srgbClr val="C0392B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m:rPr>
                          <m:aln/>
                        </m:rPr>
                        <a:rPr lang="zh-CN" altLang="zh-CN" sz="1400" b="1" dirty="0">
                          <a:solidFill>
                            <a:srgbClr val="C0392B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1400" b="1" dirty="0">
                          <a:solidFill>
                            <a:srgbClr val="C0392B"/>
                          </a:solidFill>
                          <a:latin typeface="Cambria Math" panose="02040503050406030204" pitchFamily="18" charset="0"/>
                        </a:rPr>
                        <m:t>⟨</m:t>
                      </m:r>
                      <m:sSub>
                        <m:sSubPr>
                          <m:ctrlPr>
                            <a:rPr lang="en-US" altLang="zh-CN" sz="1400" b="1" dirty="0">
                              <a:solidFill>
                                <a:srgbClr val="C0392B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b="1" dirty="0">
                              <a:solidFill>
                                <a:srgbClr val="C0392B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en-US" altLang="zh-CN" sz="1400" b="1" dirty="0">
                              <a:solidFill>
                                <a:srgbClr val="C0392B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1400" b="1" dirty="0">
                          <a:solidFill>
                            <a:srgbClr val="C0392B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altLang="zh-CN" sz="1400" b="1" dirty="0">
                              <a:solidFill>
                                <a:srgbClr val="C0392B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b="1" dirty="0">
                              <a:solidFill>
                                <a:srgbClr val="C0392B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en-US" altLang="zh-CN" sz="1400" b="1" dirty="0">
                              <a:solidFill>
                                <a:srgbClr val="C0392B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1400" b="1" dirty="0">
                          <a:solidFill>
                            <a:srgbClr val="C0392B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altLang="zh-CN" sz="1400" b="1" dirty="0">
                          <a:solidFill>
                            <a:srgbClr val="C0392B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US" altLang="zh-CN" sz="1400" b="1" dirty="0">
                              <a:solidFill>
                                <a:srgbClr val="C0392B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400" b="1" dirty="0">
                              <a:solidFill>
                                <a:srgbClr val="C0392B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e>
                      </m:d>
                      <m:r>
                        <a:rPr lang="en-US" altLang="zh-CN" sz="1400" b="1" dirty="0">
                          <a:solidFill>
                            <a:srgbClr val="C0392B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altLang="zh-CN" sz="1400" b="1" dirty="0">
                              <a:solidFill>
                                <a:srgbClr val="C0392B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b="1" dirty="0">
                              <a:solidFill>
                                <a:srgbClr val="C0392B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en-US" altLang="zh-CN" sz="1400" b="1" dirty="0">
                              <a:solidFill>
                                <a:srgbClr val="C0392B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1400" b="1" dirty="0">
                          <a:solidFill>
                            <a:srgbClr val="C0392B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altLang="zh-CN" sz="1400" b="1" dirty="0">
                              <a:solidFill>
                                <a:srgbClr val="C0392B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b="1" dirty="0">
                              <a:solidFill>
                                <a:srgbClr val="C0392B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en-US" altLang="zh-CN" sz="1400" b="1" dirty="0">
                              <a:solidFill>
                                <a:srgbClr val="C0392B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1400" b="1" dirty="0">
                          <a:solidFill>
                            <a:srgbClr val="C0392B"/>
                          </a:solidFill>
                          <a:latin typeface="Cambria Math" panose="02040503050406030204" pitchFamily="18" charset="0"/>
                        </a:rPr>
                        <m:t>⟩</m:t>
                      </m:r>
                    </m:oMath>
                  </m:oMathPara>
                </a14:m>
                <a:endParaRPr lang="zh-CN" altLang="en-US" sz="1400" b="1" dirty="0">
                  <a:solidFill>
                    <a:srgbClr val="C0392B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70" name="文本框 69">
                <a:extLst>
                  <a:ext uri="{FF2B5EF4-FFF2-40B4-BE49-F238E27FC236}">
                    <a16:creationId xmlns:a16="http://schemas.microsoft.com/office/drawing/2014/main" id="{CC4FA40A-876B-7911-2D32-CBF61B726B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0614" y="2750313"/>
                <a:ext cx="2828018" cy="523220"/>
              </a:xfrm>
              <a:prstGeom prst="rect">
                <a:avLst/>
              </a:prstGeom>
              <a:blipFill>
                <a:blip r:embed="rId20"/>
                <a:stretch>
                  <a:fillRect t="-2326" b="-46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7" name="矩形: 圆角 86">
            <a:extLst>
              <a:ext uri="{FF2B5EF4-FFF2-40B4-BE49-F238E27FC236}">
                <a16:creationId xmlns:a16="http://schemas.microsoft.com/office/drawing/2014/main" id="{59A960E2-4851-CED2-45E8-7BD1A4426159}"/>
              </a:ext>
            </a:extLst>
          </p:cNvPr>
          <p:cNvSpPr/>
          <p:nvPr/>
        </p:nvSpPr>
        <p:spPr>
          <a:xfrm>
            <a:off x="76139" y="5203293"/>
            <a:ext cx="12039722" cy="1098331"/>
          </a:xfrm>
          <a:prstGeom prst="round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id="{94498668-FE0A-F7F4-8E0A-FCBFAC331A49}"/>
                  </a:ext>
                </a:extLst>
              </p:cNvPr>
              <p:cNvSpPr txBox="1"/>
              <p:nvPr/>
            </p:nvSpPr>
            <p:spPr>
              <a:xfrm>
                <a:off x="6761099" y="4792675"/>
                <a:ext cx="352612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 sz="1300" b="1">
                    <a:solidFill>
                      <a:srgbClr val="C0392B"/>
                    </a:solidFill>
                    <a:latin typeface="Calibri"/>
                  </a:defRPr>
                </a:pPr>
                <a:r>
                  <a:rPr lang="en-US" altLang="zh-CN" sz="1400" dirty="0">
                    <a:latin typeface="+mj-lt"/>
                  </a:rPr>
                  <a:t>Mix event </a:t>
                </a:r>
                <a14:m>
                  <m:oMath xmlns:m="http://schemas.openxmlformats.org/officeDocument/2006/math">
                    <m:r>
                      <a:rPr lang="en-US" altLang="zh-CN" sz="1400" b="1" i="1" smtClean="0">
                        <a:latin typeface="Cambria Math" panose="02040503050406030204" pitchFamily="18" charset="0"/>
                      </a:rPr>
                      <m:t>𝝅</m:t>
                    </m:r>
                    <m:r>
                      <a:rPr lang="en-US" altLang="zh-CN" sz="1400" b="1" i="1" smtClean="0">
                        <a:latin typeface="Cambria Math" panose="02040503050406030204" pitchFamily="18" charset="0"/>
                      </a:rPr>
                      <m:t>𝒑</m:t>
                    </m:r>
                  </m:oMath>
                </a14:m>
                <a:r>
                  <a:rPr lang="en-US" altLang="zh-CN" sz="1400" dirty="0">
                    <a:latin typeface="+mj-lt"/>
                  </a:rPr>
                  <a:t> distribution</a:t>
                </a:r>
              </a:p>
            </p:txBody>
          </p:sp>
        </mc:Choice>
        <mc:Fallback xmlns=""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id="{94498668-FE0A-F7F4-8E0A-FCBFAC331A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1099" y="4792675"/>
                <a:ext cx="3526124" cy="307777"/>
              </a:xfrm>
              <a:prstGeom prst="rect">
                <a:avLst/>
              </a:prstGeom>
              <a:blipFill>
                <a:blip r:embed="rId21"/>
                <a:stretch>
                  <a:fillRect t="-3922" b="-1960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4" name="图片 73">
            <a:extLst>
              <a:ext uri="{FF2B5EF4-FFF2-40B4-BE49-F238E27FC236}">
                <a16:creationId xmlns:a16="http://schemas.microsoft.com/office/drawing/2014/main" id="{23C7F226-CE3D-5BD1-15E7-43D59991B5B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23080" y="5276584"/>
            <a:ext cx="6638019" cy="922572"/>
          </a:xfrm>
          <a:prstGeom prst="rect">
            <a:avLst/>
          </a:prstGeom>
        </p:spPr>
      </p:pic>
      <p:sp>
        <p:nvSpPr>
          <p:cNvPr id="78" name="箭头: 右 77">
            <a:extLst>
              <a:ext uri="{FF2B5EF4-FFF2-40B4-BE49-F238E27FC236}">
                <a16:creationId xmlns:a16="http://schemas.microsoft.com/office/drawing/2014/main" id="{7BAC54E4-1B49-9DFC-F926-CB377E2FA88E}"/>
              </a:ext>
            </a:extLst>
          </p:cNvPr>
          <p:cNvSpPr/>
          <p:nvPr/>
        </p:nvSpPr>
        <p:spPr>
          <a:xfrm>
            <a:off x="9815807" y="2420269"/>
            <a:ext cx="322546" cy="108556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3" name="图片 82">
            <a:extLst>
              <a:ext uri="{FF2B5EF4-FFF2-40B4-BE49-F238E27FC236}">
                <a16:creationId xmlns:a16="http://schemas.microsoft.com/office/drawing/2014/main" id="{7BE07318-6081-A79E-BAF7-716B9F98D61B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195892" y="2135545"/>
            <a:ext cx="1972341" cy="177024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5" name="文本框 84">
                <a:extLst>
                  <a:ext uri="{FF2B5EF4-FFF2-40B4-BE49-F238E27FC236}">
                    <a16:creationId xmlns:a16="http://schemas.microsoft.com/office/drawing/2014/main" id="{D7264CFD-18D5-F2C8-7B0A-BB0A3E933181}"/>
                  </a:ext>
                </a:extLst>
              </p:cNvPr>
              <p:cNvSpPr txBox="1"/>
              <p:nvPr/>
            </p:nvSpPr>
            <p:spPr>
              <a:xfrm>
                <a:off x="10027227" y="4076280"/>
                <a:ext cx="2256179" cy="7563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 sz="1300" b="1">
                    <a:solidFill>
                      <a:srgbClr val="C0392B"/>
                    </a:solidFill>
                    <a:latin typeface="Calibri"/>
                  </a:defRPr>
                </a:pPr>
                <a:r>
                  <a:rPr lang="en-US" altLang="zh-CN" sz="1400" dirty="0">
                    <a:latin typeface="+mj-lt"/>
                  </a:rPr>
                  <a:t>Femtoscopy</a:t>
                </a:r>
              </a:p>
              <a:p>
                <a:pPr algn="ctr">
                  <a:defRPr sz="1300" b="1">
                    <a:solidFill>
                      <a:srgbClr val="C0392B"/>
                    </a:solidFill>
                    <a:latin typeface="Calibri"/>
                  </a:defRPr>
                </a:pPr>
                <a14:m>
                  <m:oMathPara xmlns:m="http://schemas.openxmlformats.org/officeDocument/2006/math">
                    <m:oMath>
                      <m:r>
                        <a:rPr lang="en-US" altLang="zh-CN" sz="1400" b="0" i="1" smtClean="0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US" altLang="zh-CN" sz="14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14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b="1" i="1" smtClean="0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14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b="1" i="1" smtClean="0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altLang="zh-CN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14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b="1" i="1" smtClean="0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14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b="1" i="1" smtClean="0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14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b="1" i="1" smtClean="0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sSub>
                            <m:sSubPr>
                              <m:ctrlPr>
                                <a:rPr lang="en-US" altLang="zh-CN" sz="1400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b="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zh-CN" sz="1400" b="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14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b="1" i="1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altLang="zh-CN" sz="1400" dirty="0">
                  <a:latin typeface="+mj-lt"/>
                </a:endParaRPr>
              </a:p>
            </p:txBody>
          </p:sp>
        </mc:Choice>
        <mc:Fallback xmlns="">
          <p:sp>
            <p:nvSpPr>
              <p:cNvPr id="85" name="文本框 84">
                <a:extLst>
                  <a:ext uri="{FF2B5EF4-FFF2-40B4-BE49-F238E27FC236}">
                    <a16:creationId xmlns:a16="http://schemas.microsoft.com/office/drawing/2014/main" id="{D7264CFD-18D5-F2C8-7B0A-BB0A3E9331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7227" y="4076280"/>
                <a:ext cx="2256179" cy="756361"/>
              </a:xfrm>
              <a:prstGeom prst="rect">
                <a:avLst/>
              </a:prstGeom>
              <a:blipFill>
                <a:blip r:embed="rId24"/>
                <a:stretch>
                  <a:fillRect t="-1613" b="-32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文本框 85">
                <a:extLst>
                  <a:ext uri="{FF2B5EF4-FFF2-40B4-BE49-F238E27FC236}">
                    <a16:creationId xmlns:a16="http://schemas.microsoft.com/office/drawing/2014/main" id="{254BB5BA-09D2-0BB7-F0BF-1E50A11773CE}"/>
                  </a:ext>
                </a:extLst>
              </p:cNvPr>
              <p:cNvSpPr txBox="1"/>
              <p:nvPr/>
            </p:nvSpPr>
            <p:spPr>
              <a:xfrm>
                <a:off x="6769164" y="5280965"/>
                <a:ext cx="3942490" cy="9734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subHide m:val="on"/>
                          <m:supHide m:val="on"/>
                          <m:ctrlP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</m:nary>
                      <m:r>
                        <a:rPr lang="en-US" altLang="zh-CN" sz="1400" b="0" i="1" smtClean="0"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1400" b="0" i="0" smtClean="0">
                              <a:latin typeface="Cambria Math" panose="02040503050406030204" pitchFamily="18" charset="0"/>
                            </a:rPr>
                            <m:t>scat</m:t>
                          </m:r>
                        </m:sub>
                      </m:sSub>
                      <m:d>
                        <m:dPr>
                          <m:ctrlPr>
                            <a:rPr lang="en-US" altLang="zh-CN" sz="14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14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b="1" i="1" smtClean="0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</m:e>
                            <m:sub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14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b="1" i="1" smtClean="0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</m:e>
                            <m:sub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;</m:t>
                          </m:r>
                          <m:sSubSup>
                            <m:sSubSupPr>
                              <m:ctrlPr>
                                <a:rPr lang="en-US" altLang="zh-CN" sz="1400" b="1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1400" b="1" i="1" smtClean="0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</m:e>
                            <m:sub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en-US" altLang="zh-CN" sz="1400" b="1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1400" b="1" i="1" smtClean="0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</m:e>
                            <m:sub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  <m:r>
                        <a:rPr lang="en-US" altLang="zh-CN" sz="1400" b="0" i="1" smtClean="0">
                          <a:latin typeface="Cambria Math" panose="02040503050406030204" pitchFamily="18" charset="0"/>
                        </a:rPr>
                        <m:t>~</m:t>
                      </m:r>
                      <m:sSub>
                        <m:sSubPr>
                          <m:ctrlPr>
                            <a:rPr lang="en-US" altLang="zh-CN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1400" i="0">
                              <a:latin typeface="Cambria Math" panose="02040503050406030204" pitchFamily="18" charset="0"/>
                            </a:rPr>
                            <m:t>scat</m:t>
                          </m:r>
                        </m:sub>
                      </m:sSub>
                      <m:d>
                        <m:dPr>
                          <m:ctrlPr>
                            <a:rPr lang="en-US" altLang="zh-CN" sz="14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400" b="1" i="1" smtClean="0">
                              <a:latin typeface="Cambria Math" panose="02040503050406030204" pitchFamily="18" charset="0"/>
                            </a:rPr>
                            <m:t>𝑲</m:t>
                          </m:r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en-US" altLang="zh-CN" sz="1400" b="1" i="1" smtClean="0">
                              <a:latin typeface="Cambria Math" panose="02040503050406030204" pitchFamily="18" charset="0"/>
                            </a:rPr>
                            <m:t>𝒌</m:t>
                          </m:r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altLang="zh-CN" sz="14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400" b="1" i="1" smtClean="0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</m:e>
                            <m:sup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altLang="zh-CN" sz="1400" dirty="0"/>
              </a:p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subHide m:val="on"/>
                          <m:supHide m:val="on"/>
                          <m:ctrlPr>
                            <a:rPr lang="en-US" altLang="zh-CN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altLang="zh-CN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1400" b="0" i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</m:sub>
                          </m:sSub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</m:nary>
                      <m:r>
                        <a:rPr lang="en-US" altLang="zh-CN" sz="1400" i="1"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US" altLang="zh-CN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1400" b="0" i="0" smtClean="0">
                              <a:latin typeface="Cambria Math" panose="02040503050406030204" pitchFamily="18" charset="0"/>
                            </a:rPr>
                            <m:t>res</m:t>
                          </m:r>
                        </m:sub>
                      </m:sSub>
                      <m:d>
                        <m:dPr>
                          <m:ctrlPr>
                            <a:rPr lang="en-US" altLang="zh-CN" sz="14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400" b="1" i="1" smtClean="0">
                              <a:latin typeface="Cambria Math" panose="02040503050406030204" pitchFamily="18" charset="0"/>
                            </a:rPr>
                            <m:t>𝑲</m:t>
                          </m:r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en-US" altLang="zh-CN" sz="1400" b="1" i="1" smtClean="0">
                              <a:latin typeface="Cambria Math" panose="02040503050406030204" pitchFamily="18" charset="0"/>
                            </a:rPr>
                            <m:t>𝑲</m:t>
                          </m:r>
                          <m:r>
                            <a:rPr lang="en-US" altLang="zh-CN" sz="1400" b="1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d>
                      <m:r>
                        <a:rPr lang="en-US" altLang="zh-CN" sz="1400" i="1">
                          <a:latin typeface="Cambria Math" panose="02040503050406030204" pitchFamily="18" charset="0"/>
                        </a:rPr>
                        <m:t>~</m:t>
                      </m:r>
                      <m:sSub>
                        <m:sSubPr>
                          <m:ctrlPr>
                            <a:rPr lang="en-US" altLang="zh-CN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1400" b="0" i="0" smtClean="0">
                              <a:latin typeface="Cambria Math" panose="02040503050406030204" pitchFamily="18" charset="0"/>
                            </a:rPr>
                            <m:t>res</m:t>
                          </m:r>
                        </m:sub>
                      </m:sSub>
                      <m:d>
                        <m:dPr>
                          <m:ctrlPr>
                            <a:rPr lang="en-US" altLang="zh-CN" sz="14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400" b="1" i="1">
                              <a:latin typeface="Cambria Math" panose="02040503050406030204" pitchFamily="18" charset="0"/>
                            </a:rPr>
                            <m:t>𝑲</m:t>
                          </m:r>
                        </m:e>
                      </m:d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86" name="文本框 85">
                <a:extLst>
                  <a:ext uri="{FF2B5EF4-FFF2-40B4-BE49-F238E27FC236}">
                    <a16:creationId xmlns:a16="http://schemas.microsoft.com/office/drawing/2014/main" id="{254BB5BA-09D2-0BB7-F0BF-1E50A11773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9164" y="5280965"/>
                <a:ext cx="3942490" cy="973472"/>
              </a:xfrm>
              <a:prstGeom prst="rect">
                <a:avLst/>
              </a:prstGeom>
              <a:blipFill>
                <a:blip r:embed="rId25"/>
                <a:stretch>
                  <a:fillRect l="-15765" t="-89375" b="-1275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文本框 87">
                <a:extLst>
                  <a:ext uri="{FF2B5EF4-FFF2-40B4-BE49-F238E27FC236}">
                    <a16:creationId xmlns:a16="http://schemas.microsoft.com/office/drawing/2014/main" id="{8D0D6266-2DF5-BB06-6250-A8E6A2D3DA06}"/>
                  </a:ext>
                </a:extLst>
              </p:cNvPr>
              <p:cNvSpPr txBox="1"/>
              <p:nvPr/>
            </p:nvSpPr>
            <p:spPr>
              <a:xfrm>
                <a:off x="10607027" y="5356505"/>
                <a:ext cx="15574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altLang="zh-CN" sz="14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𝝅</m:t>
                    </m:r>
                    <m:r>
                      <a:rPr lang="en-US" altLang="zh-CN" sz="14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𝒑</m:t>
                    </m:r>
                  </m:oMath>
                </a14:m>
                <a:r>
                  <a:rPr lang="en-US" altLang="zh-CN" sz="1400" b="1" dirty="0">
                    <a:solidFill>
                      <a:srgbClr val="C00000"/>
                    </a:solidFill>
                  </a:rPr>
                  <a:t> pair source</a:t>
                </a:r>
                <a:endParaRPr lang="zh-CN" altLang="en-US" sz="1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8" name="文本框 87">
                <a:extLst>
                  <a:ext uri="{FF2B5EF4-FFF2-40B4-BE49-F238E27FC236}">
                    <a16:creationId xmlns:a16="http://schemas.microsoft.com/office/drawing/2014/main" id="{8D0D6266-2DF5-BB06-6250-A8E6A2D3DA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07027" y="5356505"/>
                <a:ext cx="1557407" cy="307777"/>
              </a:xfrm>
              <a:prstGeom prst="rect">
                <a:avLst/>
              </a:prstGeom>
              <a:blipFill>
                <a:blip r:embed="rId26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文本框 89">
                <a:extLst>
                  <a:ext uri="{FF2B5EF4-FFF2-40B4-BE49-F238E27FC236}">
                    <a16:creationId xmlns:a16="http://schemas.microsoft.com/office/drawing/2014/main" id="{4DA92A2C-96A8-AF71-D32E-798DF372A365}"/>
                  </a:ext>
                </a:extLst>
              </p:cNvPr>
              <p:cNvSpPr txBox="1"/>
              <p:nvPr/>
            </p:nvSpPr>
            <p:spPr>
              <a:xfrm>
                <a:off x="10702784" y="5816365"/>
                <a:ext cx="13320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altLang="zh-CN" sz="1400" b="1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𝚫</m:t>
                    </m:r>
                  </m:oMath>
                </a14:m>
                <a:r>
                  <a:rPr lang="en-US" altLang="zh-CN" sz="1400" b="1" dirty="0">
                    <a:solidFill>
                      <a:srgbClr val="C00000"/>
                    </a:solidFill>
                  </a:rPr>
                  <a:t> production</a:t>
                </a:r>
                <a:endParaRPr lang="zh-CN" altLang="en-US" sz="1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90" name="文本框 89">
                <a:extLst>
                  <a:ext uri="{FF2B5EF4-FFF2-40B4-BE49-F238E27FC236}">
                    <a16:creationId xmlns:a16="http://schemas.microsoft.com/office/drawing/2014/main" id="{4DA92A2C-96A8-AF71-D32E-798DF372A3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2784" y="5816365"/>
                <a:ext cx="1332024" cy="307777"/>
              </a:xfrm>
              <a:prstGeom prst="rect">
                <a:avLst/>
              </a:prstGeom>
              <a:blipFill>
                <a:blip r:embed="rId27"/>
                <a:stretch>
                  <a:fillRect t="-3922" b="-1960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CE7B76A-9451-1AC9-0C6F-9F49142FE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2026/8/15</a:t>
            </a:r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47C112A-2B7D-F940-D2FA-21434BA85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第十一届手征有效场论研讨会 兰州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ACC0E84-D18C-5002-DDD8-DA0AE8581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9273-3D7D-4ED4-A243-0AF4A3E566A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84274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46FC6-EB1F-F903-5E2A-1B0E759FF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7CF3D429-9947-924F-B865-C672439CC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Resonance Femtoscopy Beyond the On-Shell Approximation</a:t>
            </a:r>
            <a:endParaRPr lang="zh-CN" altLang="en-US" sz="2800" dirty="0"/>
          </a:p>
        </p:txBody>
      </p:sp>
      <p:pic>
        <p:nvPicPr>
          <p:cNvPr id="3" name="内容占位符 2">
            <a:extLst>
              <a:ext uri="{FF2B5EF4-FFF2-40B4-BE49-F238E27FC236}">
                <a16:creationId xmlns:a16="http://schemas.microsoft.com/office/drawing/2014/main" id="{2A93C9BE-FC6A-558E-CAF5-2C69083337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5626" y="3633436"/>
            <a:ext cx="7027749" cy="290348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17">
                <a:extLst>
                  <a:ext uri="{FF2B5EF4-FFF2-40B4-BE49-F238E27FC236}">
                    <a16:creationId xmlns:a16="http://schemas.microsoft.com/office/drawing/2014/main" id="{EAEAD03F-C646-C8F2-874B-FEFD0A739391}"/>
                  </a:ext>
                </a:extLst>
              </p:cNvPr>
              <p:cNvSpPr/>
              <p:nvPr/>
            </p:nvSpPr>
            <p:spPr>
              <a:xfrm>
                <a:off x="8020813" y="4411177"/>
                <a:ext cx="3918341" cy="1921015"/>
              </a:xfrm>
              <a:prstGeom prst="roundRect">
                <a:avLst/>
              </a:prstGeom>
              <a:solidFill>
                <a:srgbClr val="2C3E5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/>
              <a:p>
                <a:pPr algn="l"/>
                <a:r>
                  <a:rPr lang="en-US" sz="1600" b="1" i="0" dirty="0">
                    <a:solidFill>
                      <a:srgbClr val="D48B0A"/>
                    </a:solidFill>
                    <a:latin typeface="Calibri"/>
                  </a:rPr>
                  <a:t>★ Off-shell dispersive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ar-AE" sz="1600" b="1" i="1" dirty="0" smtClean="0">
                            <a:solidFill>
                              <a:srgbClr val="D48B0A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ar-AE" sz="1600" b="1" i="1" dirty="0" smtClean="0">
                            <a:solidFill>
                              <a:srgbClr val="D48B0A"/>
                            </a:solidFill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ar-AE" sz="1600" b="1" i="0" dirty="0" smtClean="0">
                            <a:solidFill>
                              <a:srgbClr val="D48B0A"/>
                            </a:solidFill>
                            <a:latin typeface="Cambria Math" panose="02040503050406030204" pitchFamily="18" charset="0"/>
                          </a:rPr>
                          <m:t>𝐢𝐧𝐭</m:t>
                        </m:r>
                      </m:sub>
                      <m:sup>
                        <m:r>
                          <a:rPr lang="en-US" sz="1600" b="1" i="0" dirty="0" smtClean="0">
                            <a:solidFill>
                              <a:srgbClr val="D48B0A"/>
                            </a:solidFill>
                            <a:latin typeface="Cambria Math" panose="02040503050406030204" pitchFamily="18" charset="0"/>
                          </a:rPr>
                          <m:t>𝐨𝐟𝐟</m:t>
                        </m:r>
                      </m:sup>
                    </m:sSubSup>
                    <m:r>
                      <a:rPr lang="ar-AE" sz="1600" b="1" i="1" dirty="0">
                        <a:solidFill>
                          <a:srgbClr val="D48B0A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b="1" i="0" dirty="0">
                    <a:solidFill>
                      <a:srgbClr val="D48B0A"/>
                    </a:solidFill>
                    <a:latin typeface="Calibri"/>
                  </a:rPr>
                  <a:t>dominates</a:t>
                </a:r>
              </a:p>
              <a:p>
                <a:pPr algn="l"/>
                <a:r>
                  <a:rPr lang="en-US" sz="1400" b="0" i="0" dirty="0">
                    <a:solidFill>
                      <a:srgbClr val="FFFFFF"/>
                    </a:solidFill>
                    <a:latin typeface="Calibri"/>
                  </a:rPr>
                  <a:t>  → Low-p enhancement + high-p depletion → explains </a:t>
                </a:r>
                <a:r>
                  <a:rPr lang="el-GR" sz="1400" b="0" i="0" dirty="0">
                    <a:solidFill>
                      <a:srgbClr val="FFFFFF"/>
                    </a:solidFill>
                    <a:latin typeface="Calibri"/>
                  </a:rPr>
                  <a:t>Δ </a:t>
                </a:r>
                <a:r>
                  <a:rPr lang="en-US" sz="1400" b="0" i="0" dirty="0">
                    <a:solidFill>
                      <a:srgbClr val="FFFFFF"/>
                    </a:solidFill>
                    <a:latin typeface="Calibri"/>
                  </a:rPr>
                  <a:t>peak shift</a:t>
                </a:r>
              </a:p>
              <a:p>
                <a:pPr algn="l"/>
                <a:r>
                  <a:rPr lang="en-US" sz="1600" b="1" i="0" dirty="0">
                    <a:solidFill>
                      <a:srgbClr val="D48B0A"/>
                    </a:solidFill>
                    <a:latin typeface="Calibri"/>
                  </a:rPr>
                  <a:t>★ Direct </a:t>
                </a:r>
                <a:r>
                  <a:rPr lang="el-GR" sz="1600" b="1" i="0" dirty="0">
                    <a:solidFill>
                      <a:srgbClr val="D48B0A"/>
                    </a:solidFill>
                    <a:latin typeface="Calibri"/>
                  </a:rPr>
                  <a:t>Δ </a:t>
                </a:r>
                <a:r>
                  <a:rPr lang="en-US" sz="1600" b="1" i="0" dirty="0">
                    <a:solidFill>
                      <a:srgbClr val="D48B0A"/>
                    </a:solidFill>
                    <a:latin typeface="Calibri"/>
                  </a:rPr>
                  <a:t>fills high-p dip → good agreement with ALICE data</a:t>
                </a:r>
                <a:endParaRPr sz="1600" b="1" i="0" dirty="0">
                  <a:solidFill>
                    <a:srgbClr val="D48B0A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7" name="Rounded Rectangle 17">
                <a:extLst>
                  <a:ext uri="{FF2B5EF4-FFF2-40B4-BE49-F238E27FC236}">
                    <a16:creationId xmlns:a16="http://schemas.microsoft.com/office/drawing/2014/main" id="{4031B2ED-4FD4-BB5F-AB6C-8CB3342B1B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0813" y="4411177"/>
                <a:ext cx="3918341" cy="1921015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CE199EC6-EB6F-F487-0C43-C75C07971BD0}"/>
                  </a:ext>
                </a:extLst>
              </p:cNvPr>
              <p:cNvSpPr txBox="1"/>
              <p:nvPr/>
            </p:nvSpPr>
            <p:spPr>
              <a:xfrm>
                <a:off x="7593432" y="3740363"/>
                <a:ext cx="4598951" cy="3940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b="0" i="0" smtClean="0">
                              <a:latin typeface="Cambria Math" panose="02040503050406030204" pitchFamily="18" charset="0"/>
                            </a:rPr>
                            <m:t>exp</m:t>
                          </m:r>
                        </m:sub>
                      </m:sSub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=1+</m:t>
                      </m:r>
                      <m:r>
                        <a:rPr lang="en-US" altLang="zh-CN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i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</m:sub>
                          </m:sSub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altLang="zh-CN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sub>
                      </m:sSub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2567A33B-EF3A-9399-2973-DF66796A3A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3432" y="3740363"/>
                <a:ext cx="4598951" cy="394019"/>
              </a:xfrm>
              <a:prstGeom prst="rect">
                <a:avLst/>
              </a:prstGeom>
              <a:blipFill>
                <a:blip r:embed="rId4"/>
                <a:stretch>
                  <a:fillRect b="-78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图片 9">
            <a:extLst>
              <a:ext uri="{FF2B5EF4-FFF2-40B4-BE49-F238E27FC236}">
                <a16:creationId xmlns:a16="http://schemas.microsoft.com/office/drawing/2014/main" id="{26A47C61-FC6B-9C12-306D-B402451ECBE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4566" t="6975" b="45721"/>
          <a:stretch>
            <a:fillRect/>
          </a:stretch>
        </p:blipFill>
        <p:spPr>
          <a:xfrm>
            <a:off x="424885" y="1298864"/>
            <a:ext cx="6616297" cy="509154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78958C59-37EE-059F-9702-AD4825494F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1918" y="1768842"/>
            <a:ext cx="2961409" cy="339328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A98CB5DF-F728-E19C-27B8-B68DE10CD9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6305" y="2029452"/>
            <a:ext cx="2598829" cy="393762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6A8A885A-3074-6904-AE69-9F73BE25D4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3191" y="2533986"/>
            <a:ext cx="3489753" cy="416606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B58FD745-CED6-4D49-50B0-A13FD1983FA9}"/>
              </a:ext>
            </a:extLst>
          </p:cNvPr>
          <p:cNvSpPr txBox="1"/>
          <p:nvPr/>
        </p:nvSpPr>
        <p:spPr>
          <a:xfrm>
            <a:off x="1699348" y="2072321"/>
            <a:ext cx="2298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C00000"/>
                </a:solidFill>
              </a:rPr>
              <a:t>Lippmann-Schwinger equation</a:t>
            </a:r>
            <a:endParaRPr lang="zh-CN" altLang="en-US" sz="1200" b="1" dirty="0">
              <a:solidFill>
                <a:srgbClr val="C00000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9CE24C5A-08E8-762E-21E1-D279E0E4BC84}"/>
              </a:ext>
            </a:extLst>
          </p:cNvPr>
          <p:cNvSpPr txBox="1"/>
          <p:nvPr/>
        </p:nvSpPr>
        <p:spPr>
          <a:xfrm>
            <a:off x="1699348" y="2986088"/>
            <a:ext cx="1894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err="1">
                <a:solidFill>
                  <a:srgbClr val="C00000"/>
                </a:solidFill>
              </a:rPr>
              <a:t>Sokhotski-Plemelj</a:t>
            </a:r>
            <a:endParaRPr lang="en-US" altLang="zh-CN" sz="1200" b="1" dirty="0">
              <a:solidFill>
                <a:srgbClr val="C00000"/>
              </a:solidFill>
            </a:endParaRPr>
          </a:p>
          <a:p>
            <a:r>
              <a:rPr lang="en-US" altLang="zh-CN" sz="1200" b="1" dirty="0">
                <a:solidFill>
                  <a:srgbClr val="C00000"/>
                </a:solidFill>
              </a:rPr>
              <a:t>theorem</a:t>
            </a:r>
            <a:endParaRPr lang="zh-CN" altLang="en-US" sz="1200" b="1" dirty="0">
              <a:solidFill>
                <a:srgbClr val="C00000"/>
              </a:solidFill>
            </a:endParaRPr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CFA414B1-05B8-59DA-A702-4E1AE1AED77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46305" y="2620642"/>
            <a:ext cx="3276884" cy="777307"/>
          </a:xfrm>
          <a:prstGeom prst="rect">
            <a:avLst/>
          </a:prstGeom>
        </p:spPr>
      </p:pic>
      <p:sp>
        <p:nvSpPr>
          <p:cNvPr id="32" name="箭头: 圆角右 31">
            <a:extLst>
              <a:ext uri="{FF2B5EF4-FFF2-40B4-BE49-F238E27FC236}">
                <a16:creationId xmlns:a16="http://schemas.microsoft.com/office/drawing/2014/main" id="{23A50AC0-44D8-E3BF-180E-3153A3610AB0}"/>
              </a:ext>
            </a:extLst>
          </p:cNvPr>
          <p:cNvSpPr/>
          <p:nvPr/>
        </p:nvSpPr>
        <p:spPr>
          <a:xfrm flipV="1">
            <a:off x="3910617" y="1842193"/>
            <a:ext cx="561109" cy="633845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4" name="箭头: 圆角右 33">
            <a:extLst>
              <a:ext uri="{FF2B5EF4-FFF2-40B4-BE49-F238E27FC236}">
                <a16:creationId xmlns:a16="http://schemas.microsoft.com/office/drawing/2014/main" id="{F1B8C44D-8032-6E24-0E21-96C0F4766B5B}"/>
              </a:ext>
            </a:extLst>
          </p:cNvPr>
          <p:cNvSpPr/>
          <p:nvPr/>
        </p:nvSpPr>
        <p:spPr>
          <a:xfrm flipV="1">
            <a:off x="3862944" y="2644648"/>
            <a:ext cx="561109" cy="633845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EBD03CB0-F0D0-944B-2150-F5C5F7679122}"/>
              </a:ext>
            </a:extLst>
          </p:cNvPr>
          <p:cNvGrpSpPr/>
          <p:nvPr/>
        </p:nvGrpSpPr>
        <p:grpSpPr>
          <a:xfrm>
            <a:off x="8297952" y="1302191"/>
            <a:ext cx="3323699" cy="2088367"/>
            <a:chOff x="-1398966" y="837266"/>
            <a:chExt cx="8878069" cy="5578323"/>
          </a:xfrm>
        </p:grpSpPr>
        <p:pic>
          <p:nvPicPr>
            <p:cNvPr id="38" name="图片 37">
              <a:extLst>
                <a:ext uri="{FF2B5EF4-FFF2-40B4-BE49-F238E27FC236}">
                  <a16:creationId xmlns:a16="http://schemas.microsoft.com/office/drawing/2014/main" id="{3B55E09E-994A-B831-831B-98C9841C6F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-1398966" y="837266"/>
              <a:ext cx="8878069" cy="5578323"/>
            </a:xfrm>
            <a:prstGeom prst="rect">
              <a:avLst/>
            </a:prstGeom>
          </p:spPr>
        </p:pic>
        <p:pic>
          <p:nvPicPr>
            <p:cNvPr id="36" name="图片 35">
              <a:extLst>
                <a:ext uri="{FF2B5EF4-FFF2-40B4-BE49-F238E27FC236}">
                  <a16:creationId xmlns:a16="http://schemas.microsoft.com/office/drawing/2014/main" id="{C02DBAC2-2705-FBB9-3288-F7514BE68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l="53400" t="3857" r="4856" b="72176"/>
            <a:stretch>
              <a:fillRect/>
            </a:stretch>
          </p:blipFill>
          <p:spPr>
            <a:xfrm>
              <a:off x="172554" y="2303153"/>
              <a:ext cx="3298709" cy="1191205"/>
            </a:xfrm>
            <a:prstGeom prst="rect">
              <a:avLst/>
            </a:prstGeom>
          </p:spPr>
        </p:pic>
      </p:grp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FABF8F2B-39AF-4D30-9F34-D3EB80C02375}"/>
              </a:ext>
            </a:extLst>
          </p:cNvPr>
          <p:cNvCxnSpPr/>
          <p:nvPr/>
        </p:nvCxnSpPr>
        <p:spPr>
          <a:xfrm>
            <a:off x="0" y="3449782"/>
            <a:ext cx="12192000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3653A3E2-5DA5-DD93-A307-FCFBD9267266}"/>
                  </a:ext>
                </a:extLst>
              </p:cNvPr>
              <p:cNvSpPr txBox="1"/>
              <p:nvPr/>
            </p:nvSpPr>
            <p:spPr>
              <a:xfrm>
                <a:off x="7635076" y="2961570"/>
                <a:ext cx="55746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CN" sz="1600" b="0" i="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∝0</m:t>
                      </m:r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1D2E63D6-A38A-9265-AB5F-87C7CA4666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5076" y="2961570"/>
                <a:ext cx="557460" cy="33855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矩形 42">
            <a:extLst>
              <a:ext uri="{FF2B5EF4-FFF2-40B4-BE49-F238E27FC236}">
                <a16:creationId xmlns:a16="http://schemas.microsoft.com/office/drawing/2014/main" id="{073F9CC4-CC74-32EA-A693-0FE848FDE4C6}"/>
              </a:ext>
            </a:extLst>
          </p:cNvPr>
          <p:cNvSpPr/>
          <p:nvPr/>
        </p:nvSpPr>
        <p:spPr>
          <a:xfrm>
            <a:off x="7138555" y="2950592"/>
            <a:ext cx="1006886" cy="439966"/>
          </a:xfrm>
          <a:prstGeom prst="rect">
            <a:avLst/>
          </a:prstGeom>
          <a:noFill/>
          <a:ln>
            <a:solidFill>
              <a:srgbClr val="EE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EA5CF2D-990A-6192-18A1-4EA485283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2026/8/15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69C8A7A-4A2D-46F3-5C33-061B55713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第十一届手征有效场论研讨会 兰州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C34E8A9-D771-D35E-53CF-E4EB738ED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9273-3D7D-4ED4-A243-0AF4A3E566A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52065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DA06C478-5E76-3CEC-823D-B7415D63E5F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altLang="zh-CN" dirty="0"/>
                  <a:t>Back 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mass shift in nucleus collisions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DA06C478-5E76-3CEC-823D-B7415D63E5F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64" t="-7519" b="-353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DB2FAB69-91BC-9BCC-7EE1-694FE6A679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87059" y="1284202"/>
            <a:ext cx="9312447" cy="2438611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F094F24B-BB94-7500-4CFF-343AE5DD2F90}"/>
              </a:ext>
            </a:extLst>
          </p:cNvPr>
          <p:cNvSpPr txBox="1"/>
          <p:nvPr/>
        </p:nvSpPr>
        <p:spPr>
          <a:xfrm>
            <a:off x="1237129" y="4216998"/>
            <a:ext cx="616066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altLang="zh-CN" dirty="0"/>
              <a:t>Fit mix event distribution with a multi-Gaussian function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zh-CN" dirty="0"/>
              <a:t>Fit the same event </a:t>
            </a:r>
          </a:p>
          <a:p>
            <a:pPr marL="342900" indent="-342900">
              <a:buFont typeface="+mj-lt"/>
              <a:buAutoNum type="arabicPeriod"/>
            </a:pPr>
            <a:endParaRPr lang="en-US" altLang="zh-CN" dirty="0"/>
          </a:p>
          <a:p>
            <a:pPr marL="342900" indent="-342900">
              <a:buFont typeface="+mj-lt"/>
              <a:buAutoNum type="arabicPeriod"/>
            </a:pPr>
            <a:endParaRPr lang="en-US" altLang="zh-CN" dirty="0"/>
          </a:p>
          <a:p>
            <a:pPr marL="342900" indent="-342900">
              <a:buFont typeface="+mj-lt"/>
              <a:buAutoNum type="arabicPeriod"/>
            </a:pPr>
            <a:endParaRPr lang="en-US" altLang="zh-CN" dirty="0"/>
          </a:p>
          <a:p>
            <a:pPr marL="342900" indent="-342900">
              <a:buFont typeface="+mj-lt"/>
              <a:buAutoNum type="arabicPeriod"/>
            </a:pPr>
            <a:r>
              <a:rPr lang="en-US" altLang="zh-CN" dirty="0"/>
              <a:t>Well reproduce</a:t>
            </a:r>
            <a:br>
              <a:rPr lang="en-US" altLang="zh-CN" dirty="0"/>
            </a:b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A7B4258-00FD-3E20-4637-056DC0E687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7729" y="4812639"/>
            <a:ext cx="4740051" cy="655377"/>
          </a:xfrm>
          <a:prstGeom prst="rect">
            <a:avLst/>
          </a:prstGeom>
        </p:spPr>
      </p:pic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D04F4AD-73E0-A5BD-3C76-B981B8B35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2026/8/15</a:t>
            </a:r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14DC353-23F6-3262-CD37-26B0BD60C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第十一届手征有效场论研讨会 兰州</a:t>
            </a: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8D626CB-C9BB-A18F-FCC1-ECD642E00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39273-3D7D-4ED4-A243-0AF4A3E566A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325022"/>
      </p:ext>
    </p:extLst>
  </p:cSld>
  <p:clrMapOvr>
    <a:masterClrMapping/>
  </p:clrMapOvr>
</p:sld>
</file>

<file path=ppt/theme/theme1.xml><?xml version="1.0" encoding="utf-8"?>
<a:theme xmlns:a="http://schemas.openxmlformats.org/drawingml/2006/main" name="常用 土黄">
  <a:themeElements>
    <a:clrScheme name="蓝色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自定义 1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回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常用 土黄" id="{41B2D255-7825-4CE8-A3A7-123A7F0737D4}" vid="{8F95DEDA-DEB5-4FD0-95C0-47B28EE3B0BC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常用 土黄</Template>
  <TotalTime>2824</TotalTime>
  <Words>1783</Words>
  <Application>Microsoft Office PowerPoint</Application>
  <PresentationFormat>宽屏</PresentationFormat>
  <Paragraphs>332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8" baseType="lpstr">
      <vt:lpstr>等线</vt:lpstr>
      <vt:lpstr>Arial</vt:lpstr>
      <vt:lpstr>Calibri</vt:lpstr>
      <vt:lpstr>Cambria Math</vt:lpstr>
      <vt:lpstr>Wingdings</vt:lpstr>
      <vt:lpstr>常用 土黄</vt:lpstr>
      <vt:lpstr>Resonance Femtoscopy Beyond the On-Shell Approximation</vt:lpstr>
      <vt:lpstr>Motivation</vt:lpstr>
      <vt:lpstr>Motivation</vt:lpstr>
      <vt:lpstr>Intranuclear-cascade model (INC)</vt:lpstr>
      <vt:lpstr>Thermometer of kinetic decoupling</vt:lpstr>
      <vt:lpstr>Thermometer of kinetic decoupling</vt:lpstr>
      <vt:lpstr>From semiclassical to quantum</vt:lpstr>
      <vt:lpstr>Liouville equation</vt:lpstr>
      <vt:lpstr>Liouville equation</vt:lpstr>
      <vt:lpstr>Femtoscopic correlations </vt:lpstr>
      <vt:lpstr>Friedrichs-Lee model</vt:lpstr>
      <vt:lpstr>Friedrichs-Lee model</vt:lpstr>
      <vt:lpstr>Direct Δ contribution</vt:lpstr>
      <vt:lpstr>Reproduce ALICE femtoscopy</vt:lpstr>
      <vt:lpstr>Difference between semiclassical and quantum</vt:lpstr>
      <vt:lpstr>Summary</vt:lpstr>
      <vt:lpstr>Backup</vt:lpstr>
      <vt:lpstr>Intranuclear-cascade model (INC)</vt:lpstr>
      <vt:lpstr>In-medium effect</vt:lpstr>
      <vt:lpstr>Resonance Femtoscopy Beyond the On-Shell Approximation</vt:lpstr>
      <vt:lpstr>Resonance Femtoscopy Beyond the On-Shell Approximation</vt:lpstr>
      <vt:lpstr>Back to Δ mass shift in nucleus collisions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良 张</dc:creator>
  <cp:lastModifiedBy>良 张</cp:lastModifiedBy>
  <cp:revision>42</cp:revision>
  <dcterms:created xsi:type="dcterms:W3CDTF">2026-07-30T07:27:29Z</dcterms:created>
  <dcterms:modified xsi:type="dcterms:W3CDTF">2026-08-14T14:20:38Z</dcterms:modified>
</cp:coreProperties>
</file>