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tiff" ContentType="image/tif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10.svg" ContentType="image/svg+xml"/>
  <Override PartName="/ppt/media/image124.svg" ContentType="image/svg+xml"/>
  <Override PartName="/ppt/media/image128.svg" ContentType="image/svg+xml"/>
  <Override PartName="/ppt/media/image135.svg" ContentType="image/svg+xml"/>
  <Override PartName="/ppt/media/image138.svg" ContentType="image/svg+xml"/>
  <Override PartName="/ppt/media/image141.svg" ContentType="image/svg+xml"/>
  <Override PartName="/ppt/media/image143.svg" ContentType="image/svg+xml"/>
  <Override PartName="/ppt/media/image145.svg" ContentType="image/svg+xml"/>
  <Override PartName="/ppt/media/image147.svg" ContentType="image/svg+xml"/>
  <Override PartName="/ppt/media/image149.svg" ContentType="image/svg+xml"/>
  <Override PartName="/ppt/media/image151.svg" ContentType="image/svg+xml"/>
  <Override PartName="/ppt/media/image153.svg" ContentType="image/svg+xml"/>
  <Override PartName="/ppt/media/image15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7" r:id="rId3"/>
    <p:sldId id="334" r:id="rId5"/>
    <p:sldId id="272" r:id="rId6"/>
    <p:sldId id="270" r:id="rId7"/>
    <p:sldId id="273" r:id="rId8"/>
    <p:sldId id="383" r:id="rId9"/>
    <p:sldId id="265" r:id="rId10"/>
    <p:sldId id="278" r:id="rId11"/>
    <p:sldId id="356" r:id="rId12"/>
    <p:sldId id="360" r:id="rId13"/>
    <p:sldId id="361" r:id="rId14"/>
    <p:sldId id="389" r:id="rId15"/>
    <p:sldId id="363" r:id="rId16"/>
    <p:sldId id="365" r:id="rId17"/>
    <p:sldId id="366" r:id="rId18"/>
    <p:sldId id="367" r:id="rId19"/>
    <p:sldId id="372" r:id="rId20"/>
    <p:sldId id="373" r:id="rId21"/>
    <p:sldId id="374" r:id="rId22"/>
    <p:sldId id="375" r:id="rId23"/>
    <p:sldId id="390" r:id="rId24"/>
    <p:sldId id="377" r:id="rId25"/>
    <p:sldId id="380" r:id="rId26"/>
    <p:sldId id="379" r:id="rId27"/>
    <p:sldId id="381" r:id="rId28"/>
    <p:sldId id="384" r:id="rId29"/>
    <p:sldId id="385" r:id="rId30"/>
    <p:sldId id="386" r:id="rId31"/>
    <p:sldId id="391" r:id="rId32"/>
    <p:sldId id="300" r:id="rId33"/>
    <p:sldId id="256" r:id="rId34"/>
    <p:sldId id="376" r:id="rId35"/>
    <p:sldId id="349" r:id="rId36"/>
    <p:sldId id="350" r:id="rId37"/>
    <p:sldId id="353" r:id="rId38"/>
    <p:sldId id="354" r:id="rId39"/>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Sheng Geng" initials="LSG" lastIdx="3" clrIdx="0"/>
  <p:cmAuthor id="2" name="junxu" initials="j"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BF7FFF"/>
    <a:srgbClr val="FFC0FF"/>
    <a:srgbClr val="FFBBFF"/>
    <a:srgbClr val="EF949E"/>
    <a:srgbClr val="ED7D31"/>
    <a:srgbClr val="5B9BD5"/>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009" autoAdjust="0"/>
  </p:normalViewPr>
  <p:slideViewPr>
    <p:cSldViewPr snapToGrid="0">
      <p:cViewPr>
        <p:scale>
          <a:sx n="84" d="100"/>
          <a:sy n="84" d="100"/>
        </p:scale>
        <p:origin x="598" y="2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gs" Target="tags/tag21.xml"/><Relationship Id="rId43" Type="http://schemas.openxmlformats.org/officeDocument/2006/relationships/commentAuthors" Target="commentAuthors.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dirty="0"/>
              <a:t>Good</a:t>
            </a:r>
            <a:r>
              <a:rPr lang="en-US" baseline="0" dirty="0"/>
              <a:t> morning! I am very honored to be invited to the this international workshop. Today I will present our recent achievements on the accurate relativistic chiral nuclear force. I am </a:t>
            </a:r>
            <a:r>
              <a:rPr lang="en-US" baseline="0" dirty="0" err="1"/>
              <a:t>Junxu</a:t>
            </a:r>
            <a:r>
              <a:rPr lang="en-US" baseline="0" dirty="0"/>
              <a:t> Lu from </a:t>
            </a:r>
            <a:r>
              <a:rPr lang="en-US" baseline="0" dirty="0" err="1"/>
              <a:t>Beihang</a:t>
            </a:r>
            <a:r>
              <a:rPr lang="en-US" baseline="0" dirty="0"/>
              <a:t> university. This work is completed cooperated </a:t>
            </a:r>
            <a:r>
              <a:rPr lang="en-US" baseline="0" dirty="0" err="1"/>
              <a:t>Chunxuan</a:t>
            </a:r>
            <a:r>
              <a:rPr lang="en-US" baseline="0" dirty="0"/>
              <a:t> </a:t>
            </a:r>
            <a:r>
              <a:rPr lang="en-US" baseline="0" dirty="0" err="1"/>
              <a:t>wang</a:t>
            </a:r>
            <a:r>
              <a:rPr lang="en-US" baseline="0" dirty="0"/>
              <a:t>, yang </a:t>
            </a:r>
            <a:r>
              <a:rPr lang="en-US" baseline="0" dirty="0" err="1"/>
              <a:t>xiao</a:t>
            </a:r>
            <a:r>
              <a:rPr lang="en-US" baseline="0" dirty="0"/>
              <a:t> and professor li-sheng </a:t>
            </a:r>
            <a:r>
              <a:rPr lang="en-US" baseline="0" dirty="0" err="1"/>
              <a:t>geng</a:t>
            </a:r>
            <a:r>
              <a:rPr lang="en-US" baseline="0" dirty="0"/>
              <a:t>.</a:t>
            </a:r>
            <a:endParaRPr lang="en-US" dirty="0"/>
          </a:p>
        </p:txBody>
      </p:sp>
      <p:sp>
        <p:nvSpPr>
          <p:cNvPr id="4" name="灯片编号占位符 3"/>
          <p:cNvSpPr>
            <a:spLocks noGrp="1"/>
          </p:cNvSpPr>
          <p:nvPr>
            <p:ph type="sldNum" sz="quarter" idx="10"/>
          </p:nvPr>
        </p:nvSpPr>
        <p:spPr/>
        <p:txBody>
          <a:bodyPr/>
          <a:lstStyle/>
          <a:p>
            <a:fld id="{4BBE40E6-4296-4642-942F-F189FB4137BA}"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altLang="zh-CN" dirty="0"/>
              <a:t>Here is the outline of m</a:t>
            </a:r>
            <a:r>
              <a:rPr lang="en-US" altLang="zh-CN" baseline="0" dirty="0"/>
              <a:t>y talk today. First comes a short introduction of the historical story of nuclear forces. Then I will explain the framework for our relativistic nuclear force. In the third section I will show the results obtained with the relativistic nuclear forced. And finally a short summary and prospect</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baseline="0" dirty="0"/>
              <a:t>我们指导，核力是我们从核子自由度出发，理解核素图中数千种核素性质的基本</a:t>
            </a:r>
            <a:r>
              <a:rPr lang="zh-CN" altLang="en-US" baseline="0" dirty="0"/>
              <a:t>出发点，也是我们开展核物质，核反应、和结构以及天物理研究的关键输入，对我们理解强相互作用本质有十分重要的意义。</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i="0" kern="1200" dirty="0">
                <a:solidFill>
                  <a:schemeClr val="tx1"/>
                </a:solidFill>
                <a:effectLst/>
                <a:latin typeface="+mn-lt"/>
                <a:ea typeface="+mn-ea"/>
                <a:cs typeface="+mn-cs"/>
              </a:rPr>
              <a:t>核力也是国家大科学装置关注的焦点，像日本</a:t>
            </a:r>
            <a:r>
              <a:rPr lang="en-US" altLang="zh-CN" sz="1200" b="0" i="0" kern="1200" dirty="0">
                <a:solidFill>
                  <a:schemeClr val="tx1"/>
                </a:solidFill>
                <a:effectLst/>
                <a:latin typeface="+mn-lt"/>
                <a:ea typeface="+mn-ea"/>
                <a:cs typeface="+mn-cs"/>
              </a:rPr>
              <a:t>ribf</a:t>
            </a:r>
            <a:r>
              <a:rPr lang="zh-CN" altLang="en-US" sz="1200" b="0" i="0" kern="1200" dirty="0">
                <a:solidFill>
                  <a:schemeClr val="tx1"/>
                </a:solidFill>
                <a:effectLst/>
                <a:latin typeface="+mn-lt"/>
                <a:ea typeface="+mn-ea"/>
                <a:cs typeface="+mn-cs"/>
              </a:rPr>
              <a:t>，美国的</a:t>
            </a:r>
            <a:r>
              <a:rPr lang="en-US" altLang="zh-CN" sz="1200" b="0" i="0" kern="1200" dirty="0">
                <a:solidFill>
                  <a:schemeClr val="tx1"/>
                </a:solidFill>
                <a:effectLst/>
                <a:latin typeface="+mn-lt"/>
                <a:ea typeface="+mn-ea"/>
                <a:cs typeface="+mn-cs"/>
              </a:rPr>
              <a:t>frib</a:t>
            </a:r>
            <a:r>
              <a:rPr lang="zh-CN" altLang="en-US" sz="1200" b="0" i="0" kern="1200" dirty="0">
                <a:solidFill>
                  <a:schemeClr val="tx1"/>
                </a:solidFill>
                <a:effectLst/>
                <a:latin typeface="+mn-lt"/>
                <a:ea typeface="+mn-ea"/>
                <a:cs typeface="+mn-cs"/>
              </a:rPr>
              <a:t>以及马上就要建成的我们的</a:t>
            </a:r>
            <a:r>
              <a:rPr lang="en-US" altLang="zh-CN" sz="1200" b="0" i="0" kern="1200" dirty="0">
                <a:solidFill>
                  <a:schemeClr val="tx1"/>
                </a:solidFill>
                <a:effectLst/>
                <a:latin typeface="+mn-lt"/>
                <a:ea typeface="+mn-ea"/>
                <a:cs typeface="+mn-cs"/>
              </a:rPr>
              <a:t>hiaf</a:t>
            </a:r>
            <a:r>
              <a:rPr lang="zh-CN" altLang="en-US" sz="1200" b="0" i="0" kern="1200" dirty="0">
                <a:solidFill>
                  <a:schemeClr val="tx1"/>
                </a:solidFill>
                <a:effectLst/>
                <a:latin typeface="+mn-lt"/>
                <a:ea typeface="+mn-ea"/>
                <a:cs typeface="+mn-cs"/>
              </a:rPr>
              <a:t>都把核子如何束缚成原子核作为他们研究的科学目标之一。特别是，最近实验上发现了很多新奇的核物理现象，比如四中子态、新的晕核以及滴线核，超核以及超重核等等。</a:t>
            </a:r>
            <a:endParaRPr lang="zh-CN" alt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effectLst/>
                <a:sym typeface="+mn-ea"/>
              </a:rPr>
              <a:t>这些远离稳定线的奇特核研究将为我们认识强相互作用提供了新的视野。，，极大地推动了人类对原子核量子多体系统的认识。但是同时也对目前的核物理理论研究提出了新的挑战。</a:t>
            </a:r>
            <a:endParaRPr lang="zh-CN" alt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b="0" i="0" kern="1200" dirty="0">
                <a:solidFill>
                  <a:schemeClr val="tx1"/>
                </a:solidFill>
                <a:effectLst/>
                <a:latin typeface="+mn-lt"/>
                <a:ea typeface="+mn-ea"/>
                <a:cs typeface="+mn-cs"/>
              </a:rPr>
              <a:t>The nuclear force is also the major</a:t>
            </a:r>
            <a:r>
              <a:rPr lang="en-US" altLang="zh-CN" sz="1200" b="0" i="0" kern="1200" baseline="0" dirty="0">
                <a:solidFill>
                  <a:schemeClr val="tx1"/>
                </a:solidFill>
                <a:effectLst/>
                <a:latin typeface="+mn-lt"/>
                <a:ea typeface="+mn-ea"/>
                <a:cs typeface="+mn-cs"/>
              </a:rPr>
              <a:t> concern of various facilities around the world. For example, the RIBF </a:t>
            </a:r>
            <a:r>
              <a:rPr lang="en-US" altLang="zh-CN" sz="1200" b="0" i="0" kern="1200" baseline="0" dirty="0" err="1">
                <a:solidFill>
                  <a:schemeClr val="tx1"/>
                </a:solidFill>
                <a:effectLst/>
                <a:latin typeface="+mn-lt"/>
                <a:ea typeface="+mn-ea"/>
                <a:cs typeface="+mn-cs"/>
              </a:rPr>
              <a:t>accecelerators</a:t>
            </a:r>
            <a:r>
              <a:rPr lang="en-US" altLang="zh-CN" sz="1200" b="0" i="0" kern="1200" baseline="0" dirty="0">
                <a:solidFill>
                  <a:schemeClr val="tx1"/>
                </a:solidFill>
                <a:effectLst/>
                <a:latin typeface="+mn-lt"/>
                <a:ea typeface="+mn-ea"/>
                <a:cs typeface="+mn-cs"/>
              </a:rPr>
              <a:t> in Japan, the FRIB at Michigan </a:t>
            </a:r>
            <a:r>
              <a:rPr lang="en-US" altLang="zh-CN" sz="1200" b="0" i="0" kern="1200" baseline="0" dirty="0" err="1">
                <a:solidFill>
                  <a:schemeClr val="tx1"/>
                </a:solidFill>
                <a:effectLst/>
                <a:latin typeface="+mn-lt"/>
                <a:ea typeface="+mn-ea"/>
                <a:cs typeface="+mn-cs"/>
              </a:rPr>
              <a:t>stae</a:t>
            </a:r>
            <a:r>
              <a:rPr lang="en-US" altLang="zh-CN" sz="1200" b="0" i="0" kern="1200" baseline="0" dirty="0">
                <a:solidFill>
                  <a:schemeClr val="tx1"/>
                </a:solidFill>
                <a:effectLst/>
                <a:latin typeface="+mn-lt"/>
                <a:ea typeface="+mn-ea"/>
                <a:cs typeface="+mn-cs"/>
              </a:rPr>
              <a:t> university and the HIAF in china. All such facilities that are already in operation or about to be build regard the issues that how protons and neutrons bind to form nuclei and the limits of stability as main goal. Actually, with the rapid development of experimental techniques, a larger variety of exotic nuclear phenomena are discovered recently including the four-neutron system, novel halo nucleus and its structure, new nuclide neat the drip line, hyper-nuclei composed of hyperons, and </a:t>
            </a:r>
            <a:r>
              <a:rPr lang="en-US" altLang="zh-CN" sz="1200" b="0" i="0" kern="1200" dirty="0">
                <a:solidFill>
                  <a:schemeClr val="tx1"/>
                </a:solidFill>
                <a:effectLst/>
                <a:latin typeface="+mn-lt"/>
                <a:ea typeface="+mn-ea"/>
                <a:cs typeface="+mn-cs"/>
              </a:rPr>
              <a:t>Nuclear synthesis of </a:t>
            </a:r>
            <a:r>
              <a:rPr lang="en-US" altLang="zh-CN" sz="1200" b="0" i="0" kern="1200" dirty="0" err="1">
                <a:solidFill>
                  <a:schemeClr val="tx1"/>
                </a:solidFill>
                <a:effectLst/>
                <a:latin typeface="+mn-lt"/>
                <a:ea typeface="+mn-ea"/>
                <a:cs typeface="+mn-cs"/>
              </a:rPr>
              <a:t>superheavy</a:t>
            </a:r>
            <a:r>
              <a:rPr lang="en-US" altLang="zh-CN" sz="1200" b="0" i="0" kern="1200" dirty="0">
                <a:solidFill>
                  <a:schemeClr val="tx1"/>
                </a:solidFill>
                <a:effectLst/>
                <a:latin typeface="+mn-lt"/>
                <a:ea typeface="+mn-ea"/>
                <a:cs typeface="+mn-cs"/>
              </a:rPr>
              <a:t> elements. </a:t>
            </a: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b="0" i="0" kern="1200" dirty="0">
                <a:solidFill>
                  <a:schemeClr val="tx1"/>
                </a:solidFill>
                <a:effectLst/>
                <a:latin typeface="+mn-lt"/>
                <a:ea typeface="+mn-ea"/>
                <a:cs typeface="+mn-cs"/>
              </a:rPr>
              <a:t>These exotic nuclei far away</a:t>
            </a:r>
            <a:r>
              <a:rPr lang="en-US" altLang="zh-CN" sz="1200" b="0" i="0" kern="1200" baseline="0" dirty="0">
                <a:solidFill>
                  <a:schemeClr val="tx1"/>
                </a:solidFill>
                <a:effectLst/>
                <a:latin typeface="+mn-lt"/>
                <a:ea typeface="+mn-ea"/>
                <a:cs typeface="+mn-cs"/>
              </a:rPr>
              <a:t> from the stability line provide us with new opportunities to understand the fundamental interactions but simultaneously, they also challenge the current theoretical researches of nuclear physics. </a:t>
            </a: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i="0" kern="1200" dirty="0">
                <a:solidFill>
                  <a:schemeClr val="tx1"/>
                </a:solidFill>
                <a:effectLst/>
                <a:latin typeface="+mn-lt"/>
                <a:ea typeface="+mn-ea"/>
                <a:cs typeface="+mn-cs"/>
              </a:rPr>
              <a:t>，这些远离稳定线的奇特核研究将为我们认识构成物质的基本相互作用提供了新的视野。，</a:t>
            </a:r>
            <a:r>
              <a:rPr lang="zh-CN" altLang="en-US" sz="1200" kern="1200" dirty="0">
                <a:solidFill>
                  <a:schemeClr val="tx1"/>
                </a:solidFill>
                <a:effectLst/>
                <a:latin typeface="+mn-lt"/>
                <a:ea typeface="+mn-ea"/>
                <a:cs typeface="+mn-cs"/>
              </a:rPr>
              <a:t>，极大地推动了人类对原子核量子多体系统的认识</a:t>
            </a:r>
            <a:r>
              <a:rPr lang="zh-CN" altLang="en-US" sz="1200" b="0" i="0" kern="1200" dirty="0">
                <a:solidFill>
                  <a:schemeClr val="tx1"/>
                </a:solidFill>
                <a:effectLst/>
                <a:latin typeface="+mn-lt"/>
                <a:ea typeface="+mn-ea"/>
                <a:cs typeface="+mn-cs"/>
              </a:rPr>
              <a:t>。但是同时也对目前的核物理研究提出了新的挑战。</a:t>
            </a: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b="0" i="0" kern="1200" dirty="0">
                <a:solidFill>
                  <a:schemeClr val="tx1"/>
                </a:solidFill>
                <a:effectLst/>
                <a:latin typeface="+mn-lt"/>
                <a:ea typeface="+mn-ea"/>
                <a:cs typeface="+mn-cs"/>
              </a:rPr>
              <a:t>High   Intensity Heavy-ion Accelerator Facility</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然而对于核力的研究也是物理学中最为困难的问题之一。早期的研究可以追溯到上世纪</a:t>
            </a:r>
            <a:r>
              <a:rPr lang="en-US" altLang="zh-CN" dirty="0"/>
              <a:t>30</a:t>
            </a:r>
            <a:r>
              <a:rPr lang="zh-CN" altLang="en-US" dirty="0"/>
              <a:t>年代</a:t>
            </a:r>
            <a:r>
              <a:rPr lang="en-US" altLang="zh-CN" dirty="0" err="1"/>
              <a:t>yukawa</a:t>
            </a:r>
            <a:r>
              <a:rPr lang="zh-CN" altLang="en-US" dirty="0"/>
              <a:t>提出的介子理论，到</a:t>
            </a:r>
            <a:r>
              <a:rPr lang="en-US" altLang="zh-CN" dirty="0"/>
              <a:t>50</a:t>
            </a:r>
            <a:r>
              <a:rPr lang="zh-CN" altLang="en-US" dirty="0"/>
              <a:t>，</a:t>
            </a:r>
            <a:r>
              <a:rPr lang="en-US" altLang="zh-CN" dirty="0"/>
              <a:t>60</a:t>
            </a:r>
            <a:r>
              <a:rPr lang="zh-CN" altLang="en-US" dirty="0"/>
              <a:t>年代，随着</a:t>
            </a:r>
            <a:r>
              <a:rPr lang="en-US" altLang="zh-CN" dirty="0"/>
              <a:t>pi</a:t>
            </a:r>
            <a:r>
              <a:rPr lang="zh-CN" altLang="en-US" dirty="0"/>
              <a:t>介子等一系列玻色子的发现，已经能够初步描述核力乃至氘核。到了</a:t>
            </a:r>
            <a:r>
              <a:rPr lang="en-US" altLang="zh-CN" dirty="0"/>
              <a:t>70</a:t>
            </a:r>
            <a:r>
              <a:rPr lang="zh-CN" altLang="en-US" dirty="0"/>
              <a:t>年代，物理学家们发现了强相互作用的基本理论量子色动力学</a:t>
            </a:r>
            <a:r>
              <a:rPr lang="en-US" altLang="zh-CN" dirty="0"/>
              <a:t>QCD</a:t>
            </a:r>
            <a:r>
              <a:rPr lang="zh-CN" altLang="en-US" dirty="0"/>
              <a:t>，这下之前的理论就都变成模型，要推到重来了。受到</a:t>
            </a:r>
            <a:r>
              <a:rPr lang="en-US" altLang="zh-CN" dirty="0"/>
              <a:t>QCD</a:t>
            </a:r>
            <a:r>
              <a:rPr lang="zh-CN" altLang="en-US" dirty="0"/>
              <a:t>的启发，</a:t>
            </a:r>
            <a:r>
              <a:rPr lang="en-US" altLang="zh-CN" dirty="0"/>
              <a:t>80</a:t>
            </a:r>
            <a:r>
              <a:rPr lang="zh-CN" altLang="en-US" dirty="0"/>
              <a:t>年代人们提出了一种从夸克层次描述核力的方法，不过其本质上仍然是模型。终于到</a:t>
            </a:r>
            <a:r>
              <a:rPr lang="en-US" altLang="zh-CN" dirty="0"/>
              <a:t>90</a:t>
            </a:r>
            <a:r>
              <a:rPr lang="zh-CN" altLang="en-US" dirty="0"/>
              <a:t>年代，人们对于核力的研究取得了重大突破，</a:t>
            </a:r>
            <a:r>
              <a:rPr lang="en-US" altLang="zh-CN" dirty="0" err="1"/>
              <a:t>weinberg</a:t>
            </a:r>
            <a:r>
              <a:rPr lang="zh-CN" altLang="en-US" dirty="0"/>
              <a:t>提出有效场论研究核力，将核力按照手征阶数展开。这也是我们的研究中要用的方法，之后会有进一步的阐述。在人们从</a:t>
            </a:r>
            <a:r>
              <a:rPr lang="en-US" altLang="zh-CN" dirty="0"/>
              <a:t>QCD</a:t>
            </a:r>
            <a:r>
              <a:rPr lang="zh-CN" altLang="en-US" dirty="0"/>
              <a:t>出发取得重大进展的同时，唯象模型也获得了长足进步，在</a:t>
            </a:r>
            <a:r>
              <a:rPr lang="en-US" altLang="zh-CN" dirty="0"/>
              <a:t>94</a:t>
            </a:r>
            <a:r>
              <a:rPr lang="zh-CN" altLang="en-US" dirty="0"/>
              <a:t>年跟</a:t>
            </a:r>
            <a:r>
              <a:rPr lang="en-US" altLang="zh-CN" dirty="0"/>
              <a:t>01</a:t>
            </a:r>
            <a:r>
              <a:rPr lang="zh-CN" altLang="en-US" dirty="0"/>
              <a:t>年，出现了三种代表性的唯象模型。其中</a:t>
            </a:r>
            <a:r>
              <a:rPr lang="en-US" altLang="zh-CN" dirty="0"/>
              <a:t>AV18</a:t>
            </a:r>
            <a:r>
              <a:rPr lang="zh-CN" altLang="en-US" dirty="0"/>
              <a:t>跟</a:t>
            </a:r>
            <a:r>
              <a:rPr lang="en-US" altLang="zh-CN" dirty="0"/>
              <a:t>Reid93</a:t>
            </a:r>
            <a:r>
              <a:rPr lang="zh-CN" altLang="en-US" dirty="0"/>
              <a:t>基于算符因子化也就是张量展开，</a:t>
            </a:r>
            <a:r>
              <a:rPr lang="en-US" altLang="zh-CN" dirty="0"/>
              <a:t>CD-Bonn</a:t>
            </a:r>
            <a:r>
              <a:rPr lang="zh-CN" altLang="en-US" dirty="0"/>
              <a:t>则基于介子交换。这三中唯象模型均实现了对于数千个核子散射数据的高精度描述。最后值得一提的是格点</a:t>
            </a:r>
            <a:r>
              <a:rPr lang="en-US" altLang="zh-CN" dirty="0"/>
              <a:t>QCD</a:t>
            </a:r>
            <a:r>
              <a:rPr lang="zh-CN" altLang="en-US" dirty="0"/>
              <a:t>，因为核力是夸克间相互作用的剩余相互作用力，类似范德瓦尔斯力，从夸克层次计算十分复杂。直到</a:t>
            </a:r>
            <a:r>
              <a:rPr lang="en-US" altLang="zh-CN" dirty="0"/>
              <a:t>2006</a:t>
            </a:r>
            <a:r>
              <a:rPr lang="zh-CN" altLang="en-US" dirty="0"/>
              <a:t>年，考虑的完整动力学的格点计算才最终完成。</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indent="0">
              <a:buFont typeface="Wingdings" panose="05000000000000000000" pitchFamily="2" charset="2"/>
              <a:buNone/>
            </a:pPr>
            <a:r>
              <a:rPr lang="zh-CN" altLang="en-US" dirty="0"/>
              <a:t>描述强相互作用的基本理论是</a:t>
            </a:r>
            <a:r>
              <a:rPr lang="en-US" altLang="zh-CN" dirty="0"/>
              <a:t>QCD</a:t>
            </a:r>
            <a:r>
              <a:rPr lang="zh-CN" altLang="en-US" dirty="0"/>
              <a:t>。他有两大特性，</a:t>
            </a:r>
            <a:r>
              <a:rPr lang="zh-CN" altLang="en-US" b="1" dirty="0">
                <a:solidFill>
                  <a:srgbClr val="C00000"/>
                </a:solidFill>
                <a:ea typeface="微软雅黑" panose="020B0503020204020204" charset="-122"/>
                <a:sym typeface="+mn-ea"/>
              </a:rPr>
              <a:t>渐近自由与色禁闭。如右图所示，</a:t>
            </a:r>
            <a:r>
              <a:rPr lang="en-US" altLang="zh-CN" b="1" dirty="0">
                <a:solidFill>
                  <a:srgbClr val="C00000"/>
                </a:solidFill>
                <a:ea typeface="微软雅黑" panose="020B0503020204020204" charset="-122"/>
                <a:sym typeface="+mn-ea"/>
              </a:rPr>
              <a:t>QCD</a:t>
            </a:r>
            <a:r>
              <a:rPr lang="zh-CN" altLang="en-US" b="1" dirty="0">
                <a:solidFill>
                  <a:srgbClr val="C00000"/>
                </a:solidFill>
                <a:ea typeface="微软雅黑" panose="020B0503020204020204" charset="-122"/>
                <a:sym typeface="+mn-ea"/>
              </a:rPr>
              <a:t>跑动耦合常数随转移动量的减小迅速增大。这意味着在高能去，夸克近乎是自由的，而在低能区，则表现出非微扰特性，这时，夸克被束缚在强子中，强子成为强相互作用的的基本自由度。</a:t>
            </a:r>
            <a:endParaRPr lang="zh-CN" altLang="en-US" b="1" dirty="0">
              <a:solidFill>
                <a:srgbClr val="C00000"/>
              </a:solidFill>
              <a:ea typeface="微软雅黑" panose="020B0503020204020204" charset="-122"/>
              <a:sym typeface="+mn-ea"/>
            </a:endParaRPr>
          </a:p>
          <a:p>
            <a:pPr indent="0">
              <a:buFont typeface="Wingdings" panose="05000000000000000000" pitchFamily="2" charset="2"/>
              <a:buNone/>
            </a:pPr>
            <a:r>
              <a:rPr lang="zh-CN" altLang="en-US" b="1" dirty="0">
                <a:solidFill>
                  <a:srgbClr val="C00000"/>
                </a:solidFill>
                <a:ea typeface="微软雅黑" panose="020B0503020204020204" charset="-122"/>
                <a:sym typeface="+mn-ea"/>
              </a:rPr>
              <a:t>手征有效场论作为</a:t>
            </a:r>
            <a:r>
              <a:rPr lang="en-US" altLang="zh-CN" b="1" dirty="0">
                <a:solidFill>
                  <a:srgbClr val="C00000"/>
                </a:solidFill>
                <a:ea typeface="微软雅黑" panose="020B0503020204020204" charset="-122"/>
                <a:sym typeface="+mn-ea"/>
              </a:rPr>
              <a:t>QCD</a:t>
            </a:r>
            <a:r>
              <a:rPr lang="zh-CN" altLang="en-US" b="1" dirty="0">
                <a:solidFill>
                  <a:srgbClr val="C00000"/>
                </a:solidFill>
                <a:ea typeface="微软雅黑" panose="020B0503020204020204" charset="-122"/>
                <a:sym typeface="+mn-ea"/>
              </a:rPr>
              <a:t>在低能区的近似，是处理这种情况的最强有力工具之一。它由诺奖得主</a:t>
            </a:r>
            <a:r>
              <a:rPr lang="en-US" altLang="zh-CN" b="1" dirty="0">
                <a:solidFill>
                  <a:srgbClr val="C00000"/>
                </a:solidFill>
                <a:ea typeface="微软雅黑" panose="020B0503020204020204" charset="-122"/>
                <a:sym typeface="+mn-ea"/>
              </a:rPr>
              <a:t>weinerg</a:t>
            </a:r>
            <a:r>
              <a:rPr lang="zh-CN" altLang="en-US" b="1" dirty="0">
                <a:solidFill>
                  <a:srgbClr val="C00000"/>
                </a:solidFill>
                <a:ea typeface="微软雅黑" panose="020B0503020204020204" charset="-122"/>
                <a:sym typeface="+mn-ea"/>
              </a:rPr>
              <a:t>在</a:t>
            </a:r>
            <a:r>
              <a:rPr lang="en-US" altLang="zh-CN" b="1" dirty="0">
                <a:solidFill>
                  <a:srgbClr val="C00000"/>
                </a:solidFill>
                <a:ea typeface="微软雅黑" panose="020B0503020204020204" charset="-122"/>
                <a:sym typeface="+mn-ea"/>
              </a:rPr>
              <a:t>1979</a:t>
            </a:r>
            <a:r>
              <a:rPr lang="zh-CN" altLang="en-US" b="1" dirty="0">
                <a:solidFill>
                  <a:srgbClr val="C00000"/>
                </a:solidFill>
                <a:ea typeface="微软雅黑" panose="020B0503020204020204" charset="-122"/>
                <a:sym typeface="+mn-ea"/>
              </a:rPr>
              <a:t>年提出，特别强调应满足</a:t>
            </a:r>
            <a:r>
              <a:rPr lang="en-US" altLang="zh-CN" b="1" dirty="0">
                <a:solidFill>
                  <a:srgbClr val="C00000"/>
                </a:solidFill>
                <a:ea typeface="微软雅黑" panose="020B0503020204020204" charset="-122"/>
                <a:sym typeface="+mn-ea"/>
              </a:rPr>
              <a:t>QCD</a:t>
            </a:r>
            <a:r>
              <a:rPr lang="zh-CN" altLang="en-US" b="1" dirty="0">
                <a:solidFill>
                  <a:srgbClr val="C00000"/>
                </a:solidFill>
                <a:ea typeface="微软雅黑" panose="020B0503020204020204" charset="-122"/>
                <a:sym typeface="+mn-ea"/>
              </a:rPr>
              <a:t>的手征对称性。手征对称性及其自发破缺产生无质量的</a:t>
            </a:r>
            <a:r>
              <a:rPr lang="en-US" altLang="zh-CN" b="1" dirty="0">
                <a:solidFill>
                  <a:srgbClr val="C00000"/>
                </a:solidFill>
                <a:ea typeface="微软雅黑" panose="020B0503020204020204" charset="-122"/>
                <a:sym typeface="+mn-ea"/>
              </a:rPr>
              <a:t>Golstone</a:t>
            </a:r>
            <a:r>
              <a:rPr lang="zh-CN" altLang="en-US" b="1" dirty="0">
                <a:solidFill>
                  <a:srgbClr val="C00000"/>
                </a:solidFill>
                <a:ea typeface="微软雅黑" panose="020B0503020204020204" charset="-122"/>
                <a:sym typeface="+mn-ea"/>
              </a:rPr>
              <a:t>玻色子，而作为有效场论，其主要思想在于</a:t>
            </a:r>
            <a:r>
              <a:rPr lang="zh-CN" altLang="en-US" dirty="0">
                <a:latin typeface="微软雅黑" panose="020B0503020204020204" charset="-122"/>
                <a:ea typeface="微软雅黑" panose="020B0503020204020204" charset="-122"/>
                <a:sym typeface="+mn-ea"/>
              </a:rPr>
              <a:t>低能区相互作用不依赖于高能区相互作用的细节。由此可能将高能部分积出来并吸收到低能常数中。这种描述</a:t>
            </a:r>
            <a:r>
              <a:rPr lang="en-US" altLang="zh-CN" dirty="0">
                <a:latin typeface="微软雅黑" panose="020B0503020204020204" charset="-122"/>
                <a:ea typeface="微软雅黑" panose="020B0503020204020204" charset="-122"/>
                <a:sym typeface="+mn-ea"/>
              </a:rPr>
              <a:t>Golstone</a:t>
            </a:r>
            <a:r>
              <a:rPr lang="zh-CN" altLang="en-US" dirty="0">
                <a:latin typeface="微软雅黑" panose="020B0503020204020204" charset="-122"/>
                <a:ea typeface="微软雅黑" panose="020B0503020204020204" charset="-122"/>
                <a:sym typeface="+mn-ea"/>
              </a:rPr>
              <a:t>动力学的有效场论就被成为手征有效场论。可以看到，手征有效场论与</a:t>
            </a:r>
            <a:r>
              <a:rPr lang="en-US" altLang="zh-CN" dirty="0">
                <a:latin typeface="微软雅黑" panose="020B0503020204020204" charset="-122"/>
                <a:ea typeface="微软雅黑" panose="020B0503020204020204" charset="-122"/>
                <a:sym typeface="+mn-ea"/>
              </a:rPr>
              <a:t>QCD</a:t>
            </a:r>
            <a:r>
              <a:rPr lang="zh-CN" altLang="en-US" dirty="0">
                <a:latin typeface="微软雅黑" panose="020B0503020204020204" charset="-122"/>
                <a:ea typeface="微软雅黑" panose="020B0503020204020204" charset="-122"/>
                <a:sym typeface="+mn-ea"/>
              </a:rPr>
              <a:t>通过手征对称性及其自发破缺紧密关联，构成手征有效拉氏量的基本单元是强子，即核子与</a:t>
            </a:r>
            <a:r>
              <a:rPr lang="en-US" altLang="zh-CN" dirty="0">
                <a:latin typeface="微软雅黑" panose="020B0503020204020204" charset="-122"/>
                <a:ea typeface="微软雅黑" panose="020B0503020204020204" charset="-122"/>
                <a:sym typeface="+mn-ea"/>
              </a:rPr>
              <a:t>pi</a:t>
            </a:r>
            <a:r>
              <a:rPr lang="zh-CN" altLang="en-US" dirty="0">
                <a:latin typeface="微软雅黑" panose="020B0503020204020204" charset="-122"/>
                <a:ea typeface="微软雅黑" panose="020B0503020204020204" charset="-122"/>
                <a:sym typeface="+mn-ea"/>
              </a:rPr>
              <a:t>介子而非夸克，作为有效场论，我们构建一个展开销量，并进一步形成季节规则，从而重新实现低能区强相互作用的微扰处理。</a:t>
            </a:r>
            <a:endParaRPr lang="zh-CN" altLang="en-US" dirty="0">
              <a:latin typeface="微软雅黑" panose="020B0503020204020204" charset="-122"/>
              <a:ea typeface="微软雅黑" panose="020B0503020204020204" charset="-122"/>
              <a:sym typeface="+mn-ea"/>
            </a:endParaRPr>
          </a:p>
          <a:p>
            <a:pPr indent="0">
              <a:buFont typeface="Wingdings" panose="05000000000000000000" pitchFamily="2" charset="2"/>
              <a:buNone/>
            </a:pPr>
            <a:endParaRPr lang="zh-CN" altLang="en-US" dirty="0">
              <a:latin typeface="微软雅黑" panose="020B0503020204020204" charset="-122"/>
              <a:ea typeface="微软雅黑" panose="020B0503020204020204" charset="-122"/>
              <a:sym typeface="+mn-ea"/>
            </a:endParaRPr>
          </a:p>
          <a:p>
            <a:pPr indent="0">
              <a:buFont typeface="Wingdings" panose="05000000000000000000" pitchFamily="2" charset="2"/>
              <a:buNone/>
            </a:pPr>
            <a:r>
              <a:rPr lang="zh-CN" altLang="en-US" dirty="0">
                <a:latin typeface="微软雅黑" panose="020B0503020204020204" charset="-122"/>
                <a:ea typeface="微软雅黑" panose="020B0503020204020204" charset="-122"/>
              </a:rPr>
              <a:t>与唯象模型相比，手征有效场论主要有以下优势。</a:t>
            </a:r>
            <a:endParaRPr lang="zh-CN" altLang="en-US" dirty="0">
              <a:latin typeface="微软雅黑" panose="020B0503020204020204" charset="-122"/>
              <a:ea typeface="微软雅黑" panose="020B0503020204020204" charset="-122"/>
            </a:endParaRPr>
          </a:p>
          <a:p>
            <a:pPr indent="0">
              <a:buFont typeface="Wingdings" panose="05000000000000000000" pitchFamily="2" charset="2"/>
              <a:buNone/>
            </a:pPr>
            <a:endParaRPr lang="zh-CN" altLang="en-US" b="1" dirty="0">
              <a:solidFill>
                <a:srgbClr val="C00000"/>
              </a:solidFill>
              <a:ea typeface="微软雅黑" panose="020B0503020204020204" charset="-122"/>
              <a:sym typeface="+mn-ea"/>
            </a:endParaRPr>
          </a:p>
          <a:p>
            <a:pPr indent="0">
              <a:buFont typeface="Wingdings" panose="05000000000000000000" pitchFamily="2" charset="2"/>
              <a:buNone/>
            </a:pPr>
            <a:endParaRPr lang="zh-CN" altLang="en-US" b="1" dirty="0">
              <a:solidFill>
                <a:srgbClr val="C00000"/>
              </a:solidFill>
              <a:ea typeface="微软雅黑" panose="020B0503020204020204" charset="-122"/>
              <a:sym typeface="+mn-ea"/>
            </a:endParaRPr>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在手征有效场论的基础上，为了构建相对论手征核力，我们需要在动力学、运动学两方面保证其相对论性。</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首先，构建手征有效拉氏量是，应保留完整的</a:t>
            </a:r>
            <a:r>
              <a:rPr lang="en-US" altLang="zh-CN" dirty="0"/>
              <a:t>dirac</a:t>
            </a:r>
            <a:r>
              <a:rPr lang="zh-CN" altLang="en-US" dirty="0"/>
              <a:t>旋量，以及完整的</a:t>
            </a:r>
            <a:r>
              <a:rPr lang="en-US" altLang="zh-CN" dirty="0"/>
              <a:t>Clifford</a:t>
            </a:r>
            <a:r>
              <a:rPr lang="zh-CN" altLang="en-US" dirty="0"/>
              <a:t>代数。</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其次，我们应构建协变的计阶规则。这里，我们采用</a:t>
            </a:r>
            <a:r>
              <a:rPr lang="en-US" altLang="zh-CN" dirty="0"/>
              <a:t>extended on mass shell </a:t>
            </a:r>
            <a:r>
              <a:rPr lang="zh-CN" altLang="en-US" dirty="0"/>
              <a:t>方法。这个方法不仅是协变的，而且在重子磁矩、质量以及重子介子散射中表现出更快的收敛速度。</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最后，还应求解相对论的散射方程如</a:t>
            </a:r>
            <a:r>
              <a:rPr lang="en-US" altLang="zh-CN" dirty="0"/>
              <a:t>BBS</a:t>
            </a:r>
            <a:r>
              <a:rPr lang="zh-CN" altLang="en-US" dirty="0"/>
              <a:t>方程却带非相对论的</a:t>
            </a:r>
            <a:r>
              <a:rPr lang="en-US" altLang="zh-CN" dirty="0"/>
              <a:t> LS</a:t>
            </a:r>
            <a:r>
              <a:rPr lang="zh-CN" altLang="en-US" dirty="0"/>
              <a:t>方程来考虑非微扰效应。</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t>Compared to nonrelativistic</a:t>
            </a:r>
            <a:r>
              <a:rPr lang="en-US" altLang="zh-CN" baseline="0" dirty="0"/>
              <a:t> framework, </a:t>
            </a:r>
            <a:r>
              <a:rPr lang="en-US" altLang="zh-CN" dirty="0"/>
              <a:t>the relativistic</a:t>
            </a:r>
            <a:r>
              <a:rPr lang="en-US" altLang="zh-CN" baseline="0" dirty="0"/>
              <a:t> framework maintain the Lorentz invariance and is proved to converge faster and can  improve the RGI behaviors. </a:t>
            </a:r>
            <a:endParaRPr lang="en-US" altLang="zh-CN" baseline="0" dirty="0"/>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baseline="0" dirty="0"/>
          </a:p>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t>In order to construct a</a:t>
            </a:r>
            <a:r>
              <a:rPr lang="en-US" altLang="zh-CN" baseline="0" dirty="0"/>
              <a:t> relativistic nuclear force, one needs to handle this issue both dynamically and </a:t>
            </a:r>
            <a:r>
              <a:rPr lang="en-US" altLang="zh-CN" baseline="0" dirty="0" err="1"/>
              <a:t>kinematically</a:t>
            </a:r>
            <a:r>
              <a:rPr lang="en-US" altLang="zh-CN" baseline="0" dirty="0"/>
              <a:t>. First the heavy static limit is no more appropriate and one should keep the momentum piece of nucleon spinor and the full Clifford algebra in the </a:t>
            </a:r>
            <a:r>
              <a:rPr lang="en-US" altLang="zh-CN" baseline="0" dirty="0" err="1"/>
              <a:t>lagrangians</a:t>
            </a:r>
            <a:r>
              <a:rPr lang="en-US" altLang="zh-CN" baseline="0" dirty="0"/>
              <a:t>. The power counting ought to be restore with a covariant scheme. We use EOMS scheme in our work. And finally we ought to use the reduced relativistic scattering equation instead of a </a:t>
            </a:r>
            <a:r>
              <a:rPr lang="en-US" altLang="zh-CN" baseline="0" dirty="0" err="1"/>
              <a:t>schrodinger</a:t>
            </a:r>
            <a:r>
              <a:rPr lang="en-US" altLang="zh-CN" baseline="0" dirty="0"/>
              <a:t>-like equation, such as the </a:t>
            </a:r>
            <a:r>
              <a:rPr lang="en-US" altLang="zh-CN" baseline="0" dirty="0" err="1"/>
              <a:t>BbS</a:t>
            </a:r>
            <a:r>
              <a:rPr lang="en-US" altLang="zh-CN" baseline="0" dirty="0"/>
              <a:t> equation as is shown here or the </a:t>
            </a:r>
            <a:r>
              <a:rPr lang="en-US" altLang="zh-CN" baseline="0" dirty="0" err="1"/>
              <a:t>kadyshveski</a:t>
            </a:r>
            <a:r>
              <a:rPr lang="en-US" altLang="zh-CN" baseline="0" dirty="0"/>
              <a:t> equation or Thompson </a:t>
            </a:r>
            <a:r>
              <a:rPr lang="en-US" altLang="zh-CN" baseline="0" dirty="0" err="1"/>
              <a:t>quation</a:t>
            </a:r>
            <a:r>
              <a:rPr lang="en-US" altLang="zh-CN" baseline="0" dirty="0"/>
              <a:t> which is widely applied when takin into account the medium effect.</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左图展示了按照季节规则，到手征展开第</a:t>
            </a:r>
            <a:r>
              <a:rPr lang="en-US" altLang="zh-CN" dirty="0"/>
              <a:t>5</a:t>
            </a:r>
            <a:r>
              <a:rPr lang="zh-CN" altLang="en-US" dirty="0"/>
              <a:t>阶的各阶贡献。</a:t>
            </a:r>
            <a:endParaRPr lang="zh-CN" altLang="en-US" dirty="0"/>
          </a:p>
          <a:p>
            <a:r>
              <a:rPr lang="zh-CN" altLang="en-US" dirty="0"/>
              <a:t>目前，相对论手征核力的两体部分以构建至</a:t>
            </a:r>
            <a:r>
              <a:rPr lang="en-US" altLang="zh-CN" dirty="0"/>
              <a:t>NNLO</a:t>
            </a:r>
            <a:r>
              <a:rPr lang="zh-CN" altLang="en-US" dirty="0"/>
              <a:t>，也就是图中绿色的方框显示的部分。显然，相对论手征核力远不如非相对论手征核力成熟。不过，在</a:t>
            </a:r>
            <a:r>
              <a:rPr lang="en-US" altLang="zh-CN" dirty="0"/>
              <a:t>NNLO</a:t>
            </a:r>
            <a:r>
              <a:rPr lang="zh-CN" altLang="en-US" dirty="0"/>
              <a:t>，我们构建的相对论手征核力对</a:t>
            </a:r>
            <a:r>
              <a:rPr lang="en-US" altLang="zh-CN" dirty="0"/>
              <a:t>np</a:t>
            </a:r>
            <a:r>
              <a:rPr lang="zh-CN" altLang="en-US" dirty="0"/>
              <a:t>散射相移的描述与非相对论</a:t>
            </a:r>
            <a:r>
              <a:rPr lang="en-US" altLang="zh-CN" dirty="0"/>
              <a:t>N3LO</a:t>
            </a:r>
            <a:r>
              <a:rPr lang="zh-CN" altLang="en-US" dirty="0"/>
              <a:t>的描述效果相当。</a:t>
            </a:r>
            <a:endParaRPr lang="zh-CN" altLang="en-US" dirty="0"/>
          </a:p>
          <a:p>
            <a:r>
              <a:rPr lang="zh-CN" altLang="en-US" dirty="0"/>
              <a:t>右上是不同核力队里对于总角动量</a:t>
            </a:r>
            <a:r>
              <a:rPr lang="en-US" altLang="zh-CN" dirty="0"/>
              <a:t>J&lt;=2</a:t>
            </a:r>
            <a:r>
              <a:rPr lang="zh-CN" altLang="en-US" dirty="0"/>
              <a:t>的</a:t>
            </a:r>
            <a:r>
              <a:rPr lang="en-US" altLang="zh-CN" dirty="0"/>
              <a:t>np</a:t>
            </a:r>
            <a:r>
              <a:rPr lang="zh-CN" altLang="en-US" dirty="0"/>
              <a:t>散射相移的</a:t>
            </a:r>
            <a:r>
              <a:rPr lang="en-US" altLang="zh-CN" dirty="0"/>
              <a:t>chi</a:t>
            </a:r>
            <a:r>
              <a:rPr lang="zh-CN" altLang="en-US" dirty="0"/>
              <a:t>。其中</a:t>
            </a:r>
            <a:r>
              <a:rPr lang="en-US" altLang="zh-CN" dirty="0"/>
              <a:t>NNLO</a:t>
            </a:r>
            <a:r>
              <a:rPr lang="zh-CN" altLang="en-US" dirty="0"/>
              <a:t>是我们构建的相对论手征核力，</a:t>
            </a:r>
            <a:r>
              <a:rPr lang="en-US" altLang="zh-CN" dirty="0"/>
              <a:t>NR-N3LO-EKM</a:t>
            </a:r>
            <a:r>
              <a:rPr lang="zh-CN" altLang="en-US" dirty="0"/>
              <a:t>则是非相对论手征核力到</a:t>
            </a:r>
            <a:r>
              <a:rPr lang="en-US" altLang="zh-CN" dirty="0"/>
              <a:t>N3LO</a:t>
            </a:r>
            <a:r>
              <a:rPr lang="zh-CN" altLang="en-US" dirty="0"/>
              <a:t>的结果。他们的</a:t>
            </a:r>
            <a:r>
              <a:rPr lang="en-US" altLang="zh-CN" dirty="0"/>
              <a:t>chi</a:t>
            </a:r>
            <a:r>
              <a:rPr lang="zh-CN" altLang="en-US" dirty="0"/>
              <a:t>是差不多的。下面的几张图则是</a:t>
            </a:r>
            <a:r>
              <a:rPr lang="en-US" altLang="zh-CN" dirty="0"/>
              <a:t>1S0,3P0,3S1,3D1</a:t>
            </a:r>
            <a:r>
              <a:rPr lang="zh-CN" altLang="en-US" dirty="0"/>
              <a:t>分波不同核力得到的相移。图中蓝色、红色的曲线是我们估计的理论误差。总的来说，我们构建的</a:t>
            </a:r>
            <a:r>
              <a:rPr lang="en-US" altLang="zh-CN" dirty="0"/>
              <a:t>NNLO</a:t>
            </a:r>
            <a:r>
              <a:rPr lang="zh-CN" altLang="en-US" dirty="0"/>
              <a:t>相对论手征核力与</a:t>
            </a:r>
            <a:r>
              <a:rPr lang="en-US" altLang="zh-CN" dirty="0"/>
              <a:t>NR-N3LO</a:t>
            </a:r>
            <a:r>
              <a:rPr lang="zh-CN" altLang="en-US" dirty="0"/>
              <a:t>的描述效果相当。</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sym typeface="+mn-ea"/>
              </a:rPr>
              <a:t>在取得这样的阶段性成果之后，我们就在考虑下阶段的发展。</a:t>
            </a:r>
            <a:endParaRPr lang="zh-CN" altLang="en-US" dirty="0">
              <a:sym typeface="+mn-ea"/>
            </a:endParaRPr>
          </a:p>
          <a:p>
            <a:r>
              <a:rPr lang="zh-CN" altLang="en-US" dirty="0">
                <a:sym typeface="+mn-ea"/>
              </a:rPr>
              <a:t>在研究中，在非相对论手征核力应用于第一性原理计算时，</a:t>
            </a:r>
            <a:r>
              <a:rPr lang="en-US" altLang="zh-CN" dirty="0">
                <a:sym typeface="+mn-ea"/>
              </a:rPr>
              <a:t>N2LO</a:t>
            </a:r>
            <a:r>
              <a:rPr lang="zh-CN" altLang="en-US" dirty="0">
                <a:sym typeface="+mn-ea"/>
              </a:rPr>
              <a:t>甚至</a:t>
            </a:r>
            <a:r>
              <a:rPr lang="en-US" altLang="zh-CN" dirty="0">
                <a:sym typeface="+mn-ea"/>
              </a:rPr>
              <a:t>N3LO</a:t>
            </a:r>
            <a:r>
              <a:rPr lang="zh-CN" altLang="en-US" dirty="0">
                <a:sym typeface="+mn-ea"/>
              </a:rPr>
              <a:t>的手征核力的精度不够，人们期望在</a:t>
            </a:r>
            <a:r>
              <a:rPr lang="en-US" altLang="zh-CN" dirty="0">
                <a:sym typeface="+mn-ea"/>
              </a:rPr>
              <a:t>N4LO</a:t>
            </a:r>
            <a:r>
              <a:rPr lang="zh-CN" altLang="en-US" dirty="0">
                <a:sym typeface="+mn-ea"/>
              </a:rPr>
              <a:t>能够实现理想的精度。而我们目前构建的相对论手征核力只到</a:t>
            </a:r>
            <a:r>
              <a:rPr lang="en-US" altLang="zh-CN" dirty="0">
                <a:sym typeface="+mn-ea"/>
              </a:rPr>
              <a:t>NNLO</a:t>
            </a:r>
            <a:r>
              <a:rPr lang="zh-CN" altLang="en-US" dirty="0">
                <a:sym typeface="+mn-ea"/>
              </a:rPr>
              <a:t>，虽然能够与非相对论的</a:t>
            </a:r>
            <a:r>
              <a:rPr lang="en-US" altLang="zh-CN" dirty="0">
                <a:sym typeface="+mn-ea"/>
              </a:rPr>
              <a:t>N3LO</a:t>
            </a:r>
            <a:r>
              <a:rPr lang="zh-CN" altLang="en-US" dirty="0">
                <a:sym typeface="+mn-ea"/>
              </a:rPr>
              <a:t>在对相移的描述上效果差不多，但还是无法与</a:t>
            </a:r>
            <a:r>
              <a:rPr lang="en-US" altLang="zh-CN" dirty="0">
                <a:sym typeface="+mn-ea"/>
              </a:rPr>
              <a:t>NR-N4LO</a:t>
            </a:r>
            <a:r>
              <a:rPr lang="zh-CN" altLang="en-US" dirty="0">
                <a:sym typeface="+mn-ea"/>
              </a:rPr>
              <a:t>相比较。因此，在计阶规则下，下一步的发展规划实际上非常清楚，一方面，我们要将两体核力推进至下一届，</a:t>
            </a:r>
            <a:r>
              <a:rPr lang="en-US" altLang="zh-CN" dirty="0">
                <a:sym typeface="+mn-ea"/>
              </a:rPr>
              <a:t>N3LO</a:t>
            </a:r>
            <a:r>
              <a:rPr lang="zh-CN" altLang="en-US" dirty="0">
                <a:sym typeface="+mn-ea"/>
              </a:rPr>
              <a:t>，期望能够实现非相对论</a:t>
            </a:r>
            <a:r>
              <a:rPr lang="en-US" altLang="zh-CN" dirty="0">
                <a:sym typeface="+mn-ea"/>
              </a:rPr>
              <a:t>N4LO</a:t>
            </a:r>
            <a:r>
              <a:rPr lang="zh-CN" altLang="en-US" dirty="0">
                <a:sym typeface="+mn-ea"/>
              </a:rPr>
              <a:t>的描述精度。另一方面，开张相对论框架下三体相互作用的研究，并在相对论框架下求解三体问题。</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目前，我们初步完成了相对论</a:t>
            </a:r>
            <a:r>
              <a:rPr lang="en-US" altLang="zh-CN" dirty="0"/>
              <a:t>N3LO</a:t>
            </a:r>
            <a:r>
              <a:rPr lang="zh-CN" altLang="en-US" dirty="0"/>
              <a:t>两体核力的构建。这里展示的是相对论手征核力到</a:t>
            </a:r>
            <a:r>
              <a:rPr lang="en-US" altLang="zh-CN" dirty="0"/>
              <a:t>N3LO</a:t>
            </a:r>
            <a:r>
              <a:rPr lang="zh-CN" altLang="en-US" dirty="0"/>
              <a:t>，对</a:t>
            </a:r>
            <a:r>
              <a:rPr lang="en-US" altLang="zh-CN" dirty="0"/>
              <a:t>J=3</a:t>
            </a:r>
            <a:r>
              <a:rPr lang="zh-CN" altLang="en-US" dirty="0"/>
              <a:t>的各个分波</a:t>
            </a:r>
            <a:r>
              <a:rPr lang="en-US" altLang="zh-CN" dirty="0"/>
              <a:t>np-</a:t>
            </a:r>
            <a:r>
              <a:rPr lang="zh-CN" altLang="en-US" dirty="0"/>
              <a:t>散射相移的描述结构。注意这里是微扰计算的结果。途中灰色、蓝色以及紫色的</a:t>
            </a:r>
            <a:r>
              <a:rPr lang="en-US" altLang="zh-CN" dirty="0"/>
              <a:t>band</a:t>
            </a:r>
            <a:r>
              <a:rPr lang="zh-CN" altLang="en-US" dirty="0"/>
              <a:t>分别是基于谱函数正规化得到的</a:t>
            </a:r>
            <a:r>
              <a:rPr lang="en-US" altLang="zh-CN" dirty="0"/>
              <a:t>NLO</a:t>
            </a:r>
            <a:r>
              <a:rPr lang="zh-CN" altLang="en-US" dirty="0"/>
              <a:t>、</a:t>
            </a:r>
            <a:r>
              <a:rPr lang="en-US" altLang="zh-CN" dirty="0"/>
              <a:t>NNLO</a:t>
            </a:r>
            <a:r>
              <a:rPr lang="zh-CN" altLang="en-US" dirty="0"/>
              <a:t>、以及</a:t>
            </a:r>
            <a:r>
              <a:rPr lang="en-US" altLang="zh-CN" dirty="0"/>
              <a:t>N3LO</a:t>
            </a:r>
            <a:r>
              <a:rPr lang="zh-CN" altLang="en-US" dirty="0"/>
              <a:t>的结果。这个</a:t>
            </a:r>
            <a:r>
              <a:rPr lang="en-US" altLang="zh-CN" dirty="0"/>
              <a:t>band</a:t>
            </a:r>
            <a:r>
              <a:rPr lang="zh-CN" altLang="en-US" dirty="0"/>
              <a:t>代表不同</a:t>
            </a:r>
            <a:r>
              <a:rPr lang="en-US" altLang="zh-CN" dirty="0"/>
              <a:t>cutoff</a:t>
            </a:r>
            <a:r>
              <a:rPr lang="zh-CN" altLang="en-US" dirty="0"/>
              <a:t>的结果。从途中，我们可以看到，</a:t>
            </a:r>
            <a:r>
              <a:rPr lang="en-US" altLang="zh-CN" dirty="0"/>
              <a:t>NLO/NNLO</a:t>
            </a:r>
            <a:r>
              <a:rPr lang="zh-CN" altLang="en-US" dirty="0"/>
              <a:t>就已经可以很好的描述</a:t>
            </a:r>
            <a:r>
              <a:rPr lang="en-US" altLang="zh-CN" dirty="0"/>
              <a:t>Nijmegen</a:t>
            </a:r>
            <a:r>
              <a:rPr lang="zh-CN" altLang="en-US" dirty="0"/>
              <a:t>合作组的相移，而</a:t>
            </a:r>
            <a:r>
              <a:rPr lang="en-US" altLang="zh-CN" dirty="0"/>
              <a:t>N3LO</a:t>
            </a:r>
            <a:r>
              <a:rPr lang="zh-CN" altLang="en-US" dirty="0"/>
              <a:t>有小幅改善，且贡献比较小。注意</a:t>
            </a:r>
            <a:r>
              <a:rPr lang="en-US" altLang="zh-CN" dirty="0"/>
              <a:t>J-3</a:t>
            </a:r>
            <a:r>
              <a:rPr lang="zh-CN" altLang="en-US" dirty="0"/>
              <a:t>分波特别是</a:t>
            </a:r>
            <a:r>
              <a:rPr lang="en-US" altLang="zh-CN" dirty="0"/>
              <a:t>3D3</a:t>
            </a:r>
            <a:r>
              <a:rPr lang="zh-CN" altLang="en-US" dirty="0"/>
              <a:t>是包含新的接触项贡献，所以此处宽的动量依赖并不是问题。</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这是到</a:t>
            </a:r>
            <a:r>
              <a:rPr lang="en-US" altLang="zh-CN" dirty="0"/>
              <a:t>N3LO</a:t>
            </a:r>
            <a:r>
              <a:rPr lang="zh-CN" altLang="en-US" dirty="0"/>
              <a:t>，</a:t>
            </a:r>
            <a:r>
              <a:rPr lang="en-US" altLang="zh-CN" dirty="0"/>
              <a:t>J-=4</a:t>
            </a:r>
            <a:r>
              <a:rPr lang="zh-CN" altLang="en-US" dirty="0"/>
              <a:t>各个分波</a:t>
            </a:r>
            <a:r>
              <a:rPr lang="en-US" altLang="zh-CN" dirty="0"/>
              <a:t>np</a:t>
            </a:r>
            <a:r>
              <a:rPr lang="zh-CN" altLang="en-US" dirty="0"/>
              <a:t>散射相移的结果，在这些途中，可以看到</a:t>
            </a:r>
            <a:r>
              <a:rPr lang="en-US" altLang="zh-CN" dirty="0"/>
              <a:t>NNLO</a:t>
            </a:r>
            <a:r>
              <a:rPr lang="zh-CN" altLang="en-US" dirty="0"/>
              <a:t>与</a:t>
            </a:r>
            <a:r>
              <a:rPr lang="en-US" altLang="zh-CN" dirty="0"/>
              <a:t>N3LO</a:t>
            </a:r>
            <a:r>
              <a:rPr lang="zh-CN" altLang="en-US" dirty="0"/>
              <a:t>的结果几乎是重合的，这说明</a:t>
            </a:r>
            <a:r>
              <a:rPr lang="en-US" altLang="zh-CN" dirty="0"/>
              <a:t>N3LO</a:t>
            </a:r>
            <a:r>
              <a:rPr lang="zh-CN" altLang="en-US" dirty="0"/>
              <a:t>的贡献应显著小于</a:t>
            </a:r>
            <a:r>
              <a:rPr lang="en-US" altLang="zh-CN" dirty="0"/>
              <a:t>NNLO</a:t>
            </a:r>
            <a:r>
              <a:rPr lang="zh-CN" altLang="en-US" dirty="0"/>
              <a:t>。作为对比我们同时给出非相对论手征核力，微扰计算的结果，途中</a:t>
            </a:r>
            <a:r>
              <a:rPr lang="en-US" altLang="zh-CN" dirty="0"/>
              <a:t>N3LO</a:t>
            </a:r>
            <a:r>
              <a:rPr lang="zh-CN" altLang="en-US" dirty="0"/>
              <a:t>，</a:t>
            </a:r>
            <a:r>
              <a:rPr lang="en-US" altLang="zh-CN" dirty="0"/>
              <a:t>N4LO</a:t>
            </a:r>
            <a:r>
              <a:rPr lang="zh-CN" altLang="en-US" dirty="0"/>
              <a:t>的差别说明非相对论框架到</a:t>
            </a:r>
            <a:r>
              <a:rPr lang="en-US" altLang="zh-CN" dirty="0"/>
              <a:t>N4LO</a:t>
            </a:r>
            <a:r>
              <a:rPr lang="zh-CN" altLang="en-US" dirty="0"/>
              <a:t>仍有显著贡献。这再次证明协变框架下手征展开更快的收敛速度</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altLang="zh-CN" dirty="0"/>
              <a:t>Here is the outline of m</a:t>
            </a:r>
            <a:r>
              <a:rPr lang="en-US" altLang="zh-CN" baseline="0" dirty="0"/>
              <a:t>y talk today. First comes a short introduction of the historical story of nuclear forces. Then I will explain the framework for our relativistic nuclear force. In the third section I will show the results obtained with the relativistic nuclear forced. And finally a short summary and prospect</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smtClean="0"/>
              <a:t>经验上，目前在非相对论框架中，船和结合能与核物质饱和性质的藐视都必须三体相互作用，而理论上，考虑三体李也是有效场论自洽季节规则的要求。传统上，严格求解三体问题的标准方案即使求解</a:t>
            </a:r>
            <a:r>
              <a:rPr lang="en-US" altLang="zh-CN" dirty="0" smtClean="0"/>
              <a:t>Faddeev</a:t>
            </a:r>
            <a:r>
              <a:rPr lang="zh-CN" altLang="en-US" dirty="0" smtClean="0"/>
              <a:t>方程，由前苏联科学家</a:t>
            </a:r>
            <a:r>
              <a:rPr lang="en-US" altLang="zh-CN" dirty="0" smtClean="0"/>
              <a:t>Faddeev1961</a:t>
            </a:r>
            <a:r>
              <a:rPr lang="zh-CN" altLang="en-US" dirty="0" smtClean="0"/>
              <a:t>年提出。是一个积分方程组。</a:t>
            </a:r>
            <a:endParaRPr lang="zh-CN" altLang="en-US" dirty="0" smtClean="0"/>
          </a:p>
          <a:p>
            <a:endParaRPr lang="zh-CN" altLang="en-US" dirty="0" smtClean="0"/>
          </a:p>
          <a:p>
            <a:r>
              <a:rPr lang="zh-CN" altLang="en-US" dirty="0" smtClean="0"/>
              <a:t>我们理想的相对论三体框架，自然包含两部分，意识相对论的</a:t>
            </a:r>
            <a:r>
              <a:rPr lang="en-US" altLang="zh-CN" dirty="0" smtClean="0"/>
              <a:t>2B+3B</a:t>
            </a:r>
            <a:r>
              <a:rPr lang="zh-CN" altLang="en-US" dirty="0" smtClean="0"/>
              <a:t>相互作用，二十相对论的三体散射方程。然后目前，既没有完整的相对论</a:t>
            </a:r>
            <a:r>
              <a:rPr lang="en-US" altLang="zh-CN" dirty="0" smtClean="0"/>
              <a:t>2+3</a:t>
            </a:r>
            <a:r>
              <a:rPr lang="zh-CN" altLang="en-US" dirty="0" smtClean="0"/>
              <a:t>核力，也没有严格的相对论</a:t>
            </a:r>
            <a:r>
              <a:rPr lang="en-US" altLang="zh-CN" dirty="0" smtClean="0"/>
              <a:t>Faddeev</a:t>
            </a:r>
            <a:r>
              <a:rPr lang="zh-CN" altLang="en-US" dirty="0" smtClean="0"/>
              <a:t>方程，只有一些从非相对论</a:t>
            </a:r>
            <a:r>
              <a:rPr lang="en-US" altLang="zh-CN" dirty="0" smtClean="0"/>
              <a:t>Faddeev</a:t>
            </a:r>
            <a:r>
              <a:rPr lang="zh-CN" altLang="en-US" dirty="0" smtClean="0"/>
              <a:t>方程出发，做了一定改进，考虑了一部分相对论效应的版</a:t>
            </a:r>
            <a:r>
              <a:rPr lang="zh-CN" altLang="en-US" dirty="0" smtClean="0"/>
              <a:t>本。因此，我们目前首要任务，势解决第二部分，实现相对论框架下三体问题的严格求解</a:t>
            </a:r>
            <a:endParaRPr lang="zh-CN" altLang="en-US" dirty="0" smtClean="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与两体冲散射过程推导</a:t>
            </a:r>
            <a:r>
              <a:rPr lang="en-US" altLang="zh-CN" dirty="0"/>
              <a:t>BS</a:t>
            </a:r>
            <a:r>
              <a:rPr lang="zh-CN" altLang="en-US" dirty="0"/>
              <a:t>方程类似，我们可以由三体重散射过程得到三体散射方程。因必须考虑三体散射的三个雅可比道，实际得到的是一个方程组。对全同粒子来说，可借由置换算符讲方程组改写为单个方程。如右边</a:t>
            </a:r>
            <a:r>
              <a:rPr lang="zh-CN" altLang="en-US" dirty="0"/>
              <a:t>所示。</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除三体问题本身很复杂外，</a:t>
            </a:r>
            <a:r>
              <a:rPr lang="en-US" altLang="zh-CN" dirty="0"/>
              <a:t>faddeev</a:t>
            </a:r>
            <a:r>
              <a:rPr lang="zh-CN" altLang="en-US" dirty="0"/>
              <a:t>方程的求解本身也涉及复杂的数值问题。最困难的地方有二，一是因为对涉及置换算符以及三体系统内部两个动量自由度的积分，积分方程需要复杂的插值。而是对三体传播子的二重积分导致对数极点。为处理这些问题，我们选取了最近</a:t>
            </a:r>
            <a:r>
              <a:rPr lang="en-US" altLang="zh-CN" dirty="0"/>
              <a:t>10</a:t>
            </a:r>
            <a:r>
              <a:rPr lang="zh-CN" altLang="en-US" dirty="0"/>
              <a:t>年发展起来的波包连续态离散化方法。这套方法的本质势将连续的动量基底转换为离散的波包基底。在选取合适的数目以及插值方案后，能够非常精确的重现精确求解结果。最近，我们检验了不同数目的波包基，证明其在</a:t>
            </a:r>
            <a:r>
              <a:rPr lang="en-US" altLang="zh-CN" dirty="0"/>
              <a:t>125</a:t>
            </a:r>
            <a:r>
              <a:rPr lang="zh-CN" altLang="en-US" dirty="0"/>
              <a:t>个基下即基本收敛到严格求解的</a:t>
            </a:r>
            <a:r>
              <a:rPr lang="zh-CN" altLang="en-US" dirty="0"/>
              <a:t>结果。</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在有了</a:t>
            </a:r>
            <a:r>
              <a:rPr lang="en-US" altLang="zh-CN" dirty="0"/>
              <a:t>WPCD</a:t>
            </a:r>
            <a:r>
              <a:rPr lang="zh-CN" altLang="en-US" dirty="0"/>
              <a:t>方法之后，构建相对论三体散射方程最困难的部分即为相对论框架下的三体置换算符势最困难的部分。为此，我们需要首先构建三体的分波基底。它包含动量部分以及角动量</a:t>
            </a:r>
            <a:r>
              <a:rPr lang="en-US" altLang="zh-CN" dirty="0"/>
              <a:t>+</a:t>
            </a:r>
            <a:r>
              <a:rPr lang="zh-CN" altLang="en-US" dirty="0"/>
              <a:t>同位旋部分。在非相对论处理中，三体分波基底包含动量（轨道角动量部分）跟自旋部分的投影，在置换算符的计算中要分别处理。而在相对论框架中，更要保留</a:t>
            </a:r>
            <a:r>
              <a:rPr lang="en-US" altLang="zh-CN" dirty="0"/>
              <a:t>dirac</a:t>
            </a:r>
            <a:r>
              <a:rPr lang="zh-CN" altLang="en-US" dirty="0"/>
              <a:t>旋量，</a:t>
            </a:r>
            <a:r>
              <a:rPr lang="en-US" altLang="zh-CN" dirty="0"/>
              <a:t>clofford</a:t>
            </a:r>
            <a:r>
              <a:rPr lang="zh-CN" altLang="en-US" dirty="0"/>
              <a:t>代数，用洛伦兹</a:t>
            </a:r>
            <a:r>
              <a:rPr lang="en-US" altLang="zh-CN" dirty="0"/>
              <a:t>boost</a:t>
            </a:r>
            <a:r>
              <a:rPr lang="zh-CN" altLang="en-US" dirty="0"/>
              <a:t>替代伽利略变换。考虑到旋量在螺旋度表象中有着更为简便的形式，我们选则在螺旋度表象下进行处理。相对论框架下，三体散射基底的形式如下，其中包含复杂的转动、两体子系统的洛伦兹</a:t>
            </a:r>
            <a:r>
              <a:rPr lang="en-US" altLang="zh-CN" dirty="0"/>
              <a:t>boost Zq</a:t>
            </a:r>
            <a:r>
              <a:rPr lang="zh-CN" altLang="en-US" dirty="0"/>
              <a:t>。我们目前已推导完成相对论框架下的三体置换算符，如框中所示，但因为矩阵维数特别大，而且还是稀疏矩阵，必须借助特殊算法以及</a:t>
            </a:r>
            <a:r>
              <a:rPr lang="en-US" altLang="zh-CN" dirty="0"/>
              <a:t>GPU</a:t>
            </a:r>
            <a:r>
              <a:rPr lang="zh-CN" altLang="en-US" dirty="0"/>
              <a:t>才能运行。</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另一方面，我们进一步发展了相对论框架下两体核力。主要的改进包含一下三个方面；首先，我们仔细分析了各个分波的振幅，并确保每个分波不包含</a:t>
            </a:r>
            <a:r>
              <a:rPr lang="en-US" altLang="zh-CN" dirty="0"/>
              <a:t>deeply bound state</a:t>
            </a:r>
            <a:r>
              <a:rPr lang="zh-CN" altLang="en-US" dirty="0"/>
              <a:t>。这些深束缚态代表了核力中出现过强的非微扰效应，在少体或多提计算中导致各种数值问题。其次，我们将低能常熟的自然量级估计左维高斯先验加入拟合中。具体来讲，</a:t>
            </a:r>
            <a:r>
              <a:rPr lang="en-US" altLang="zh-CN" dirty="0"/>
              <a:t>Op0</a:t>
            </a:r>
            <a:r>
              <a:rPr lang="zh-CN" altLang="en-US" dirty="0"/>
              <a:t>项的低能常数与同阶的</a:t>
            </a:r>
            <a:r>
              <a:rPr lang="en-US" altLang="zh-CN" dirty="0"/>
              <a:t>OPE</a:t>
            </a:r>
            <a:r>
              <a:rPr lang="zh-CN" altLang="en-US" dirty="0"/>
              <a:t>的系数大小相当，而高阶各项低能常数则分别按照动量的</a:t>
            </a:r>
            <a:r>
              <a:rPr lang="zh-CN" altLang="en-US" dirty="0"/>
              <a:t>阶数引入动量截断的倒数。最终拟合的卡方函数为相移部分的</a:t>
            </a:r>
            <a:r>
              <a:rPr lang="en-US" altLang="zh-CN" dirty="0"/>
              <a:t>chi</a:t>
            </a:r>
            <a:r>
              <a:rPr lang="zh-CN" altLang="en-US" dirty="0"/>
              <a:t>加上低能常熟与自然量级的偏差。第三，我们按照分波拆分了低能常数，使各个分波的低能常数各自独立发挥作用，从而分别进行拟合。这样处理极大减少了单步拟合中需要确定的低能常数，极大提高拟合效率，同时也为我们细致分析不同分波对可观测量的贡献提供便利。注意，我们在这样的拆分过程中，始终保证洛伦兹协变性与相对论的能动量关系，不过也因此，需要引入更多的低能</a:t>
            </a:r>
            <a:r>
              <a:rPr lang="zh-CN" altLang="en-US" dirty="0"/>
              <a:t>常数。</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这里展示改进后的</a:t>
            </a:r>
            <a:r>
              <a:rPr lang="en-US" altLang="zh-CN" dirty="0"/>
              <a:t>NLO</a:t>
            </a:r>
            <a:r>
              <a:rPr lang="zh-CN" altLang="en-US" dirty="0"/>
              <a:t>以及</a:t>
            </a:r>
            <a:r>
              <a:rPr lang="en-US" altLang="zh-CN" dirty="0"/>
              <a:t>NNLO</a:t>
            </a:r>
            <a:r>
              <a:rPr lang="zh-CN" altLang="en-US" dirty="0"/>
              <a:t>相对论手征核力对相移的描述。途中黑色的点线，蓝色虚线，红色实线分别代表相对论</a:t>
            </a:r>
            <a:r>
              <a:rPr lang="en-US" altLang="zh-CN" dirty="0"/>
              <a:t>LO</a:t>
            </a:r>
            <a:r>
              <a:rPr lang="zh-CN" altLang="en-US" dirty="0"/>
              <a:t>，</a:t>
            </a:r>
            <a:r>
              <a:rPr lang="en-US" altLang="zh-CN" dirty="0"/>
              <a:t>NLO</a:t>
            </a:r>
            <a:r>
              <a:rPr lang="zh-CN" altLang="en-US" dirty="0"/>
              <a:t>，</a:t>
            </a:r>
            <a:r>
              <a:rPr lang="en-US" altLang="zh-CN" dirty="0"/>
              <a:t>NNLO</a:t>
            </a:r>
            <a:r>
              <a:rPr lang="zh-CN" altLang="en-US" dirty="0"/>
              <a:t>的结果。作为对比，我们同时给出了非相对论</a:t>
            </a:r>
            <a:r>
              <a:rPr lang="en-US" altLang="zh-CN" dirty="0"/>
              <a:t>N3LO</a:t>
            </a:r>
            <a:r>
              <a:rPr lang="zh-CN" altLang="en-US" dirty="0"/>
              <a:t>的结果。拟合过程采用阶数为</a:t>
            </a:r>
            <a:r>
              <a:rPr lang="en-US" altLang="zh-CN" dirty="0"/>
              <a:t>6</a:t>
            </a:r>
            <a:r>
              <a:rPr lang="zh-CN" altLang="en-US" dirty="0"/>
              <a:t>的高斯形状因子，动量阶段</a:t>
            </a:r>
            <a:r>
              <a:rPr lang="en-US" altLang="zh-CN" dirty="0"/>
              <a:t>0.7GeV</a:t>
            </a:r>
            <a:r>
              <a:rPr lang="zh-CN" altLang="en-US" dirty="0"/>
              <a:t>。拟合相移的总</a:t>
            </a:r>
            <a:r>
              <a:rPr lang="en-US" altLang="zh-CN" dirty="0"/>
              <a:t>chi~10.</a:t>
            </a:r>
            <a:r>
              <a:rPr lang="zh-CN" altLang="en-US" dirty="0"/>
              <a:t>值得一提的是，在拟合过程中，我们发现</a:t>
            </a:r>
            <a:r>
              <a:rPr lang="en-US" altLang="zh-CN" dirty="0"/>
              <a:t>3P0,1P1,3P1</a:t>
            </a:r>
            <a:r>
              <a:rPr lang="zh-CN" altLang="en-US" dirty="0"/>
              <a:t>的拟合出现多极小的情况。</a:t>
            </a:r>
            <a:r>
              <a:rPr lang="en-US" altLang="zh-CN" dirty="0"/>
              <a:t>fit-I</a:t>
            </a:r>
            <a:r>
              <a:rPr lang="zh-CN" altLang="en-US" dirty="0"/>
              <a:t>，</a:t>
            </a:r>
            <a:r>
              <a:rPr lang="en-US" altLang="zh-CN" dirty="0"/>
              <a:t>fit-II</a:t>
            </a:r>
            <a:r>
              <a:rPr lang="zh-CN" altLang="en-US" dirty="0"/>
              <a:t>。用绿色点线来表示，两组拟合对相移描述的</a:t>
            </a:r>
            <a:r>
              <a:rPr lang="en-US" altLang="zh-CN" dirty="0"/>
              <a:t>chi</a:t>
            </a:r>
            <a:r>
              <a:rPr lang="zh-CN" altLang="en-US" dirty="0"/>
              <a:t>几乎相同，在途中国际化看不出差别，但后者低能常数自然性略差</a:t>
            </a:r>
            <a:r>
              <a:rPr lang="zh-CN" altLang="en-US" dirty="0"/>
              <a:t>一点</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sym typeface="+mn-ea"/>
              </a:rPr>
              <a:t>在改进的相对论手征核力的基础上，我们将其应用与相对论框架下的三体问题研究。目前，我们关注</a:t>
            </a:r>
            <a:r>
              <a:rPr lang="en-US" altLang="zh-CN" dirty="0">
                <a:sym typeface="+mn-ea"/>
              </a:rPr>
              <a:t>n-d</a:t>
            </a:r>
            <a:r>
              <a:rPr lang="zh-CN" altLang="en-US" dirty="0">
                <a:sym typeface="+mn-ea"/>
              </a:rPr>
              <a:t>散射过程。我们首先仅用总角动量小于等于</a:t>
            </a:r>
            <a:r>
              <a:rPr lang="en-US" altLang="zh-CN" dirty="0">
                <a:sym typeface="+mn-ea"/>
              </a:rPr>
              <a:t>2</a:t>
            </a:r>
            <a:r>
              <a:rPr lang="zh-CN" altLang="en-US" dirty="0">
                <a:sym typeface="+mn-ea"/>
              </a:rPr>
              <a:t>的两体核力，计算了</a:t>
            </a:r>
            <a:r>
              <a:rPr lang="en-US" altLang="zh-CN" dirty="0">
                <a:sym typeface="+mn-ea"/>
              </a:rPr>
              <a:t>nd</a:t>
            </a:r>
            <a:r>
              <a:rPr lang="zh-CN" altLang="en-US" dirty="0">
                <a:sym typeface="+mn-ea"/>
              </a:rPr>
              <a:t>散射的微分散射截面。途中红色虚线，红色实现与橙色实现分别是相对论</a:t>
            </a:r>
            <a:r>
              <a:rPr lang="en-US" altLang="zh-CN" dirty="0">
                <a:sym typeface="+mn-ea"/>
              </a:rPr>
              <a:t>NLO</a:t>
            </a:r>
            <a:r>
              <a:rPr lang="zh-CN" altLang="en-US" dirty="0">
                <a:sym typeface="+mn-ea"/>
              </a:rPr>
              <a:t>，</a:t>
            </a:r>
            <a:r>
              <a:rPr lang="en-US" altLang="zh-CN" dirty="0">
                <a:sym typeface="+mn-ea"/>
              </a:rPr>
              <a:t>NNLOfit1 fit2</a:t>
            </a:r>
            <a:r>
              <a:rPr lang="zh-CN" altLang="en-US" dirty="0">
                <a:sym typeface="+mn-ea"/>
              </a:rPr>
              <a:t>的结果。作为标胶，我们也给出了非相对论</a:t>
            </a:r>
            <a:r>
              <a:rPr lang="en-US" altLang="zh-CN" dirty="0">
                <a:sym typeface="+mn-ea"/>
              </a:rPr>
              <a:t>N4LO</a:t>
            </a:r>
            <a:r>
              <a:rPr lang="zh-CN" altLang="en-US" dirty="0">
                <a:sym typeface="+mn-ea"/>
              </a:rPr>
              <a:t>的结果。</a:t>
            </a:r>
            <a:r>
              <a:rPr lang="en-US" altLang="zh-CN" dirty="0">
                <a:sym typeface="+mn-ea"/>
              </a:rPr>
              <a:t>.</a:t>
            </a:r>
            <a:r>
              <a:rPr lang="zh-CN" altLang="en-US" dirty="0">
                <a:sym typeface="+mn-ea"/>
              </a:rPr>
              <a:t>可以看到，</a:t>
            </a:r>
            <a:r>
              <a:rPr lang="en-US" altLang="zh-CN" dirty="0">
                <a:sym typeface="+mn-ea"/>
              </a:rPr>
              <a:t>NNLO</a:t>
            </a:r>
            <a:r>
              <a:rPr lang="zh-CN" altLang="en-US" dirty="0">
                <a:sym typeface="+mn-ea"/>
              </a:rPr>
              <a:t>与</a:t>
            </a:r>
            <a:r>
              <a:rPr lang="en-US" altLang="zh-CN" dirty="0">
                <a:sym typeface="+mn-ea"/>
              </a:rPr>
              <a:t>N4LO</a:t>
            </a:r>
            <a:r>
              <a:rPr lang="zh-CN" altLang="en-US" dirty="0">
                <a:sym typeface="+mn-ea"/>
              </a:rPr>
              <a:t>结果介乎重合，仅在小角度部分有些许差别。我们进一步计算了</a:t>
            </a:r>
            <a:r>
              <a:rPr lang="en-US" altLang="zh-CN" dirty="0">
                <a:sym typeface="+mn-ea"/>
              </a:rPr>
              <a:t>H3</a:t>
            </a:r>
            <a:r>
              <a:rPr lang="zh-CN" altLang="en-US" dirty="0">
                <a:sym typeface="+mn-ea"/>
              </a:rPr>
              <a:t>的结合能。非相对论</a:t>
            </a:r>
            <a:r>
              <a:rPr lang="en-US" altLang="zh-CN" dirty="0">
                <a:sym typeface="+mn-ea"/>
              </a:rPr>
              <a:t>N4LO</a:t>
            </a:r>
            <a:r>
              <a:rPr lang="zh-CN" altLang="en-US" dirty="0">
                <a:sym typeface="+mn-ea"/>
              </a:rPr>
              <a:t>核力考虑同位旋破缺给出</a:t>
            </a:r>
            <a:r>
              <a:rPr lang="en-US" altLang="zh-CN" dirty="0">
                <a:sym typeface="+mn-ea"/>
              </a:rPr>
              <a:t>7.73MeV</a:t>
            </a:r>
            <a:r>
              <a:rPr lang="zh-CN" altLang="en-US" dirty="0">
                <a:sym typeface="+mn-ea"/>
              </a:rPr>
              <a:t>，同位旋对称给出</a:t>
            </a:r>
            <a:r>
              <a:rPr lang="en-US" altLang="zh-CN" dirty="0">
                <a:sym typeface="+mn-ea"/>
              </a:rPr>
              <a:t>7.51meV</a:t>
            </a:r>
            <a:r>
              <a:rPr lang="zh-CN" altLang="en-US" dirty="0">
                <a:sym typeface="+mn-ea"/>
              </a:rPr>
              <a:t>。我们的相对论</a:t>
            </a:r>
            <a:r>
              <a:rPr lang="en-US" altLang="zh-CN" dirty="0">
                <a:sym typeface="+mn-ea"/>
              </a:rPr>
              <a:t>NNLO</a:t>
            </a:r>
            <a:r>
              <a:rPr lang="zh-CN" altLang="en-US" dirty="0">
                <a:sym typeface="+mn-ea"/>
              </a:rPr>
              <a:t>给出</a:t>
            </a:r>
            <a:r>
              <a:rPr lang="en-US" altLang="zh-CN" dirty="0">
                <a:sym typeface="+mn-ea"/>
              </a:rPr>
              <a:t>8.3</a:t>
            </a:r>
            <a:r>
              <a:rPr lang="en-US" altLang="zh-CN" dirty="0">
                <a:sym typeface="+mn-ea"/>
              </a:rPr>
              <a:t>MeV</a:t>
            </a:r>
            <a:endParaRPr lang="en-US" altLang="zh-CN" dirty="0">
              <a:sym typeface="+mn-ea"/>
            </a:endParaRPr>
          </a:p>
          <a:p>
            <a:endParaRPr lang="en-US" altLang="zh-CN" dirty="0">
              <a:sym typeface="+mn-ea"/>
            </a:endParaRPr>
          </a:p>
          <a:p>
            <a:endParaRPr lang="en-US" altLang="zh-CN" dirty="0">
              <a:sym typeface="+mn-ea"/>
            </a:endParaRPr>
          </a:p>
          <a:p>
            <a:r>
              <a:rPr lang="en-US" altLang="zh-CN" dirty="0">
                <a:sym typeface="+mn-ea"/>
              </a:rPr>
              <a:t>In total we have 28 LECs now. </a:t>
            </a:r>
            <a:endParaRPr lang="en-US" altLang="zh-CN" dirty="0"/>
          </a:p>
          <a:p>
            <a:r>
              <a:rPr lang="en-US" altLang="zh-CN" dirty="0">
                <a:sym typeface="+mn-ea"/>
              </a:rPr>
              <a:t>1S0 5 vs NR 4, </a:t>
            </a:r>
            <a:endParaRPr lang="en-US" altLang="zh-CN" dirty="0"/>
          </a:p>
          <a:p>
            <a:r>
              <a:rPr lang="en-US" altLang="zh-CN" dirty="0">
                <a:sym typeface="+mn-ea"/>
              </a:rPr>
              <a:t>3P0 3 vs NR 2, </a:t>
            </a:r>
            <a:endParaRPr lang="en-US" altLang="zh-CN" dirty="0"/>
          </a:p>
          <a:p>
            <a:r>
              <a:rPr lang="en-US" altLang="zh-CN" dirty="0">
                <a:sym typeface="+mn-ea"/>
              </a:rPr>
              <a:t>1P1 3 vs NR 2</a:t>
            </a:r>
            <a:endParaRPr lang="en-US" altLang="zh-CN" dirty="0"/>
          </a:p>
          <a:p>
            <a:r>
              <a:rPr lang="en-US" altLang="zh-CN" dirty="0">
                <a:sym typeface="+mn-ea"/>
              </a:rPr>
              <a:t>3P1 3 vs NR 2</a:t>
            </a:r>
            <a:endParaRPr lang="en-US" altLang="zh-CN" dirty="0"/>
          </a:p>
          <a:p>
            <a:r>
              <a:rPr lang="en-US" altLang="zh-CN" dirty="0">
                <a:sym typeface="+mn-ea"/>
              </a:rPr>
              <a:t>3S1-3D1 8 vs NR 8</a:t>
            </a:r>
            <a:endParaRPr lang="en-US" altLang="zh-CN" dirty="0"/>
          </a:p>
          <a:p>
            <a:r>
              <a:rPr lang="en-US" altLang="zh-CN" dirty="0">
                <a:sym typeface="+mn-ea"/>
              </a:rPr>
              <a:t>1D2 1 vs NR 1</a:t>
            </a:r>
            <a:endParaRPr lang="en-US" altLang="zh-CN" dirty="0"/>
          </a:p>
          <a:p>
            <a:r>
              <a:rPr lang="en-US" altLang="zh-CN" dirty="0">
                <a:sym typeface="+mn-ea"/>
              </a:rPr>
              <a:t>3D2 1 vs NR 1</a:t>
            </a:r>
            <a:endParaRPr lang="en-US" altLang="zh-CN" dirty="0"/>
          </a:p>
          <a:p>
            <a:r>
              <a:rPr lang="en-US" altLang="zh-CN" dirty="0">
                <a:sym typeface="+mn-ea"/>
              </a:rPr>
              <a:t>3P2-3F2 4 vs NR 3</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sym typeface="+mn-ea"/>
              </a:rPr>
              <a:t>最后，我们用两体相对论核力计算了</a:t>
            </a:r>
            <a:r>
              <a:rPr lang="en-US" altLang="zh-CN" dirty="0">
                <a:sym typeface="+mn-ea"/>
              </a:rPr>
              <a:t>nd</a:t>
            </a:r>
            <a:r>
              <a:rPr lang="zh-CN" altLang="en-US" dirty="0">
                <a:sym typeface="+mn-ea"/>
              </a:rPr>
              <a:t>的极化可观测量</a:t>
            </a:r>
            <a:r>
              <a:rPr lang="en-US" altLang="zh-CN" dirty="0">
                <a:sym typeface="+mn-ea"/>
              </a:rPr>
              <a:t>Ay</a:t>
            </a:r>
            <a:r>
              <a:rPr lang="zh-CN" altLang="en-US" dirty="0">
                <a:sym typeface="+mn-ea"/>
              </a:rPr>
              <a:t>。这里</a:t>
            </a:r>
            <a:r>
              <a:rPr lang="en-US" altLang="zh-CN" dirty="0">
                <a:sym typeface="+mn-ea"/>
              </a:rPr>
              <a:t>Ay</a:t>
            </a:r>
            <a:r>
              <a:rPr lang="zh-CN" altLang="en-US" dirty="0">
                <a:sym typeface="+mn-ea"/>
              </a:rPr>
              <a:t>描述一直</a:t>
            </a:r>
            <a:r>
              <a:rPr lang="zh-CN" altLang="en-US" dirty="0">
                <a:sym typeface="+mn-ea"/>
              </a:rPr>
              <a:t>以来存在著名的</a:t>
            </a:r>
            <a:r>
              <a:rPr lang="en-US" altLang="zh-CN" dirty="0">
                <a:sym typeface="+mn-ea"/>
              </a:rPr>
              <a:t>A</a:t>
            </a:r>
            <a:r>
              <a:rPr lang="zh-CN" altLang="en-US" dirty="0">
                <a:sym typeface="+mn-ea"/>
              </a:rPr>
              <a:t>有</a:t>
            </a:r>
            <a:r>
              <a:rPr lang="en-US" altLang="zh-CN" dirty="0">
                <a:sym typeface="+mn-ea"/>
              </a:rPr>
              <a:t> puzzle</a:t>
            </a:r>
            <a:r>
              <a:rPr lang="zh-CN" altLang="en-US" dirty="0">
                <a:sym typeface="+mn-ea"/>
              </a:rPr>
              <a:t>。是说在低能区，典型的中子入射</a:t>
            </a:r>
            <a:r>
              <a:rPr lang="en-US" altLang="zh-CN" dirty="0">
                <a:sym typeface="+mn-ea"/>
              </a:rPr>
              <a:t>Elab=5</a:t>
            </a:r>
            <a:r>
              <a:rPr lang="zh-CN" altLang="en-US" dirty="0">
                <a:sym typeface="+mn-ea"/>
              </a:rPr>
              <a:t>，</a:t>
            </a:r>
            <a:r>
              <a:rPr lang="en-US" altLang="zh-CN" dirty="0">
                <a:sym typeface="+mn-ea"/>
              </a:rPr>
              <a:t>10MeV</a:t>
            </a:r>
            <a:r>
              <a:rPr lang="zh-CN" altLang="en-US" dirty="0">
                <a:sym typeface="+mn-ea"/>
              </a:rPr>
              <a:t>，高精度核力的理论计算与实验值相去甚远。如途中蓝色的电话线代表的非相对论</a:t>
            </a:r>
            <a:r>
              <a:rPr lang="en-US" altLang="zh-CN" dirty="0">
                <a:sym typeface="+mn-ea"/>
              </a:rPr>
              <a:t>N4LO</a:t>
            </a:r>
            <a:r>
              <a:rPr lang="zh-CN" altLang="en-US" dirty="0">
                <a:sym typeface="+mn-ea"/>
              </a:rPr>
              <a:t>的结果。图中，我们给出了用相对论</a:t>
            </a:r>
            <a:r>
              <a:rPr lang="en-US" altLang="zh-CN" dirty="0">
                <a:sym typeface="+mn-ea"/>
              </a:rPr>
              <a:t>NLO</a:t>
            </a:r>
            <a:r>
              <a:rPr lang="zh-CN" altLang="en-US" dirty="0">
                <a:sym typeface="+mn-ea"/>
              </a:rPr>
              <a:t>，</a:t>
            </a:r>
            <a:r>
              <a:rPr lang="en-US" altLang="zh-CN" dirty="0">
                <a:sym typeface="+mn-ea"/>
              </a:rPr>
              <a:t>NNLO</a:t>
            </a:r>
            <a:r>
              <a:rPr lang="zh-CN" altLang="en-US" dirty="0">
                <a:sym typeface="+mn-ea"/>
              </a:rPr>
              <a:t>两体核力的计算结果。可以看到</a:t>
            </a:r>
            <a:r>
              <a:rPr lang="en-US" altLang="zh-CN" dirty="0">
                <a:sym typeface="+mn-ea"/>
              </a:rPr>
              <a:t>Ay</a:t>
            </a:r>
            <a:r>
              <a:rPr lang="zh-CN" altLang="en-US" dirty="0">
                <a:sym typeface="+mn-ea"/>
              </a:rPr>
              <a:t>的描述获得了显著改善，在</a:t>
            </a:r>
            <a:r>
              <a:rPr lang="en-US" altLang="zh-CN" dirty="0">
                <a:sym typeface="+mn-ea"/>
              </a:rPr>
              <a:t>5MeV</a:t>
            </a:r>
            <a:r>
              <a:rPr lang="zh-CN" altLang="en-US" dirty="0">
                <a:sym typeface="+mn-ea"/>
              </a:rPr>
              <a:t>，</a:t>
            </a:r>
            <a:r>
              <a:rPr lang="en-US" altLang="zh-CN" dirty="0">
                <a:sym typeface="+mn-ea"/>
              </a:rPr>
              <a:t>10MeV</a:t>
            </a:r>
            <a:r>
              <a:rPr lang="zh-CN" altLang="en-US" dirty="0">
                <a:sym typeface="+mn-ea"/>
              </a:rPr>
              <a:t>处已十分接近</a:t>
            </a:r>
            <a:r>
              <a:rPr lang="zh-CN" altLang="en-US" dirty="0">
                <a:sym typeface="+mn-ea"/>
              </a:rPr>
              <a:t>实验值。而对各个分波的分别分析支出，</a:t>
            </a:r>
            <a:r>
              <a:rPr lang="en-US" altLang="zh-CN" dirty="0">
                <a:sym typeface="+mn-ea"/>
              </a:rPr>
              <a:t>Ay</a:t>
            </a:r>
            <a:r>
              <a:rPr lang="zh-CN" altLang="en-US" dirty="0">
                <a:sym typeface="+mn-ea"/>
              </a:rPr>
              <a:t>描述对</a:t>
            </a:r>
            <a:r>
              <a:rPr lang="en-US" altLang="zh-CN" dirty="0">
                <a:sym typeface="+mn-ea"/>
              </a:rPr>
              <a:t>P-wave</a:t>
            </a:r>
            <a:r>
              <a:rPr lang="zh-CN" altLang="en-US" dirty="0">
                <a:sym typeface="+mn-ea"/>
              </a:rPr>
              <a:t>的两体核力十分敏感。这说明</a:t>
            </a:r>
            <a:endParaRPr lang="en-US" altLang="zh-CN" dirty="0">
              <a:sym typeface="+mn-ea"/>
            </a:endParaRPr>
          </a:p>
          <a:p>
            <a:r>
              <a:rPr lang="en-US" altLang="zh-CN" dirty="0">
                <a:sym typeface="+mn-ea"/>
              </a:rPr>
              <a:t>In total we have 28 LECs now. </a:t>
            </a:r>
            <a:endParaRPr lang="en-US" altLang="zh-CN" dirty="0"/>
          </a:p>
          <a:p>
            <a:r>
              <a:rPr lang="en-US" altLang="zh-CN" dirty="0">
                <a:sym typeface="+mn-ea"/>
              </a:rPr>
              <a:t>1S0 5 vs NR 4, </a:t>
            </a:r>
            <a:endParaRPr lang="en-US" altLang="zh-CN" dirty="0"/>
          </a:p>
          <a:p>
            <a:r>
              <a:rPr lang="en-US" altLang="zh-CN" dirty="0">
                <a:sym typeface="+mn-ea"/>
              </a:rPr>
              <a:t>3P0 3 vs NR 2, </a:t>
            </a:r>
            <a:endParaRPr lang="en-US" altLang="zh-CN" dirty="0"/>
          </a:p>
          <a:p>
            <a:r>
              <a:rPr lang="en-US" altLang="zh-CN" dirty="0">
                <a:sym typeface="+mn-ea"/>
              </a:rPr>
              <a:t>1P1 3 vs NR 2</a:t>
            </a:r>
            <a:endParaRPr lang="en-US" altLang="zh-CN" dirty="0"/>
          </a:p>
          <a:p>
            <a:r>
              <a:rPr lang="en-US" altLang="zh-CN" dirty="0">
                <a:sym typeface="+mn-ea"/>
              </a:rPr>
              <a:t>3P1 3 vs NR 2</a:t>
            </a:r>
            <a:endParaRPr lang="en-US" altLang="zh-CN" dirty="0"/>
          </a:p>
          <a:p>
            <a:r>
              <a:rPr lang="en-US" altLang="zh-CN" dirty="0">
                <a:sym typeface="+mn-ea"/>
              </a:rPr>
              <a:t>3S1-3D1 8 vs NR 8</a:t>
            </a:r>
            <a:endParaRPr lang="en-US" altLang="zh-CN" dirty="0"/>
          </a:p>
          <a:p>
            <a:r>
              <a:rPr lang="en-US" altLang="zh-CN" dirty="0">
                <a:sym typeface="+mn-ea"/>
              </a:rPr>
              <a:t>1D2 1 vs NR 1</a:t>
            </a:r>
            <a:endParaRPr lang="en-US" altLang="zh-CN" dirty="0"/>
          </a:p>
          <a:p>
            <a:r>
              <a:rPr lang="en-US" altLang="zh-CN" dirty="0">
                <a:sym typeface="+mn-ea"/>
              </a:rPr>
              <a:t>3D2 1 vs NR 1</a:t>
            </a:r>
            <a:endParaRPr lang="en-US" altLang="zh-CN" dirty="0"/>
          </a:p>
          <a:p>
            <a:r>
              <a:rPr lang="en-US" altLang="zh-CN" dirty="0">
                <a:sym typeface="+mn-ea"/>
              </a:rPr>
              <a:t>3P2-3F2 4 vs NR 3</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altLang="zh-CN" dirty="0"/>
              <a:t>Here is the outline of m</a:t>
            </a:r>
            <a:r>
              <a:rPr lang="en-US" altLang="zh-CN" baseline="0" dirty="0"/>
              <a:t>y talk today. First comes a short introduction of the historical story of nuclear forces. Then I will explain the framework for our relativistic nuclear force. In the third section I will show the results obtained with the relativistic nuclear forced. And finally a short summary and prospect</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针对</a:t>
            </a:r>
            <a:r>
              <a:rPr lang="en-US" altLang="zh-CN" dirty="0"/>
              <a:t>SU3</a:t>
            </a:r>
            <a:r>
              <a:rPr lang="zh-CN" altLang="en-US" dirty="0"/>
              <a:t>味空间特别是</a:t>
            </a:r>
            <a:r>
              <a:rPr lang="en-US" altLang="zh-CN" dirty="0"/>
              <a:t>S=-1</a:t>
            </a:r>
            <a:r>
              <a:rPr lang="zh-CN" altLang="en-US" dirty="0"/>
              <a:t>的重子</a:t>
            </a:r>
            <a:r>
              <a:rPr lang="en-US" altLang="zh-CN" dirty="0"/>
              <a:t>-</a:t>
            </a:r>
            <a:r>
              <a:rPr lang="zh-CN" altLang="en-US" dirty="0"/>
              <a:t>介子相互作用理论研究开始与上世纪</a:t>
            </a:r>
            <a:r>
              <a:rPr lang="en-US" altLang="zh-CN" dirty="0"/>
              <a:t>560</a:t>
            </a:r>
            <a:r>
              <a:rPr lang="zh-CN" altLang="en-US" dirty="0"/>
              <a:t>年代。物理学家们首先从理论上预言了</a:t>
            </a:r>
            <a:r>
              <a:rPr lang="en-US" altLang="zh-CN" dirty="0"/>
              <a:t>Lambda</a:t>
            </a:r>
            <a:r>
              <a:rPr lang="zh-CN" altLang="en-US" dirty="0"/>
              <a:t>激发态</a:t>
            </a:r>
            <a:r>
              <a:rPr lang="en-US" altLang="zh-CN" dirty="0"/>
              <a:t>1405</a:t>
            </a:r>
            <a:r>
              <a:rPr lang="zh-CN" altLang="en-US" dirty="0"/>
              <a:t>的存在，两年后被实验证实。这也是人们发现的第一个</a:t>
            </a:r>
            <a:r>
              <a:rPr lang="en-US" altLang="zh-CN" dirty="0"/>
              <a:t>exotic hadron</a:t>
            </a:r>
            <a:r>
              <a:rPr lang="zh-CN" altLang="en-US" dirty="0"/>
              <a:t>。</a:t>
            </a:r>
            <a:r>
              <a:rPr lang="zh-CN" altLang="en-US" baseline="0" dirty="0"/>
              <a:t>在</a:t>
            </a:r>
            <a:r>
              <a:rPr lang="en-US" altLang="zh-CN" baseline="0" dirty="0"/>
              <a:t>90</a:t>
            </a:r>
            <a:r>
              <a:rPr lang="zh-CN" altLang="en-US" baseline="0" dirty="0"/>
              <a:t>年代，人们开始利用重子手征有效场论这一强有力工具开展重子</a:t>
            </a:r>
            <a:r>
              <a:rPr lang="en-US" altLang="zh-CN" baseline="0" dirty="0"/>
              <a:t>-</a:t>
            </a:r>
            <a:r>
              <a:rPr lang="zh-CN" altLang="en-US" baseline="0" dirty="0"/>
              <a:t>介子研究。在</a:t>
            </a:r>
            <a:r>
              <a:rPr lang="en-US" altLang="zh-CN" baseline="0" dirty="0"/>
              <a:t>1995</a:t>
            </a:r>
            <a:r>
              <a:rPr lang="zh-CN" altLang="en-US" baseline="0" dirty="0"/>
              <a:t>年，</a:t>
            </a:r>
            <a:r>
              <a:rPr lang="en-US" altLang="zh-CN" baseline="0" dirty="0"/>
              <a:t>Kaiser</a:t>
            </a:r>
            <a:r>
              <a:rPr lang="zh-CN" altLang="en-US" baseline="0" dirty="0"/>
              <a:t>就在</a:t>
            </a:r>
            <a:r>
              <a:rPr lang="en-US" altLang="zh-CN" baseline="0" dirty="0"/>
              <a:t>LO</a:t>
            </a:r>
            <a:r>
              <a:rPr lang="zh-CN" altLang="en-US" baseline="0" dirty="0"/>
              <a:t>以及</a:t>
            </a:r>
            <a:r>
              <a:rPr lang="en-US" altLang="zh-CN" baseline="0" dirty="0"/>
              <a:t>NLO</a:t>
            </a:r>
            <a:r>
              <a:rPr lang="zh-CN" altLang="en-US" baseline="0" dirty="0"/>
              <a:t>研究了重子介子相互作用，这之后，非微扰方法逐渐成熟，并发展出更为简洁的手征幺正方法。手征动力学揭示了</a:t>
            </a:r>
            <a:r>
              <a:rPr lang="en-US" altLang="zh-CN" baseline="0" dirty="0"/>
              <a:t>lambda1405</a:t>
            </a:r>
            <a:r>
              <a:rPr lang="zh-CN" altLang="en-US" baseline="0" dirty="0"/>
              <a:t>的内部结构，并在</a:t>
            </a:r>
            <a:r>
              <a:rPr lang="en-US" altLang="zh-CN" baseline="0" dirty="0"/>
              <a:t>2003Jido</a:t>
            </a:r>
            <a:r>
              <a:rPr lang="zh-CN" altLang="en-US" baseline="0" dirty="0"/>
              <a:t>等人的这篇著名工作中，通过</a:t>
            </a:r>
            <a:r>
              <a:rPr lang="en-US" altLang="zh-CN" baseline="0" dirty="0"/>
              <a:t>SU3</a:t>
            </a:r>
            <a:r>
              <a:rPr lang="zh-CN" altLang="en-US" baseline="0" dirty="0"/>
              <a:t>基底下，相互作用随</a:t>
            </a:r>
            <a:r>
              <a:rPr lang="en-US" altLang="zh-CN" baseline="0" dirty="0"/>
              <a:t>SU3</a:t>
            </a:r>
            <a:r>
              <a:rPr lang="zh-CN" altLang="en-US" baseline="0" dirty="0"/>
              <a:t>对称性破缺程度的演化，清楚的展示</a:t>
            </a:r>
            <a:r>
              <a:rPr lang="en-US" altLang="zh-CN" baseline="0" dirty="0"/>
              <a:t>1405</a:t>
            </a:r>
            <a:r>
              <a:rPr lang="zh-CN" altLang="en-US" baseline="0" dirty="0"/>
              <a:t>的双峰结构的由来。</a:t>
            </a:r>
            <a:r>
              <a:rPr lang="en-US" altLang="zh-CN" baseline="0" dirty="0"/>
              <a:t>1405</a:t>
            </a:r>
            <a:r>
              <a:rPr lang="zh-CN" altLang="en-US" baseline="0" dirty="0"/>
              <a:t>这个人类发现的第一个</a:t>
            </a:r>
            <a:r>
              <a:rPr lang="en-US" altLang="zh-CN" baseline="0" dirty="0" err="1"/>
              <a:t>exoticstate</a:t>
            </a:r>
            <a:r>
              <a:rPr lang="zh-CN" altLang="en-US" baseline="0" dirty="0"/>
              <a:t>重新吸引了物理学家们的目光。在此之后，结合来自</a:t>
            </a:r>
            <a:r>
              <a:rPr lang="en-US" altLang="zh-CN" baseline="0" dirty="0"/>
              <a:t>Dear</a:t>
            </a:r>
            <a:r>
              <a:rPr lang="zh-CN" altLang="en-US" baseline="0" dirty="0"/>
              <a:t>， </a:t>
            </a:r>
            <a:r>
              <a:rPr lang="en-US" altLang="zh-CN" baseline="0" dirty="0"/>
              <a:t>SIDDHARTA</a:t>
            </a:r>
            <a:r>
              <a:rPr lang="zh-CN" altLang="en-US" baseline="0" dirty="0"/>
              <a:t>，</a:t>
            </a:r>
            <a:r>
              <a:rPr lang="en-US" altLang="zh-CN" baseline="0" dirty="0"/>
              <a:t>CLAS</a:t>
            </a:r>
            <a:r>
              <a:rPr lang="zh-CN" altLang="en-US" baseline="0" dirty="0"/>
              <a:t>等合作组的新实验数据，人们基于次领头阶开展了一系列系统的研究。在</a:t>
            </a:r>
            <a:r>
              <a:rPr lang="en-US" altLang="zh-CN" baseline="0" dirty="0"/>
              <a:t>2015</a:t>
            </a:r>
            <a:r>
              <a:rPr lang="zh-CN" altLang="en-US" baseline="0" dirty="0"/>
              <a:t>年，首先在非相对论框架下，在</a:t>
            </a:r>
            <a:r>
              <a:rPr lang="en-US" altLang="zh-CN" baseline="0" dirty="0"/>
              <a:t>SU3</a:t>
            </a:r>
            <a:r>
              <a:rPr lang="zh-CN" altLang="en-US" baseline="0" dirty="0"/>
              <a:t>味空间下将振幅计算至</a:t>
            </a:r>
            <a:r>
              <a:rPr lang="en-US" altLang="zh-CN" baseline="0" dirty="0"/>
              <a:t>NNLO</a:t>
            </a:r>
            <a:r>
              <a:rPr lang="zh-CN" altLang="en-US" baseline="0" dirty="0"/>
              <a:t>，尝试统一描述</a:t>
            </a:r>
            <a:r>
              <a:rPr lang="en-US" altLang="zh-CN" baseline="0" dirty="0" err="1"/>
              <a:t>piN</a:t>
            </a:r>
            <a:r>
              <a:rPr lang="zh-CN" altLang="en-US" baseline="0" dirty="0"/>
              <a:t>，</a:t>
            </a:r>
            <a:r>
              <a:rPr lang="en-US" altLang="zh-CN" baseline="0" dirty="0"/>
              <a:t>KN</a:t>
            </a:r>
            <a:r>
              <a:rPr lang="zh-CN" altLang="en-US" baseline="0" dirty="0"/>
              <a:t>的弹性散射过程。</a:t>
            </a:r>
            <a:r>
              <a:rPr lang="en-US" altLang="zh-CN" baseline="0" dirty="0"/>
              <a:t>2020</a:t>
            </a:r>
            <a:r>
              <a:rPr lang="zh-CN" altLang="en-US" baseline="0" dirty="0"/>
              <a:t>年前后，</a:t>
            </a:r>
            <a:r>
              <a:rPr lang="en-US" altLang="zh-CN" baseline="0" dirty="0"/>
              <a:t>ALICE</a:t>
            </a:r>
            <a:r>
              <a:rPr lang="zh-CN" altLang="en-US" baseline="0" dirty="0"/>
              <a:t>合作组提供了新的可观测量，</a:t>
            </a:r>
            <a:r>
              <a:rPr lang="en-US" altLang="zh-CN" baseline="0" dirty="0" err="1"/>
              <a:t>KbarN</a:t>
            </a:r>
            <a:r>
              <a:rPr lang="zh-CN" altLang="en-US" baseline="0" dirty="0"/>
              <a:t>的动量关联函数的信息。我们在最近完成的工作，构建了非微扰的协变次次领头阶散射振幅，实现了</a:t>
            </a:r>
            <a:r>
              <a:rPr lang="en-US" altLang="zh-CN" baseline="0" dirty="0" err="1"/>
              <a:t>piN</a:t>
            </a:r>
            <a:r>
              <a:rPr lang="zh-CN" altLang="en-US" baseline="0" dirty="0"/>
              <a:t>，</a:t>
            </a:r>
            <a:r>
              <a:rPr lang="en-US" altLang="zh-CN" baseline="0" dirty="0"/>
              <a:t>KN</a:t>
            </a:r>
            <a:r>
              <a:rPr lang="zh-CN" altLang="en-US" baseline="0" dirty="0"/>
              <a:t>，以及</a:t>
            </a:r>
            <a:r>
              <a:rPr lang="en-US" altLang="zh-CN" baseline="0" dirty="0" err="1"/>
              <a:t>KbarN</a:t>
            </a:r>
            <a:r>
              <a:rPr lang="zh-CN" altLang="en-US" baseline="0" dirty="0"/>
              <a:t>不同奇异数散射过程的统一描述。</a:t>
            </a:r>
            <a:r>
              <a:rPr lang="en-US" altLang="zh-CN" baseline="0" dirty="0"/>
              <a:t> </a:t>
            </a:r>
            <a:endParaRPr lang="en-US" altLang="zh-CN"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然而，以上这些研究，绝大多数在求解非微扰散射方程时，采用了在壳近似。或者仅考虑数图的贡献。在壳近似极大简化了求解过程，但也带来几个关键问题，或者说质疑。首先，</a:t>
            </a:r>
            <a:r>
              <a:rPr lang="en-US" altLang="zh-CN" dirty="0"/>
              <a:t>lambda1405</a:t>
            </a:r>
            <a:r>
              <a:rPr lang="zh-CN" altLang="en-US" dirty="0"/>
              <a:t>的双节点结果的定性图像，在更严谨的非在壳计算下是否仍然成立。这与在壳近似的有效性密切相关。此前，金瑞接触想或者</a:t>
            </a:r>
            <a:r>
              <a:rPr lang="en-US" altLang="zh-CN" dirty="0"/>
              <a:t>s-channel</a:t>
            </a:r>
            <a:r>
              <a:rPr lang="zh-CN" altLang="en-US" dirty="0"/>
              <a:t>的</a:t>
            </a:r>
            <a:r>
              <a:rPr lang="en-US" altLang="zh-CN" dirty="0"/>
              <a:t>Born</a:t>
            </a:r>
            <a:r>
              <a:rPr lang="zh-CN" altLang="en-US" dirty="0"/>
              <a:t>图，证明与完整</a:t>
            </a:r>
            <a:r>
              <a:rPr lang="en-US" altLang="zh-CN" dirty="0"/>
              <a:t>BSE</a:t>
            </a:r>
            <a:r>
              <a:rPr lang="zh-CN" altLang="en-US" dirty="0"/>
              <a:t>差别仅为</a:t>
            </a:r>
            <a:r>
              <a:rPr lang="en-US" altLang="zh-CN" dirty="0"/>
              <a:t>tade pole</a:t>
            </a:r>
            <a:r>
              <a:rPr lang="zh-CN" altLang="en-US" dirty="0"/>
              <a:t>，可被吸收。由此，</a:t>
            </a:r>
            <a:r>
              <a:rPr lang="en-US" altLang="zh-CN" dirty="0"/>
              <a:t>lambda1405</a:t>
            </a:r>
            <a:r>
              <a:rPr lang="zh-CN" altLang="en-US" dirty="0"/>
              <a:t>双极点的产生机制，包括手征对称性破缺，</a:t>
            </a:r>
            <a:r>
              <a:rPr lang="en-US" altLang="zh-CN" dirty="0"/>
              <a:t>SU3</a:t>
            </a:r>
            <a:r>
              <a:rPr lang="zh-CN" altLang="en-US" dirty="0"/>
              <a:t>味对称性破缺时候在非在壳的框架下发生改变，或者改变多少。</a:t>
            </a:r>
            <a:r>
              <a:rPr lang="zh-CN" altLang="en-US" dirty="0"/>
              <a:t>另一方面，显式的非在壳振幅在计算超于两体系统时不可或缺，除一般性的少体乃至多提问题外，这一问题也突出地体现在</a:t>
            </a:r>
            <a:r>
              <a:rPr lang="en-US" altLang="zh-CN" dirty="0"/>
              <a:t>ALICE</a:t>
            </a:r>
            <a:r>
              <a:rPr lang="zh-CN" altLang="en-US" dirty="0"/>
              <a:t>合作组通过高能</a:t>
            </a:r>
            <a:r>
              <a:rPr lang="en-US" altLang="zh-CN" dirty="0"/>
              <a:t>pp</a:t>
            </a:r>
            <a:r>
              <a:rPr lang="zh-CN" altLang="en-US" dirty="0"/>
              <a:t>碰撞提取</a:t>
            </a:r>
            <a:r>
              <a:rPr lang="en-US" altLang="zh-CN" dirty="0"/>
              <a:t>K-p</a:t>
            </a:r>
            <a:r>
              <a:rPr lang="zh-CN" altLang="en-US" dirty="0"/>
              <a:t>动量关联函数，最终得到</a:t>
            </a:r>
            <a:r>
              <a:rPr lang="en-US" altLang="zh-CN" dirty="0"/>
              <a:t>K-p</a:t>
            </a:r>
            <a:r>
              <a:rPr lang="zh-CN" altLang="en-US" dirty="0"/>
              <a:t>相互作用的解释上。当然，在壳近似本身在处理</a:t>
            </a:r>
            <a:r>
              <a:rPr lang="en-US" altLang="zh-CN" dirty="0"/>
              <a:t>u-channel Born</a:t>
            </a:r>
            <a:r>
              <a:rPr lang="zh-CN" altLang="en-US" dirty="0"/>
              <a:t>图的复杂动力学时存在局限</a:t>
            </a:r>
            <a:r>
              <a:rPr lang="zh-CN" altLang="en-US" dirty="0"/>
              <a:t>性。</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具体来讲，在壳计算中，</a:t>
            </a:r>
            <a:r>
              <a:rPr lang="en-US" altLang="zh-CN" dirty="0"/>
              <a:t>uchannel</a:t>
            </a:r>
            <a:r>
              <a:rPr lang="zh-CN" altLang="en-US" dirty="0"/>
              <a:t>的</a:t>
            </a:r>
            <a:r>
              <a:rPr lang="en-US" altLang="zh-CN" dirty="0"/>
              <a:t>Born</a:t>
            </a:r>
            <a:r>
              <a:rPr lang="zh-CN" altLang="en-US" dirty="0"/>
              <a:t>会导致阈下出现左手割线，割线边界出现非物理的极点。如图所示，高耦合</a:t>
            </a:r>
            <a:r>
              <a:rPr lang="en-US" altLang="zh-CN" dirty="0"/>
              <a:t>etalambda</a:t>
            </a:r>
            <a:r>
              <a:rPr lang="zh-CN" altLang="en-US" dirty="0"/>
              <a:t>的</a:t>
            </a:r>
            <a:r>
              <a:rPr lang="en-US" altLang="zh-CN" dirty="0"/>
              <a:t>u</a:t>
            </a:r>
            <a:r>
              <a:rPr lang="zh-CN" altLang="en-US" dirty="0"/>
              <a:t>道</a:t>
            </a:r>
            <a:r>
              <a:rPr lang="en-US" altLang="zh-CN" dirty="0"/>
              <a:t>Born</a:t>
            </a:r>
            <a:r>
              <a:rPr lang="zh-CN" altLang="en-US" dirty="0"/>
              <a:t>图，在</a:t>
            </a:r>
            <a:r>
              <a:rPr lang="en-US" altLang="zh-CN" dirty="0"/>
              <a:t>1.36GeV</a:t>
            </a:r>
            <a:r>
              <a:rPr lang="zh-CN" altLang="en-US" dirty="0"/>
              <a:t>处出现左手割线，这一位置高于</a:t>
            </a:r>
            <a:r>
              <a:rPr lang="en-US" altLang="zh-CN" dirty="0"/>
              <a:t>piSigma</a:t>
            </a:r>
            <a:r>
              <a:rPr lang="zh-CN" altLang="en-US" dirty="0"/>
              <a:t>阈值，导致耦合道的幺正性被破坏，在这种情况下，预言的该能区的散射振幅存在问题。基于以上原因，我们尝试进行严格的</a:t>
            </a:r>
            <a:r>
              <a:rPr lang="en-US" altLang="zh-CN" dirty="0"/>
              <a:t>NLO</a:t>
            </a:r>
            <a:r>
              <a:rPr lang="zh-CN" altLang="en-US" dirty="0"/>
              <a:t>非在壳计算。与开展核力的非微扰求解过程一致，求解积分形式的散射方程，爆率市场中完整的动量以来形式，由此解决在壳近似带来的奇异</a:t>
            </a:r>
            <a:r>
              <a:rPr lang="zh-CN" altLang="en-US" dirty="0"/>
              <a:t>结构。</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baseline="0" dirty="0"/>
              <a:t>细节略过。这里展示非在壳计算得到的振幅对实验数据的描述。途中</a:t>
            </a:r>
            <a:r>
              <a:rPr lang="en-US" altLang="zh-CN" baseline="0" dirty="0"/>
              <a:t>WT-OFF</a:t>
            </a:r>
            <a:r>
              <a:rPr lang="zh-CN" altLang="en-US" baseline="0" dirty="0"/>
              <a:t>为仅考虑</a:t>
            </a:r>
            <a:r>
              <a:rPr lang="en-US" altLang="zh-CN" baseline="0" dirty="0"/>
              <a:t>WT</a:t>
            </a:r>
            <a:r>
              <a:rPr lang="zh-CN" altLang="en-US" baseline="0" dirty="0"/>
              <a:t>项，</a:t>
            </a:r>
            <a:r>
              <a:rPr lang="en-US" altLang="zh-CN" baseline="0" dirty="0"/>
              <a:t>NLO-on/off</a:t>
            </a:r>
            <a:r>
              <a:rPr lang="zh-CN" altLang="en-US" baseline="0" dirty="0"/>
              <a:t>是次领头阶在壳或非在壳的结果蓝色实线及绿色点线表示。可以看到这个振幅都能很好的描述</a:t>
            </a:r>
            <a:r>
              <a:rPr lang="en-US" altLang="zh-CN" baseline="0" dirty="0"/>
              <a:t>K-p</a:t>
            </a:r>
            <a:r>
              <a:rPr lang="zh-CN" altLang="en-US" baseline="0" dirty="0"/>
              <a:t>的散射截面</a:t>
            </a:r>
            <a:r>
              <a:rPr lang="zh-CN" altLang="en-US" baseline="0" dirty="0"/>
              <a:t>数据。</a:t>
            </a:r>
            <a:endParaRPr lang="zh-CN" altLang="en-US" baseline="0"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baseline="0" dirty="0"/>
              <a:t>这里展示的是</a:t>
            </a:r>
            <a:r>
              <a:rPr lang="en-US" altLang="zh-CN" baseline="0" dirty="0"/>
              <a:t>K-p</a:t>
            </a:r>
            <a:r>
              <a:rPr lang="zh-CN" altLang="en-US" baseline="0" dirty="0"/>
              <a:t>的阈下散射振幅。上面是非在壳计算，下面是在壳计算。可以明显看到，在壳计算结果中出现的奇异结果，均由不同耦合道的</a:t>
            </a:r>
            <a:r>
              <a:rPr lang="en-US" altLang="zh-CN" baseline="0" dirty="0"/>
              <a:t>u</a:t>
            </a:r>
            <a:r>
              <a:rPr lang="zh-CN" altLang="en-US" baseline="0" dirty="0"/>
              <a:t>道</a:t>
            </a:r>
            <a:r>
              <a:rPr lang="en-US" altLang="zh-CN" baseline="0" dirty="0"/>
              <a:t>Born</a:t>
            </a:r>
            <a:r>
              <a:rPr lang="zh-CN" altLang="en-US" baseline="0" dirty="0"/>
              <a:t>图导致。而非在壳计算的阈下振幅没有左手割线带来的奇异结果。我们也同时观察到，非在壳计算中完整</a:t>
            </a:r>
            <a:r>
              <a:rPr lang="en-US" altLang="zh-CN" baseline="0" dirty="0"/>
              <a:t>LO</a:t>
            </a:r>
            <a:r>
              <a:rPr lang="zh-CN" altLang="en-US" baseline="0" dirty="0"/>
              <a:t>与纯</a:t>
            </a:r>
            <a:r>
              <a:rPr lang="en-US" altLang="zh-CN" baseline="0" dirty="0"/>
              <a:t>WT</a:t>
            </a:r>
            <a:r>
              <a:rPr lang="zh-CN" altLang="en-US" baseline="0" dirty="0"/>
              <a:t>项的偏差，即</a:t>
            </a:r>
            <a:r>
              <a:rPr lang="en-US" altLang="zh-CN" baseline="0" dirty="0"/>
              <a:t>Born</a:t>
            </a:r>
            <a:r>
              <a:rPr lang="zh-CN" altLang="en-US" baseline="0" dirty="0"/>
              <a:t>项的贡献，是显著区别于在壳计算结果的。这一位置</a:t>
            </a:r>
            <a:r>
              <a:rPr lang="en-US" altLang="zh-CN" baseline="0" dirty="0"/>
              <a:t>Born</a:t>
            </a:r>
            <a:r>
              <a:rPr lang="zh-CN" altLang="en-US" baseline="0" dirty="0"/>
              <a:t>项在</a:t>
            </a:r>
            <a:r>
              <a:rPr lang="zh-CN" altLang="en-US">
                <a:solidFill>
                  <a:srgbClr val="0070C0"/>
                </a:solidFill>
                <a:sym typeface="+mn-ea"/>
              </a:rPr>
              <a:t>非在壳、在壳框架下发挥着显著不同的作用。而完整的非在壳</a:t>
            </a:r>
            <a:r>
              <a:rPr lang="en-US" altLang="zh-CN">
                <a:solidFill>
                  <a:srgbClr val="0070C0"/>
                </a:solidFill>
                <a:sym typeface="+mn-ea"/>
              </a:rPr>
              <a:t>LO</a:t>
            </a:r>
            <a:r>
              <a:rPr lang="zh-CN" altLang="en-US">
                <a:solidFill>
                  <a:srgbClr val="0070C0"/>
                </a:solidFill>
                <a:sym typeface="+mn-ea"/>
              </a:rPr>
              <a:t>结果别纯</a:t>
            </a:r>
            <a:r>
              <a:rPr lang="en-US" altLang="zh-CN">
                <a:solidFill>
                  <a:srgbClr val="0070C0"/>
                </a:solidFill>
                <a:sym typeface="+mn-ea"/>
              </a:rPr>
              <a:t>WT</a:t>
            </a:r>
            <a:r>
              <a:rPr lang="zh-CN" altLang="en-US">
                <a:solidFill>
                  <a:srgbClr val="0070C0"/>
                </a:solidFill>
                <a:sym typeface="+mn-ea"/>
              </a:rPr>
              <a:t>项差，也说明</a:t>
            </a:r>
            <a:r>
              <a:rPr lang="en-US" altLang="zh-CN">
                <a:solidFill>
                  <a:srgbClr val="0070C0"/>
                </a:solidFill>
                <a:sym typeface="+mn-ea"/>
              </a:rPr>
              <a:t>Born</a:t>
            </a:r>
            <a:r>
              <a:rPr lang="zh-CN" altLang="en-US">
                <a:solidFill>
                  <a:srgbClr val="0070C0"/>
                </a:solidFill>
                <a:sym typeface="+mn-ea"/>
              </a:rPr>
              <a:t>在非在壳框架下的贡献并不能被简单的吸收掉。这意味着，</a:t>
            </a:r>
            <a:r>
              <a:rPr lang="en-US" altLang="zh-CN" b="1">
                <a:solidFill>
                  <a:srgbClr val="C00000"/>
                </a:solidFill>
                <a:sym typeface="+mn-ea"/>
              </a:rPr>
              <a:t>Born</a:t>
            </a:r>
            <a:r>
              <a:rPr lang="zh-CN" altLang="en-US" b="1">
                <a:solidFill>
                  <a:srgbClr val="C00000"/>
                </a:solidFill>
                <a:sym typeface="+mn-ea"/>
              </a:rPr>
              <a:t>项应当与次领头阶 </a:t>
            </a:r>
            <a:r>
              <a:rPr lang="en-US" altLang="zh-CN" b="1">
                <a:solidFill>
                  <a:srgbClr val="C00000"/>
                </a:solidFill>
                <a:sym typeface="+mn-ea"/>
              </a:rPr>
              <a:t>(NLO) </a:t>
            </a:r>
            <a:r>
              <a:rPr lang="zh-CN" altLang="en-US" b="1">
                <a:solidFill>
                  <a:srgbClr val="C00000"/>
                </a:solidFill>
                <a:sym typeface="+mn-ea"/>
              </a:rPr>
              <a:t>接触项做自洽处理。将</a:t>
            </a:r>
            <a:r>
              <a:rPr lang="en-US" altLang="zh-CN" b="1">
                <a:solidFill>
                  <a:srgbClr val="C00000"/>
                </a:solidFill>
                <a:sym typeface="+mn-ea"/>
              </a:rPr>
              <a:t>Born</a:t>
            </a:r>
            <a:r>
              <a:rPr lang="zh-CN" altLang="en-US" b="1">
                <a:solidFill>
                  <a:srgbClr val="C00000"/>
                </a:solidFill>
                <a:sym typeface="+mn-ea"/>
              </a:rPr>
              <a:t>归并</a:t>
            </a:r>
            <a:r>
              <a:rPr lang="en-US" altLang="zh-CN" b="1">
                <a:solidFill>
                  <a:srgbClr val="C00000"/>
                </a:solidFill>
                <a:sym typeface="+mn-ea"/>
              </a:rPr>
              <a:t>NLO</a:t>
            </a:r>
            <a:r>
              <a:rPr lang="zh-CN" altLang="en-US" b="1">
                <a:solidFill>
                  <a:srgbClr val="C00000"/>
                </a:solidFill>
                <a:sym typeface="+mn-ea"/>
              </a:rPr>
              <a:t>处理，能够得到稳定的理论描述，且不会破坏领头阶 </a:t>
            </a:r>
            <a:r>
              <a:rPr lang="en-US" altLang="zh-CN" b="1">
                <a:solidFill>
                  <a:srgbClr val="C00000"/>
                </a:solidFill>
                <a:sym typeface="+mn-ea"/>
              </a:rPr>
              <a:t>(LO) </a:t>
            </a:r>
            <a:r>
              <a:rPr lang="zh-CN" altLang="en-US" b="1">
                <a:solidFill>
                  <a:srgbClr val="C00000"/>
                </a:solidFill>
                <a:sym typeface="+mn-ea"/>
              </a:rPr>
              <a:t>的 </a:t>
            </a:r>
            <a:r>
              <a:rPr lang="en-US" altLang="zh-CN" b="1">
                <a:solidFill>
                  <a:srgbClr val="C00000"/>
                </a:solidFill>
                <a:sym typeface="+mn-ea"/>
              </a:rPr>
              <a:t>SU (3) </a:t>
            </a:r>
            <a:r>
              <a:rPr lang="zh-CN" altLang="en-US" b="1">
                <a:solidFill>
                  <a:srgbClr val="C00000"/>
                </a:solidFill>
                <a:sym typeface="+mn-ea"/>
              </a:rPr>
              <a:t>味对称性。</a:t>
            </a:r>
            <a:r>
              <a:rPr lang="zh-CN" altLang="en-US" dirty="0">
                <a:sym typeface="+mn-ea"/>
              </a:rPr>
              <a:t>和 </a:t>
            </a:r>
            <a:r>
              <a:rPr lang="en-US" altLang="zh-CN" dirty="0">
                <a:sym typeface="+mn-ea"/>
              </a:rPr>
              <a:t>NLO </a:t>
            </a:r>
            <a:r>
              <a:rPr lang="zh-CN" altLang="en-US" dirty="0">
                <a:sym typeface="+mn-ea"/>
              </a:rPr>
              <a:t>接触项联合拟合后，参数空间自洽，极点、散射长度、关联函数的计算结果稳定，不会出现数值发散或参数过拟合</a:t>
            </a:r>
            <a:endParaRPr lang="zh-CN" altLang="en-US" baseline="0" dirty="0"/>
          </a:p>
          <a:p>
            <a:endParaRPr lang="zh-CN" altLang="en-US" baseline="0" dirty="0"/>
          </a:p>
          <a:p>
            <a:endParaRPr lang="zh-CN" altLang="en-US" baseline="0" dirty="0"/>
          </a:p>
          <a:p>
            <a:r>
              <a:rPr lang="zh-CN" altLang="en-US" baseline="0" dirty="0"/>
              <a:t>不要把 </a:t>
            </a:r>
            <a:r>
              <a:rPr lang="en-US" altLang="zh-CN" baseline="0" dirty="0"/>
              <a:t>Born </a:t>
            </a:r>
            <a:r>
              <a:rPr lang="zh-CN" altLang="en-US" baseline="0" dirty="0"/>
              <a:t>项强行塞进 </a:t>
            </a:r>
            <a:r>
              <a:rPr lang="en-US" altLang="zh-CN" baseline="0" dirty="0"/>
              <a:t>LO </a:t>
            </a:r>
            <a:r>
              <a:rPr lang="zh-CN" altLang="en-US" baseline="0" dirty="0"/>
              <a:t>一起计算，而是将 </a:t>
            </a:r>
            <a:r>
              <a:rPr lang="en-US" altLang="zh-CN" baseline="0" dirty="0"/>
              <a:t>Born </a:t>
            </a:r>
            <a:r>
              <a:rPr lang="zh-CN" altLang="en-US" baseline="0" dirty="0"/>
              <a:t>项与 </a:t>
            </a:r>
            <a:r>
              <a:rPr lang="en-US" altLang="zh-CN" baseline="0" dirty="0"/>
              <a:t>NLO </a:t>
            </a:r>
            <a:r>
              <a:rPr lang="zh-CN" altLang="en-US" baseline="0" dirty="0"/>
              <a:t>接触项统一归类到 </a:t>
            </a:r>
            <a:r>
              <a:rPr lang="en-US" altLang="zh-CN" baseline="0" dirty="0"/>
              <a:t>NLO </a:t>
            </a:r>
            <a:r>
              <a:rPr lang="zh-CN" altLang="en-US" baseline="0" dirty="0"/>
              <a:t>阶数联合拟合，这么做有两层关键意义：</a:t>
            </a:r>
            <a:endParaRPr lang="zh-CN" altLang="en-US" baseline="0" dirty="0"/>
          </a:p>
          <a:p>
            <a:endParaRPr lang="en-US" altLang="zh-CN" baseline="0" dirty="0"/>
          </a:p>
          <a:p>
            <a:r>
              <a:rPr lang="zh-CN" altLang="en-US" baseline="0" dirty="0"/>
              <a:t>保护 </a:t>
            </a:r>
            <a:r>
              <a:rPr lang="en-US" altLang="zh-CN" baseline="0" dirty="0"/>
              <a:t>LO </a:t>
            </a:r>
            <a:r>
              <a:rPr lang="zh-CN" altLang="en-US" baseline="0" dirty="0"/>
              <a:t>骨架的纯 </a:t>
            </a:r>
            <a:r>
              <a:rPr lang="en-US" altLang="zh-CN" baseline="0" dirty="0"/>
              <a:t>SU (3) </a:t>
            </a:r>
            <a:r>
              <a:rPr lang="zh-CN" altLang="en-US" baseline="0" dirty="0"/>
              <a:t>结构</a:t>
            </a:r>
            <a:endParaRPr lang="zh-CN" altLang="en-US" baseline="0" dirty="0"/>
          </a:p>
          <a:p>
            <a:r>
              <a:rPr lang="en-US" altLang="zh-CN" baseline="0" dirty="0"/>
              <a:t>LO </a:t>
            </a:r>
            <a:r>
              <a:rPr lang="zh-CN" altLang="en-US" baseline="0" dirty="0"/>
              <a:t>只保留纯 </a:t>
            </a:r>
            <a:r>
              <a:rPr lang="en-US" altLang="zh-CN" baseline="0" dirty="0"/>
              <a:t>WT </a:t>
            </a:r>
            <a:r>
              <a:rPr lang="zh-CN" altLang="en-US" baseline="0" dirty="0"/>
              <a:t>势，全程不引入 </a:t>
            </a:r>
            <a:r>
              <a:rPr lang="en-US" altLang="zh-CN" baseline="0" dirty="0"/>
              <a:t>Born </a:t>
            </a:r>
            <a:r>
              <a:rPr lang="zh-CN" altLang="en-US" baseline="0" dirty="0"/>
              <a:t>项带来的额外动量相关自由度；</a:t>
            </a:r>
            <a:r>
              <a:rPr lang="en-US" altLang="zh-CN" baseline="0" dirty="0"/>
              <a:t>WT </a:t>
            </a:r>
            <a:r>
              <a:rPr lang="zh-CN" altLang="en-US" baseline="0" dirty="0"/>
              <a:t>耦合完全由 </a:t>
            </a:r>
            <a:r>
              <a:rPr lang="en-US" altLang="zh-CN" baseline="0" dirty="0"/>
              <a:t>SU (3) </a:t>
            </a:r>
            <a:r>
              <a:rPr lang="zh-CN" altLang="en-US" baseline="0" dirty="0"/>
              <a:t>群论唯一确定，不会因人为调参扭曲理想味对称。</a:t>
            </a:r>
            <a:endParaRPr lang="zh-CN" altLang="en-US" baseline="0" dirty="0"/>
          </a:p>
          <a:p>
            <a:r>
              <a:rPr lang="zh-CN" altLang="en-US" baseline="0" dirty="0"/>
              <a:t>若错误地在 </a:t>
            </a:r>
            <a:r>
              <a:rPr lang="en-US" altLang="zh-CN" baseline="0" dirty="0"/>
              <a:t>LO </a:t>
            </a:r>
            <a:r>
              <a:rPr lang="zh-CN" altLang="en-US" baseline="0" dirty="0"/>
              <a:t>同时包含 </a:t>
            </a:r>
            <a:r>
              <a:rPr lang="en-US" altLang="zh-CN" baseline="0" dirty="0"/>
              <a:t>WT+Born：</a:t>
            </a:r>
            <a:r>
              <a:rPr lang="zh-CN" altLang="en-US" baseline="0" dirty="0"/>
              <a:t>为拟合散射截面，必须放宽 </a:t>
            </a:r>
            <a:r>
              <a:rPr lang="en-US" altLang="zh-CN" baseline="0" dirty="0"/>
              <a:t>SU (3) </a:t>
            </a:r>
            <a:r>
              <a:rPr lang="zh-CN" altLang="en-US" baseline="0" dirty="0"/>
              <a:t>约束、引入额外拟合自由度，直接破坏 </a:t>
            </a:r>
            <a:r>
              <a:rPr lang="en-US" altLang="zh-CN" baseline="0" dirty="0"/>
              <a:t>LO </a:t>
            </a:r>
            <a:r>
              <a:rPr lang="zh-CN" altLang="en-US" baseline="0" dirty="0"/>
              <a:t>天然的 </a:t>
            </a:r>
            <a:r>
              <a:rPr lang="en-US" altLang="zh-CN" baseline="0" dirty="0"/>
              <a:t>SU (3) </a:t>
            </a:r>
            <a:r>
              <a:rPr lang="zh-CN" altLang="en-US" baseline="0" dirty="0"/>
              <a:t>对称结构，双极点、耦合道动力学的底层对称图像会失真。</a:t>
            </a:r>
            <a:endParaRPr lang="zh-CN" altLang="en-US" baseline="0" dirty="0"/>
          </a:p>
          <a:p>
            <a:endParaRPr lang="en-US" altLang="zh-CN" baseline="0" dirty="0"/>
          </a:p>
          <a:p>
            <a:endParaRPr lang="en-US" altLang="zh-CN" baseline="0" dirty="0"/>
          </a:p>
          <a:p>
            <a:r>
              <a:rPr lang="zh-CN" altLang="en-US" baseline="0" dirty="0"/>
              <a:t>所有 </a:t>
            </a:r>
            <a:r>
              <a:rPr lang="en-US" altLang="zh-CN" baseline="0" dirty="0"/>
              <a:t>SU (3) </a:t>
            </a:r>
            <a:r>
              <a:rPr lang="zh-CN" altLang="en-US" baseline="0" dirty="0"/>
              <a:t>破缺效应统一放在 </a:t>
            </a:r>
            <a:r>
              <a:rPr lang="en-US" altLang="zh-CN" baseline="0" dirty="0"/>
              <a:t>NLO </a:t>
            </a:r>
            <a:r>
              <a:rPr lang="zh-CN" altLang="en-US" baseline="0" dirty="0"/>
              <a:t>处理</a:t>
            </a:r>
            <a:endParaRPr lang="zh-CN" altLang="en-US" baseline="0" dirty="0"/>
          </a:p>
          <a:p>
            <a:r>
              <a:rPr lang="zh-CN" altLang="en-US" baseline="0" dirty="0"/>
              <a:t>真实世界的 </a:t>
            </a:r>
            <a:r>
              <a:rPr lang="en-US" altLang="zh-CN" baseline="0" dirty="0"/>
              <a:t>SU (3) </a:t>
            </a:r>
            <a:r>
              <a:rPr lang="zh-CN" altLang="en-US" baseline="0" dirty="0"/>
              <a:t>破坏来源分两类：</a:t>
            </a:r>
            <a:endParaRPr lang="zh-CN" altLang="en-US" baseline="0" dirty="0"/>
          </a:p>
          <a:p>
            <a:endParaRPr lang="en-US" altLang="zh-CN" baseline="0" dirty="0"/>
          </a:p>
          <a:p>
            <a:r>
              <a:rPr lang="zh-CN" altLang="en-US" baseline="0" dirty="0"/>
              <a:t>介子交换型高阶修正：</a:t>
            </a:r>
            <a:r>
              <a:rPr lang="en-US" altLang="zh-CN" baseline="0" dirty="0"/>
              <a:t>Born </a:t>
            </a:r>
            <a:r>
              <a:rPr lang="zh-CN" altLang="en-US" baseline="0" dirty="0"/>
              <a:t>项；</a:t>
            </a:r>
            <a:endParaRPr lang="zh-CN" altLang="en-US" baseline="0" dirty="0"/>
          </a:p>
          <a:p>
            <a:r>
              <a:rPr lang="zh-CN" altLang="en-US" baseline="0" dirty="0"/>
              <a:t>局域短程修正：</a:t>
            </a:r>
            <a:r>
              <a:rPr lang="en-US" altLang="zh-CN" baseline="0" dirty="0"/>
              <a:t>NLO </a:t>
            </a:r>
            <a:r>
              <a:rPr lang="zh-CN" altLang="en-US" baseline="0" dirty="0"/>
              <a:t>接触项（低能常数 </a:t>
            </a:r>
            <a:r>
              <a:rPr lang="en-US" altLang="zh-CN" baseline="0" dirty="0"/>
              <a:t>LECs </a:t>
            </a:r>
            <a:r>
              <a:rPr lang="zh-CN" altLang="en-US" baseline="0" dirty="0"/>
              <a:t>控制）。</a:t>
            </a:r>
            <a:endParaRPr lang="zh-CN" altLang="en-US" baseline="0" dirty="0"/>
          </a:p>
          <a:p>
            <a:r>
              <a:rPr lang="zh-CN" altLang="en-US" baseline="0" dirty="0"/>
              <a:t>二者物理根源都属于\(</a:t>
            </a:r>
            <a:r>
              <a:rPr lang="en-US" altLang="zh-CN" baseline="0" dirty="0"/>
              <a:t>O(p^2)\)</a:t>
            </a:r>
            <a:r>
              <a:rPr lang="zh-CN" altLang="en-US" baseline="0" dirty="0"/>
              <a:t>量级修正，把它们分组统一在 </a:t>
            </a:r>
            <a:r>
              <a:rPr lang="en-US" altLang="zh-CN" baseline="0" dirty="0"/>
              <a:t>NLO </a:t>
            </a:r>
            <a:r>
              <a:rPr lang="zh-CN" altLang="en-US" baseline="0" dirty="0"/>
              <a:t>框架，所有对称破缺、动量依赖效应集中由 </a:t>
            </a:r>
            <a:r>
              <a:rPr lang="en-US" altLang="zh-CN" baseline="0" dirty="0"/>
              <a:t>NLO </a:t>
            </a:r>
            <a:r>
              <a:rPr lang="zh-CN" altLang="en-US" baseline="0" dirty="0"/>
              <a:t>参数吸收，不会污染 </a:t>
            </a:r>
            <a:r>
              <a:rPr lang="en-US" altLang="zh-CN" baseline="0" dirty="0"/>
              <a:t>LO </a:t>
            </a:r>
            <a:r>
              <a:rPr lang="zh-CN" altLang="en-US" baseline="0" dirty="0"/>
              <a:t>纯粹的 </a:t>
            </a:r>
            <a:r>
              <a:rPr lang="en-US" altLang="zh-CN" baseline="0" dirty="0"/>
              <a:t>SU (3) </a:t>
            </a:r>
            <a:r>
              <a:rPr lang="zh-CN" altLang="en-US" baseline="0" dirty="0"/>
              <a:t>基础相互作用。</a:t>
            </a:r>
            <a:endParaRPr lang="zh-CN" altLang="en-US" baseline="0" dirty="0"/>
          </a:p>
          <a:p>
            <a:endParaRPr lang="en-US" altLang="zh-CN" baseline="0" dirty="0"/>
          </a:p>
          <a:p>
            <a:r>
              <a:rPr lang="zh-CN" altLang="en-US" baseline="0" dirty="0"/>
              <a:t>附带好处：动力学描述更稳定</a:t>
            </a:r>
            <a:endParaRPr lang="zh-CN" altLang="en-US" baseline="0" dirty="0"/>
          </a:p>
          <a:p>
            <a:r>
              <a:rPr lang="zh-CN" altLang="en-US" baseline="0" dirty="0"/>
              <a:t>离壳 </a:t>
            </a:r>
            <a:r>
              <a:rPr lang="en-US" altLang="zh-CN" baseline="0" dirty="0"/>
              <a:t>BS </a:t>
            </a:r>
            <a:r>
              <a:rPr lang="zh-CN" altLang="en-US" baseline="0" dirty="0"/>
              <a:t>方程中 </a:t>
            </a:r>
            <a:r>
              <a:rPr lang="en-US" altLang="zh-CN" baseline="0" dirty="0"/>
              <a:t>Born </a:t>
            </a:r>
            <a:r>
              <a:rPr lang="zh-CN" altLang="en-US" baseline="0" dirty="0"/>
              <a:t>项有强离壳动量依赖，单独放 </a:t>
            </a:r>
            <a:r>
              <a:rPr lang="en-US" altLang="zh-CN" baseline="0" dirty="0"/>
              <a:t>LO </a:t>
            </a:r>
            <a:r>
              <a:rPr lang="zh-CN" altLang="en-US" baseline="0" dirty="0"/>
              <a:t>会造成阈下振幅、极点位置剧烈偏移；和 </a:t>
            </a:r>
            <a:r>
              <a:rPr lang="en-US" altLang="zh-CN" baseline="0" dirty="0"/>
              <a:t>NLO </a:t>
            </a:r>
            <a:r>
              <a:rPr lang="zh-CN" altLang="en-US" baseline="0" dirty="0"/>
              <a:t>接触项联合拟合后，参数空间自洽，极点、散射长度、关联函数的计算结果稳定，不会出现数值发散或参数过拟合。</a:t>
            </a:r>
            <a:endParaRPr lang="zh-CN" altLang="en-US" baseline="0"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baseline="0" dirty="0"/>
              <a:t>进一步我们检验离壳计算下</a:t>
            </a:r>
            <a:r>
              <a:rPr lang="en-US" altLang="zh-CN" baseline="0" dirty="0"/>
              <a:t>1405</a:t>
            </a:r>
            <a:r>
              <a:rPr lang="zh-CN" altLang="en-US" baseline="0" dirty="0"/>
              <a:t>的双极点结构，发现你其仍然保持稳定。及</a:t>
            </a:r>
            <a:r>
              <a:rPr lang="zh-CN" altLang="en-US" b="1">
                <a:solidFill>
                  <a:srgbClr val="C00000"/>
                </a:solidFill>
                <a:sym typeface="+mn-ea"/>
              </a:rPr>
              <a:t>手征动力学的内禀属性，并非在壳近似的结</a:t>
            </a:r>
            <a:r>
              <a:rPr lang="zh-CN" altLang="en-US" b="1">
                <a:solidFill>
                  <a:srgbClr val="C00000"/>
                </a:solidFill>
                <a:sym typeface="+mn-ea"/>
              </a:rPr>
              <a:t>果</a:t>
            </a:r>
            <a:endParaRPr lang="zh-CN" altLang="en-US" b="1">
              <a:solidFill>
                <a:srgbClr val="C00000"/>
              </a:solidFill>
              <a:sym typeface="+mn-ea"/>
            </a:endParaRPr>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baseline="0" dirty="0"/>
              <a:t>最后我们预言了</a:t>
            </a:r>
            <a:r>
              <a:rPr lang="en-US" altLang="zh-CN" baseline="0" dirty="0"/>
              <a:t>piSigma</a:t>
            </a:r>
            <a:r>
              <a:rPr lang="zh-CN" altLang="en-US" baseline="0" dirty="0"/>
              <a:t>道，即刚刚提到收到高与之耦合道左手割线影响的能区的动量该内联函数。曲线上能清晰看到</a:t>
            </a:r>
            <a:r>
              <a:rPr lang="en-US" altLang="zh-CN" baseline="0" dirty="0"/>
              <a:t>K-p,Kbar0n</a:t>
            </a:r>
            <a:r>
              <a:rPr lang="zh-CN" altLang="en-US" baseline="0" dirty="0"/>
              <a:t>的与之效应。同时，我们也发现，用同样大小的源，在壳，非在壳计算在低能量处存在差别，但差别不大。但是我们用在壳、非在壳振幅，通过拟合源的大小，都能很好拟合</a:t>
            </a:r>
            <a:r>
              <a:rPr lang="en-US" altLang="zh-CN" baseline="0" dirty="0"/>
              <a:t>ALICE</a:t>
            </a:r>
            <a:r>
              <a:rPr lang="zh-CN" altLang="en-US" baseline="0" dirty="0"/>
              <a:t>的</a:t>
            </a:r>
            <a:r>
              <a:rPr lang="en-US" altLang="zh-CN" baseline="0" dirty="0"/>
              <a:t>K-p</a:t>
            </a:r>
            <a:r>
              <a:rPr lang="zh-CN" altLang="en-US" baseline="0" dirty="0"/>
              <a:t>数据，即说明</a:t>
            </a:r>
            <a:r>
              <a:rPr lang="zh-CN" altLang="en-US">
                <a:sym typeface="+mn-ea"/>
              </a:rPr>
              <a:t>在壳与非在壳关联函数的差异可被源大小</a:t>
            </a:r>
            <a:r>
              <a:rPr lang="en-US" altLang="zh-CN">
                <a:sym typeface="+mn-ea"/>
              </a:rPr>
              <a:t>R</a:t>
            </a:r>
            <a:r>
              <a:rPr lang="zh-CN" altLang="en-US">
                <a:sym typeface="+mn-ea"/>
              </a:rPr>
              <a:t>抵消。这也意味着，在提取相互作用时，</a:t>
            </a:r>
            <a:r>
              <a:rPr lang="zh-CN" altLang="en-US" b="1">
                <a:solidFill>
                  <a:srgbClr val="C00000"/>
                </a:solidFill>
                <a:sym typeface="+mn-ea"/>
              </a:rPr>
              <a:t>粒子源分布函数</a:t>
            </a:r>
            <a:r>
              <a:rPr lang="en-US" altLang="zh-CN" b="1">
                <a:solidFill>
                  <a:srgbClr val="C00000"/>
                </a:solidFill>
                <a:sym typeface="+mn-ea"/>
              </a:rPr>
              <a:t>S(r)</a:t>
            </a:r>
            <a:r>
              <a:rPr lang="zh-CN" altLang="en-US" b="1">
                <a:solidFill>
                  <a:srgbClr val="C00000"/>
                </a:solidFill>
                <a:sym typeface="+mn-ea"/>
              </a:rPr>
              <a:t>并非完全独立于底层强相互作用，源的空间尺度、道权重以及相互作用细节之间仍然存在关联耦合</a:t>
            </a:r>
            <a:endParaRPr lang="zh-CN" altLang="en-US">
              <a:sym typeface="+mn-ea"/>
            </a:endParaRPr>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altLang="zh-CN" dirty="0"/>
              <a:t>Here is the outline of m</a:t>
            </a:r>
            <a:r>
              <a:rPr lang="en-US" altLang="zh-CN" baseline="0" dirty="0"/>
              <a:t>y talk today. First comes a short introduction of the historical story of nuclear forces. Then I will explain the framework for our relativistic nuclear force. In the third section I will show the results obtained with the relativistic nuclear forced. And finally a short summary and prospect</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baseline="0" dirty="0"/>
              <a:t>最后总结以下，目前我们正致力构建下一代的相对论手征核力，一方面，</a:t>
            </a:r>
            <a:r>
              <a:rPr lang="en-US" altLang="zh-CN" baseline="0" dirty="0"/>
              <a:t>N3LO</a:t>
            </a:r>
            <a:r>
              <a:rPr lang="zh-CN" altLang="en-US" baseline="0" dirty="0"/>
              <a:t>的两体核力基本构建完成，对</a:t>
            </a:r>
            <a:r>
              <a:rPr lang="en-US" altLang="zh-CN" baseline="0" dirty="0"/>
              <a:t>J&gt;=3</a:t>
            </a:r>
            <a:r>
              <a:rPr lang="zh-CN" altLang="en-US" baseline="0" dirty="0"/>
              <a:t>的高分波相移与</a:t>
            </a:r>
            <a:r>
              <a:rPr lang="en-US" altLang="zh-CN" baseline="0" dirty="0"/>
              <a:t>Nijmegen</a:t>
            </a:r>
            <a:r>
              <a:rPr lang="zh-CN" altLang="en-US" baseline="0" dirty="0"/>
              <a:t>合作组的分波分析结果符合的很好，而</a:t>
            </a:r>
            <a:r>
              <a:rPr lang="en-US" altLang="zh-CN" baseline="0" dirty="0"/>
              <a:t>NNLO</a:t>
            </a:r>
            <a:r>
              <a:rPr lang="zh-CN" altLang="en-US" baseline="0" dirty="0"/>
              <a:t>与</a:t>
            </a:r>
            <a:r>
              <a:rPr lang="en-US" altLang="zh-CN" baseline="0" dirty="0"/>
              <a:t>N3LO</a:t>
            </a:r>
            <a:r>
              <a:rPr lang="zh-CN" altLang="en-US" baseline="0" dirty="0"/>
              <a:t>几乎重合的结果证明了协变框架更有优势的收敛速度。下一步是非微扰的描述低分波相移。另一方面，我们基本完成了相对论三体框架的搭建，并用</a:t>
            </a:r>
            <a:r>
              <a:rPr lang="en-US" altLang="zh-CN" baseline="0" dirty="0"/>
              <a:t>LO</a:t>
            </a:r>
            <a:r>
              <a:rPr lang="zh-CN" altLang="en-US" baseline="0" dirty="0"/>
              <a:t>的相对论两体核力描述三体可观测量，下一步则是进一步应用高阶核力，并着手三体力相关问题的研究。</a:t>
            </a:r>
            <a:endParaRPr lang="zh-CN" altLang="en-US" baseline="0"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altLang="zh-CN" dirty="0">
                <a:sym typeface="+mn-ea"/>
              </a:rPr>
              <a:t>In total we have 28 LECs now. </a:t>
            </a:r>
            <a:endParaRPr lang="en-US" altLang="zh-CN" dirty="0"/>
          </a:p>
          <a:p>
            <a:r>
              <a:rPr lang="en-US" altLang="zh-CN" dirty="0">
                <a:sym typeface="+mn-ea"/>
              </a:rPr>
              <a:t>1S0 5 vs NR 4, </a:t>
            </a:r>
            <a:endParaRPr lang="en-US" altLang="zh-CN" dirty="0"/>
          </a:p>
          <a:p>
            <a:r>
              <a:rPr lang="en-US" altLang="zh-CN" dirty="0">
                <a:sym typeface="+mn-ea"/>
              </a:rPr>
              <a:t>3P0 3 vs NR 2, </a:t>
            </a:r>
            <a:endParaRPr lang="en-US" altLang="zh-CN" dirty="0"/>
          </a:p>
          <a:p>
            <a:r>
              <a:rPr lang="en-US" altLang="zh-CN" dirty="0">
                <a:sym typeface="+mn-ea"/>
              </a:rPr>
              <a:t>1P1 3 vs NR 2</a:t>
            </a:r>
            <a:endParaRPr lang="en-US" altLang="zh-CN" dirty="0"/>
          </a:p>
          <a:p>
            <a:r>
              <a:rPr lang="en-US" altLang="zh-CN" dirty="0">
                <a:sym typeface="+mn-ea"/>
              </a:rPr>
              <a:t>3P1 3 vs NR 2</a:t>
            </a:r>
            <a:endParaRPr lang="en-US" altLang="zh-CN" dirty="0"/>
          </a:p>
          <a:p>
            <a:r>
              <a:rPr lang="en-US" altLang="zh-CN" dirty="0">
                <a:sym typeface="+mn-ea"/>
              </a:rPr>
              <a:t>3S1-3D1 8 vs NR 8</a:t>
            </a:r>
            <a:endParaRPr lang="en-US" altLang="zh-CN" dirty="0"/>
          </a:p>
          <a:p>
            <a:r>
              <a:rPr lang="en-US" altLang="zh-CN" dirty="0">
                <a:sym typeface="+mn-ea"/>
              </a:rPr>
              <a:t>1D2 1 vs NR 1</a:t>
            </a:r>
            <a:endParaRPr lang="en-US" altLang="zh-CN" dirty="0"/>
          </a:p>
          <a:p>
            <a:r>
              <a:rPr lang="en-US" altLang="zh-CN" dirty="0">
                <a:sym typeface="+mn-ea"/>
              </a:rPr>
              <a:t>3D2 1 vs NR 1</a:t>
            </a:r>
            <a:endParaRPr lang="en-US" altLang="zh-CN" dirty="0"/>
          </a:p>
          <a:p>
            <a:r>
              <a:rPr lang="en-US" altLang="zh-CN" dirty="0">
                <a:sym typeface="+mn-ea"/>
              </a:rPr>
              <a:t>3P2-3F2 4 vs NR 3</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目前，我们初步得到了相对论框架下两圈图的计算结果。在相对论框架下，散射振幅一般性的写成圈图积分</a:t>
            </a:r>
            <a:r>
              <a:rPr lang="en-US" altLang="zh-CN" dirty="0"/>
              <a:t>*</a:t>
            </a:r>
            <a:r>
              <a:rPr lang="zh-CN" altLang="en-US" dirty="0"/>
              <a:t>旋量双线性的乘积。这些双线性包含不同的动量，</a:t>
            </a:r>
            <a:r>
              <a:rPr lang="en-US" altLang="zh-CN" dirty="0"/>
              <a:t>clifford</a:t>
            </a:r>
            <a:r>
              <a:rPr lang="zh-CN" altLang="en-US" dirty="0"/>
              <a:t>代数的组合形式，而圈图积分部分则用谱函数表示计算。我们对共计</a:t>
            </a:r>
            <a:r>
              <a:rPr lang="en-US" altLang="zh-CN" dirty="0"/>
              <a:t>88</a:t>
            </a:r>
            <a:r>
              <a:rPr lang="zh-CN" altLang="en-US" dirty="0"/>
              <a:t>个不同的两圈图，如下面的类</a:t>
            </a:r>
            <a:r>
              <a:rPr lang="en-US" altLang="zh-CN" dirty="0"/>
              <a:t>football</a:t>
            </a:r>
            <a:r>
              <a:rPr lang="zh-CN" altLang="en-US" dirty="0"/>
              <a:t>图，类三角图，以及类</a:t>
            </a:r>
            <a:r>
              <a:rPr lang="en-US" altLang="zh-CN" dirty="0"/>
              <a:t>box</a:t>
            </a:r>
            <a:r>
              <a:rPr lang="zh-CN" altLang="en-US" dirty="0"/>
              <a:t>图，即可分别进行数值计算。但因为非相对论的</a:t>
            </a:r>
            <a:r>
              <a:rPr lang="en-US" altLang="zh-CN" dirty="0"/>
              <a:t>pIN</a:t>
            </a:r>
            <a:r>
              <a:rPr lang="zh-CN" altLang="en-US" dirty="0"/>
              <a:t>散射振幅并没有按图分开，我们现在暂时还没有与非相对论的结果相对比。</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目前，我们初步得到了相对论框架下两圈图的计算结果。在相对论框架下，散射振幅一般性的写成圈图积分</a:t>
            </a:r>
            <a:r>
              <a:rPr lang="en-US" altLang="zh-CN" dirty="0"/>
              <a:t>*</a:t>
            </a:r>
            <a:r>
              <a:rPr lang="zh-CN" altLang="en-US" dirty="0"/>
              <a:t>旋量双线性的乘积。这些双线性包含不同的动量，</a:t>
            </a:r>
            <a:r>
              <a:rPr lang="en-US" altLang="zh-CN" dirty="0"/>
              <a:t>clifford</a:t>
            </a:r>
            <a:r>
              <a:rPr lang="zh-CN" altLang="en-US" dirty="0"/>
              <a:t>代数的组合形式，而圈图积分部分则用谱函数表示计算。我们对共计</a:t>
            </a:r>
            <a:r>
              <a:rPr lang="en-US" altLang="zh-CN" dirty="0"/>
              <a:t>88</a:t>
            </a:r>
            <a:r>
              <a:rPr lang="zh-CN" altLang="en-US" dirty="0"/>
              <a:t>个不同的两圈图，如下面的类</a:t>
            </a:r>
            <a:r>
              <a:rPr lang="en-US" altLang="zh-CN" dirty="0"/>
              <a:t>football</a:t>
            </a:r>
            <a:r>
              <a:rPr lang="zh-CN" altLang="en-US" dirty="0"/>
              <a:t>图，类三角图，以及类</a:t>
            </a:r>
            <a:r>
              <a:rPr lang="en-US" altLang="zh-CN" dirty="0"/>
              <a:t>box</a:t>
            </a:r>
            <a:r>
              <a:rPr lang="zh-CN" altLang="en-US" dirty="0"/>
              <a:t>图，即可分别进行数值计算。但因为非相对论的</a:t>
            </a:r>
            <a:r>
              <a:rPr lang="en-US" altLang="zh-CN" dirty="0"/>
              <a:t>pIN</a:t>
            </a:r>
            <a:r>
              <a:rPr lang="zh-CN" altLang="en-US" dirty="0"/>
              <a:t>散射振幅并没有按图分开，我们现在暂时还没有与非相对论的结果相对比。</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目前，我们初步得到了相对论框架下两圈图的计算结果。在相对论框架下，散射振幅一般性的写成圈图积分</a:t>
            </a:r>
            <a:r>
              <a:rPr lang="en-US" altLang="zh-CN" dirty="0"/>
              <a:t>*</a:t>
            </a:r>
            <a:r>
              <a:rPr lang="zh-CN" altLang="en-US" dirty="0"/>
              <a:t>旋量双线性的乘积。这些双线性包含不同的动量，</a:t>
            </a:r>
            <a:r>
              <a:rPr lang="en-US" altLang="zh-CN" dirty="0"/>
              <a:t>clifford</a:t>
            </a:r>
            <a:r>
              <a:rPr lang="zh-CN" altLang="en-US" dirty="0"/>
              <a:t>代数的组合形式，而圈图积分部分则用谱函数表示计算。我们对共计</a:t>
            </a:r>
            <a:r>
              <a:rPr lang="en-US" altLang="zh-CN" dirty="0"/>
              <a:t>88</a:t>
            </a:r>
            <a:r>
              <a:rPr lang="zh-CN" altLang="en-US" dirty="0"/>
              <a:t>个不同的两圈图，如下面的类</a:t>
            </a:r>
            <a:r>
              <a:rPr lang="en-US" altLang="zh-CN" dirty="0"/>
              <a:t>football</a:t>
            </a:r>
            <a:r>
              <a:rPr lang="zh-CN" altLang="en-US" dirty="0"/>
              <a:t>图，类三角图，以及类</a:t>
            </a:r>
            <a:r>
              <a:rPr lang="en-US" altLang="zh-CN" dirty="0"/>
              <a:t>box</a:t>
            </a:r>
            <a:r>
              <a:rPr lang="zh-CN" altLang="en-US" dirty="0"/>
              <a:t>图，即可分别进行数值计算。但因为非相对论的</a:t>
            </a:r>
            <a:r>
              <a:rPr lang="en-US" altLang="zh-CN" dirty="0"/>
              <a:t>pIN</a:t>
            </a:r>
            <a:r>
              <a:rPr lang="zh-CN" altLang="en-US" dirty="0"/>
              <a:t>散射振幅并没有按图分开，我们现在暂时还没有与非相对论的结果相对比。</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目前，我们初步得到了相对论框架下两圈图的计算结果。在相对论框架下，散射振幅一般性的写成圈图积分</a:t>
            </a:r>
            <a:r>
              <a:rPr lang="en-US" altLang="zh-CN" dirty="0"/>
              <a:t>*</a:t>
            </a:r>
            <a:r>
              <a:rPr lang="zh-CN" altLang="en-US" dirty="0"/>
              <a:t>旋量双线性的乘积。这些双线性包含不同的动量，</a:t>
            </a:r>
            <a:r>
              <a:rPr lang="en-US" altLang="zh-CN" dirty="0"/>
              <a:t>clifford</a:t>
            </a:r>
            <a:r>
              <a:rPr lang="zh-CN" altLang="en-US" dirty="0"/>
              <a:t>代数的组合形式，而圈图积分部分则用谱函数表示计算。我们对共计</a:t>
            </a:r>
            <a:r>
              <a:rPr lang="en-US" altLang="zh-CN" dirty="0"/>
              <a:t>88</a:t>
            </a:r>
            <a:r>
              <a:rPr lang="zh-CN" altLang="en-US" dirty="0"/>
              <a:t>个不同的两圈图，如下面的类</a:t>
            </a:r>
            <a:r>
              <a:rPr lang="en-US" altLang="zh-CN" dirty="0"/>
              <a:t>football</a:t>
            </a:r>
            <a:r>
              <a:rPr lang="zh-CN" altLang="en-US" dirty="0"/>
              <a:t>图，类三角图，以及类</a:t>
            </a:r>
            <a:r>
              <a:rPr lang="en-US" altLang="zh-CN" dirty="0"/>
              <a:t>box</a:t>
            </a:r>
            <a:r>
              <a:rPr lang="zh-CN" altLang="en-US" dirty="0"/>
              <a:t>图，即可分别进行数值计算。但因为非相对论的</a:t>
            </a:r>
            <a:r>
              <a:rPr lang="en-US" altLang="zh-CN" dirty="0"/>
              <a:t>pIN</a:t>
            </a:r>
            <a:r>
              <a:rPr lang="zh-CN" altLang="en-US" dirty="0"/>
              <a:t>散射振幅并没有按图分开，我们现在暂时还没有与非相对论的结果相对比。</a:t>
            </a:r>
            <a:endParaRPr lang="zh-CN" altLang="en-US" dirty="0"/>
          </a:p>
        </p:txBody>
      </p:sp>
      <p:sp>
        <p:nvSpPr>
          <p:cNvPr id="4" name="灯片编号占位符 3"/>
          <p:cNvSpPr>
            <a:spLocks noGrp="1"/>
          </p:cNvSpPr>
          <p:nvPr>
            <p:ph type="sldNum" sz="quarter" idx="10"/>
          </p:nvPr>
        </p:nvSpPr>
        <p:spPr/>
        <p:txBody>
          <a:bodyPr/>
          <a:lstStyle/>
          <a:p>
            <a:fld id="{010C4108-226F-4702-A35F-C6E1D3BBB5F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b="1">
                <a:latin typeface="Times New Roman" panose="02020603050405020304" pitchFamily="18" charset="0"/>
                <a:ea typeface="黑体" panose="02010609060101010101" pitchFamily="49" charset="-122"/>
                <a:cs typeface="Times New Roman" panose="02020603050405020304" pitchFamily="18" charset="0"/>
              </a:defRPr>
            </a:lvl1pPr>
          </a:lstStyle>
          <a:p>
            <a:r>
              <a:rPr lang="zh-CN" altLang="en-US" dirty="0"/>
              <a:t>单击此处编辑母版标题样式</a:t>
            </a:r>
            <a:endParaRPr lang="zh-CN" altLang="en-US" dirty="0"/>
          </a:p>
        </p:txBody>
      </p:sp>
      <p:sp>
        <p:nvSpPr>
          <p:cNvPr id="6" name="内容占位符 2"/>
          <p:cNvSpPr>
            <a:spLocks noGrp="1"/>
          </p:cNvSpPr>
          <p:nvPr>
            <p:ph idx="1"/>
          </p:nvPr>
        </p:nvSpPr>
        <p:spPr>
          <a:xfrm>
            <a:off x="334435" y="1268416"/>
            <a:ext cx="11523133" cy="5184775"/>
          </a:xfrm>
          <a:prstGeom prst="rect">
            <a:avLst/>
          </a:prstGeom>
        </p:spPr>
        <p:txBody>
          <a:bodyPr/>
          <a:lstStyle>
            <a:lvl1pPr>
              <a:spcBef>
                <a:spcPts val="450"/>
              </a:spcBef>
              <a:defRPr>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1pPr>
            <a:lvl2pPr marL="748665" indent="-276225" algn="l" defTabSz="793115" rtl="0" eaLnBrk="0" fontAlgn="base" hangingPunct="0">
              <a:spcBef>
                <a:spcPts val="450"/>
              </a:spcBef>
              <a:spcAft>
                <a:spcPts val="0"/>
              </a:spcAft>
              <a:buClr>
                <a:srgbClr val="3670D1"/>
              </a:buClr>
              <a:buSzPct val="80000"/>
              <a:buFont typeface="Wingdings" panose="05000000000000000000" pitchFamily="2" charset="2"/>
              <a:buChar char="q"/>
              <a:defRPr>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2pPr>
            <a:lvl3pPr marL="944245" indent="-60960" algn="l" defTabSz="793115" rtl="0" eaLnBrk="0" fontAlgn="base" hangingPunct="0">
              <a:spcBef>
                <a:spcPct val="0"/>
              </a:spcBef>
              <a:spcAft>
                <a:spcPct val="0"/>
              </a:spcAft>
              <a:buClr>
                <a:srgbClr val="3670D1"/>
              </a:buClr>
              <a:buFont typeface="Wingdings 2" panose="05020102010507070707" pitchFamily="18" charset="2"/>
              <a:buChar char="¡"/>
              <a:defRPr>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3pPr>
            <a:lvl4pPr>
              <a:defRPr>
                <a:latin typeface="黑体" panose="02010609060101010101" pitchFamily="49" charset="-122"/>
                <a:ea typeface="黑体" panose="02010609060101010101" pitchFamily="49" charset="-122"/>
              </a:defRPr>
            </a:lvl4pPr>
            <a:lvl5pPr>
              <a:defRPr>
                <a:latin typeface="黑体" panose="02010609060101010101" pitchFamily="49" charset="-122"/>
                <a:ea typeface="黑体" panose="020106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p:txBody>
      </p:sp>
      <p:sp>
        <p:nvSpPr>
          <p:cNvPr id="4" name="日期占位符 3"/>
          <p:cNvSpPr>
            <a:spLocks noGrp="1"/>
          </p:cNvSpPr>
          <p:nvPr>
            <p:ph type="dt" sz="half" idx="10"/>
          </p:nvPr>
        </p:nvSpPr>
        <p:spPr>
          <a:xfrm>
            <a:off x="8035641" y="6492449"/>
            <a:ext cx="2290617" cy="374074"/>
          </a:xfrm>
          <a:prstGeom prst="rect">
            <a:avLst/>
          </a:prstGeom>
        </p:spPr>
        <p:txBody>
          <a:bodyPr/>
          <a:lstStyle>
            <a:lvl1pPr>
              <a:defRPr/>
            </a:lvl1pPr>
          </a:lstStyle>
          <a:p>
            <a:pPr>
              <a:defRPr/>
            </a:pPr>
            <a:fld id="{F00467A9-C1E9-5C42-8258-6D975FC76E97}" type="datetime1">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a:xfrm>
            <a:off x="4165600" y="6245225"/>
            <a:ext cx="3860800" cy="476250"/>
          </a:xfrm>
          <a:prstGeom prst="rect">
            <a:avLst/>
          </a:prstGeom>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88A51967-2D8B-40D3-B5B9-9AAB73B256E5}" type="slidenum">
              <a:rPr lang="zh-CN" altLang="en-US"/>
            </a:fld>
            <a:endParaRPr lang="zh-CN" altLang="en-US"/>
          </a:p>
        </p:txBody>
      </p:sp>
      <p:sp>
        <p:nvSpPr>
          <p:cNvPr id="8" name="矩形 7"/>
          <p:cNvSpPr/>
          <p:nvPr userDrawn="1"/>
        </p:nvSpPr>
        <p:spPr>
          <a:xfrm>
            <a:off x="0" y="957263"/>
            <a:ext cx="3403600" cy="107950"/>
          </a:xfrm>
          <a:prstGeom prst="rect">
            <a:avLst/>
          </a:prstGeom>
          <a:solidFill>
            <a:srgbClr val="0728C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solidFill>
                <a:prstClr val="white"/>
              </a:solidFill>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350">
        <p:fade/>
      </p:transition>
    </mc:Choice>
    <mc:Fallback>
      <p:transition>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8.tiff"/><Relationship Id="rId2" Type="http://schemas.openxmlformats.org/officeDocument/2006/relationships/image" Target="../media/image2.png"/><Relationship Id="rId1" Type="http://schemas.openxmlformats.org/officeDocument/2006/relationships/image" Target="../media/image7.jpeg"/></Relationships>
</file>

<file path=ppt/slides/_rels/slide4.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image" Target="../media/image15.png"/><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GIF"/><Relationship Id="rId4" Type="http://schemas.openxmlformats.org/officeDocument/2006/relationships/image" Target="../media/image11.jpeg"/><Relationship Id="rId3" Type="http://schemas.openxmlformats.org/officeDocument/2006/relationships/image" Target="../media/image10.png"/><Relationship Id="rId2" Type="http://schemas.openxmlformats.org/officeDocument/2006/relationships/image" Target="../media/image9.png"/><Relationship Id="rId15" Type="http://schemas.openxmlformats.org/officeDocument/2006/relationships/notesSlide" Target="../notesSlides/notesSlide4.xml"/><Relationship Id="rId14" Type="http://schemas.openxmlformats.org/officeDocument/2006/relationships/slideLayout" Target="../slideLayouts/slideLayout1.xml"/><Relationship Id="rId13" Type="http://schemas.openxmlformats.org/officeDocument/2006/relationships/image" Target="../media/image20.png"/><Relationship Id="rId12" Type="http://schemas.openxmlformats.org/officeDocument/2006/relationships/image" Target="../media/image19.png"/><Relationship Id="rId11" Type="http://schemas.openxmlformats.org/officeDocument/2006/relationships/image" Target="../media/image18.jpeg"/><Relationship Id="rId10" Type="http://schemas.openxmlformats.org/officeDocument/2006/relationships/image" Target="../media/image17.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image" Target="../media/image28.png"/><Relationship Id="rId7" Type="http://schemas.openxmlformats.org/officeDocument/2006/relationships/image" Target="../media/image27.png"/><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6" Type="http://schemas.openxmlformats.org/officeDocument/2006/relationships/notesSlide" Target="../notesSlides/notesSlide5.xml"/><Relationship Id="rId15" Type="http://schemas.openxmlformats.org/officeDocument/2006/relationships/slideLayout" Target="../slideLayouts/slideLayout1.xml"/><Relationship Id="rId14" Type="http://schemas.openxmlformats.org/officeDocument/2006/relationships/image" Target="../media/image32.png"/><Relationship Id="rId13" Type="http://schemas.openxmlformats.org/officeDocument/2006/relationships/image" Target="../media/image31.png"/><Relationship Id="rId12" Type="http://schemas.openxmlformats.org/officeDocument/2006/relationships/image" Target="../media/image30.png"/><Relationship Id="rId11" Type="http://schemas.openxmlformats.org/officeDocument/2006/relationships/image" Target="../media/image29.png"/><Relationship Id="rId10" Type="http://schemas.openxmlformats.org/officeDocument/2006/relationships/image" Target="../media/image5.png"/><Relationship Id="rId1" Type="http://schemas.openxmlformats.org/officeDocument/2006/relationships/image" Target="../media/image21.png"/></Relationships>
</file>

<file path=ppt/slides/_rels/slide6.xml.rels><?xml version="1.0" encoding="UTF-8" standalone="yes"?>
<Relationships xmlns="http://schemas.openxmlformats.org/package/2006/relationships"><Relationship Id="rId9" Type="http://schemas.openxmlformats.org/officeDocument/2006/relationships/image" Target="../media/image39.png"/><Relationship Id="rId8" Type="http://schemas.openxmlformats.org/officeDocument/2006/relationships/image" Target="../media/image38.png"/><Relationship Id="rId7" Type="http://schemas.openxmlformats.org/officeDocument/2006/relationships/image" Target="../media/image37.png"/><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 Id="rId3" Type="http://schemas.openxmlformats.org/officeDocument/2006/relationships/image" Target="../media/image33.png"/><Relationship Id="rId2" Type="http://schemas.openxmlformats.org/officeDocument/2006/relationships/image" Target="../media/image5.png"/><Relationship Id="rId11" Type="http://schemas.openxmlformats.org/officeDocument/2006/relationships/notesSlide" Target="../notesSlides/notesSlide6.xml"/><Relationship Id="rId10" Type="http://schemas.openxmlformats.org/officeDocument/2006/relationships/slideLayout" Target="../slideLayouts/slideLayout1.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9" Type="http://schemas.openxmlformats.org/officeDocument/2006/relationships/image" Target="../media/image46.png"/><Relationship Id="rId8" Type="http://schemas.openxmlformats.org/officeDocument/2006/relationships/image" Target="../media/image45.png"/><Relationship Id="rId7" Type="http://schemas.openxmlformats.org/officeDocument/2006/relationships/image" Target="../media/image44.png"/><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3" Type="http://schemas.openxmlformats.org/officeDocument/2006/relationships/image" Target="../media/image40.png"/><Relationship Id="rId2" Type="http://schemas.openxmlformats.org/officeDocument/2006/relationships/image" Target="../media/image5.png"/><Relationship Id="rId15" Type="http://schemas.openxmlformats.org/officeDocument/2006/relationships/notesSlide" Target="../notesSlides/notesSlide7.xml"/><Relationship Id="rId14" Type="http://schemas.openxmlformats.org/officeDocument/2006/relationships/slideLayout" Target="../slideLayouts/slideLayout1.xml"/><Relationship Id="rId13" Type="http://schemas.openxmlformats.org/officeDocument/2006/relationships/image" Target="../media/image50.png"/><Relationship Id="rId12" Type="http://schemas.openxmlformats.org/officeDocument/2006/relationships/image" Target="../media/image49.png"/><Relationship Id="rId11" Type="http://schemas.openxmlformats.org/officeDocument/2006/relationships/image" Target="../media/image48.png"/><Relationship Id="rId10" Type="http://schemas.openxmlformats.org/officeDocument/2006/relationships/image" Target="../media/image47.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9" Type="http://schemas.openxmlformats.org/officeDocument/2006/relationships/image" Target="../media/image57.png"/><Relationship Id="rId8" Type="http://schemas.openxmlformats.org/officeDocument/2006/relationships/image" Target="../media/image56.png"/><Relationship Id="rId7" Type="http://schemas.openxmlformats.org/officeDocument/2006/relationships/image" Target="../media/image55.png"/><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 Id="rId3" Type="http://schemas.openxmlformats.org/officeDocument/2006/relationships/image" Target="../media/image5.png"/><Relationship Id="rId22" Type="http://schemas.openxmlformats.org/officeDocument/2006/relationships/notesSlide" Target="../notesSlides/notesSlide8.xml"/><Relationship Id="rId21" Type="http://schemas.openxmlformats.org/officeDocument/2006/relationships/slideLayout" Target="../slideLayouts/slideLayout1.xml"/><Relationship Id="rId20" Type="http://schemas.openxmlformats.org/officeDocument/2006/relationships/image" Target="../media/image68.png"/><Relationship Id="rId2" Type="http://schemas.openxmlformats.org/officeDocument/2006/relationships/image" Target="../media/image2.png"/><Relationship Id="rId19" Type="http://schemas.openxmlformats.org/officeDocument/2006/relationships/image" Target="../media/image67.png"/><Relationship Id="rId18" Type="http://schemas.openxmlformats.org/officeDocument/2006/relationships/image" Target="../media/image66.png"/><Relationship Id="rId17" Type="http://schemas.openxmlformats.org/officeDocument/2006/relationships/image" Target="../media/image65.png"/><Relationship Id="rId16" Type="http://schemas.openxmlformats.org/officeDocument/2006/relationships/image" Target="../media/image64.png"/><Relationship Id="rId15" Type="http://schemas.openxmlformats.org/officeDocument/2006/relationships/image" Target="../media/image63.png"/><Relationship Id="rId14" Type="http://schemas.openxmlformats.org/officeDocument/2006/relationships/image" Target="../media/image62.png"/><Relationship Id="rId13" Type="http://schemas.openxmlformats.org/officeDocument/2006/relationships/image" Target="../media/image61.png"/><Relationship Id="rId12" Type="http://schemas.openxmlformats.org/officeDocument/2006/relationships/image" Target="../media/image60.png"/><Relationship Id="rId11" Type="http://schemas.openxmlformats.org/officeDocument/2006/relationships/image" Target="../media/image59.png"/><Relationship Id="rId10" Type="http://schemas.openxmlformats.org/officeDocument/2006/relationships/image" Target="../media/image58.png"/><Relationship Id="rId1" Type="http://schemas.openxmlformats.org/officeDocument/2006/relationships/image" Target="../media/image51.jpeg"/></Relationships>
</file>

<file path=ppt/slides/_rels/slide9.xml.rels><?xml version="1.0" encoding="UTF-8" standalone="yes"?>
<Relationships xmlns="http://schemas.openxmlformats.org/package/2006/relationships"><Relationship Id="rId9" Type="http://schemas.openxmlformats.org/officeDocument/2006/relationships/image" Target="../media/image58.png"/><Relationship Id="rId8" Type="http://schemas.openxmlformats.org/officeDocument/2006/relationships/image" Target="../media/image57.png"/><Relationship Id="rId7" Type="http://schemas.openxmlformats.org/officeDocument/2006/relationships/image" Target="../media/image56.png"/><Relationship Id="rId6" Type="http://schemas.openxmlformats.org/officeDocument/2006/relationships/tags" Target="../tags/tag1.xml"/><Relationship Id="rId5" Type="http://schemas.openxmlformats.org/officeDocument/2006/relationships/image" Target="../media/image68.png"/><Relationship Id="rId4" Type="http://schemas.openxmlformats.org/officeDocument/2006/relationships/image" Target="../media/image5.png"/><Relationship Id="rId3" Type="http://schemas.openxmlformats.org/officeDocument/2006/relationships/image" Target="../media/image70.png"/><Relationship Id="rId28" Type="http://schemas.openxmlformats.org/officeDocument/2006/relationships/notesSlide" Target="../notesSlides/notesSlide9.xml"/><Relationship Id="rId27" Type="http://schemas.openxmlformats.org/officeDocument/2006/relationships/slideLayout" Target="../slideLayouts/slideLayout1.xml"/><Relationship Id="rId26" Type="http://schemas.openxmlformats.org/officeDocument/2006/relationships/image" Target="../media/image79.png"/><Relationship Id="rId25" Type="http://schemas.openxmlformats.org/officeDocument/2006/relationships/image" Target="../media/image78.png"/><Relationship Id="rId24" Type="http://schemas.openxmlformats.org/officeDocument/2006/relationships/image" Target="../media/image77.png"/><Relationship Id="rId23" Type="http://schemas.openxmlformats.org/officeDocument/2006/relationships/image" Target="../media/image76.png"/><Relationship Id="rId22" Type="http://schemas.openxmlformats.org/officeDocument/2006/relationships/image" Target="../media/image75.png"/><Relationship Id="rId21" Type="http://schemas.openxmlformats.org/officeDocument/2006/relationships/image" Target="../media/image74.png"/><Relationship Id="rId20" Type="http://schemas.openxmlformats.org/officeDocument/2006/relationships/image" Target="../media/image73.png"/><Relationship Id="rId2" Type="http://schemas.openxmlformats.org/officeDocument/2006/relationships/image" Target="../media/image2.png"/><Relationship Id="rId19" Type="http://schemas.openxmlformats.org/officeDocument/2006/relationships/tags" Target="../tags/tag2.xml"/><Relationship Id="rId18" Type="http://schemas.openxmlformats.org/officeDocument/2006/relationships/image" Target="../media/image67.png"/><Relationship Id="rId17" Type="http://schemas.openxmlformats.org/officeDocument/2006/relationships/image" Target="../media/image66.png"/><Relationship Id="rId16" Type="http://schemas.openxmlformats.org/officeDocument/2006/relationships/image" Target="../media/image65.png"/><Relationship Id="rId15" Type="http://schemas.openxmlformats.org/officeDocument/2006/relationships/image" Target="../media/image64.png"/><Relationship Id="rId14" Type="http://schemas.openxmlformats.org/officeDocument/2006/relationships/image" Target="../media/image72.png"/><Relationship Id="rId13" Type="http://schemas.openxmlformats.org/officeDocument/2006/relationships/image" Target="../media/image71.png"/><Relationship Id="rId12" Type="http://schemas.openxmlformats.org/officeDocument/2006/relationships/image" Target="../media/image61.png"/><Relationship Id="rId11" Type="http://schemas.openxmlformats.org/officeDocument/2006/relationships/image" Target="../media/image60.png"/><Relationship Id="rId10" Type="http://schemas.openxmlformats.org/officeDocument/2006/relationships/image" Target="../media/image59.png"/><Relationship Id="rId1" Type="http://schemas.openxmlformats.org/officeDocument/2006/relationships/image" Target="../media/image69.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image" Target="../media/image81.png"/><Relationship Id="rId3" Type="http://schemas.openxmlformats.org/officeDocument/2006/relationships/image" Target="../media/image5.png"/><Relationship Id="rId2" Type="http://schemas.openxmlformats.org/officeDocument/2006/relationships/image" Target="../media/image80.pn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 Id="rId3" Type="http://schemas.openxmlformats.org/officeDocument/2006/relationships/image" Target="../media/image5.png"/><Relationship Id="rId2" Type="http://schemas.openxmlformats.org/officeDocument/2006/relationships/image" Target="../media/image80.pn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image" Target="../media/image85.png"/><Relationship Id="rId2" Type="http://schemas.openxmlformats.org/officeDocument/2006/relationships/image" Target="../media/image5.pn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88.png"/><Relationship Id="rId7" Type="http://schemas.openxmlformats.org/officeDocument/2006/relationships/tags" Target="../tags/tag5.xml"/><Relationship Id="rId6" Type="http://schemas.openxmlformats.org/officeDocument/2006/relationships/image" Target="../media/image87.png"/><Relationship Id="rId5" Type="http://schemas.openxmlformats.org/officeDocument/2006/relationships/tags" Target="../tags/tag4.xml"/><Relationship Id="rId4" Type="http://schemas.openxmlformats.org/officeDocument/2006/relationships/image" Target="../media/image86.jpeg"/><Relationship Id="rId3" Type="http://schemas.openxmlformats.org/officeDocument/2006/relationships/tags" Target="../tags/tag3.xml"/><Relationship Id="rId20" Type="http://schemas.openxmlformats.org/officeDocument/2006/relationships/notesSlide" Target="../notesSlides/notesSlide13.xml"/><Relationship Id="rId2" Type="http://schemas.openxmlformats.org/officeDocument/2006/relationships/image" Target="../media/image5.png"/><Relationship Id="rId19" Type="http://schemas.openxmlformats.org/officeDocument/2006/relationships/slideLayout" Target="../slideLayouts/slideLayout1.xml"/><Relationship Id="rId18" Type="http://schemas.openxmlformats.org/officeDocument/2006/relationships/image" Target="../media/image95.png"/><Relationship Id="rId17" Type="http://schemas.openxmlformats.org/officeDocument/2006/relationships/image" Target="../media/image94.png"/><Relationship Id="rId16" Type="http://schemas.openxmlformats.org/officeDocument/2006/relationships/image" Target="../media/image93.png"/><Relationship Id="rId15" Type="http://schemas.openxmlformats.org/officeDocument/2006/relationships/tags" Target="../tags/tag8.xml"/><Relationship Id="rId14" Type="http://schemas.openxmlformats.org/officeDocument/2006/relationships/image" Target="../media/image92.png"/><Relationship Id="rId13" Type="http://schemas.openxmlformats.org/officeDocument/2006/relationships/tags" Target="../tags/tag7.xml"/><Relationship Id="rId12" Type="http://schemas.openxmlformats.org/officeDocument/2006/relationships/image" Target="../media/image91.png"/><Relationship Id="rId11" Type="http://schemas.openxmlformats.org/officeDocument/2006/relationships/image" Target="../media/image90.png"/><Relationship Id="rId10" Type="http://schemas.openxmlformats.org/officeDocument/2006/relationships/image" Target="../media/image89.jpe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9" Type="http://schemas.openxmlformats.org/officeDocument/2006/relationships/image" Target="../media/image100.png"/><Relationship Id="rId8" Type="http://schemas.openxmlformats.org/officeDocument/2006/relationships/image" Target="../media/image99.png"/><Relationship Id="rId7" Type="http://schemas.openxmlformats.org/officeDocument/2006/relationships/image" Target="../media/image98.png"/><Relationship Id="rId6" Type="http://schemas.openxmlformats.org/officeDocument/2006/relationships/tags" Target="../tags/tag9.xml"/><Relationship Id="rId5" Type="http://schemas.openxmlformats.org/officeDocument/2006/relationships/image" Target="../media/image97.png"/><Relationship Id="rId4" Type="http://schemas.openxmlformats.org/officeDocument/2006/relationships/image" Target="../media/image96.png"/><Relationship Id="rId3" Type="http://schemas.openxmlformats.org/officeDocument/2006/relationships/hyperlink" Target="http://html.rhhz.net/dqwlxb/2021-1-249.htm" TargetMode="External"/><Relationship Id="rId2" Type="http://schemas.openxmlformats.org/officeDocument/2006/relationships/image" Target="../media/image5.png"/><Relationship Id="rId19" Type="http://schemas.openxmlformats.org/officeDocument/2006/relationships/notesSlide" Target="../notesSlides/notesSlide14.xml"/><Relationship Id="rId18" Type="http://schemas.openxmlformats.org/officeDocument/2006/relationships/slideLayout" Target="../slideLayouts/slideLayout1.xml"/><Relationship Id="rId17" Type="http://schemas.openxmlformats.org/officeDocument/2006/relationships/image" Target="../media/image105.png"/><Relationship Id="rId16" Type="http://schemas.openxmlformats.org/officeDocument/2006/relationships/image" Target="../media/image104.png"/><Relationship Id="rId15" Type="http://schemas.openxmlformats.org/officeDocument/2006/relationships/image" Target="../media/image103.png"/><Relationship Id="rId14" Type="http://schemas.openxmlformats.org/officeDocument/2006/relationships/image" Target="../media/image102.png"/><Relationship Id="rId13" Type="http://schemas.openxmlformats.org/officeDocument/2006/relationships/tags" Target="../tags/tag11.xml"/><Relationship Id="rId12" Type="http://schemas.openxmlformats.org/officeDocument/2006/relationships/image" Target="../media/image101.png"/><Relationship Id="rId11" Type="http://schemas.openxmlformats.org/officeDocument/2006/relationships/image" Target="../media/image89.jpeg"/><Relationship Id="rId10" Type="http://schemas.openxmlformats.org/officeDocument/2006/relationships/tags" Target="../tags/tag10.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9" Type="http://schemas.openxmlformats.org/officeDocument/2006/relationships/image" Target="../media/image110.svg"/><Relationship Id="rId8" Type="http://schemas.openxmlformats.org/officeDocument/2006/relationships/image" Target="../media/image109.png"/><Relationship Id="rId7" Type="http://schemas.openxmlformats.org/officeDocument/2006/relationships/image" Target="../media/image108.png"/><Relationship Id="rId6" Type="http://schemas.openxmlformats.org/officeDocument/2006/relationships/image" Target="../media/image107.png"/><Relationship Id="rId5" Type="http://schemas.openxmlformats.org/officeDocument/2006/relationships/tags" Target="../tags/tag13.xml"/><Relationship Id="rId4" Type="http://schemas.openxmlformats.org/officeDocument/2006/relationships/image" Target="../media/image106.jpeg"/><Relationship Id="rId3" Type="http://schemas.openxmlformats.org/officeDocument/2006/relationships/tags" Target="../tags/tag12.xml"/><Relationship Id="rId2" Type="http://schemas.openxmlformats.org/officeDocument/2006/relationships/image" Target="../media/image5.png"/><Relationship Id="rId11" Type="http://schemas.openxmlformats.org/officeDocument/2006/relationships/notesSlide" Target="../notesSlides/notesSlide15.xml"/><Relationship Id="rId10" Type="http://schemas.openxmlformats.org/officeDocument/2006/relationships/slideLayout" Target="../slideLayouts/slideLayout1.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9" Type="http://schemas.openxmlformats.org/officeDocument/2006/relationships/image" Target="../media/image113.png"/><Relationship Id="rId8" Type="http://schemas.openxmlformats.org/officeDocument/2006/relationships/image" Target="../media/image112.png"/><Relationship Id="rId7" Type="http://schemas.openxmlformats.org/officeDocument/2006/relationships/image" Target="../media/image91.png"/><Relationship Id="rId6" Type="http://schemas.openxmlformats.org/officeDocument/2006/relationships/image" Target="../media/image90.png"/><Relationship Id="rId5" Type="http://schemas.openxmlformats.org/officeDocument/2006/relationships/image" Target="../media/image89.jpeg"/><Relationship Id="rId4" Type="http://schemas.openxmlformats.org/officeDocument/2006/relationships/tags" Target="../tags/tag14.xml"/><Relationship Id="rId3" Type="http://schemas.openxmlformats.org/officeDocument/2006/relationships/image" Target="../media/image111.png"/><Relationship Id="rId21" Type="http://schemas.openxmlformats.org/officeDocument/2006/relationships/notesSlide" Target="../notesSlides/notesSlide16.xml"/><Relationship Id="rId20" Type="http://schemas.openxmlformats.org/officeDocument/2006/relationships/slideLayout" Target="../slideLayouts/slideLayout1.xml"/><Relationship Id="rId2" Type="http://schemas.openxmlformats.org/officeDocument/2006/relationships/image" Target="../media/image5.png"/><Relationship Id="rId19" Type="http://schemas.openxmlformats.org/officeDocument/2006/relationships/image" Target="../media/image118.png"/><Relationship Id="rId18" Type="http://schemas.openxmlformats.org/officeDocument/2006/relationships/tags" Target="../tags/tag19.xml"/><Relationship Id="rId17" Type="http://schemas.openxmlformats.org/officeDocument/2006/relationships/image" Target="../media/image117.png"/><Relationship Id="rId16" Type="http://schemas.openxmlformats.org/officeDocument/2006/relationships/tags" Target="../tags/tag18.xml"/><Relationship Id="rId15" Type="http://schemas.openxmlformats.org/officeDocument/2006/relationships/image" Target="../media/image116.png"/><Relationship Id="rId14" Type="http://schemas.openxmlformats.org/officeDocument/2006/relationships/tags" Target="../tags/tag17.xml"/><Relationship Id="rId13" Type="http://schemas.openxmlformats.org/officeDocument/2006/relationships/image" Target="../media/image115.png"/><Relationship Id="rId12" Type="http://schemas.openxmlformats.org/officeDocument/2006/relationships/tags" Target="../tags/tag16.xml"/><Relationship Id="rId11" Type="http://schemas.openxmlformats.org/officeDocument/2006/relationships/image" Target="../media/image114.png"/><Relationship Id="rId10" Type="http://schemas.openxmlformats.org/officeDocument/2006/relationships/tags" Target="../tags/tag15.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 Id="rId3" Type="http://schemas.openxmlformats.org/officeDocument/2006/relationships/image" Target="../media/image119.png"/><Relationship Id="rId2" Type="http://schemas.openxmlformats.org/officeDocument/2006/relationships/image" Target="../media/image5.pn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1.xml"/><Relationship Id="rId5" Type="http://schemas.openxmlformats.org/officeDocument/2006/relationships/image" Target="../media/image125.png"/><Relationship Id="rId4" Type="http://schemas.openxmlformats.org/officeDocument/2006/relationships/image" Target="../media/image124.svg"/><Relationship Id="rId3" Type="http://schemas.openxmlformats.org/officeDocument/2006/relationships/image" Target="../media/image123.png"/><Relationship Id="rId2" Type="http://schemas.openxmlformats.org/officeDocument/2006/relationships/image" Target="../media/image5.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129.png"/><Relationship Id="rId5" Type="http://schemas.openxmlformats.org/officeDocument/2006/relationships/image" Target="../media/image128.svg"/><Relationship Id="rId4" Type="http://schemas.openxmlformats.org/officeDocument/2006/relationships/image" Target="../media/image127.png"/><Relationship Id="rId3" Type="http://schemas.openxmlformats.org/officeDocument/2006/relationships/image" Target="../media/image126.png"/><Relationship Id="rId2" Type="http://schemas.openxmlformats.org/officeDocument/2006/relationships/image" Target="../media/image5.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1.xml"/><Relationship Id="rId6" Type="http://schemas.openxmlformats.org/officeDocument/2006/relationships/image" Target="../media/image131.png"/><Relationship Id="rId5" Type="http://schemas.openxmlformats.org/officeDocument/2006/relationships/image" Target="../media/image128.svg"/><Relationship Id="rId4" Type="http://schemas.openxmlformats.org/officeDocument/2006/relationships/image" Target="../media/image127.png"/><Relationship Id="rId3" Type="http://schemas.openxmlformats.org/officeDocument/2006/relationships/image" Target="../media/image130.png"/><Relationship Id="rId2" Type="http://schemas.openxmlformats.org/officeDocument/2006/relationships/image" Target="../media/image5.pn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image" Target="../media/image132.png"/><Relationship Id="rId2" Type="http://schemas.openxmlformats.org/officeDocument/2006/relationships/image" Target="../media/image5.pn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9" Type="http://schemas.openxmlformats.org/officeDocument/2006/relationships/image" Target="../media/image139.png"/><Relationship Id="rId8" Type="http://schemas.openxmlformats.org/officeDocument/2006/relationships/image" Target="../media/image138.svg"/><Relationship Id="rId7" Type="http://schemas.openxmlformats.org/officeDocument/2006/relationships/image" Target="../media/image137.png"/><Relationship Id="rId6" Type="http://schemas.openxmlformats.org/officeDocument/2006/relationships/image" Target="../media/image136.png"/><Relationship Id="rId5" Type="http://schemas.openxmlformats.org/officeDocument/2006/relationships/image" Target="../media/image135.svg"/><Relationship Id="rId4" Type="http://schemas.openxmlformats.org/officeDocument/2006/relationships/image" Target="../media/image134.png"/><Relationship Id="rId33" Type="http://schemas.openxmlformats.org/officeDocument/2006/relationships/notesSlide" Target="../notesSlides/notesSlide22.xml"/><Relationship Id="rId32" Type="http://schemas.openxmlformats.org/officeDocument/2006/relationships/slideLayout" Target="../slideLayouts/slideLayout1.xml"/><Relationship Id="rId31" Type="http://schemas.openxmlformats.org/officeDocument/2006/relationships/image" Target="../media/image161.png"/><Relationship Id="rId30" Type="http://schemas.openxmlformats.org/officeDocument/2006/relationships/image" Target="../media/image160.png"/><Relationship Id="rId3" Type="http://schemas.openxmlformats.org/officeDocument/2006/relationships/image" Target="../media/image5.png"/><Relationship Id="rId29" Type="http://schemas.openxmlformats.org/officeDocument/2006/relationships/image" Target="../media/image159.png"/><Relationship Id="rId28" Type="http://schemas.openxmlformats.org/officeDocument/2006/relationships/image" Target="../media/image158.png"/><Relationship Id="rId27" Type="http://schemas.openxmlformats.org/officeDocument/2006/relationships/image" Target="../media/image157.png"/><Relationship Id="rId26" Type="http://schemas.openxmlformats.org/officeDocument/2006/relationships/image" Target="../media/image156.png"/><Relationship Id="rId25" Type="http://schemas.openxmlformats.org/officeDocument/2006/relationships/image" Target="../media/image155.svg"/><Relationship Id="rId24" Type="http://schemas.openxmlformats.org/officeDocument/2006/relationships/image" Target="../media/image154.png"/><Relationship Id="rId23" Type="http://schemas.openxmlformats.org/officeDocument/2006/relationships/image" Target="../media/image153.svg"/><Relationship Id="rId22" Type="http://schemas.openxmlformats.org/officeDocument/2006/relationships/image" Target="../media/image152.png"/><Relationship Id="rId21" Type="http://schemas.openxmlformats.org/officeDocument/2006/relationships/image" Target="../media/image151.svg"/><Relationship Id="rId20" Type="http://schemas.openxmlformats.org/officeDocument/2006/relationships/image" Target="../media/image150.png"/><Relationship Id="rId2" Type="http://schemas.openxmlformats.org/officeDocument/2006/relationships/image" Target="../media/image133.png"/><Relationship Id="rId19" Type="http://schemas.openxmlformats.org/officeDocument/2006/relationships/image" Target="../media/image149.svg"/><Relationship Id="rId18" Type="http://schemas.openxmlformats.org/officeDocument/2006/relationships/image" Target="../media/image148.png"/><Relationship Id="rId17" Type="http://schemas.openxmlformats.org/officeDocument/2006/relationships/image" Target="../media/image147.svg"/><Relationship Id="rId16" Type="http://schemas.openxmlformats.org/officeDocument/2006/relationships/image" Target="../media/image146.png"/><Relationship Id="rId15" Type="http://schemas.openxmlformats.org/officeDocument/2006/relationships/image" Target="../media/image145.svg"/><Relationship Id="rId14" Type="http://schemas.openxmlformats.org/officeDocument/2006/relationships/image" Target="../media/image144.png"/><Relationship Id="rId13" Type="http://schemas.openxmlformats.org/officeDocument/2006/relationships/image" Target="../media/image143.svg"/><Relationship Id="rId12" Type="http://schemas.openxmlformats.org/officeDocument/2006/relationships/image" Target="../media/image142.png"/><Relationship Id="rId11" Type="http://schemas.openxmlformats.org/officeDocument/2006/relationships/image" Target="../media/image141.svg"/><Relationship Id="rId10" Type="http://schemas.openxmlformats.org/officeDocument/2006/relationships/image" Target="../media/image140.pn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9" Type="http://schemas.openxmlformats.org/officeDocument/2006/relationships/notesSlide" Target="../notesSlides/notesSlide23.xml"/><Relationship Id="rId8" Type="http://schemas.openxmlformats.org/officeDocument/2006/relationships/slideLayout" Target="../slideLayouts/slideLayout1.xml"/><Relationship Id="rId7" Type="http://schemas.openxmlformats.org/officeDocument/2006/relationships/image" Target="../media/image166.png"/><Relationship Id="rId6" Type="http://schemas.openxmlformats.org/officeDocument/2006/relationships/image" Target="../media/image165.png"/><Relationship Id="rId5" Type="http://schemas.openxmlformats.org/officeDocument/2006/relationships/image" Target="../media/image164.png"/><Relationship Id="rId4" Type="http://schemas.openxmlformats.org/officeDocument/2006/relationships/image" Target="../media/image5.png"/><Relationship Id="rId3" Type="http://schemas.openxmlformats.org/officeDocument/2006/relationships/image" Target="../media/image163.png"/><Relationship Id="rId2" Type="http://schemas.openxmlformats.org/officeDocument/2006/relationships/image" Target="../media/image2.png"/><Relationship Id="rId1" Type="http://schemas.openxmlformats.org/officeDocument/2006/relationships/image" Target="../media/image162.png"/></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1.xml"/><Relationship Id="rId5" Type="http://schemas.openxmlformats.org/officeDocument/2006/relationships/image" Target="../media/image168.png"/><Relationship Id="rId4" Type="http://schemas.openxmlformats.org/officeDocument/2006/relationships/image" Target="../media/image5.png"/><Relationship Id="rId3" Type="http://schemas.openxmlformats.org/officeDocument/2006/relationships/image" Target="../media/image133.png"/><Relationship Id="rId2" Type="http://schemas.openxmlformats.org/officeDocument/2006/relationships/image" Target="../media/image2.png"/><Relationship Id="rId1" Type="http://schemas.openxmlformats.org/officeDocument/2006/relationships/image" Target="../media/image167.pn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1.xml"/><Relationship Id="rId5" Type="http://schemas.openxmlformats.org/officeDocument/2006/relationships/image" Target="../media/image171.png"/><Relationship Id="rId4" Type="http://schemas.openxmlformats.org/officeDocument/2006/relationships/image" Target="../media/image170.png"/><Relationship Id="rId3" Type="http://schemas.openxmlformats.org/officeDocument/2006/relationships/image" Target="../media/image5.png"/><Relationship Id="rId2" Type="http://schemas.openxmlformats.org/officeDocument/2006/relationships/image" Target="../media/image169.pn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6.xml"/><Relationship Id="rId6" Type="http://schemas.openxmlformats.org/officeDocument/2006/relationships/slideLayout" Target="../slideLayouts/slideLayout1.xml"/><Relationship Id="rId5" Type="http://schemas.openxmlformats.org/officeDocument/2006/relationships/image" Target="../media/image174.png"/><Relationship Id="rId4" Type="http://schemas.openxmlformats.org/officeDocument/2006/relationships/image" Target="../media/image5.png"/><Relationship Id="rId3" Type="http://schemas.openxmlformats.org/officeDocument/2006/relationships/image" Target="../media/image173.png"/><Relationship Id="rId2" Type="http://schemas.openxmlformats.org/officeDocument/2006/relationships/image" Target="../media/image2.png"/><Relationship Id="rId1" Type="http://schemas.openxmlformats.org/officeDocument/2006/relationships/image" Target="../media/image172.png"/></Relationships>
</file>

<file path=ppt/slides/_rels/slide27.xml.rels><?xml version="1.0" encoding="UTF-8" standalone="yes"?>
<Relationships xmlns="http://schemas.openxmlformats.org/package/2006/relationships"><Relationship Id="rId9" Type="http://schemas.openxmlformats.org/officeDocument/2006/relationships/notesSlide" Target="../notesSlides/notesSlide27.xml"/><Relationship Id="rId8" Type="http://schemas.openxmlformats.org/officeDocument/2006/relationships/slideLayout" Target="../slideLayouts/slideLayout1.xml"/><Relationship Id="rId7" Type="http://schemas.openxmlformats.org/officeDocument/2006/relationships/image" Target="../media/image179.png"/><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 Id="rId3" Type="http://schemas.openxmlformats.org/officeDocument/2006/relationships/image" Target="../media/image5.png"/><Relationship Id="rId2" Type="http://schemas.openxmlformats.org/officeDocument/2006/relationships/image" Target="../media/image175.png"/><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9" Type="http://schemas.openxmlformats.org/officeDocument/2006/relationships/image" Target="../media/image185.png"/><Relationship Id="rId8" Type="http://schemas.openxmlformats.org/officeDocument/2006/relationships/image" Target="../media/image184.png"/><Relationship Id="rId7" Type="http://schemas.openxmlformats.org/officeDocument/2006/relationships/image" Target="../media/image183.png"/><Relationship Id="rId6" Type="http://schemas.openxmlformats.org/officeDocument/2006/relationships/image" Target="../media/image182.png"/><Relationship Id="rId5" Type="http://schemas.openxmlformats.org/officeDocument/2006/relationships/image" Target="../media/image181.png"/><Relationship Id="rId4" Type="http://schemas.openxmlformats.org/officeDocument/2006/relationships/image" Target="../media/image180.png"/><Relationship Id="rId3" Type="http://schemas.openxmlformats.org/officeDocument/2006/relationships/image" Target="../media/image5.png"/><Relationship Id="rId2" Type="http://schemas.openxmlformats.org/officeDocument/2006/relationships/image" Target="../media/image175.png"/><Relationship Id="rId12" Type="http://schemas.openxmlformats.org/officeDocument/2006/relationships/notesSlide" Target="../notesSlides/notesSlide28.xml"/><Relationship Id="rId11" Type="http://schemas.openxmlformats.org/officeDocument/2006/relationships/slideLayout" Target="../slideLayouts/slideLayout1.xml"/><Relationship Id="rId10" Type="http://schemas.openxmlformats.org/officeDocument/2006/relationships/image" Target="../media/image186.png"/><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1.xml"/><Relationship Id="rId3" Type="http://schemas.openxmlformats.org/officeDocument/2006/relationships/image" Target="../media/image187.png"/><Relationship Id="rId2" Type="http://schemas.openxmlformats.org/officeDocument/2006/relationships/image" Target="../media/image5.png"/><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30.xml"/><Relationship Id="rId7" Type="http://schemas.openxmlformats.org/officeDocument/2006/relationships/slideLayout" Target="../slideLayouts/slideLayout1.xml"/><Relationship Id="rId6" Type="http://schemas.openxmlformats.org/officeDocument/2006/relationships/image" Target="../media/image190.png"/><Relationship Id="rId5" Type="http://schemas.openxmlformats.org/officeDocument/2006/relationships/image" Target="../media/image189.png"/><Relationship Id="rId4" Type="http://schemas.openxmlformats.org/officeDocument/2006/relationships/image" Target="../media/image5.png"/><Relationship Id="rId3" Type="http://schemas.openxmlformats.org/officeDocument/2006/relationships/image" Target="../media/image2.png"/><Relationship Id="rId2" Type="http://schemas.openxmlformats.org/officeDocument/2006/relationships/image" Target="../media/image188.png"/><Relationship Id="rId1" Type="http://schemas.openxmlformats.org/officeDocument/2006/relationships/tags" Target="../tags/tag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1.xml"/><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1.xml"/><Relationship Id="rId2" Type="http://schemas.openxmlformats.org/officeDocument/2006/relationships/image" Target="../media/image193.png"/><Relationship Id="rId1" Type="http://schemas.openxmlformats.org/officeDocument/2006/relationships/image" Target="../media/image2.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1.xml"/><Relationship Id="rId2" Type="http://schemas.openxmlformats.org/officeDocument/2006/relationships/image" Target="../media/image194.png"/><Relationship Id="rId1" Type="http://schemas.openxmlformats.org/officeDocument/2006/relationships/image" Target="../media/image2.png"/></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34.xml"/><Relationship Id="rId4" Type="http://schemas.openxmlformats.org/officeDocument/2006/relationships/slideLayout" Target="../slideLayouts/slideLayout1.xml"/><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image" Target="../media/image2.pn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5.xml"/><Relationship Id="rId4" Type="http://schemas.openxmlformats.org/officeDocument/2006/relationships/slideLayout" Target="../slideLayouts/slideLayout1.xml"/><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542611" y="1579969"/>
            <a:ext cx="11404879" cy="1370566"/>
            <a:chOff x="-391453" y="1116486"/>
            <a:chExt cx="9724044" cy="1140603"/>
          </a:xfrm>
          <a:effectLst/>
        </p:grpSpPr>
        <p:sp>
          <p:nvSpPr>
            <p:cNvPr id="5" name="圆角矩形 4"/>
            <p:cNvSpPr/>
            <p:nvPr/>
          </p:nvSpPr>
          <p:spPr>
            <a:xfrm>
              <a:off x="-391453" y="1116486"/>
              <a:ext cx="9724044" cy="1140603"/>
            </a:xfrm>
            <a:prstGeom prst="roundRect">
              <a:avLst/>
            </a:prstGeom>
            <a:gradFill>
              <a:gsLst>
                <a:gs pos="10000">
                  <a:schemeClr val="tx2">
                    <a:lumMod val="40000"/>
                    <a:lumOff val="60000"/>
                  </a:schemeClr>
                </a:gs>
                <a:gs pos="61000">
                  <a:schemeClr val="tx2">
                    <a:lumMod val="60000"/>
                    <a:lumOff val="40000"/>
                  </a:schemeClr>
                </a:gs>
                <a:gs pos="100000">
                  <a:schemeClr val="tx2">
                    <a:lumMod val="40000"/>
                    <a:lumOff val="60000"/>
                  </a:schemeClr>
                </a:gs>
              </a:gsLst>
              <a:lin ang="5400000" scaled="1"/>
            </a:gradFill>
            <a:ln>
              <a:noFill/>
            </a:ln>
            <a:effectLst>
              <a:outerShdw blurRad="50800" dist="25400" dir="2700000" algn="tl" rotWithShape="0">
                <a:prstClr val="black">
                  <a:alpha val="40000"/>
                </a:prstClr>
              </a:outerShdw>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mc:AlternateContent xmlns:mc="http://schemas.openxmlformats.org/markup-compatibility/2006">
          <mc:Choice xmlns:a14="http://schemas.microsoft.com/office/drawing/2010/main" Requires="a14">
            <p:sp>
              <p:nvSpPr>
                <p:cNvPr id="3" name="文本框 2"/>
                <p:cNvSpPr txBox="1"/>
                <p:nvPr/>
              </p:nvSpPr>
              <p:spPr>
                <a:xfrm>
                  <a:off x="276807" y="1369029"/>
                  <a:ext cx="8387524" cy="775772"/>
                </a:xfrm>
                <a:prstGeom prst="rect">
                  <a:avLst/>
                </a:prstGeom>
                <a:noFill/>
                <a:ln w="25400" cap="rnd">
                  <a:noFill/>
                </a:ln>
                <a:effectLst>
                  <a:outerShdw blurRad="50800" dist="38100" dir="2700000" algn="tl" rotWithShape="0">
                    <a:prstClr val="black">
                      <a:alpha val="40000"/>
                    </a:prstClr>
                  </a:outerShdw>
                </a:effectLst>
              </p:spPr>
              <p:txBody>
                <a:bodyPr wrap="square" rtlCol="0">
                  <a:spAutoFit/>
                </a:bodyPr>
                <a:lstStyle/>
                <a:p>
                  <a:pPr algn="ctr"/>
                  <a:r>
                    <a:rPr lang="zh-CN" altLang="en-US" sz="40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4000" b="1" dirty="0">
                              <a:solidFill>
                                <a:schemeClr val="bg1"/>
                              </a:solidFill>
                              <a:latin typeface="微软雅黑" panose="020B0503020204020204" charset="-122"/>
                              <a:ea typeface="微软雅黑" panose="020B0503020204020204" charset="-122"/>
                            </a:rPr>
                          </m:ctrlPr>
                        </m:accPr>
                        <m:e>
                          <m:r>
                            <a:rPr lang="zh-CN" altLang="en-US" sz="4000" b="1" dirty="0">
                              <a:solidFill>
                                <a:schemeClr val="bg1"/>
                              </a:solidFill>
                              <a:latin typeface="微软雅黑" panose="020B0503020204020204" charset="-122"/>
                              <a:ea typeface="微软雅黑" panose="020B0503020204020204" charset="-122"/>
                            </a:rPr>
                            <m:t>𝑲</m:t>
                          </m:r>
                        </m:e>
                      </m:acc>
                      <m:r>
                        <a:rPr lang="zh-CN" altLang="en-US" sz="4000" b="1" dirty="0">
                          <a:solidFill>
                            <a:schemeClr val="bg1"/>
                          </a:solidFill>
                          <a:latin typeface="微软雅黑" panose="020B0503020204020204" charset="-122"/>
                          <a:ea typeface="微软雅黑" panose="020B0503020204020204" charset="-122"/>
                        </a:rPr>
                        <m:t>𝑵</m:t>
                      </m:r>
                    </m:oMath>
                  </a14:m>
                  <a:r>
                    <a:rPr lang="zh-CN" altLang="en-US" sz="4000" b="1" dirty="0">
                      <a:solidFill>
                        <a:schemeClr val="bg1"/>
                      </a:solidFill>
                      <a:latin typeface="微软雅黑" panose="020B0503020204020204" charset="-122"/>
                      <a:ea typeface="微软雅黑" panose="020B0503020204020204" charset="-122"/>
                      <a:sym typeface="+mn-ea"/>
                    </a:rPr>
                    <a:t>相互作用</a:t>
                  </a:r>
                  <a:r>
                    <a:rPr lang="zh-CN" altLang="en-US" sz="4000" b="1" dirty="0">
                      <a:solidFill>
                        <a:schemeClr val="bg1"/>
                      </a:solidFill>
                      <a:latin typeface="微软雅黑" panose="020B0503020204020204" charset="-122"/>
                      <a:ea typeface="微软雅黑" panose="020B0503020204020204" charset="-122"/>
                      <a:sym typeface="+mn-ea"/>
                    </a:rPr>
                    <a:t>的新进展</a:t>
                  </a:r>
                  <a:endParaRPr lang="zh-CN" altLang="en-US" sz="4000" b="1" dirty="0">
                    <a:solidFill>
                      <a:schemeClr val="bg1"/>
                    </a:solidFill>
                  </a:endParaRPr>
                </a:p>
              </p:txBody>
            </p:sp>
          </mc:Choice>
          <mc:Fallback>
            <p:sp>
              <p:nvSpPr>
                <p:cNvPr id="3" name="文本框 2"/>
                <p:cNvSpPr txBox="1">
                  <a:spLocks noRot="1" noChangeAspect="1" noMove="1" noResize="1" noEditPoints="1" noAdjustHandles="1" noChangeArrowheads="1" noChangeShapeType="1" noTextEdit="1"/>
                </p:cNvSpPr>
                <p:nvPr/>
              </p:nvSpPr>
              <p:spPr>
                <a:xfrm>
                  <a:off x="276807" y="1369029"/>
                  <a:ext cx="8387524" cy="775772"/>
                </a:xfrm>
                <a:prstGeom prst="rect">
                  <a:avLst/>
                </a:prstGeom>
                <a:blipFill rotWithShape="1">
                  <a:blip r:embed="rId1"/>
                </a:blipFill>
                <a:ln w="25400" cap="rnd">
                  <a:noFill/>
                </a:ln>
                <a:effectLst>
                  <a:outerShdw blurRad="50800" dist="38100" dir="2700000" algn="tl" rotWithShape="0">
                    <a:prstClr val="black">
                      <a:alpha val="40000"/>
                    </a:prstClr>
                  </a:outerShdw>
                </a:effectLst>
              </p:spPr>
              <p:txBody>
                <a:bodyPr/>
                <a:lstStyle/>
                <a:p>
                  <a:r>
                    <a:rPr lang="zh-CN" altLang="en-US">
                      <a:noFill/>
                    </a:rPr>
                    <a:t> </a:t>
                  </a:r>
                </a:p>
              </p:txBody>
            </p:sp>
          </mc:Fallback>
        </mc:AlternateContent>
      </p:grpSp>
      <p:sp>
        <p:nvSpPr>
          <p:cNvPr id="2" name="圆角矩形 1"/>
          <p:cNvSpPr/>
          <p:nvPr/>
        </p:nvSpPr>
        <p:spPr>
          <a:xfrm>
            <a:off x="1045210" y="421005"/>
            <a:ext cx="10526395" cy="993775"/>
          </a:xfrm>
          <a:prstGeom prst="roundRect">
            <a:avLst/>
          </a:prstGeom>
          <a:solidFill>
            <a:srgbClr val="FF0000">
              <a:alpha val="20000"/>
            </a:srgbClr>
          </a:solid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661795" y="689610"/>
            <a:ext cx="9167495" cy="521970"/>
          </a:xfrm>
          <a:prstGeom prst="rect">
            <a:avLst/>
          </a:prstGeom>
        </p:spPr>
        <p:txBody>
          <a:bodyPr wrap="square">
            <a:spAutoFit/>
          </a:bodyPr>
          <a:lstStyle/>
          <a:p>
            <a:pPr algn="ctr"/>
            <a:r>
              <a:rPr lang="zh-CN" altLang="en-US" sz="2800" b="1" dirty="0">
                <a:latin typeface="微软雅黑" panose="020B0503020204020204" charset="-122"/>
                <a:ea typeface="微软雅黑" panose="020B0503020204020204" charset="-122"/>
              </a:rPr>
              <a:t>第十一届手征有效场论</a:t>
            </a:r>
            <a:r>
              <a:rPr lang="zh-CN" altLang="en-US" sz="2800" b="1" dirty="0">
                <a:latin typeface="微软雅黑" panose="020B0503020204020204" charset="-122"/>
                <a:ea typeface="微软雅黑" panose="020B0503020204020204" charset="-122"/>
              </a:rPr>
              <a:t>研讨会</a:t>
            </a:r>
            <a:endParaRPr lang="zh-CN" altLang="en-US" sz="2800" b="1" dirty="0">
              <a:latin typeface="微软雅黑" panose="020B0503020204020204" charset="-122"/>
              <a:ea typeface="微软雅黑" panose="020B0503020204020204" charset="-122"/>
            </a:endParaRPr>
          </a:p>
        </p:txBody>
      </p:sp>
      <p:pic>
        <p:nvPicPr>
          <p:cNvPr id="8" name="图片 7" descr="C:\Users\len\Desktop\7-140129231040534.png"/>
          <p:cNvPicPr>
            <a:picLocks noChangeAspect="1"/>
          </p:cNvPicPr>
          <p:nvPr/>
        </p:nvPicPr>
        <p:blipFill rotWithShape="1">
          <a:blip r:embed="rId2" cstate="email"/>
          <a:srcRect/>
          <a:stretch>
            <a:fillRect/>
          </a:stretch>
        </p:blipFill>
        <p:spPr bwMode="auto">
          <a:xfrm>
            <a:off x="422910" y="5116830"/>
            <a:ext cx="4419600" cy="9220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6" descr="C:\Users\lenovo\Desktop\030.jpg"/>
          <p:cNvPicPr>
            <a:picLocks noChangeAspect="1" noChangeArrowheads="1"/>
          </p:cNvPicPr>
          <p:nvPr/>
        </p:nvPicPr>
        <p:blipFill>
          <a:blip r:embed="rId3" cstate="email"/>
          <a:srcRect/>
          <a:stretch>
            <a:fillRect/>
          </a:stretch>
        </p:blipFill>
        <p:spPr bwMode="auto">
          <a:xfrm>
            <a:off x="8205470" y="5025390"/>
            <a:ext cx="2772410" cy="10134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图片 9"/>
          <p:cNvPicPr>
            <a:picLocks noChangeAspect="1"/>
          </p:cNvPicPr>
          <p:nvPr/>
        </p:nvPicPr>
        <p:blipFill rotWithShape="1">
          <a:blip r:embed="rId4" cstate="email"/>
          <a:srcRect t="12470" b="6028"/>
          <a:stretch>
            <a:fillRect/>
          </a:stretch>
        </p:blipFill>
        <p:spPr>
          <a:xfrm>
            <a:off x="4812030" y="4989830"/>
            <a:ext cx="2662555" cy="10483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文本框 10"/>
          <p:cNvSpPr txBox="1"/>
          <p:nvPr/>
        </p:nvSpPr>
        <p:spPr>
          <a:xfrm>
            <a:off x="4155857" y="3557731"/>
            <a:ext cx="4070345" cy="461665"/>
          </a:xfrm>
          <a:prstGeom prst="rect">
            <a:avLst/>
          </a:prstGeom>
          <a:noFill/>
        </p:spPr>
        <p:txBody>
          <a:bodyPr wrap="none" rtlCol="0">
            <a:spAutoFit/>
          </a:bodyPr>
          <a:lstStyle/>
          <a:p>
            <a:r>
              <a:rPr lang="zh-CN" altLang="en-US" sz="2400" b="1" dirty="0">
                <a:solidFill>
                  <a:schemeClr val="tx2"/>
                </a:solidFill>
                <a:latin typeface="微软雅黑" panose="020B0503020204020204" charset="-122"/>
                <a:ea typeface="微软雅黑" panose="020B0503020204020204" charset="-122"/>
              </a:rPr>
              <a:t>陆俊旭 </a:t>
            </a:r>
            <a:r>
              <a:rPr lang="en-US" altLang="zh-CN" sz="2400" b="1" dirty="0">
                <a:solidFill>
                  <a:schemeClr val="tx2"/>
                </a:solidFill>
                <a:latin typeface="微软雅黑" panose="020B0503020204020204" charset="-122"/>
                <a:ea typeface="微软雅黑" panose="020B0503020204020204" charset="-122"/>
              </a:rPr>
              <a:t>@ </a:t>
            </a:r>
            <a:r>
              <a:rPr lang="zh-CN" altLang="en-US" sz="2400" b="1" dirty="0">
                <a:solidFill>
                  <a:schemeClr val="tx2"/>
                </a:solidFill>
                <a:latin typeface="微软雅黑" panose="020B0503020204020204" charset="-122"/>
                <a:ea typeface="微软雅黑" panose="020B0503020204020204" charset="-122"/>
              </a:rPr>
              <a:t>北京航空航天大学</a:t>
            </a:r>
            <a:endParaRPr lang="zh-CN" altLang="en-US" sz="2400" b="1" dirty="0">
              <a:solidFill>
                <a:schemeClr val="tx2"/>
              </a:solidFill>
              <a:latin typeface="微软雅黑" panose="020B0503020204020204" charset="-122"/>
              <a:ea typeface="微软雅黑" panose="020B0503020204020204" charset="-122"/>
            </a:endParaRPr>
          </a:p>
        </p:txBody>
      </p:sp>
      <p:sp>
        <p:nvSpPr>
          <p:cNvPr id="12" name="文本框 11"/>
          <p:cNvSpPr txBox="1"/>
          <p:nvPr/>
        </p:nvSpPr>
        <p:spPr>
          <a:xfrm>
            <a:off x="2435478" y="4171809"/>
            <a:ext cx="7621270" cy="368300"/>
          </a:xfrm>
          <a:prstGeom prst="rect">
            <a:avLst/>
          </a:prstGeom>
          <a:noFill/>
        </p:spPr>
        <p:txBody>
          <a:bodyPr wrap="none" rtlCol="0">
            <a:spAutoFit/>
          </a:bodyPr>
          <a:lstStyle/>
          <a:p>
            <a:r>
              <a:rPr lang="zh-CN" altLang="en-US" dirty="0">
                <a:latin typeface="微软雅黑" panose="020B0503020204020204" charset="-122"/>
                <a:ea typeface="微软雅黑" panose="020B0503020204020204" charset="-122"/>
              </a:rPr>
              <a:t>合作者</a:t>
            </a:r>
            <a:r>
              <a:rPr lang="en-US" altLang="zh-CN" dirty="0">
                <a:latin typeface="微软雅黑" panose="020B0503020204020204" charset="-122"/>
                <a:ea typeface="微软雅黑" panose="020B0503020204020204" charset="-122"/>
              </a:rPr>
              <a:t>: </a:t>
            </a:r>
            <a:r>
              <a:rPr lang="zh-CN" altLang="en-US" dirty="0">
                <a:latin typeface="微软雅黑" panose="020B0503020204020204" charset="-122"/>
                <a:ea typeface="微软雅黑" panose="020B0503020204020204" charset="-122"/>
              </a:rPr>
              <a:t>翟擎宇博士，谢嘉明</a:t>
            </a:r>
            <a:r>
              <a:rPr lang="zh-CN" altLang="en-US" dirty="0">
                <a:latin typeface="微软雅黑" panose="020B0503020204020204" charset="-122"/>
                <a:ea typeface="微软雅黑" panose="020B0503020204020204" charset="-122"/>
              </a:rPr>
              <a:t>博士，肖杨博士，耿立升教授，梁豪兆副教授</a:t>
            </a:r>
            <a:endParaRPr lang="zh-CN" altLang="en-US" dirty="0">
              <a:latin typeface="微软雅黑" panose="020B0503020204020204" charset="-122"/>
              <a:ea typeface="微软雅黑" panose="020B0503020204020204" charset="-122"/>
            </a:endParaRPr>
          </a:p>
        </p:txBody>
      </p:sp>
      <p:sp>
        <p:nvSpPr>
          <p:cNvPr id="17" name="矩形 16"/>
          <p:cNvSpPr/>
          <p:nvPr/>
        </p:nvSpPr>
        <p:spPr>
          <a:xfrm>
            <a:off x="5160838" y="4540506"/>
            <a:ext cx="1870075" cy="423545"/>
          </a:xfrm>
          <a:prstGeom prst="rect">
            <a:avLst/>
          </a:prstGeom>
        </p:spPr>
        <p:txBody>
          <a:bodyPr wrap="none">
            <a:spAutoFit/>
          </a:bodyPr>
          <a:lstStyle/>
          <a:p>
            <a:pPr algn="dist">
              <a:lnSpc>
                <a:spcPct val="120000"/>
              </a:lnSpc>
            </a:pPr>
            <a:r>
              <a:rPr lang="en-US" altLang="zh-CN" b="1" dirty="0">
                <a:latin typeface="微软雅黑" panose="020B0503020204020204" charset="-122"/>
                <a:ea typeface="微软雅黑" panose="020B0503020204020204" charset="-122"/>
                <a:cs typeface="Times New Roman" panose="02020603050405020304" pitchFamily="18" charset="0"/>
              </a:rPr>
              <a:t>2026</a:t>
            </a:r>
            <a:r>
              <a:rPr lang="ja-JP" altLang="en-US" b="1" dirty="0">
                <a:latin typeface="微软雅黑" panose="020B0503020204020204" charset="-122"/>
                <a:ea typeface="微软雅黑" panose="020B0503020204020204" charset="-122"/>
                <a:cs typeface="Times New Roman" panose="02020603050405020304" pitchFamily="18" charset="0"/>
              </a:rPr>
              <a:t>年</a:t>
            </a:r>
            <a:r>
              <a:rPr lang="en-US" altLang="ja-JP" b="1" dirty="0">
                <a:latin typeface="微软雅黑" panose="020B0503020204020204" charset="-122"/>
                <a:ea typeface="微软雅黑" panose="020B0503020204020204" charset="-122"/>
                <a:cs typeface="Times New Roman" panose="02020603050405020304" pitchFamily="18" charset="0"/>
              </a:rPr>
              <a:t>8</a:t>
            </a:r>
            <a:r>
              <a:rPr lang="zh-CN" altLang="en-US" b="1" dirty="0">
                <a:latin typeface="微软雅黑" panose="020B0503020204020204" charset="-122"/>
                <a:ea typeface="微软雅黑" panose="020B0503020204020204" charset="-122"/>
                <a:cs typeface="Times New Roman" panose="02020603050405020304" pitchFamily="18" charset="0"/>
              </a:rPr>
              <a:t>月 </a:t>
            </a:r>
            <a:r>
              <a:rPr lang="zh-CN" altLang="en-US" b="1" dirty="0">
                <a:latin typeface="微软雅黑" panose="020B0503020204020204" charset="-122"/>
                <a:ea typeface="微软雅黑" panose="020B0503020204020204" charset="-122"/>
                <a:cs typeface="Times New Roman" panose="02020603050405020304" pitchFamily="18" charset="0"/>
              </a:rPr>
              <a:t>兰州</a:t>
            </a:r>
            <a:endParaRPr lang="zh-CN" altLang="en-US" b="1" dirty="0">
              <a:latin typeface="微软雅黑" panose="020B0503020204020204" charset="-122"/>
              <a:ea typeface="微软雅黑" panose="020B0503020204020204" charset="-122"/>
              <a:cs typeface="Times New Roman" panose="02020603050405020304" pitchFamily="18" charset="0"/>
            </a:endParaRPr>
          </a:p>
        </p:txBody>
      </p:sp>
      <p:cxnSp>
        <p:nvCxnSpPr>
          <p:cNvPr id="13" name="直接连接符 12"/>
          <p:cNvCxnSpPr/>
          <p:nvPr/>
        </p:nvCxnSpPr>
        <p:spPr>
          <a:xfrm flipV="1">
            <a:off x="4156493" y="4001447"/>
            <a:ext cx="4001804" cy="14499"/>
          </a:xfrm>
          <a:prstGeom prst="line">
            <a:avLst/>
          </a:prstGeom>
          <a:ln w="25400"/>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t>目录</a:t>
            </a:r>
            <a:endParaRPr lang="zh-CN" altLang="en-US" sz="2400" b="1"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2"/>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78" y="6644640"/>
            <a:ext cx="2817222"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mc:AlternateContent xmlns:mc="http://schemas.openxmlformats.org/markup-compatibility/2006">
        <mc:Choice xmlns:a14="http://schemas.microsoft.com/office/drawing/2010/main" Requires="a14">
          <p:sp>
            <p:nvSpPr>
              <p:cNvPr id="13" name="文本框 12"/>
              <p:cNvSpPr txBox="1"/>
              <p:nvPr/>
            </p:nvSpPr>
            <p:spPr>
              <a:xfrm>
                <a:off x="1631852" y="1323150"/>
                <a:ext cx="6780628" cy="4019550"/>
              </a:xfrm>
              <a:prstGeom prst="rect">
                <a:avLst/>
              </a:prstGeom>
              <a:noFill/>
            </p:spPr>
            <p:txBody>
              <a:bodyPr wrap="square" rtlCol="0">
                <a:spAutoFit/>
              </a:bodyPr>
              <a:lstStyle/>
              <a:p>
                <a:pPr marL="285750" indent="-285750">
                  <a:lnSpc>
                    <a:spcPct val="150000"/>
                  </a:lnSpc>
                  <a:buFont typeface="Wingdings" panose="05000000000000000000" pitchFamily="2" charset="2"/>
                  <a:buChar char="q"/>
                </a:pPr>
                <a:r>
                  <a:rPr lang="en-US" sz="2400" b="1" dirty="0"/>
                  <a:t> </a:t>
                </a:r>
                <a:r>
                  <a:rPr lang="zh-CN" altLang="en-US" sz="2400" b="1" dirty="0">
                    <a:solidFill>
                      <a:schemeClr val="tx1"/>
                    </a:solidFill>
                  </a:rPr>
                  <a:t>核力简介</a:t>
                </a:r>
                <a:endParaRPr lang="zh-CN" altLang="en-US" sz="2400" b="1" dirty="0">
                  <a:solidFill>
                    <a:schemeClr val="tx1"/>
                  </a:solidFill>
                </a:endParaRPr>
              </a:p>
              <a:p>
                <a:pPr marL="285750" indent="-285750">
                  <a:lnSpc>
                    <a:spcPct val="150000"/>
                  </a:lnSpc>
                  <a:buFont typeface="Wingdings" panose="05000000000000000000" pitchFamily="2" charset="2"/>
                  <a:buChar char="q"/>
                </a:pPr>
                <a:r>
                  <a:rPr lang="en-US" sz="2400" b="1" dirty="0">
                    <a:solidFill>
                      <a:schemeClr val="tx1"/>
                    </a:solidFill>
                  </a:rPr>
                  <a:t> </a:t>
                </a:r>
                <a:r>
                  <a:rPr lang="zh-CN" altLang="en-US" sz="2400" b="1" dirty="0">
                    <a:solidFill>
                      <a:schemeClr val="tx1"/>
                    </a:solidFill>
                  </a:rPr>
                  <a:t>理论框架</a:t>
                </a:r>
                <a:r>
                  <a:rPr lang="en-US" sz="2400" b="1" dirty="0">
                    <a:solidFill>
                      <a:schemeClr val="tx1"/>
                    </a:solidFill>
                  </a:rPr>
                  <a:t>: </a:t>
                </a:r>
                <a:r>
                  <a:rPr lang="zh-CN" altLang="en-US" sz="2400" b="1" dirty="0">
                    <a:solidFill>
                      <a:schemeClr val="tx1"/>
                    </a:solidFill>
                  </a:rPr>
                  <a:t>手征有效场论</a:t>
                </a:r>
                <a:endParaRPr lang="zh-CN" altLang="en-US" sz="2400" b="1" dirty="0">
                  <a:solidFill>
                    <a:schemeClr val="tx1"/>
                  </a:solidFill>
                </a:endParaRPr>
              </a:p>
              <a:p>
                <a:pPr marL="285750" indent="-285750">
                  <a:lnSpc>
                    <a:spcPct val="150000"/>
                  </a:lnSpc>
                  <a:buFont typeface="Wingdings" panose="05000000000000000000" pitchFamily="2" charset="2"/>
                  <a:buChar char="q"/>
                </a:pPr>
                <a:r>
                  <a:rPr lang="en-US" altLang="zh-CN" sz="2400" b="1" dirty="0">
                    <a:solidFill>
                      <a:schemeClr val="tx1"/>
                    </a:solidFill>
                  </a:rPr>
                  <a:t> </a:t>
                </a:r>
                <a:r>
                  <a:rPr lang="zh-CN" altLang="en-US" sz="2400" b="1" dirty="0">
                    <a:solidFill>
                      <a:schemeClr val="tx1"/>
                    </a:solidFill>
                  </a:rPr>
                  <a:t>相对论手征核力新进展</a:t>
                </a:r>
                <a:endParaRPr lang="zh-CN" altLang="en-US" sz="2400" b="1" dirty="0">
                  <a:solidFill>
                    <a:schemeClr val="tx1"/>
                  </a:solidFill>
                </a:endParaRPr>
              </a:p>
              <a:p>
                <a:pPr marL="800100" lvl="1" indent="-342900">
                  <a:lnSpc>
                    <a:spcPct val="150000"/>
                  </a:lnSpc>
                  <a:buFont typeface="Wingdings" panose="05000000000000000000" charset="0"/>
                  <a:buChar char="Ø"/>
                </a:pPr>
                <a14:m>
                  <m:oMath xmlns:m="http://schemas.openxmlformats.org/officeDocument/2006/math">
                    <m:sSup>
                      <m:sSupPr>
                        <m:ctrlPr>
                          <a:rPr lang="en-US" sz="2400" b="1" i="1" dirty="0">
                            <a:solidFill>
                              <a:schemeClr val="tx1"/>
                            </a:solidFill>
                            <a:latin typeface="Cambria Math" panose="02040503050406030204" pitchFamily="18" charset="0"/>
                            <a:cs typeface="Cambria Math" panose="02040503050406030204" pitchFamily="18" charset="0"/>
                          </a:rPr>
                        </m:ctrlPr>
                      </m:sSupPr>
                      <m:e>
                        <m:r>
                          <a:rPr lang="en-US" sz="2400" b="1" dirty="0">
                            <a:solidFill>
                              <a:schemeClr val="tx1"/>
                            </a:solidFill>
                            <a:latin typeface="Cambria Math" panose="02040503050406030204" pitchFamily="18" charset="0"/>
                            <a:cs typeface="Cambria Math" panose="02040503050406030204" pitchFamily="18" charset="0"/>
                          </a:rPr>
                          <m:t>𝐍</m:t>
                        </m:r>
                      </m:e>
                      <m:sup>
                        <m:r>
                          <a:rPr lang="en-US" sz="2400" b="1" dirty="0">
                            <a:solidFill>
                              <a:schemeClr val="tx1"/>
                            </a:solidFill>
                            <a:latin typeface="Cambria Math" panose="02040503050406030204" pitchFamily="18" charset="0"/>
                            <a:cs typeface="Cambria Math" panose="02040503050406030204" pitchFamily="18" charset="0"/>
                          </a:rPr>
                          <m:t>𝟑</m:t>
                        </m:r>
                      </m:sup>
                    </m:sSup>
                    <m:r>
                      <a:rPr lang="en-US" sz="2400" b="1" dirty="0">
                        <a:solidFill>
                          <a:schemeClr val="tx1"/>
                        </a:solidFill>
                        <a:latin typeface="Cambria Math" panose="02040503050406030204" pitchFamily="18" charset="0"/>
                        <a:cs typeface="Cambria Math" panose="02040503050406030204" pitchFamily="18" charset="0"/>
                      </a:rPr>
                      <m:t>𝐋𝐎</m:t>
                    </m:r>
                  </m:oMath>
                </a14:m>
                <a:r>
                  <a:rPr lang="en-US" sz="2400" b="1" dirty="0">
                    <a:solidFill>
                      <a:schemeClr val="tx1"/>
                    </a:solidFill>
                  </a:rPr>
                  <a:t> </a:t>
                </a:r>
                <a:r>
                  <a:rPr lang="zh-CN" altLang="en-US" sz="2400" b="1" dirty="0">
                    <a:solidFill>
                      <a:schemeClr val="tx1"/>
                    </a:solidFill>
                  </a:rPr>
                  <a:t>两体手征核力</a:t>
                </a:r>
                <a:endParaRPr lang="zh-CN" altLang="en-US" sz="2400" b="1" dirty="0">
                  <a:solidFill>
                    <a:schemeClr val="tx1"/>
                  </a:solidFill>
                </a:endParaRPr>
              </a:p>
              <a:p>
                <a:pPr marL="800100" lvl="1" indent="-342900">
                  <a:lnSpc>
                    <a:spcPct val="150000"/>
                  </a:lnSpc>
                  <a:buFont typeface="Wingdings" panose="05000000000000000000" charset="0"/>
                  <a:buChar char="Ø"/>
                </a:pPr>
                <a:r>
                  <a:rPr lang="zh-CN" altLang="en-US" sz="2400" b="1" dirty="0">
                    <a:solidFill>
                      <a:schemeClr val="tx1"/>
                    </a:solidFill>
                  </a:rPr>
                  <a:t>相对论三体问题</a:t>
                </a:r>
                <a:endParaRPr lang="zh-CN" altLang="en-US" sz="2400" b="1" dirty="0">
                  <a:solidFill>
                    <a:schemeClr val="tx1"/>
                  </a:solidFill>
                </a:endParaRPr>
              </a:p>
              <a:p>
                <a:pPr marL="342900" indent="-342900">
                  <a:lnSpc>
                    <a:spcPct val="150000"/>
                  </a:lnSpc>
                  <a:buFont typeface="Wingdings" panose="05000000000000000000" pitchFamily="2" charset="2"/>
                  <a:buChar char="q"/>
                </a:pPr>
                <a:r>
                  <a:rPr lang="en-US" altLang="zh-CN" sz="2400" b="1" dirty="0">
                    <a:latin typeface="Cambria Math" panose="02040503050406030204" pitchFamily="18" charset="0"/>
                    <a:ea typeface="微软雅黑" panose="020B0503020204020204" charset="-122"/>
                    <a:cs typeface="Cambria Math" panose="02040503050406030204" pitchFamily="18" charset="0"/>
                  </a:rPr>
                  <a:t> </a:t>
                </a:r>
                <a14:m>
                  <m:oMath xmlns:m="http://schemas.openxmlformats.org/officeDocument/2006/math">
                    <m:acc>
                      <m:accPr>
                        <m:chr m:val="̅"/>
                        <m:ctrlPr>
                          <a:rPr lang="en-US" altLang="zh-CN" sz="2400" b="1" i="1" dirty="0">
                            <a:latin typeface="Cambria Math" panose="02040503050406030204" pitchFamily="18" charset="0"/>
                            <a:ea typeface="微软雅黑" panose="020B0503020204020204" charset="-122"/>
                            <a:cs typeface="Cambria Math" panose="02040503050406030204" pitchFamily="18" charset="0"/>
                          </a:rPr>
                        </m:ctrlPr>
                      </m:accPr>
                      <m:e>
                        <m:r>
                          <a:rPr lang="en-US" altLang="zh-CN" sz="2400" b="1" i="1" dirty="0">
                            <a:latin typeface="Cambria Math" panose="02040503050406030204" pitchFamily="18" charset="0"/>
                            <a:ea typeface="微软雅黑" panose="020B0503020204020204" charset="-122"/>
                            <a:cs typeface="Cambria Math" panose="02040503050406030204" pitchFamily="18" charset="0"/>
                          </a:rPr>
                          <m:t>𝑲</m:t>
                        </m:r>
                      </m:e>
                    </m:acc>
                    <m:r>
                      <a:rPr lang="en-US" altLang="zh-CN" sz="2400" b="1" dirty="0">
                        <a:latin typeface="Cambria Math" panose="02040503050406030204" pitchFamily="18" charset="0"/>
                        <a:ea typeface="微软雅黑" panose="020B0503020204020204" charset="-122"/>
                        <a:cs typeface="Cambria Math" panose="02040503050406030204" pitchFamily="18" charset="0"/>
                      </a:rPr>
                      <m:t>𝐍</m:t>
                    </m:r>
                  </m:oMath>
                </a14:m>
                <a:r>
                  <a:rPr lang="zh-CN" altLang="en-US" sz="2400" b="1" dirty="0">
                    <a:latin typeface="Cambria Math" panose="02040503050406030204" pitchFamily="18" charset="0"/>
                    <a:ea typeface="微软雅黑" panose="020B0503020204020204" charset="-122"/>
                    <a:cs typeface="Cambria Math" panose="02040503050406030204" pitchFamily="18" charset="0"/>
                    <a:sym typeface="+mn-ea"/>
                  </a:rPr>
                  <a:t>相互作用</a:t>
                </a:r>
                <a:endParaRPr lang="zh-CN" altLang="en-US" sz="2400" b="1" dirty="0">
                  <a:solidFill>
                    <a:schemeClr val="tx1"/>
                  </a:solidFill>
                </a:endParaRPr>
              </a:p>
              <a:p>
                <a:pPr marL="342900" indent="-342900">
                  <a:lnSpc>
                    <a:spcPct val="150000"/>
                  </a:lnSpc>
                  <a:buFont typeface="Wingdings" panose="05000000000000000000" pitchFamily="2" charset="2"/>
                  <a:buChar char="q"/>
                </a:pPr>
                <a:r>
                  <a:rPr lang="zh-CN" altLang="en-US" sz="2400" b="1" dirty="0">
                    <a:sym typeface="+mn-ea"/>
                  </a:rPr>
                  <a:t>总结与展望</a:t>
                </a:r>
                <a:endParaRPr lang="zh-CN" altLang="en-US" sz="2400" b="1" dirty="0">
                  <a:solidFill>
                    <a:schemeClr val="tx1"/>
                  </a:solidFill>
                </a:endParaRPr>
              </a:p>
            </p:txBody>
          </p:sp>
        </mc:Choice>
        <mc:Fallback>
          <p:sp>
            <p:nvSpPr>
              <p:cNvPr id="13" name="文本框 12"/>
              <p:cNvSpPr txBox="1">
                <a:spLocks noRot="1" noChangeAspect="1" noMove="1" noResize="1" noEditPoints="1" noAdjustHandles="1" noChangeArrowheads="1" noChangeShapeType="1" noTextEdit="1"/>
              </p:cNvSpPr>
              <p:nvPr/>
            </p:nvSpPr>
            <p:spPr>
              <a:xfrm>
                <a:off x="1631852" y="1323150"/>
                <a:ext cx="6780628" cy="4019550"/>
              </a:xfrm>
              <a:prstGeom prst="rect">
                <a:avLst/>
              </a:prstGeom>
              <a:blipFill rotWithShape="1">
                <a:blip r:embed="rId3"/>
                <a:stretch>
                  <a:fillRect l="-8" t="-11" b="11"/>
                </a:stretch>
              </a:blipFill>
            </p:spPr>
            <p:txBody>
              <a:bodyPr/>
              <a:lstStyle/>
              <a:p>
                <a:r>
                  <a:rPr lang="zh-CN" altLang="en-US">
                    <a:noFill/>
                  </a:rPr>
                  <a:t> </a:t>
                </a:r>
              </a:p>
            </p:txBody>
          </p:sp>
        </mc:Fallback>
      </mc:AlternateContent>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1" cstate="print">
            <a:extLst>
              <a:ext uri="{28A0092B-C50C-407E-A947-70E740481C1C}">
                <a14:useLocalDpi xmlns:a14="http://schemas.microsoft.com/office/drawing/2010/main" val="0"/>
              </a:ext>
            </a:extLst>
          </a:blip>
          <a:srcRect l="20312" t="6673" r="32877" b="7627"/>
          <a:stretch>
            <a:fillRect/>
          </a:stretch>
        </p:blipFill>
        <p:spPr>
          <a:xfrm>
            <a:off x="2414688" y="1626322"/>
            <a:ext cx="1568117" cy="1581023"/>
          </a:xfrm>
          <a:prstGeom prst="rect">
            <a:avLst/>
          </a:prstGeom>
        </p:spPr>
      </p:pic>
      <p:pic>
        <p:nvPicPr>
          <p:cNvPr id="8" name="图片 7" descr="C:\Users\len\Desktop\7-140129231040534.png"/>
          <p:cNvPicPr>
            <a:picLocks noChangeAspect="1"/>
          </p:cNvPicPr>
          <p:nvPr/>
        </p:nvPicPr>
        <p:blipFill rotWithShape="1">
          <a:blip r:embed="rId2"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2192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latin typeface="微软雅黑" panose="020B0503020204020204" charset="-122"/>
                <a:ea typeface="微软雅黑" panose="020B0503020204020204" charset="-122"/>
              </a:rPr>
              <a:t>核力简介</a:t>
            </a:r>
            <a:endParaRPr lang="zh-CN" altLang="en-US" sz="2400" b="1" dirty="0">
              <a:latin typeface="微软雅黑" panose="020B0503020204020204" charset="-122"/>
              <a:ea typeface="微软雅黑" panose="020B0503020204020204" charset="-122"/>
            </a:endParaRPr>
          </a:p>
        </p:txBody>
      </p:sp>
      <p:pic>
        <p:nvPicPr>
          <p:cNvPr id="9" name="图片 8" descr="C:\Users\len\Desktop\7-140129231040534.png"/>
          <p:cNvPicPr>
            <a:picLocks noChangeAspect="1"/>
          </p:cNvPicPr>
          <p:nvPr/>
        </p:nvPicPr>
        <p:blipFill rotWithShape="1">
          <a:blip r:embed="rId2"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p:pic>
        <p:nvPicPr>
          <p:cNvPr id="41" name="图片 40"/>
          <p:cNvPicPr>
            <a:picLocks noChangeAspect="1"/>
          </p:cNvPicPr>
          <p:nvPr/>
        </p:nvPicPr>
        <p:blipFill>
          <a:blip r:embed="rId3"/>
          <a:stretch>
            <a:fillRect/>
          </a:stretch>
        </p:blipFill>
        <p:spPr>
          <a:xfrm>
            <a:off x="4404252" y="1901571"/>
            <a:ext cx="5215888" cy="3996978"/>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2" name="文本框 1"/>
          <p:cNvSpPr txBox="1"/>
          <p:nvPr/>
        </p:nvSpPr>
        <p:spPr>
          <a:xfrm>
            <a:off x="336233" y="717031"/>
            <a:ext cx="2964180" cy="460375"/>
          </a:xfrm>
          <a:prstGeom prst="rect">
            <a:avLst/>
          </a:prstGeom>
          <a:noFill/>
        </p:spPr>
        <p:txBody>
          <a:bodyPr wrap="none" rtlCol="0">
            <a:spAutoFit/>
          </a:bodyPr>
          <a:lstStyle/>
          <a:p>
            <a:pPr marL="342900" indent="-342900">
              <a:buFont typeface="Wingdings" panose="05000000000000000000" pitchFamily="2" charset="2"/>
              <a:buChar char="p"/>
            </a:pPr>
            <a:r>
              <a:rPr lang="zh-CN" altLang="en-US" sz="2400" b="1" dirty="0">
                <a:latin typeface="微软雅黑" panose="020B0503020204020204" charset="-122"/>
                <a:ea typeface="微软雅黑" panose="020B0503020204020204" charset="-122"/>
              </a:rPr>
              <a:t>核物理研究的</a:t>
            </a:r>
            <a:r>
              <a:rPr lang="zh-CN" altLang="en-US" sz="2400" b="1" dirty="0">
                <a:solidFill>
                  <a:srgbClr val="FF0000"/>
                </a:solidFill>
                <a:latin typeface="微软雅黑" panose="020B0503020204020204" charset="-122"/>
                <a:ea typeface="微软雅黑" panose="020B0503020204020204" charset="-122"/>
              </a:rPr>
              <a:t>关键</a:t>
            </a:r>
            <a:endParaRPr lang="zh-CN" altLang="en-US" sz="2400" b="1" dirty="0">
              <a:solidFill>
                <a:srgbClr val="FF0000"/>
              </a:solidFill>
              <a:latin typeface="微软雅黑" panose="020B0503020204020204" charset="-122"/>
              <a:ea typeface="微软雅黑" panose="020B0503020204020204" charset="-122"/>
            </a:endParaRPr>
          </a:p>
        </p:txBody>
      </p:sp>
      <p:sp>
        <p:nvSpPr>
          <p:cNvPr id="4" name="文本框 3"/>
          <p:cNvSpPr txBox="1"/>
          <p:nvPr/>
        </p:nvSpPr>
        <p:spPr>
          <a:xfrm>
            <a:off x="1090986" y="1139805"/>
            <a:ext cx="5997793" cy="369332"/>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charset="-122"/>
                <a:ea typeface="微软雅黑" panose="020B0503020204020204" charset="-122"/>
              </a:rPr>
              <a:t>核物质、核反应、核结构、天体物理</a:t>
            </a:r>
            <a:endParaRPr lang="zh-CN" altLang="en-US" dirty="0">
              <a:latin typeface="微软雅黑" panose="020B0503020204020204" charset="-122"/>
              <a:ea typeface="微软雅黑" panose="020B0503020204020204" charset="-122"/>
            </a:endParaRPr>
          </a:p>
        </p:txBody>
      </p:sp>
      <p:grpSp>
        <p:nvGrpSpPr>
          <p:cNvPr id="14" name="组合 13"/>
          <p:cNvGrpSpPr/>
          <p:nvPr/>
        </p:nvGrpSpPr>
        <p:grpSpPr>
          <a:xfrm>
            <a:off x="2786690" y="3396553"/>
            <a:ext cx="807004" cy="2966831"/>
            <a:chOff x="530037" y="5660346"/>
            <a:chExt cx="1485001" cy="5264852"/>
          </a:xfrm>
        </p:grpSpPr>
        <p:grpSp>
          <p:nvGrpSpPr>
            <p:cNvPr id="15" name="组合 14"/>
            <p:cNvGrpSpPr/>
            <p:nvPr/>
          </p:nvGrpSpPr>
          <p:grpSpPr>
            <a:xfrm>
              <a:off x="615126" y="5660346"/>
              <a:ext cx="1113700" cy="720000"/>
              <a:chOff x="4102100" y="622300"/>
              <a:chExt cx="1113700" cy="720000"/>
            </a:xfrm>
          </p:grpSpPr>
          <p:sp>
            <p:nvSpPr>
              <p:cNvPr id="29" name="椭圆 28"/>
              <p:cNvSpPr/>
              <p:nvPr/>
            </p:nvSpPr>
            <p:spPr>
              <a:xfrm>
                <a:off x="4102100" y="622300"/>
                <a:ext cx="720000" cy="720000"/>
              </a:xfrm>
              <a:prstGeom prst="ellipse">
                <a:avLst/>
              </a:prstGeom>
              <a:solidFill>
                <a:srgbClr val="C00000"/>
              </a:solidFill>
              <a:ln>
                <a:noFill/>
              </a:ln>
              <a:scene3d>
                <a:camera prst="orthographicFront"/>
                <a:lightRig rig="threePt" dir="t"/>
              </a:scene3d>
              <a:sp3d>
                <a:bevelT w="360045" h="360680"/>
                <a:bevelB w="360680" h="36068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0" name="椭圆 29"/>
              <p:cNvSpPr/>
              <p:nvPr/>
            </p:nvSpPr>
            <p:spPr>
              <a:xfrm>
                <a:off x="4495800" y="622300"/>
                <a:ext cx="720000" cy="720000"/>
              </a:xfrm>
              <a:prstGeom prst="ellipse">
                <a:avLst/>
              </a:prstGeom>
              <a:solidFill>
                <a:srgbClr val="0432FF"/>
              </a:solidFill>
              <a:ln>
                <a:noFill/>
              </a:ln>
              <a:scene3d>
                <a:camera prst="orthographicFront"/>
                <a:lightRig rig="threePt" dir="t"/>
              </a:scene3d>
              <a:sp3d>
                <a:bevelT w="360045" h="360680"/>
                <a:bevelB w="360680" h="36068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a:t>
                </a:r>
                <a:endParaRPr kumimoji="1" lang="zh-CN" altLang="en-US" dirty="0"/>
              </a:p>
            </p:txBody>
          </p:sp>
        </p:grpSp>
        <p:grpSp>
          <p:nvGrpSpPr>
            <p:cNvPr id="16" name="组合 15"/>
            <p:cNvGrpSpPr/>
            <p:nvPr/>
          </p:nvGrpSpPr>
          <p:grpSpPr>
            <a:xfrm>
              <a:off x="530037" y="6471896"/>
              <a:ext cx="1485001" cy="4453302"/>
              <a:chOff x="525417" y="6372637"/>
              <a:chExt cx="1485001" cy="4453302"/>
            </a:xfrm>
          </p:grpSpPr>
          <p:grpSp>
            <p:nvGrpSpPr>
              <p:cNvPr id="17" name="组合 16"/>
              <p:cNvGrpSpPr/>
              <p:nvPr/>
            </p:nvGrpSpPr>
            <p:grpSpPr>
              <a:xfrm>
                <a:off x="589152" y="7093928"/>
                <a:ext cx="1289922" cy="1055764"/>
                <a:chOff x="4146738" y="2097978"/>
                <a:chExt cx="1289922" cy="1055764"/>
              </a:xfrm>
            </p:grpSpPr>
            <p:sp>
              <p:nvSpPr>
                <p:cNvPr id="26" name="椭圆 25"/>
                <p:cNvSpPr/>
                <p:nvPr/>
              </p:nvSpPr>
              <p:spPr>
                <a:xfrm>
                  <a:off x="4146738" y="2429657"/>
                  <a:ext cx="720001" cy="720000"/>
                </a:xfrm>
                <a:prstGeom prst="ellipse">
                  <a:avLst/>
                </a:prstGeom>
                <a:solidFill>
                  <a:srgbClr val="C00000"/>
                </a:solidFill>
                <a:ln>
                  <a:noFill/>
                </a:ln>
                <a:scene3d>
                  <a:camera prst="orthographicFront"/>
                  <a:lightRig rig="threePt" dir="t"/>
                </a:scene3d>
                <a:sp3d>
                  <a:bevelT w="360045" h="360680"/>
                  <a:bevelB w="360680" h="36068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7" name="椭圆 26"/>
                <p:cNvSpPr/>
                <p:nvPr/>
              </p:nvSpPr>
              <p:spPr>
                <a:xfrm>
                  <a:off x="4716659" y="2433742"/>
                  <a:ext cx="720001" cy="720000"/>
                </a:xfrm>
                <a:prstGeom prst="ellipse">
                  <a:avLst/>
                </a:prstGeom>
                <a:solidFill>
                  <a:srgbClr val="C00000"/>
                </a:solidFill>
                <a:ln>
                  <a:noFill/>
                </a:ln>
                <a:scene3d>
                  <a:camera prst="orthographicFront"/>
                  <a:lightRig rig="threePt" dir="t"/>
                </a:scene3d>
                <a:sp3d>
                  <a:bevelT w="360045" h="360680"/>
                  <a:bevelB w="360680" h="36068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8" name="椭圆 27"/>
                <p:cNvSpPr/>
                <p:nvPr/>
              </p:nvSpPr>
              <p:spPr>
                <a:xfrm>
                  <a:off x="4431023" y="2097978"/>
                  <a:ext cx="720002" cy="720001"/>
                </a:xfrm>
                <a:prstGeom prst="ellipse">
                  <a:avLst/>
                </a:prstGeom>
                <a:solidFill>
                  <a:srgbClr val="0432FF"/>
                </a:solidFill>
                <a:ln>
                  <a:noFill/>
                </a:ln>
                <a:scene3d>
                  <a:camera prst="orthographicFront"/>
                  <a:lightRig rig="threePt" dir="t"/>
                </a:scene3d>
                <a:sp3d>
                  <a:bevelT w="360045" h="360680"/>
                  <a:bevelB w="360680" h="36068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a:t>
                  </a:r>
                  <a:endParaRPr kumimoji="1" lang="zh-CN" altLang="en-US" dirty="0"/>
                </a:p>
              </p:txBody>
            </p:sp>
          </p:grpSp>
          <p:grpSp>
            <p:nvGrpSpPr>
              <p:cNvPr id="18" name="组合 17"/>
              <p:cNvGrpSpPr/>
              <p:nvPr/>
            </p:nvGrpSpPr>
            <p:grpSpPr>
              <a:xfrm>
                <a:off x="525417" y="8990317"/>
                <a:ext cx="1353657" cy="1184748"/>
                <a:chOff x="3502977" y="4034540"/>
                <a:chExt cx="1353657" cy="1184748"/>
              </a:xfrm>
            </p:grpSpPr>
            <p:sp>
              <p:nvSpPr>
                <p:cNvPr id="22" name="椭圆 21"/>
                <p:cNvSpPr/>
                <p:nvPr/>
              </p:nvSpPr>
              <p:spPr>
                <a:xfrm>
                  <a:off x="3502977" y="4444939"/>
                  <a:ext cx="720000" cy="720001"/>
                </a:xfrm>
                <a:prstGeom prst="ellipse">
                  <a:avLst/>
                </a:prstGeom>
                <a:solidFill>
                  <a:srgbClr val="C00000"/>
                </a:solidFill>
                <a:ln>
                  <a:noFill/>
                </a:ln>
                <a:scene3d>
                  <a:camera prst="orthographicFront"/>
                  <a:lightRig rig="threePt" dir="t"/>
                </a:scene3d>
                <a:sp3d>
                  <a:bevelT w="360045" h="360680"/>
                  <a:bevelB w="360680" h="36068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3" name="椭圆 22"/>
                <p:cNvSpPr/>
                <p:nvPr/>
              </p:nvSpPr>
              <p:spPr>
                <a:xfrm>
                  <a:off x="4136635" y="4093106"/>
                  <a:ext cx="719999" cy="720000"/>
                </a:xfrm>
                <a:prstGeom prst="ellipse">
                  <a:avLst/>
                </a:prstGeom>
                <a:solidFill>
                  <a:srgbClr val="C00000"/>
                </a:solidFill>
                <a:ln>
                  <a:noFill/>
                </a:ln>
                <a:scene3d>
                  <a:camera prst="orthographicFront"/>
                  <a:lightRig rig="threePt" dir="t"/>
                </a:scene3d>
                <a:sp3d>
                  <a:bevelT w="360045" h="360680"/>
                  <a:bevelB w="360680" h="36068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椭圆 23"/>
                <p:cNvSpPr/>
                <p:nvPr/>
              </p:nvSpPr>
              <p:spPr>
                <a:xfrm>
                  <a:off x="3632182" y="4034540"/>
                  <a:ext cx="719999" cy="720000"/>
                </a:xfrm>
                <a:prstGeom prst="ellipse">
                  <a:avLst/>
                </a:prstGeom>
                <a:solidFill>
                  <a:srgbClr val="0432FF"/>
                </a:solidFill>
                <a:ln>
                  <a:noFill/>
                </a:ln>
                <a:scene3d>
                  <a:camera prst="orthographicFront"/>
                  <a:lightRig rig="threePt" dir="t"/>
                </a:scene3d>
                <a:sp3d>
                  <a:bevelT w="360045" h="360680"/>
                  <a:bevelB w="360680" h="36068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a:t>
                  </a:r>
                  <a:endParaRPr kumimoji="1" lang="zh-CN" altLang="en-US" dirty="0"/>
                </a:p>
              </p:txBody>
            </p:sp>
            <p:sp>
              <p:nvSpPr>
                <p:cNvPr id="25" name="椭圆 24"/>
                <p:cNvSpPr/>
                <p:nvPr/>
              </p:nvSpPr>
              <p:spPr>
                <a:xfrm>
                  <a:off x="4101144" y="4499288"/>
                  <a:ext cx="719999" cy="720000"/>
                </a:xfrm>
                <a:prstGeom prst="ellipse">
                  <a:avLst/>
                </a:prstGeom>
                <a:solidFill>
                  <a:srgbClr val="0432FF"/>
                </a:solidFill>
                <a:ln>
                  <a:noFill/>
                </a:ln>
                <a:scene3d>
                  <a:camera prst="orthographicFront"/>
                  <a:lightRig rig="threePt" dir="t"/>
                </a:scene3d>
                <a:sp3d>
                  <a:bevelT w="360045" h="360680"/>
                  <a:bevelB w="360680" h="36068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a:t>
                  </a:r>
                  <a:endParaRPr kumimoji="1" lang="zh-CN" altLang="en-US" dirty="0"/>
                </a:p>
              </p:txBody>
            </p:sp>
          </p:grpSp>
          <p:sp>
            <p:nvSpPr>
              <p:cNvPr id="19" name="文本框 18"/>
              <p:cNvSpPr txBox="1"/>
              <p:nvPr/>
            </p:nvSpPr>
            <p:spPr>
              <a:xfrm>
                <a:off x="721800" y="6372637"/>
                <a:ext cx="1265217" cy="655406"/>
              </a:xfrm>
              <a:prstGeom prst="rect">
                <a:avLst/>
              </a:prstGeom>
              <a:noFill/>
            </p:spPr>
            <p:txBody>
              <a:bodyPr wrap="square" rtlCol="0">
                <a:spAutoFit/>
              </a:bodyPr>
              <a:lstStyle/>
              <a:p>
                <a:r>
                  <a:rPr kumimoji="1" lang="zh-CN" altLang="en-US" dirty="0"/>
                  <a:t>氘核</a:t>
                </a:r>
                <a:r>
                  <a:rPr kumimoji="1" lang="en-US" altLang="zh-CN" dirty="0"/>
                  <a:t> </a:t>
                </a:r>
                <a:endParaRPr kumimoji="1" lang="zh-CN" altLang="en-US" dirty="0"/>
              </a:p>
            </p:txBody>
          </p:sp>
          <p:sp>
            <p:nvSpPr>
              <p:cNvPr id="20" name="文本框 19"/>
              <p:cNvSpPr txBox="1"/>
              <p:nvPr/>
            </p:nvSpPr>
            <p:spPr>
              <a:xfrm>
                <a:off x="723736" y="10170533"/>
                <a:ext cx="1286682" cy="655406"/>
              </a:xfrm>
              <a:prstGeom prst="rect">
                <a:avLst/>
              </a:prstGeom>
              <a:noFill/>
            </p:spPr>
            <p:txBody>
              <a:bodyPr wrap="none" rtlCol="0">
                <a:spAutoFit/>
              </a:bodyPr>
              <a:lstStyle/>
              <a:p>
                <a:r>
                  <a:rPr kumimoji="1" lang="zh-CN" altLang="en-US" dirty="0"/>
                  <a:t>氦核</a:t>
                </a:r>
                <a:r>
                  <a:rPr kumimoji="1" lang="en-US" altLang="zh-CN" dirty="0"/>
                  <a:t> </a:t>
                </a:r>
                <a:endParaRPr kumimoji="1" lang="zh-CN" altLang="en-US" dirty="0"/>
              </a:p>
            </p:txBody>
          </p:sp>
          <p:sp>
            <p:nvSpPr>
              <p:cNvPr id="21" name="文本框 20"/>
              <p:cNvSpPr txBox="1"/>
              <p:nvPr/>
            </p:nvSpPr>
            <p:spPr>
              <a:xfrm>
                <a:off x="688867" y="8199318"/>
                <a:ext cx="1286682" cy="655406"/>
              </a:xfrm>
              <a:prstGeom prst="rect">
                <a:avLst/>
              </a:prstGeom>
              <a:noFill/>
            </p:spPr>
            <p:txBody>
              <a:bodyPr wrap="none" rtlCol="0">
                <a:spAutoFit/>
              </a:bodyPr>
              <a:lstStyle/>
              <a:p>
                <a:r>
                  <a:rPr kumimoji="1" lang="zh-CN" altLang="en-US" dirty="0"/>
                  <a:t>氚核</a:t>
                </a:r>
                <a:r>
                  <a:rPr kumimoji="1" lang="en-US" altLang="zh-CN" dirty="0"/>
                  <a:t> </a:t>
                </a:r>
                <a:endParaRPr kumimoji="1" lang="zh-CN" altLang="en-US" dirty="0"/>
              </a:p>
            </p:txBody>
          </p:sp>
        </p:grpSp>
      </p:grpSp>
      <p:grpSp>
        <p:nvGrpSpPr>
          <p:cNvPr id="34" name="组合 33"/>
          <p:cNvGrpSpPr/>
          <p:nvPr/>
        </p:nvGrpSpPr>
        <p:grpSpPr>
          <a:xfrm>
            <a:off x="3032212" y="2256693"/>
            <a:ext cx="288174" cy="301975"/>
            <a:chOff x="1609922" y="2838683"/>
            <a:chExt cx="584571" cy="594023"/>
          </a:xfrm>
        </p:grpSpPr>
        <p:grpSp>
          <p:nvGrpSpPr>
            <p:cNvPr id="33" name="组合 32"/>
            <p:cNvGrpSpPr/>
            <p:nvPr/>
          </p:nvGrpSpPr>
          <p:grpSpPr>
            <a:xfrm rot="3541017">
              <a:off x="1924361" y="2999508"/>
              <a:ext cx="412330" cy="127935"/>
              <a:chOff x="7545909" y="1227615"/>
              <a:chExt cx="4572069" cy="957514"/>
            </a:xfrm>
          </p:grpSpPr>
          <p:sp>
            <p:nvSpPr>
              <p:cNvPr id="32" name="弧形 31"/>
              <p:cNvSpPr/>
              <p:nvPr/>
            </p:nvSpPr>
            <p:spPr>
              <a:xfrm>
                <a:off x="7545909" y="1237641"/>
                <a:ext cx="914400" cy="914400"/>
              </a:xfrm>
              <a:prstGeom prst="arc">
                <a:avLst>
                  <a:gd name="adj1" fmla="val 10495624"/>
                  <a:gd name="adj2" fmla="val 0"/>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6" name="弧形 35"/>
              <p:cNvSpPr/>
              <p:nvPr/>
            </p:nvSpPr>
            <p:spPr>
              <a:xfrm flipV="1">
                <a:off x="8460378" y="1270729"/>
                <a:ext cx="914400" cy="914400"/>
              </a:xfrm>
              <a:prstGeom prst="arc">
                <a:avLst>
                  <a:gd name="adj1" fmla="val 10495624"/>
                  <a:gd name="adj2" fmla="val 0"/>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7" name="弧形 36"/>
              <p:cNvSpPr/>
              <p:nvPr/>
            </p:nvSpPr>
            <p:spPr>
              <a:xfrm>
                <a:off x="9374778" y="1227615"/>
                <a:ext cx="914400" cy="914400"/>
              </a:xfrm>
              <a:prstGeom prst="arc">
                <a:avLst>
                  <a:gd name="adj1" fmla="val 10495624"/>
                  <a:gd name="adj2" fmla="val 0"/>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8" name="弧形 37"/>
              <p:cNvSpPr/>
              <p:nvPr/>
            </p:nvSpPr>
            <p:spPr>
              <a:xfrm flipV="1">
                <a:off x="10289178" y="1270482"/>
                <a:ext cx="914400" cy="914400"/>
              </a:xfrm>
              <a:prstGeom prst="arc">
                <a:avLst>
                  <a:gd name="adj1" fmla="val 10495624"/>
                  <a:gd name="adj2" fmla="val 0"/>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9" name="弧形 38"/>
              <p:cNvSpPr/>
              <p:nvPr/>
            </p:nvSpPr>
            <p:spPr>
              <a:xfrm>
                <a:off x="11203578" y="1227615"/>
                <a:ext cx="914400" cy="914400"/>
              </a:xfrm>
              <a:prstGeom prst="arc">
                <a:avLst>
                  <a:gd name="adj1" fmla="val 10495624"/>
                  <a:gd name="adj2" fmla="val 0"/>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2" name="组合 41"/>
            <p:cNvGrpSpPr/>
            <p:nvPr/>
          </p:nvGrpSpPr>
          <p:grpSpPr>
            <a:xfrm>
              <a:off x="1695872" y="3304771"/>
              <a:ext cx="412330" cy="127935"/>
              <a:chOff x="7545909" y="1227615"/>
              <a:chExt cx="4572069" cy="957514"/>
            </a:xfrm>
          </p:grpSpPr>
          <p:sp>
            <p:nvSpPr>
              <p:cNvPr id="45" name="弧形 44"/>
              <p:cNvSpPr/>
              <p:nvPr/>
            </p:nvSpPr>
            <p:spPr>
              <a:xfrm>
                <a:off x="7545909" y="1237641"/>
                <a:ext cx="914400" cy="914400"/>
              </a:xfrm>
              <a:prstGeom prst="arc">
                <a:avLst>
                  <a:gd name="adj1" fmla="val 10495624"/>
                  <a:gd name="adj2" fmla="val 0"/>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6" name="弧形 45"/>
              <p:cNvSpPr/>
              <p:nvPr/>
            </p:nvSpPr>
            <p:spPr>
              <a:xfrm flipV="1">
                <a:off x="8460378" y="1270729"/>
                <a:ext cx="914400" cy="914400"/>
              </a:xfrm>
              <a:prstGeom prst="arc">
                <a:avLst>
                  <a:gd name="adj1" fmla="val 10495624"/>
                  <a:gd name="adj2" fmla="val 0"/>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7" name="弧形 46"/>
              <p:cNvSpPr/>
              <p:nvPr/>
            </p:nvSpPr>
            <p:spPr>
              <a:xfrm>
                <a:off x="9374778" y="1227615"/>
                <a:ext cx="914400" cy="914400"/>
              </a:xfrm>
              <a:prstGeom prst="arc">
                <a:avLst>
                  <a:gd name="adj1" fmla="val 10495624"/>
                  <a:gd name="adj2" fmla="val 0"/>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8" name="弧形 47"/>
              <p:cNvSpPr/>
              <p:nvPr/>
            </p:nvSpPr>
            <p:spPr>
              <a:xfrm flipV="1">
                <a:off x="10289178" y="1270482"/>
                <a:ext cx="914400" cy="914400"/>
              </a:xfrm>
              <a:prstGeom prst="arc">
                <a:avLst>
                  <a:gd name="adj1" fmla="val 10495624"/>
                  <a:gd name="adj2" fmla="val 0"/>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9" name="弧形 48"/>
              <p:cNvSpPr/>
              <p:nvPr/>
            </p:nvSpPr>
            <p:spPr>
              <a:xfrm>
                <a:off x="11203578" y="1227615"/>
                <a:ext cx="914400" cy="914400"/>
              </a:xfrm>
              <a:prstGeom prst="arc">
                <a:avLst>
                  <a:gd name="adj1" fmla="val 10495624"/>
                  <a:gd name="adj2" fmla="val 0"/>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50" name="组合 49"/>
            <p:cNvGrpSpPr/>
            <p:nvPr/>
          </p:nvGrpSpPr>
          <p:grpSpPr>
            <a:xfrm rot="7965020">
              <a:off x="1467725" y="2980880"/>
              <a:ext cx="412330" cy="127935"/>
              <a:chOff x="7545909" y="1227615"/>
              <a:chExt cx="4572069" cy="957514"/>
            </a:xfrm>
          </p:grpSpPr>
          <p:sp>
            <p:nvSpPr>
              <p:cNvPr id="51" name="弧形 50"/>
              <p:cNvSpPr/>
              <p:nvPr/>
            </p:nvSpPr>
            <p:spPr>
              <a:xfrm>
                <a:off x="7545909" y="1237641"/>
                <a:ext cx="914400" cy="914400"/>
              </a:xfrm>
              <a:prstGeom prst="arc">
                <a:avLst>
                  <a:gd name="adj1" fmla="val 10495624"/>
                  <a:gd name="adj2" fmla="val 0"/>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2" name="弧形 51"/>
              <p:cNvSpPr/>
              <p:nvPr/>
            </p:nvSpPr>
            <p:spPr>
              <a:xfrm flipV="1">
                <a:off x="8460378" y="1270729"/>
                <a:ext cx="914400" cy="914400"/>
              </a:xfrm>
              <a:prstGeom prst="arc">
                <a:avLst>
                  <a:gd name="adj1" fmla="val 10495624"/>
                  <a:gd name="adj2" fmla="val 0"/>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3" name="弧形 52"/>
              <p:cNvSpPr/>
              <p:nvPr/>
            </p:nvSpPr>
            <p:spPr>
              <a:xfrm>
                <a:off x="9374778" y="1227615"/>
                <a:ext cx="914400" cy="914400"/>
              </a:xfrm>
              <a:prstGeom prst="arc">
                <a:avLst>
                  <a:gd name="adj1" fmla="val 10495624"/>
                  <a:gd name="adj2" fmla="val 0"/>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4" name="弧形 53"/>
              <p:cNvSpPr/>
              <p:nvPr/>
            </p:nvSpPr>
            <p:spPr>
              <a:xfrm flipV="1">
                <a:off x="10289178" y="1270482"/>
                <a:ext cx="914400" cy="914400"/>
              </a:xfrm>
              <a:prstGeom prst="arc">
                <a:avLst>
                  <a:gd name="adj1" fmla="val 10495624"/>
                  <a:gd name="adj2" fmla="val 0"/>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5" name="弧形 54"/>
              <p:cNvSpPr/>
              <p:nvPr/>
            </p:nvSpPr>
            <p:spPr>
              <a:xfrm>
                <a:off x="11203578" y="1227615"/>
                <a:ext cx="914400" cy="914400"/>
              </a:xfrm>
              <a:prstGeom prst="arc">
                <a:avLst>
                  <a:gd name="adj1" fmla="val 10495624"/>
                  <a:gd name="adj2" fmla="val 0"/>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cxnSp>
        <p:nvCxnSpPr>
          <p:cNvPr id="6" name="直接连接符 5"/>
          <p:cNvCxnSpPr/>
          <p:nvPr/>
        </p:nvCxnSpPr>
        <p:spPr>
          <a:xfrm flipH="1" flipV="1">
            <a:off x="2542096" y="2762055"/>
            <a:ext cx="502120" cy="904973"/>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3438156" y="2762054"/>
            <a:ext cx="404839" cy="829558"/>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56" name="矩形 55"/>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a:t>
                </a:r>
                <a:r>
                  <a:rPr lang="zh-CN" altLang="en-US" sz="1100" b="1" dirty="0">
                    <a:solidFill>
                      <a:schemeClr val="bg1"/>
                    </a:solidFill>
                    <a:latin typeface="微软雅黑" panose="020B0503020204020204" charset="-122"/>
                    <a:ea typeface="微软雅黑" panose="020B0503020204020204" charset="-122"/>
                    <a:sym typeface="+mn-ea"/>
                  </a:rPr>
                  <a:t>新进展</a:t>
                </a:r>
                <a:endParaRPr lang="zh-CN" altLang="en-US" sz="1100" b="1" dirty="0">
                  <a:solidFill>
                    <a:schemeClr val="bg1"/>
                  </a:solidFill>
                  <a:latin typeface="微软雅黑" panose="020B0503020204020204" charset="-122"/>
                  <a:ea typeface="微软雅黑" panose="020B0503020204020204" charset="-122"/>
                </a:endParaRPr>
              </a:p>
            </p:txBody>
          </p:sp>
        </mc:Choice>
        <mc:Fallback>
          <p:sp>
            <p:nvSpPr>
              <p:cNvPr id="56" name="矩形 55"/>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4"/>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57" name="矩形 56"/>
          <p:cNvSpPr/>
          <p:nvPr/>
        </p:nvSpPr>
        <p:spPr>
          <a:xfrm>
            <a:off x="7889967"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solidFill>
                  <a:schemeClr val="bg1"/>
                </a:solidFill>
                <a:latin typeface="微软雅黑" panose="020B0503020204020204" charset="-122"/>
                <a:ea typeface="微软雅黑" panose="020B0503020204020204" charset="-122"/>
              </a:rPr>
              <a:t>陆俊旭</a:t>
            </a:r>
            <a:endParaRPr lang="zh-CN" altLang="en-US" sz="1050" b="1" dirty="0">
              <a:latin typeface="微软雅黑" panose="020B0503020204020204" charset="-122"/>
              <a:ea typeface="微软雅黑" panose="020B0503020204020204" charset="-122"/>
            </a:endParaRPr>
          </a:p>
        </p:txBody>
      </p:sp>
      <p:sp>
        <p:nvSpPr>
          <p:cNvPr id="58" name="矩形 57"/>
          <p:cNvSpPr/>
          <p:nvPr/>
        </p:nvSpPr>
        <p:spPr>
          <a:xfrm>
            <a:off x="9374778" y="6644640"/>
            <a:ext cx="2817222"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59" name="灯片编号占位符 2"/>
          <p:cNvSpPr>
            <a:spLocks noGrp="1"/>
          </p:cNvSpPr>
          <p:nvPr>
            <p:ph type="sldNum" sz="quarter" idx="12"/>
          </p:nvPr>
        </p:nvSpPr>
        <p:spPr>
          <a:xfrm>
            <a:off x="9607731" y="6660651"/>
            <a:ext cx="827314" cy="181339"/>
          </a:xfrm>
        </p:spPr>
        <p:txBody>
          <a:bodyPr/>
          <a:lstStyle/>
          <a:p>
            <a:r>
              <a:rPr lang="en-US" altLang="zh-CN" b="1" dirty="0">
                <a:solidFill>
                  <a:schemeClr val="bg1"/>
                </a:solidFill>
              </a:rPr>
              <a:t>3</a:t>
            </a:r>
            <a:endParaRPr lang="zh-CN" altLang="en-US" b="1"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2192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latin typeface="微软雅黑" panose="020B0503020204020204" charset="-122"/>
                <a:ea typeface="微软雅黑" panose="020B0503020204020204" charset="-122"/>
                <a:sym typeface="+mn-ea"/>
              </a:rPr>
              <a:t>核力简介</a:t>
            </a:r>
            <a:endParaRPr lang="zh-CN" altLang="en-US" sz="2400" b="1"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36464" y="0"/>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0031"/>
                <a:ext cx="7889966" cy="21797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a:t>
                </a:r>
                <a:r>
                  <a:rPr lang="zh-CN" altLang="en-US" sz="1100" b="1" dirty="0">
                    <a:solidFill>
                      <a:schemeClr val="bg1"/>
                    </a:solidFill>
                    <a:latin typeface="微软雅黑" panose="020B0503020204020204" charset="-122"/>
                    <a:ea typeface="微软雅黑" panose="020B0503020204020204" charset="-122"/>
                    <a:sym typeface="+mn-ea"/>
                  </a:rPr>
                  <a:t>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0031"/>
                <a:ext cx="7889966" cy="217970"/>
              </a:xfrm>
              <a:prstGeom prst="rect">
                <a:avLst/>
              </a:prstGeom>
              <a:blipFill rotWithShape="1">
                <a:blip r:embed="rId2"/>
                <a:stretch>
                  <a:fillRect t="-2547" r="1" b="-2621"/>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35213"/>
            <a:ext cx="1484811" cy="222788"/>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a:t>
            </a:r>
            <a:r>
              <a:rPr lang="en-US" altLang="zh-CN" sz="1050" b="1" dirty="0" err="1">
                <a:solidFill>
                  <a:schemeClr val="bg1"/>
                </a:solidFill>
                <a:latin typeface="微软雅黑" panose="020B0503020204020204" charset="-122"/>
                <a:ea typeface="微软雅黑" panose="020B0503020204020204" charset="-122"/>
              </a:rPr>
              <a:t>xu</a:t>
            </a:r>
            <a:r>
              <a:rPr lang="en-US" altLang="zh-CN" sz="1050" b="1" dirty="0">
                <a:solidFill>
                  <a:schemeClr val="bg1"/>
                </a:solidFill>
                <a:latin typeface="微软雅黑" panose="020B0503020204020204" charset="-122"/>
                <a:ea typeface="微软雅黑" panose="020B0503020204020204" charset="-122"/>
              </a:rPr>
              <a:t>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0031"/>
            <a:ext cx="2817220" cy="21797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pic>
        <p:nvPicPr>
          <p:cNvPr id="60" name="Picture 2" descr="ce2c2efeaff1997842000fa435f782a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0282" y="1832513"/>
            <a:ext cx="2940455" cy="2156546"/>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 descr="FRI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4335" y="1771187"/>
            <a:ext cx="3091902" cy="2386459"/>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434" y="1869988"/>
            <a:ext cx="3080379" cy="2268305"/>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2832" y="1228632"/>
            <a:ext cx="3024857" cy="53407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5" name="图片 64"/>
          <p:cNvPicPr>
            <a:picLocks noChangeAspect="1"/>
          </p:cNvPicPr>
          <p:nvPr/>
        </p:nvPicPr>
        <p:blipFill>
          <a:blip r:embed="rId7"/>
          <a:stretch>
            <a:fillRect/>
          </a:stretch>
        </p:blipFill>
        <p:spPr>
          <a:xfrm>
            <a:off x="8440282" y="1188144"/>
            <a:ext cx="2911516" cy="583042"/>
          </a:xfrm>
          <a:prstGeom prst="rect">
            <a:avLst/>
          </a:prstGeom>
          <a:effectLst>
            <a:outerShdw blurRad="50800" dist="38100" dir="2700000" algn="tl" rotWithShape="0">
              <a:prstClr val="black">
                <a:alpha val="40000"/>
              </a:prstClr>
            </a:outerShdw>
          </a:effectLst>
        </p:spPr>
      </p:pic>
      <p:pic>
        <p:nvPicPr>
          <p:cNvPr id="79" name="图片 78"/>
          <p:cNvPicPr>
            <a:picLocks noChangeAspect="1"/>
          </p:cNvPicPr>
          <p:nvPr/>
        </p:nvPicPr>
        <p:blipFill>
          <a:blip r:embed="rId8"/>
          <a:stretch>
            <a:fillRect/>
          </a:stretch>
        </p:blipFill>
        <p:spPr>
          <a:xfrm>
            <a:off x="4273076" y="1176906"/>
            <a:ext cx="3294848" cy="594280"/>
          </a:xfrm>
          <a:prstGeom prst="rect">
            <a:avLst/>
          </a:prstGeom>
          <a:effectLst>
            <a:outerShdw blurRad="50800" dist="38100" dir="2700000" algn="tl" rotWithShape="0">
              <a:prstClr val="black">
                <a:alpha val="40000"/>
              </a:prstClr>
            </a:outerShdw>
          </a:effectLst>
        </p:spPr>
      </p:pic>
      <p:sp>
        <p:nvSpPr>
          <p:cNvPr id="80" name="矩形 79"/>
          <p:cNvSpPr/>
          <p:nvPr/>
        </p:nvSpPr>
        <p:spPr>
          <a:xfrm>
            <a:off x="49066" y="705218"/>
            <a:ext cx="8495485" cy="460375"/>
          </a:xfrm>
          <a:prstGeom prst="rect">
            <a:avLst/>
          </a:prstGeom>
        </p:spPr>
        <p:txBody>
          <a:bodyPr wrap="square">
            <a:spAutoFit/>
          </a:bodyPr>
          <a:lstStyle/>
          <a:p>
            <a:pPr marL="342900" indent="-342900">
              <a:buFont typeface="Wingdings" panose="05000000000000000000" pitchFamily="2" charset="2"/>
              <a:buChar char="p"/>
            </a:pPr>
            <a:r>
              <a:rPr lang="zh-CN" altLang="en-US" sz="2400" b="1" dirty="0">
                <a:ea typeface="微软雅黑" panose="020B0503020204020204" charset="-122"/>
              </a:rPr>
              <a:t>国际大科学装置关注的焦点</a:t>
            </a:r>
            <a:r>
              <a:rPr lang="en-US" altLang="zh-CN" sz="2400" b="1" dirty="0">
                <a:ea typeface="微软雅黑" panose="020B0503020204020204" charset="-122"/>
              </a:rPr>
              <a:t> </a:t>
            </a:r>
            <a:endParaRPr lang="zh-CN" altLang="en-US" sz="2400" b="1" dirty="0">
              <a:ea typeface="微软雅黑" panose="020B0503020204020204" charset="-122"/>
            </a:endParaRPr>
          </a:p>
        </p:txBody>
      </p:sp>
      <p:sp>
        <p:nvSpPr>
          <p:cNvPr id="81" name="文本框 80"/>
          <p:cNvSpPr txBox="1"/>
          <p:nvPr/>
        </p:nvSpPr>
        <p:spPr>
          <a:xfrm>
            <a:off x="81534" y="4239628"/>
            <a:ext cx="4212590" cy="460375"/>
          </a:xfrm>
          <a:prstGeom prst="rect">
            <a:avLst/>
          </a:prstGeom>
          <a:noFill/>
        </p:spPr>
        <p:txBody>
          <a:bodyPr wrap="none" rtlCol="0">
            <a:spAutoFit/>
          </a:bodyPr>
          <a:lstStyle/>
          <a:p>
            <a:pPr marL="342900" indent="-342900">
              <a:buFont typeface="Wingdings" panose="05000000000000000000" pitchFamily="2" charset="2"/>
              <a:buChar char="p"/>
            </a:pPr>
            <a:r>
              <a:rPr lang="en-US" altLang="zh-CN" sz="2400" b="1" dirty="0">
                <a:ea typeface="微软雅黑" panose="020B0503020204020204" charset="-122"/>
              </a:rPr>
              <a:t>“</a:t>
            </a:r>
            <a:r>
              <a:rPr lang="zh-CN" altLang="en-US" sz="2400" b="1" dirty="0">
                <a:ea typeface="微软雅黑" panose="020B0503020204020204" charset="-122"/>
              </a:rPr>
              <a:t>科学发现新时代</a:t>
            </a:r>
            <a:r>
              <a:rPr lang="en-US" altLang="zh-CN" sz="2400" b="1" dirty="0">
                <a:ea typeface="微软雅黑" panose="020B0503020204020204" charset="-122"/>
              </a:rPr>
              <a:t>”----</a:t>
            </a:r>
            <a:r>
              <a:rPr lang="zh-CN" altLang="en-US" sz="2400" b="1" dirty="0">
                <a:ea typeface="微软雅黑" panose="020B0503020204020204" charset="-122"/>
              </a:rPr>
              <a:t>奇特核</a:t>
            </a:r>
            <a:endParaRPr lang="zh-CN" altLang="en-US" sz="2400" b="1" dirty="0">
              <a:ea typeface="微软雅黑" panose="020B0503020204020204" charset="-122"/>
            </a:endParaRPr>
          </a:p>
        </p:txBody>
      </p:sp>
      <p:grpSp>
        <p:nvGrpSpPr>
          <p:cNvPr id="82" name="组合 81"/>
          <p:cNvGrpSpPr/>
          <p:nvPr/>
        </p:nvGrpSpPr>
        <p:grpSpPr>
          <a:xfrm>
            <a:off x="173191" y="4712880"/>
            <a:ext cx="11845618" cy="1750786"/>
            <a:chOff x="81535" y="4917755"/>
            <a:chExt cx="11845618" cy="1750786"/>
          </a:xfrm>
        </p:grpSpPr>
        <p:grpSp>
          <p:nvGrpSpPr>
            <p:cNvPr id="87" name="组合 86"/>
            <p:cNvGrpSpPr/>
            <p:nvPr/>
          </p:nvGrpSpPr>
          <p:grpSpPr>
            <a:xfrm>
              <a:off x="81535" y="5210170"/>
              <a:ext cx="2174342" cy="1458371"/>
              <a:chOff x="2806321" y="3330135"/>
              <a:chExt cx="1879340" cy="1066606"/>
            </a:xfrm>
            <a:effectLst>
              <a:outerShdw blurRad="50800" dist="38100" dir="2700000" algn="tl" rotWithShape="0">
                <a:prstClr val="black">
                  <a:alpha val="40000"/>
                </a:prstClr>
              </a:outerShdw>
            </a:effectLst>
          </p:grpSpPr>
          <p:pic>
            <p:nvPicPr>
              <p:cNvPr id="96" name="图片 95"/>
              <p:cNvPicPr>
                <a:picLocks noChangeAspect="1"/>
              </p:cNvPicPr>
              <p:nvPr/>
            </p:nvPicPr>
            <p:blipFill>
              <a:blip r:embed="rId9"/>
              <a:stretch>
                <a:fillRect/>
              </a:stretch>
            </p:blipFill>
            <p:spPr>
              <a:xfrm>
                <a:off x="2806321" y="3330135"/>
                <a:ext cx="1879340" cy="1066606"/>
              </a:xfrm>
              <a:prstGeom prst="rect">
                <a:avLst/>
              </a:prstGeom>
            </p:spPr>
          </p:pic>
          <p:grpSp>
            <p:nvGrpSpPr>
              <p:cNvPr id="97" name="组合 96"/>
              <p:cNvGrpSpPr/>
              <p:nvPr/>
            </p:nvGrpSpPr>
            <p:grpSpPr>
              <a:xfrm>
                <a:off x="3023063" y="3727625"/>
                <a:ext cx="618160" cy="609999"/>
                <a:chOff x="4714767" y="3376016"/>
                <a:chExt cx="618160" cy="609999"/>
              </a:xfrm>
            </p:grpSpPr>
            <p:sp>
              <p:nvSpPr>
                <p:cNvPr id="98" name="文本框 97"/>
                <p:cNvSpPr txBox="1"/>
                <p:nvPr/>
              </p:nvSpPr>
              <p:spPr>
                <a:xfrm>
                  <a:off x="4714767" y="3478042"/>
                  <a:ext cx="267281" cy="271116"/>
                </a:xfrm>
                <a:prstGeom prst="rect">
                  <a:avLst/>
                </a:prstGeom>
                <a:noFill/>
              </p:spPr>
              <p:txBody>
                <a:bodyPr wrap="none" rtlCol="0">
                  <a:spAutoFit/>
                </a:bodyPr>
                <a:lstStyle/>
                <a:p>
                  <a:pPr>
                    <a:defRPr/>
                  </a:pPr>
                  <a:r>
                    <a:rPr lang="en-US" altLang="zh-CN" b="1" kern="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rPr>
                    <a:t>n</a:t>
                  </a:r>
                  <a:endParaRPr lang="zh-CN" altLang="en-US" b="1" kern="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ndParaRPr>
                </a:p>
              </p:txBody>
            </p:sp>
            <p:sp>
              <p:nvSpPr>
                <p:cNvPr id="99" name="文本框 98"/>
                <p:cNvSpPr txBox="1"/>
                <p:nvPr/>
              </p:nvSpPr>
              <p:spPr>
                <a:xfrm>
                  <a:off x="4963243" y="3376016"/>
                  <a:ext cx="267281" cy="271116"/>
                </a:xfrm>
                <a:prstGeom prst="rect">
                  <a:avLst/>
                </a:prstGeom>
                <a:noFill/>
              </p:spPr>
              <p:txBody>
                <a:bodyPr wrap="none" rtlCol="0">
                  <a:spAutoFit/>
                </a:bodyPr>
                <a:lstStyle/>
                <a:p>
                  <a:pPr>
                    <a:defRPr/>
                  </a:pPr>
                  <a:r>
                    <a:rPr lang="en-US" altLang="zh-CN" b="1" kern="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rPr>
                    <a:t>n</a:t>
                  </a:r>
                  <a:endParaRPr lang="zh-CN" altLang="en-US" b="1" kern="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ndParaRPr>
                </a:p>
              </p:txBody>
            </p:sp>
            <p:sp>
              <p:nvSpPr>
                <p:cNvPr id="100" name="文本框 99"/>
                <p:cNvSpPr txBox="1"/>
                <p:nvPr/>
              </p:nvSpPr>
              <p:spPr>
                <a:xfrm>
                  <a:off x="5065646" y="3622330"/>
                  <a:ext cx="267281" cy="271116"/>
                </a:xfrm>
                <a:prstGeom prst="rect">
                  <a:avLst/>
                </a:prstGeom>
                <a:noFill/>
              </p:spPr>
              <p:txBody>
                <a:bodyPr wrap="none" rtlCol="0">
                  <a:spAutoFit/>
                </a:bodyPr>
                <a:lstStyle/>
                <a:p>
                  <a:pPr>
                    <a:defRPr/>
                  </a:pPr>
                  <a:r>
                    <a:rPr lang="en-US" altLang="zh-CN" b="1" kern="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rPr>
                    <a:t>n</a:t>
                  </a:r>
                  <a:endParaRPr lang="zh-CN" altLang="en-US" b="1" kern="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ndParaRPr>
                </a:p>
              </p:txBody>
            </p:sp>
            <p:sp>
              <p:nvSpPr>
                <p:cNvPr id="101" name="文本框 100"/>
                <p:cNvSpPr txBox="1"/>
                <p:nvPr/>
              </p:nvSpPr>
              <p:spPr>
                <a:xfrm>
                  <a:off x="4817170" y="3714899"/>
                  <a:ext cx="267281" cy="271116"/>
                </a:xfrm>
                <a:prstGeom prst="rect">
                  <a:avLst/>
                </a:prstGeom>
                <a:noFill/>
              </p:spPr>
              <p:txBody>
                <a:bodyPr wrap="none" rtlCol="0">
                  <a:spAutoFit/>
                </a:bodyPr>
                <a:lstStyle/>
                <a:p>
                  <a:pPr>
                    <a:defRPr/>
                  </a:pPr>
                  <a:r>
                    <a:rPr lang="en-US" altLang="zh-CN" b="1" kern="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rPr>
                    <a:t>n</a:t>
                  </a:r>
                  <a:endParaRPr lang="zh-CN" altLang="en-US" b="1" kern="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ndParaRPr>
                </a:p>
              </p:txBody>
            </p:sp>
          </p:grpSp>
        </p:grpSp>
        <p:sp>
          <p:nvSpPr>
            <p:cNvPr id="88" name="文本框 87"/>
            <p:cNvSpPr txBox="1"/>
            <p:nvPr/>
          </p:nvSpPr>
          <p:spPr>
            <a:xfrm>
              <a:off x="250065" y="4928387"/>
              <a:ext cx="1707455" cy="307777"/>
            </a:xfrm>
            <a:prstGeom prst="rect">
              <a:avLst/>
            </a:prstGeom>
            <a:noFill/>
          </p:spPr>
          <p:txBody>
            <a:bodyPr wrap="none" rtlCol="0">
              <a:spAutoFit/>
            </a:bodyPr>
            <a:lstStyle/>
            <a:p>
              <a:r>
                <a:rPr lang="en-US" altLang="zh-CN" sz="1400" b="1" dirty="0"/>
                <a:t>four-neutron system</a:t>
              </a:r>
              <a:endParaRPr lang="en-US" altLang="zh-CN" sz="1400" b="1" dirty="0"/>
            </a:p>
          </p:txBody>
        </p:sp>
        <p:sp>
          <p:nvSpPr>
            <p:cNvPr id="89" name="文本框 88"/>
            <p:cNvSpPr txBox="1"/>
            <p:nvPr/>
          </p:nvSpPr>
          <p:spPr>
            <a:xfrm>
              <a:off x="9559064" y="4917755"/>
              <a:ext cx="1828065" cy="307777"/>
            </a:xfrm>
            <a:prstGeom prst="rect">
              <a:avLst/>
            </a:prstGeom>
            <a:noFill/>
          </p:spPr>
          <p:txBody>
            <a:bodyPr wrap="none" rtlCol="0">
              <a:spAutoFit/>
            </a:bodyPr>
            <a:lstStyle/>
            <a:p>
              <a:r>
                <a:rPr lang="en-US" altLang="zh-CN" sz="1400" b="1" dirty="0">
                  <a:ea typeface="微软雅黑" panose="020B0503020204020204" charset="-122"/>
                </a:rPr>
                <a:t>Super heavy elements</a:t>
              </a:r>
              <a:endParaRPr lang="zh-CN" altLang="en-US" sz="1400" b="1" dirty="0">
                <a:ea typeface="微软雅黑" panose="020B0503020204020204" charset="-122"/>
              </a:endParaRPr>
            </a:p>
          </p:txBody>
        </p:sp>
        <p:pic>
          <p:nvPicPr>
            <p:cNvPr id="90" name="图片 89"/>
            <p:cNvPicPr>
              <a:picLocks noChangeAspect="1"/>
            </p:cNvPicPr>
            <p:nvPr/>
          </p:nvPicPr>
          <p:blipFill rotWithShape="1">
            <a:blip r:embed="rId10"/>
            <a:srcRect l="41456" t="2105"/>
            <a:stretch>
              <a:fillRect/>
            </a:stretch>
          </p:blipFill>
          <p:spPr>
            <a:xfrm>
              <a:off x="5052469" y="5210170"/>
              <a:ext cx="2100486" cy="1458371"/>
            </a:xfrm>
            <a:prstGeom prst="rect">
              <a:avLst/>
            </a:prstGeom>
            <a:effectLst>
              <a:outerShdw blurRad="50800" dist="38100" dir="2700000" algn="tl" rotWithShape="0">
                <a:prstClr val="black">
                  <a:alpha val="40000"/>
                </a:prstClr>
              </a:outerShdw>
            </a:effectLst>
          </p:spPr>
        </p:pic>
        <p:pic>
          <p:nvPicPr>
            <p:cNvPr id="91" name="图片 9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139862" y="5179867"/>
              <a:ext cx="2145405" cy="1488674"/>
            </a:xfrm>
            <a:prstGeom prst="rect">
              <a:avLst/>
            </a:prstGeom>
            <a:ln w="38100" cap="sq">
              <a:noFill/>
              <a:prstDash val="solid"/>
              <a:miter lim="800000"/>
              <a:headEnd/>
              <a:tailEnd/>
            </a:ln>
            <a:effectLst>
              <a:outerShdw blurRad="50800" dist="38100" dir="2700000" algn="tl" rotWithShape="0">
                <a:srgbClr val="000000">
                  <a:alpha val="43000"/>
                </a:srgbClr>
              </a:outerShdw>
            </a:effectLst>
          </p:spPr>
        </p:pic>
        <p:pic>
          <p:nvPicPr>
            <p:cNvPr id="92" name="图片 91"/>
            <p:cNvPicPr>
              <a:picLocks noChangeAspect="1"/>
            </p:cNvPicPr>
            <p:nvPr/>
          </p:nvPicPr>
          <p:blipFill>
            <a:blip r:embed="rId12"/>
            <a:stretch>
              <a:fillRect/>
            </a:stretch>
          </p:blipFill>
          <p:spPr>
            <a:xfrm>
              <a:off x="9285267" y="5179867"/>
              <a:ext cx="2641886" cy="1488674"/>
            </a:xfrm>
            <a:prstGeom prst="rect">
              <a:avLst/>
            </a:prstGeom>
            <a:effectLst>
              <a:outerShdw blurRad="50800" dist="38100" dir="2700000" algn="tl" rotWithShape="0">
                <a:prstClr val="black">
                  <a:alpha val="40000"/>
                </a:prstClr>
              </a:outerShdw>
            </a:effectLst>
          </p:spPr>
        </p:pic>
        <p:sp>
          <p:nvSpPr>
            <p:cNvPr id="93" name="文本框 92"/>
            <p:cNvSpPr txBox="1"/>
            <p:nvPr/>
          </p:nvSpPr>
          <p:spPr>
            <a:xfrm>
              <a:off x="3023676" y="4932824"/>
              <a:ext cx="1120820" cy="307777"/>
            </a:xfrm>
            <a:prstGeom prst="rect">
              <a:avLst/>
            </a:prstGeom>
            <a:noFill/>
          </p:spPr>
          <p:txBody>
            <a:bodyPr wrap="none" rtlCol="0">
              <a:spAutoFit/>
            </a:bodyPr>
            <a:lstStyle/>
            <a:p>
              <a:r>
                <a:rPr lang="en-US" altLang="zh-CN" sz="1400" b="1" dirty="0">
                  <a:ea typeface="微软雅黑" panose="020B0503020204020204" charset="-122"/>
                </a:rPr>
                <a:t>halo nucleus</a:t>
              </a:r>
              <a:endParaRPr lang="zh-CN" altLang="en-US" sz="1400" b="1" dirty="0">
                <a:ea typeface="微软雅黑" panose="020B0503020204020204" charset="-122"/>
              </a:endParaRPr>
            </a:p>
          </p:txBody>
        </p:sp>
        <p:sp>
          <p:nvSpPr>
            <p:cNvPr id="94" name="文本框 93"/>
            <p:cNvSpPr txBox="1"/>
            <p:nvPr/>
          </p:nvSpPr>
          <p:spPr>
            <a:xfrm>
              <a:off x="5169947" y="4928387"/>
              <a:ext cx="1667444" cy="307777"/>
            </a:xfrm>
            <a:prstGeom prst="rect">
              <a:avLst/>
            </a:prstGeom>
            <a:noFill/>
          </p:spPr>
          <p:txBody>
            <a:bodyPr wrap="none" rtlCol="0">
              <a:spAutoFit/>
            </a:bodyPr>
            <a:lstStyle/>
            <a:p>
              <a:r>
                <a:rPr lang="en-US" altLang="zh-CN" sz="1400" b="1" dirty="0">
                  <a:ea typeface="微软雅黑" panose="020B0503020204020204" charset="-122"/>
                </a:rPr>
                <a:t>nuclei near drip line</a:t>
              </a:r>
              <a:endParaRPr lang="zh-CN" altLang="en-US" sz="1400" b="1" dirty="0">
                <a:ea typeface="微软雅黑" panose="020B0503020204020204" charset="-122"/>
              </a:endParaRPr>
            </a:p>
          </p:txBody>
        </p:sp>
        <p:sp>
          <p:nvSpPr>
            <p:cNvPr id="95" name="文本框 94"/>
            <p:cNvSpPr txBox="1"/>
            <p:nvPr/>
          </p:nvSpPr>
          <p:spPr>
            <a:xfrm>
              <a:off x="7759357" y="4930662"/>
              <a:ext cx="1135247" cy="307777"/>
            </a:xfrm>
            <a:prstGeom prst="rect">
              <a:avLst/>
            </a:prstGeom>
            <a:noFill/>
          </p:spPr>
          <p:txBody>
            <a:bodyPr wrap="none" rtlCol="0">
              <a:spAutoFit/>
            </a:bodyPr>
            <a:lstStyle/>
            <a:p>
              <a:r>
                <a:rPr lang="en-US" altLang="zh-CN" sz="1400" b="1" dirty="0">
                  <a:ea typeface="微软雅黑" panose="020B0503020204020204" charset="-122"/>
                </a:rPr>
                <a:t>Hyper-nuclei</a:t>
              </a:r>
              <a:endParaRPr lang="zh-CN" altLang="en-US" sz="1400" b="1" dirty="0">
                <a:ea typeface="微软雅黑" panose="020B0503020204020204" charset="-122"/>
              </a:endParaRPr>
            </a:p>
          </p:txBody>
        </p:sp>
      </p:grpSp>
      <p:sp>
        <p:nvSpPr>
          <p:cNvPr id="102" name="圆角矩形 101"/>
          <p:cNvSpPr/>
          <p:nvPr/>
        </p:nvSpPr>
        <p:spPr>
          <a:xfrm>
            <a:off x="81534" y="4716244"/>
            <a:ext cx="12039345" cy="1840051"/>
          </a:xfrm>
          <a:prstGeom prst="roundRect">
            <a:avLst>
              <a:gd name="adj" fmla="val 9822"/>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pic>
        <p:nvPicPr>
          <p:cNvPr id="103" name="图片 102"/>
          <p:cNvPicPr>
            <a:picLocks noChangeAspect="1"/>
          </p:cNvPicPr>
          <p:nvPr/>
        </p:nvPicPr>
        <p:blipFill>
          <a:blip r:embed="rId13"/>
          <a:stretch>
            <a:fillRect/>
          </a:stretch>
        </p:blipFill>
        <p:spPr>
          <a:xfrm>
            <a:off x="2405932" y="5015392"/>
            <a:ext cx="2636123" cy="1458371"/>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1237673" y="4884495"/>
            <a:ext cx="10026124" cy="858795"/>
            <a:chOff x="1237673" y="4884495"/>
            <a:chExt cx="10026124" cy="858795"/>
          </a:xfrm>
        </p:grpSpPr>
        <p:cxnSp>
          <p:nvCxnSpPr>
            <p:cNvPr id="89" name="肘形连接符 88"/>
            <p:cNvCxnSpPr>
              <a:endCxn id="90" idx="1"/>
            </p:cNvCxnSpPr>
            <p:nvPr/>
          </p:nvCxnSpPr>
          <p:spPr>
            <a:xfrm>
              <a:off x="1237673" y="5165732"/>
              <a:ext cx="6269485" cy="129580"/>
            </a:xfrm>
            <a:prstGeom prst="bentConnector3">
              <a:avLst>
                <a:gd name="adj1" fmla="val 4818"/>
              </a:avLst>
            </a:prstGeom>
            <a:ln w="25400">
              <a:solidFill>
                <a:srgbClr val="92D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1595474" y="4960924"/>
              <a:ext cx="4721164" cy="338554"/>
            </a:xfrm>
            <a:prstGeom prst="rect">
              <a:avLst/>
            </a:prstGeom>
          </p:spPr>
          <p:txBody>
            <a:bodyPr wrap="none">
              <a:spAutoFit/>
            </a:bodyPr>
            <a:lstStyle/>
            <a:p>
              <a:pPr marL="285750" indent="-285750">
                <a:buFont typeface="Wingdings" panose="05000000000000000000" pitchFamily="2" charset="2"/>
                <a:buChar char="Ø"/>
              </a:pPr>
              <a:r>
                <a:rPr lang="en-US" altLang="zh-CN" sz="1600" dirty="0"/>
                <a:t>2001</a:t>
              </a:r>
              <a:r>
                <a:rPr lang="zh-CN" altLang="en-US" sz="1600" b="1" dirty="0">
                  <a:solidFill>
                    <a:srgbClr val="FF0000"/>
                  </a:solidFill>
                  <a:latin typeface="微软雅黑" panose="020B0503020204020204" charset="-122"/>
                  <a:ea typeface="微软雅黑" panose="020B0503020204020204" charset="-122"/>
                </a:rPr>
                <a:t>高精度 唯象模型</a:t>
              </a:r>
              <a:r>
                <a:rPr lang="en-US" altLang="zh-CN" sz="1600" dirty="0">
                  <a:latin typeface="微软雅黑" panose="020B0503020204020204" charset="-122"/>
                  <a:ea typeface="微软雅黑" panose="020B0503020204020204" charset="-122"/>
                </a:rPr>
                <a:t>: </a:t>
              </a:r>
              <a:r>
                <a:rPr lang="en-US" altLang="zh-CN" sz="1600" b="1" dirty="0">
                  <a:solidFill>
                    <a:srgbClr val="0070C0"/>
                  </a:solidFill>
                  <a:latin typeface="微软雅黑" panose="020B0503020204020204" charset="-122"/>
                  <a:ea typeface="微软雅黑" panose="020B0503020204020204" charset="-122"/>
                </a:rPr>
                <a:t>CD-Bonn</a:t>
              </a:r>
              <a:r>
                <a:rPr lang="en-US" altLang="zh-CN" sz="1600" dirty="0">
                  <a:latin typeface="微软雅黑" panose="020B0503020204020204" charset="-122"/>
                  <a:ea typeface="微软雅黑" panose="020B0503020204020204" charset="-122"/>
                </a:rPr>
                <a:t> </a:t>
              </a:r>
              <a:r>
                <a:rPr lang="zh-CN" altLang="en-US" sz="1600" dirty="0">
                  <a:latin typeface="微软雅黑" panose="020B0503020204020204" charset="-122"/>
                  <a:ea typeface="微软雅黑" panose="020B0503020204020204" charset="-122"/>
                </a:rPr>
                <a:t>（介子交换）</a:t>
              </a:r>
              <a:endParaRPr lang="zh-CN" altLang="en-US" sz="1600" dirty="0">
                <a:latin typeface="微软雅黑" panose="020B0503020204020204" charset="-122"/>
                <a:ea typeface="微软雅黑" panose="020B0503020204020204" charset="-122"/>
              </a:endParaRPr>
            </a:p>
          </p:txBody>
        </p:sp>
        <p:sp>
          <p:nvSpPr>
            <p:cNvPr id="15" name="矩形 14"/>
            <p:cNvSpPr/>
            <p:nvPr/>
          </p:nvSpPr>
          <p:spPr>
            <a:xfrm>
              <a:off x="2185473" y="5311136"/>
              <a:ext cx="1366080" cy="246221"/>
            </a:xfrm>
            <a:prstGeom prst="rect">
              <a:avLst/>
            </a:prstGeom>
          </p:spPr>
          <p:txBody>
            <a:bodyPr wrap="none">
              <a:spAutoFit/>
            </a:bodyPr>
            <a:lstStyle/>
            <a:p>
              <a:r>
                <a:rPr lang="en-US" altLang="zh-CN" sz="1000" dirty="0">
                  <a:solidFill>
                    <a:srgbClr val="00B0F0"/>
                  </a:solidFill>
                </a:rPr>
                <a:t>R. </a:t>
              </a:r>
              <a:r>
                <a:rPr lang="en-US" altLang="zh-CN" sz="1000" dirty="0" err="1">
                  <a:solidFill>
                    <a:srgbClr val="00B0F0"/>
                  </a:solidFill>
                </a:rPr>
                <a:t>Machleidt</a:t>
              </a:r>
              <a:r>
                <a:rPr lang="en-US" altLang="zh-CN" sz="1000" dirty="0">
                  <a:solidFill>
                    <a:srgbClr val="00B0F0"/>
                  </a:solidFill>
                </a:rPr>
                <a:t>, PRC2001</a:t>
              </a:r>
              <a:endParaRPr lang="zh-CN" altLang="en-US" sz="1000" dirty="0">
                <a:solidFill>
                  <a:srgbClr val="00B0F0"/>
                </a:solidFill>
              </a:endParaRPr>
            </a:p>
          </p:txBody>
        </p:sp>
        <p:pic>
          <p:nvPicPr>
            <p:cNvPr id="25" name="图片 24"/>
            <p:cNvPicPr>
              <a:picLocks noChangeAspect="1"/>
            </p:cNvPicPr>
            <p:nvPr/>
          </p:nvPicPr>
          <p:blipFill>
            <a:blip r:embed="rId1"/>
            <a:stretch>
              <a:fillRect/>
            </a:stretch>
          </p:blipFill>
          <p:spPr>
            <a:xfrm>
              <a:off x="8079697" y="4906062"/>
              <a:ext cx="2613347" cy="837228"/>
            </a:xfrm>
            <a:prstGeom prst="rect">
              <a:avLst/>
            </a:prstGeom>
          </p:spPr>
        </p:pic>
        <p:sp>
          <p:nvSpPr>
            <p:cNvPr id="90" name="圆角矩形 89"/>
            <p:cNvSpPr/>
            <p:nvPr/>
          </p:nvSpPr>
          <p:spPr>
            <a:xfrm>
              <a:off x="7507158" y="4884495"/>
              <a:ext cx="3756639" cy="821633"/>
            </a:xfrm>
            <a:prstGeom prst="roundRect">
              <a:avLst/>
            </a:prstGeom>
            <a:noFill/>
            <a:ln w="25400">
              <a:solidFill>
                <a:srgbClr val="92D05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969664" y="2988834"/>
            <a:ext cx="7615087" cy="1059868"/>
            <a:chOff x="969664" y="2988834"/>
            <a:chExt cx="7615087" cy="1059868"/>
          </a:xfrm>
        </p:grpSpPr>
        <p:cxnSp>
          <p:nvCxnSpPr>
            <p:cNvPr id="80" name="肘形连接符 79"/>
            <p:cNvCxnSpPr/>
            <p:nvPr/>
          </p:nvCxnSpPr>
          <p:spPr>
            <a:xfrm>
              <a:off x="969664" y="3132832"/>
              <a:ext cx="3712080" cy="174351"/>
            </a:xfrm>
            <a:prstGeom prst="bentConnector3">
              <a:avLst>
                <a:gd name="adj1" fmla="val 9034"/>
              </a:avLst>
            </a:prstGeom>
            <a:ln w="25400">
              <a:solidFill>
                <a:srgbClr val="00B0F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1276838" y="2988834"/>
              <a:ext cx="3404906" cy="338554"/>
            </a:xfrm>
            <a:prstGeom prst="rect">
              <a:avLst/>
            </a:prstGeom>
          </p:spPr>
          <p:txBody>
            <a:bodyPr wrap="none">
              <a:spAutoFit/>
            </a:bodyPr>
            <a:lstStyle/>
            <a:p>
              <a:pPr marL="342900" indent="-342900">
                <a:buFont typeface="Wingdings" panose="05000000000000000000" pitchFamily="2" charset="2"/>
                <a:buChar char="Ø"/>
              </a:pPr>
              <a:r>
                <a:rPr lang="en-US" altLang="zh-CN" sz="1600" dirty="0"/>
                <a:t>1990’ </a:t>
              </a:r>
              <a:r>
                <a:rPr lang="en-US" altLang="zh-CN" sz="1600" dirty="0">
                  <a:latin typeface="微软雅黑" panose="020B0503020204020204" charset="-122"/>
                  <a:ea typeface="微软雅黑" panose="020B0503020204020204" charset="-122"/>
                </a:rPr>
                <a:t>Weinberg,  </a:t>
              </a:r>
              <a:r>
                <a:rPr lang="zh-CN" altLang="en-US" sz="1600" b="1" dirty="0">
                  <a:solidFill>
                    <a:srgbClr val="FF0000"/>
                  </a:solidFill>
                  <a:latin typeface="微软雅黑" panose="020B0503020204020204" charset="-122"/>
                  <a:ea typeface="微软雅黑" panose="020B0503020204020204" charset="-122"/>
                </a:rPr>
                <a:t>手征有效场论</a:t>
              </a:r>
              <a:endParaRPr lang="zh-CN" altLang="en-US" sz="1600" b="1" dirty="0">
                <a:solidFill>
                  <a:srgbClr val="FF0000"/>
                </a:solidFill>
                <a:latin typeface="微软雅黑" panose="020B0503020204020204" charset="-122"/>
                <a:ea typeface="微软雅黑" panose="020B0503020204020204" charset="-122"/>
              </a:endParaRPr>
            </a:p>
          </p:txBody>
        </p:sp>
        <p:grpSp>
          <p:nvGrpSpPr>
            <p:cNvPr id="84" name="组合 83"/>
            <p:cNvGrpSpPr/>
            <p:nvPr/>
          </p:nvGrpSpPr>
          <p:grpSpPr>
            <a:xfrm>
              <a:off x="3607249" y="3387719"/>
              <a:ext cx="4977502" cy="660983"/>
              <a:chOff x="2977599" y="3416237"/>
              <a:chExt cx="4977502" cy="660983"/>
            </a:xfrm>
          </p:grpSpPr>
          <p:pic>
            <p:nvPicPr>
              <p:cNvPr id="16" name="图片 15"/>
              <p:cNvPicPr>
                <a:picLocks noChangeAspect="1"/>
              </p:cNvPicPr>
              <p:nvPr/>
            </p:nvPicPr>
            <p:blipFill>
              <a:blip r:embed="rId2"/>
              <a:stretch>
                <a:fillRect/>
              </a:stretch>
            </p:blipFill>
            <p:spPr>
              <a:xfrm>
                <a:off x="2977599" y="3429422"/>
                <a:ext cx="953820" cy="625163"/>
              </a:xfrm>
              <a:prstGeom prst="rect">
                <a:avLst/>
              </a:prstGeom>
            </p:spPr>
          </p:pic>
          <p:grpSp>
            <p:nvGrpSpPr>
              <p:cNvPr id="19" name="组合 18"/>
              <p:cNvGrpSpPr/>
              <p:nvPr/>
            </p:nvGrpSpPr>
            <p:grpSpPr>
              <a:xfrm>
                <a:off x="4278607" y="3416237"/>
                <a:ext cx="2777974" cy="660983"/>
                <a:chOff x="2852173" y="3408091"/>
                <a:chExt cx="2777974" cy="660983"/>
              </a:xfrm>
            </p:grpSpPr>
            <p:pic>
              <p:nvPicPr>
                <p:cNvPr id="17" name="图片 16"/>
                <p:cNvPicPr>
                  <a:picLocks noChangeAspect="1"/>
                </p:cNvPicPr>
                <p:nvPr/>
              </p:nvPicPr>
              <p:blipFill>
                <a:blip r:embed="rId3"/>
                <a:stretch>
                  <a:fillRect/>
                </a:stretch>
              </p:blipFill>
              <p:spPr>
                <a:xfrm>
                  <a:off x="2852173" y="3408091"/>
                  <a:ext cx="1379443" cy="660983"/>
                </a:xfrm>
                <a:prstGeom prst="rect">
                  <a:avLst/>
                </a:prstGeom>
              </p:spPr>
            </p:pic>
            <p:pic>
              <p:nvPicPr>
                <p:cNvPr id="18" name="图片 17"/>
                <p:cNvPicPr>
                  <a:picLocks noChangeAspect="1"/>
                </p:cNvPicPr>
                <p:nvPr/>
              </p:nvPicPr>
              <p:blipFill>
                <a:blip r:embed="rId4"/>
                <a:stretch>
                  <a:fillRect/>
                </a:stretch>
              </p:blipFill>
              <p:spPr>
                <a:xfrm>
                  <a:off x="4260554" y="3433288"/>
                  <a:ext cx="1369593" cy="618641"/>
                </a:xfrm>
                <a:prstGeom prst="rect">
                  <a:avLst/>
                </a:prstGeom>
              </p:spPr>
            </p:pic>
          </p:grpSp>
          <mc:AlternateContent xmlns:mc="http://schemas.openxmlformats.org/markup-compatibility/2006">
            <mc:Choice xmlns:a14="http://schemas.microsoft.com/office/drawing/2010/main" Requires="a14">
              <p:sp>
                <p:nvSpPr>
                  <p:cNvPr id="20" name="文本框 19"/>
                  <p:cNvSpPr txBox="1"/>
                  <p:nvPr/>
                </p:nvSpPr>
                <p:spPr>
                  <a:xfrm>
                    <a:off x="4023645" y="3593549"/>
                    <a:ext cx="226024"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altLang="zh-CN" i="1">
                              <a:latin typeface="Cambria Math" panose="02040503050406030204" pitchFamily="18" charset="0"/>
                            </a:rPr>
                            <m:t>+</m:t>
                          </m:r>
                        </m:oMath>
                      </m:oMathPara>
                    </a14:m>
                    <a:endParaRPr lang="zh-CN" altLang="en-US" dirty="0"/>
                  </a:p>
                </p:txBody>
              </p:sp>
            </mc:Choice>
            <mc:Fallback>
              <p:sp>
                <p:nvSpPr>
                  <p:cNvPr id="20" name="文本框 19"/>
                  <p:cNvSpPr txBox="1">
                    <a:spLocks noRot="1" noChangeAspect="1" noMove="1" noResize="1" noEditPoints="1" noAdjustHandles="1" noChangeArrowheads="1" noChangeShapeType="1" noTextEdit="1"/>
                  </p:cNvSpPr>
                  <p:nvPr/>
                </p:nvSpPr>
                <p:spPr>
                  <a:xfrm>
                    <a:off x="4023645" y="3593549"/>
                    <a:ext cx="226024" cy="276999"/>
                  </a:xfrm>
                  <a:prstGeom prst="rect">
                    <a:avLst/>
                  </a:prstGeom>
                  <a:blipFill rotWithShape="1">
                    <a:blip r:embed="rId5"/>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8" name="文本框 67"/>
                  <p:cNvSpPr txBox="1"/>
                  <p:nvPr/>
                </p:nvSpPr>
                <p:spPr>
                  <a:xfrm>
                    <a:off x="7103608" y="3603503"/>
                    <a:ext cx="226024"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altLang="zh-CN" i="1">
                              <a:latin typeface="Cambria Math" panose="02040503050406030204" pitchFamily="18" charset="0"/>
                            </a:rPr>
                            <m:t>+</m:t>
                          </m:r>
                        </m:oMath>
                      </m:oMathPara>
                    </a14:m>
                    <a:endParaRPr lang="zh-CN" altLang="en-US" dirty="0"/>
                  </a:p>
                </p:txBody>
              </p:sp>
            </mc:Choice>
            <mc:Fallback>
              <p:sp>
                <p:nvSpPr>
                  <p:cNvPr id="68" name="文本框 67"/>
                  <p:cNvSpPr txBox="1">
                    <a:spLocks noRot="1" noChangeAspect="1" noMove="1" noResize="1" noEditPoints="1" noAdjustHandles="1" noChangeArrowheads="1" noChangeShapeType="1" noTextEdit="1"/>
                  </p:cNvSpPr>
                  <p:nvPr/>
                </p:nvSpPr>
                <p:spPr>
                  <a:xfrm>
                    <a:off x="7103608" y="3603503"/>
                    <a:ext cx="226024" cy="276999"/>
                  </a:xfrm>
                  <a:prstGeom prst="rect">
                    <a:avLst/>
                  </a:prstGeom>
                  <a:blipFill rotWithShape="1">
                    <a:blip r:embed="rId5"/>
                  </a:blipFill>
                </p:spPr>
                <p:txBody>
                  <a:bodyPr/>
                  <a:lstStyle/>
                  <a:p>
                    <a:r>
                      <a:rPr lang="zh-CN" altLang="en-US">
                        <a:noFill/>
                      </a:rPr>
                      <a:t> </a:t>
                    </a:r>
                  </a:p>
                </p:txBody>
              </p:sp>
            </mc:Fallback>
          </mc:AlternateContent>
          <p:sp>
            <p:nvSpPr>
              <p:cNvPr id="21" name="文本框 20"/>
              <p:cNvSpPr txBox="1"/>
              <p:nvPr/>
            </p:nvSpPr>
            <p:spPr>
              <a:xfrm>
                <a:off x="7424186" y="3566088"/>
                <a:ext cx="530915" cy="369332"/>
              </a:xfrm>
              <a:prstGeom prst="rect">
                <a:avLst/>
              </a:prstGeom>
              <a:noFill/>
            </p:spPr>
            <p:txBody>
              <a:bodyPr wrap="none" rtlCol="0">
                <a:spAutoFit/>
              </a:bodyPr>
              <a:lstStyle/>
              <a:p>
                <a:r>
                  <a:rPr lang="en-US" altLang="zh-CN" dirty="0"/>
                  <a:t>······</a:t>
                </a:r>
                <a:endParaRPr lang="zh-CN" altLang="en-US" dirty="0"/>
              </a:p>
            </p:txBody>
          </p:sp>
        </p:grpSp>
        <p:sp>
          <p:nvSpPr>
            <p:cNvPr id="27" name="矩形 26"/>
            <p:cNvSpPr/>
            <p:nvPr/>
          </p:nvSpPr>
          <p:spPr>
            <a:xfrm>
              <a:off x="4749873" y="3210371"/>
              <a:ext cx="1330814" cy="246221"/>
            </a:xfrm>
            <a:prstGeom prst="rect">
              <a:avLst/>
            </a:prstGeom>
          </p:spPr>
          <p:txBody>
            <a:bodyPr wrap="none">
              <a:spAutoFit/>
            </a:bodyPr>
            <a:lstStyle/>
            <a:p>
              <a:r>
                <a:rPr lang="en-US" altLang="zh-CN" sz="1000" dirty="0">
                  <a:solidFill>
                    <a:srgbClr val="00B0F0"/>
                  </a:solidFill>
                </a:rPr>
                <a:t>S. Weinberg, PLB1990</a:t>
              </a:r>
              <a:endParaRPr lang="zh-CN" altLang="en-US" sz="1000" dirty="0">
                <a:solidFill>
                  <a:srgbClr val="00B0F0"/>
                </a:solidFill>
              </a:endParaRPr>
            </a:p>
          </p:txBody>
        </p:sp>
        <p:grpSp>
          <p:nvGrpSpPr>
            <p:cNvPr id="95" name="组合 94"/>
            <p:cNvGrpSpPr/>
            <p:nvPr/>
          </p:nvGrpSpPr>
          <p:grpSpPr>
            <a:xfrm>
              <a:off x="1552170" y="3467559"/>
              <a:ext cx="1666084" cy="403868"/>
              <a:chOff x="1552170" y="3467559"/>
              <a:chExt cx="1666084" cy="403868"/>
            </a:xfrm>
          </p:grpSpPr>
          <p:sp>
            <p:nvSpPr>
              <p:cNvPr id="62" name="圆角矩形 61"/>
              <p:cNvSpPr/>
              <p:nvPr/>
            </p:nvSpPr>
            <p:spPr>
              <a:xfrm>
                <a:off x="1552170" y="3467559"/>
                <a:ext cx="1666084" cy="379367"/>
              </a:xfrm>
              <a:prstGeom prst="roundRect">
                <a:avLst/>
              </a:prstGeom>
              <a:noFill/>
              <a:ln w="25400">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00B0F0"/>
                  </a:solidFill>
                  <a:latin typeface="微软雅黑" panose="020B0503020204020204" charset="-122"/>
                  <a:ea typeface="微软雅黑" panose="020B0503020204020204" charset="-122"/>
                </a:endParaRPr>
              </a:p>
            </p:txBody>
          </p:sp>
          <p:sp>
            <p:nvSpPr>
              <p:cNvPr id="94" name="矩形 93"/>
              <p:cNvSpPr/>
              <p:nvPr/>
            </p:nvSpPr>
            <p:spPr>
              <a:xfrm>
                <a:off x="1813165" y="3502095"/>
                <a:ext cx="1107996" cy="369332"/>
              </a:xfrm>
              <a:prstGeom prst="rect">
                <a:avLst/>
              </a:prstGeom>
            </p:spPr>
            <p:txBody>
              <a:bodyPr wrap="none">
                <a:spAutoFit/>
              </a:bodyPr>
              <a:lstStyle/>
              <a:p>
                <a:pPr algn="ctr"/>
                <a:r>
                  <a:rPr lang="zh-CN" altLang="en-US" b="1" dirty="0">
                    <a:solidFill>
                      <a:srgbClr val="00B0F0"/>
                    </a:solidFill>
                    <a:latin typeface="微软雅黑" panose="020B0503020204020204" charset="-122"/>
                    <a:ea typeface="微软雅黑" panose="020B0503020204020204" charset="-122"/>
                  </a:rPr>
                  <a:t>现代核力</a:t>
                </a:r>
                <a:endParaRPr lang="en-US" altLang="zh-CN" b="1" dirty="0">
                  <a:solidFill>
                    <a:srgbClr val="00B0F0"/>
                  </a:solidFill>
                  <a:latin typeface="微软雅黑" panose="020B0503020204020204" charset="-122"/>
                  <a:ea typeface="微软雅黑" panose="020B0503020204020204" charset="-122"/>
                </a:endParaRPr>
              </a:p>
            </p:txBody>
          </p:sp>
        </p:grpSp>
      </p:grpSp>
      <p:grpSp>
        <p:nvGrpSpPr>
          <p:cNvPr id="26" name="组合 25"/>
          <p:cNvGrpSpPr/>
          <p:nvPr/>
        </p:nvGrpSpPr>
        <p:grpSpPr>
          <a:xfrm>
            <a:off x="749510" y="2187405"/>
            <a:ext cx="6077138" cy="727144"/>
            <a:chOff x="749510" y="2187405"/>
            <a:chExt cx="6077138" cy="727144"/>
          </a:xfrm>
        </p:grpSpPr>
        <p:cxnSp>
          <p:nvCxnSpPr>
            <p:cNvPr id="76" name="肘形连接符 75"/>
            <p:cNvCxnSpPr/>
            <p:nvPr/>
          </p:nvCxnSpPr>
          <p:spPr>
            <a:xfrm>
              <a:off x="749510" y="2568774"/>
              <a:ext cx="2470115" cy="125370"/>
            </a:xfrm>
            <a:prstGeom prst="bentConnector3">
              <a:avLst>
                <a:gd name="adj1" fmla="val 12982"/>
              </a:avLst>
            </a:prstGeom>
            <a:ln w="25400">
              <a:solidFill>
                <a:srgbClr val="0070C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120059" y="2372417"/>
              <a:ext cx="1808508" cy="338554"/>
            </a:xfrm>
            <a:prstGeom prst="rect">
              <a:avLst/>
            </a:prstGeom>
          </p:spPr>
          <p:txBody>
            <a:bodyPr wrap="none">
              <a:spAutoFit/>
            </a:bodyPr>
            <a:lstStyle/>
            <a:p>
              <a:pPr marL="285750" indent="-285750">
                <a:buFont typeface="Wingdings" panose="05000000000000000000" pitchFamily="2" charset="2"/>
                <a:buChar char="Ø"/>
              </a:pPr>
              <a:r>
                <a:rPr lang="en-US" altLang="zh-CN" sz="1600" dirty="0"/>
                <a:t>1980’ </a:t>
              </a:r>
              <a:r>
                <a:rPr lang="zh-CN" altLang="en-US" sz="1600" dirty="0">
                  <a:latin typeface="微软雅黑" panose="020B0503020204020204" charset="-122"/>
                  <a:ea typeface="微软雅黑" panose="020B0503020204020204" charset="-122"/>
                </a:rPr>
                <a:t>夸克模型</a:t>
              </a:r>
              <a:endParaRPr lang="zh-CN" altLang="en-US" sz="1600" dirty="0">
                <a:latin typeface="微软雅黑" panose="020B0503020204020204" charset="-122"/>
                <a:ea typeface="微软雅黑" panose="020B0503020204020204" charset="-122"/>
              </a:endParaRPr>
            </a:p>
          </p:txBody>
        </p:sp>
        <p:pic>
          <p:nvPicPr>
            <p:cNvPr id="60" name="图片 59"/>
            <p:cNvPicPr>
              <a:picLocks noChangeAspect="1"/>
            </p:cNvPicPr>
            <p:nvPr/>
          </p:nvPicPr>
          <p:blipFill>
            <a:blip r:embed="rId6"/>
            <a:stretch>
              <a:fillRect/>
            </a:stretch>
          </p:blipFill>
          <p:spPr>
            <a:xfrm>
              <a:off x="3514454" y="2244468"/>
              <a:ext cx="1471902" cy="643161"/>
            </a:xfrm>
            <a:prstGeom prst="rect">
              <a:avLst/>
            </a:prstGeom>
          </p:spPr>
        </p:pic>
        <p:pic>
          <p:nvPicPr>
            <p:cNvPr id="61" name="图片 60"/>
            <p:cNvPicPr>
              <a:picLocks noChangeAspect="1"/>
            </p:cNvPicPr>
            <p:nvPr/>
          </p:nvPicPr>
          <p:blipFill>
            <a:blip r:embed="rId7"/>
            <a:stretch>
              <a:fillRect/>
            </a:stretch>
          </p:blipFill>
          <p:spPr>
            <a:xfrm>
              <a:off x="5110580" y="2235088"/>
              <a:ext cx="1502111" cy="655744"/>
            </a:xfrm>
            <a:prstGeom prst="rect">
              <a:avLst/>
            </a:prstGeom>
          </p:spPr>
        </p:pic>
        <p:sp>
          <p:nvSpPr>
            <p:cNvPr id="79" name="圆角矩形 78"/>
            <p:cNvSpPr/>
            <p:nvPr/>
          </p:nvSpPr>
          <p:spPr>
            <a:xfrm>
              <a:off x="3219626" y="2187405"/>
              <a:ext cx="3607022" cy="727144"/>
            </a:xfrm>
            <a:prstGeom prst="roundRect">
              <a:avLst/>
            </a:prstGeom>
            <a:noFill/>
            <a:ln w="25400">
              <a:solidFill>
                <a:srgbClr val="0070C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3" name="图片 62"/>
          <p:cNvPicPr>
            <a:picLocks noChangeAspect="1"/>
          </p:cNvPicPr>
          <p:nvPr/>
        </p:nvPicPr>
        <p:blipFill rotWithShape="1">
          <a:blip r:embed="rId8" cstate="print">
            <a:extLst>
              <a:ext uri="{28A0092B-C50C-407E-A947-70E740481C1C}">
                <a14:useLocalDpi xmlns:a14="http://schemas.microsoft.com/office/drawing/2010/main" val="0"/>
              </a:ext>
            </a:extLst>
          </a:blip>
          <a:srcRect t="22172" b="17447"/>
          <a:stretch>
            <a:fillRect/>
          </a:stretch>
        </p:blipFill>
        <p:spPr>
          <a:xfrm rot="5400000">
            <a:off x="-2045598" y="3250718"/>
            <a:ext cx="5425594" cy="1331461"/>
          </a:xfrm>
          <a:prstGeom prst="rect">
            <a:avLst/>
          </a:prstGeom>
          <a:noFill/>
        </p:spPr>
      </p:pic>
      <p:pic>
        <p:nvPicPr>
          <p:cNvPr id="8" name="图片 7" descr="C:\Users\len\Desktop\7-140129231040534.png"/>
          <p:cNvPicPr>
            <a:picLocks noChangeAspect="1"/>
          </p:cNvPicPr>
          <p:nvPr/>
        </p:nvPicPr>
        <p:blipFill rotWithShape="1">
          <a:blip r:embed="rId9"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2192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latin typeface="微软雅黑" panose="020B0503020204020204" charset="-122"/>
                <a:ea typeface="微软雅黑" panose="020B0503020204020204" charset="-122"/>
              </a:rPr>
              <a:t>核力简介</a:t>
            </a:r>
            <a:endParaRPr lang="zh-CN" altLang="en-US" sz="2400" b="1" dirty="0">
              <a:latin typeface="微软雅黑" panose="020B0503020204020204" charset="-122"/>
              <a:ea typeface="微软雅黑" panose="020B0503020204020204" charset="-122"/>
            </a:endParaRPr>
          </a:p>
        </p:txBody>
      </p:sp>
      <p:pic>
        <p:nvPicPr>
          <p:cNvPr id="9" name="图片 8" descr="C:\Users\len\Desktop\7-140129231040534.png"/>
          <p:cNvPicPr>
            <a:picLocks noChangeAspect="1"/>
          </p:cNvPicPr>
          <p:nvPr/>
        </p:nvPicPr>
        <p:blipFill rotWithShape="1">
          <a:blip r:embed="rId9"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a:t>
                </a:r>
                <a:r>
                  <a:rPr lang="zh-CN" altLang="en-US" sz="1100" b="1" dirty="0">
                    <a:solidFill>
                      <a:schemeClr val="bg1"/>
                    </a:solidFill>
                    <a:latin typeface="微软雅黑" panose="020B0503020204020204" charset="-122"/>
                    <a:ea typeface="微软雅黑" panose="020B0503020204020204" charset="-122"/>
                    <a:sym typeface="+mn-ea"/>
                  </a:rPr>
                  <a:t>新进展</a:t>
                </a:r>
                <a:endParaRPr lang="zh-CN" altLang="en-US" sz="1100" b="1" dirty="0">
                  <a:solidFill>
                    <a:schemeClr val="bg1"/>
                  </a:solidFill>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10"/>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7"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solidFill>
                  <a:schemeClr val="bg1"/>
                </a:solidFill>
                <a:latin typeface="微软雅黑" panose="020B0503020204020204" charset="-122"/>
                <a:ea typeface="微软雅黑" panose="020B0503020204020204" charset="-122"/>
              </a:rPr>
              <a:t>陆俊旭</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78" y="6644640"/>
            <a:ext cx="2817222"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1"/>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14" name="文本框 13"/>
          <p:cNvSpPr txBox="1"/>
          <p:nvPr/>
        </p:nvSpPr>
        <p:spPr>
          <a:xfrm>
            <a:off x="249602" y="803542"/>
            <a:ext cx="5097780" cy="460375"/>
          </a:xfrm>
          <a:prstGeom prst="rect">
            <a:avLst/>
          </a:prstGeom>
          <a:noFill/>
        </p:spPr>
        <p:txBody>
          <a:bodyPr wrap="none" rtlCol="0">
            <a:spAutoFit/>
          </a:bodyPr>
          <a:lstStyle/>
          <a:p>
            <a:pPr marL="342900" indent="-342900">
              <a:buFont typeface="Wingdings" panose="05000000000000000000" pitchFamily="2" charset="2"/>
              <a:buChar char="p"/>
            </a:pPr>
            <a:r>
              <a:rPr lang="zh-CN" altLang="en-US" sz="2400" b="1" dirty="0">
                <a:latin typeface="微软雅黑" panose="020B0503020204020204" charset="-122"/>
                <a:ea typeface="微软雅黑" panose="020B0503020204020204" charset="-122"/>
              </a:rPr>
              <a:t>物理学研究中最为困难的问题之一</a:t>
            </a:r>
            <a:endParaRPr lang="zh-CN" altLang="en-US" sz="2400" b="1" dirty="0">
              <a:latin typeface="微软雅黑" panose="020B0503020204020204" charset="-122"/>
              <a:ea typeface="微软雅黑" panose="020B0503020204020204" charset="-122"/>
            </a:endParaRPr>
          </a:p>
        </p:txBody>
      </p:sp>
      <p:sp>
        <p:nvSpPr>
          <p:cNvPr id="5" name="矩形 4"/>
          <p:cNvSpPr/>
          <p:nvPr/>
        </p:nvSpPr>
        <p:spPr>
          <a:xfrm>
            <a:off x="581052" y="1346454"/>
            <a:ext cx="2881302" cy="338554"/>
          </a:xfrm>
          <a:prstGeom prst="rect">
            <a:avLst/>
          </a:prstGeom>
        </p:spPr>
        <p:txBody>
          <a:bodyPr wrap="none">
            <a:spAutoFit/>
          </a:bodyPr>
          <a:lstStyle/>
          <a:p>
            <a:pPr marL="285750" indent="-285750">
              <a:buFont typeface="Wingdings" panose="05000000000000000000" pitchFamily="2" charset="2"/>
              <a:buChar char="Ø"/>
            </a:pPr>
            <a:r>
              <a:rPr lang="en-US" altLang="zh-CN" sz="1600" dirty="0"/>
              <a:t>1935 Yukawa, Meson theory</a:t>
            </a:r>
            <a:r>
              <a:rPr lang="zh-CN" altLang="en-US" sz="1600" dirty="0"/>
              <a:t> </a:t>
            </a:r>
            <a:endParaRPr lang="zh-CN" altLang="en-US" sz="1600" dirty="0"/>
          </a:p>
        </p:txBody>
      </p:sp>
      <p:grpSp>
        <p:nvGrpSpPr>
          <p:cNvPr id="4" name="组合 3"/>
          <p:cNvGrpSpPr/>
          <p:nvPr/>
        </p:nvGrpSpPr>
        <p:grpSpPr>
          <a:xfrm>
            <a:off x="560849" y="1836001"/>
            <a:ext cx="5056539" cy="338554"/>
            <a:chOff x="560849" y="1836001"/>
            <a:chExt cx="5056539" cy="338554"/>
          </a:xfrm>
        </p:grpSpPr>
        <p:cxnSp>
          <p:nvCxnSpPr>
            <p:cNvPr id="72" name="肘形连接符 71"/>
            <p:cNvCxnSpPr/>
            <p:nvPr/>
          </p:nvCxnSpPr>
          <p:spPr>
            <a:xfrm>
              <a:off x="560849" y="2007355"/>
              <a:ext cx="5056539" cy="141481"/>
            </a:xfrm>
            <a:prstGeom prst="bentConnector3">
              <a:avLst>
                <a:gd name="adj1" fmla="val 4005"/>
              </a:avLst>
            </a:prstGeom>
            <a:ln w="25400">
              <a:solidFill>
                <a:srgbClr val="7030A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732333" y="1836001"/>
              <a:ext cx="4885055" cy="338554"/>
            </a:xfrm>
            <a:prstGeom prst="rect">
              <a:avLst/>
            </a:prstGeom>
          </p:spPr>
          <p:txBody>
            <a:bodyPr wrap="none">
              <a:spAutoFit/>
            </a:bodyPr>
            <a:lstStyle/>
            <a:p>
              <a:pPr marL="285750" indent="-285750">
                <a:buFont typeface="Wingdings" panose="05000000000000000000" pitchFamily="2" charset="2"/>
                <a:buChar char="Ø"/>
              </a:pPr>
              <a:r>
                <a:rPr lang="en-US" altLang="zh-CN" sz="1600" dirty="0"/>
                <a:t>1950-1960’ One pion exchange, One boson exchange</a:t>
              </a:r>
              <a:endParaRPr lang="zh-CN" altLang="en-US" sz="1600" dirty="0"/>
            </a:p>
          </p:txBody>
        </p:sp>
      </p:grpSp>
      <p:grpSp>
        <p:nvGrpSpPr>
          <p:cNvPr id="29" name="组合 28"/>
          <p:cNvGrpSpPr/>
          <p:nvPr/>
        </p:nvGrpSpPr>
        <p:grpSpPr>
          <a:xfrm>
            <a:off x="1237673" y="4141062"/>
            <a:ext cx="8275432" cy="743529"/>
            <a:chOff x="1237673" y="4141062"/>
            <a:chExt cx="8275432" cy="743529"/>
          </a:xfrm>
        </p:grpSpPr>
        <p:cxnSp>
          <p:nvCxnSpPr>
            <p:cNvPr id="85" name="肘形连接符 84"/>
            <p:cNvCxnSpPr/>
            <p:nvPr/>
          </p:nvCxnSpPr>
          <p:spPr>
            <a:xfrm>
              <a:off x="1237673" y="4327590"/>
              <a:ext cx="5763761" cy="133895"/>
            </a:xfrm>
            <a:prstGeom prst="bentConnector3">
              <a:avLst>
                <a:gd name="adj1" fmla="val 5338"/>
              </a:avLst>
            </a:prstGeom>
            <a:ln w="254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1551224" y="4141062"/>
              <a:ext cx="5450210" cy="338554"/>
            </a:xfrm>
            <a:prstGeom prst="rect">
              <a:avLst/>
            </a:prstGeom>
          </p:spPr>
          <p:txBody>
            <a:bodyPr wrap="none">
              <a:spAutoFit/>
            </a:bodyPr>
            <a:lstStyle/>
            <a:p>
              <a:pPr marL="285750" indent="-285750">
                <a:buFont typeface="Wingdings" panose="05000000000000000000" pitchFamily="2" charset="2"/>
                <a:buChar char="Ø"/>
              </a:pPr>
              <a:r>
                <a:rPr lang="en-US" altLang="zh-CN" sz="1600" dirty="0"/>
                <a:t>1994 </a:t>
              </a:r>
              <a:r>
                <a:rPr lang="zh-CN" altLang="en-US" sz="1600" b="1" dirty="0">
                  <a:solidFill>
                    <a:srgbClr val="FF0000"/>
                  </a:solidFill>
                  <a:latin typeface="微软雅黑" panose="020B0503020204020204" charset="-122"/>
                  <a:ea typeface="微软雅黑" panose="020B0503020204020204" charset="-122"/>
                </a:rPr>
                <a:t>高精度 唯象模型</a:t>
              </a:r>
              <a:r>
                <a:rPr lang="en-US" altLang="zh-CN" sz="1600" dirty="0">
                  <a:latin typeface="微软雅黑" panose="020B0503020204020204" charset="-122"/>
                  <a:ea typeface="微软雅黑" panose="020B0503020204020204" charset="-122"/>
                </a:rPr>
                <a:t>: </a:t>
              </a:r>
              <a:r>
                <a:rPr lang="en-US" altLang="zh-CN" sz="1600" b="1" dirty="0">
                  <a:solidFill>
                    <a:srgbClr val="00B050"/>
                  </a:solidFill>
                  <a:latin typeface="微软雅黑" panose="020B0503020204020204" charset="-122"/>
                  <a:ea typeface="微软雅黑" panose="020B0503020204020204" charset="-122"/>
                </a:rPr>
                <a:t>AV18</a:t>
              </a:r>
              <a:r>
                <a:rPr lang="zh-CN" altLang="en-US" sz="1600" dirty="0">
                  <a:latin typeface="微软雅黑" panose="020B0503020204020204" charset="-122"/>
                  <a:ea typeface="微软雅黑" panose="020B0503020204020204" charset="-122"/>
                </a:rPr>
                <a:t>、</a:t>
              </a:r>
              <a:r>
                <a:rPr lang="en-US" altLang="zh-CN" sz="1600" b="1" dirty="0">
                  <a:solidFill>
                    <a:srgbClr val="00B050"/>
                  </a:solidFill>
                  <a:latin typeface="微软雅黑" panose="020B0503020204020204" charset="-122"/>
                  <a:ea typeface="微软雅黑" panose="020B0503020204020204" charset="-122"/>
                </a:rPr>
                <a:t>Reid93</a:t>
              </a:r>
              <a:r>
                <a:rPr lang="en-US" altLang="zh-CN" sz="1600" dirty="0">
                  <a:latin typeface="微软雅黑" panose="020B0503020204020204" charset="-122"/>
                  <a:ea typeface="微软雅黑" panose="020B0503020204020204" charset="-122"/>
                </a:rPr>
                <a:t> </a:t>
              </a:r>
              <a:r>
                <a:rPr lang="zh-CN" altLang="en-US" sz="1600" dirty="0">
                  <a:latin typeface="微软雅黑" panose="020B0503020204020204" charset="-122"/>
                  <a:ea typeface="微软雅黑" panose="020B0503020204020204" charset="-122"/>
                </a:rPr>
                <a:t>（算符因子化）</a:t>
              </a:r>
              <a:endParaRPr lang="zh-CN" altLang="en-US" sz="1600" dirty="0">
                <a:solidFill>
                  <a:srgbClr val="00B050"/>
                </a:solidFill>
                <a:latin typeface="微软雅黑" panose="020B0503020204020204" charset="-122"/>
                <a:ea typeface="微软雅黑" panose="020B0503020204020204" charset="-122"/>
              </a:endParaRPr>
            </a:p>
          </p:txBody>
        </p:sp>
        <mc:AlternateContent xmlns:mc="http://schemas.openxmlformats.org/markup-compatibility/2006">
          <mc:Choice xmlns:a14="http://schemas.microsoft.com/office/drawing/2010/main" Requires="a14">
            <p:sp>
              <p:nvSpPr>
                <p:cNvPr id="22" name="文本框 21"/>
                <p:cNvSpPr txBox="1"/>
                <p:nvPr/>
              </p:nvSpPr>
              <p:spPr>
                <a:xfrm>
                  <a:off x="2460475" y="4661901"/>
                  <a:ext cx="5318828" cy="222690"/>
                </a:xfrm>
                <a:prstGeom prst="rect">
                  <a:avLst/>
                </a:prstGeom>
                <a:noFill/>
              </p:spPr>
              <p:txBody>
                <a:bodyPr wrap="none" lIns="0" tIns="0" rIns="0" bIns="0" rtlCol="0">
                  <a:spAutoFit/>
                </a:bodyPr>
                <a:lstStyle/>
                <a:p>
                  <a14:m>
                    <m:oMath xmlns:m="http://schemas.openxmlformats.org/officeDocument/2006/math">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𝑉</m:t>
                          </m:r>
                        </m:e>
                        <m:sub>
                          <m:r>
                            <a:rPr lang="en-US" altLang="zh-CN" sz="1400" i="1">
                              <a:latin typeface="Cambria Math" panose="02040503050406030204" pitchFamily="18" charset="0"/>
                            </a:rPr>
                            <m:t>𝑁𝑁</m:t>
                          </m:r>
                        </m:sub>
                      </m:sSub>
                      <m:r>
                        <a:rPr lang="en-US" altLang="zh-CN" sz="1400" i="1">
                          <a:latin typeface="Cambria Math" panose="02040503050406030204" pitchFamily="18" charset="0"/>
                        </a:rPr>
                        <m:t>=</m:t>
                      </m:r>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𝑉</m:t>
                          </m:r>
                        </m:e>
                        <m:sub>
                          <m:r>
                            <a:rPr lang="en-US" altLang="zh-CN" sz="1400" i="1">
                              <a:latin typeface="Cambria Math" panose="02040503050406030204" pitchFamily="18" charset="0"/>
                            </a:rPr>
                            <m:t>𝑐</m:t>
                          </m:r>
                        </m:sub>
                      </m:sSub>
                      <m:d>
                        <m:dPr>
                          <m:ctrlPr>
                            <a:rPr lang="en-US" altLang="zh-CN" sz="1400" i="1">
                              <a:latin typeface="Cambria Math" panose="02040503050406030204" pitchFamily="18" charset="0"/>
                            </a:rPr>
                          </m:ctrlPr>
                        </m:dPr>
                        <m:e>
                          <m:r>
                            <a:rPr lang="en-US" altLang="zh-CN" sz="1400" i="1">
                              <a:latin typeface="Cambria Math" panose="02040503050406030204" pitchFamily="18" charset="0"/>
                            </a:rPr>
                            <m:t>𝑟</m:t>
                          </m:r>
                        </m:e>
                      </m:d>
                      <m:acc>
                        <m:accPr>
                          <m:ctrlPr>
                            <a:rPr lang="en-US" altLang="zh-CN" sz="1400" b="1" i="1">
                              <a:solidFill>
                                <a:srgbClr val="00B050"/>
                              </a:solidFill>
                              <a:latin typeface="Cambria Math" panose="02040503050406030204" pitchFamily="18" charset="0"/>
                            </a:rPr>
                          </m:ctrlPr>
                        </m:accPr>
                        <m:e>
                          <m:r>
                            <a:rPr lang="en-US" altLang="zh-CN" sz="1400" b="1" i="1">
                              <a:solidFill>
                                <a:srgbClr val="00B050"/>
                              </a:solidFill>
                              <a:latin typeface="Cambria Math" panose="02040503050406030204" pitchFamily="18" charset="0"/>
                            </a:rPr>
                            <m:t>𝟏</m:t>
                          </m:r>
                        </m:e>
                      </m:acc>
                      <m:r>
                        <a:rPr lang="en-US" altLang="zh-CN" sz="1400" i="1">
                          <a:latin typeface="Cambria Math" panose="02040503050406030204" pitchFamily="18" charset="0"/>
                        </a:rPr>
                        <m:t>+</m:t>
                      </m:r>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𝑉</m:t>
                          </m:r>
                        </m:e>
                        <m:sub>
                          <m:r>
                            <a:rPr lang="zh-CN" altLang="en-US" sz="1400" i="1">
                              <a:latin typeface="Cambria Math" panose="02040503050406030204" pitchFamily="18" charset="0"/>
                            </a:rPr>
                            <m:t>𝜎</m:t>
                          </m:r>
                        </m:sub>
                      </m:sSub>
                      <m:d>
                        <m:dPr>
                          <m:ctrlPr>
                            <a:rPr lang="en-US" altLang="zh-CN" sz="1400" i="1">
                              <a:latin typeface="Cambria Math" panose="02040503050406030204" pitchFamily="18" charset="0"/>
                            </a:rPr>
                          </m:ctrlPr>
                        </m:dPr>
                        <m:e>
                          <m:r>
                            <a:rPr lang="en-US" altLang="zh-CN" sz="1400" i="1">
                              <a:latin typeface="Cambria Math" panose="02040503050406030204" pitchFamily="18" charset="0"/>
                            </a:rPr>
                            <m:t>𝑟</m:t>
                          </m:r>
                        </m:e>
                      </m:d>
                      <m:sSub>
                        <m:sSubPr>
                          <m:ctrlPr>
                            <a:rPr lang="en-US" altLang="zh-CN" sz="1400" b="1" i="1">
                              <a:solidFill>
                                <a:srgbClr val="00B050"/>
                              </a:solidFill>
                              <a:latin typeface="Cambria Math" panose="02040503050406030204" pitchFamily="18" charset="0"/>
                            </a:rPr>
                          </m:ctrlPr>
                        </m:sSubPr>
                        <m:e>
                          <m:r>
                            <a:rPr lang="zh-CN" altLang="en-US" sz="1400" b="1" i="1">
                              <a:solidFill>
                                <a:srgbClr val="00B050"/>
                              </a:solidFill>
                              <a:latin typeface="Cambria Math" panose="02040503050406030204" pitchFamily="18" charset="0"/>
                            </a:rPr>
                            <m:t>𝝈</m:t>
                          </m:r>
                        </m:e>
                        <m:sub>
                          <m:r>
                            <a:rPr lang="en-US" altLang="zh-CN" sz="1400" b="1" i="1">
                              <a:solidFill>
                                <a:srgbClr val="00B050"/>
                              </a:solidFill>
                              <a:latin typeface="Cambria Math" panose="02040503050406030204" pitchFamily="18" charset="0"/>
                            </a:rPr>
                            <m:t>𝟏</m:t>
                          </m:r>
                        </m:sub>
                      </m:sSub>
                      <m:r>
                        <a:rPr lang="en-US" altLang="zh-CN" sz="1400" b="1" i="1">
                          <a:solidFill>
                            <a:srgbClr val="00B050"/>
                          </a:solidFill>
                          <a:latin typeface="Cambria Math" panose="02040503050406030204" pitchFamily="18" charset="0"/>
                          <a:ea typeface="Cambria Math" panose="02040503050406030204" pitchFamily="18" charset="0"/>
                        </a:rPr>
                        <m:t>∙</m:t>
                      </m:r>
                      <m:sSub>
                        <m:sSubPr>
                          <m:ctrlPr>
                            <a:rPr lang="en-US" altLang="zh-CN" sz="1400" b="1" i="1">
                              <a:solidFill>
                                <a:srgbClr val="00B050"/>
                              </a:solidFill>
                              <a:latin typeface="Cambria Math" panose="02040503050406030204" pitchFamily="18" charset="0"/>
                            </a:rPr>
                          </m:ctrlPr>
                        </m:sSubPr>
                        <m:e>
                          <m:r>
                            <a:rPr lang="zh-CN" altLang="en-US" sz="1400" b="1" i="1">
                              <a:solidFill>
                                <a:srgbClr val="00B050"/>
                              </a:solidFill>
                              <a:latin typeface="Cambria Math" panose="02040503050406030204" pitchFamily="18" charset="0"/>
                            </a:rPr>
                            <m:t>𝝈</m:t>
                          </m:r>
                        </m:e>
                        <m:sub>
                          <m:r>
                            <a:rPr lang="en-US" altLang="zh-CN" sz="1400" b="1" i="1">
                              <a:solidFill>
                                <a:srgbClr val="00B050"/>
                              </a:solidFill>
                              <a:latin typeface="Cambria Math" panose="02040503050406030204" pitchFamily="18" charset="0"/>
                            </a:rPr>
                            <m:t>𝟐</m:t>
                          </m:r>
                        </m:sub>
                      </m:sSub>
                      <m:r>
                        <a:rPr lang="en-US" altLang="zh-CN" sz="1400" i="1">
                          <a:latin typeface="Cambria Math" panose="02040503050406030204" pitchFamily="18" charset="0"/>
                        </a:rPr>
                        <m:t>+ </m:t>
                      </m:r>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𝑉</m:t>
                          </m:r>
                        </m:e>
                        <m:sub>
                          <m:r>
                            <a:rPr lang="en-US" altLang="zh-CN" sz="1400" i="1">
                              <a:latin typeface="Cambria Math" panose="02040503050406030204" pitchFamily="18" charset="0"/>
                            </a:rPr>
                            <m:t>𝐿𝑆</m:t>
                          </m:r>
                        </m:sub>
                      </m:sSub>
                      <m:d>
                        <m:dPr>
                          <m:ctrlPr>
                            <a:rPr lang="en-US" altLang="zh-CN" sz="1400" i="1">
                              <a:latin typeface="Cambria Math" panose="02040503050406030204" pitchFamily="18" charset="0"/>
                            </a:rPr>
                          </m:ctrlPr>
                        </m:dPr>
                        <m:e>
                          <m:r>
                            <a:rPr lang="en-US" altLang="zh-CN" sz="1400" i="1">
                              <a:latin typeface="Cambria Math" panose="02040503050406030204" pitchFamily="18" charset="0"/>
                            </a:rPr>
                            <m:t>𝑟</m:t>
                          </m:r>
                        </m:e>
                      </m:d>
                      <m:r>
                        <a:rPr lang="en-US" altLang="zh-CN" sz="1400" i="1">
                          <a:latin typeface="Cambria Math" panose="02040503050406030204" pitchFamily="18" charset="0"/>
                        </a:rPr>
                        <m:t> </m:t>
                      </m:r>
                      <m:r>
                        <a:rPr lang="en-US" altLang="zh-CN" sz="1400" b="1" i="1">
                          <a:solidFill>
                            <a:srgbClr val="00B050"/>
                          </a:solidFill>
                          <a:latin typeface="Cambria Math" panose="02040503050406030204" pitchFamily="18" charset="0"/>
                        </a:rPr>
                        <m:t>𝑳</m:t>
                      </m:r>
                      <m:r>
                        <a:rPr lang="en-US" altLang="zh-CN" sz="1400" b="1" i="1">
                          <a:solidFill>
                            <a:srgbClr val="00B050"/>
                          </a:solidFill>
                          <a:latin typeface="Cambria Math" panose="02040503050406030204" pitchFamily="18" charset="0"/>
                          <a:ea typeface="Cambria Math" panose="02040503050406030204" pitchFamily="18" charset="0"/>
                        </a:rPr>
                        <m:t>∙</m:t>
                      </m:r>
                      <m:r>
                        <a:rPr lang="en-US" altLang="zh-CN" sz="1400" b="1" i="1">
                          <a:solidFill>
                            <a:srgbClr val="00B050"/>
                          </a:solidFill>
                          <a:latin typeface="Cambria Math" panose="02040503050406030204" pitchFamily="18" charset="0"/>
                          <a:ea typeface="Cambria Math" panose="02040503050406030204" pitchFamily="18" charset="0"/>
                        </a:rPr>
                        <m:t>𝑺</m:t>
                      </m:r>
                      <m:r>
                        <a:rPr lang="en-US" altLang="zh-CN" sz="1400" i="1">
                          <a:latin typeface="Cambria Math" panose="02040503050406030204" pitchFamily="18" charset="0"/>
                          <a:ea typeface="Cambria Math" panose="02040503050406030204" pitchFamily="18" charset="0"/>
                        </a:rPr>
                        <m:t>+</m:t>
                      </m:r>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𝑉</m:t>
                          </m:r>
                        </m:e>
                        <m:sub>
                          <m:r>
                            <a:rPr lang="en-US" altLang="zh-CN" sz="1400" i="1">
                              <a:latin typeface="Cambria Math" panose="02040503050406030204" pitchFamily="18" charset="0"/>
                            </a:rPr>
                            <m:t>𝑇</m:t>
                          </m:r>
                        </m:sub>
                      </m:sSub>
                      <m:d>
                        <m:dPr>
                          <m:ctrlPr>
                            <a:rPr lang="en-US" altLang="zh-CN" sz="1400" i="1">
                              <a:latin typeface="Cambria Math" panose="02040503050406030204" pitchFamily="18" charset="0"/>
                            </a:rPr>
                          </m:ctrlPr>
                        </m:dPr>
                        <m:e>
                          <m:r>
                            <a:rPr lang="en-US" altLang="zh-CN" sz="1400" i="1">
                              <a:latin typeface="Cambria Math" panose="02040503050406030204" pitchFamily="18" charset="0"/>
                            </a:rPr>
                            <m:t>𝑟</m:t>
                          </m:r>
                        </m:e>
                      </m:d>
                      <m:r>
                        <a:rPr lang="en-US" altLang="zh-CN" sz="1400" i="1">
                          <a:latin typeface="Cambria Math" panose="02040503050406030204" pitchFamily="18" charset="0"/>
                        </a:rPr>
                        <m:t> </m:t>
                      </m:r>
                      <m:sSub>
                        <m:sSubPr>
                          <m:ctrlPr>
                            <a:rPr lang="en-US" altLang="zh-CN" sz="1400" b="1" i="1" dirty="0">
                              <a:solidFill>
                                <a:srgbClr val="00B050"/>
                              </a:solidFill>
                              <a:latin typeface="Cambria Math" panose="02040503050406030204" pitchFamily="18" charset="0"/>
                            </a:rPr>
                          </m:ctrlPr>
                        </m:sSubPr>
                        <m:e>
                          <m:r>
                            <a:rPr lang="zh-CN" altLang="en-US" sz="1400" b="1" i="1" dirty="0">
                              <a:solidFill>
                                <a:srgbClr val="00B050"/>
                              </a:solidFill>
                              <a:latin typeface="Cambria Math" panose="02040503050406030204" pitchFamily="18" charset="0"/>
                            </a:rPr>
                            <m:t>𝝈</m:t>
                          </m:r>
                        </m:e>
                        <m:sub>
                          <m:r>
                            <a:rPr lang="en-US" altLang="zh-CN" sz="1400" b="1" i="1" dirty="0">
                              <a:solidFill>
                                <a:srgbClr val="00B050"/>
                              </a:solidFill>
                              <a:latin typeface="Cambria Math" panose="02040503050406030204" pitchFamily="18" charset="0"/>
                            </a:rPr>
                            <m:t>𝟏</m:t>
                          </m:r>
                        </m:sub>
                      </m:sSub>
                      <m:r>
                        <a:rPr lang="en-US" altLang="zh-CN" sz="1400" b="1" i="1">
                          <a:solidFill>
                            <a:srgbClr val="00B050"/>
                          </a:solidFill>
                          <a:latin typeface="Cambria Math" panose="02040503050406030204" pitchFamily="18" charset="0"/>
                          <a:ea typeface="Cambria Math" panose="02040503050406030204" pitchFamily="18" charset="0"/>
                        </a:rPr>
                        <m:t>∙</m:t>
                      </m:r>
                      <m:r>
                        <a:rPr lang="en-US" altLang="zh-CN" sz="1400" b="1" i="1">
                          <a:solidFill>
                            <a:srgbClr val="00B050"/>
                          </a:solidFill>
                          <a:latin typeface="Cambria Math" panose="02040503050406030204" pitchFamily="18" charset="0"/>
                          <a:ea typeface="Cambria Math" panose="02040503050406030204" pitchFamily="18" charset="0"/>
                        </a:rPr>
                        <m:t>𝒒</m:t>
                      </m:r>
                      <m:sSub>
                        <m:sSubPr>
                          <m:ctrlPr>
                            <a:rPr lang="en-US" altLang="zh-CN" sz="1400" b="1" i="1" dirty="0">
                              <a:solidFill>
                                <a:srgbClr val="00B050"/>
                              </a:solidFill>
                              <a:latin typeface="Cambria Math" panose="02040503050406030204" pitchFamily="18" charset="0"/>
                            </a:rPr>
                          </m:ctrlPr>
                        </m:sSubPr>
                        <m:e>
                          <m:r>
                            <a:rPr lang="zh-CN" altLang="en-US" sz="1400" b="1" i="1" dirty="0">
                              <a:solidFill>
                                <a:srgbClr val="00B050"/>
                              </a:solidFill>
                              <a:latin typeface="Cambria Math" panose="02040503050406030204" pitchFamily="18" charset="0"/>
                            </a:rPr>
                            <m:t>𝝈</m:t>
                          </m:r>
                        </m:e>
                        <m:sub>
                          <m:r>
                            <a:rPr lang="en-US" altLang="zh-CN" sz="1400" b="1" i="1" dirty="0">
                              <a:solidFill>
                                <a:srgbClr val="00B050"/>
                              </a:solidFill>
                              <a:latin typeface="Cambria Math" panose="02040503050406030204" pitchFamily="18" charset="0"/>
                            </a:rPr>
                            <m:t>𝟐</m:t>
                          </m:r>
                        </m:sub>
                      </m:sSub>
                      <m:r>
                        <a:rPr lang="en-US" altLang="zh-CN" sz="1400" b="1" i="1">
                          <a:solidFill>
                            <a:srgbClr val="00B050"/>
                          </a:solidFill>
                          <a:latin typeface="Cambria Math" panose="02040503050406030204" pitchFamily="18" charset="0"/>
                          <a:ea typeface="Cambria Math" panose="02040503050406030204" pitchFamily="18" charset="0"/>
                        </a:rPr>
                        <m:t>∙</m:t>
                      </m:r>
                      <m:r>
                        <a:rPr lang="en-US" altLang="zh-CN" sz="1400" b="1" i="1">
                          <a:solidFill>
                            <a:srgbClr val="00B050"/>
                          </a:solidFill>
                          <a:latin typeface="Cambria Math" panose="02040503050406030204" pitchFamily="18" charset="0"/>
                          <a:ea typeface="Cambria Math" panose="02040503050406030204" pitchFamily="18" charset="0"/>
                        </a:rPr>
                        <m:t>𝒒</m:t>
                      </m:r>
                      <m:r>
                        <a:rPr lang="en-US" altLang="zh-CN" sz="1400" i="1">
                          <a:latin typeface="Cambria Math" panose="02040503050406030204" pitchFamily="18" charset="0"/>
                          <a:ea typeface="Cambria Math" panose="02040503050406030204" pitchFamily="18" charset="0"/>
                        </a:rPr>
                        <m:t>+</m:t>
                      </m:r>
                    </m:oMath>
                  </a14:m>
                  <a:r>
                    <a:rPr lang="en-US" altLang="zh-CN" sz="1400" dirty="0"/>
                    <a:t> ······</a:t>
                  </a:r>
                  <a:endParaRPr lang="zh-CN" altLang="en-US" sz="1400" dirty="0"/>
                </a:p>
              </p:txBody>
            </p:sp>
          </mc:Choice>
          <mc:Fallback>
            <p:sp>
              <p:nvSpPr>
                <p:cNvPr id="22" name="文本框 21"/>
                <p:cNvSpPr txBox="1">
                  <a:spLocks noRot="1" noChangeAspect="1" noMove="1" noResize="1" noEditPoints="1" noAdjustHandles="1" noChangeArrowheads="1" noChangeShapeType="1" noTextEdit="1"/>
                </p:cNvSpPr>
                <p:nvPr/>
              </p:nvSpPr>
              <p:spPr>
                <a:xfrm>
                  <a:off x="2460475" y="4661901"/>
                  <a:ext cx="5318828" cy="222690"/>
                </a:xfrm>
                <a:prstGeom prst="rect">
                  <a:avLst/>
                </a:prstGeom>
                <a:blipFill rotWithShape="1">
                  <a:blip r:embed="rId11"/>
                </a:blipFill>
              </p:spPr>
              <p:txBody>
                <a:bodyPr/>
                <a:lstStyle/>
                <a:p>
                  <a:r>
                    <a:rPr lang="zh-CN" altLang="en-US">
                      <a:noFill/>
                    </a:rPr>
                    <a:t> </a:t>
                  </a:r>
                </a:p>
              </p:txBody>
            </p:sp>
          </mc:Fallback>
        </mc:AlternateContent>
        <p:sp>
          <p:nvSpPr>
            <p:cNvPr id="23" name="矩形 22"/>
            <p:cNvSpPr/>
            <p:nvPr/>
          </p:nvSpPr>
          <p:spPr>
            <a:xfrm>
              <a:off x="7059010" y="4439085"/>
              <a:ext cx="1122423" cy="246221"/>
            </a:xfrm>
            <a:prstGeom prst="rect">
              <a:avLst/>
            </a:prstGeom>
          </p:spPr>
          <p:txBody>
            <a:bodyPr wrap="none">
              <a:spAutoFit/>
            </a:bodyPr>
            <a:lstStyle/>
            <a:p>
              <a:r>
                <a:rPr lang="en-US" altLang="zh-CN" sz="1000" dirty="0">
                  <a:solidFill>
                    <a:srgbClr val="00B0F0"/>
                  </a:solidFill>
                </a:rPr>
                <a:t>V. </a:t>
              </a:r>
              <a:r>
                <a:rPr lang="en-US" altLang="zh-CN" sz="1000" dirty="0" err="1">
                  <a:solidFill>
                    <a:srgbClr val="00B0F0"/>
                  </a:solidFill>
                </a:rPr>
                <a:t>Stoks</a:t>
              </a:r>
              <a:r>
                <a:rPr lang="en-US" altLang="zh-CN" sz="1000" dirty="0">
                  <a:solidFill>
                    <a:srgbClr val="00B0F0"/>
                  </a:solidFill>
                </a:rPr>
                <a:t>, PRC1994</a:t>
              </a:r>
              <a:endParaRPr lang="zh-CN" altLang="en-US" sz="1000" dirty="0">
                <a:solidFill>
                  <a:srgbClr val="00B0F0"/>
                </a:solidFill>
              </a:endParaRPr>
            </a:p>
          </p:txBody>
        </p:sp>
        <p:sp>
          <p:nvSpPr>
            <p:cNvPr id="24" name="矩形 23"/>
            <p:cNvSpPr/>
            <p:nvPr/>
          </p:nvSpPr>
          <p:spPr>
            <a:xfrm>
              <a:off x="8294502" y="4435396"/>
              <a:ext cx="1218603" cy="246221"/>
            </a:xfrm>
            <a:prstGeom prst="rect">
              <a:avLst/>
            </a:prstGeom>
          </p:spPr>
          <p:txBody>
            <a:bodyPr wrap="none">
              <a:spAutoFit/>
            </a:bodyPr>
            <a:lstStyle/>
            <a:p>
              <a:r>
                <a:rPr lang="en-US" altLang="zh-CN" sz="1000" dirty="0">
                  <a:solidFill>
                    <a:srgbClr val="00B0F0"/>
                  </a:solidFill>
                </a:rPr>
                <a:t>R. Wiringa,PRC1994</a:t>
              </a:r>
              <a:endParaRPr lang="zh-CN" altLang="en-US" sz="1000" dirty="0">
                <a:solidFill>
                  <a:srgbClr val="00B0F0"/>
                </a:solidFill>
              </a:endParaRPr>
            </a:p>
          </p:txBody>
        </p:sp>
      </p:grpSp>
      <p:grpSp>
        <p:nvGrpSpPr>
          <p:cNvPr id="36" name="组合 35"/>
          <p:cNvGrpSpPr/>
          <p:nvPr/>
        </p:nvGrpSpPr>
        <p:grpSpPr>
          <a:xfrm>
            <a:off x="1202278" y="5508895"/>
            <a:ext cx="6028083" cy="1052968"/>
            <a:chOff x="1202278" y="5508895"/>
            <a:chExt cx="6028083" cy="1052968"/>
          </a:xfrm>
        </p:grpSpPr>
        <p:cxnSp>
          <p:nvCxnSpPr>
            <p:cNvPr id="91" name="肘形连接符 90"/>
            <p:cNvCxnSpPr/>
            <p:nvPr/>
          </p:nvCxnSpPr>
          <p:spPr>
            <a:xfrm>
              <a:off x="1202278" y="5834583"/>
              <a:ext cx="5763761" cy="133895"/>
            </a:xfrm>
            <a:prstGeom prst="bentConnector3">
              <a:avLst>
                <a:gd name="adj1" fmla="val 5338"/>
              </a:avLst>
            </a:prstGeom>
            <a:ln w="25400">
              <a:solidFill>
                <a:srgbClr val="FFC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1553345" y="5652604"/>
              <a:ext cx="3337773" cy="338554"/>
            </a:xfrm>
            <a:prstGeom prst="rect">
              <a:avLst/>
            </a:prstGeom>
          </p:spPr>
          <p:txBody>
            <a:bodyPr wrap="none">
              <a:spAutoFit/>
            </a:bodyPr>
            <a:lstStyle/>
            <a:p>
              <a:pPr marL="285750" indent="-285750">
                <a:buFont typeface="Wingdings" panose="05000000000000000000" pitchFamily="2" charset="2"/>
                <a:buChar char="Ø"/>
              </a:pPr>
              <a:r>
                <a:rPr lang="en-US" altLang="zh-CN" sz="1600" dirty="0"/>
                <a:t>2006</a:t>
              </a:r>
              <a:r>
                <a:rPr lang="zh-CN" altLang="en-US" sz="1600" dirty="0">
                  <a:latin typeface="微软雅黑" panose="020B0503020204020204" charset="-122"/>
                  <a:ea typeface="微软雅黑" panose="020B0503020204020204" charset="-122"/>
                </a:rPr>
                <a:t>完整动力学的</a:t>
              </a:r>
              <a:r>
                <a:rPr lang="en-US" altLang="zh-CN" sz="1600" b="1" dirty="0">
                  <a:solidFill>
                    <a:srgbClr val="F62AF6"/>
                  </a:solidFill>
                  <a:latin typeface="微软雅黑" panose="020B0503020204020204" charset="-122"/>
                  <a:ea typeface="微软雅黑" panose="020B0503020204020204" charset="-122"/>
                </a:rPr>
                <a:t>Lattice QCD</a:t>
              </a:r>
              <a:endParaRPr lang="zh-CN" altLang="en-US" sz="1600" b="1" dirty="0">
                <a:solidFill>
                  <a:srgbClr val="F62AF6"/>
                </a:solidFill>
                <a:latin typeface="微软雅黑" panose="020B0503020204020204" charset="-122"/>
                <a:ea typeface="微软雅黑" panose="020B0503020204020204" charset="-122"/>
              </a:endParaRPr>
            </a:p>
          </p:txBody>
        </p:sp>
        <p:pic>
          <p:nvPicPr>
            <p:cNvPr id="58" name="图片 57"/>
            <p:cNvPicPr>
              <a:picLocks noChangeAspect="1"/>
            </p:cNvPicPr>
            <p:nvPr/>
          </p:nvPicPr>
          <p:blipFill>
            <a:blip r:embed="rId12"/>
            <a:stretch>
              <a:fillRect/>
            </a:stretch>
          </p:blipFill>
          <p:spPr>
            <a:xfrm>
              <a:off x="5595294" y="5508895"/>
              <a:ext cx="1635067" cy="1052968"/>
            </a:xfrm>
            <a:prstGeom prst="rect">
              <a:avLst/>
            </a:prstGeom>
          </p:spPr>
        </p:pic>
        <p:sp>
          <p:nvSpPr>
            <p:cNvPr id="59" name="文本框 58"/>
            <p:cNvSpPr txBox="1"/>
            <p:nvPr/>
          </p:nvSpPr>
          <p:spPr>
            <a:xfrm>
              <a:off x="3110818" y="6045442"/>
              <a:ext cx="1184940" cy="246221"/>
            </a:xfrm>
            <a:prstGeom prst="rect">
              <a:avLst/>
            </a:prstGeom>
            <a:noFill/>
          </p:spPr>
          <p:txBody>
            <a:bodyPr wrap="none" rtlCol="0">
              <a:spAutoFit/>
            </a:bodyPr>
            <a:lstStyle/>
            <a:p>
              <a:r>
                <a:rPr lang="en-US" altLang="zh-CN" sz="1000" dirty="0" err="1">
                  <a:solidFill>
                    <a:srgbClr val="00B0F0"/>
                  </a:solidFill>
                </a:rPr>
                <a:t>S.R.Beane</a:t>
              </a:r>
              <a:r>
                <a:rPr lang="en-US" altLang="zh-CN" sz="1000" dirty="0">
                  <a:solidFill>
                    <a:srgbClr val="00B0F0"/>
                  </a:solidFill>
                </a:rPr>
                <a:t> PRL2006</a:t>
              </a:r>
              <a:endParaRPr lang="zh-CN" altLang="en-US" sz="1000" dirty="0">
                <a:solidFill>
                  <a:srgbClr val="00B0F0"/>
                </a:solidFill>
              </a:endParaRPr>
            </a:p>
          </p:txBody>
        </p:sp>
      </p:grpSp>
      <p:pic>
        <p:nvPicPr>
          <p:cNvPr id="31" name="图片 30"/>
          <p:cNvPicPr>
            <a:picLocks noChangeAspect="1"/>
          </p:cNvPicPr>
          <p:nvPr/>
        </p:nvPicPr>
        <p:blipFill>
          <a:blip r:embed="rId13"/>
          <a:stretch>
            <a:fillRect/>
          </a:stretch>
        </p:blipFill>
        <p:spPr>
          <a:xfrm>
            <a:off x="8079635" y="643683"/>
            <a:ext cx="1043119" cy="1497938"/>
          </a:xfrm>
          <a:prstGeom prst="rect">
            <a:avLst/>
          </a:prstGeom>
        </p:spPr>
      </p:pic>
      <p:sp>
        <p:nvSpPr>
          <p:cNvPr id="32" name="文本框 31"/>
          <p:cNvSpPr txBox="1"/>
          <p:nvPr/>
        </p:nvSpPr>
        <p:spPr>
          <a:xfrm>
            <a:off x="8212354" y="2131423"/>
            <a:ext cx="1033040" cy="307777"/>
          </a:xfrm>
          <a:prstGeom prst="rect">
            <a:avLst/>
          </a:prstGeom>
          <a:noFill/>
        </p:spPr>
        <p:txBody>
          <a:bodyPr wrap="none" rtlCol="0">
            <a:spAutoFit/>
          </a:bodyPr>
          <a:lstStyle/>
          <a:p>
            <a:r>
              <a:rPr lang="en-US" altLang="zh-CN" sz="1400" b="1" dirty="0"/>
              <a:t>Hans Bethe</a:t>
            </a:r>
            <a:endParaRPr lang="zh-CN" altLang="en-US" sz="1400" b="1" dirty="0"/>
          </a:p>
        </p:txBody>
      </p:sp>
      <p:pic>
        <p:nvPicPr>
          <p:cNvPr id="33" name="图片 32"/>
          <p:cNvPicPr>
            <a:picLocks noChangeAspect="1"/>
          </p:cNvPicPr>
          <p:nvPr/>
        </p:nvPicPr>
        <p:blipFill>
          <a:blip r:embed="rId14"/>
          <a:stretch>
            <a:fillRect/>
          </a:stretch>
        </p:blipFill>
        <p:spPr>
          <a:xfrm>
            <a:off x="9446958" y="648291"/>
            <a:ext cx="1062927" cy="1471518"/>
          </a:xfrm>
          <a:prstGeom prst="rect">
            <a:avLst/>
          </a:prstGeom>
        </p:spPr>
      </p:pic>
      <p:sp>
        <p:nvSpPr>
          <p:cNvPr id="34" name="矩形 33"/>
          <p:cNvSpPr/>
          <p:nvPr/>
        </p:nvSpPr>
        <p:spPr>
          <a:xfrm>
            <a:off x="9660914" y="2131423"/>
            <a:ext cx="755463" cy="307777"/>
          </a:xfrm>
          <a:prstGeom prst="rect">
            <a:avLst/>
          </a:prstGeom>
        </p:spPr>
        <p:txBody>
          <a:bodyPr wrap="none">
            <a:spAutoFit/>
          </a:bodyPr>
          <a:lstStyle/>
          <a:p>
            <a:r>
              <a:rPr lang="en-US" altLang="zh-CN" sz="1400" b="1" dirty="0"/>
              <a:t>Yukawa</a:t>
            </a:r>
            <a:endParaRPr lang="zh-CN" altLang="en-US" sz="1400" b="1" dirty="0"/>
          </a:p>
        </p:txBody>
      </p:sp>
      <p:sp>
        <p:nvSpPr>
          <p:cNvPr id="35" name="文本框 34"/>
          <p:cNvSpPr txBox="1"/>
          <p:nvPr/>
        </p:nvSpPr>
        <p:spPr>
          <a:xfrm>
            <a:off x="8206224" y="2394928"/>
            <a:ext cx="2301875" cy="368300"/>
          </a:xfrm>
          <a:prstGeom prst="rect">
            <a:avLst/>
          </a:prstGeom>
          <a:noFill/>
        </p:spPr>
        <p:txBody>
          <a:bodyPr wrap="none" rtlCol="0">
            <a:spAutoFit/>
          </a:bodyPr>
          <a:lstStyle/>
          <a:p>
            <a:r>
              <a:rPr lang="en-US" altLang="zh-CN" dirty="0"/>
              <a:t>Nobel Prize 1967/1949</a:t>
            </a:r>
            <a:endParaRPr lang="zh-CN" altLang="en-US" dirty="0"/>
          </a:p>
        </p:txBody>
      </p:sp>
      <p:sp>
        <p:nvSpPr>
          <p:cNvPr id="64" name="椭圆 63"/>
          <p:cNvSpPr/>
          <p:nvPr/>
        </p:nvSpPr>
        <p:spPr>
          <a:xfrm>
            <a:off x="114732" y="1358395"/>
            <a:ext cx="288032" cy="288032"/>
          </a:xfrm>
          <a:prstGeom prst="ellipse">
            <a:avLst/>
          </a:prstGeom>
          <a:solidFill>
            <a:srgbClr val="00206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5" name="椭圆 64"/>
          <p:cNvSpPr/>
          <p:nvPr/>
        </p:nvSpPr>
        <p:spPr>
          <a:xfrm>
            <a:off x="402764" y="1872938"/>
            <a:ext cx="288032" cy="288032"/>
          </a:xfrm>
          <a:prstGeom prst="ellipse">
            <a:avLst/>
          </a:prstGeom>
          <a:solidFill>
            <a:srgbClr val="7030A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6" name="椭圆 65"/>
          <p:cNvSpPr/>
          <p:nvPr/>
        </p:nvSpPr>
        <p:spPr>
          <a:xfrm>
            <a:off x="634793" y="2413758"/>
            <a:ext cx="288032" cy="288032"/>
          </a:xfrm>
          <a:prstGeom prst="ellipse">
            <a:avLst/>
          </a:prstGeom>
          <a:solidFill>
            <a:srgbClr val="0070C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7" name="椭圆 66"/>
          <p:cNvSpPr/>
          <p:nvPr/>
        </p:nvSpPr>
        <p:spPr>
          <a:xfrm>
            <a:off x="834107" y="2995989"/>
            <a:ext cx="288032" cy="288032"/>
          </a:xfrm>
          <a:prstGeom prst="ellipse">
            <a:avLst/>
          </a:prstGeom>
          <a:solidFill>
            <a:srgbClr val="00B0F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9" name="椭圆 68"/>
          <p:cNvSpPr/>
          <p:nvPr/>
        </p:nvSpPr>
        <p:spPr>
          <a:xfrm>
            <a:off x="1081892" y="4182172"/>
            <a:ext cx="288032" cy="288032"/>
          </a:xfrm>
          <a:prstGeom prst="ellipse">
            <a:avLst/>
          </a:prstGeom>
          <a:solidFill>
            <a:srgbClr val="00B05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0" name="椭圆 69"/>
          <p:cNvSpPr/>
          <p:nvPr/>
        </p:nvSpPr>
        <p:spPr>
          <a:xfrm>
            <a:off x="1098118" y="4972435"/>
            <a:ext cx="288032" cy="288032"/>
          </a:xfrm>
          <a:prstGeom prst="ellipse">
            <a:avLst/>
          </a:prstGeom>
          <a:solidFill>
            <a:srgbClr val="92D05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1" name="椭圆 70"/>
          <p:cNvSpPr/>
          <p:nvPr/>
        </p:nvSpPr>
        <p:spPr>
          <a:xfrm>
            <a:off x="1063613" y="5685174"/>
            <a:ext cx="288032" cy="288032"/>
          </a:xfrm>
          <a:prstGeom prst="ellipse">
            <a:avLst/>
          </a:prstGeom>
          <a:solidFill>
            <a:srgbClr val="FFC000"/>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cxnSp>
        <p:nvCxnSpPr>
          <p:cNvPr id="42" name="肘形连接符 41"/>
          <p:cNvCxnSpPr/>
          <p:nvPr/>
        </p:nvCxnSpPr>
        <p:spPr>
          <a:xfrm>
            <a:off x="258748" y="1502411"/>
            <a:ext cx="3088747" cy="172267"/>
          </a:xfrm>
          <a:prstGeom prst="bentConnector3">
            <a:avLst>
              <a:gd name="adj1" fmla="val 10742"/>
            </a:avLst>
          </a:prstGeom>
          <a:ln w="25400">
            <a:solidFill>
              <a:srgbClr val="00206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a:t>QCD </a:t>
            </a:r>
            <a:r>
              <a:rPr lang="zh-CN" altLang="en-US" sz="2400" b="1" dirty="0"/>
              <a:t>与手征有效场论</a:t>
            </a:r>
            <a:endParaRPr lang="zh-CN" altLang="en-US" sz="2400" b="1"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a:t>
                </a:r>
                <a:r>
                  <a:rPr lang="zh-CN" altLang="en-US" sz="1100" b="1" dirty="0">
                    <a:solidFill>
                      <a:schemeClr val="bg1"/>
                    </a:solidFill>
                    <a:latin typeface="微软雅黑" panose="020B0503020204020204" charset="-122"/>
                    <a:ea typeface="微软雅黑" panose="020B0503020204020204" charset="-122"/>
                    <a:sym typeface="+mn-ea"/>
                  </a:rPr>
                  <a:t>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2"/>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17220"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pic>
        <p:nvPicPr>
          <p:cNvPr id="14" name="图片 13"/>
          <p:cNvPicPr>
            <a:picLocks noChangeAspect="1"/>
          </p:cNvPicPr>
          <p:nvPr/>
        </p:nvPicPr>
        <p:blipFill rotWithShape="1">
          <a:blip r:embed="rId3"/>
          <a:srcRect t="5979"/>
          <a:stretch>
            <a:fillRect/>
          </a:stretch>
        </p:blipFill>
        <p:spPr>
          <a:xfrm>
            <a:off x="8030862" y="618308"/>
            <a:ext cx="3590785" cy="2580354"/>
          </a:xfrm>
          <a:prstGeom prst="rect">
            <a:avLst/>
          </a:prstGeom>
        </p:spPr>
      </p:pic>
      <p:sp>
        <p:nvSpPr>
          <p:cNvPr id="16" name="文本框 15"/>
          <p:cNvSpPr txBox="1"/>
          <p:nvPr/>
        </p:nvSpPr>
        <p:spPr>
          <a:xfrm>
            <a:off x="120216" y="648824"/>
            <a:ext cx="6952455" cy="460375"/>
          </a:xfrm>
          <a:prstGeom prst="rect">
            <a:avLst/>
          </a:prstGeom>
          <a:noFill/>
        </p:spPr>
        <p:txBody>
          <a:bodyPr wrap="square" rtlCol="0">
            <a:spAutoFit/>
          </a:bodyPr>
          <a:lstStyle/>
          <a:p>
            <a:pPr marL="285750" indent="-285750">
              <a:buFont typeface="Wingdings" panose="05000000000000000000" pitchFamily="2" charset="2"/>
              <a:buChar char="q"/>
            </a:pPr>
            <a:r>
              <a:rPr lang="en-US" sz="2400" b="1" dirty="0">
                <a:solidFill>
                  <a:srgbClr val="C00000"/>
                </a:solidFill>
                <a:ea typeface="微软雅黑" panose="020B0503020204020204" charset="-122"/>
              </a:rPr>
              <a:t>QCD: </a:t>
            </a:r>
            <a:r>
              <a:rPr lang="zh-CN" altLang="en-US" sz="2400" b="1" dirty="0">
                <a:solidFill>
                  <a:srgbClr val="C00000"/>
                </a:solidFill>
                <a:ea typeface="微软雅黑" panose="020B0503020204020204" charset="-122"/>
              </a:rPr>
              <a:t>渐近自由与色禁闭</a:t>
            </a:r>
            <a:endParaRPr lang="zh-CN" altLang="en-US" sz="2400" b="1" dirty="0">
              <a:solidFill>
                <a:srgbClr val="C00000"/>
              </a:solidFill>
              <a:ea typeface="微软雅黑" panose="020B0503020204020204" charset="-122"/>
            </a:endParaRPr>
          </a:p>
        </p:txBody>
      </p:sp>
      <p:sp>
        <p:nvSpPr>
          <p:cNvPr id="25" name="文本框 24"/>
          <p:cNvSpPr txBox="1"/>
          <p:nvPr/>
        </p:nvSpPr>
        <p:spPr>
          <a:xfrm>
            <a:off x="120216" y="2123918"/>
            <a:ext cx="6952455" cy="460375"/>
          </a:xfrm>
          <a:prstGeom prst="rect">
            <a:avLst/>
          </a:prstGeom>
          <a:noFill/>
        </p:spPr>
        <p:txBody>
          <a:bodyPr wrap="square" rtlCol="0">
            <a:spAutoFit/>
          </a:bodyPr>
          <a:lstStyle/>
          <a:p>
            <a:pPr marL="285750" indent="-285750">
              <a:buFont typeface="Wingdings" panose="05000000000000000000" pitchFamily="2" charset="2"/>
              <a:buChar char="q"/>
            </a:pPr>
            <a:r>
              <a:rPr lang="zh-CN" altLang="en-US" sz="2400" b="1" dirty="0">
                <a:solidFill>
                  <a:srgbClr val="C00000"/>
                </a:solidFill>
                <a:latin typeface="微软雅黑" panose="020B0503020204020204" charset="-122"/>
                <a:ea typeface="微软雅黑" panose="020B0503020204020204" charset="-122"/>
                <a:sym typeface="+mn-ea"/>
              </a:rPr>
              <a:t>手征有效场论</a:t>
            </a:r>
            <a:r>
              <a:rPr lang="en-US" altLang="zh-CN" sz="2400" b="1" dirty="0">
                <a:solidFill>
                  <a:srgbClr val="C00000"/>
                </a:solidFill>
                <a:latin typeface="微软雅黑" panose="020B0503020204020204" charset="-122"/>
                <a:ea typeface="微软雅黑" panose="020B0503020204020204" charset="-122"/>
                <a:sym typeface="+mn-ea"/>
              </a:rPr>
              <a:t>——QCD</a:t>
            </a:r>
            <a:r>
              <a:rPr lang="zh-CN" altLang="en-US" sz="2400" b="1" dirty="0">
                <a:solidFill>
                  <a:srgbClr val="C00000"/>
                </a:solidFill>
                <a:latin typeface="微软雅黑" panose="020B0503020204020204" charset="-122"/>
                <a:ea typeface="微软雅黑" panose="020B0503020204020204" charset="-122"/>
                <a:sym typeface="+mn-ea"/>
              </a:rPr>
              <a:t>低能区近似</a:t>
            </a:r>
            <a:endParaRPr lang="zh-CN" altLang="en-US" sz="2400" b="1" dirty="0">
              <a:solidFill>
                <a:srgbClr val="C00000"/>
              </a:solidFill>
              <a:latin typeface="微软雅黑" panose="020B0503020204020204" charset="-122"/>
              <a:ea typeface="微软雅黑" panose="020B0503020204020204" charset="-122"/>
              <a:sym typeface="+mn-ea"/>
            </a:endParaRPr>
          </a:p>
        </p:txBody>
      </p:sp>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50677" y="3498513"/>
            <a:ext cx="2151153" cy="1837085"/>
          </a:xfrm>
          <a:prstGeom prst="rect">
            <a:avLst/>
          </a:prstGeom>
        </p:spPr>
      </p:pic>
      <p:grpSp>
        <p:nvGrpSpPr>
          <p:cNvPr id="33" name="组合 32"/>
          <p:cNvGrpSpPr/>
          <p:nvPr/>
        </p:nvGrpSpPr>
        <p:grpSpPr>
          <a:xfrm>
            <a:off x="3059384" y="3632865"/>
            <a:ext cx="2515696" cy="1426658"/>
            <a:chOff x="830752" y="4421952"/>
            <a:chExt cx="2203108" cy="2048045"/>
          </a:xfrm>
        </p:grpSpPr>
        <p:grpSp>
          <p:nvGrpSpPr>
            <p:cNvPr id="34" name="组合 33"/>
            <p:cNvGrpSpPr/>
            <p:nvPr/>
          </p:nvGrpSpPr>
          <p:grpSpPr>
            <a:xfrm>
              <a:off x="830752" y="5102289"/>
              <a:ext cx="2203108" cy="1367708"/>
              <a:chOff x="2540" y="1325536"/>
              <a:chExt cx="2476500" cy="1888560"/>
            </a:xfrm>
          </p:grpSpPr>
          <p:sp>
            <p:nvSpPr>
              <p:cNvPr id="49" name="矩形 48"/>
              <p:cNvSpPr/>
              <p:nvPr/>
            </p:nvSpPr>
            <p:spPr>
              <a:xfrm>
                <a:off x="2540" y="1325536"/>
                <a:ext cx="2476500" cy="1888560"/>
              </a:xfrm>
              <a:prstGeom prst="rect">
                <a:avLst/>
              </a:prstGeom>
              <a:effectLst/>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a:p>
            </p:txBody>
          </p:sp>
          <p:sp>
            <p:nvSpPr>
              <p:cNvPr id="50" name="矩形 49"/>
              <p:cNvSpPr/>
              <p:nvPr/>
            </p:nvSpPr>
            <p:spPr>
              <a:xfrm>
                <a:off x="2540" y="1325536"/>
                <a:ext cx="2476500" cy="188856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18694" tIns="218694" rIns="291592" bIns="328041" numCol="1" spcCol="1270" anchor="t" anchorCtr="0">
                <a:noAutofit/>
              </a:bodyPr>
              <a:lstStyle/>
              <a:p>
                <a:pPr marL="285750" lvl="1" indent="-285750" algn="l" defTabSz="1822450">
                  <a:lnSpc>
                    <a:spcPct val="90000"/>
                  </a:lnSpc>
                  <a:spcBef>
                    <a:spcPct val="0"/>
                  </a:spcBef>
                  <a:spcAft>
                    <a:spcPct val="15000"/>
                  </a:spcAft>
                  <a:buChar char="•"/>
                </a:pPr>
                <a:endParaRPr lang="zh-CN" altLang="en-US" sz="4100" kern="1200" dirty="0"/>
              </a:p>
              <a:p>
                <a:pPr marL="285750" lvl="1" indent="-285750" algn="l" defTabSz="1822450">
                  <a:lnSpc>
                    <a:spcPct val="90000"/>
                  </a:lnSpc>
                  <a:spcBef>
                    <a:spcPct val="0"/>
                  </a:spcBef>
                  <a:spcAft>
                    <a:spcPct val="15000"/>
                  </a:spcAft>
                  <a:buChar char="•"/>
                </a:pPr>
                <a:endParaRPr lang="zh-CN" altLang="en-US" sz="4100" kern="1200" dirty="0"/>
              </a:p>
            </p:txBody>
          </p:sp>
        </p:grpSp>
        <p:grpSp>
          <p:nvGrpSpPr>
            <p:cNvPr id="35" name="组合 34"/>
            <p:cNvGrpSpPr/>
            <p:nvPr/>
          </p:nvGrpSpPr>
          <p:grpSpPr>
            <a:xfrm>
              <a:off x="830752" y="4421952"/>
              <a:ext cx="2203108" cy="717399"/>
              <a:chOff x="2540" y="334936"/>
              <a:chExt cx="2476500" cy="990600"/>
            </a:xfrm>
          </p:grpSpPr>
          <p:sp>
            <p:nvSpPr>
              <p:cNvPr id="36" name="矩形 35"/>
              <p:cNvSpPr/>
              <p:nvPr/>
            </p:nvSpPr>
            <p:spPr>
              <a:xfrm>
                <a:off x="2540" y="334936"/>
                <a:ext cx="2476500" cy="990600"/>
              </a:xfrm>
              <a:prstGeom prst="rect">
                <a:avLst/>
              </a:prstGeom>
              <a:effectLst/>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37" name="矩形 36"/>
              <p:cNvSpPr/>
              <p:nvPr/>
            </p:nvSpPr>
            <p:spPr>
              <a:xfrm>
                <a:off x="2540" y="334936"/>
                <a:ext cx="2476500" cy="9906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91592" tIns="166624" rIns="291592" bIns="166624" numCol="1" spcCol="1270" anchor="ctr" anchorCtr="0">
                <a:noAutofit/>
              </a:bodyPr>
              <a:lstStyle/>
              <a:p>
                <a:pPr lvl="0" algn="ctr" defTabSz="1822450">
                  <a:lnSpc>
                    <a:spcPct val="90000"/>
                  </a:lnSpc>
                  <a:spcBef>
                    <a:spcPct val="0"/>
                  </a:spcBef>
                  <a:spcAft>
                    <a:spcPct val="35000"/>
                  </a:spcAft>
                </a:pPr>
                <a:endParaRPr lang="zh-CN" altLang="en-US" sz="4100" kern="1200"/>
              </a:p>
            </p:txBody>
          </p:sp>
        </p:grpSp>
      </p:grpSp>
      <p:grpSp>
        <p:nvGrpSpPr>
          <p:cNvPr id="53" name="组合 52"/>
          <p:cNvGrpSpPr/>
          <p:nvPr/>
        </p:nvGrpSpPr>
        <p:grpSpPr>
          <a:xfrm>
            <a:off x="5868855" y="3622474"/>
            <a:ext cx="2667046" cy="1426658"/>
            <a:chOff x="830752" y="4421952"/>
            <a:chExt cx="2203108" cy="2048045"/>
          </a:xfrm>
        </p:grpSpPr>
        <p:grpSp>
          <p:nvGrpSpPr>
            <p:cNvPr id="54" name="组合 53"/>
            <p:cNvGrpSpPr/>
            <p:nvPr/>
          </p:nvGrpSpPr>
          <p:grpSpPr>
            <a:xfrm>
              <a:off x="830752" y="5102289"/>
              <a:ext cx="2203108" cy="1367708"/>
              <a:chOff x="2540" y="1325536"/>
              <a:chExt cx="2476500" cy="1888560"/>
            </a:xfrm>
          </p:grpSpPr>
          <p:sp>
            <p:nvSpPr>
              <p:cNvPr id="58" name="矩形 57"/>
              <p:cNvSpPr/>
              <p:nvPr/>
            </p:nvSpPr>
            <p:spPr>
              <a:xfrm>
                <a:off x="2540" y="1325536"/>
                <a:ext cx="2476500" cy="1888560"/>
              </a:xfrm>
              <a:prstGeom prst="rect">
                <a:avLst/>
              </a:prstGeom>
              <a:effectLst/>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a:p>
            </p:txBody>
          </p:sp>
          <p:sp>
            <p:nvSpPr>
              <p:cNvPr id="59" name="矩形 58"/>
              <p:cNvSpPr/>
              <p:nvPr/>
            </p:nvSpPr>
            <p:spPr>
              <a:xfrm>
                <a:off x="2540" y="1325536"/>
                <a:ext cx="2476500" cy="188856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18694" tIns="218694" rIns="291592" bIns="328041" numCol="1" spcCol="1270" anchor="t" anchorCtr="0">
                <a:noAutofit/>
              </a:bodyPr>
              <a:lstStyle/>
              <a:p>
                <a:pPr marL="285750" lvl="1" indent="-285750" algn="l" defTabSz="1822450">
                  <a:lnSpc>
                    <a:spcPct val="90000"/>
                  </a:lnSpc>
                  <a:spcBef>
                    <a:spcPct val="0"/>
                  </a:spcBef>
                  <a:spcAft>
                    <a:spcPct val="15000"/>
                  </a:spcAft>
                  <a:buChar char="•"/>
                </a:pPr>
                <a:endParaRPr lang="zh-CN" altLang="en-US" sz="4100" kern="1200" dirty="0"/>
              </a:p>
              <a:p>
                <a:pPr marL="285750" lvl="1" indent="-285750" algn="l" defTabSz="1822450">
                  <a:lnSpc>
                    <a:spcPct val="90000"/>
                  </a:lnSpc>
                  <a:spcBef>
                    <a:spcPct val="0"/>
                  </a:spcBef>
                  <a:spcAft>
                    <a:spcPct val="15000"/>
                  </a:spcAft>
                  <a:buChar char="•"/>
                </a:pPr>
                <a:endParaRPr lang="zh-CN" altLang="en-US" sz="4100" kern="1200" dirty="0"/>
              </a:p>
            </p:txBody>
          </p:sp>
        </p:grpSp>
        <p:grpSp>
          <p:nvGrpSpPr>
            <p:cNvPr id="55" name="组合 54"/>
            <p:cNvGrpSpPr/>
            <p:nvPr/>
          </p:nvGrpSpPr>
          <p:grpSpPr>
            <a:xfrm>
              <a:off x="830752" y="4421952"/>
              <a:ext cx="2203108" cy="717399"/>
              <a:chOff x="2540" y="334936"/>
              <a:chExt cx="2476500" cy="990600"/>
            </a:xfrm>
          </p:grpSpPr>
          <p:sp>
            <p:nvSpPr>
              <p:cNvPr id="56" name="矩形 55"/>
              <p:cNvSpPr/>
              <p:nvPr/>
            </p:nvSpPr>
            <p:spPr>
              <a:xfrm>
                <a:off x="2540" y="334936"/>
                <a:ext cx="2476500" cy="990600"/>
              </a:xfrm>
              <a:prstGeom prst="rect">
                <a:avLst/>
              </a:prstGeom>
              <a:effectLst/>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57" name="矩形 56"/>
              <p:cNvSpPr/>
              <p:nvPr/>
            </p:nvSpPr>
            <p:spPr>
              <a:xfrm>
                <a:off x="2540" y="334936"/>
                <a:ext cx="2476500" cy="9906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91592" tIns="166624" rIns="291592" bIns="166624" numCol="1" spcCol="1270" anchor="ctr" anchorCtr="0">
                <a:noAutofit/>
              </a:bodyPr>
              <a:lstStyle/>
              <a:p>
                <a:pPr lvl="0" algn="ctr" defTabSz="1822450">
                  <a:lnSpc>
                    <a:spcPct val="90000"/>
                  </a:lnSpc>
                  <a:spcBef>
                    <a:spcPct val="0"/>
                  </a:spcBef>
                  <a:spcAft>
                    <a:spcPct val="35000"/>
                  </a:spcAft>
                </a:pPr>
                <a:endParaRPr lang="zh-CN" altLang="en-US" sz="4100" kern="1200"/>
              </a:p>
            </p:txBody>
          </p:sp>
        </p:grpSp>
      </p:grpSp>
      <mc:AlternateContent xmlns:mc="http://schemas.openxmlformats.org/markup-compatibility/2006">
        <mc:Choice xmlns:a14="http://schemas.microsoft.com/office/drawing/2010/main" Requires="a14">
          <p:sp>
            <p:nvSpPr>
              <p:cNvPr id="60" name="矩形 59"/>
              <p:cNvSpPr/>
              <p:nvPr/>
            </p:nvSpPr>
            <p:spPr>
              <a:xfrm>
                <a:off x="5958518" y="4242267"/>
                <a:ext cx="1114729"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en-US" altLang="zh-CN" i="1">
                          <a:latin typeface="Cambria Math" panose="02040503050406030204" pitchFamily="18" charset="0"/>
                        </a:rPr>
                        <m:t>𝑄</m:t>
                      </m:r>
                      <m:r>
                        <a:rPr lang="en-US" altLang="zh-CN" i="1">
                          <a:latin typeface="Cambria Math" panose="02040503050406030204" pitchFamily="18" charset="0"/>
                        </a:rPr>
                        <m:t>/</m:t>
                      </m:r>
                      <m:r>
                        <m:rPr>
                          <m:sty m:val="p"/>
                        </m:rPr>
                        <a:rPr lang="el-GR" altLang="zh-CN" i="1">
                          <a:latin typeface="Cambria Math" panose="02040503050406030204" pitchFamily="18" charset="0"/>
                          <a:ea typeface="Cambria Math" panose="02040503050406030204" pitchFamily="18" charset="0"/>
                        </a:rPr>
                        <m:t>Λ</m:t>
                      </m:r>
                      <m:r>
                        <a:rPr lang="el-GR" altLang="zh-CN" i="1">
                          <a:latin typeface="Cambria Math" panose="02040503050406030204" pitchFamily="18" charset="0"/>
                          <a:ea typeface="Cambria Math" panose="02040503050406030204" pitchFamily="18" charset="0"/>
                        </a:rPr>
                        <m:t>≪</m:t>
                      </m:r>
                      <m:r>
                        <a:rPr lang="el-GR" altLang="zh-CN" i="1">
                          <a:latin typeface="Cambria Math" panose="02040503050406030204" pitchFamily="18" charset="0"/>
                          <a:ea typeface="Cambria Math" panose="02040503050406030204" pitchFamily="18" charset="0"/>
                        </a:rPr>
                        <m:t>1</m:t>
                      </m:r>
                    </m:oMath>
                  </m:oMathPara>
                </a14:m>
                <a:endParaRPr lang="en-US" altLang="zh-CN" dirty="0"/>
              </a:p>
            </p:txBody>
          </p:sp>
        </mc:Choice>
        <mc:Fallback>
          <p:sp>
            <p:nvSpPr>
              <p:cNvPr id="60" name="矩形 59"/>
              <p:cNvSpPr>
                <a:spLocks noRot="1" noChangeAspect="1" noMove="1" noResize="1" noEditPoints="1" noAdjustHandles="1" noChangeArrowheads="1" noChangeShapeType="1" noTextEdit="1"/>
              </p:cNvSpPr>
              <p:nvPr/>
            </p:nvSpPr>
            <p:spPr>
              <a:xfrm>
                <a:off x="5958518" y="4242267"/>
                <a:ext cx="1114729" cy="369332"/>
              </a:xfrm>
              <a:prstGeom prst="rect">
                <a:avLst/>
              </a:prstGeom>
              <a:blipFill rotWithShape="1">
                <a:blip r:embed="rId5"/>
                <a:stretch>
                  <a:fillRect l="-28" t="-126" r="55" b="62"/>
                </a:stretch>
              </a:blipFill>
            </p:spPr>
            <p:txBody>
              <a:bodyPr/>
              <a:lstStyle/>
              <a:p>
                <a:r>
                  <a:rPr lang="zh-CN" altLang="en-US">
                    <a:noFill/>
                  </a:rPr>
                  <a:t> </a:t>
                </a:r>
              </a:p>
            </p:txBody>
          </p:sp>
        </mc:Fallback>
      </mc:AlternateContent>
      <p:sp>
        <p:nvSpPr>
          <p:cNvPr id="61" name="文本框 60"/>
          <p:cNvSpPr txBox="1"/>
          <p:nvPr/>
        </p:nvSpPr>
        <p:spPr>
          <a:xfrm>
            <a:off x="6312535" y="3698875"/>
            <a:ext cx="1779905" cy="398780"/>
          </a:xfrm>
          <a:prstGeom prst="rect">
            <a:avLst/>
          </a:prstGeom>
          <a:noFill/>
        </p:spPr>
        <p:txBody>
          <a:bodyPr wrap="square" rtlCol="0">
            <a:spAutoFit/>
          </a:bodyPr>
          <a:lstStyle/>
          <a:p>
            <a:pPr algn="l">
              <a:buClrTx/>
              <a:buSzTx/>
              <a:buFontTx/>
            </a:pPr>
            <a:r>
              <a:rPr lang="zh-CN" altLang="en-US" sz="2000" b="1" dirty="0">
                <a:ea typeface="微软雅黑" panose="020B0503020204020204" charset="-122"/>
                <a:sym typeface="+mn-ea"/>
              </a:rPr>
              <a:t>构建展开小量</a:t>
            </a:r>
            <a:endParaRPr lang="zh-CN" altLang="en-US" sz="2000" b="1" dirty="0">
              <a:ea typeface="微软雅黑" panose="020B0503020204020204" charset="-122"/>
              <a:sym typeface="+mn-ea"/>
            </a:endParaRPr>
          </a:p>
        </p:txBody>
      </p:sp>
      <p:grpSp>
        <p:nvGrpSpPr>
          <p:cNvPr id="65" name="组合 64"/>
          <p:cNvGrpSpPr/>
          <p:nvPr/>
        </p:nvGrpSpPr>
        <p:grpSpPr>
          <a:xfrm>
            <a:off x="435404" y="3638521"/>
            <a:ext cx="2399577" cy="1426658"/>
            <a:chOff x="830752" y="4421952"/>
            <a:chExt cx="2203108" cy="2048045"/>
          </a:xfrm>
        </p:grpSpPr>
        <p:grpSp>
          <p:nvGrpSpPr>
            <p:cNvPr id="66" name="组合 65"/>
            <p:cNvGrpSpPr/>
            <p:nvPr/>
          </p:nvGrpSpPr>
          <p:grpSpPr>
            <a:xfrm>
              <a:off x="830752" y="5102288"/>
              <a:ext cx="2203108" cy="1367709"/>
              <a:chOff x="2540" y="1325535"/>
              <a:chExt cx="2476500" cy="1888561"/>
            </a:xfrm>
          </p:grpSpPr>
          <p:sp>
            <p:nvSpPr>
              <p:cNvPr id="70" name="矩形 69"/>
              <p:cNvSpPr/>
              <p:nvPr/>
            </p:nvSpPr>
            <p:spPr>
              <a:xfrm>
                <a:off x="2540" y="1325535"/>
                <a:ext cx="2476500" cy="1888561"/>
              </a:xfrm>
              <a:prstGeom prst="rect">
                <a:avLst/>
              </a:prstGeom>
              <a:effectLst/>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zh-CN" altLang="en-US"/>
              </a:p>
            </p:txBody>
          </p:sp>
          <p:sp>
            <p:nvSpPr>
              <p:cNvPr id="71" name="矩形 70"/>
              <p:cNvSpPr/>
              <p:nvPr/>
            </p:nvSpPr>
            <p:spPr>
              <a:xfrm>
                <a:off x="2540" y="1325536"/>
                <a:ext cx="2476500" cy="188856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18694" tIns="218694" rIns="291592" bIns="328041" numCol="1" spcCol="1270" anchor="t" anchorCtr="0">
                <a:noAutofit/>
              </a:bodyPr>
              <a:lstStyle/>
              <a:p>
                <a:pPr marL="285750" lvl="1" indent="-285750" algn="l" defTabSz="1822450">
                  <a:lnSpc>
                    <a:spcPct val="90000"/>
                  </a:lnSpc>
                  <a:spcBef>
                    <a:spcPct val="0"/>
                  </a:spcBef>
                  <a:spcAft>
                    <a:spcPct val="15000"/>
                  </a:spcAft>
                  <a:buChar char="•"/>
                </a:pPr>
                <a:endParaRPr lang="zh-CN" altLang="en-US" sz="4100" kern="1200" dirty="0"/>
              </a:p>
              <a:p>
                <a:pPr marL="285750" lvl="1" indent="-285750" algn="l" defTabSz="1822450">
                  <a:lnSpc>
                    <a:spcPct val="90000"/>
                  </a:lnSpc>
                  <a:spcBef>
                    <a:spcPct val="0"/>
                  </a:spcBef>
                  <a:spcAft>
                    <a:spcPct val="15000"/>
                  </a:spcAft>
                  <a:buChar char="•"/>
                </a:pPr>
                <a:endParaRPr lang="zh-CN" altLang="en-US" sz="4100" kern="1200" dirty="0"/>
              </a:p>
            </p:txBody>
          </p:sp>
        </p:grpSp>
        <p:grpSp>
          <p:nvGrpSpPr>
            <p:cNvPr id="67" name="组合 66"/>
            <p:cNvGrpSpPr/>
            <p:nvPr/>
          </p:nvGrpSpPr>
          <p:grpSpPr>
            <a:xfrm>
              <a:off x="830752" y="4421952"/>
              <a:ext cx="2203108" cy="717399"/>
              <a:chOff x="2540" y="334936"/>
              <a:chExt cx="2476500" cy="990600"/>
            </a:xfrm>
          </p:grpSpPr>
          <p:sp>
            <p:nvSpPr>
              <p:cNvPr id="68" name="矩形 67"/>
              <p:cNvSpPr/>
              <p:nvPr/>
            </p:nvSpPr>
            <p:spPr>
              <a:xfrm>
                <a:off x="2540" y="334936"/>
                <a:ext cx="2476500" cy="990600"/>
              </a:xfrm>
              <a:prstGeom prst="rect">
                <a:avLst/>
              </a:prstGeom>
              <a:effectLst/>
            </p:spPr>
            <p:style>
              <a:lnRef idx="1">
                <a:schemeClr val="accent1"/>
              </a:lnRef>
              <a:fillRef idx="3">
                <a:schemeClr val="accent1"/>
              </a:fillRef>
              <a:effectRef idx="2">
                <a:schemeClr val="accent1"/>
              </a:effectRef>
              <a:fontRef idx="minor">
                <a:schemeClr val="lt1"/>
              </a:fontRef>
            </p:style>
            <p:txBody>
              <a:bodyPr/>
              <a:lstStyle/>
              <a:p>
                <a:endParaRPr lang="zh-CN" altLang="en-US"/>
              </a:p>
            </p:txBody>
          </p:sp>
          <p:sp>
            <p:nvSpPr>
              <p:cNvPr id="69" name="矩形 68"/>
              <p:cNvSpPr/>
              <p:nvPr/>
            </p:nvSpPr>
            <p:spPr>
              <a:xfrm>
                <a:off x="2540" y="334936"/>
                <a:ext cx="2476500" cy="9906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91592" tIns="166624" rIns="291592" bIns="166624" numCol="1" spcCol="1270" anchor="ctr" anchorCtr="0">
                <a:noAutofit/>
              </a:bodyPr>
              <a:lstStyle/>
              <a:p>
                <a:pPr lvl="0" algn="ctr" defTabSz="1822450">
                  <a:lnSpc>
                    <a:spcPct val="90000"/>
                  </a:lnSpc>
                  <a:spcBef>
                    <a:spcPct val="0"/>
                  </a:spcBef>
                  <a:spcAft>
                    <a:spcPct val="35000"/>
                  </a:spcAft>
                </a:pPr>
                <a:endParaRPr lang="zh-CN" altLang="en-US" sz="4100" kern="1200"/>
              </a:p>
            </p:txBody>
          </p:sp>
        </p:grpSp>
      </p:grpSp>
      <p:grpSp>
        <p:nvGrpSpPr>
          <p:cNvPr id="19" name="组合 18"/>
          <p:cNvGrpSpPr/>
          <p:nvPr/>
        </p:nvGrpSpPr>
        <p:grpSpPr>
          <a:xfrm>
            <a:off x="693070" y="3699076"/>
            <a:ext cx="1921510" cy="1491312"/>
            <a:chOff x="693070" y="5030671"/>
            <a:chExt cx="1921510" cy="1491312"/>
          </a:xfrm>
        </p:grpSpPr>
        <p:sp>
          <p:nvSpPr>
            <p:cNvPr id="72" name="文本框 71"/>
            <p:cNvSpPr txBox="1"/>
            <p:nvPr/>
          </p:nvSpPr>
          <p:spPr>
            <a:xfrm>
              <a:off x="693070" y="5030671"/>
              <a:ext cx="1921510" cy="398780"/>
            </a:xfrm>
            <a:prstGeom prst="rect">
              <a:avLst/>
            </a:prstGeom>
            <a:noFill/>
          </p:spPr>
          <p:txBody>
            <a:bodyPr wrap="none" rtlCol="0">
              <a:spAutoFit/>
            </a:bodyPr>
            <a:lstStyle/>
            <a:p>
              <a:pPr algn="l"/>
              <a:r>
                <a:rPr lang="zh-CN" altLang="en-US" sz="2000" b="1" dirty="0">
                  <a:ea typeface="微软雅黑" panose="020B0503020204020204" charset="-122"/>
                  <a:sym typeface="+mn-ea"/>
                </a:rPr>
                <a:t>与QCD紧密相关</a:t>
              </a:r>
              <a:endParaRPr lang="zh-CN" altLang="en-US" sz="2000" b="1" dirty="0">
                <a:solidFill>
                  <a:schemeClr val="bg1"/>
                </a:solidFill>
                <a:latin typeface="微软雅黑" panose="020B0503020204020204" charset="-122"/>
                <a:ea typeface="微软雅黑" panose="020B0503020204020204" charset="-122"/>
                <a:sym typeface="+mn-ea"/>
              </a:endParaRPr>
            </a:p>
          </p:txBody>
        </p:sp>
        <mc:AlternateContent xmlns:mc="http://schemas.openxmlformats.org/markup-compatibility/2006">
          <mc:Choice xmlns:a14="http://schemas.microsoft.com/office/drawing/2010/main" Requires="a14">
            <p:sp>
              <p:nvSpPr>
                <p:cNvPr id="73" name="文本框 72"/>
                <p:cNvSpPr txBox="1"/>
                <p:nvPr/>
              </p:nvSpPr>
              <p:spPr>
                <a:xfrm>
                  <a:off x="794007" y="5553192"/>
                  <a:ext cx="1719637" cy="968791"/>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altLang="zh-CN" b="1" i="1" smtClean="0">
                                <a:latin typeface="Cambria Math" panose="02040503050406030204" pitchFamily="18" charset="0"/>
                              </a:rPr>
                            </m:ctrlPr>
                          </m:sSubPr>
                          <m:e>
                            <m:r>
                              <a:rPr lang="en-US" altLang="zh-CN" b="1" i="1">
                                <a:latin typeface="Cambria Math" panose="02040503050406030204" pitchFamily="18" charset="0"/>
                                <a:ea typeface="Cambria Math" panose="02040503050406030204" pitchFamily="18" charset="0"/>
                              </a:rPr>
                              <m:t>𝓛</m:t>
                            </m:r>
                          </m:e>
                          <m:sub>
                            <m:r>
                              <a:rPr lang="en-US" altLang="zh-CN" b="1" i="1">
                                <a:latin typeface="Cambria Math" panose="02040503050406030204" pitchFamily="18" charset="0"/>
                              </a:rPr>
                              <m:t>𝑸𝑪𝑫</m:t>
                            </m:r>
                          </m:sub>
                        </m:sSub>
                        <m:r>
                          <a:rPr lang="en-US" altLang="zh-CN" b="1" i="1">
                            <a:latin typeface="Cambria Math" panose="02040503050406030204" pitchFamily="18" charset="0"/>
                            <a:ea typeface="Cambria Math" panose="02040503050406030204" pitchFamily="18" charset="0"/>
                          </a:rPr>
                          <m:t>→</m:t>
                        </m:r>
                      </m:oMath>
                    </m:oMathPara>
                  </a14:m>
                  <a:endParaRPr lang="en-US" altLang="zh-CN" b="1" i="1" dirty="0">
                    <a:latin typeface="Cambria Math" panose="02040503050406030204" pitchFamily="18" charset="0"/>
                    <a:ea typeface="Cambria Math" panose="02040503050406030204" pitchFamily="18" charset="0"/>
                  </a:endParaRPr>
                </a:p>
                <a:p>
                  <a14:m>
                    <m:oMathPara xmlns:m="http://schemas.openxmlformats.org/officeDocument/2006/math">
                      <m:oMathParaPr>
                        <m:jc m:val="centerGroup"/>
                      </m:oMathParaPr>
                      <m:oMath xmlns:m="http://schemas.openxmlformats.org/officeDocument/2006/math">
                        <m:sSub>
                          <m:sSubPr>
                            <m:ctrlPr>
                              <a:rPr lang="en-US" altLang="zh-CN" b="1" i="1">
                                <a:latin typeface="Cambria Math" panose="02040503050406030204" pitchFamily="18" charset="0"/>
                                <a:ea typeface="Cambria Math" panose="02040503050406030204" pitchFamily="18" charset="0"/>
                              </a:rPr>
                            </m:ctrlPr>
                          </m:sSubPr>
                          <m:e>
                            <m:r>
                              <a:rPr lang="en-US" altLang="zh-CN" b="1" i="1">
                                <a:latin typeface="Cambria Math" panose="02040503050406030204" pitchFamily="18" charset="0"/>
                                <a:ea typeface="Cambria Math" panose="02040503050406030204" pitchFamily="18" charset="0"/>
                              </a:rPr>
                              <m:t>𝓛</m:t>
                            </m:r>
                          </m:e>
                          <m:sub>
                            <m:r>
                              <a:rPr lang="zh-CN" altLang="en-US" b="1" i="1">
                                <a:latin typeface="Cambria Math" panose="02040503050406030204" pitchFamily="18" charset="0"/>
                                <a:ea typeface="Cambria Math" panose="02040503050406030204" pitchFamily="18" charset="0"/>
                              </a:rPr>
                              <m:t>𝝌</m:t>
                            </m:r>
                            <m:r>
                              <a:rPr lang="en-US" altLang="zh-CN" b="1" i="1">
                                <a:latin typeface="Cambria Math" panose="02040503050406030204" pitchFamily="18" charset="0"/>
                                <a:ea typeface="Cambria Math" panose="02040503050406030204" pitchFamily="18" charset="0"/>
                              </a:rPr>
                              <m:t>𝑬𝑭𝑻</m:t>
                            </m:r>
                          </m:sub>
                        </m:sSub>
                        <m:r>
                          <a:rPr lang="en-US" altLang="zh-CN" b="1">
                            <a:latin typeface="Cambria Math" panose="02040503050406030204" pitchFamily="18" charset="0"/>
                            <a:ea typeface="Cambria Math" panose="02040503050406030204" pitchFamily="18" charset="0"/>
                          </a:rPr>
                          <m:t>=</m:t>
                        </m:r>
                        <m:nary>
                          <m:naryPr>
                            <m:chr m:val="∑"/>
                            <m:subHide m:val="on"/>
                            <m:supHide m:val="on"/>
                            <m:ctrlPr>
                              <a:rPr lang="en-US" altLang="zh-CN" b="1" i="1">
                                <a:latin typeface="Cambria Math" panose="02040503050406030204" pitchFamily="18" charset="0"/>
                                <a:ea typeface="Cambria Math" panose="02040503050406030204" pitchFamily="18" charset="0"/>
                              </a:rPr>
                            </m:ctrlPr>
                          </m:naryPr>
                          <m:sub/>
                          <m:sup/>
                          <m:e>
                            <m:sSub>
                              <m:sSubPr>
                                <m:ctrlPr>
                                  <a:rPr lang="en-US" altLang="zh-CN" b="1" i="1">
                                    <a:latin typeface="Cambria Math" panose="02040503050406030204" pitchFamily="18" charset="0"/>
                                    <a:ea typeface="Cambria Math" panose="02040503050406030204" pitchFamily="18" charset="0"/>
                                  </a:rPr>
                                </m:ctrlPr>
                              </m:sSubPr>
                              <m:e>
                                <m:r>
                                  <a:rPr lang="en-US" altLang="zh-CN" b="1" i="1">
                                    <a:latin typeface="Cambria Math" panose="02040503050406030204" pitchFamily="18" charset="0"/>
                                    <a:ea typeface="Cambria Math" panose="02040503050406030204" pitchFamily="18" charset="0"/>
                                  </a:rPr>
                                  <m:t>𝒄</m:t>
                                </m:r>
                              </m:e>
                              <m:sub>
                                <m:r>
                                  <a:rPr lang="en-US" altLang="zh-CN" b="1" i="1">
                                    <a:latin typeface="Cambria Math" panose="02040503050406030204" pitchFamily="18" charset="0"/>
                                    <a:ea typeface="Cambria Math" panose="02040503050406030204" pitchFamily="18" charset="0"/>
                                  </a:rPr>
                                  <m:t>𝒊</m:t>
                                </m:r>
                              </m:sub>
                            </m:sSub>
                            <m:sSub>
                              <m:sSubPr>
                                <m:ctrlPr>
                                  <a:rPr lang="en-US" altLang="zh-CN" b="1" i="1">
                                    <a:latin typeface="Cambria Math" panose="02040503050406030204" pitchFamily="18" charset="0"/>
                                    <a:ea typeface="Cambria Math" panose="02040503050406030204" pitchFamily="18" charset="0"/>
                                  </a:rPr>
                                </m:ctrlPr>
                              </m:sSubPr>
                              <m:e>
                                <m:r>
                                  <a:rPr lang="en-US" altLang="zh-CN" b="1" i="1">
                                    <a:latin typeface="Cambria Math" panose="02040503050406030204" pitchFamily="18" charset="0"/>
                                    <a:ea typeface="Cambria Math" panose="02040503050406030204" pitchFamily="18" charset="0"/>
                                  </a:rPr>
                                  <m:t>𝑶</m:t>
                                </m:r>
                              </m:e>
                              <m:sub>
                                <m:r>
                                  <a:rPr lang="en-US" altLang="zh-CN" b="1" i="1">
                                    <a:latin typeface="Cambria Math" panose="02040503050406030204" pitchFamily="18" charset="0"/>
                                    <a:ea typeface="Cambria Math" panose="02040503050406030204" pitchFamily="18" charset="0"/>
                                  </a:rPr>
                                  <m:t>𝒊</m:t>
                                </m:r>
                              </m:sub>
                            </m:sSub>
                          </m:e>
                        </m:nary>
                      </m:oMath>
                    </m:oMathPara>
                  </a14:m>
                  <a:endParaRPr lang="zh-CN" altLang="en-US" b="1" dirty="0"/>
                </a:p>
              </p:txBody>
            </p:sp>
          </mc:Choice>
          <mc:Fallback>
            <p:sp>
              <p:nvSpPr>
                <p:cNvPr id="73" name="文本框 72"/>
                <p:cNvSpPr txBox="1">
                  <a:spLocks noRot="1" noChangeAspect="1" noMove="1" noResize="1" noEditPoints="1" noAdjustHandles="1" noChangeArrowheads="1" noChangeShapeType="1" noTextEdit="1"/>
                </p:cNvSpPr>
                <p:nvPr/>
              </p:nvSpPr>
              <p:spPr>
                <a:xfrm>
                  <a:off x="794007" y="5553192"/>
                  <a:ext cx="1719637" cy="968791"/>
                </a:xfrm>
                <a:prstGeom prst="rect">
                  <a:avLst/>
                </a:prstGeom>
                <a:blipFill rotWithShape="1">
                  <a:blip r:embed="rId6"/>
                </a:blipFill>
              </p:spPr>
              <p:txBody>
                <a:bodyPr/>
                <a:lstStyle/>
                <a:p>
                  <a:r>
                    <a:rPr lang="zh-CN" altLang="en-US">
                      <a:noFill/>
                    </a:rPr>
                    <a:t> </a:t>
                  </a:r>
                </a:p>
              </p:txBody>
            </p:sp>
          </mc:Fallback>
        </mc:AlternateContent>
      </p:grpSp>
      <p:sp>
        <p:nvSpPr>
          <p:cNvPr id="76" name="文本框 75"/>
          <p:cNvSpPr txBox="1"/>
          <p:nvPr/>
        </p:nvSpPr>
        <p:spPr>
          <a:xfrm>
            <a:off x="9374309" y="5349530"/>
            <a:ext cx="1427827" cy="307777"/>
          </a:xfrm>
          <a:prstGeom prst="rect">
            <a:avLst/>
          </a:prstGeom>
          <a:noFill/>
        </p:spPr>
        <p:txBody>
          <a:bodyPr wrap="none" rtlCol="0">
            <a:spAutoFit/>
          </a:bodyPr>
          <a:lstStyle/>
          <a:p>
            <a:r>
              <a:rPr lang="en-US" altLang="zh-CN" sz="1400" dirty="0"/>
              <a:t>Steven Weinberg</a:t>
            </a:r>
            <a:endParaRPr lang="zh-CN" altLang="en-US" sz="1400" dirty="0"/>
          </a:p>
        </p:txBody>
      </p:sp>
      <p:sp>
        <p:nvSpPr>
          <p:cNvPr id="77" name="文本框 76"/>
          <p:cNvSpPr txBox="1"/>
          <p:nvPr/>
        </p:nvSpPr>
        <p:spPr>
          <a:xfrm>
            <a:off x="9374807" y="5635449"/>
            <a:ext cx="1772858" cy="369332"/>
          </a:xfrm>
          <a:prstGeom prst="rect">
            <a:avLst/>
          </a:prstGeom>
          <a:noFill/>
        </p:spPr>
        <p:txBody>
          <a:bodyPr wrap="none" rtlCol="0">
            <a:spAutoFit/>
          </a:bodyPr>
          <a:lstStyle/>
          <a:p>
            <a:r>
              <a:rPr lang="en-US" altLang="zh-CN" dirty="0"/>
              <a:t>Nobel Prize 1979</a:t>
            </a:r>
            <a:endParaRPr lang="zh-CN" altLang="en-US" dirty="0"/>
          </a:p>
        </p:txBody>
      </p:sp>
      <p:grpSp>
        <p:nvGrpSpPr>
          <p:cNvPr id="22" name="组合 21"/>
          <p:cNvGrpSpPr/>
          <p:nvPr/>
        </p:nvGrpSpPr>
        <p:grpSpPr>
          <a:xfrm>
            <a:off x="3590691" y="3705554"/>
            <a:ext cx="1452880" cy="1324697"/>
            <a:chOff x="3669180" y="5042024"/>
            <a:chExt cx="1452880" cy="1324697"/>
          </a:xfrm>
        </p:grpSpPr>
        <p:sp>
          <p:nvSpPr>
            <p:cNvPr id="51" name="文本框 50"/>
            <p:cNvSpPr txBox="1"/>
            <p:nvPr/>
          </p:nvSpPr>
          <p:spPr>
            <a:xfrm>
              <a:off x="3782806" y="5536233"/>
              <a:ext cx="1225550" cy="337185"/>
            </a:xfrm>
            <a:prstGeom prst="rect">
              <a:avLst/>
            </a:prstGeom>
            <a:noFill/>
          </p:spPr>
          <p:txBody>
            <a:bodyPr wrap="none" rtlCol="0">
              <a:spAutoFit/>
            </a:bodyPr>
            <a:lstStyle/>
            <a:p>
              <a:r>
                <a:rPr lang="zh-CN" altLang="en-US" sz="1600" dirty="0">
                  <a:ea typeface="微软雅黑" panose="020B0503020204020204" charset="-122"/>
                </a:rPr>
                <a:t>夸克</a:t>
              </a:r>
              <a:r>
                <a:rPr lang="en-US" altLang="zh-CN" sz="1600" dirty="0">
                  <a:ea typeface="微软雅黑" panose="020B0503020204020204" charset="-122"/>
                </a:rPr>
                <a:t> &amp; </a:t>
              </a:r>
              <a:r>
                <a:rPr lang="zh-CN" altLang="en-US" sz="1600" dirty="0">
                  <a:ea typeface="微软雅黑" panose="020B0503020204020204" charset="-122"/>
                </a:rPr>
                <a:t>胶子</a:t>
              </a:r>
              <a:endParaRPr lang="zh-CN" altLang="en-US" sz="1600" dirty="0">
                <a:ea typeface="微软雅黑" panose="020B0503020204020204" charset="-122"/>
              </a:endParaRPr>
            </a:p>
          </p:txBody>
        </p:sp>
        <p:sp>
          <p:nvSpPr>
            <p:cNvPr id="52" name="文本框 51"/>
            <p:cNvSpPr txBox="1"/>
            <p:nvPr/>
          </p:nvSpPr>
          <p:spPr>
            <a:xfrm>
              <a:off x="3669180" y="5042024"/>
              <a:ext cx="1452880" cy="398780"/>
            </a:xfrm>
            <a:prstGeom prst="rect">
              <a:avLst/>
            </a:prstGeom>
            <a:noFill/>
          </p:spPr>
          <p:txBody>
            <a:bodyPr wrap="none" rtlCol="0">
              <a:spAutoFit/>
            </a:bodyPr>
            <a:lstStyle/>
            <a:p>
              <a:r>
                <a:rPr lang="zh-CN" altLang="en-US" sz="2000" b="1" dirty="0">
                  <a:solidFill>
                    <a:schemeClr val="tx1"/>
                  </a:solidFill>
                  <a:ea typeface="微软雅黑" panose="020B0503020204020204" charset="-122"/>
                </a:rPr>
                <a:t>基本自由度</a:t>
              </a:r>
              <a:endParaRPr lang="zh-CN" altLang="en-US" sz="2000" b="1" dirty="0">
                <a:solidFill>
                  <a:schemeClr val="tx1"/>
                </a:solidFill>
                <a:ea typeface="微软雅黑" panose="020B0503020204020204" charset="-122"/>
              </a:endParaRPr>
            </a:p>
          </p:txBody>
        </p:sp>
        <p:sp>
          <p:nvSpPr>
            <p:cNvPr id="78" name="文本框 77"/>
            <p:cNvSpPr txBox="1"/>
            <p:nvPr/>
          </p:nvSpPr>
          <p:spPr>
            <a:xfrm>
              <a:off x="4100404" y="6029536"/>
              <a:ext cx="589280" cy="337185"/>
            </a:xfrm>
            <a:prstGeom prst="rect">
              <a:avLst/>
            </a:prstGeom>
            <a:noFill/>
          </p:spPr>
          <p:txBody>
            <a:bodyPr wrap="none" rtlCol="0">
              <a:spAutoFit/>
            </a:bodyPr>
            <a:lstStyle/>
            <a:p>
              <a:r>
                <a:rPr lang="zh-CN" altLang="en-US" sz="1600" b="1" dirty="0">
                  <a:solidFill>
                    <a:srgbClr val="C00000"/>
                  </a:solidFill>
                  <a:ea typeface="微软雅黑" panose="020B0503020204020204" charset="-122"/>
                </a:rPr>
                <a:t>强子</a:t>
              </a:r>
              <a:endParaRPr lang="zh-CN" altLang="en-US" sz="1600" b="1" dirty="0">
                <a:solidFill>
                  <a:srgbClr val="C00000"/>
                </a:solidFill>
                <a:ea typeface="微软雅黑" panose="020B0503020204020204" charset="-122"/>
              </a:endParaRPr>
            </a:p>
          </p:txBody>
        </p:sp>
        <p:sp>
          <p:nvSpPr>
            <p:cNvPr id="20" name="下箭头 19"/>
            <p:cNvSpPr/>
            <p:nvPr/>
          </p:nvSpPr>
          <p:spPr>
            <a:xfrm>
              <a:off x="4219407" y="5855976"/>
              <a:ext cx="352425" cy="192372"/>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9" name="文本框 88"/>
          <p:cNvSpPr txBox="1"/>
          <p:nvPr/>
        </p:nvSpPr>
        <p:spPr>
          <a:xfrm>
            <a:off x="618141" y="1109148"/>
            <a:ext cx="1775663" cy="369332"/>
          </a:xfrm>
          <a:prstGeom prst="rect">
            <a:avLst/>
          </a:prstGeom>
          <a:noFill/>
        </p:spPr>
        <p:txBody>
          <a:bodyPr wrap="square" rtlCol="0">
            <a:spAutoFit/>
          </a:bodyPr>
          <a:lstStyle/>
          <a:p>
            <a:pPr marL="285750" indent="-285750">
              <a:buFont typeface="Wingdings" panose="05000000000000000000" pitchFamily="2" charset="2"/>
              <a:buChar char="Ø"/>
            </a:pPr>
            <a:r>
              <a:rPr lang="zh-CN" altLang="en-US" dirty="0">
                <a:latin typeface="微软雅黑" panose="020B0503020204020204" charset="-122"/>
                <a:ea typeface="微软雅黑" panose="020B0503020204020204" charset="-122"/>
              </a:rPr>
              <a:t>高能区：</a:t>
            </a:r>
            <a:endParaRPr lang="en-US" dirty="0">
              <a:latin typeface="微软雅黑" panose="020B0503020204020204" charset="-122"/>
              <a:ea typeface="微软雅黑" panose="020B0503020204020204" charset="-122"/>
            </a:endParaRPr>
          </a:p>
        </p:txBody>
      </p:sp>
      <p:sp>
        <p:nvSpPr>
          <p:cNvPr id="90" name="矩形 89"/>
          <p:cNvSpPr/>
          <p:nvPr/>
        </p:nvSpPr>
        <p:spPr>
          <a:xfrm>
            <a:off x="3611806" y="1109148"/>
            <a:ext cx="3970138" cy="369332"/>
          </a:xfrm>
          <a:prstGeom prst="rect">
            <a:avLst/>
          </a:prstGeom>
        </p:spPr>
        <p:txBody>
          <a:bodyPr wrap="square">
            <a:spAutoFit/>
          </a:bodyPr>
          <a:lstStyle/>
          <a:p>
            <a:pPr marL="285750" indent="-285750">
              <a:buFont typeface="Wingdings" panose="05000000000000000000" pitchFamily="2" charset="2"/>
              <a:buChar char="Ø"/>
            </a:pPr>
            <a:r>
              <a:rPr lang="zh-CN" altLang="en-US" dirty="0">
                <a:latin typeface="微软雅黑" panose="020B0503020204020204" charset="-122"/>
                <a:ea typeface="微软雅黑" panose="020B0503020204020204" charset="-122"/>
              </a:rPr>
              <a:t>低能区：</a:t>
            </a:r>
            <a:endParaRPr lang="en-US" altLang="zh-CN" dirty="0">
              <a:latin typeface="微软雅黑" panose="020B0503020204020204" charset="-122"/>
              <a:ea typeface="微软雅黑" panose="020B0503020204020204" charset="-122"/>
            </a:endParaRPr>
          </a:p>
        </p:txBody>
      </p:sp>
      <p:sp>
        <p:nvSpPr>
          <p:cNvPr id="92" name="矩形 91"/>
          <p:cNvSpPr/>
          <p:nvPr/>
        </p:nvSpPr>
        <p:spPr>
          <a:xfrm>
            <a:off x="686994" y="1470278"/>
            <a:ext cx="1927131" cy="369332"/>
          </a:xfrm>
          <a:prstGeom prst="rect">
            <a:avLst/>
          </a:prstGeom>
        </p:spPr>
        <p:txBody>
          <a:bodyPr wrap="none">
            <a:spAutoFit/>
          </a:bodyPr>
          <a:lstStyle/>
          <a:p>
            <a:pPr marL="285750" indent="-285750">
              <a:buFont typeface="Arial" panose="020B0604020202020204" pitchFamily="34" charset="0"/>
              <a:buChar char="•"/>
            </a:pP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自由</a:t>
            </a:r>
            <a:r>
              <a:rPr lang="en-US" altLang="zh-CN" dirty="0">
                <a:latin typeface="微软雅黑" panose="020B0503020204020204" charset="-122"/>
                <a:ea typeface="微软雅黑" panose="020B0503020204020204" charset="-122"/>
              </a:rPr>
              <a:t>” </a:t>
            </a:r>
            <a:r>
              <a:rPr lang="zh-CN" altLang="en-US" dirty="0">
                <a:latin typeface="微软雅黑" panose="020B0503020204020204" charset="-122"/>
                <a:ea typeface="微软雅黑" panose="020B0503020204020204" charset="-122"/>
              </a:rPr>
              <a:t>夸克</a:t>
            </a:r>
            <a:endParaRPr lang="zh-CN" altLang="en-US" dirty="0"/>
          </a:p>
        </p:txBody>
      </p:sp>
      <p:sp>
        <p:nvSpPr>
          <p:cNvPr id="93" name="矩形 92"/>
          <p:cNvSpPr/>
          <p:nvPr/>
        </p:nvSpPr>
        <p:spPr>
          <a:xfrm>
            <a:off x="3181896" y="1401204"/>
            <a:ext cx="4572000" cy="646331"/>
          </a:xfrm>
          <a:prstGeom prst="rect">
            <a:avLst/>
          </a:prstGeom>
        </p:spPr>
        <p:txBody>
          <a:bodyPr>
            <a:spAutoFit/>
          </a:bodyPr>
          <a:lstStyle/>
          <a:p>
            <a:pPr marL="742950" lvl="1" indent="-285750">
              <a:buFont typeface="Arial" panose="020B0604020202020204" pitchFamily="34" charset="0"/>
              <a:buChar char="•"/>
            </a:pPr>
            <a:r>
              <a:rPr lang="zh-CN" altLang="en-US" b="1" dirty="0">
                <a:solidFill>
                  <a:srgbClr val="C00000"/>
                </a:solidFill>
                <a:latin typeface="微软雅黑" panose="020B0503020204020204" charset="-122"/>
                <a:ea typeface="微软雅黑" panose="020B0503020204020204" charset="-122"/>
              </a:rPr>
              <a:t>非微扰特性</a:t>
            </a:r>
            <a:r>
              <a:rPr lang="en-US" altLang="zh-CN" b="1" dirty="0">
                <a:solidFill>
                  <a:srgbClr val="FF0000"/>
                </a:solidFill>
                <a:latin typeface="微软雅黑" panose="020B0503020204020204" charset="-122"/>
                <a:ea typeface="微软雅黑" panose="020B0503020204020204" charset="-122"/>
              </a:rPr>
              <a:t> </a:t>
            </a:r>
            <a:endParaRPr lang="en-US" altLang="zh-CN" b="1" dirty="0">
              <a:solidFill>
                <a:srgbClr val="FF0000"/>
              </a:solidFill>
              <a:latin typeface="微软雅黑" panose="020B0503020204020204" charset="-122"/>
              <a:ea typeface="微软雅黑" panose="020B0503020204020204" charset="-122"/>
            </a:endParaRPr>
          </a:p>
          <a:p>
            <a:pPr marL="742950" lvl="1" indent="-285750">
              <a:buFont typeface="Arial" panose="020B0604020202020204" pitchFamily="34" charset="0"/>
              <a:buChar char="•"/>
            </a:pPr>
            <a:r>
              <a:rPr lang="zh-CN" altLang="en-US" b="1" dirty="0">
                <a:solidFill>
                  <a:srgbClr val="C00000"/>
                </a:solidFill>
                <a:latin typeface="微软雅黑" panose="020B0503020204020204" charset="-122"/>
                <a:ea typeface="微软雅黑" panose="020B0503020204020204" charset="-122"/>
              </a:rPr>
              <a:t>强子</a:t>
            </a:r>
            <a:r>
              <a:rPr lang="en-US" altLang="zh-CN" b="1" dirty="0">
                <a:solidFill>
                  <a:srgbClr val="FF0000"/>
                </a:solidFill>
                <a:latin typeface="微软雅黑" panose="020B0503020204020204" charset="-122"/>
                <a:ea typeface="微软雅黑" panose="020B0503020204020204" charset="-122"/>
              </a:rPr>
              <a:t> </a:t>
            </a:r>
            <a:r>
              <a:rPr lang="zh-CN" altLang="en-US" dirty="0">
                <a:latin typeface="微软雅黑" panose="020B0503020204020204" charset="-122"/>
                <a:ea typeface="微软雅黑" panose="020B0503020204020204" charset="-122"/>
              </a:rPr>
              <a:t>成为强相互作用自由度</a:t>
            </a:r>
            <a:endParaRPr lang="en-US" altLang="zh-CN" dirty="0">
              <a:latin typeface="微软雅黑" panose="020B0503020204020204" charset="-122"/>
              <a:ea typeface="微软雅黑" panose="020B0503020204020204" charset="-122"/>
            </a:endParaRPr>
          </a:p>
        </p:txBody>
      </p:sp>
      <p:sp>
        <p:nvSpPr>
          <p:cNvPr id="109" name="文本框 108"/>
          <p:cNvSpPr txBox="1"/>
          <p:nvPr/>
        </p:nvSpPr>
        <p:spPr>
          <a:xfrm>
            <a:off x="692683" y="2704356"/>
            <a:ext cx="5346015" cy="369332"/>
          </a:xfrm>
          <a:prstGeom prst="rect">
            <a:avLst/>
          </a:prstGeom>
          <a:noFill/>
        </p:spPr>
        <p:txBody>
          <a:bodyPr wrap="none" rtlCol="0">
            <a:spAutoFit/>
          </a:bodyPr>
          <a:lstStyle/>
          <a:p>
            <a:pPr marL="285750" indent="-285750">
              <a:buFont typeface="Wingdings" panose="05000000000000000000" pitchFamily="2" charset="2"/>
              <a:buChar char="Ø"/>
            </a:pPr>
            <a:r>
              <a:rPr lang="zh-CN" altLang="en-US" dirty="0">
                <a:latin typeface="微软雅黑" panose="020B0503020204020204" charset="-122"/>
                <a:ea typeface="微软雅黑" panose="020B0503020204020204" charset="-122"/>
              </a:rPr>
              <a:t>手征对称性及其自发破缺</a:t>
            </a:r>
            <a:r>
              <a:rPr lang="en-US" altLang="zh-CN" dirty="0">
                <a:latin typeface="微软雅黑" panose="020B0503020204020204" charset="-122"/>
                <a:ea typeface="微软雅黑" panose="020B0503020204020204" charset="-122"/>
              </a:rPr>
              <a:t>——Goldstone</a:t>
            </a:r>
            <a:r>
              <a:rPr lang="zh-CN" altLang="en-US" dirty="0">
                <a:latin typeface="微软雅黑" panose="020B0503020204020204" charset="-122"/>
                <a:ea typeface="微软雅黑" panose="020B0503020204020204" charset="-122"/>
              </a:rPr>
              <a:t>玻色子</a:t>
            </a:r>
            <a:endParaRPr lang="zh-CN" altLang="en-US" dirty="0">
              <a:latin typeface="微软雅黑" panose="020B0503020204020204" charset="-122"/>
              <a:ea typeface="微软雅黑" panose="020B0503020204020204" charset="-122"/>
            </a:endParaRPr>
          </a:p>
        </p:txBody>
      </p:sp>
      <p:sp>
        <p:nvSpPr>
          <p:cNvPr id="110" name="文本框 109"/>
          <p:cNvSpPr txBox="1"/>
          <p:nvPr/>
        </p:nvSpPr>
        <p:spPr>
          <a:xfrm>
            <a:off x="692683" y="3128513"/>
            <a:ext cx="6744154" cy="369332"/>
          </a:xfrm>
          <a:prstGeom prst="rect">
            <a:avLst/>
          </a:prstGeom>
          <a:noFill/>
        </p:spPr>
        <p:txBody>
          <a:bodyPr wrap="none" rtlCol="0">
            <a:spAutoFit/>
          </a:bodyPr>
          <a:lstStyle/>
          <a:p>
            <a:pPr marL="285750" indent="-285750">
              <a:buFont typeface="Wingdings" panose="05000000000000000000" pitchFamily="2" charset="2"/>
              <a:buChar char="Ø"/>
            </a:pPr>
            <a:r>
              <a:rPr lang="zh-CN" altLang="en-US" dirty="0">
                <a:latin typeface="微软雅黑" panose="020B0503020204020204" charset="-122"/>
                <a:ea typeface="微软雅黑" panose="020B0503020204020204" charset="-122"/>
              </a:rPr>
              <a:t>有效场论</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低能区相互作用不依赖于高能区相互作用的细节</a:t>
            </a:r>
            <a:endParaRPr lang="zh-CN" altLang="en-US" dirty="0">
              <a:latin typeface="微软雅黑" panose="020B0503020204020204" charset="-122"/>
              <a:ea typeface="微软雅黑" panose="020B0503020204020204" charset="-122"/>
            </a:endParaRPr>
          </a:p>
        </p:txBody>
      </p:sp>
      <p:pic>
        <p:nvPicPr>
          <p:cNvPr id="247" name="图片 246"/>
          <p:cNvPicPr>
            <a:picLocks noChangeAspect="1"/>
          </p:cNvPicPr>
          <p:nvPr/>
        </p:nvPicPr>
        <p:blipFill>
          <a:blip r:embed="rId7"/>
          <a:stretch>
            <a:fillRect/>
          </a:stretch>
        </p:blipFill>
        <p:spPr>
          <a:xfrm>
            <a:off x="8719210" y="5409543"/>
            <a:ext cx="617455" cy="615177"/>
          </a:xfrm>
          <a:prstGeom prst="rect">
            <a:avLst/>
          </a:prstGeom>
        </p:spPr>
      </p:pic>
      <p:sp>
        <p:nvSpPr>
          <p:cNvPr id="4" name="文本框 3"/>
          <p:cNvSpPr txBox="1"/>
          <p:nvPr/>
        </p:nvSpPr>
        <p:spPr>
          <a:xfrm>
            <a:off x="120133" y="5272233"/>
            <a:ext cx="5087945" cy="461665"/>
          </a:xfrm>
          <a:prstGeom prst="rect">
            <a:avLst/>
          </a:prstGeom>
          <a:noFill/>
        </p:spPr>
        <p:txBody>
          <a:bodyPr wrap="square" rtlCol="0">
            <a:spAutoFit/>
          </a:bodyPr>
          <a:lstStyle/>
          <a:p>
            <a:pPr marL="342900" indent="-342900">
              <a:buFont typeface="Wingdings" panose="05000000000000000000" pitchFamily="2" charset="2"/>
              <a:buChar char="q"/>
            </a:pPr>
            <a:r>
              <a:rPr lang="zh-CN" altLang="en-US" sz="2400" b="1" dirty="0">
                <a:latin typeface="微软雅黑" panose="020B0503020204020204" charset="-122"/>
                <a:ea typeface="微软雅黑" panose="020B0503020204020204" charset="-122"/>
              </a:rPr>
              <a:t>手征有效场论的</a:t>
            </a:r>
            <a:r>
              <a:rPr lang="zh-CN" altLang="en-US" sz="2400" b="1" dirty="0">
                <a:solidFill>
                  <a:srgbClr val="C00000"/>
                </a:solidFill>
                <a:latin typeface="微软雅黑" panose="020B0503020204020204" charset="-122"/>
                <a:ea typeface="微软雅黑" panose="020B0503020204020204" charset="-122"/>
              </a:rPr>
              <a:t>优势</a:t>
            </a:r>
            <a:endParaRPr lang="zh-CN" altLang="en-US" sz="2400" b="1" dirty="0">
              <a:solidFill>
                <a:srgbClr val="C00000"/>
              </a:solidFill>
              <a:latin typeface="微软雅黑" panose="020B0503020204020204" charset="-122"/>
              <a:ea typeface="微软雅黑" panose="020B0503020204020204" charset="-122"/>
            </a:endParaRPr>
          </a:p>
        </p:txBody>
      </p:sp>
      <p:grpSp>
        <p:nvGrpSpPr>
          <p:cNvPr id="5" name="组合 4"/>
          <p:cNvGrpSpPr/>
          <p:nvPr/>
        </p:nvGrpSpPr>
        <p:grpSpPr>
          <a:xfrm>
            <a:off x="617567" y="6024797"/>
            <a:ext cx="8314544" cy="368300"/>
            <a:chOff x="1148295" y="4331546"/>
            <a:chExt cx="8314544" cy="368300"/>
          </a:xfrm>
        </p:grpSpPr>
        <p:sp>
          <p:nvSpPr>
            <p:cNvPr id="32" name="文本框 31"/>
            <p:cNvSpPr txBox="1"/>
            <p:nvPr/>
          </p:nvSpPr>
          <p:spPr>
            <a:xfrm>
              <a:off x="1148295" y="4331546"/>
              <a:ext cx="2232115" cy="368300"/>
            </a:xfrm>
            <a:prstGeom prst="rect">
              <a:avLst/>
            </a:prstGeom>
            <a:noFill/>
          </p:spPr>
          <p:txBody>
            <a:bodyPr wrap="square" rtlCol="0">
              <a:spAutoFit/>
            </a:bodyPr>
            <a:lstStyle/>
            <a:p>
              <a:pPr marL="342900" indent="-342900">
                <a:buFont typeface="Wingdings" panose="05000000000000000000" pitchFamily="2" charset="2"/>
                <a:buChar char="Ø"/>
              </a:pPr>
              <a:r>
                <a:rPr lang="zh-CN" altLang="en-US" b="1" dirty="0">
                  <a:solidFill>
                    <a:srgbClr val="C00000"/>
                  </a:solidFill>
                  <a:latin typeface="微软雅黑" panose="020B0503020204020204" charset="-122"/>
                  <a:ea typeface="微软雅黑" panose="020B0503020204020204" charset="-122"/>
                </a:rPr>
                <a:t>与</a:t>
              </a:r>
              <a:r>
                <a:rPr lang="en-US" altLang="zh-CN" b="1" dirty="0">
                  <a:solidFill>
                    <a:srgbClr val="C00000"/>
                  </a:solidFill>
                  <a:latin typeface="微软雅黑" panose="020B0503020204020204" charset="-122"/>
                  <a:ea typeface="微软雅黑" panose="020B0503020204020204" charset="-122"/>
                </a:rPr>
                <a:t>QCD</a:t>
              </a:r>
              <a:r>
                <a:rPr lang="zh-CN" altLang="en-US" b="1" dirty="0">
                  <a:solidFill>
                    <a:srgbClr val="C00000"/>
                  </a:solidFill>
                  <a:latin typeface="微软雅黑" panose="020B0503020204020204" charset="-122"/>
                  <a:ea typeface="微软雅黑" panose="020B0503020204020204" charset="-122"/>
                </a:rPr>
                <a:t>紧密关联</a:t>
              </a:r>
              <a:endParaRPr lang="zh-CN" altLang="en-US" b="1" dirty="0">
                <a:solidFill>
                  <a:srgbClr val="C00000"/>
                </a:solidFill>
                <a:latin typeface="微软雅黑" panose="020B0503020204020204" charset="-122"/>
                <a:ea typeface="微软雅黑" panose="020B0503020204020204" charset="-122"/>
              </a:endParaRPr>
            </a:p>
          </p:txBody>
        </p:sp>
        <p:sp>
          <p:nvSpPr>
            <p:cNvPr id="6" name="矩形 5"/>
            <p:cNvSpPr/>
            <p:nvPr/>
          </p:nvSpPr>
          <p:spPr>
            <a:xfrm>
              <a:off x="3404274" y="4331546"/>
              <a:ext cx="2426146" cy="368300"/>
            </a:xfrm>
            <a:prstGeom prst="rect">
              <a:avLst/>
            </a:prstGeom>
          </p:spPr>
          <p:txBody>
            <a:bodyPr wrap="square">
              <a:spAutoFit/>
            </a:bodyPr>
            <a:lstStyle/>
            <a:p>
              <a:pPr marL="342900" indent="-342900">
                <a:buFont typeface="Wingdings" panose="05000000000000000000" pitchFamily="2" charset="2"/>
                <a:buChar char="Ø"/>
              </a:pPr>
              <a:r>
                <a:rPr lang="zh-CN" altLang="en-US" b="1" dirty="0">
                  <a:solidFill>
                    <a:srgbClr val="C00000"/>
                  </a:solidFill>
                  <a:latin typeface="微软雅黑" panose="020B0503020204020204" charset="-122"/>
                  <a:ea typeface="微软雅黑" panose="020B0503020204020204" charset="-122"/>
                </a:rPr>
                <a:t>系统提高描述精度</a:t>
              </a:r>
              <a:endParaRPr lang="zh-CN" altLang="en-US" b="1" dirty="0">
                <a:solidFill>
                  <a:srgbClr val="C00000"/>
                </a:solidFill>
                <a:latin typeface="微软雅黑" panose="020B0503020204020204" charset="-122"/>
                <a:ea typeface="微软雅黑" panose="020B0503020204020204" charset="-122"/>
              </a:endParaRPr>
            </a:p>
          </p:txBody>
        </p:sp>
        <p:sp>
          <p:nvSpPr>
            <p:cNvPr id="13" name="矩形 12"/>
            <p:cNvSpPr/>
            <p:nvPr/>
          </p:nvSpPr>
          <p:spPr>
            <a:xfrm>
              <a:off x="5854286" y="4331546"/>
              <a:ext cx="1897380" cy="368300"/>
            </a:xfrm>
            <a:prstGeom prst="rect">
              <a:avLst/>
            </a:prstGeom>
          </p:spPr>
          <p:txBody>
            <a:bodyPr wrap="none">
              <a:spAutoFit/>
            </a:bodyPr>
            <a:lstStyle/>
            <a:p>
              <a:pPr marL="342900" indent="-342900">
                <a:buFont typeface="Wingdings" panose="05000000000000000000" pitchFamily="2" charset="2"/>
                <a:buChar char="Ø"/>
              </a:pPr>
              <a:r>
                <a:rPr lang="zh-CN" altLang="en-US" b="1" dirty="0">
                  <a:solidFill>
                    <a:srgbClr val="C00000"/>
                  </a:solidFill>
                  <a:latin typeface="微软雅黑" panose="020B0503020204020204" charset="-122"/>
                  <a:ea typeface="微软雅黑" panose="020B0503020204020204" charset="-122"/>
                </a:rPr>
                <a:t>估计理论误差</a:t>
              </a:r>
              <a:endParaRPr lang="zh-CN" altLang="en-US" b="1" dirty="0">
                <a:solidFill>
                  <a:srgbClr val="C00000"/>
                </a:solidFill>
                <a:latin typeface="微软雅黑" panose="020B0503020204020204" charset="-122"/>
                <a:ea typeface="微软雅黑" panose="020B0503020204020204" charset="-122"/>
              </a:endParaRPr>
            </a:p>
          </p:txBody>
        </p:sp>
        <p:sp>
          <p:nvSpPr>
            <p:cNvPr id="15" name="矩形 14"/>
            <p:cNvSpPr/>
            <p:nvPr/>
          </p:nvSpPr>
          <p:spPr>
            <a:xfrm>
              <a:off x="7794059" y="4331546"/>
              <a:ext cx="1668780" cy="368300"/>
            </a:xfrm>
            <a:prstGeom prst="rect">
              <a:avLst/>
            </a:prstGeom>
          </p:spPr>
          <p:txBody>
            <a:bodyPr wrap="none">
              <a:spAutoFit/>
            </a:bodyPr>
            <a:lstStyle/>
            <a:p>
              <a:pPr marL="342900" indent="-342900">
                <a:buFont typeface="Wingdings" panose="05000000000000000000" pitchFamily="2" charset="2"/>
                <a:buChar char="Ø"/>
              </a:pPr>
              <a:r>
                <a:rPr lang="zh-CN" altLang="en-US" b="1" dirty="0">
                  <a:solidFill>
                    <a:srgbClr val="C00000"/>
                  </a:solidFill>
                  <a:latin typeface="微软雅黑" panose="020B0503020204020204" charset="-122"/>
                  <a:ea typeface="微软雅黑" panose="020B0503020204020204" charset="-122"/>
                </a:rPr>
                <a:t>自洽三体力</a:t>
              </a:r>
              <a:endParaRPr lang="zh-CN" altLang="en-US" b="1" dirty="0">
                <a:solidFill>
                  <a:srgbClr val="C00000"/>
                </a:solidFill>
                <a:latin typeface="微软雅黑" panose="020B0503020204020204" charset="-122"/>
                <a:ea typeface="微软雅黑" panose="020B0503020204020204" charset="-122"/>
              </a:endParaRPr>
            </a:p>
          </p:txBody>
        </p:sp>
      </p:grpSp>
      <p:sp>
        <p:nvSpPr>
          <p:cNvPr id="17" name="文本框 16"/>
          <p:cNvSpPr txBox="1"/>
          <p:nvPr/>
        </p:nvSpPr>
        <p:spPr>
          <a:xfrm>
            <a:off x="7072630" y="4253230"/>
            <a:ext cx="1532890" cy="337185"/>
          </a:xfrm>
          <a:prstGeom prst="rect">
            <a:avLst/>
          </a:prstGeom>
          <a:noFill/>
        </p:spPr>
        <p:txBody>
          <a:bodyPr wrap="square" rtlCol="0" anchor="t">
            <a:spAutoFit/>
          </a:bodyPr>
          <a:lstStyle/>
          <a:p>
            <a:r>
              <a:rPr lang="zh-CN" altLang="en-US" sz="1600" b="1" dirty="0">
                <a:solidFill>
                  <a:srgbClr val="C00000"/>
                </a:solidFill>
                <a:ea typeface="微软雅黑" panose="020B0503020204020204" charset="-122"/>
                <a:sym typeface="+mn-ea"/>
              </a:rPr>
              <a:t>形成计阶规则</a:t>
            </a:r>
            <a:endParaRPr lang="zh-CN" altLang="en-US" sz="1600" b="1" dirty="0">
              <a:solidFill>
                <a:srgbClr val="C00000"/>
              </a:solidFill>
              <a:ea typeface="微软雅黑" panose="020B0503020204020204" charset="-122"/>
              <a:sym typeface="+mn-ea"/>
            </a:endParaRPr>
          </a:p>
        </p:txBody>
      </p:sp>
      <mc:AlternateContent xmlns:mc="http://schemas.openxmlformats.org/markup-compatibility/2006">
        <mc:Choice xmlns:a14="http://schemas.microsoft.com/office/drawing/2010/main" Requires="a14">
          <p:sp>
            <p:nvSpPr>
              <p:cNvPr id="18" name="文本框 17"/>
              <p:cNvSpPr txBox="1"/>
              <p:nvPr/>
            </p:nvSpPr>
            <p:spPr>
              <a:xfrm>
                <a:off x="5951415" y="4693186"/>
                <a:ext cx="1485763" cy="306705"/>
              </a:xfrm>
              <a:prstGeom prst="rect">
                <a:avLst/>
              </a:prstGeom>
              <a:noFill/>
            </p:spPr>
            <p:txBody>
              <a:bodyPr wrap="square" rtlCol="0">
                <a:spAutoFit/>
              </a:bodyPr>
              <a:lstStyle/>
              <a:p>
                <a:pPr marL="36195" indent="-107950">
                  <a:buFont typeface="Arial" panose="020B0604020202020204" pitchFamily="34" charset="0"/>
                  <a:buChar char="•"/>
                </a:pPr>
                <a:r>
                  <a:rPr lang="zh-CN" altLang="en-US" sz="1400" b="1" dirty="0">
                    <a:ea typeface="微软雅黑" panose="020B0503020204020204" charset="-122"/>
                  </a:rPr>
                  <a:t>硬能标</a:t>
                </a:r>
                <a:r>
                  <a:rPr lang="en-US" altLang="zh-CN" sz="1400" b="1" dirty="0">
                    <a:ea typeface="微软雅黑" panose="020B0503020204020204" charset="-122"/>
                  </a:rPr>
                  <a:t> </a:t>
                </a:r>
                <a14:m>
                  <m:oMath xmlns:m="http://schemas.openxmlformats.org/officeDocument/2006/math">
                    <m:r>
                      <a:rPr lang="el-GR" sz="1400" b="1" i="1">
                        <a:latin typeface="Cambria Math" panose="02040503050406030204" pitchFamily="18" charset="0"/>
                        <a:ea typeface="Cambria Math" panose="02040503050406030204" pitchFamily="18" charset="0"/>
                      </a:rPr>
                      <m:t>𝜦</m:t>
                    </m:r>
                  </m:oMath>
                </a14:m>
                <a:endParaRPr lang="en-US" sz="1400" b="1" dirty="0"/>
              </a:p>
            </p:txBody>
          </p:sp>
        </mc:Choice>
        <mc:Fallback>
          <p:sp>
            <p:nvSpPr>
              <p:cNvPr id="18" name="文本框 17"/>
              <p:cNvSpPr txBox="1">
                <a:spLocks noRot="1" noChangeAspect="1" noMove="1" noResize="1" noEditPoints="1" noAdjustHandles="1" noChangeArrowheads="1" noChangeShapeType="1" noTextEdit="1"/>
              </p:cNvSpPr>
              <p:nvPr/>
            </p:nvSpPr>
            <p:spPr>
              <a:xfrm>
                <a:off x="5951415" y="4693186"/>
                <a:ext cx="1485763" cy="306705"/>
              </a:xfrm>
              <a:prstGeom prst="rect">
                <a:avLst/>
              </a:prstGeom>
              <a:blipFill rotWithShape="1">
                <a:blip r:embed="rId8"/>
                <a:stretch>
                  <a:fillRect l="-13" t="-175" r="4" b="175"/>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1" name="文本框 20"/>
              <p:cNvSpPr txBox="1"/>
              <p:nvPr/>
            </p:nvSpPr>
            <p:spPr>
              <a:xfrm>
                <a:off x="7297100" y="4698538"/>
                <a:ext cx="1542736" cy="306705"/>
              </a:xfrm>
              <a:prstGeom prst="rect">
                <a:avLst/>
              </a:prstGeom>
              <a:noFill/>
            </p:spPr>
            <p:txBody>
              <a:bodyPr wrap="square" rtlCol="0">
                <a:spAutoFit/>
              </a:bodyPr>
              <a:lstStyle/>
              <a:p>
                <a:pPr marL="36195" indent="-107950">
                  <a:buFont typeface="Arial" panose="020B0604020202020204" pitchFamily="34" charset="0"/>
                  <a:buChar char="•"/>
                </a:pPr>
                <a:r>
                  <a:rPr lang="zh-CN" altLang="en-US" sz="1400" b="1" dirty="0"/>
                  <a:t>软能标 </a:t>
                </a:r>
                <a14:m>
                  <m:oMath xmlns:m="http://schemas.openxmlformats.org/officeDocument/2006/math">
                    <m:r>
                      <a:rPr lang="en-US" sz="1400" b="1" i="1">
                        <a:latin typeface="Cambria Math" panose="02040503050406030204" pitchFamily="18" charset="0"/>
                        <a:ea typeface="Cambria Math" panose="02040503050406030204" pitchFamily="18" charset="0"/>
                      </a:rPr>
                      <m:t>𝐐</m:t>
                    </m:r>
                  </m:oMath>
                </a14:m>
                <a:endParaRPr lang="en-US" sz="1400" b="1" dirty="0"/>
              </a:p>
            </p:txBody>
          </p:sp>
        </mc:Choice>
        <mc:Fallback>
          <p:sp>
            <p:nvSpPr>
              <p:cNvPr id="21" name="文本框 20"/>
              <p:cNvSpPr txBox="1">
                <a:spLocks noRot="1" noChangeAspect="1" noMove="1" noResize="1" noEditPoints="1" noAdjustHandles="1" noChangeArrowheads="1" noChangeShapeType="1" noTextEdit="1"/>
              </p:cNvSpPr>
              <p:nvPr/>
            </p:nvSpPr>
            <p:spPr>
              <a:xfrm>
                <a:off x="7297100" y="4698538"/>
                <a:ext cx="1542736" cy="306705"/>
              </a:xfrm>
              <a:prstGeom prst="rect">
                <a:avLst/>
              </a:prstGeom>
              <a:blipFill rotWithShape="1">
                <a:blip r:embed="rId9"/>
                <a:stretch>
                  <a:fillRect l="-20" t="-56" b="56"/>
                </a:stretch>
              </a:blipFill>
            </p:spPr>
            <p:txBody>
              <a:bodyPr/>
              <a:lstStyle/>
              <a:p>
                <a:r>
                  <a:rPr lang="zh-CN" altLang="en-US">
                    <a:noFill/>
                  </a:rPr>
                  <a:t> </a:t>
                </a:r>
              </a:p>
            </p:txBody>
          </p:sp>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a:sym typeface="+mn-ea"/>
              </a:rPr>
              <a:t>QCD </a:t>
            </a:r>
            <a:r>
              <a:rPr lang="zh-CN" altLang="en-US" sz="2400" b="1" dirty="0">
                <a:sym typeface="+mn-ea"/>
              </a:rPr>
              <a:t>与手征有效场论</a:t>
            </a:r>
            <a:endParaRPr lang="zh-CN" altLang="en-US" sz="2400" b="1"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45863"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a:t>
                </a:r>
                <a:r>
                  <a:rPr lang="zh-CN" altLang="en-US" sz="1100" b="1" dirty="0">
                    <a:solidFill>
                      <a:schemeClr val="bg1"/>
                    </a:solidFill>
                    <a:latin typeface="微软雅黑" panose="020B0503020204020204" charset="-122"/>
                    <a:ea typeface="微软雅黑" panose="020B0503020204020204" charset="-122"/>
                    <a:sym typeface="+mn-ea"/>
                  </a:rPr>
                  <a:t>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2"/>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1" y="6644640"/>
            <a:ext cx="2817220"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35" name="文本框 34"/>
          <p:cNvSpPr txBox="1"/>
          <p:nvPr/>
        </p:nvSpPr>
        <p:spPr>
          <a:xfrm>
            <a:off x="329099" y="708928"/>
            <a:ext cx="4554583" cy="460375"/>
          </a:xfrm>
          <a:prstGeom prst="rect">
            <a:avLst/>
          </a:prstGeom>
          <a:noFill/>
        </p:spPr>
        <p:txBody>
          <a:bodyPr wrap="square" rtlCol="0">
            <a:spAutoFit/>
          </a:bodyPr>
          <a:lstStyle/>
          <a:p>
            <a:pPr marL="342900" indent="-342900">
              <a:buFont typeface="Wingdings" panose="05000000000000000000" pitchFamily="2" charset="2"/>
              <a:buChar char="p"/>
            </a:pPr>
            <a:r>
              <a:rPr lang="zh-CN" altLang="en-US" sz="2400" dirty="0"/>
              <a:t>相对论理论框架</a:t>
            </a:r>
            <a:endParaRPr lang="zh-CN" altLang="en-US" sz="2400" dirty="0"/>
          </a:p>
        </p:txBody>
      </p:sp>
      <p:sp>
        <p:nvSpPr>
          <p:cNvPr id="15" name="文本框 14"/>
          <p:cNvSpPr txBox="1"/>
          <p:nvPr/>
        </p:nvSpPr>
        <p:spPr>
          <a:xfrm>
            <a:off x="843900" y="1519703"/>
            <a:ext cx="1611630" cy="368300"/>
          </a:xfrm>
          <a:prstGeom prst="rect">
            <a:avLst/>
          </a:prstGeom>
          <a:noFill/>
        </p:spPr>
        <p:txBody>
          <a:bodyPr wrap="none" rtlCol="0">
            <a:spAutoFit/>
          </a:bodyPr>
          <a:lstStyle/>
          <a:p>
            <a:pPr marL="285750" indent="-285750">
              <a:buFont typeface="Wingdings" panose="05000000000000000000" pitchFamily="2" charset="2"/>
              <a:buChar char="ü"/>
            </a:pPr>
            <a:r>
              <a:rPr lang="zh-CN" altLang="en-US" dirty="0"/>
              <a:t>收敛速度快</a:t>
            </a:r>
            <a:endParaRPr lang="zh-CN" altLang="en-US" dirty="0"/>
          </a:p>
        </p:txBody>
      </p:sp>
      <p:sp>
        <p:nvSpPr>
          <p:cNvPr id="37" name="文本框 36"/>
          <p:cNvSpPr txBox="1"/>
          <p:nvPr/>
        </p:nvSpPr>
        <p:spPr>
          <a:xfrm>
            <a:off x="5139983" y="1213851"/>
            <a:ext cx="2526030" cy="368300"/>
          </a:xfrm>
          <a:prstGeom prst="rect">
            <a:avLst/>
          </a:prstGeom>
          <a:noFill/>
        </p:spPr>
        <p:txBody>
          <a:bodyPr wrap="none" rtlCol="0">
            <a:spAutoFit/>
          </a:bodyPr>
          <a:lstStyle/>
          <a:p>
            <a:pPr marL="285750" indent="-285750">
              <a:buFont typeface="Wingdings" panose="05000000000000000000" pitchFamily="2" charset="2"/>
              <a:buChar char="ü"/>
            </a:pPr>
            <a:r>
              <a:rPr lang="zh-CN" altLang="en-US" dirty="0"/>
              <a:t>改善重整化群不变性</a:t>
            </a:r>
            <a:endParaRPr lang="zh-CN" altLang="en-US" dirty="0"/>
          </a:p>
        </p:txBody>
      </p:sp>
      <p:sp>
        <p:nvSpPr>
          <p:cNvPr id="45" name="文本框 44"/>
          <p:cNvSpPr txBox="1"/>
          <p:nvPr/>
        </p:nvSpPr>
        <p:spPr>
          <a:xfrm>
            <a:off x="843899" y="1209482"/>
            <a:ext cx="1840230" cy="368300"/>
          </a:xfrm>
          <a:prstGeom prst="rect">
            <a:avLst/>
          </a:prstGeom>
          <a:noFill/>
        </p:spPr>
        <p:txBody>
          <a:bodyPr wrap="none" rtlCol="0">
            <a:spAutoFit/>
          </a:bodyPr>
          <a:lstStyle/>
          <a:p>
            <a:pPr marL="285750" indent="-285750">
              <a:buFont typeface="Wingdings" panose="05000000000000000000" pitchFamily="2" charset="2"/>
              <a:buChar char="ü"/>
            </a:pPr>
            <a:r>
              <a:rPr lang="zh-CN" altLang="en-US" dirty="0"/>
              <a:t>洛伦兹协变性</a:t>
            </a:r>
            <a:endParaRPr lang="zh-CN" altLang="en-US" dirty="0"/>
          </a:p>
        </p:txBody>
      </p:sp>
      <p:pic>
        <p:nvPicPr>
          <p:cNvPr id="47" name="图片 46"/>
          <p:cNvPicPr>
            <a:picLocks noChangeAspect="1"/>
          </p:cNvPicPr>
          <p:nvPr/>
        </p:nvPicPr>
        <p:blipFill>
          <a:blip r:embed="rId3"/>
          <a:stretch>
            <a:fillRect/>
          </a:stretch>
        </p:blipFill>
        <p:spPr>
          <a:xfrm>
            <a:off x="843900" y="4857335"/>
            <a:ext cx="4835339" cy="1199164"/>
          </a:xfrm>
          <a:prstGeom prst="rect">
            <a:avLst/>
          </a:prstGeom>
        </p:spPr>
      </p:pic>
      <p:sp>
        <p:nvSpPr>
          <p:cNvPr id="54" name="矩形 53"/>
          <p:cNvSpPr/>
          <p:nvPr/>
        </p:nvSpPr>
        <p:spPr>
          <a:xfrm>
            <a:off x="6120574" y="2279788"/>
            <a:ext cx="5689832" cy="368300"/>
          </a:xfrm>
          <a:prstGeom prst="rect">
            <a:avLst/>
          </a:prstGeom>
        </p:spPr>
        <p:txBody>
          <a:bodyPr wrap="square">
            <a:spAutoFit/>
          </a:bodyPr>
          <a:lstStyle/>
          <a:p>
            <a:r>
              <a:rPr lang="zh-CN" altLang="en-US" dirty="0">
                <a:solidFill>
                  <a:schemeClr val="accent2"/>
                </a:solidFill>
                <a:ea typeface="微软雅黑" panose="020B0503020204020204" charset="-122"/>
              </a:rPr>
              <a:t>协变计阶规则</a:t>
            </a:r>
            <a:endParaRPr lang="zh-CN" altLang="en-US" dirty="0">
              <a:solidFill>
                <a:schemeClr val="accent2"/>
              </a:solidFill>
              <a:ea typeface="微软雅黑" panose="020B0503020204020204" charset="-122"/>
            </a:endParaRPr>
          </a:p>
        </p:txBody>
      </p:sp>
      <p:sp>
        <p:nvSpPr>
          <p:cNvPr id="55" name="矩形 54"/>
          <p:cNvSpPr/>
          <p:nvPr/>
        </p:nvSpPr>
        <p:spPr>
          <a:xfrm>
            <a:off x="6078715" y="2183501"/>
            <a:ext cx="5991365" cy="1888273"/>
          </a:xfrm>
          <a:prstGeom prst="rect">
            <a:avLst/>
          </a:prstGeom>
          <a:noFill/>
          <a:ln w="38100">
            <a:solidFill>
              <a:schemeClr val="accent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800353" y="4362448"/>
            <a:ext cx="10028068" cy="368300"/>
          </a:xfrm>
          <a:prstGeom prst="rect">
            <a:avLst/>
          </a:prstGeom>
        </p:spPr>
        <p:txBody>
          <a:bodyPr wrap="square">
            <a:spAutoFit/>
          </a:bodyPr>
          <a:lstStyle/>
          <a:p>
            <a:r>
              <a:rPr lang="zh-CN" altLang="en-US" dirty="0">
                <a:solidFill>
                  <a:schemeClr val="accent6"/>
                </a:solidFill>
                <a:ea typeface="微软雅黑" panose="020B0503020204020204" charset="-122"/>
              </a:rPr>
              <a:t>非微扰处理</a:t>
            </a:r>
            <a:r>
              <a:rPr lang="en-US" altLang="zh-CN" dirty="0">
                <a:solidFill>
                  <a:schemeClr val="accent6"/>
                </a:solidFill>
                <a:ea typeface="微软雅黑" panose="020B0503020204020204" charset="-122"/>
              </a:rPr>
              <a:t>: </a:t>
            </a:r>
            <a:r>
              <a:rPr lang="zh-CN" altLang="en-US" dirty="0">
                <a:solidFill>
                  <a:schemeClr val="accent6"/>
                </a:solidFill>
                <a:ea typeface="微软雅黑" panose="020B0503020204020204" charset="-122"/>
              </a:rPr>
              <a:t>相对论散射方程</a:t>
            </a:r>
            <a:r>
              <a:rPr lang="en-US" altLang="zh-CN" dirty="0">
                <a:solidFill>
                  <a:schemeClr val="accent6"/>
                </a:solidFill>
                <a:ea typeface="微软雅黑" panose="020B0503020204020204" charset="-122"/>
              </a:rPr>
              <a:t> (</a:t>
            </a:r>
            <a:r>
              <a:rPr lang="en-US" altLang="zh-CN" dirty="0" err="1">
                <a:solidFill>
                  <a:srgbClr val="FF0000"/>
                </a:solidFill>
              </a:rPr>
              <a:t>Blankenbecler</a:t>
            </a:r>
            <a:r>
              <a:rPr lang="en-US" altLang="zh-CN" dirty="0">
                <a:solidFill>
                  <a:srgbClr val="FF0000"/>
                </a:solidFill>
              </a:rPr>
              <a:t>-Sugar </a:t>
            </a:r>
            <a:r>
              <a:rPr lang="en-US" altLang="zh-CN" dirty="0"/>
              <a:t>equation</a:t>
            </a:r>
            <a:r>
              <a:rPr lang="en-US" altLang="zh-CN" dirty="0">
                <a:solidFill>
                  <a:schemeClr val="accent6"/>
                </a:solidFill>
                <a:ea typeface="微软雅黑" panose="020B0503020204020204" charset="-122"/>
              </a:rPr>
              <a:t>) </a:t>
            </a:r>
            <a:endParaRPr lang="zh-CN" altLang="en-US" dirty="0">
              <a:solidFill>
                <a:schemeClr val="accent6"/>
              </a:solidFill>
            </a:endParaRPr>
          </a:p>
        </p:txBody>
      </p:sp>
      <p:sp>
        <p:nvSpPr>
          <p:cNvPr id="57" name="矩形 56"/>
          <p:cNvSpPr/>
          <p:nvPr/>
        </p:nvSpPr>
        <p:spPr>
          <a:xfrm>
            <a:off x="783096" y="4319902"/>
            <a:ext cx="10284242" cy="1929191"/>
          </a:xfrm>
          <a:prstGeom prst="rect">
            <a:avLst/>
          </a:prstGeom>
          <a:noFill/>
          <a:ln w="38100">
            <a:solidFill>
              <a:schemeClr val="accent6"/>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206758" y="2183501"/>
            <a:ext cx="5708119" cy="1888273"/>
          </a:xfrm>
          <a:prstGeom prst="rect">
            <a:avLst/>
          </a:prstGeom>
          <a:noFill/>
          <a:ln w="38100">
            <a:solidFill>
              <a:schemeClr val="accent1">
                <a:lumMod val="60000"/>
                <a:lumOff val="4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287802" y="2288563"/>
            <a:ext cx="5546033" cy="368300"/>
          </a:xfrm>
          <a:prstGeom prst="rect">
            <a:avLst/>
          </a:prstGeom>
        </p:spPr>
        <p:txBody>
          <a:bodyPr wrap="square">
            <a:spAutoFit/>
          </a:bodyPr>
          <a:lstStyle/>
          <a:p>
            <a:r>
              <a:rPr lang="zh-CN" altLang="en-US" dirty="0">
                <a:solidFill>
                  <a:schemeClr val="accent1">
                    <a:lumMod val="75000"/>
                  </a:schemeClr>
                </a:solidFill>
                <a:ea typeface="微软雅黑" panose="020B0503020204020204" charset="-122"/>
              </a:rPr>
              <a:t>手征有效拉氏量</a:t>
            </a:r>
            <a:r>
              <a:rPr lang="en-US" altLang="zh-CN" dirty="0">
                <a:solidFill>
                  <a:schemeClr val="accent1">
                    <a:lumMod val="75000"/>
                  </a:schemeClr>
                </a:solidFill>
                <a:ea typeface="微软雅黑" panose="020B0503020204020204" charset="-122"/>
              </a:rPr>
              <a:t>: Dirac </a:t>
            </a:r>
            <a:r>
              <a:rPr lang="zh-CN" altLang="en-US" dirty="0">
                <a:solidFill>
                  <a:schemeClr val="accent1">
                    <a:lumMod val="75000"/>
                  </a:schemeClr>
                </a:solidFill>
                <a:ea typeface="微软雅黑" panose="020B0503020204020204" charset="-122"/>
              </a:rPr>
              <a:t>旋量</a:t>
            </a:r>
            <a:r>
              <a:rPr lang="en-US" altLang="zh-CN" dirty="0">
                <a:solidFill>
                  <a:schemeClr val="accent1">
                    <a:lumMod val="75000"/>
                  </a:schemeClr>
                </a:solidFill>
                <a:ea typeface="微软雅黑" panose="020B0503020204020204" charset="-122"/>
              </a:rPr>
              <a:t> + Clifford </a:t>
            </a:r>
            <a:r>
              <a:rPr lang="zh-CN" altLang="en-US" dirty="0">
                <a:solidFill>
                  <a:schemeClr val="accent1">
                    <a:lumMod val="75000"/>
                  </a:schemeClr>
                </a:solidFill>
                <a:ea typeface="微软雅黑" panose="020B0503020204020204" charset="-122"/>
              </a:rPr>
              <a:t>代数</a:t>
            </a:r>
            <a:endParaRPr lang="zh-CN" altLang="en-US" dirty="0">
              <a:solidFill>
                <a:schemeClr val="accent1">
                  <a:lumMod val="75000"/>
                </a:schemeClr>
              </a:solidFill>
              <a:ea typeface="微软雅黑" panose="020B0503020204020204" charset="-122"/>
            </a:endParaRPr>
          </a:p>
        </p:txBody>
      </p:sp>
      <mc:AlternateContent xmlns:mc="http://schemas.openxmlformats.org/markup-compatibility/2006">
        <mc:Choice xmlns:a14="http://schemas.microsoft.com/office/drawing/2010/main" Requires="a14">
          <p:sp>
            <p:nvSpPr>
              <p:cNvPr id="60" name="文本框 59"/>
              <p:cNvSpPr txBox="1"/>
              <p:nvPr/>
            </p:nvSpPr>
            <p:spPr>
              <a:xfrm>
                <a:off x="309962" y="3026762"/>
                <a:ext cx="2223686" cy="636393"/>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altLang="zh-CN" sz="1600" i="1">
                          <a:latin typeface="Cambria Math" panose="02040503050406030204" pitchFamily="18" charset="0"/>
                        </a:rPr>
                        <m:t>𝑢</m:t>
                      </m:r>
                      <m:d>
                        <m:dPr>
                          <m:ctrlPr>
                            <a:rPr lang="en-US" altLang="zh-CN" sz="1600" i="1">
                              <a:latin typeface="Cambria Math" panose="02040503050406030204" pitchFamily="18" charset="0"/>
                            </a:rPr>
                          </m:ctrlPr>
                        </m:dPr>
                        <m:e>
                          <m:r>
                            <a:rPr lang="en-US" altLang="zh-CN" sz="1600" i="1">
                              <a:latin typeface="Cambria Math" panose="02040503050406030204" pitchFamily="18" charset="0"/>
                            </a:rPr>
                            <m:t>𝑝</m:t>
                          </m:r>
                          <m:r>
                            <a:rPr lang="en-US" altLang="zh-CN" sz="1600" i="1">
                              <a:latin typeface="Cambria Math" panose="02040503050406030204" pitchFamily="18" charset="0"/>
                            </a:rPr>
                            <m:t>,</m:t>
                          </m:r>
                          <m:r>
                            <a:rPr lang="en-US" altLang="zh-CN" sz="1600" i="1">
                              <a:latin typeface="Cambria Math" panose="02040503050406030204" pitchFamily="18" charset="0"/>
                            </a:rPr>
                            <m:t>𝑠</m:t>
                          </m:r>
                        </m:e>
                      </m:d>
                      <m:r>
                        <a:rPr lang="en-US" altLang="zh-CN" sz="1600" i="1">
                          <a:latin typeface="Cambria Math" panose="02040503050406030204" pitchFamily="18" charset="0"/>
                        </a:rPr>
                        <m:t>=</m:t>
                      </m:r>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𝑁</m:t>
                          </m:r>
                        </m:e>
                        <m:sub>
                          <m:r>
                            <a:rPr lang="en-US" altLang="zh-CN" sz="1600" i="1">
                              <a:latin typeface="Cambria Math" panose="02040503050406030204" pitchFamily="18" charset="0"/>
                            </a:rPr>
                            <m:t>𝑝</m:t>
                          </m:r>
                        </m:sub>
                      </m:sSub>
                      <m:d>
                        <m:dPr>
                          <m:ctrlPr>
                            <a:rPr lang="en-US" altLang="zh-CN" sz="1600" i="1">
                              <a:latin typeface="Cambria Math" panose="02040503050406030204" pitchFamily="18" charset="0"/>
                            </a:rPr>
                          </m:ctrlPr>
                        </m:dPr>
                        <m:e>
                          <m:m>
                            <m:mPr>
                              <m:mcs>
                                <m:mc>
                                  <m:mcPr>
                                    <m:count m:val="1"/>
                                    <m:mcJc m:val="center"/>
                                  </m:mcPr>
                                </m:mc>
                              </m:mcs>
                              <m:ctrlPr>
                                <a:rPr lang="en-US" altLang="zh-CN" sz="1600" i="1">
                                  <a:latin typeface="Cambria Math" panose="02040503050406030204" pitchFamily="18" charset="0"/>
                                </a:rPr>
                              </m:ctrlPr>
                            </m:mPr>
                            <m:mr>
                              <m:e>
                                <m:r>
                                  <m:rPr>
                                    <m:brk m:alnAt="7"/>
                                  </m:rPr>
                                  <a:rPr lang="en-US" altLang="zh-CN" sz="1600" i="1">
                                    <a:latin typeface="Cambria Math" panose="02040503050406030204" pitchFamily="18" charset="0"/>
                                  </a:rPr>
                                  <m:t>1</m:t>
                                </m:r>
                              </m:e>
                            </m:mr>
                            <m:mr>
                              <m:e>
                                <m:f>
                                  <m:fPr>
                                    <m:ctrlPr>
                                      <a:rPr lang="en-US" altLang="zh-CN" sz="1600" b="1" i="1">
                                        <a:solidFill>
                                          <a:srgbClr val="FF0000"/>
                                        </a:solidFill>
                                        <a:latin typeface="Cambria Math" panose="02040503050406030204" pitchFamily="18" charset="0"/>
                                      </a:rPr>
                                    </m:ctrlPr>
                                  </m:fPr>
                                  <m:num>
                                    <m:r>
                                      <a:rPr lang="zh-CN" altLang="en-US" sz="1600" b="1" i="1">
                                        <a:solidFill>
                                          <a:srgbClr val="FF0000"/>
                                        </a:solidFill>
                                        <a:latin typeface="Cambria Math" panose="02040503050406030204" pitchFamily="18" charset="0"/>
                                      </a:rPr>
                                      <m:t>𝝈</m:t>
                                    </m:r>
                                    <m:r>
                                      <a:rPr lang="en-US" altLang="zh-CN" sz="1600" b="1" i="1">
                                        <a:solidFill>
                                          <a:srgbClr val="FF0000"/>
                                        </a:solidFill>
                                        <a:latin typeface="Cambria Math" panose="02040503050406030204" pitchFamily="18" charset="0"/>
                                        <a:ea typeface="Cambria Math" panose="02040503050406030204" pitchFamily="18" charset="0"/>
                                      </a:rPr>
                                      <m:t>∙</m:t>
                                    </m:r>
                                    <m:r>
                                      <a:rPr lang="en-US" altLang="zh-CN" sz="1600" b="1" i="1">
                                        <a:solidFill>
                                          <a:srgbClr val="FF0000"/>
                                        </a:solidFill>
                                        <a:latin typeface="Cambria Math" panose="02040503050406030204" pitchFamily="18" charset="0"/>
                                        <a:ea typeface="Cambria Math" panose="02040503050406030204" pitchFamily="18" charset="0"/>
                                      </a:rPr>
                                      <m:t>𝒑</m:t>
                                    </m:r>
                                  </m:num>
                                  <m:den>
                                    <m:r>
                                      <a:rPr lang="en-US" altLang="zh-CN" sz="1600" b="1" i="1">
                                        <a:solidFill>
                                          <a:srgbClr val="FF0000"/>
                                        </a:solidFill>
                                        <a:latin typeface="Cambria Math" panose="02040503050406030204" pitchFamily="18" charset="0"/>
                                      </a:rPr>
                                      <m:t>𝑬</m:t>
                                    </m:r>
                                    <m:r>
                                      <a:rPr lang="en-US" altLang="zh-CN" sz="1600" b="1" i="1">
                                        <a:solidFill>
                                          <a:srgbClr val="FF0000"/>
                                        </a:solidFill>
                                        <a:latin typeface="Cambria Math" panose="02040503050406030204" pitchFamily="18" charset="0"/>
                                      </a:rPr>
                                      <m:t>+</m:t>
                                    </m:r>
                                    <m:r>
                                      <a:rPr lang="en-US" altLang="zh-CN" sz="1600" b="1" i="1">
                                        <a:solidFill>
                                          <a:srgbClr val="FF0000"/>
                                        </a:solidFill>
                                        <a:latin typeface="Cambria Math" panose="02040503050406030204" pitchFamily="18" charset="0"/>
                                      </a:rPr>
                                      <m:t>𝒎</m:t>
                                    </m:r>
                                  </m:den>
                                </m:f>
                              </m:e>
                            </m:mr>
                          </m:m>
                        </m:e>
                      </m:d>
                      <m:sSub>
                        <m:sSubPr>
                          <m:ctrlPr>
                            <a:rPr lang="en-US" altLang="zh-CN" sz="1600" i="1">
                              <a:latin typeface="Cambria Math" panose="02040503050406030204" pitchFamily="18" charset="0"/>
                            </a:rPr>
                          </m:ctrlPr>
                        </m:sSubPr>
                        <m:e>
                          <m:r>
                            <a:rPr lang="zh-CN" altLang="en-US" sz="1600" i="1">
                              <a:latin typeface="Cambria Math" panose="02040503050406030204" pitchFamily="18" charset="0"/>
                            </a:rPr>
                            <m:t>𝜒</m:t>
                          </m:r>
                        </m:e>
                        <m:sub>
                          <m:r>
                            <a:rPr lang="en-US" altLang="zh-CN" sz="1600" i="1">
                              <a:latin typeface="Cambria Math" panose="02040503050406030204" pitchFamily="18" charset="0"/>
                            </a:rPr>
                            <m:t>𝑠</m:t>
                          </m:r>
                        </m:sub>
                      </m:sSub>
                    </m:oMath>
                  </m:oMathPara>
                </a14:m>
                <a:endParaRPr lang="zh-CN" altLang="en-US" sz="1600" dirty="0"/>
              </a:p>
            </p:txBody>
          </p:sp>
        </mc:Choice>
        <mc:Fallback>
          <p:sp>
            <p:nvSpPr>
              <p:cNvPr id="60" name="文本框 59"/>
              <p:cNvSpPr txBox="1">
                <a:spLocks noRot="1" noChangeAspect="1" noMove="1" noResize="1" noEditPoints="1" noAdjustHandles="1" noChangeArrowheads="1" noChangeShapeType="1" noTextEdit="1"/>
              </p:cNvSpPr>
              <p:nvPr/>
            </p:nvSpPr>
            <p:spPr>
              <a:xfrm>
                <a:off x="309962" y="3026762"/>
                <a:ext cx="2223686" cy="636393"/>
              </a:xfrm>
              <a:prstGeom prst="rect">
                <a:avLst/>
              </a:prstGeom>
              <a:blipFill rotWithShape="1">
                <a:blip r:embed="rId4"/>
                <a:stretch>
                  <a:fillRect l="-4" t="-55" r="-200" b="75"/>
                </a:stretch>
              </a:blipFill>
            </p:spPr>
            <p:txBody>
              <a:bodyPr/>
              <a:lstStyle/>
              <a:p>
                <a:r>
                  <a:rPr lang="zh-CN" altLang="en-US">
                    <a:noFill/>
                  </a:rPr>
                  <a:t> </a:t>
                </a:r>
              </a:p>
            </p:txBody>
          </p:sp>
        </mc:Fallback>
      </mc:AlternateContent>
      <p:pic>
        <p:nvPicPr>
          <p:cNvPr id="61" name="图片 60"/>
          <p:cNvPicPr>
            <a:picLocks noChangeAspect="1"/>
          </p:cNvPicPr>
          <p:nvPr/>
        </p:nvPicPr>
        <p:blipFill>
          <a:blip r:embed="rId5"/>
          <a:stretch>
            <a:fillRect/>
          </a:stretch>
        </p:blipFill>
        <p:spPr>
          <a:xfrm>
            <a:off x="2697486" y="2789937"/>
            <a:ext cx="2527637" cy="1144715"/>
          </a:xfrm>
          <a:prstGeom prst="rect">
            <a:avLst/>
          </a:prstGeom>
          <a:ln w="38100" cap="sq">
            <a:solidFill>
              <a:schemeClr val="accent1">
                <a:lumMod val="60000"/>
                <a:lumOff val="40000"/>
              </a:schemeClr>
            </a:solidFill>
            <a:prstDash val="solid"/>
            <a:miter lim="800000"/>
            <a:headEnd/>
            <a:tailEnd/>
          </a:ln>
          <a:effectLst>
            <a:outerShdw blurRad="50800" dist="38100" dir="2700000" algn="tl" rotWithShape="0">
              <a:srgbClr val="000000">
                <a:alpha val="43000"/>
              </a:srgbClr>
            </a:outerShdw>
          </a:effectLst>
        </p:spPr>
      </p:pic>
      <p:sp>
        <p:nvSpPr>
          <p:cNvPr id="62" name="矩形 61"/>
          <p:cNvSpPr/>
          <p:nvPr/>
        </p:nvSpPr>
        <p:spPr>
          <a:xfrm>
            <a:off x="6853642" y="2648425"/>
            <a:ext cx="5125782" cy="369332"/>
          </a:xfrm>
          <a:prstGeom prst="rect">
            <a:avLst/>
          </a:prstGeom>
        </p:spPr>
        <p:txBody>
          <a:bodyPr wrap="square">
            <a:spAutoFit/>
          </a:bodyPr>
          <a:lstStyle/>
          <a:p>
            <a:r>
              <a:rPr lang="en-US" altLang="zh-CN" b="1" dirty="0">
                <a:solidFill>
                  <a:srgbClr val="FF0000"/>
                </a:solidFill>
                <a:ea typeface="微软雅黑" panose="020B0503020204020204" charset="-122"/>
              </a:rPr>
              <a:t>Extended-on-mass-shell(EOMS)</a:t>
            </a:r>
            <a:r>
              <a:rPr lang="en-US" altLang="zh-CN" dirty="0">
                <a:ea typeface="微软雅黑" panose="020B0503020204020204" charset="-122"/>
              </a:rPr>
              <a:t> scheme </a:t>
            </a:r>
            <a:endParaRPr lang="zh-CN" altLang="en-US" dirty="0"/>
          </a:p>
        </p:txBody>
      </p:sp>
      <mc:AlternateContent xmlns:mc="http://schemas.openxmlformats.org/markup-compatibility/2006">
        <mc:Choice xmlns:a14="http://schemas.microsoft.com/office/drawing/2010/main" Requires="a14">
          <p:sp>
            <p:nvSpPr>
              <p:cNvPr id="69" name="文本框 68"/>
              <p:cNvSpPr txBox="1"/>
              <p:nvPr/>
            </p:nvSpPr>
            <p:spPr>
              <a:xfrm>
                <a:off x="7618110" y="3026381"/>
                <a:ext cx="2144109" cy="267830"/>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𝐶</m:t>
                          </m:r>
                        </m:e>
                        <m:sub>
                          <m:r>
                            <a:rPr lang="en-US" altLang="zh-CN" sz="1600" i="1">
                              <a:latin typeface="Cambria Math" panose="02040503050406030204" pitchFamily="18" charset="0"/>
                            </a:rPr>
                            <m:t>𝑖</m:t>
                          </m:r>
                        </m:sub>
                      </m:sSub>
                      <m:r>
                        <a:rPr lang="en-US" altLang="zh-CN" sz="1600" i="1">
                          <a:latin typeface="Cambria Math" panose="02040503050406030204" pitchFamily="18" charset="0"/>
                        </a:rPr>
                        <m:t>=</m:t>
                      </m:r>
                      <m:sSubSup>
                        <m:sSubSupPr>
                          <m:ctrlPr>
                            <a:rPr lang="en-US" altLang="zh-CN" sz="1600" i="1">
                              <a:latin typeface="Cambria Math" panose="02040503050406030204" pitchFamily="18" charset="0"/>
                            </a:rPr>
                          </m:ctrlPr>
                        </m:sSubSupPr>
                        <m:e>
                          <m:r>
                            <a:rPr lang="en-US" altLang="zh-CN" sz="1600" i="1">
                              <a:latin typeface="Cambria Math" panose="02040503050406030204" pitchFamily="18" charset="0"/>
                            </a:rPr>
                            <m:t>𝐶</m:t>
                          </m:r>
                        </m:e>
                        <m:sub>
                          <m:r>
                            <a:rPr lang="en-US" altLang="zh-CN" sz="1600" i="1">
                              <a:latin typeface="Cambria Math" panose="02040503050406030204" pitchFamily="18" charset="0"/>
                            </a:rPr>
                            <m:t>𝑖</m:t>
                          </m:r>
                        </m:sub>
                        <m:sup>
                          <m:r>
                            <a:rPr lang="en-US" altLang="zh-CN" sz="1600" i="1">
                              <a:latin typeface="Cambria Math" panose="02040503050406030204" pitchFamily="18" charset="0"/>
                            </a:rPr>
                            <m:t>𝑏</m:t>
                          </m:r>
                        </m:sup>
                      </m:sSubSup>
                      <m:r>
                        <a:rPr lang="en-US" altLang="zh-CN" sz="1600" i="1">
                          <a:latin typeface="Cambria Math" panose="02040503050406030204" pitchFamily="18" charset="0"/>
                        </a:rPr>
                        <m:t>+</m:t>
                      </m:r>
                      <m:sSubSup>
                        <m:sSubSupPr>
                          <m:ctrlPr>
                            <a:rPr lang="en-US" altLang="zh-CN" sz="1600" i="1">
                              <a:latin typeface="Cambria Math" panose="02040503050406030204" pitchFamily="18" charset="0"/>
                            </a:rPr>
                          </m:ctrlPr>
                        </m:sSubSupPr>
                        <m:e>
                          <m:r>
                            <a:rPr lang="en-US" altLang="zh-CN" sz="1600" i="1">
                              <a:latin typeface="Cambria Math" panose="02040503050406030204" pitchFamily="18" charset="0"/>
                            </a:rPr>
                            <m:t>𝐶</m:t>
                          </m:r>
                        </m:e>
                        <m:sub>
                          <m:r>
                            <a:rPr lang="en-US" altLang="zh-CN" sz="1600" i="1">
                              <a:latin typeface="Cambria Math" panose="02040503050406030204" pitchFamily="18" charset="0"/>
                            </a:rPr>
                            <m:t>𝑖</m:t>
                          </m:r>
                        </m:sub>
                        <m:sup>
                          <m:r>
                            <a:rPr lang="en-US" altLang="zh-CN" sz="1600" i="1">
                              <a:latin typeface="Cambria Math" panose="02040503050406030204" pitchFamily="18" charset="0"/>
                            </a:rPr>
                            <m:t>𝑑</m:t>
                          </m:r>
                        </m:sup>
                      </m:sSubSup>
                      <m:r>
                        <a:rPr lang="en-US" altLang="zh-CN" sz="1600" i="1">
                          <a:latin typeface="Cambria Math" panose="02040503050406030204" pitchFamily="18" charset="0"/>
                        </a:rPr>
                        <m:t>𝑅</m:t>
                      </m:r>
                      <m:r>
                        <a:rPr lang="en-US" altLang="zh-CN" sz="1600" i="1">
                          <a:latin typeface="Cambria Math" panose="02040503050406030204" pitchFamily="18" charset="0"/>
                        </a:rPr>
                        <m:t>+</m:t>
                      </m:r>
                      <m:sSubSup>
                        <m:sSubSupPr>
                          <m:ctrlPr>
                            <a:rPr lang="en-US" altLang="zh-CN" sz="1600" i="1">
                              <a:latin typeface="Cambria Math" panose="02040503050406030204" pitchFamily="18" charset="0"/>
                            </a:rPr>
                          </m:ctrlPr>
                        </m:sSubSupPr>
                        <m:e>
                          <m:r>
                            <a:rPr lang="en-US" altLang="zh-CN" sz="1600" i="1">
                              <a:latin typeface="Cambria Math" panose="02040503050406030204" pitchFamily="18" charset="0"/>
                            </a:rPr>
                            <m:t>𝐶</m:t>
                          </m:r>
                        </m:e>
                        <m:sub>
                          <m:r>
                            <a:rPr lang="en-US" altLang="zh-CN" sz="1600" i="1">
                              <a:latin typeface="Cambria Math" panose="02040503050406030204" pitchFamily="18" charset="0"/>
                            </a:rPr>
                            <m:t>𝑖</m:t>
                          </m:r>
                        </m:sub>
                        <m:sup>
                          <m:r>
                            <m:rPr>
                              <m:sty m:val="p"/>
                            </m:rPr>
                            <a:rPr lang="en-US" altLang="zh-CN" sz="1600">
                              <a:latin typeface="Cambria Math" panose="02040503050406030204" pitchFamily="18" charset="0"/>
                            </a:rPr>
                            <m:t>PCB</m:t>
                          </m:r>
                        </m:sup>
                      </m:sSubSup>
                    </m:oMath>
                  </m:oMathPara>
                </a14:m>
                <a:endParaRPr lang="zh-CN" altLang="en-US" sz="1600" i="1" dirty="0"/>
              </a:p>
            </p:txBody>
          </p:sp>
        </mc:Choice>
        <mc:Fallback>
          <p:sp>
            <p:nvSpPr>
              <p:cNvPr id="69" name="文本框 68"/>
              <p:cNvSpPr txBox="1">
                <a:spLocks noRot="1" noChangeAspect="1" noMove="1" noResize="1" noEditPoints="1" noAdjustHandles="1" noChangeArrowheads="1" noChangeShapeType="1" noTextEdit="1"/>
              </p:cNvSpPr>
              <p:nvPr/>
            </p:nvSpPr>
            <p:spPr>
              <a:xfrm>
                <a:off x="7618110" y="3026381"/>
                <a:ext cx="2144109" cy="267830"/>
              </a:xfrm>
              <a:prstGeom prst="rect">
                <a:avLst/>
              </a:prstGeom>
              <a:blipFill rotWithShape="1">
                <a:blip r:embed="rId6"/>
                <a:stretch>
                  <a:fillRect l="-1" t="-226" r="17" b="174"/>
                </a:stretch>
              </a:blipFill>
            </p:spPr>
            <p:txBody>
              <a:bodyPr/>
              <a:lstStyle/>
              <a:p>
                <a:r>
                  <a:rPr lang="zh-CN" altLang="en-US">
                    <a:noFill/>
                  </a:rPr>
                  <a:t> </a:t>
                </a:r>
              </a:p>
            </p:txBody>
          </p:sp>
        </mc:Fallback>
      </mc:AlternateContent>
      <p:sp>
        <p:nvSpPr>
          <p:cNvPr id="70" name="文本框 69"/>
          <p:cNvSpPr txBox="1"/>
          <p:nvPr/>
        </p:nvSpPr>
        <p:spPr>
          <a:xfrm>
            <a:off x="5139983" y="1522048"/>
            <a:ext cx="4354830" cy="368300"/>
          </a:xfrm>
          <a:prstGeom prst="rect">
            <a:avLst/>
          </a:prstGeom>
          <a:noFill/>
        </p:spPr>
        <p:txBody>
          <a:bodyPr wrap="none" rtlCol="0">
            <a:spAutoFit/>
          </a:bodyPr>
          <a:lstStyle/>
          <a:p>
            <a:pPr marL="285750" indent="-285750">
              <a:buFont typeface="Wingdings" panose="05000000000000000000" pitchFamily="2" charset="2"/>
              <a:buChar char="ü"/>
            </a:pPr>
            <a:r>
              <a:rPr lang="zh-CN" altLang="en-US" dirty="0"/>
              <a:t>可以用于相对论核物理第一性原理研究</a:t>
            </a:r>
            <a:endParaRPr lang="zh-CN" altLang="en-US" dirty="0"/>
          </a:p>
        </p:txBody>
      </p:sp>
      <p:sp>
        <p:nvSpPr>
          <p:cNvPr id="71" name="圆角矩形 70"/>
          <p:cNvSpPr/>
          <p:nvPr/>
        </p:nvSpPr>
        <p:spPr>
          <a:xfrm>
            <a:off x="3980042" y="721203"/>
            <a:ext cx="3398393" cy="379367"/>
          </a:xfrm>
          <a:prstGeom prst="roundRect">
            <a:avLst/>
          </a:prstGeom>
          <a:noFill/>
          <a:ln w="3175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FF0000"/>
                </a:solidFill>
              </a:rPr>
              <a:t>动力学</a:t>
            </a:r>
            <a:r>
              <a:rPr lang="en-US" altLang="zh-CN" b="1" dirty="0">
                <a:solidFill>
                  <a:srgbClr val="FF0000"/>
                </a:solidFill>
              </a:rPr>
              <a:t>  &amp;  </a:t>
            </a:r>
            <a:r>
              <a:rPr lang="zh-CN" altLang="en-US" b="1" dirty="0">
                <a:solidFill>
                  <a:srgbClr val="FF0000"/>
                </a:solidFill>
              </a:rPr>
              <a:t>运动学</a:t>
            </a:r>
            <a:endParaRPr lang="zh-CN" altLang="en-US" b="1" dirty="0">
              <a:solidFill>
                <a:srgbClr val="FF0000"/>
              </a:solidFill>
            </a:endParaRPr>
          </a:p>
        </p:txBody>
      </p:sp>
      <p:grpSp>
        <p:nvGrpSpPr>
          <p:cNvPr id="72" name="组合 71"/>
          <p:cNvGrpSpPr/>
          <p:nvPr/>
        </p:nvGrpSpPr>
        <p:grpSpPr>
          <a:xfrm>
            <a:off x="6149850" y="3562406"/>
            <a:ext cx="6258265" cy="326628"/>
            <a:chOff x="368970" y="3303135"/>
            <a:chExt cx="6258265" cy="326628"/>
          </a:xfrm>
        </p:grpSpPr>
        <p:grpSp>
          <p:nvGrpSpPr>
            <p:cNvPr id="73" name="组合 72"/>
            <p:cNvGrpSpPr/>
            <p:nvPr/>
          </p:nvGrpSpPr>
          <p:grpSpPr>
            <a:xfrm>
              <a:off x="368970" y="3303937"/>
              <a:ext cx="4481367" cy="325025"/>
              <a:chOff x="556686" y="5718261"/>
              <a:chExt cx="4481367" cy="325025"/>
            </a:xfrm>
          </p:grpSpPr>
          <mc:AlternateContent xmlns:mc="http://schemas.openxmlformats.org/markup-compatibility/2006">
            <mc:Choice xmlns:a14="http://schemas.microsoft.com/office/drawing/2010/main" Requires="a14">
              <p:sp>
                <p:nvSpPr>
                  <p:cNvPr id="75" name="文本框 74"/>
                  <p:cNvSpPr txBox="1"/>
                  <p:nvPr/>
                </p:nvSpPr>
                <p:spPr>
                  <a:xfrm>
                    <a:off x="556686" y="5726885"/>
                    <a:ext cx="1026941" cy="307777"/>
                  </a:xfrm>
                  <a:prstGeom prst="rect">
                    <a:avLst/>
                  </a:prstGeom>
                  <a:noFill/>
                </p:spPr>
                <p:txBody>
                  <a:bodyPr wrap="square" rtlCol="0">
                    <a:spAutoFit/>
                  </a:bodyPr>
                  <a:lstStyle/>
                  <a:p>
                    <a14:m>
                      <m:oMath xmlns:m="http://schemas.openxmlformats.org/officeDocument/2006/math">
                        <m:sSub>
                          <m:sSubPr>
                            <m:ctrlPr>
                              <a:rPr lang="en-US" sz="1400" i="1">
                                <a:latin typeface="Cambria Math" panose="02040503050406030204" pitchFamily="18" charset="0"/>
                              </a:rPr>
                            </m:ctrlPr>
                          </m:sSubPr>
                          <m:e>
                            <m:r>
                              <a:rPr lang="en-US" sz="1400" i="1">
                                <a:latin typeface="Cambria Math" panose="02040503050406030204" pitchFamily="18" charset="0"/>
                              </a:rPr>
                              <m:t>𝐶</m:t>
                            </m:r>
                          </m:e>
                          <m:sub>
                            <m:r>
                              <a:rPr lang="en-US" sz="1400" i="1">
                                <a:latin typeface="Cambria Math" panose="02040503050406030204" pitchFamily="18" charset="0"/>
                              </a:rPr>
                              <m:t>𝑖</m:t>
                            </m:r>
                          </m:sub>
                        </m:sSub>
                      </m:oMath>
                    </a14:m>
                    <a:r>
                      <a:rPr lang="en-US" sz="1400" dirty="0"/>
                      <a:t>: LEC</a:t>
                    </a:r>
                    <a:endParaRPr lang="en-US" sz="1400" dirty="0"/>
                  </a:p>
                </p:txBody>
              </p:sp>
            </mc:Choice>
            <mc:Fallback>
              <p:sp>
                <p:nvSpPr>
                  <p:cNvPr id="75" name="文本框 74"/>
                  <p:cNvSpPr txBox="1">
                    <a:spLocks noRot="1" noChangeAspect="1" noMove="1" noResize="1" noEditPoints="1" noAdjustHandles="1" noChangeArrowheads="1" noChangeShapeType="1" noTextEdit="1"/>
                  </p:cNvSpPr>
                  <p:nvPr/>
                </p:nvSpPr>
                <p:spPr>
                  <a:xfrm>
                    <a:off x="556686" y="5726885"/>
                    <a:ext cx="1026941" cy="307777"/>
                  </a:xfrm>
                  <a:prstGeom prst="rect">
                    <a:avLst/>
                  </a:prstGeom>
                  <a:blipFill rotWithShape="1">
                    <a:blip r:embed="rId7"/>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6" name="文本框 75"/>
                  <p:cNvSpPr txBox="1"/>
                  <p:nvPr/>
                </p:nvSpPr>
                <p:spPr>
                  <a:xfrm>
                    <a:off x="1247098" y="5718261"/>
                    <a:ext cx="1849902" cy="325025"/>
                  </a:xfrm>
                  <a:prstGeom prst="rect">
                    <a:avLst/>
                  </a:prstGeom>
                  <a:noFill/>
                </p:spPr>
                <p:txBody>
                  <a:bodyPr wrap="square" rtlCol="0">
                    <a:spAutoFit/>
                  </a:bodyPr>
                  <a:lstStyle/>
                  <a:p>
                    <a14:m>
                      <m:oMath xmlns:m="http://schemas.openxmlformats.org/officeDocument/2006/math">
                        <m:sSubSup>
                          <m:sSubSupPr>
                            <m:ctrlPr>
                              <a:rPr lang="en-US" sz="1400" i="1" smtClean="0">
                                <a:latin typeface="Cambria Math" panose="02040503050406030204" pitchFamily="18" charset="0"/>
                              </a:rPr>
                            </m:ctrlPr>
                          </m:sSubSupPr>
                          <m:e>
                            <m:r>
                              <a:rPr lang="en-US" sz="1400" i="1">
                                <a:latin typeface="Cambria Math" panose="02040503050406030204" pitchFamily="18" charset="0"/>
                              </a:rPr>
                              <m:t>𝐶</m:t>
                            </m:r>
                          </m:e>
                          <m:sub>
                            <m:r>
                              <a:rPr lang="en-US" sz="1400" i="1">
                                <a:latin typeface="Cambria Math" panose="02040503050406030204" pitchFamily="18" charset="0"/>
                              </a:rPr>
                              <m:t>𝑖</m:t>
                            </m:r>
                          </m:sub>
                          <m:sup>
                            <m:r>
                              <a:rPr lang="en-US" sz="1400" b="0" i="1" smtClean="0">
                                <a:latin typeface="Cambria Math" panose="02040503050406030204" pitchFamily="18" charset="0"/>
                              </a:rPr>
                              <m:t>𝑏</m:t>
                            </m:r>
                          </m:sup>
                        </m:sSubSup>
                      </m:oMath>
                    </a14:m>
                    <a:r>
                      <a:rPr lang="en-US" sz="1400" dirty="0"/>
                      <a:t>: the bare value</a:t>
                    </a:r>
                    <a:endParaRPr lang="en-US" sz="1400" dirty="0"/>
                  </a:p>
                </p:txBody>
              </p:sp>
            </mc:Choice>
            <mc:Fallback>
              <p:sp>
                <p:nvSpPr>
                  <p:cNvPr id="76" name="文本框 75"/>
                  <p:cNvSpPr txBox="1">
                    <a:spLocks noRot="1" noChangeAspect="1" noMove="1" noResize="1" noEditPoints="1" noAdjustHandles="1" noChangeArrowheads="1" noChangeShapeType="1" noTextEdit="1"/>
                  </p:cNvSpPr>
                  <p:nvPr/>
                </p:nvSpPr>
                <p:spPr>
                  <a:xfrm>
                    <a:off x="1247098" y="5718261"/>
                    <a:ext cx="1849902" cy="325025"/>
                  </a:xfrm>
                  <a:prstGeom prst="rect">
                    <a:avLst/>
                  </a:prstGeom>
                  <a:blipFill rotWithShape="1">
                    <a:blip r:embed="rId8"/>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7" name="文本框 76"/>
                  <p:cNvSpPr txBox="1"/>
                  <p:nvPr/>
                </p:nvSpPr>
                <p:spPr>
                  <a:xfrm>
                    <a:off x="2758020" y="5718261"/>
                    <a:ext cx="2280033" cy="325025"/>
                  </a:xfrm>
                  <a:prstGeom prst="rect">
                    <a:avLst/>
                  </a:prstGeom>
                  <a:noFill/>
                </p:spPr>
                <p:txBody>
                  <a:bodyPr wrap="square" rtlCol="0">
                    <a:spAutoFit/>
                  </a:bodyPr>
                  <a:lstStyle/>
                  <a:p>
                    <a14:m>
                      <m:oMath xmlns:m="http://schemas.openxmlformats.org/officeDocument/2006/math">
                        <m:sSubSup>
                          <m:sSubSupPr>
                            <m:ctrlPr>
                              <a:rPr lang="en-US" sz="1400" i="1">
                                <a:latin typeface="Cambria Math" panose="02040503050406030204" pitchFamily="18" charset="0"/>
                              </a:rPr>
                            </m:ctrlPr>
                          </m:sSubSupPr>
                          <m:e>
                            <m:r>
                              <a:rPr lang="en-US" sz="1400" i="1">
                                <a:latin typeface="Cambria Math" panose="02040503050406030204" pitchFamily="18" charset="0"/>
                              </a:rPr>
                              <m:t>𝐶</m:t>
                            </m:r>
                          </m:e>
                          <m:sub>
                            <m:r>
                              <a:rPr lang="en-US" sz="1400" i="1">
                                <a:latin typeface="Cambria Math" panose="02040503050406030204" pitchFamily="18" charset="0"/>
                              </a:rPr>
                              <m:t>𝑖</m:t>
                            </m:r>
                          </m:sub>
                          <m:sup>
                            <m:r>
                              <a:rPr lang="en-US" sz="1400" i="1">
                                <a:latin typeface="Cambria Math" panose="02040503050406030204" pitchFamily="18" charset="0"/>
                              </a:rPr>
                              <m:t>𝑑</m:t>
                            </m:r>
                          </m:sup>
                        </m:sSubSup>
                      </m:oMath>
                    </a14:m>
                    <a:r>
                      <a:rPr lang="en-US" sz="1400" dirty="0"/>
                      <a:t>: for UV divergence</a:t>
                    </a:r>
                    <a:endParaRPr lang="en-US" sz="1400" dirty="0"/>
                  </a:p>
                </p:txBody>
              </p:sp>
            </mc:Choice>
            <mc:Fallback>
              <p:sp>
                <p:nvSpPr>
                  <p:cNvPr id="77" name="文本框 76"/>
                  <p:cNvSpPr txBox="1">
                    <a:spLocks noRot="1" noChangeAspect="1" noMove="1" noResize="1" noEditPoints="1" noAdjustHandles="1" noChangeArrowheads="1" noChangeShapeType="1" noTextEdit="1"/>
                  </p:cNvSpPr>
                  <p:nvPr/>
                </p:nvSpPr>
                <p:spPr>
                  <a:xfrm>
                    <a:off x="2758020" y="5718261"/>
                    <a:ext cx="2280033" cy="325025"/>
                  </a:xfrm>
                  <a:prstGeom prst="rect">
                    <a:avLst/>
                  </a:prstGeom>
                  <a:blipFill rotWithShape="1">
                    <a:blip r:embed="rId9"/>
                  </a:blipFill>
                </p:spPr>
                <p:txBody>
                  <a:bodyPr/>
                  <a:lstStyle/>
                  <a:p>
                    <a:r>
                      <a:rPr lang="zh-CN" altLang="en-US">
                        <a:noFill/>
                      </a:rPr>
                      <a:t> </a:t>
                    </a:r>
                  </a:p>
                </p:txBody>
              </p:sp>
            </mc:Fallback>
          </mc:AlternateContent>
        </p:grpSp>
        <mc:AlternateContent xmlns:mc="http://schemas.openxmlformats.org/markup-compatibility/2006">
          <mc:Choice xmlns:a14="http://schemas.microsoft.com/office/drawing/2010/main" Requires="a14">
            <p:sp>
              <p:nvSpPr>
                <p:cNvPr id="74" name="文本框 73"/>
                <p:cNvSpPr txBox="1"/>
                <p:nvPr/>
              </p:nvSpPr>
              <p:spPr>
                <a:xfrm>
                  <a:off x="4347202" y="3303135"/>
                  <a:ext cx="2280033" cy="326628"/>
                </a:xfrm>
                <a:prstGeom prst="rect">
                  <a:avLst/>
                </a:prstGeom>
                <a:noFill/>
              </p:spPr>
              <p:txBody>
                <a:bodyPr wrap="square" rtlCol="0">
                  <a:spAutoFit/>
                </a:bodyPr>
                <a:lstStyle/>
                <a:p>
                  <a14:m>
                    <m:oMath xmlns:m="http://schemas.openxmlformats.org/officeDocument/2006/math">
                      <m:sSubSup>
                        <m:sSubSupPr>
                          <m:ctrlPr>
                            <a:rPr lang="en-US" sz="1400" i="1">
                              <a:latin typeface="Cambria Math" panose="02040503050406030204" pitchFamily="18" charset="0"/>
                            </a:rPr>
                          </m:ctrlPr>
                        </m:sSubSupPr>
                        <m:e>
                          <m:r>
                            <a:rPr lang="en-US" sz="1400" i="1">
                              <a:latin typeface="Cambria Math" panose="02040503050406030204" pitchFamily="18" charset="0"/>
                            </a:rPr>
                            <m:t>𝐶</m:t>
                          </m:r>
                        </m:e>
                        <m:sub>
                          <m:r>
                            <a:rPr lang="en-US" sz="1400" i="1">
                              <a:latin typeface="Cambria Math" panose="02040503050406030204" pitchFamily="18" charset="0"/>
                            </a:rPr>
                            <m:t>𝑖</m:t>
                          </m:r>
                        </m:sub>
                        <m:sup>
                          <m:r>
                            <m:rPr>
                              <m:sty m:val="p"/>
                            </m:rPr>
                            <a:rPr lang="en-US" sz="1400">
                              <a:latin typeface="Cambria Math" panose="02040503050406030204" pitchFamily="18" charset="0"/>
                            </a:rPr>
                            <m:t>PCB</m:t>
                          </m:r>
                        </m:sup>
                      </m:sSubSup>
                    </m:oMath>
                  </a14:m>
                  <a:r>
                    <a:rPr lang="en-US" sz="1400" dirty="0"/>
                    <a:t>: for PCB terms</a:t>
                  </a:r>
                  <a:endParaRPr lang="en-US" sz="1400" dirty="0"/>
                </a:p>
              </p:txBody>
            </p:sp>
          </mc:Choice>
          <mc:Fallback>
            <p:sp>
              <p:nvSpPr>
                <p:cNvPr id="74" name="文本框 73"/>
                <p:cNvSpPr txBox="1">
                  <a:spLocks noRot="1" noChangeAspect="1" noMove="1" noResize="1" noEditPoints="1" noAdjustHandles="1" noChangeArrowheads="1" noChangeShapeType="1" noTextEdit="1"/>
                </p:cNvSpPr>
                <p:nvPr/>
              </p:nvSpPr>
              <p:spPr>
                <a:xfrm>
                  <a:off x="4347202" y="3303135"/>
                  <a:ext cx="2280033" cy="326628"/>
                </a:xfrm>
                <a:prstGeom prst="rect">
                  <a:avLst/>
                </a:prstGeom>
                <a:blipFill rotWithShape="1">
                  <a:blip r:embed="rId10"/>
                </a:blipFill>
              </p:spPr>
              <p:txBody>
                <a:bodyPr/>
                <a:lstStyle/>
                <a:p>
                  <a:r>
                    <a:rPr lang="zh-CN" altLang="en-US">
                      <a:noFill/>
                    </a:rPr>
                    <a:t> </a:t>
                  </a:r>
                </a:p>
              </p:txBody>
            </p:sp>
          </mc:Fallback>
        </mc:AlternateContent>
      </p:grpSp>
      <p:pic>
        <p:nvPicPr>
          <p:cNvPr id="78" name="图片 77"/>
          <p:cNvPicPr>
            <a:picLocks noChangeAspect="1"/>
          </p:cNvPicPr>
          <p:nvPr/>
        </p:nvPicPr>
        <p:blipFill>
          <a:blip r:embed="rId11"/>
          <a:stretch>
            <a:fillRect/>
          </a:stretch>
        </p:blipFill>
        <p:spPr>
          <a:xfrm>
            <a:off x="6308560" y="5456917"/>
            <a:ext cx="1736461" cy="509735"/>
          </a:xfrm>
          <a:prstGeom prst="rect">
            <a:avLst/>
          </a:prstGeom>
        </p:spPr>
      </p:pic>
      <mc:AlternateContent xmlns:mc="http://schemas.openxmlformats.org/markup-compatibility/2006">
        <mc:Choice xmlns:a14="http://schemas.microsoft.com/office/drawing/2010/main" Requires="a14">
          <p:sp>
            <p:nvSpPr>
              <p:cNvPr id="79" name="文本框 78"/>
              <p:cNvSpPr txBox="1"/>
              <p:nvPr/>
            </p:nvSpPr>
            <p:spPr>
              <a:xfrm>
                <a:off x="8393920" y="5421993"/>
                <a:ext cx="2259721" cy="57958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altLang="zh-CN" sz="1400" i="1">
                          <a:latin typeface="Cambria Math" panose="02040503050406030204" pitchFamily="18" charset="0"/>
                        </a:rPr>
                        <m:t>𝑔</m:t>
                      </m:r>
                      <m:r>
                        <a:rPr lang="en-US" altLang="zh-CN" sz="1400" i="1">
                          <a:latin typeface="Cambria Math" panose="02040503050406030204" pitchFamily="18" charset="0"/>
                        </a:rPr>
                        <m:t>=</m:t>
                      </m:r>
                      <m:f>
                        <m:fPr>
                          <m:ctrlPr>
                            <a:rPr lang="en-US" altLang="zh-CN" sz="1400" i="1">
                              <a:latin typeface="Cambria Math" panose="02040503050406030204" pitchFamily="18" charset="0"/>
                            </a:rPr>
                          </m:ctrlPr>
                        </m:fPr>
                        <m:num>
                          <m:r>
                            <a:rPr lang="zh-CN" altLang="en-US" sz="1400" i="1">
                              <a:latin typeface="Cambria Math" panose="02040503050406030204" pitchFamily="18" charset="0"/>
                            </a:rPr>
                            <m:t>𝜋</m:t>
                          </m:r>
                          <m:r>
                            <a:rPr lang="en-US" altLang="zh-CN" sz="1400" i="1">
                              <a:latin typeface="Cambria Math" panose="02040503050406030204" pitchFamily="18" charset="0"/>
                            </a:rPr>
                            <m:t>𝑖</m:t>
                          </m:r>
                          <m:r>
                            <a:rPr lang="zh-CN" altLang="en-US" sz="1400" i="1">
                              <a:latin typeface="Cambria Math" panose="02040503050406030204" pitchFamily="18" charset="0"/>
                            </a:rPr>
                            <m:t>𝛿</m:t>
                          </m:r>
                          <m:r>
                            <a:rPr lang="en-US" altLang="zh-CN" sz="1400" i="1">
                              <a:latin typeface="Cambria Math" panose="02040503050406030204" pitchFamily="18" charset="0"/>
                            </a:rPr>
                            <m:t>(</m:t>
                          </m:r>
                          <m:sSup>
                            <m:sSupPr>
                              <m:ctrlPr>
                                <a:rPr lang="en-US" altLang="zh-CN" sz="1400" i="1">
                                  <a:latin typeface="Cambria Math" panose="02040503050406030204" pitchFamily="18" charset="0"/>
                                </a:rPr>
                              </m:ctrlPr>
                            </m:sSupPr>
                            <m:e>
                              <m:r>
                                <a:rPr lang="en-US" altLang="zh-CN" sz="1400" i="1">
                                  <a:latin typeface="Cambria Math" panose="02040503050406030204" pitchFamily="18" charset="0"/>
                                </a:rPr>
                                <m:t>𝑘</m:t>
                              </m:r>
                            </m:e>
                            <m:sup>
                              <m:r>
                                <a:rPr lang="en-US" altLang="zh-CN" sz="1400" i="1">
                                  <a:latin typeface="Cambria Math" panose="02040503050406030204" pitchFamily="18" charset="0"/>
                                </a:rPr>
                                <m:t>0</m:t>
                              </m:r>
                            </m:sup>
                          </m:sSup>
                          <m:r>
                            <a:rPr lang="en-US" altLang="zh-CN" sz="1400" i="1">
                              <a:latin typeface="Cambria Math" panose="02040503050406030204" pitchFamily="18" charset="0"/>
                            </a:rPr>
                            <m:t>)</m:t>
                          </m:r>
                          <m:sSubSup>
                            <m:sSubSupPr>
                              <m:ctrlPr>
                                <a:rPr lang="en-US" altLang="zh-CN" sz="1400" i="1">
                                  <a:latin typeface="Cambria Math" panose="02040503050406030204" pitchFamily="18" charset="0"/>
                                </a:rPr>
                              </m:ctrlPr>
                            </m:sSubSupPr>
                            <m:e>
                              <m:r>
                                <m:rPr>
                                  <m:sty m:val="p"/>
                                </m:rPr>
                                <a:rPr lang="el-GR" altLang="zh-CN" sz="1400" i="1">
                                  <a:latin typeface="Cambria Math" panose="02040503050406030204" pitchFamily="18" charset="0"/>
                                  <a:ea typeface="Cambria Math" panose="02040503050406030204" pitchFamily="18" charset="0"/>
                                </a:rPr>
                                <m:t>Λ</m:t>
                              </m:r>
                            </m:e>
                            <m:sub>
                              <m:r>
                                <a:rPr lang="en-US" altLang="zh-CN" sz="1400" i="1">
                                  <a:latin typeface="Cambria Math" panose="02040503050406030204" pitchFamily="18" charset="0"/>
                                </a:rPr>
                                <m:t>+</m:t>
                              </m:r>
                            </m:sub>
                            <m:sup>
                              <m:r>
                                <a:rPr lang="en-US" altLang="zh-CN" sz="1400" i="1">
                                  <a:latin typeface="Cambria Math" panose="02040503050406030204" pitchFamily="18" charset="0"/>
                                </a:rPr>
                                <m:t>1</m:t>
                              </m:r>
                            </m:sup>
                          </m:sSubSup>
                          <m:r>
                            <a:rPr lang="en-US" altLang="zh-CN" sz="1400" i="1">
                              <a:latin typeface="Cambria Math" panose="02040503050406030204" pitchFamily="18" charset="0"/>
                            </a:rPr>
                            <m:t>(</m:t>
                          </m:r>
                          <m:r>
                            <a:rPr lang="en-US" altLang="zh-CN" sz="1400" b="1" i="1">
                              <a:latin typeface="Cambria Math" panose="02040503050406030204" pitchFamily="18" charset="0"/>
                            </a:rPr>
                            <m:t>𝒌</m:t>
                          </m:r>
                          <m:r>
                            <a:rPr lang="en-US" altLang="zh-CN" sz="1400" i="1">
                              <a:latin typeface="Cambria Math" panose="02040503050406030204" pitchFamily="18" charset="0"/>
                            </a:rPr>
                            <m:t>)</m:t>
                          </m:r>
                          <m:sSubSup>
                            <m:sSubSupPr>
                              <m:ctrlPr>
                                <a:rPr lang="en-US" altLang="zh-CN" sz="1400" i="1">
                                  <a:latin typeface="Cambria Math" panose="02040503050406030204" pitchFamily="18" charset="0"/>
                                </a:rPr>
                              </m:ctrlPr>
                            </m:sSubSupPr>
                            <m:e>
                              <m:r>
                                <m:rPr>
                                  <m:sty m:val="p"/>
                                </m:rPr>
                                <a:rPr lang="el-GR" altLang="zh-CN" sz="1400" i="1">
                                  <a:latin typeface="Cambria Math" panose="02040503050406030204" pitchFamily="18" charset="0"/>
                                  <a:ea typeface="Cambria Math" panose="02040503050406030204" pitchFamily="18" charset="0"/>
                                </a:rPr>
                                <m:t>Λ</m:t>
                              </m:r>
                            </m:e>
                            <m:sub>
                              <m:r>
                                <a:rPr lang="en-US" altLang="zh-CN" sz="1400" i="1">
                                  <a:latin typeface="Cambria Math" panose="02040503050406030204" pitchFamily="18" charset="0"/>
                                </a:rPr>
                                <m:t>+</m:t>
                              </m:r>
                            </m:sub>
                            <m:sup>
                              <m:r>
                                <a:rPr lang="en-US" altLang="zh-CN" sz="1400" i="1">
                                  <a:latin typeface="Cambria Math" panose="02040503050406030204" pitchFamily="18" charset="0"/>
                                </a:rPr>
                                <m:t>2</m:t>
                              </m:r>
                            </m:sup>
                          </m:sSubSup>
                          <m:r>
                            <a:rPr lang="en-US" altLang="zh-CN" sz="1400" i="1">
                              <a:latin typeface="Cambria Math" panose="02040503050406030204" pitchFamily="18" charset="0"/>
                            </a:rPr>
                            <m:t>(</m:t>
                          </m:r>
                          <m:r>
                            <a:rPr lang="en-US" altLang="zh-CN" sz="1400" b="1" i="1">
                              <a:latin typeface="Cambria Math" panose="02040503050406030204" pitchFamily="18" charset="0"/>
                            </a:rPr>
                            <m:t>−</m:t>
                          </m:r>
                          <m:r>
                            <a:rPr lang="en-US" altLang="zh-CN" sz="1400" b="1" i="1">
                              <a:latin typeface="Cambria Math" panose="02040503050406030204" pitchFamily="18" charset="0"/>
                            </a:rPr>
                            <m:t>𝒌</m:t>
                          </m:r>
                          <m:r>
                            <a:rPr lang="en-US" altLang="zh-CN" sz="1400" i="1">
                              <a:latin typeface="Cambria Math" panose="02040503050406030204" pitchFamily="18" charset="0"/>
                            </a:rPr>
                            <m:t>)</m:t>
                          </m:r>
                        </m:num>
                        <m:den>
                          <m:r>
                            <a:rPr lang="en-US" altLang="zh-CN" sz="1400" i="1">
                              <a:latin typeface="Cambria Math" panose="02040503050406030204" pitchFamily="18" charset="0"/>
                            </a:rPr>
                            <m:t>2</m:t>
                          </m:r>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𝐸</m:t>
                              </m:r>
                            </m:e>
                            <m:sub>
                              <m:r>
                                <a:rPr lang="en-US" altLang="zh-CN" sz="1400" i="1">
                                  <a:latin typeface="Cambria Math" panose="02040503050406030204" pitchFamily="18" charset="0"/>
                                </a:rPr>
                                <m:t>𝑘</m:t>
                              </m:r>
                            </m:sub>
                          </m:sSub>
                          <m:r>
                            <a:rPr lang="en-US" altLang="zh-CN" sz="1400" i="1">
                              <a:latin typeface="Cambria Math" panose="02040503050406030204" pitchFamily="18" charset="0"/>
                            </a:rPr>
                            <m:t>(</m:t>
                          </m:r>
                          <m:sSubSup>
                            <m:sSubSupPr>
                              <m:ctrlPr>
                                <a:rPr lang="en-US" altLang="zh-CN" sz="1400" i="1">
                                  <a:latin typeface="Cambria Math" panose="02040503050406030204" pitchFamily="18" charset="0"/>
                                </a:rPr>
                              </m:ctrlPr>
                            </m:sSubSupPr>
                            <m:e>
                              <m:r>
                                <a:rPr lang="en-US" altLang="zh-CN" sz="1400" i="1">
                                  <a:latin typeface="Cambria Math" panose="02040503050406030204" pitchFamily="18" charset="0"/>
                                </a:rPr>
                                <m:t>𝐸</m:t>
                              </m:r>
                            </m:e>
                            <m:sub>
                              <m:r>
                                <a:rPr lang="en-US" altLang="zh-CN" sz="1400" i="1">
                                  <a:latin typeface="Cambria Math" panose="02040503050406030204" pitchFamily="18" charset="0"/>
                                </a:rPr>
                                <m:t>𝑘</m:t>
                              </m:r>
                            </m:sub>
                            <m:sup>
                              <m:r>
                                <a:rPr lang="en-US" altLang="zh-CN" sz="1400" i="1">
                                  <a:latin typeface="Cambria Math" panose="02040503050406030204" pitchFamily="18" charset="0"/>
                                </a:rPr>
                                <m:t>2</m:t>
                              </m:r>
                            </m:sup>
                          </m:sSubSup>
                          <m:r>
                            <a:rPr lang="en-US" altLang="zh-CN" sz="1400" i="1">
                              <a:latin typeface="Cambria Math" panose="02040503050406030204" pitchFamily="18" charset="0"/>
                            </a:rPr>
                            <m:t>−</m:t>
                          </m:r>
                          <m:r>
                            <a:rPr lang="en-US" altLang="zh-CN" sz="1400" i="1">
                              <a:latin typeface="Cambria Math" panose="02040503050406030204" pitchFamily="18" charset="0"/>
                            </a:rPr>
                            <m:t>𝑠</m:t>
                          </m:r>
                          <m:r>
                            <a:rPr lang="en-US" altLang="zh-CN" sz="1400" i="1">
                              <a:latin typeface="Cambria Math" panose="02040503050406030204" pitchFamily="18" charset="0"/>
                            </a:rPr>
                            <m:t>/</m:t>
                          </m:r>
                          <m:r>
                            <a:rPr lang="en-US" altLang="zh-CN" sz="1400" i="1">
                              <a:latin typeface="Cambria Math" panose="02040503050406030204" pitchFamily="18" charset="0"/>
                            </a:rPr>
                            <m:t>4</m:t>
                          </m:r>
                          <m:r>
                            <a:rPr lang="en-US" altLang="zh-CN" sz="1400" i="1">
                              <a:latin typeface="Cambria Math" panose="02040503050406030204" pitchFamily="18" charset="0"/>
                            </a:rPr>
                            <m:t>−</m:t>
                          </m:r>
                          <m:r>
                            <a:rPr lang="en-US" altLang="zh-CN" sz="1400" i="1">
                              <a:latin typeface="Cambria Math" panose="02040503050406030204" pitchFamily="18" charset="0"/>
                            </a:rPr>
                            <m:t>𝑖</m:t>
                          </m:r>
                          <m:r>
                            <a:rPr lang="zh-CN" altLang="en-US" sz="1400" i="1">
                              <a:latin typeface="Cambria Math" panose="02040503050406030204" pitchFamily="18" charset="0"/>
                            </a:rPr>
                            <m:t>𝜖</m:t>
                          </m:r>
                          <m:r>
                            <a:rPr lang="en-US" altLang="zh-CN" sz="1400" i="1">
                              <a:latin typeface="Cambria Math" panose="02040503050406030204" pitchFamily="18" charset="0"/>
                            </a:rPr>
                            <m:t>)</m:t>
                          </m:r>
                        </m:den>
                      </m:f>
                    </m:oMath>
                  </m:oMathPara>
                </a14:m>
                <a:endParaRPr lang="zh-CN" altLang="en-US" sz="1400" dirty="0"/>
              </a:p>
            </p:txBody>
          </p:sp>
        </mc:Choice>
        <mc:Fallback>
          <p:sp>
            <p:nvSpPr>
              <p:cNvPr id="79" name="文本框 78"/>
              <p:cNvSpPr txBox="1">
                <a:spLocks noRot="1" noChangeAspect="1" noMove="1" noResize="1" noEditPoints="1" noAdjustHandles="1" noChangeArrowheads="1" noChangeShapeType="1" noTextEdit="1"/>
              </p:cNvSpPr>
              <p:nvPr/>
            </p:nvSpPr>
            <p:spPr>
              <a:xfrm>
                <a:off x="8393920" y="5421993"/>
                <a:ext cx="2259721" cy="579582"/>
              </a:xfrm>
              <a:prstGeom prst="rect">
                <a:avLst/>
              </a:prstGeom>
              <a:blipFill rotWithShape="1">
                <a:blip r:embed="rId12"/>
                <a:stretch>
                  <a:fillRect l="-22" t="-63" r="11" b="33"/>
                </a:stretch>
              </a:blipFill>
            </p:spPr>
            <p:txBody>
              <a:bodyPr/>
              <a:lstStyle/>
              <a:p>
                <a:r>
                  <a:rPr lang="zh-CN" altLang="en-US">
                    <a:noFill/>
                  </a:rPr>
                  <a:t> </a:t>
                </a:r>
              </a:p>
            </p:txBody>
          </p:sp>
        </mc:Fallback>
      </mc:AlternateContent>
      <p:pic>
        <p:nvPicPr>
          <p:cNvPr id="80" name="图片 79"/>
          <p:cNvPicPr>
            <a:picLocks noChangeAspect="1"/>
          </p:cNvPicPr>
          <p:nvPr/>
        </p:nvPicPr>
        <p:blipFill>
          <a:blip r:embed="rId13"/>
          <a:stretch>
            <a:fillRect/>
          </a:stretch>
        </p:blipFill>
        <p:spPr>
          <a:xfrm>
            <a:off x="5981224" y="4867627"/>
            <a:ext cx="4862512" cy="49229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图片 78"/>
          <p:cNvPicPr>
            <a:picLocks noChangeAspect="1"/>
          </p:cNvPicPr>
          <p:nvPr/>
        </p:nvPicPr>
        <p:blipFill rotWithShape="1">
          <a:blip r:embed="rId1">
            <a:extLst>
              <a:ext uri="{28A0092B-C50C-407E-A947-70E740481C1C}">
                <a14:useLocalDpi xmlns:a14="http://schemas.microsoft.com/office/drawing/2010/main" val="0"/>
              </a:ext>
            </a:extLst>
          </a:blip>
          <a:srcRect r="32056"/>
          <a:stretch>
            <a:fillRect/>
          </a:stretch>
        </p:blipFill>
        <p:spPr>
          <a:xfrm>
            <a:off x="6166485" y="4661535"/>
            <a:ext cx="5445760" cy="1995170"/>
          </a:xfrm>
          <a:prstGeom prst="rect">
            <a:avLst/>
          </a:prstGeom>
        </p:spPr>
      </p:pic>
      <p:pic>
        <p:nvPicPr>
          <p:cNvPr id="8" name="图片 7" descr="C:\Users\len\Desktop\7-140129231040534.png"/>
          <p:cNvPicPr>
            <a:picLocks noChangeAspect="1"/>
          </p:cNvPicPr>
          <p:nvPr/>
        </p:nvPicPr>
        <p:blipFill rotWithShape="1">
          <a:blip r:embed="rId2"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2192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sz="2400" b="1" dirty="0">
                <a:solidFill>
                  <a:prstClr val="white"/>
                </a:solidFill>
                <a:latin typeface="微软雅黑" panose="020B0503020204020204" charset="-122"/>
                <a:ea typeface="微软雅黑" panose="020B0503020204020204" charset="-122"/>
              </a:rPr>
              <a:t>相对论</a:t>
            </a:r>
            <a:r>
              <a:rPr lang="zh-CN" altLang="en-US" sz="2400" b="1" dirty="0">
                <a:solidFill>
                  <a:prstClr val="white"/>
                </a:solidFill>
                <a:latin typeface="微软雅黑" panose="020B0503020204020204" charset="-122"/>
                <a:ea typeface="微软雅黑" panose="020B0503020204020204" charset="-122"/>
              </a:rPr>
              <a:t>两体手征核力</a:t>
            </a:r>
            <a:endParaRPr lang="zh-CN" altLang="en-US" sz="2400" b="1" dirty="0">
              <a:solidFill>
                <a:prstClr val="white"/>
              </a:solidFill>
              <a:latin typeface="微软雅黑" panose="020B0503020204020204" charset="-122"/>
              <a:ea typeface="微软雅黑" panose="020B0503020204020204" charset="-122"/>
            </a:endParaRPr>
          </a:p>
        </p:txBody>
      </p:sp>
      <p:pic>
        <p:nvPicPr>
          <p:cNvPr id="9" name="图片 8" descr="C:\Users\len\Desktop\7-140129231040534.png"/>
          <p:cNvPicPr>
            <a:picLocks noChangeAspect="1"/>
          </p:cNvPicPr>
          <p:nvPr/>
        </p:nvPicPr>
        <p:blipFill rotWithShape="1">
          <a:blip r:embed="rId2"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a:t>
                </a:r>
                <a:r>
                  <a:rPr lang="zh-CN" altLang="en-US" sz="1100" b="1" dirty="0">
                    <a:solidFill>
                      <a:schemeClr val="bg1"/>
                    </a:solidFill>
                    <a:latin typeface="微软雅黑" panose="020B0503020204020204" charset="-122"/>
                    <a:ea typeface="微软雅黑" panose="020B0503020204020204" charset="-122"/>
                    <a:sym typeface="+mn-ea"/>
                  </a:rPr>
                  <a:t>新进展</a:t>
                </a:r>
                <a:endParaRPr lang="zh-CN" altLang="en-US" sz="1100" b="1" dirty="0">
                  <a:solidFill>
                    <a:schemeClr val="bg1"/>
                  </a:solidFill>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3"/>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7"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solidFill>
                  <a:schemeClr val="bg1"/>
                </a:solidFill>
                <a:latin typeface="微软雅黑" panose="020B0503020204020204" charset="-122"/>
                <a:ea typeface="微软雅黑" panose="020B0503020204020204" charset="-122"/>
              </a:rPr>
              <a:t>陆俊旭</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78" y="6644640"/>
            <a:ext cx="2817222"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1"/>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grpSp>
        <p:nvGrpSpPr>
          <p:cNvPr id="2" name="组合 1"/>
          <p:cNvGrpSpPr/>
          <p:nvPr/>
        </p:nvGrpSpPr>
        <p:grpSpPr>
          <a:xfrm>
            <a:off x="7297729" y="5214717"/>
            <a:ext cx="3466465" cy="554990"/>
            <a:chOff x="1441041" y="6230794"/>
            <a:chExt cx="3466465" cy="554990"/>
          </a:xfrm>
        </p:grpSpPr>
        <p:sp>
          <p:nvSpPr>
            <p:cNvPr id="26" name="圆角矩形 25"/>
            <p:cNvSpPr/>
            <p:nvPr/>
          </p:nvSpPr>
          <p:spPr>
            <a:xfrm>
              <a:off x="1441041" y="6230794"/>
              <a:ext cx="3466465" cy="554990"/>
            </a:xfrm>
            <a:prstGeom prst="roundRect">
              <a:avLst/>
            </a:prstGeom>
            <a:solidFill>
              <a:schemeClr val="bg1"/>
            </a:solidFill>
            <a:ln w="254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文本框 28"/>
            <p:cNvSpPr txBox="1"/>
            <p:nvPr/>
          </p:nvSpPr>
          <p:spPr>
            <a:xfrm>
              <a:off x="1587091" y="6230794"/>
              <a:ext cx="3224530" cy="506730"/>
            </a:xfrm>
            <a:prstGeom prst="rect">
              <a:avLst/>
            </a:prstGeom>
            <a:noFill/>
          </p:spPr>
          <p:txBody>
            <a:bodyPr wrap="square" rtlCol="0">
              <a:spAutoFit/>
            </a:bodyPr>
            <a:lstStyle/>
            <a:p>
              <a:pPr algn="ctr">
                <a:lnSpc>
                  <a:spcPct val="150000"/>
                </a:lnSpc>
              </a:pPr>
              <a:r>
                <a:rPr lang="en-US" altLang="zh-CN" b="1" dirty="0">
                  <a:solidFill>
                    <a:srgbClr val="FF0000"/>
                  </a:solidFill>
                  <a:latin typeface="微软雅黑" panose="020B0503020204020204" charset="-122"/>
                  <a:ea typeface="微软雅黑" panose="020B0503020204020204" charset="-122"/>
                </a:rPr>
                <a:t>R-NNLO</a:t>
              </a:r>
              <a:r>
                <a:rPr lang="zh-CN" altLang="en-US" b="1" dirty="0">
                  <a:solidFill>
                    <a:srgbClr val="FF0000"/>
                  </a:solidFill>
                  <a:latin typeface="微软雅黑" panose="020B0503020204020204" charset="-122"/>
                  <a:ea typeface="微软雅黑" panose="020B0503020204020204" charset="-122"/>
                </a:rPr>
                <a:t>与</a:t>
              </a:r>
              <a:r>
                <a:rPr lang="en-US" altLang="zh-CN" b="1" dirty="0">
                  <a:solidFill>
                    <a:srgbClr val="FF0000"/>
                  </a:solidFill>
                  <a:latin typeface="微软雅黑" panose="020B0503020204020204" charset="-122"/>
                  <a:ea typeface="微软雅黑" panose="020B0503020204020204" charset="-122"/>
                </a:rPr>
                <a:t>NR-N</a:t>
              </a:r>
              <a:r>
                <a:rPr lang="en-US" altLang="zh-CN" b="1" baseline="30000" dirty="0">
                  <a:solidFill>
                    <a:srgbClr val="FF0000"/>
                  </a:solidFill>
                  <a:latin typeface="微软雅黑" panose="020B0503020204020204" charset="-122"/>
                  <a:ea typeface="微软雅黑" panose="020B0503020204020204" charset="-122"/>
                </a:rPr>
                <a:t>3</a:t>
              </a:r>
              <a:r>
                <a:rPr lang="en-US" altLang="zh-CN" b="1" dirty="0">
                  <a:solidFill>
                    <a:srgbClr val="FF0000"/>
                  </a:solidFill>
                  <a:latin typeface="微软雅黑" panose="020B0503020204020204" charset="-122"/>
                  <a:ea typeface="微软雅黑" panose="020B0503020204020204" charset="-122"/>
                </a:rPr>
                <a:t>LO</a:t>
              </a:r>
              <a:r>
                <a:rPr lang="zh-CN" altLang="en-US" b="1" dirty="0">
                  <a:solidFill>
                    <a:srgbClr val="FF0000"/>
                  </a:solidFill>
                  <a:latin typeface="微软雅黑" panose="020B0503020204020204" charset="-122"/>
                  <a:ea typeface="微软雅黑" panose="020B0503020204020204" charset="-122"/>
                </a:rPr>
                <a:t>相媲美</a:t>
              </a:r>
              <a:endParaRPr lang="en-US" altLang="zh-CN" b="1" dirty="0">
                <a:solidFill>
                  <a:srgbClr val="FF0000"/>
                </a:solidFill>
                <a:latin typeface="微软雅黑" panose="020B0503020204020204" charset="-122"/>
                <a:ea typeface="微软雅黑" panose="020B0503020204020204" charset="-122"/>
              </a:endParaRPr>
            </a:p>
          </p:txBody>
        </p:sp>
      </p:grpSp>
      <p:sp>
        <p:nvSpPr>
          <p:cNvPr id="31" name="文本框 30"/>
          <p:cNvSpPr txBox="1"/>
          <p:nvPr/>
        </p:nvSpPr>
        <p:spPr>
          <a:xfrm>
            <a:off x="229917" y="770163"/>
            <a:ext cx="3122295" cy="460375"/>
          </a:xfrm>
          <a:prstGeom prst="rect">
            <a:avLst/>
          </a:prstGeom>
          <a:noFill/>
        </p:spPr>
        <p:txBody>
          <a:bodyPr wrap="none" rtlCol="0">
            <a:spAutoFit/>
          </a:bodyPr>
          <a:lstStyle/>
          <a:p>
            <a:pPr marL="285750" indent="-285750">
              <a:buFont typeface="Wingdings" panose="05000000000000000000" pitchFamily="2" charset="2"/>
              <a:buChar char="p"/>
            </a:pPr>
            <a:r>
              <a:rPr lang="en-US" altLang="zh-CN" sz="2400" b="1" dirty="0">
                <a:solidFill>
                  <a:srgbClr val="C00000"/>
                </a:solidFill>
                <a:latin typeface="微软雅黑" panose="020B0503020204020204" charset="-122"/>
                <a:ea typeface="微软雅黑" panose="020B0503020204020204" charset="-122"/>
              </a:rPr>
              <a:t>NNLO 2N np </a:t>
            </a:r>
            <a:r>
              <a:rPr lang="zh-CN" altLang="en-US" sz="2400" b="1" dirty="0">
                <a:solidFill>
                  <a:srgbClr val="C00000"/>
                </a:solidFill>
                <a:latin typeface="微软雅黑" panose="020B0503020204020204" charset="-122"/>
                <a:ea typeface="微软雅黑" panose="020B0503020204020204" charset="-122"/>
              </a:rPr>
              <a:t>散射</a:t>
            </a:r>
            <a:endParaRPr lang="zh-CN" altLang="en-US" sz="2400" b="1" dirty="0">
              <a:solidFill>
                <a:srgbClr val="C00000"/>
              </a:solidFill>
              <a:latin typeface="微软雅黑" panose="020B0503020204020204" charset="-122"/>
              <a:ea typeface="微软雅黑" panose="020B0503020204020204" charset="-122"/>
            </a:endParaRPr>
          </a:p>
        </p:txBody>
      </p:sp>
      <p:pic>
        <p:nvPicPr>
          <p:cNvPr id="78" name="图片 7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6485" y="2641600"/>
            <a:ext cx="5353685" cy="2007870"/>
          </a:xfrm>
          <a:prstGeom prst="rect">
            <a:avLst/>
          </a:prstGeom>
        </p:spPr>
      </p:pic>
      <p:grpSp>
        <p:nvGrpSpPr>
          <p:cNvPr id="4" name="组合 3"/>
          <p:cNvGrpSpPr/>
          <p:nvPr/>
        </p:nvGrpSpPr>
        <p:grpSpPr>
          <a:xfrm>
            <a:off x="6107430" y="816610"/>
            <a:ext cx="5433695" cy="1104900"/>
            <a:chOff x="722832" y="4288033"/>
            <a:chExt cx="7633064" cy="1551821"/>
          </a:xfrm>
        </p:grpSpPr>
        <p:grpSp>
          <p:nvGrpSpPr>
            <p:cNvPr id="5" name="组合 4"/>
            <p:cNvGrpSpPr/>
            <p:nvPr/>
          </p:nvGrpSpPr>
          <p:grpSpPr>
            <a:xfrm>
              <a:off x="722832" y="4288033"/>
              <a:ext cx="7633064" cy="1551821"/>
              <a:chOff x="766353" y="4105192"/>
              <a:chExt cx="7633064" cy="1551821"/>
            </a:xfrm>
          </p:grpSpPr>
          <p:pic>
            <p:nvPicPr>
              <p:cNvPr id="6" name="图片 5"/>
              <p:cNvPicPr>
                <a:picLocks noChangeAspect="1"/>
              </p:cNvPicPr>
              <p:nvPr/>
            </p:nvPicPr>
            <p:blipFill>
              <a:blip r:embed="rId5"/>
              <a:stretch>
                <a:fillRect/>
              </a:stretch>
            </p:blipFill>
            <p:spPr>
              <a:xfrm>
                <a:off x="803344" y="4105192"/>
                <a:ext cx="7543801" cy="1551821"/>
              </a:xfrm>
              <a:prstGeom prst="rect">
                <a:avLst/>
              </a:prstGeom>
            </p:spPr>
          </p:pic>
          <p:sp>
            <p:nvSpPr>
              <p:cNvPr id="13" name="圆角矩形 12"/>
              <p:cNvSpPr/>
              <p:nvPr/>
            </p:nvSpPr>
            <p:spPr>
              <a:xfrm>
                <a:off x="766354" y="5091192"/>
                <a:ext cx="7633063" cy="238545"/>
              </a:xfrm>
              <a:prstGeom prst="roundRect">
                <a:avLst/>
              </a:prstGeom>
              <a:solidFill>
                <a:srgbClr val="00B050">
                  <a:alpha val="20000"/>
                </a:srgbClr>
              </a:solid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766353" y="5320969"/>
                <a:ext cx="7633063" cy="238545"/>
              </a:xfrm>
              <a:prstGeom prst="roundRect">
                <a:avLst/>
              </a:prstGeom>
              <a:solidFill>
                <a:srgbClr val="F62AF6">
                  <a:alpha val="20000"/>
                </a:srgbClr>
              </a:solidFill>
              <a:ln>
                <a:noFill/>
              </a:ln>
              <a:effectLst>
                <a:outerShdw blurRad="50800" dist="38100" dir="2700000" algn="tl" rotWithShape="0">
                  <a:prstClr val="black">
                    <a:alpha val="40000"/>
                  </a:prstClr>
                </a:outerShd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矩形 14"/>
            <p:cNvSpPr/>
            <p:nvPr/>
          </p:nvSpPr>
          <p:spPr>
            <a:xfrm>
              <a:off x="2113742" y="5057689"/>
              <a:ext cx="485055" cy="682949"/>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圆角矩形 76"/>
          <p:cNvSpPr/>
          <p:nvPr/>
        </p:nvSpPr>
        <p:spPr>
          <a:xfrm>
            <a:off x="5981700" y="709295"/>
            <a:ext cx="5815965" cy="1290955"/>
          </a:xfrm>
          <a:prstGeom prst="roundRect">
            <a:avLst>
              <a:gd name="adj" fmla="val 3810"/>
            </a:avLst>
          </a:prstGeom>
          <a:noFill/>
          <a:ln w="25400">
            <a:solidFill>
              <a:srgbClr val="FB5C0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mc:Choice xmlns:a14="http://schemas.microsoft.com/office/drawing/2010/main" Requires="a14">
          <p:sp>
            <p:nvSpPr>
              <p:cNvPr id="16" name="文本框 15"/>
              <p:cNvSpPr txBox="1"/>
              <p:nvPr/>
            </p:nvSpPr>
            <p:spPr>
              <a:xfrm>
                <a:off x="5762625" y="2221865"/>
                <a:ext cx="6349365" cy="286385"/>
              </a:xfrm>
              <a:prstGeom prst="rect">
                <a:avLst/>
              </a:prstGeom>
              <a:noFill/>
            </p:spPr>
            <p:txBody>
              <a:bodyPr wrap="square" rtlCol="0">
                <a:noAutofit/>
              </a:bodyPr>
              <a:lstStyle/>
              <a:p>
                <a:pPr marL="171450" indent="-171450">
                  <a:buFont typeface="Arial" panose="020B0604020202020204" pitchFamily="34" charset="0"/>
                  <a:buChar char="•"/>
                </a:pPr>
                <a:r>
                  <a:rPr lang="en-US" altLang="zh-CN" sz="1200" dirty="0">
                    <a:solidFill>
                      <a:srgbClr val="00B050"/>
                    </a:solidFill>
                  </a:rPr>
                  <a:t>NR-</a:t>
                </a:r>
                <a14:m>
                  <m:oMath xmlns:m="http://schemas.openxmlformats.org/officeDocument/2006/math">
                    <m:sSup>
                      <m:sSupPr>
                        <m:ctrlPr>
                          <a:rPr lang="en-US" altLang="zh-CN" sz="1200" i="1">
                            <a:solidFill>
                              <a:srgbClr val="00B050"/>
                            </a:solidFill>
                            <a:latin typeface="Cambria Math" panose="02040503050406030204" pitchFamily="18" charset="0"/>
                          </a:rPr>
                        </m:ctrlPr>
                      </m:sSupPr>
                      <m:e>
                        <m:r>
                          <m:rPr>
                            <m:sty m:val="p"/>
                          </m:rPr>
                          <a:rPr lang="en-US" altLang="zh-CN" sz="1200" i="1">
                            <a:solidFill>
                              <a:srgbClr val="00B050"/>
                            </a:solidFill>
                            <a:latin typeface="Cambria Math" panose="02040503050406030204" pitchFamily="18" charset="0"/>
                          </a:rPr>
                          <m:t>N</m:t>
                        </m:r>
                      </m:e>
                      <m:sup>
                        <m:r>
                          <a:rPr lang="en-US" altLang="zh-CN" sz="1200" i="1">
                            <a:solidFill>
                              <a:srgbClr val="00B050"/>
                            </a:solidFill>
                            <a:latin typeface="Cambria Math" panose="02040503050406030204" pitchFamily="18" charset="0"/>
                          </a:rPr>
                          <m:t>3</m:t>
                        </m:r>
                      </m:sup>
                    </m:sSup>
                  </m:oMath>
                </a14:m>
                <a:r>
                  <a:rPr lang="en-US" altLang="zh-CN" sz="1200" dirty="0">
                    <a:solidFill>
                      <a:srgbClr val="00B050"/>
                    </a:solidFill>
                  </a:rPr>
                  <a:t>LO-Idaho: </a:t>
                </a:r>
                <a:r>
                  <a:rPr lang="de-DE" altLang="zh-CN" sz="1200" dirty="0">
                    <a:solidFill>
                      <a:srgbClr val="00B050"/>
                    </a:solidFill>
                  </a:rPr>
                  <a:t>R. Machleidt and D. R. Entem, </a:t>
                </a:r>
                <a:r>
                  <a:rPr lang="en-US" altLang="zh-CN" sz="1200" dirty="0" err="1">
                    <a:solidFill>
                      <a:srgbClr val="00B050"/>
                    </a:solidFill>
                  </a:rPr>
                  <a:t>Phys.Rev.C</a:t>
                </a:r>
                <a:r>
                  <a:rPr lang="en-US" altLang="zh-CN" sz="1200" dirty="0">
                    <a:solidFill>
                      <a:srgbClr val="00B050"/>
                    </a:solidFill>
                  </a:rPr>
                  <a:t>(2003), </a:t>
                </a:r>
                <a:r>
                  <a:rPr lang="de-DE" altLang="zh-CN" sz="1200" dirty="0">
                    <a:solidFill>
                      <a:srgbClr val="00B050"/>
                    </a:solidFill>
                  </a:rPr>
                  <a:t>Phys.Rept.(2011)</a:t>
                </a:r>
                <a:r>
                  <a:rPr lang="en-US" altLang="zh-CN" sz="1200" dirty="0">
                    <a:solidFill>
                      <a:srgbClr val="00B050"/>
                    </a:solidFill>
                  </a:rPr>
                  <a:t> </a:t>
                </a:r>
                <a:endParaRPr lang="en-US" altLang="zh-CN" sz="1200" dirty="0">
                  <a:solidFill>
                    <a:srgbClr val="00B050"/>
                  </a:solidFill>
                </a:endParaRPr>
              </a:p>
            </p:txBody>
          </p:sp>
        </mc:Choice>
        <mc:Fallback>
          <p:sp>
            <p:nvSpPr>
              <p:cNvPr id="16" name="文本框 15"/>
              <p:cNvSpPr txBox="1">
                <a:spLocks noRot="1" noChangeAspect="1" noMove="1" noResize="1" noEditPoints="1" noAdjustHandles="1" noChangeArrowheads="1" noChangeShapeType="1" noTextEdit="1"/>
              </p:cNvSpPr>
              <p:nvPr/>
            </p:nvSpPr>
            <p:spPr>
              <a:xfrm>
                <a:off x="5762625" y="2221865"/>
                <a:ext cx="6349365" cy="286385"/>
              </a:xfrm>
              <a:prstGeom prst="rect">
                <a:avLst/>
              </a:prstGeom>
              <a:blipFill rotWithShape="1">
                <a:blip r:embed="rId6"/>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7" name="文本框 16"/>
              <p:cNvSpPr txBox="1"/>
              <p:nvPr/>
            </p:nvSpPr>
            <p:spPr>
              <a:xfrm>
                <a:off x="5762625" y="2443480"/>
                <a:ext cx="6544310" cy="316230"/>
              </a:xfrm>
              <a:prstGeom prst="rect">
                <a:avLst/>
              </a:prstGeom>
              <a:noFill/>
            </p:spPr>
            <p:txBody>
              <a:bodyPr wrap="square" rtlCol="0">
                <a:noAutofit/>
              </a:bodyPr>
              <a:lstStyle/>
              <a:p>
                <a:pPr marL="171450" indent="-171450">
                  <a:buFont typeface="Arial" panose="020B0604020202020204" pitchFamily="34" charset="0"/>
                  <a:buChar char="•"/>
                </a:pPr>
                <a:r>
                  <a:rPr lang="en-US" altLang="zh-CN" sz="1200" dirty="0">
                    <a:solidFill>
                      <a:srgbClr val="F62AF6"/>
                    </a:solidFill>
                  </a:rPr>
                  <a:t>NR-</a:t>
                </a:r>
                <a14:m>
                  <m:oMath xmlns:m="http://schemas.openxmlformats.org/officeDocument/2006/math">
                    <m:sSup>
                      <m:sSupPr>
                        <m:ctrlPr>
                          <a:rPr lang="en-US" altLang="zh-CN" sz="1200" i="1">
                            <a:solidFill>
                              <a:srgbClr val="F62AF6"/>
                            </a:solidFill>
                            <a:latin typeface="Cambria Math" panose="02040503050406030204" pitchFamily="18" charset="0"/>
                          </a:rPr>
                        </m:ctrlPr>
                      </m:sSupPr>
                      <m:e>
                        <m:r>
                          <m:rPr>
                            <m:sty m:val="p"/>
                          </m:rPr>
                          <a:rPr lang="en-US" altLang="zh-CN" sz="1200" i="1">
                            <a:solidFill>
                              <a:srgbClr val="F62AF6"/>
                            </a:solidFill>
                            <a:latin typeface="Cambria Math" panose="02040503050406030204" pitchFamily="18" charset="0"/>
                          </a:rPr>
                          <m:t>N</m:t>
                        </m:r>
                      </m:e>
                      <m:sup>
                        <m:r>
                          <a:rPr lang="en-US" altLang="zh-CN" sz="1200" i="1">
                            <a:solidFill>
                              <a:srgbClr val="F62AF6"/>
                            </a:solidFill>
                            <a:latin typeface="Cambria Math" panose="02040503050406030204" pitchFamily="18" charset="0"/>
                          </a:rPr>
                          <m:t>3</m:t>
                        </m:r>
                      </m:sup>
                    </m:sSup>
                  </m:oMath>
                </a14:m>
                <a:r>
                  <a:rPr lang="en-US" altLang="zh-CN" sz="1200" dirty="0">
                    <a:solidFill>
                      <a:srgbClr val="F62AF6"/>
                    </a:solidFill>
                  </a:rPr>
                  <a:t>LO-EKM: </a:t>
                </a:r>
                <a:r>
                  <a:rPr lang="de-DE" altLang="zh-CN" sz="1200" dirty="0">
                    <a:solidFill>
                      <a:srgbClr val="F62AF6"/>
                    </a:solidFill>
                  </a:rPr>
                  <a:t>E. Epelbaum, H. Krebs, and U. G. Meißner, Eur.Phys.J.A</a:t>
                </a:r>
                <a:r>
                  <a:rPr lang="en-US" altLang="zh-CN" sz="1200" dirty="0">
                    <a:solidFill>
                      <a:srgbClr val="F62AF6"/>
                    </a:solidFill>
                  </a:rPr>
                  <a:t>(2015), </a:t>
                </a:r>
                <a:r>
                  <a:rPr lang="en-US" altLang="zh-CN" sz="1200" dirty="0" err="1">
                    <a:solidFill>
                      <a:srgbClr val="F62AF6"/>
                    </a:solidFill>
                  </a:rPr>
                  <a:t>Phys.Rev.Lett</a:t>
                </a:r>
                <a:r>
                  <a:rPr lang="en-US" altLang="zh-CN" sz="1200" dirty="0">
                    <a:solidFill>
                      <a:srgbClr val="F62AF6"/>
                    </a:solidFill>
                  </a:rPr>
                  <a:t>. (2015).</a:t>
                </a:r>
                <a:endParaRPr lang="en-US" altLang="zh-CN" sz="1200" dirty="0">
                  <a:solidFill>
                    <a:srgbClr val="F62AF6"/>
                  </a:solidFill>
                </a:endParaRPr>
              </a:p>
            </p:txBody>
          </p:sp>
        </mc:Choice>
        <mc:Fallback>
          <p:sp>
            <p:nvSpPr>
              <p:cNvPr id="17" name="文本框 16"/>
              <p:cNvSpPr txBox="1">
                <a:spLocks noRot="1" noChangeAspect="1" noMove="1" noResize="1" noEditPoints="1" noAdjustHandles="1" noChangeArrowheads="1" noChangeShapeType="1" noTextEdit="1"/>
              </p:cNvSpPr>
              <p:nvPr/>
            </p:nvSpPr>
            <p:spPr>
              <a:xfrm>
                <a:off x="5762625" y="2443480"/>
                <a:ext cx="6544310" cy="316230"/>
              </a:xfrm>
              <a:prstGeom prst="rect">
                <a:avLst/>
              </a:prstGeom>
              <a:blipFill rotWithShape="1">
                <a:blip r:embed="rId7"/>
                <a:stretch>
                  <a:fillRect/>
                </a:stretch>
              </a:blipFill>
            </p:spPr>
            <p:txBody>
              <a:bodyPr/>
              <a:lstStyle/>
              <a:p>
                <a:r>
                  <a:rPr lang="zh-CN" altLang="en-US">
                    <a:noFill/>
                  </a:rPr>
                  <a:t> </a:t>
                </a:r>
              </a:p>
            </p:txBody>
          </p:sp>
        </mc:Fallback>
      </mc:AlternateContent>
      <p:sp>
        <p:nvSpPr>
          <p:cNvPr id="18" name="文本框 17"/>
          <p:cNvSpPr txBox="1"/>
          <p:nvPr/>
        </p:nvSpPr>
        <p:spPr>
          <a:xfrm>
            <a:off x="5762625" y="2000250"/>
            <a:ext cx="6349365" cy="286385"/>
          </a:xfrm>
          <a:prstGeom prst="rect">
            <a:avLst/>
          </a:prstGeom>
          <a:noFill/>
        </p:spPr>
        <p:txBody>
          <a:bodyPr wrap="square" rtlCol="0">
            <a:noAutofit/>
          </a:bodyPr>
          <a:lstStyle/>
          <a:p>
            <a:pPr marL="171450" indent="-171450">
              <a:buFont typeface="Arial" panose="020B0604020202020204" pitchFamily="34" charset="0"/>
              <a:buChar char="•"/>
            </a:pPr>
            <a:r>
              <a:rPr lang="en-US" altLang="zh-CN" sz="1200" dirty="0">
                <a:solidFill>
                  <a:schemeClr val="tx1"/>
                </a:solidFill>
              </a:rPr>
              <a:t>NLO/NNLO:   Phys.Rev.C(2020), </a:t>
            </a:r>
            <a:r>
              <a:rPr lang="en-US" altLang="zh-CN" sz="1200" dirty="0">
                <a:sym typeface="+mn-ea"/>
              </a:rPr>
              <a:t>Phys.Rev.C(2022), </a:t>
            </a:r>
            <a:r>
              <a:rPr lang="en-US" altLang="zh-CN" sz="1200" dirty="0">
                <a:solidFill>
                  <a:schemeClr val="tx1"/>
                </a:solidFill>
              </a:rPr>
              <a:t>Phys.Rev.Lett.(2022)</a:t>
            </a:r>
            <a:endParaRPr lang="en-US" altLang="zh-CN" sz="1200" dirty="0">
              <a:solidFill>
                <a:schemeClr val="tx1"/>
              </a:solidFill>
            </a:endParaRPr>
          </a:p>
        </p:txBody>
      </p:sp>
      <p:grpSp>
        <p:nvGrpSpPr>
          <p:cNvPr id="20" name="组合 19"/>
          <p:cNvGrpSpPr/>
          <p:nvPr/>
        </p:nvGrpSpPr>
        <p:grpSpPr>
          <a:xfrm>
            <a:off x="1310640" y="1285240"/>
            <a:ext cx="3892550" cy="5091430"/>
            <a:chOff x="2175" y="2412"/>
            <a:chExt cx="5460" cy="7142"/>
          </a:xfrm>
        </p:grpSpPr>
        <p:grpSp>
          <p:nvGrpSpPr>
            <p:cNvPr id="30" name="组合 29"/>
            <p:cNvGrpSpPr/>
            <p:nvPr/>
          </p:nvGrpSpPr>
          <p:grpSpPr>
            <a:xfrm>
              <a:off x="2303" y="2548"/>
              <a:ext cx="5332" cy="7006"/>
              <a:chOff x="261256" y="1142022"/>
              <a:chExt cx="3385747" cy="4448597"/>
            </a:xfrm>
          </p:grpSpPr>
          <p:grpSp>
            <p:nvGrpSpPr>
              <p:cNvPr id="32" name="组合 31"/>
              <p:cNvGrpSpPr/>
              <p:nvPr/>
            </p:nvGrpSpPr>
            <p:grpSpPr>
              <a:xfrm>
                <a:off x="261256" y="1142022"/>
                <a:ext cx="3385747" cy="2884257"/>
                <a:chOff x="631664" y="999426"/>
                <a:chExt cx="3385747" cy="2884257"/>
              </a:xfrm>
            </p:grpSpPr>
            <p:pic>
              <p:nvPicPr>
                <p:cNvPr id="51" name="图片 50"/>
                <p:cNvPicPr>
                  <a:picLocks noChangeAspect="1"/>
                </p:cNvPicPr>
                <p:nvPr/>
              </p:nvPicPr>
              <p:blipFill>
                <a:blip r:embed="rId8"/>
                <a:stretch>
                  <a:fillRect/>
                </a:stretch>
              </p:blipFill>
              <p:spPr>
                <a:xfrm>
                  <a:off x="2444212" y="1377675"/>
                  <a:ext cx="782900" cy="540000"/>
                </a:xfrm>
                <a:prstGeom prst="rect">
                  <a:avLst/>
                </a:prstGeom>
              </p:spPr>
            </p:pic>
            <p:sp>
              <p:nvSpPr>
                <p:cNvPr id="52" name="文本框 51"/>
                <p:cNvSpPr txBox="1"/>
                <p:nvPr/>
              </p:nvSpPr>
              <p:spPr>
                <a:xfrm>
                  <a:off x="2577418" y="999426"/>
                  <a:ext cx="516488" cy="300346"/>
                </a:xfrm>
                <a:prstGeom prst="rect">
                  <a:avLst/>
                </a:prstGeom>
                <a:noFill/>
              </p:spPr>
              <p:txBody>
                <a:bodyPr wrap="square" rtlCol="0">
                  <a:spAutoFit/>
                </a:bodyPr>
                <a:lstStyle/>
                <a:p>
                  <a:r>
                    <a:rPr lang="en-US" altLang="zh-CN" sz="1600" dirty="0"/>
                    <a:t>2NF</a:t>
                  </a:r>
                  <a:endParaRPr lang="zh-CN" altLang="en-US" sz="1600" dirty="0"/>
                </a:p>
              </p:txBody>
            </p:sp>
            <p:cxnSp>
              <p:nvCxnSpPr>
                <p:cNvPr id="53" name="直接连接符 52"/>
                <p:cNvCxnSpPr/>
                <p:nvPr/>
              </p:nvCxnSpPr>
              <p:spPr>
                <a:xfrm>
                  <a:off x="661436" y="2087866"/>
                  <a:ext cx="3326504"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661436" y="3011226"/>
                  <a:ext cx="335597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1587807" y="1102788"/>
                  <a:ext cx="1294" cy="270000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56" name="文本框 55"/>
                    <p:cNvSpPr txBox="1"/>
                    <p:nvPr/>
                  </p:nvSpPr>
                  <p:spPr>
                    <a:xfrm>
                      <a:off x="631664" y="3282094"/>
                      <a:ext cx="949491" cy="279984"/>
                    </a:xfrm>
                    <a:prstGeom prst="rect">
                      <a:avLst/>
                    </a:prstGeom>
                    <a:noFill/>
                  </p:spPr>
                  <p:txBody>
                    <a:bodyPr wrap="square" rtlCol="0">
                      <a:spAutoFit/>
                    </a:bodyPr>
                    <a:lstStyle/>
                    <a:p>
                      <a14:m>
                        <m:oMath xmlns:m="http://schemas.openxmlformats.org/officeDocument/2006/math">
                          <m:sSup>
                            <m:sSupPr>
                              <m:ctrlPr>
                                <a:rPr lang="en-US" altLang="zh-CN" sz="1400" i="1">
                                  <a:solidFill>
                                    <a:srgbClr val="00B050"/>
                                  </a:solidFill>
                                  <a:latin typeface="Cambria Math" panose="02040503050406030204" pitchFamily="18" charset="0"/>
                                  <a:ea typeface="微软雅黑" panose="020B0503020204020204" charset="-122"/>
                                </a:rPr>
                              </m:ctrlPr>
                            </m:sSupPr>
                            <m:e>
                              <m:r>
                                <m:rPr>
                                  <m:sty m:val="p"/>
                                </m:rPr>
                                <a:rPr lang="en-US" altLang="zh-CN" sz="1400">
                                  <a:solidFill>
                                    <a:srgbClr val="00B050"/>
                                  </a:solidFill>
                                  <a:latin typeface="Cambria Math" panose="02040503050406030204" pitchFamily="18" charset="0"/>
                                  <a:ea typeface="微软雅黑" panose="020B0503020204020204" charset="-122"/>
                                </a:rPr>
                                <m:t>N</m:t>
                              </m:r>
                            </m:e>
                            <m:sup>
                              <m:r>
                                <a:rPr lang="en-US" altLang="zh-CN" sz="1400">
                                  <a:solidFill>
                                    <a:srgbClr val="00B050"/>
                                  </a:solidFill>
                                  <a:latin typeface="Cambria Math" panose="02040503050406030204" pitchFamily="18" charset="0"/>
                                  <a:ea typeface="微软雅黑" panose="020B0503020204020204" charset="-122"/>
                                </a:rPr>
                                <m:t>2</m:t>
                              </m:r>
                            </m:sup>
                          </m:sSup>
                          <m:r>
                            <m:rPr>
                              <m:sty m:val="p"/>
                            </m:rPr>
                            <a:rPr lang="en-US" altLang="zh-CN" sz="1400">
                              <a:solidFill>
                                <a:srgbClr val="00B050"/>
                              </a:solidFill>
                              <a:latin typeface="Cambria Math" panose="02040503050406030204" pitchFamily="18" charset="0"/>
                              <a:ea typeface="微软雅黑" panose="020B0503020204020204" charset="-122"/>
                            </a:rPr>
                            <m:t>LO</m:t>
                          </m:r>
                        </m:oMath>
                      </a14:m>
                      <a:r>
                        <a:rPr lang="en-US" altLang="zh-CN" sz="1400" dirty="0">
                          <a:solidFill>
                            <a:srgbClr val="00B050"/>
                          </a:solidFill>
                          <a:latin typeface="微软雅黑" panose="020B0503020204020204" charset="-122"/>
                          <a:ea typeface="微软雅黑" panose="020B0503020204020204" charset="-122"/>
                        </a:rPr>
                        <a:t>(</a:t>
                      </a:r>
                      <a14:m>
                        <m:oMath xmlns:m="http://schemas.openxmlformats.org/officeDocument/2006/math">
                          <m:sSup>
                            <m:sSupPr>
                              <m:ctrlPr>
                                <a:rPr lang="en-US" altLang="zh-CN" sz="1400" i="1">
                                  <a:solidFill>
                                    <a:srgbClr val="00B050"/>
                                  </a:solidFill>
                                  <a:latin typeface="Cambria Math" panose="02040503050406030204" pitchFamily="18" charset="0"/>
                                </a:rPr>
                              </m:ctrlPr>
                            </m:sSupPr>
                            <m:e>
                              <m:r>
                                <m:rPr>
                                  <m:sty m:val="p"/>
                                </m:rPr>
                                <a:rPr lang="en-US" altLang="zh-CN" sz="1400">
                                  <a:solidFill>
                                    <a:srgbClr val="00B050"/>
                                  </a:solidFill>
                                  <a:latin typeface="Cambria Math" panose="02040503050406030204" pitchFamily="18" charset="0"/>
                                </a:rPr>
                                <m:t>Q</m:t>
                              </m:r>
                            </m:e>
                            <m:sup>
                              <m:r>
                                <a:rPr lang="en-US" altLang="zh-CN" sz="1400" i="1">
                                  <a:solidFill>
                                    <a:srgbClr val="00B050"/>
                                  </a:solidFill>
                                  <a:latin typeface="Cambria Math" panose="02040503050406030204" pitchFamily="18" charset="0"/>
                                </a:rPr>
                                <m:t>3</m:t>
                              </m:r>
                            </m:sup>
                          </m:sSup>
                        </m:oMath>
                      </a14:m>
                      <a:r>
                        <a:rPr lang="en-US" altLang="zh-CN" sz="1400" dirty="0">
                          <a:solidFill>
                            <a:srgbClr val="00B050"/>
                          </a:solidFill>
                          <a:latin typeface="微软雅黑" panose="020B0503020204020204" charset="-122"/>
                          <a:ea typeface="微软雅黑" panose="020B0503020204020204" charset="-122"/>
                        </a:rPr>
                        <a:t>)</a:t>
                      </a:r>
                      <a:endParaRPr lang="zh-CN" altLang="en-US" sz="1400" dirty="0">
                        <a:solidFill>
                          <a:srgbClr val="00B050"/>
                        </a:solidFill>
                        <a:latin typeface="微软雅黑" panose="020B0503020204020204" charset="-122"/>
                        <a:ea typeface="微软雅黑" panose="020B0503020204020204" charset="-122"/>
                      </a:endParaRPr>
                    </a:p>
                  </p:txBody>
                </p:sp>
              </mc:Choice>
              <mc:Fallback>
                <p:sp>
                  <p:nvSpPr>
                    <p:cNvPr id="56" name="文本框 55"/>
                    <p:cNvSpPr txBox="1">
                      <a:spLocks noRot="1" noChangeAspect="1" noMove="1" noResize="1" noEditPoints="1" noAdjustHandles="1" noChangeArrowheads="1" noChangeShapeType="1" noTextEdit="1"/>
                    </p:cNvSpPr>
                    <p:nvPr/>
                  </p:nvSpPr>
                  <p:spPr>
                    <a:xfrm>
                      <a:off x="631664" y="3282094"/>
                      <a:ext cx="949491" cy="279984"/>
                    </a:xfrm>
                    <a:prstGeom prst="rect">
                      <a:avLst/>
                    </a:prstGeom>
                    <a:blipFill rotWithShape="1">
                      <a:blip r:embed="rId9"/>
                    </a:blipFill>
                  </p:spPr>
                  <p:txBody>
                    <a:bodyPr/>
                    <a:lstStyle/>
                    <a:p>
                      <a:r>
                        <a:rPr lang="zh-CN" altLang="en-US">
                          <a:noFill/>
                        </a:rPr>
                        <a:t> </a:t>
                      </a:r>
                    </a:p>
                  </p:txBody>
                </p:sp>
              </mc:Fallback>
            </mc:AlternateContent>
            <p:sp>
              <p:nvSpPr>
                <p:cNvPr id="57" name="文本框 56"/>
                <p:cNvSpPr txBox="1"/>
                <p:nvPr/>
              </p:nvSpPr>
              <p:spPr>
                <a:xfrm>
                  <a:off x="2338570" y="1866240"/>
                  <a:ext cx="994183" cy="204756"/>
                </a:xfrm>
                <a:prstGeom prst="rect">
                  <a:avLst/>
                </a:prstGeom>
                <a:noFill/>
              </p:spPr>
              <p:txBody>
                <a:bodyPr wrap="square" rtlCol="0">
                  <a:spAutoFit/>
                </a:bodyPr>
                <a:lstStyle/>
                <a:p>
                  <a:r>
                    <a:rPr lang="en-US" altLang="zh-CN" sz="900" dirty="0"/>
                    <a:t>X.L Ren, CPC2018</a:t>
                  </a:r>
                  <a:endParaRPr lang="zh-CN" altLang="en-US" sz="900" dirty="0"/>
                </a:p>
              </p:txBody>
            </p:sp>
            <p:grpSp>
              <p:nvGrpSpPr>
                <p:cNvPr id="58" name="组合 57"/>
                <p:cNvGrpSpPr/>
                <p:nvPr/>
              </p:nvGrpSpPr>
              <p:grpSpPr>
                <a:xfrm>
                  <a:off x="1842263" y="2107732"/>
                  <a:ext cx="1978679" cy="549172"/>
                  <a:chOff x="1357244" y="2295362"/>
                  <a:chExt cx="1978679" cy="549172"/>
                </a:xfrm>
              </p:grpSpPr>
              <p:pic>
                <p:nvPicPr>
                  <p:cNvPr id="74" name="图片 73"/>
                  <p:cNvPicPr>
                    <a:picLocks noChangeAspect="1"/>
                  </p:cNvPicPr>
                  <p:nvPr/>
                </p:nvPicPr>
                <p:blipFill>
                  <a:blip r:embed="rId10"/>
                  <a:stretch>
                    <a:fillRect/>
                  </a:stretch>
                </p:blipFill>
                <p:spPr>
                  <a:xfrm>
                    <a:off x="1357244" y="2295362"/>
                    <a:ext cx="1159173" cy="540000"/>
                  </a:xfrm>
                  <a:prstGeom prst="rect">
                    <a:avLst/>
                  </a:prstGeom>
                </p:spPr>
              </p:pic>
              <p:pic>
                <p:nvPicPr>
                  <p:cNvPr id="75" name="图片 74"/>
                  <p:cNvPicPr>
                    <a:picLocks noChangeAspect="1"/>
                  </p:cNvPicPr>
                  <p:nvPr/>
                </p:nvPicPr>
                <p:blipFill rotWithShape="1">
                  <a:blip r:embed="rId11"/>
                  <a:srcRect l="32486"/>
                  <a:stretch>
                    <a:fillRect/>
                  </a:stretch>
                </p:blipFill>
                <p:spPr>
                  <a:xfrm>
                    <a:off x="2543008" y="2304534"/>
                    <a:ext cx="792915" cy="540000"/>
                  </a:xfrm>
                  <a:prstGeom prst="rect">
                    <a:avLst/>
                  </a:prstGeom>
                </p:spPr>
              </p:pic>
            </p:grpSp>
            <p:sp>
              <p:nvSpPr>
                <p:cNvPr id="59" name="文本框 58"/>
                <p:cNvSpPr txBox="1"/>
                <p:nvPr/>
              </p:nvSpPr>
              <p:spPr>
                <a:xfrm>
                  <a:off x="1653619" y="2707393"/>
                  <a:ext cx="965329" cy="204756"/>
                </a:xfrm>
                <a:prstGeom prst="rect">
                  <a:avLst/>
                </a:prstGeom>
                <a:noFill/>
              </p:spPr>
              <p:txBody>
                <a:bodyPr wrap="square" rtlCol="0">
                  <a:spAutoFit/>
                </a:bodyPr>
                <a:lstStyle/>
                <a:p>
                  <a:r>
                    <a:rPr lang="en-US" altLang="zh-CN" sz="900" dirty="0">
                      <a:solidFill>
                        <a:srgbClr val="0070C0"/>
                      </a:solidFill>
                    </a:rPr>
                    <a:t>Y. Xiao, PRC2020</a:t>
                  </a:r>
                  <a:endParaRPr lang="zh-CN" altLang="en-US" sz="900" dirty="0">
                    <a:solidFill>
                      <a:srgbClr val="0070C0"/>
                    </a:solidFill>
                  </a:endParaRPr>
                </a:p>
              </p:txBody>
            </p:sp>
            <p:pic>
              <p:nvPicPr>
                <p:cNvPr id="60" name="图片 59"/>
                <p:cNvPicPr>
                  <a:picLocks noChangeAspect="1"/>
                </p:cNvPicPr>
                <p:nvPr/>
              </p:nvPicPr>
              <p:blipFill>
                <a:blip r:embed="rId12"/>
                <a:stretch>
                  <a:fillRect/>
                </a:stretch>
              </p:blipFill>
              <p:spPr>
                <a:xfrm>
                  <a:off x="2431164" y="3055442"/>
                  <a:ext cx="808997" cy="540000"/>
                </a:xfrm>
                <a:prstGeom prst="rect">
                  <a:avLst/>
                </a:prstGeom>
              </p:spPr>
            </p:pic>
            <mc:AlternateContent xmlns:mc="http://schemas.openxmlformats.org/markup-compatibility/2006">
              <mc:Choice xmlns:a14="http://schemas.microsoft.com/office/drawing/2010/main" Requires="a14">
                <p:sp>
                  <p:nvSpPr>
                    <p:cNvPr id="63" name="文本框 62"/>
                    <p:cNvSpPr txBox="1"/>
                    <p:nvPr/>
                  </p:nvSpPr>
                  <p:spPr>
                    <a:xfrm>
                      <a:off x="687352" y="2436144"/>
                      <a:ext cx="838115" cy="279984"/>
                    </a:xfrm>
                    <a:prstGeom prst="rect">
                      <a:avLst/>
                    </a:prstGeom>
                    <a:noFill/>
                  </p:spPr>
                  <p:txBody>
                    <a:bodyPr wrap="square" rtlCol="0">
                      <a:spAutoFit/>
                    </a:bodyPr>
                    <a:lstStyle/>
                    <a:p>
                      <a14:m>
                        <m:oMath xmlns:m="http://schemas.openxmlformats.org/officeDocument/2006/math">
                          <m:r>
                            <m:rPr>
                              <m:sty m:val="p"/>
                            </m:rPr>
                            <a:rPr lang="en-US" altLang="zh-CN" sz="1400">
                              <a:solidFill>
                                <a:srgbClr val="0070C0"/>
                              </a:solidFill>
                              <a:latin typeface="Cambria Math" panose="02040503050406030204" pitchFamily="18" charset="0"/>
                              <a:ea typeface="微软雅黑" panose="020B0503020204020204" charset="-122"/>
                            </a:rPr>
                            <m:t>NLO</m:t>
                          </m:r>
                        </m:oMath>
                      </a14:m>
                      <a:r>
                        <a:rPr lang="en-US" altLang="zh-CN" sz="1400" dirty="0">
                          <a:solidFill>
                            <a:srgbClr val="0070C0"/>
                          </a:solidFill>
                          <a:latin typeface="微软雅黑" panose="020B0503020204020204" charset="-122"/>
                          <a:ea typeface="微软雅黑" panose="020B0503020204020204" charset="-122"/>
                        </a:rPr>
                        <a:t>(</a:t>
                      </a:r>
                      <a14:m>
                        <m:oMath xmlns:m="http://schemas.openxmlformats.org/officeDocument/2006/math">
                          <m:sSup>
                            <m:sSupPr>
                              <m:ctrlPr>
                                <a:rPr lang="en-US" altLang="zh-CN" sz="1400" i="1">
                                  <a:solidFill>
                                    <a:srgbClr val="0070C0"/>
                                  </a:solidFill>
                                  <a:latin typeface="Cambria Math" panose="02040503050406030204" pitchFamily="18" charset="0"/>
                                </a:rPr>
                              </m:ctrlPr>
                            </m:sSupPr>
                            <m:e>
                              <m:r>
                                <m:rPr>
                                  <m:sty m:val="p"/>
                                </m:rPr>
                                <a:rPr lang="en-US" altLang="zh-CN" sz="1400">
                                  <a:solidFill>
                                    <a:srgbClr val="0070C0"/>
                                  </a:solidFill>
                                  <a:latin typeface="Cambria Math" panose="02040503050406030204" pitchFamily="18" charset="0"/>
                                </a:rPr>
                                <m:t>Q</m:t>
                              </m:r>
                            </m:e>
                            <m:sup>
                              <m:r>
                                <a:rPr lang="en-US" altLang="zh-CN" sz="1400" i="1">
                                  <a:solidFill>
                                    <a:srgbClr val="0070C0"/>
                                  </a:solidFill>
                                  <a:latin typeface="Cambria Math" panose="02040503050406030204" pitchFamily="18" charset="0"/>
                                </a:rPr>
                                <m:t>2</m:t>
                              </m:r>
                            </m:sup>
                          </m:sSup>
                        </m:oMath>
                      </a14:m>
                      <a:r>
                        <a:rPr lang="en-US" altLang="zh-CN" sz="1400" dirty="0">
                          <a:solidFill>
                            <a:srgbClr val="0070C0"/>
                          </a:solidFill>
                          <a:latin typeface="微软雅黑" panose="020B0503020204020204" charset="-122"/>
                          <a:ea typeface="微软雅黑" panose="020B0503020204020204" charset="-122"/>
                        </a:rPr>
                        <a:t>)</a:t>
                      </a:r>
                      <a:endParaRPr lang="zh-CN" altLang="en-US" sz="1400" dirty="0">
                        <a:solidFill>
                          <a:srgbClr val="0070C0"/>
                        </a:solidFill>
                        <a:latin typeface="微软雅黑" panose="020B0503020204020204" charset="-122"/>
                        <a:ea typeface="微软雅黑" panose="020B0503020204020204" charset="-122"/>
                      </a:endParaRPr>
                    </a:p>
                  </p:txBody>
                </p:sp>
              </mc:Choice>
              <mc:Fallback>
                <p:sp>
                  <p:nvSpPr>
                    <p:cNvPr id="63" name="文本框 62"/>
                    <p:cNvSpPr txBox="1">
                      <a:spLocks noRot="1" noChangeAspect="1" noMove="1" noResize="1" noEditPoints="1" noAdjustHandles="1" noChangeArrowheads="1" noChangeShapeType="1" noTextEdit="1"/>
                    </p:cNvSpPr>
                    <p:nvPr/>
                  </p:nvSpPr>
                  <p:spPr>
                    <a:xfrm>
                      <a:off x="687352" y="2436144"/>
                      <a:ext cx="838115" cy="279984"/>
                    </a:xfrm>
                    <a:prstGeom prst="rect">
                      <a:avLst/>
                    </a:prstGeom>
                    <a:blipFill rotWithShape="1">
                      <a:blip r:embed="rId13"/>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4" name="文本框 63"/>
                    <p:cNvSpPr txBox="1"/>
                    <p:nvPr/>
                  </p:nvSpPr>
                  <p:spPr>
                    <a:xfrm>
                      <a:off x="748266" y="1590194"/>
                      <a:ext cx="716286" cy="279984"/>
                    </a:xfrm>
                    <a:prstGeom prst="rect">
                      <a:avLst/>
                    </a:prstGeom>
                    <a:noFill/>
                  </p:spPr>
                  <p:txBody>
                    <a:bodyPr wrap="square" rtlCol="0">
                      <a:spAutoFit/>
                    </a:bodyPr>
                    <a:lstStyle/>
                    <a:p>
                      <a14:m>
                        <m:oMath xmlns:m="http://schemas.openxmlformats.org/officeDocument/2006/math">
                          <m:r>
                            <m:rPr>
                              <m:sty m:val="p"/>
                            </m:rPr>
                            <a:rPr lang="en-US" altLang="zh-CN" sz="1400">
                              <a:latin typeface="Cambria Math" panose="02040503050406030204" pitchFamily="18" charset="0"/>
                              <a:ea typeface="微软雅黑" panose="020B0503020204020204" charset="-122"/>
                            </a:rPr>
                            <m:t>LO</m:t>
                          </m:r>
                        </m:oMath>
                      </a14:m>
                      <a:r>
                        <a:rPr lang="en-US" altLang="zh-CN" sz="1400" dirty="0">
                          <a:latin typeface="微软雅黑" panose="020B0503020204020204" charset="-122"/>
                          <a:ea typeface="微软雅黑" panose="020B0503020204020204" charset="-122"/>
                        </a:rPr>
                        <a:t>(</a:t>
                      </a:r>
                      <a14:m>
                        <m:oMath xmlns:m="http://schemas.openxmlformats.org/officeDocument/2006/math">
                          <m:sSup>
                            <m:sSupPr>
                              <m:ctrlPr>
                                <a:rPr lang="en-US" altLang="zh-CN" sz="1400" i="1">
                                  <a:latin typeface="Cambria Math" panose="02040503050406030204" pitchFamily="18" charset="0"/>
                                </a:rPr>
                              </m:ctrlPr>
                            </m:sSupPr>
                            <m:e>
                              <m:r>
                                <m:rPr>
                                  <m:sty m:val="p"/>
                                </m:rPr>
                                <a:rPr lang="en-US" altLang="zh-CN" sz="1400">
                                  <a:latin typeface="Cambria Math" panose="02040503050406030204" pitchFamily="18" charset="0"/>
                                </a:rPr>
                                <m:t>Q</m:t>
                              </m:r>
                            </m:e>
                            <m:sup>
                              <m:r>
                                <a:rPr lang="en-US" altLang="zh-CN" sz="1400" i="1">
                                  <a:latin typeface="Cambria Math" panose="02040503050406030204" pitchFamily="18" charset="0"/>
                                </a:rPr>
                                <m:t>0</m:t>
                              </m:r>
                            </m:sup>
                          </m:sSup>
                        </m:oMath>
                      </a14:m>
                      <a:r>
                        <a:rPr lang="en-US" altLang="zh-CN" sz="1400" dirty="0">
                          <a:latin typeface="微软雅黑" panose="020B0503020204020204" charset="-122"/>
                          <a:ea typeface="微软雅黑" panose="020B0503020204020204" charset="-122"/>
                        </a:rPr>
                        <a:t>)</a:t>
                      </a:r>
                      <a:endParaRPr lang="zh-CN" altLang="en-US" sz="1400" dirty="0">
                        <a:latin typeface="微软雅黑" panose="020B0503020204020204" charset="-122"/>
                        <a:ea typeface="微软雅黑" panose="020B0503020204020204" charset="-122"/>
                      </a:endParaRPr>
                    </a:p>
                  </p:txBody>
                </p:sp>
              </mc:Choice>
              <mc:Fallback>
                <p:sp>
                  <p:nvSpPr>
                    <p:cNvPr id="64" name="文本框 63"/>
                    <p:cNvSpPr txBox="1">
                      <a:spLocks noRot="1" noChangeAspect="1" noMove="1" noResize="1" noEditPoints="1" noAdjustHandles="1" noChangeArrowheads="1" noChangeShapeType="1" noTextEdit="1"/>
                    </p:cNvSpPr>
                    <p:nvPr/>
                  </p:nvSpPr>
                  <p:spPr>
                    <a:xfrm>
                      <a:off x="748266" y="1590194"/>
                      <a:ext cx="716286" cy="279984"/>
                    </a:xfrm>
                    <a:prstGeom prst="rect">
                      <a:avLst/>
                    </a:prstGeom>
                    <a:blipFill rotWithShape="1">
                      <a:blip r:embed="rId14"/>
                    </a:blipFill>
                  </p:spPr>
                  <p:txBody>
                    <a:bodyPr/>
                    <a:lstStyle/>
                    <a:p>
                      <a:r>
                        <a:rPr lang="zh-CN" altLang="en-US">
                          <a:noFill/>
                        </a:rPr>
                        <a:t> </a:t>
                      </a:r>
                    </a:p>
                  </p:txBody>
                </p:sp>
              </mc:Fallback>
            </mc:AlternateContent>
            <p:cxnSp>
              <p:nvCxnSpPr>
                <p:cNvPr id="65" name="直接连接符 64"/>
                <p:cNvCxnSpPr/>
                <p:nvPr/>
              </p:nvCxnSpPr>
              <p:spPr>
                <a:xfrm>
                  <a:off x="661436" y="1377675"/>
                  <a:ext cx="3326504"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3987940" y="1072704"/>
                  <a:ext cx="1294" cy="270000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2529359" y="2707393"/>
                  <a:ext cx="1263487" cy="204756"/>
                </a:xfrm>
                <a:prstGeom prst="rect">
                  <a:avLst/>
                </a:prstGeom>
                <a:noFill/>
              </p:spPr>
              <p:txBody>
                <a:bodyPr wrap="square" rtlCol="0">
                  <a:spAutoFit/>
                </a:bodyPr>
                <a:lstStyle/>
                <a:p>
                  <a:r>
                    <a:rPr lang="en-US" altLang="zh-CN" sz="900" dirty="0">
                      <a:solidFill>
                        <a:srgbClr val="0070C0"/>
                      </a:solidFill>
                    </a:rPr>
                    <a:t>C.X. Wang, 2110.05278</a:t>
                  </a:r>
                  <a:endParaRPr lang="zh-CN" altLang="en-US" sz="900" dirty="0">
                    <a:solidFill>
                      <a:srgbClr val="0070C0"/>
                    </a:solidFill>
                  </a:endParaRPr>
                </a:p>
              </p:txBody>
            </p:sp>
            <p:sp>
              <p:nvSpPr>
                <p:cNvPr id="68" name="文本框 67"/>
                <p:cNvSpPr txBox="1"/>
                <p:nvPr/>
              </p:nvSpPr>
              <p:spPr>
                <a:xfrm>
                  <a:off x="2278223" y="2820945"/>
                  <a:ext cx="1075936" cy="204756"/>
                </a:xfrm>
                <a:prstGeom prst="rect">
                  <a:avLst/>
                </a:prstGeom>
                <a:noFill/>
              </p:spPr>
              <p:txBody>
                <a:bodyPr wrap="square" rtlCol="0">
                  <a:spAutoFit/>
                </a:bodyPr>
                <a:lstStyle/>
                <a:p>
                  <a:r>
                    <a:rPr lang="en-US" altLang="zh-CN" sz="900" dirty="0">
                      <a:solidFill>
                        <a:srgbClr val="0070C0"/>
                      </a:solidFill>
                    </a:rPr>
                    <a:t>J.X. Lu, 2111.07766</a:t>
                  </a:r>
                  <a:endParaRPr lang="zh-CN" altLang="en-US" sz="900" dirty="0">
                    <a:solidFill>
                      <a:srgbClr val="0070C0"/>
                    </a:solidFill>
                  </a:endParaRPr>
                </a:p>
              </p:txBody>
            </p:sp>
            <p:sp>
              <p:nvSpPr>
                <p:cNvPr id="69" name="文本框 68"/>
                <p:cNvSpPr txBox="1"/>
                <p:nvPr/>
              </p:nvSpPr>
              <p:spPr>
                <a:xfrm>
                  <a:off x="1656302" y="3548546"/>
                  <a:ext cx="965329" cy="204756"/>
                </a:xfrm>
                <a:prstGeom prst="rect">
                  <a:avLst/>
                </a:prstGeom>
                <a:noFill/>
              </p:spPr>
              <p:txBody>
                <a:bodyPr wrap="square" rtlCol="0">
                  <a:spAutoFit/>
                </a:bodyPr>
                <a:lstStyle/>
                <a:p>
                  <a:r>
                    <a:rPr lang="en-US" altLang="zh-CN" sz="900" dirty="0">
                      <a:solidFill>
                        <a:srgbClr val="00B050"/>
                      </a:solidFill>
                    </a:rPr>
                    <a:t>Y. Xiao, PRC2020</a:t>
                  </a:r>
                  <a:endParaRPr lang="zh-CN" altLang="en-US" sz="900" dirty="0">
                    <a:solidFill>
                      <a:srgbClr val="00B050"/>
                    </a:solidFill>
                  </a:endParaRPr>
                </a:p>
              </p:txBody>
            </p:sp>
            <p:sp>
              <p:nvSpPr>
                <p:cNvPr id="70" name="文本框 69"/>
                <p:cNvSpPr txBox="1"/>
                <p:nvPr/>
              </p:nvSpPr>
              <p:spPr>
                <a:xfrm>
                  <a:off x="2538547" y="3545123"/>
                  <a:ext cx="1263487" cy="204756"/>
                </a:xfrm>
                <a:prstGeom prst="rect">
                  <a:avLst/>
                </a:prstGeom>
                <a:noFill/>
              </p:spPr>
              <p:txBody>
                <a:bodyPr wrap="square" rtlCol="0">
                  <a:spAutoFit/>
                </a:bodyPr>
                <a:lstStyle/>
                <a:p>
                  <a:r>
                    <a:rPr lang="en-US" altLang="zh-CN" sz="900" dirty="0">
                      <a:solidFill>
                        <a:srgbClr val="00B050"/>
                      </a:solidFill>
                    </a:rPr>
                    <a:t>C.X. Wang, 2110.05278</a:t>
                  </a:r>
                  <a:endParaRPr lang="zh-CN" altLang="en-US" sz="900" dirty="0">
                    <a:solidFill>
                      <a:srgbClr val="00B050"/>
                    </a:solidFill>
                  </a:endParaRPr>
                </a:p>
              </p:txBody>
            </p:sp>
            <p:sp>
              <p:nvSpPr>
                <p:cNvPr id="71" name="文本框 70"/>
                <p:cNvSpPr txBox="1"/>
                <p:nvPr/>
              </p:nvSpPr>
              <p:spPr>
                <a:xfrm>
                  <a:off x="2278223" y="3678927"/>
                  <a:ext cx="1075936" cy="204756"/>
                </a:xfrm>
                <a:prstGeom prst="rect">
                  <a:avLst/>
                </a:prstGeom>
                <a:noFill/>
              </p:spPr>
              <p:txBody>
                <a:bodyPr wrap="square" rtlCol="0">
                  <a:spAutoFit/>
                </a:bodyPr>
                <a:lstStyle/>
                <a:p>
                  <a:r>
                    <a:rPr lang="en-US" altLang="zh-CN" sz="900" dirty="0">
                      <a:solidFill>
                        <a:srgbClr val="00B050"/>
                      </a:solidFill>
                    </a:rPr>
                    <a:t>J.X. Lu, 2111.07766</a:t>
                  </a:r>
                  <a:endParaRPr lang="zh-CN" altLang="en-US" sz="900" dirty="0">
                    <a:solidFill>
                      <a:srgbClr val="00B050"/>
                    </a:solidFill>
                  </a:endParaRPr>
                </a:p>
              </p:txBody>
            </p:sp>
          </p:grpSp>
          <mc:AlternateContent xmlns:mc="http://schemas.openxmlformats.org/markup-compatibility/2006">
            <mc:Choice xmlns:a14="http://schemas.microsoft.com/office/drawing/2010/main" Requires="a14">
              <p:sp>
                <p:nvSpPr>
                  <p:cNvPr id="33" name="文本框 32"/>
                  <p:cNvSpPr txBox="1"/>
                  <p:nvPr/>
                </p:nvSpPr>
                <p:spPr>
                  <a:xfrm>
                    <a:off x="261256" y="4385281"/>
                    <a:ext cx="949491" cy="280549"/>
                  </a:xfrm>
                  <a:prstGeom prst="rect">
                    <a:avLst/>
                  </a:prstGeom>
                  <a:noFill/>
                </p:spPr>
                <p:txBody>
                  <a:bodyPr wrap="square" rtlCol="0">
                    <a:spAutoFit/>
                  </a:bodyPr>
                  <a:lstStyle/>
                  <a:p>
                    <a14:m>
                      <m:oMath xmlns:m="http://schemas.openxmlformats.org/officeDocument/2006/math">
                        <m:sSup>
                          <m:sSupPr>
                            <m:ctrlPr>
                              <a:rPr lang="en-US" altLang="zh-CN" sz="1400" i="1">
                                <a:solidFill>
                                  <a:schemeClr val="bg1">
                                    <a:lumMod val="75000"/>
                                  </a:schemeClr>
                                </a:solidFill>
                                <a:latin typeface="Cambria Math" panose="02040503050406030204" pitchFamily="18" charset="0"/>
                                <a:ea typeface="微软雅黑" panose="020B0503020204020204" charset="-122"/>
                              </a:rPr>
                            </m:ctrlPr>
                          </m:sSupPr>
                          <m:e>
                            <m:r>
                              <m:rPr>
                                <m:sty m:val="p"/>
                              </m:rPr>
                              <a:rPr lang="en-US" altLang="zh-CN" sz="1400">
                                <a:solidFill>
                                  <a:schemeClr val="bg1">
                                    <a:lumMod val="75000"/>
                                  </a:schemeClr>
                                </a:solidFill>
                                <a:latin typeface="Cambria Math" panose="02040503050406030204" pitchFamily="18" charset="0"/>
                                <a:ea typeface="微软雅黑" panose="020B0503020204020204" charset="-122"/>
                              </a:rPr>
                              <m:t>N</m:t>
                            </m:r>
                          </m:e>
                          <m:sup>
                            <m:r>
                              <a:rPr lang="en-US" altLang="zh-CN" sz="1400">
                                <a:solidFill>
                                  <a:schemeClr val="bg1">
                                    <a:lumMod val="75000"/>
                                  </a:schemeClr>
                                </a:solidFill>
                                <a:latin typeface="Cambria Math" panose="02040503050406030204" pitchFamily="18" charset="0"/>
                                <a:ea typeface="微软雅黑" panose="020B0503020204020204" charset="-122"/>
                              </a:rPr>
                              <m:t>3</m:t>
                            </m:r>
                          </m:sup>
                        </m:sSup>
                        <m:r>
                          <m:rPr>
                            <m:sty m:val="p"/>
                          </m:rPr>
                          <a:rPr lang="en-US" altLang="zh-CN" sz="1400">
                            <a:solidFill>
                              <a:schemeClr val="bg1">
                                <a:lumMod val="75000"/>
                              </a:schemeClr>
                            </a:solidFill>
                            <a:latin typeface="Cambria Math" panose="02040503050406030204" pitchFamily="18" charset="0"/>
                            <a:ea typeface="微软雅黑" panose="020B0503020204020204" charset="-122"/>
                          </a:rPr>
                          <m:t>LO</m:t>
                        </m:r>
                      </m:oMath>
                    </a14:m>
                    <a:r>
                      <a:rPr lang="en-US" altLang="zh-CN" sz="1400" dirty="0">
                        <a:solidFill>
                          <a:schemeClr val="bg1">
                            <a:lumMod val="75000"/>
                          </a:schemeClr>
                        </a:solidFill>
                        <a:latin typeface="微软雅黑" panose="020B0503020204020204" charset="-122"/>
                        <a:ea typeface="微软雅黑" panose="020B0503020204020204" charset="-122"/>
                      </a:rPr>
                      <a:t>(</a:t>
                    </a:r>
                    <a14:m>
                      <m:oMath xmlns:m="http://schemas.openxmlformats.org/officeDocument/2006/math">
                        <m:sSup>
                          <m:sSupPr>
                            <m:ctrlPr>
                              <a:rPr lang="en-US" altLang="zh-CN" sz="1400" i="1">
                                <a:solidFill>
                                  <a:schemeClr val="bg1">
                                    <a:lumMod val="75000"/>
                                  </a:schemeClr>
                                </a:solidFill>
                                <a:latin typeface="Cambria Math" panose="02040503050406030204" pitchFamily="18" charset="0"/>
                              </a:rPr>
                            </m:ctrlPr>
                          </m:sSupPr>
                          <m:e>
                            <m:r>
                              <m:rPr>
                                <m:sty m:val="p"/>
                              </m:rPr>
                              <a:rPr lang="en-US" altLang="zh-CN" sz="1400">
                                <a:solidFill>
                                  <a:schemeClr val="bg1">
                                    <a:lumMod val="75000"/>
                                  </a:schemeClr>
                                </a:solidFill>
                                <a:latin typeface="Cambria Math" panose="02040503050406030204" pitchFamily="18" charset="0"/>
                              </a:rPr>
                              <m:t>Q</m:t>
                            </m:r>
                          </m:e>
                          <m:sup>
                            <m:r>
                              <a:rPr lang="en-US" altLang="zh-CN" sz="1400" i="1">
                                <a:solidFill>
                                  <a:schemeClr val="bg1">
                                    <a:lumMod val="75000"/>
                                  </a:schemeClr>
                                </a:solidFill>
                                <a:latin typeface="Cambria Math" panose="02040503050406030204" pitchFamily="18" charset="0"/>
                              </a:rPr>
                              <m:t>4</m:t>
                            </m:r>
                          </m:sup>
                        </m:sSup>
                      </m:oMath>
                    </a14:m>
                    <a:r>
                      <a:rPr lang="en-US" altLang="zh-CN" sz="1400" dirty="0">
                        <a:solidFill>
                          <a:schemeClr val="bg1">
                            <a:lumMod val="75000"/>
                          </a:schemeClr>
                        </a:solidFill>
                        <a:latin typeface="微软雅黑" panose="020B0503020204020204" charset="-122"/>
                        <a:ea typeface="微软雅黑" panose="020B0503020204020204" charset="-122"/>
                      </a:rPr>
                      <a:t>)</a:t>
                    </a:r>
                    <a:endParaRPr lang="zh-CN" altLang="en-US" sz="1400" dirty="0">
                      <a:solidFill>
                        <a:schemeClr val="bg1">
                          <a:lumMod val="75000"/>
                        </a:schemeClr>
                      </a:solidFill>
                      <a:latin typeface="微软雅黑" panose="020B0503020204020204" charset="-122"/>
                      <a:ea typeface="微软雅黑" panose="020B0503020204020204" charset="-122"/>
                    </a:endParaRPr>
                  </a:p>
                </p:txBody>
              </p:sp>
            </mc:Choice>
            <mc:Fallback>
              <p:sp>
                <p:nvSpPr>
                  <p:cNvPr id="33" name="文本框 32"/>
                  <p:cNvSpPr txBox="1">
                    <a:spLocks noRot="1" noChangeAspect="1" noMove="1" noResize="1" noEditPoints="1" noAdjustHandles="1" noChangeArrowheads="1" noChangeShapeType="1" noTextEdit="1"/>
                  </p:cNvSpPr>
                  <p:nvPr/>
                </p:nvSpPr>
                <p:spPr>
                  <a:xfrm>
                    <a:off x="261256" y="4385281"/>
                    <a:ext cx="949491" cy="280549"/>
                  </a:xfrm>
                  <a:prstGeom prst="rect">
                    <a:avLst/>
                  </a:prstGeom>
                  <a:blipFill rotWithShape="1">
                    <a:blip r:embed="rId15"/>
                  </a:blipFill>
                </p:spPr>
                <p:txBody>
                  <a:bodyPr/>
                  <a:lstStyle/>
                  <a:p>
                    <a:r>
                      <a:rPr lang="zh-CN" altLang="en-US">
                        <a:noFill/>
                      </a:rPr>
                      <a:t> </a:t>
                    </a:r>
                  </a:p>
                </p:txBody>
              </p:sp>
            </mc:Fallback>
          </mc:AlternateContent>
          <p:pic>
            <p:nvPicPr>
              <p:cNvPr id="38" name="图片 37"/>
              <p:cNvPicPr>
                <a:picLocks noChangeAspect="1"/>
              </p:cNvPicPr>
              <p:nvPr/>
            </p:nvPicPr>
            <p:blipFill>
              <a:blip r:embed="rId16">
                <a:duotone>
                  <a:schemeClr val="bg2">
                    <a:shade val="45000"/>
                    <a:satMod val="135000"/>
                  </a:schemeClr>
                  <a:prstClr val="white"/>
                </a:duotone>
              </a:blip>
              <a:stretch>
                <a:fillRect/>
              </a:stretch>
            </p:blipFill>
            <p:spPr>
              <a:xfrm>
                <a:off x="2435921" y="4162687"/>
                <a:ext cx="1185882" cy="540000"/>
              </a:xfrm>
              <a:prstGeom prst="rect">
                <a:avLst/>
              </a:prstGeom>
            </p:spPr>
          </p:pic>
          <mc:AlternateContent xmlns:mc="http://schemas.openxmlformats.org/markup-compatibility/2006">
            <mc:Choice xmlns:a14="http://schemas.microsoft.com/office/drawing/2010/main" Requires="a14">
              <p:sp>
                <p:nvSpPr>
                  <p:cNvPr id="39" name="文本框 38"/>
                  <p:cNvSpPr txBox="1"/>
                  <p:nvPr/>
                </p:nvSpPr>
                <p:spPr>
                  <a:xfrm>
                    <a:off x="261256" y="5231231"/>
                    <a:ext cx="949491" cy="278852"/>
                  </a:xfrm>
                  <a:prstGeom prst="rect">
                    <a:avLst/>
                  </a:prstGeom>
                  <a:noFill/>
                </p:spPr>
                <p:txBody>
                  <a:bodyPr wrap="square" rtlCol="0">
                    <a:spAutoFit/>
                  </a:bodyPr>
                  <a:lstStyle/>
                  <a:p>
                    <a14:m>
                      <m:oMath xmlns:m="http://schemas.openxmlformats.org/officeDocument/2006/math">
                        <m:sSup>
                          <m:sSupPr>
                            <m:ctrlPr>
                              <a:rPr lang="en-US" altLang="zh-CN" sz="1400" i="1">
                                <a:solidFill>
                                  <a:schemeClr val="bg1">
                                    <a:lumMod val="75000"/>
                                  </a:schemeClr>
                                </a:solidFill>
                                <a:latin typeface="Cambria Math" panose="02040503050406030204" pitchFamily="18" charset="0"/>
                                <a:ea typeface="微软雅黑" panose="020B0503020204020204" charset="-122"/>
                              </a:rPr>
                            </m:ctrlPr>
                          </m:sSupPr>
                          <m:e>
                            <m:r>
                              <m:rPr>
                                <m:sty m:val="p"/>
                              </m:rPr>
                              <a:rPr lang="en-US" altLang="zh-CN" sz="1400">
                                <a:solidFill>
                                  <a:schemeClr val="bg1">
                                    <a:lumMod val="75000"/>
                                  </a:schemeClr>
                                </a:solidFill>
                                <a:latin typeface="Cambria Math" panose="02040503050406030204" pitchFamily="18" charset="0"/>
                                <a:ea typeface="微软雅黑" panose="020B0503020204020204" charset="-122"/>
                              </a:rPr>
                              <m:t>N</m:t>
                            </m:r>
                          </m:e>
                          <m:sup>
                            <m:r>
                              <a:rPr lang="en-US" altLang="zh-CN" sz="1400">
                                <a:solidFill>
                                  <a:schemeClr val="bg1">
                                    <a:lumMod val="75000"/>
                                  </a:schemeClr>
                                </a:solidFill>
                                <a:latin typeface="Cambria Math" panose="02040503050406030204" pitchFamily="18" charset="0"/>
                                <a:ea typeface="微软雅黑" panose="020B0503020204020204" charset="-122"/>
                              </a:rPr>
                              <m:t>4</m:t>
                            </m:r>
                          </m:sup>
                        </m:sSup>
                        <m:r>
                          <m:rPr>
                            <m:sty m:val="p"/>
                          </m:rPr>
                          <a:rPr lang="en-US" altLang="zh-CN" sz="1400">
                            <a:solidFill>
                              <a:schemeClr val="bg1">
                                <a:lumMod val="75000"/>
                              </a:schemeClr>
                            </a:solidFill>
                            <a:latin typeface="Cambria Math" panose="02040503050406030204" pitchFamily="18" charset="0"/>
                            <a:ea typeface="微软雅黑" panose="020B0503020204020204" charset="-122"/>
                          </a:rPr>
                          <m:t>LO</m:t>
                        </m:r>
                      </m:oMath>
                    </a14:m>
                    <a:r>
                      <a:rPr lang="en-US" altLang="zh-CN" sz="1400" dirty="0">
                        <a:solidFill>
                          <a:schemeClr val="bg1">
                            <a:lumMod val="75000"/>
                          </a:schemeClr>
                        </a:solidFill>
                        <a:latin typeface="微软雅黑" panose="020B0503020204020204" charset="-122"/>
                        <a:ea typeface="微软雅黑" panose="020B0503020204020204" charset="-122"/>
                      </a:rPr>
                      <a:t>(</a:t>
                    </a:r>
                    <a14:m>
                      <m:oMath xmlns:m="http://schemas.openxmlformats.org/officeDocument/2006/math">
                        <m:sSup>
                          <m:sSupPr>
                            <m:ctrlPr>
                              <a:rPr lang="en-US" altLang="zh-CN" sz="1400" i="1">
                                <a:solidFill>
                                  <a:schemeClr val="bg1">
                                    <a:lumMod val="75000"/>
                                  </a:schemeClr>
                                </a:solidFill>
                                <a:latin typeface="Cambria Math" panose="02040503050406030204" pitchFamily="18" charset="0"/>
                              </a:rPr>
                            </m:ctrlPr>
                          </m:sSupPr>
                          <m:e>
                            <m:r>
                              <m:rPr>
                                <m:sty m:val="p"/>
                              </m:rPr>
                              <a:rPr lang="en-US" altLang="zh-CN" sz="1400">
                                <a:solidFill>
                                  <a:schemeClr val="bg1">
                                    <a:lumMod val="75000"/>
                                  </a:schemeClr>
                                </a:solidFill>
                                <a:latin typeface="Cambria Math" panose="02040503050406030204" pitchFamily="18" charset="0"/>
                              </a:rPr>
                              <m:t>Q</m:t>
                            </m:r>
                          </m:e>
                          <m:sup>
                            <m:r>
                              <a:rPr lang="en-US" altLang="zh-CN" sz="1400" i="1">
                                <a:solidFill>
                                  <a:schemeClr val="bg1">
                                    <a:lumMod val="75000"/>
                                  </a:schemeClr>
                                </a:solidFill>
                                <a:latin typeface="Cambria Math" panose="02040503050406030204" pitchFamily="18" charset="0"/>
                              </a:rPr>
                              <m:t>5</m:t>
                            </m:r>
                          </m:sup>
                        </m:sSup>
                      </m:oMath>
                    </a14:m>
                    <a:r>
                      <a:rPr lang="en-US" altLang="zh-CN" sz="1400" dirty="0">
                        <a:solidFill>
                          <a:schemeClr val="bg1">
                            <a:lumMod val="75000"/>
                          </a:schemeClr>
                        </a:solidFill>
                        <a:latin typeface="微软雅黑" panose="020B0503020204020204" charset="-122"/>
                        <a:ea typeface="微软雅黑" panose="020B0503020204020204" charset="-122"/>
                      </a:rPr>
                      <a:t>)</a:t>
                    </a:r>
                    <a:endParaRPr lang="zh-CN" altLang="en-US" sz="1400" dirty="0">
                      <a:solidFill>
                        <a:schemeClr val="bg1">
                          <a:lumMod val="75000"/>
                        </a:schemeClr>
                      </a:solidFill>
                      <a:latin typeface="微软雅黑" panose="020B0503020204020204" charset="-122"/>
                      <a:ea typeface="微软雅黑" panose="020B0503020204020204" charset="-122"/>
                    </a:endParaRPr>
                  </a:p>
                </p:txBody>
              </p:sp>
            </mc:Choice>
            <mc:Fallback>
              <p:sp>
                <p:nvSpPr>
                  <p:cNvPr id="39" name="文本框 38"/>
                  <p:cNvSpPr txBox="1">
                    <a:spLocks noRot="1" noChangeAspect="1" noMove="1" noResize="1" noEditPoints="1" noAdjustHandles="1" noChangeArrowheads="1" noChangeShapeType="1" noTextEdit="1"/>
                  </p:cNvSpPr>
                  <p:nvPr/>
                </p:nvSpPr>
                <p:spPr>
                  <a:xfrm>
                    <a:off x="261256" y="5231231"/>
                    <a:ext cx="949491" cy="278852"/>
                  </a:xfrm>
                  <a:prstGeom prst="rect">
                    <a:avLst/>
                  </a:prstGeom>
                  <a:blipFill rotWithShape="1">
                    <a:blip r:embed="rId17"/>
                  </a:blipFill>
                </p:spPr>
                <p:txBody>
                  <a:bodyPr/>
                  <a:lstStyle/>
                  <a:p>
                    <a:r>
                      <a:rPr lang="zh-CN" altLang="en-US">
                        <a:noFill/>
                      </a:rPr>
                      <a:t> </a:t>
                    </a:r>
                  </a:p>
                </p:txBody>
              </p:sp>
            </mc:Fallback>
          </mc:AlternateContent>
          <p:pic>
            <p:nvPicPr>
              <p:cNvPr id="47" name="图片 46"/>
              <p:cNvPicPr>
                <a:picLocks noChangeAspect="1"/>
              </p:cNvPicPr>
              <p:nvPr/>
            </p:nvPicPr>
            <p:blipFill>
              <a:blip r:embed="rId18">
                <a:duotone>
                  <a:schemeClr val="bg2">
                    <a:shade val="45000"/>
                    <a:satMod val="135000"/>
                  </a:schemeClr>
                  <a:prstClr val="white"/>
                </a:duotone>
              </a:blip>
              <a:stretch>
                <a:fillRect/>
              </a:stretch>
            </p:blipFill>
            <p:spPr>
              <a:xfrm>
                <a:off x="1340324" y="5050619"/>
                <a:ext cx="914651" cy="540000"/>
              </a:xfrm>
              <a:prstGeom prst="rect">
                <a:avLst/>
              </a:prstGeom>
            </p:spPr>
          </p:pic>
          <p:pic>
            <p:nvPicPr>
              <p:cNvPr id="48" name="图片 47"/>
              <p:cNvPicPr>
                <a:picLocks noChangeAspect="1"/>
              </p:cNvPicPr>
              <p:nvPr/>
            </p:nvPicPr>
            <p:blipFill>
              <a:blip r:embed="rId19">
                <a:duotone>
                  <a:schemeClr val="bg2">
                    <a:shade val="45000"/>
                    <a:satMod val="135000"/>
                  </a:schemeClr>
                  <a:prstClr val="white"/>
                </a:duotone>
              </a:blip>
              <a:stretch>
                <a:fillRect/>
              </a:stretch>
            </p:blipFill>
            <p:spPr>
              <a:xfrm>
                <a:off x="2239987" y="5044172"/>
                <a:ext cx="1182451" cy="540000"/>
              </a:xfrm>
              <a:prstGeom prst="rect">
                <a:avLst/>
              </a:prstGeom>
            </p:spPr>
          </p:pic>
        </p:grpSp>
        <p:sp>
          <p:nvSpPr>
            <p:cNvPr id="76" name="圆角矩形 75"/>
            <p:cNvSpPr/>
            <p:nvPr/>
          </p:nvSpPr>
          <p:spPr>
            <a:xfrm>
              <a:off x="2175" y="2412"/>
              <a:ext cx="5413" cy="4719"/>
            </a:xfrm>
            <a:prstGeom prst="roundRect">
              <a:avLst>
                <a:gd name="adj" fmla="val 2289"/>
              </a:avLst>
            </a:prstGeom>
            <a:noFill/>
            <a:ln w="25400">
              <a:solidFill>
                <a:srgbClr val="00B05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0" name="图片 79"/>
            <p:cNvPicPr>
              <a:picLocks noChangeAspect="1"/>
            </p:cNvPicPr>
            <p:nvPr/>
          </p:nvPicPr>
          <p:blipFill>
            <a:blip r:embed="rId20">
              <a:duotone>
                <a:schemeClr val="bg2">
                  <a:shade val="45000"/>
                  <a:satMod val="135000"/>
                </a:schemeClr>
                <a:prstClr val="white"/>
              </a:duotone>
            </a:blip>
            <a:stretch>
              <a:fillRect/>
            </a:stretch>
          </p:blipFill>
          <p:spPr>
            <a:xfrm>
              <a:off x="3860" y="7296"/>
              <a:ext cx="1846" cy="85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图片 49"/>
          <p:cNvPicPr>
            <a:picLocks noChangeAspect="1"/>
          </p:cNvPicPr>
          <p:nvPr/>
        </p:nvPicPr>
        <p:blipFill>
          <a:blip r:embed="rId1"/>
          <a:srcRect l="24089" b="73576"/>
          <a:stretch>
            <a:fillRect/>
          </a:stretch>
        </p:blipFill>
        <p:spPr>
          <a:xfrm>
            <a:off x="7126605" y="3864610"/>
            <a:ext cx="3796030" cy="1245870"/>
          </a:xfrm>
          <a:prstGeom prst="rect">
            <a:avLst/>
          </a:prstGeom>
        </p:spPr>
      </p:pic>
      <p:pic>
        <p:nvPicPr>
          <p:cNvPr id="8" name="图片 7" descr="C:\Users\len\Desktop\7-140129231040534.png"/>
          <p:cNvPicPr>
            <a:picLocks noChangeAspect="1"/>
          </p:cNvPicPr>
          <p:nvPr/>
        </p:nvPicPr>
        <p:blipFill rotWithShape="1">
          <a:blip r:embed="rId2"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mc:AlternateContent xmlns:mc="http://schemas.openxmlformats.org/markup-compatibility/2006">
        <mc:Choice xmlns:a14="http://schemas.microsoft.com/office/drawing/2010/main" Requires="a14">
          <p:sp>
            <p:nvSpPr>
              <p:cNvPr id="7" name="矩形 6"/>
              <p:cNvSpPr/>
              <p:nvPr/>
            </p:nvSpPr>
            <p:spPr>
              <a:xfrm>
                <a:off x="0" y="-1"/>
                <a:ext cx="12192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l"/>
                <a:r>
                  <a:rPr lang="zh-CN" altLang="en-US" sz="2400" b="1" dirty="0">
                    <a:solidFill>
                      <a:prstClr val="white"/>
                    </a:solidFill>
                    <a:latin typeface="微软雅黑" panose="020B0503020204020204" charset="-122"/>
                    <a:ea typeface="微软雅黑" panose="020B0503020204020204" charset="-122"/>
                  </a:rPr>
                  <a:t>相对论</a:t>
                </a:r>
                <a:r>
                  <a:rPr lang="en-US" altLang="zh-CN" sz="2400" b="1" dirty="0">
                    <a:solidFill>
                      <a:prstClr val="white"/>
                    </a:solidFill>
                    <a:latin typeface="微软雅黑" panose="020B0503020204020204" charset="-122"/>
                    <a:ea typeface="微软雅黑" panose="020B0503020204020204" charset="-122"/>
                  </a:rPr>
                  <a:t> </a:t>
                </a:r>
                <a14:m>
                  <m:oMath xmlns:m="http://schemas.openxmlformats.org/officeDocument/2006/math">
                    <m:sSup>
                      <m:sSupPr>
                        <m:ctrlPr>
                          <a:rPr lang="en-US" sz="2400" b="1" i="1" dirty="0">
                            <a:solidFill>
                              <a:schemeClr val="bg1"/>
                            </a:solidFill>
                            <a:latin typeface="Cambria Math" panose="02040503050406030204" pitchFamily="18" charset="0"/>
                            <a:cs typeface="Cambria Math" panose="02040503050406030204" pitchFamily="18" charset="0"/>
                          </a:rPr>
                        </m:ctrlPr>
                      </m:sSupPr>
                      <m:e>
                        <m:r>
                          <a:rPr lang="en-US" sz="2400" b="1" dirty="0">
                            <a:solidFill>
                              <a:schemeClr val="bg1"/>
                            </a:solidFill>
                            <a:latin typeface="Cambria Math" panose="02040503050406030204" pitchFamily="18" charset="0"/>
                            <a:cs typeface="Cambria Math" panose="02040503050406030204" pitchFamily="18" charset="0"/>
                          </a:rPr>
                          <m:t>𝐍</m:t>
                        </m:r>
                      </m:e>
                      <m:sup>
                        <m:r>
                          <a:rPr lang="en-US" sz="2400" b="1" dirty="0">
                            <a:solidFill>
                              <a:schemeClr val="bg1"/>
                            </a:solidFill>
                            <a:latin typeface="Cambria Math" panose="02040503050406030204" pitchFamily="18" charset="0"/>
                            <a:cs typeface="Cambria Math" panose="02040503050406030204" pitchFamily="18" charset="0"/>
                          </a:rPr>
                          <m:t>𝟑</m:t>
                        </m:r>
                      </m:sup>
                    </m:sSup>
                    <m:r>
                      <a:rPr lang="en-US" sz="2400" b="1" dirty="0">
                        <a:solidFill>
                          <a:schemeClr val="bg1"/>
                        </a:solidFill>
                        <a:latin typeface="Cambria Math" panose="02040503050406030204" pitchFamily="18" charset="0"/>
                        <a:cs typeface="Cambria Math" panose="02040503050406030204" pitchFamily="18" charset="0"/>
                      </a:rPr>
                      <m:t>𝐋𝐎</m:t>
                    </m:r>
                  </m:oMath>
                </a14:m>
                <a:r>
                  <a:rPr lang="en-US" sz="2400" b="1" dirty="0">
                    <a:solidFill>
                      <a:schemeClr val="bg1"/>
                    </a:solidFill>
                    <a:sym typeface="+mn-ea"/>
                  </a:rPr>
                  <a:t> </a:t>
                </a:r>
                <a:r>
                  <a:rPr lang="zh-CN" altLang="en-US" sz="2400" b="1" dirty="0">
                    <a:solidFill>
                      <a:schemeClr val="bg1"/>
                    </a:solidFill>
                    <a:sym typeface="+mn-ea"/>
                  </a:rPr>
                  <a:t>两体手征核力</a:t>
                </a:r>
                <a:endParaRPr lang="zh-CN" altLang="en-US" sz="2400" b="1" dirty="0">
                  <a:solidFill>
                    <a:schemeClr val="bg1"/>
                  </a:solidFill>
                  <a:latin typeface="微软雅黑" panose="020B0503020204020204" charset="-122"/>
                  <a:ea typeface="微软雅黑" panose="020B0503020204020204" charset="-122"/>
                  <a:sym typeface="+mn-ea"/>
                </a:endParaRPr>
              </a:p>
            </p:txBody>
          </p:sp>
        </mc:Choice>
        <mc:Fallback>
          <p:sp>
            <p:nvSpPr>
              <p:cNvPr id="7" name="矩形 6"/>
              <p:cNvSpPr>
                <a:spLocks noRot="1" noChangeAspect="1" noMove="1" noResize="1" noEditPoints="1" noAdjustHandles="1" noChangeArrowheads="1" noChangeShapeType="1" noTextEdit="1"/>
              </p:cNvSpPr>
              <p:nvPr/>
            </p:nvSpPr>
            <p:spPr>
              <a:xfrm>
                <a:off x="0" y="-1"/>
                <a:ext cx="12192000" cy="618309"/>
              </a:xfrm>
              <a:prstGeom prst="rect">
                <a:avLst/>
              </a:prstGeom>
              <a:blipFill rotWithShape="1">
                <a:blip r:embed="rId3"/>
                <a:stretch>
                  <a:fillRect b="73"/>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pic>
        <p:nvPicPr>
          <p:cNvPr id="9" name="图片 8" descr="C:\Users\len\Desktop\7-140129231040534.png"/>
          <p:cNvPicPr>
            <a:picLocks noChangeAspect="1"/>
          </p:cNvPicPr>
          <p:nvPr/>
        </p:nvPicPr>
        <p:blipFill rotWithShape="1">
          <a:blip r:embed="rId2"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a:t>
                </a:r>
                <a:r>
                  <a:rPr lang="zh-CN" altLang="en-US" sz="1100" b="1" dirty="0">
                    <a:solidFill>
                      <a:schemeClr val="bg1"/>
                    </a:solidFill>
                    <a:latin typeface="微软雅黑" panose="020B0503020204020204" charset="-122"/>
                    <a:ea typeface="微软雅黑" panose="020B0503020204020204" charset="-122"/>
                    <a:sym typeface="+mn-ea"/>
                  </a:rPr>
                  <a:t>新进展</a:t>
                </a:r>
                <a:endParaRPr lang="zh-CN" altLang="en-US" sz="1100" b="1" dirty="0">
                  <a:solidFill>
                    <a:schemeClr val="bg1"/>
                  </a:solidFill>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4"/>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7"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solidFill>
                  <a:schemeClr val="bg1"/>
                </a:solidFill>
                <a:latin typeface="微软雅黑" panose="020B0503020204020204" charset="-122"/>
                <a:ea typeface="微软雅黑" panose="020B0503020204020204" charset="-122"/>
              </a:rPr>
              <a:t>陆俊旭</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78" y="6644640"/>
            <a:ext cx="2817222"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1"/>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160" name="文本框 159"/>
          <p:cNvSpPr txBox="1"/>
          <p:nvPr/>
        </p:nvSpPr>
        <p:spPr>
          <a:xfrm>
            <a:off x="330198" y="749232"/>
            <a:ext cx="2985770" cy="460375"/>
          </a:xfrm>
          <a:prstGeom prst="rect">
            <a:avLst/>
          </a:prstGeom>
          <a:noFill/>
        </p:spPr>
        <p:txBody>
          <a:bodyPr wrap="none" rtlCol="0">
            <a:spAutoFit/>
          </a:bodyPr>
          <a:lstStyle/>
          <a:p>
            <a:pPr marL="285750" indent="-285750" algn="l">
              <a:buFont typeface="Wingdings" panose="05000000000000000000" pitchFamily="2" charset="2"/>
              <a:buChar char="p"/>
            </a:pPr>
            <a:r>
              <a:rPr lang="en-US" altLang="zh-CN" sz="2400" b="1" dirty="0">
                <a:solidFill>
                  <a:srgbClr val="C00000"/>
                </a:solidFill>
                <a:latin typeface="微软雅黑" panose="020B0503020204020204" charset="-122"/>
                <a:ea typeface="微软雅黑" panose="020B0503020204020204" charset="-122"/>
                <a:sym typeface="+mn-ea"/>
              </a:rPr>
              <a:t>N</a:t>
            </a:r>
            <a:r>
              <a:rPr lang="en-US" altLang="zh-CN" sz="2400" b="1" baseline="30000" dirty="0">
                <a:solidFill>
                  <a:srgbClr val="C00000"/>
                </a:solidFill>
                <a:latin typeface="微软雅黑" panose="020B0503020204020204" charset="-122"/>
                <a:ea typeface="微软雅黑" panose="020B0503020204020204" charset="-122"/>
                <a:sym typeface="+mn-ea"/>
              </a:rPr>
              <a:t>3</a:t>
            </a:r>
            <a:r>
              <a:rPr lang="en-US" altLang="zh-CN" sz="2400" b="1" dirty="0">
                <a:solidFill>
                  <a:srgbClr val="C00000"/>
                </a:solidFill>
                <a:latin typeface="微软雅黑" panose="020B0503020204020204" charset="-122"/>
                <a:ea typeface="微软雅黑" panose="020B0503020204020204" charset="-122"/>
                <a:sym typeface="+mn-ea"/>
              </a:rPr>
              <a:t>LO 2N np </a:t>
            </a:r>
            <a:r>
              <a:rPr lang="zh-CN" altLang="en-US" sz="2400" b="1" dirty="0">
                <a:solidFill>
                  <a:srgbClr val="C00000"/>
                </a:solidFill>
                <a:latin typeface="微软雅黑" panose="020B0503020204020204" charset="-122"/>
                <a:ea typeface="微软雅黑" panose="020B0503020204020204" charset="-122"/>
                <a:sym typeface="+mn-ea"/>
              </a:rPr>
              <a:t>散射</a:t>
            </a:r>
            <a:endParaRPr lang="zh-CN" altLang="en-US" sz="2400" b="1" dirty="0">
              <a:solidFill>
                <a:srgbClr val="C00000"/>
              </a:solidFill>
              <a:latin typeface="微软雅黑" panose="020B0503020204020204" charset="-122"/>
              <a:ea typeface="微软雅黑" panose="020B0503020204020204" charset="-122"/>
            </a:endParaRPr>
          </a:p>
        </p:txBody>
      </p:sp>
      <p:grpSp>
        <p:nvGrpSpPr>
          <p:cNvPr id="26" name="组合 25"/>
          <p:cNvGrpSpPr/>
          <p:nvPr/>
        </p:nvGrpSpPr>
        <p:grpSpPr>
          <a:xfrm>
            <a:off x="1070709" y="1340435"/>
            <a:ext cx="3861835" cy="5080423"/>
            <a:chOff x="2274" y="2111"/>
            <a:chExt cx="5429" cy="7142"/>
          </a:xfrm>
        </p:grpSpPr>
        <p:pic>
          <p:nvPicPr>
            <p:cNvPr id="167" name="图片 166"/>
            <p:cNvPicPr>
              <a:picLocks noChangeAspect="1"/>
            </p:cNvPicPr>
            <p:nvPr/>
          </p:nvPicPr>
          <p:blipFill>
            <a:blip r:embed="rId5"/>
            <a:stretch>
              <a:fillRect/>
            </a:stretch>
          </p:blipFill>
          <p:spPr>
            <a:xfrm>
              <a:off x="3970" y="7029"/>
              <a:ext cx="1846" cy="850"/>
            </a:xfrm>
            <a:prstGeom prst="rect">
              <a:avLst/>
            </a:prstGeom>
          </p:spPr>
        </p:pic>
        <p:grpSp>
          <p:nvGrpSpPr>
            <p:cNvPr id="124" name="组合 123"/>
            <p:cNvGrpSpPr/>
            <p:nvPr/>
          </p:nvGrpSpPr>
          <p:grpSpPr>
            <a:xfrm>
              <a:off x="2402" y="2247"/>
              <a:ext cx="5301" cy="7006"/>
              <a:chOff x="261256" y="1142022"/>
              <a:chExt cx="3366062" cy="4448597"/>
            </a:xfrm>
          </p:grpSpPr>
          <p:grpSp>
            <p:nvGrpSpPr>
              <p:cNvPr id="125" name="组合 124"/>
              <p:cNvGrpSpPr/>
              <p:nvPr/>
            </p:nvGrpSpPr>
            <p:grpSpPr>
              <a:xfrm>
                <a:off x="261256" y="1142022"/>
                <a:ext cx="3366062" cy="4228717"/>
                <a:chOff x="631664" y="999426"/>
                <a:chExt cx="3366062" cy="4228717"/>
              </a:xfrm>
            </p:grpSpPr>
            <p:pic>
              <p:nvPicPr>
                <p:cNvPr id="126" name="图片 125"/>
                <p:cNvPicPr>
                  <a:picLocks noChangeAspect="1"/>
                </p:cNvPicPr>
                <p:nvPr>
                  <p:custDataLst>
                    <p:tags r:id="rId6"/>
                  </p:custDataLst>
                </p:nvPr>
              </p:nvPicPr>
              <p:blipFill>
                <a:blip r:embed="rId7"/>
                <a:stretch>
                  <a:fillRect/>
                </a:stretch>
              </p:blipFill>
              <p:spPr>
                <a:xfrm>
                  <a:off x="2444212" y="1377675"/>
                  <a:ext cx="782900" cy="540000"/>
                </a:xfrm>
                <a:prstGeom prst="rect">
                  <a:avLst/>
                </a:prstGeom>
              </p:spPr>
            </p:pic>
            <p:sp>
              <p:nvSpPr>
                <p:cNvPr id="127" name="文本框 126"/>
                <p:cNvSpPr txBox="1"/>
                <p:nvPr/>
              </p:nvSpPr>
              <p:spPr>
                <a:xfrm>
                  <a:off x="2577418" y="999426"/>
                  <a:ext cx="516488" cy="300984"/>
                </a:xfrm>
                <a:prstGeom prst="rect">
                  <a:avLst/>
                </a:prstGeom>
                <a:noFill/>
              </p:spPr>
              <p:txBody>
                <a:bodyPr wrap="square" rtlCol="0">
                  <a:spAutoFit/>
                </a:bodyPr>
                <a:lstStyle/>
                <a:p>
                  <a:r>
                    <a:rPr lang="en-US" altLang="zh-CN" sz="1600" dirty="0"/>
                    <a:t>2NF</a:t>
                  </a:r>
                  <a:endParaRPr lang="zh-CN" altLang="en-US" sz="1600" dirty="0"/>
                </a:p>
              </p:txBody>
            </p:sp>
            <p:cxnSp>
              <p:nvCxnSpPr>
                <p:cNvPr id="128" name="直接连接符 127"/>
                <p:cNvCxnSpPr/>
                <p:nvPr/>
              </p:nvCxnSpPr>
              <p:spPr>
                <a:xfrm>
                  <a:off x="661436" y="2087866"/>
                  <a:ext cx="3326504"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61436" y="3011226"/>
                  <a:ext cx="333629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0" name="直接连接符 129"/>
                <p:cNvCxnSpPr>
                  <a:endCxn id="154" idx="3"/>
                </p:cNvCxnSpPr>
                <p:nvPr/>
              </p:nvCxnSpPr>
              <p:spPr>
                <a:xfrm flipH="1">
                  <a:off x="1581166" y="1102788"/>
                  <a:ext cx="7935" cy="4125355"/>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31" name="文本框 130"/>
                    <p:cNvSpPr txBox="1"/>
                    <p:nvPr/>
                  </p:nvSpPr>
                  <p:spPr>
                    <a:xfrm>
                      <a:off x="631664" y="3282094"/>
                      <a:ext cx="949491" cy="280579"/>
                    </a:xfrm>
                    <a:prstGeom prst="rect">
                      <a:avLst/>
                    </a:prstGeom>
                    <a:noFill/>
                  </p:spPr>
                  <p:txBody>
                    <a:bodyPr wrap="square" rtlCol="0">
                      <a:spAutoFit/>
                    </a:bodyPr>
                    <a:lstStyle/>
                    <a:p>
                      <a14:m>
                        <m:oMath xmlns:m="http://schemas.openxmlformats.org/officeDocument/2006/math">
                          <m:sSup>
                            <m:sSupPr>
                              <m:ctrlPr>
                                <a:rPr lang="en-US" altLang="zh-CN" sz="1400" i="1">
                                  <a:solidFill>
                                    <a:srgbClr val="00B050"/>
                                  </a:solidFill>
                                  <a:latin typeface="Cambria Math" panose="02040503050406030204" pitchFamily="18" charset="0"/>
                                  <a:ea typeface="微软雅黑" panose="020B0503020204020204" charset="-122"/>
                                </a:rPr>
                              </m:ctrlPr>
                            </m:sSupPr>
                            <m:e>
                              <m:r>
                                <m:rPr>
                                  <m:sty m:val="p"/>
                                </m:rPr>
                                <a:rPr lang="en-US" altLang="zh-CN" sz="1400">
                                  <a:solidFill>
                                    <a:srgbClr val="00B050"/>
                                  </a:solidFill>
                                  <a:latin typeface="Cambria Math" panose="02040503050406030204" pitchFamily="18" charset="0"/>
                                  <a:ea typeface="微软雅黑" panose="020B0503020204020204" charset="-122"/>
                                </a:rPr>
                                <m:t>N</m:t>
                              </m:r>
                            </m:e>
                            <m:sup>
                              <m:r>
                                <a:rPr lang="en-US" altLang="zh-CN" sz="1400">
                                  <a:solidFill>
                                    <a:srgbClr val="00B050"/>
                                  </a:solidFill>
                                  <a:latin typeface="Cambria Math" panose="02040503050406030204" pitchFamily="18" charset="0"/>
                                  <a:ea typeface="微软雅黑" panose="020B0503020204020204" charset="-122"/>
                                </a:rPr>
                                <m:t>2</m:t>
                              </m:r>
                            </m:sup>
                          </m:sSup>
                          <m:r>
                            <m:rPr>
                              <m:sty m:val="p"/>
                            </m:rPr>
                            <a:rPr lang="en-US" altLang="zh-CN" sz="1400">
                              <a:solidFill>
                                <a:srgbClr val="00B050"/>
                              </a:solidFill>
                              <a:latin typeface="Cambria Math" panose="02040503050406030204" pitchFamily="18" charset="0"/>
                              <a:ea typeface="微软雅黑" panose="020B0503020204020204" charset="-122"/>
                            </a:rPr>
                            <m:t>LO</m:t>
                          </m:r>
                        </m:oMath>
                      </a14:m>
                      <a:r>
                        <a:rPr lang="en-US" altLang="zh-CN" sz="1400" dirty="0">
                          <a:solidFill>
                            <a:srgbClr val="00B050"/>
                          </a:solidFill>
                          <a:latin typeface="微软雅黑" panose="020B0503020204020204" charset="-122"/>
                          <a:ea typeface="微软雅黑" panose="020B0503020204020204" charset="-122"/>
                        </a:rPr>
                        <a:t>(</a:t>
                      </a:r>
                      <a14:m>
                        <m:oMath xmlns:m="http://schemas.openxmlformats.org/officeDocument/2006/math">
                          <m:sSup>
                            <m:sSupPr>
                              <m:ctrlPr>
                                <a:rPr lang="en-US" altLang="zh-CN" sz="1400" i="1">
                                  <a:solidFill>
                                    <a:srgbClr val="00B050"/>
                                  </a:solidFill>
                                  <a:latin typeface="Cambria Math" panose="02040503050406030204" pitchFamily="18" charset="0"/>
                                </a:rPr>
                              </m:ctrlPr>
                            </m:sSupPr>
                            <m:e>
                              <m:r>
                                <m:rPr>
                                  <m:sty m:val="p"/>
                                </m:rPr>
                                <a:rPr lang="en-US" altLang="zh-CN" sz="1400">
                                  <a:solidFill>
                                    <a:srgbClr val="00B050"/>
                                  </a:solidFill>
                                  <a:latin typeface="Cambria Math" panose="02040503050406030204" pitchFamily="18" charset="0"/>
                                </a:rPr>
                                <m:t>Q</m:t>
                              </m:r>
                            </m:e>
                            <m:sup>
                              <m:r>
                                <a:rPr lang="en-US" altLang="zh-CN" sz="1400" i="1">
                                  <a:solidFill>
                                    <a:srgbClr val="00B050"/>
                                  </a:solidFill>
                                  <a:latin typeface="Cambria Math" panose="02040503050406030204" pitchFamily="18" charset="0"/>
                                </a:rPr>
                                <m:t>3</m:t>
                              </m:r>
                            </m:sup>
                          </m:sSup>
                        </m:oMath>
                      </a14:m>
                      <a:r>
                        <a:rPr lang="en-US" altLang="zh-CN" sz="1400" dirty="0">
                          <a:solidFill>
                            <a:srgbClr val="00B050"/>
                          </a:solidFill>
                          <a:latin typeface="微软雅黑" panose="020B0503020204020204" charset="-122"/>
                          <a:ea typeface="微软雅黑" panose="020B0503020204020204" charset="-122"/>
                        </a:rPr>
                        <a:t>)</a:t>
                      </a:r>
                      <a:endParaRPr lang="zh-CN" altLang="en-US" sz="1400" dirty="0">
                        <a:solidFill>
                          <a:srgbClr val="00B050"/>
                        </a:solidFill>
                        <a:latin typeface="微软雅黑" panose="020B0503020204020204" charset="-122"/>
                        <a:ea typeface="微软雅黑" panose="020B0503020204020204" charset="-122"/>
                      </a:endParaRPr>
                    </a:p>
                  </p:txBody>
                </p:sp>
              </mc:Choice>
              <mc:Fallback>
                <p:sp>
                  <p:nvSpPr>
                    <p:cNvPr id="131" name="文本框 130"/>
                    <p:cNvSpPr txBox="1">
                      <a:spLocks noRot="1" noChangeAspect="1" noMove="1" noResize="1" noEditPoints="1" noAdjustHandles="1" noChangeArrowheads="1" noChangeShapeType="1" noTextEdit="1"/>
                    </p:cNvSpPr>
                    <p:nvPr/>
                  </p:nvSpPr>
                  <p:spPr>
                    <a:xfrm>
                      <a:off x="631664" y="3282094"/>
                      <a:ext cx="949491" cy="280579"/>
                    </a:xfrm>
                    <a:prstGeom prst="rect">
                      <a:avLst/>
                    </a:prstGeom>
                    <a:blipFill rotWithShape="1">
                      <a:blip r:embed="rId8"/>
                    </a:blipFill>
                  </p:spPr>
                  <p:txBody>
                    <a:bodyPr/>
                    <a:lstStyle/>
                    <a:p>
                      <a:r>
                        <a:rPr lang="zh-CN" altLang="en-US">
                          <a:noFill/>
                        </a:rPr>
                        <a:t> </a:t>
                      </a:r>
                    </a:p>
                  </p:txBody>
                </p:sp>
              </mc:Fallback>
            </mc:AlternateContent>
            <p:sp>
              <p:nvSpPr>
                <p:cNvPr id="132" name="文本框 131"/>
                <p:cNvSpPr txBox="1"/>
                <p:nvPr/>
              </p:nvSpPr>
              <p:spPr>
                <a:xfrm>
                  <a:off x="2338570" y="1866240"/>
                  <a:ext cx="994183" cy="205191"/>
                </a:xfrm>
                <a:prstGeom prst="rect">
                  <a:avLst/>
                </a:prstGeom>
                <a:noFill/>
              </p:spPr>
              <p:txBody>
                <a:bodyPr wrap="square" rtlCol="0">
                  <a:spAutoFit/>
                </a:bodyPr>
                <a:lstStyle/>
                <a:p>
                  <a:r>
                    <a:rPr lang="en-US" altLang="zh-CN" sz="900" dirty="0"/>
                    <a:t>X.L Ren, CPC2018</a:t>
                  </a:r>
                  <a:endParaRPr lang="zh-CN" altLang="en-US" sz="900" dirty="0"/>
                </a:p>
              </p:txBody>
            </p:sp>
            <p:grpSp>
              <p:nvGrpSpPr>
                <p:cNvPr id="133" name="组合 132"/>
                <p:cNvGrpSpPr/>
                <p:nvPr/>
              </p:nvGrpSpPr>
              <p:grpSpPr>
                <a:xfrm>
                  <a:off x="1842263" y="2107732"/>
                  <a:ext cx="1978679" cy="549172"/>
                  <a:chOff x="1357244" y="2295362"/>
                  <a:chExt cx="1978679" cy="549172"/>
                </a:xfrm>
              </p:grpSpPr>
              <p:pic>
                <p:nvPicPr>
                  <p:cNvPr id="134" name="图片 133"/>
                  <p:cNvPicPr>
                    <a:picLocks noChangeAspect="1"/>
                  </p:cNvPicPr>
                  <p:nvPr/>
                </p:nvPicPr>
                <p:blipFill>
                  <a:blip r:embed="rId9"/>
                  <a:stretch>
                    <a:fillRect/>
                  </a:stretch>
                </p:blipFill>
                <p:spPr>
                  <a:xfrm>
                    <a:off x="1357244" y="2295362"/>
                    <a:ext cx="1159173" cy="540000"/>
                  </a:xfrm>
                  <a:prstGeom prst="rect">
                    <a:avLst/>
                  </a:prstGeom>
                </p:spPr>
              </p:pic>
              <p:pic>
                <p:nvPicPr>
                  <p:cNvPr id="135" name="图片 134"/>
                  <p:cNvPicPr>
                    <a:picLocks noChangeAspect="1"/>
                  </p:cNvPicPr>
                  <p:nvPr/>
                </p:nvPicPr>
                <p:blipFill rotWithShape="1">
                  <a:blip r:embed="rId10"/>
                  <a:srcRect l="32486"/>
                  <a:stretch>
                    <a:fillRect/>
                  </a:stretch>
                </p:blipFill>
                <p:spPr>
                  <a:xfrm>
                    <a:off x="2543008" y="2304534"/>
                    <a:ext cx="792915" cy="540000"/>
                  </a:xfrm>
                  <a:prstGeom prst="rect">
                    <a:avLst/>
                  </a:prstGeom>
                </p:spPr>
              </p:pic>
            </p:grpSp>
            <p:sp>
              <p:nvSpPr>
                <p:cNvPr id="136" name="文本框 135"/>
                <p:cNvSpPr txBox="1"/>
                <p:nvPr/>
              </p:nvSpPr>
              <p:spPr>
                <a:xfrm>
                  <a:off x="1653619" y="2707393"/>
                  <a:ext cx="965329" cy="205191"/>
                </a:xfrm>
                <a:prstGeom prst="rect">
                  <a:avLst/>
                </a:prstGeom>
                <a:noFill/>
              </p:spPr>
              <p:txBody>
                <a:bodyPr wrap="square" rtlCol="0">
                  <a:spAutoFit/>
                </a:bodyPr>
                <a:lstStyle/>
                <a:p>
                  <a:r>
                    <a:rPr lang="en-US" altLang="zh-CN" sz="900" dirty="0">
                      <a:solidFill>
                        <a:srgbClr val="0070C0"/>
                      </a:solidFill>
                    </a:rPr>
                    <a:t>Y. Xiao, PRC2020</a:t>
                  </a:r>
                  <a:endParaRPr lang="zh-CN" altLang="en-US" sz="900" dirty="0">
                    <a:solidFill>
                      <a:srgbClr val="0070C0"/>
                    </a:solidFill>
                  </a:endParaRPr>
                </a:p>
              </p:txBody>
            </p:sp>
            <p:pic>
              <p:nvPicPr>
                <p:cNvPr id="137" name="图片 136"/>
                <p:cNvPicPr>
                  <a:picLocks noChangeAspect="1"/>
                </p:cNvPicPr>
                <p:nvPr/>
              </p:nvPicPr>
              <p:blipFill>
                <a:blip r:embed="rId11"/>
                <a:stretch>
                  <a:fillRect/>
                </a:stretch>
              </p:blipFill>
              <p:spPr>
                <a:xfrm>
                  <a:off x="2431164" y="3055442"/>
                  <a:ext cx="808997" cy="540000"/>
                </a:xfrm>
                <a:prstGeom prst="rect">
                  <a:avLst/>
                </a:prstGeom>
              </p:spPr>
            </p:pic>
            <mc:AlternateContent xmlns:mc="http://schemas.openxmlformats.org/markup-compatibility/2006">
              <mc:Choice xmlns:a14="http://schemas.microsoft.com/office/drawing/2010/main" Requires="a14">
                <p:sp>
                  <p:nvSpPr>
                    <p:cNvPr id="142" name="文本框 141"/>
                    <p:cNvSpPr txBox="1"/>
                    <p:nvPr/>
                  </p:nvSpPr>
                  <p:spPr>
                    <a:xfrm>
                      <a:off x="687352" y="2436144"/>
                      <a:ext cx="838115" cy="280579"/>
                    </a:xfrm>
                    <a:prstGeom prst="rect">
                      <a:avLst/>
                    </a:prstGeom>
                    <a:noFill/>
                  </p:spPr>
                  <p:txBody>
                    <a:bodyPr wrap="square" rtlCol="0">
                      <a:spAutoFit/>
                    </a:bodyPr>
                    <a:lstStyle/>
                    <a:p>
                      <a14:m>
                        <m:oMath xmlns:m="http://schemas.openxmlformats.org/officeDocument/2006/math">
                          <m:r>
                            <m:rPr>
                              <m:sty m:val="p"/>
                            </m:rPr>
                            <a:rPr lang="en-US" altLang="zh-CN" sz="1400">
                              <a:solidFill>
                                <a:srgbClr val="0070C0"/>
                              </a:solidFill>
                              <a:latin typeface="Cambria Math" panose="02040503050406030204" pitchFamily="18" charset="0"/>
                              <a:ea typeface="微软雅黑" panose="020B0503020204020204" charset="-122"/>
                            </a:rPr>
                            <m:t>NLO</m:t>
                          </m:r>
                        </m:oMath>
                      </a14:m>
                      <a:r>
                        <a:rPr lang="en-US" altLang="zh-CN" sz="1400" dirty="0">
                          <a:solidFill>
                            <a:srgbClr val="0070C0"/>
                          </a:solidFill>
                          <a:latin typeface="微软雅黑" panose="020B0503020204020204" charset="-122"/>
                          <a:ea typeface="微软雅黑" panose="020B0503020204020204" charset="-122"/>
                        </a:rPr>
                        <a:t>(</a:t>
                      </a:r>
                      <a14:m>
                        <m:oMath xmlns:m="http://schemas.openxmlformats.org/officeDocument/2006/math">
                          <m:sSup>
                            <m:sSupPr>
                              <m:ctrlPr>
                                <a:rPr lang="en-US" altLang="zh-CN" sz="1400" i="1">
                                  <a:solidFill>
                                    <a:srgbClr val="0070C0"/>
                                  </a:solidFill>
                                  <a:latin typeface="Cambria Math" panose="02040503050406030204" pitchFamily="18" charset="0"/>
                                </a:rPr>
                              </m:ctrlPr>
                            </m:sSupPr>
                            <m:e>
                              <m:r>
                                <m:rPr>
                                  <m:sty m:val="p"/>
                                </m:rPr>
                                <a:rPr lang="en-US" altLang="zh-CN" sz="1400">
                                  <a:solidFill>
                                    <a:srgbClr val="0070C0"/>
                                  </a:solidFill>
                                  <a:latin typeface="Cambria Math" panose="02040503050406030204" pitchFamily="18" charset="0"/>
                                </a:rPr>
                                <m:t>Q</m:t>
                              </m:r>
                            </m:e>
                            <m:sup>
                              <m:r>
                                <a:rPr lang="en-US" altLang="zh-CN" sz="1400" i="1">
                                  <a:solidFill>
                                    <a:srgbClr val="0070C0"/>
                                  </a:solidFill>
                                  <a:latin typeface="Cambria Math" panose="02040503050406030204" pitchFamily="18" charset="0"/>
                                </a:rPr>
                                <m:t>2</m:t>
                              </m:r>
                            </m:sup>
                          </m:sSup>
                        </m:oMath>
                      </a14:m>
                      <a:r>
                        <a:rPr lang="en-US" altLang="zh-CN" sz="1400" dirty="0">
                          <a:solidFill>
                            <a:srgbClr val="0070C0"/>
                          </a:solidFill>
                          <a:latin typeface="微软雅黑" panose="020B0503020204020204" charset="-122"/>
                          <a:ea typeface="微软雅黑" panose="020B0503020204020204" charset="-122"/>
                        </a:rPr>
                        <a:t>)</a:t>
                      </a:r>
                      <a:endParaRPr lang="zh-CN" altLang="en-US" sz="1400" dirty="0">
                        <a:solidFill>
                          <a:srgbClr val="0070C0"/>
                        </a:solidFill>
                        <a:latin typeface="微软雅黑" panose="020B0503020204020204" charset="-122"/>
                        <a:ea typeface="微软雅黑" panose="020B0503020204020204" charset="-122"/>
                      </a:endParaRPr>
                    </a:p>
                  </p:txBody>
                </p:sp>
              </mc:Choice>
              <mc:Fallback>
                <p:sp>
                  <p:nvSpPr>
                    <p:cNvPr id="142" name="文本框 141"/>
                    <p:cNvSpPr txBox="1">
                      <a:spLocks noRot="1" noChangeAspect="1" noMove="1" noResize="1" noEditPoints="1" noAdjustHandles="1" noChangeArrowheads="1" noChangeShapeType="1" noTextEdit="1"/>
                    </p:cNvSpPr>
                    <p:nvPr/>
                  </p:nvSpPr>
                  <p:spPr>
                    <a:xfrm>
                      <a:off x="687352" y="2436144"/>
                      <a:ext cx="838115" cy="280579"/>
                    </a:xfrm>
                    <a:prstGeom prst="rect">
                      <a:avLst/>
                    </a:prstGeom>
                    <a:blipFill rotWithShape="1">
                      <a:blip r:embed="rId12"/>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43" name="文本框 142"/>
                    <p:cNvSpPr txBox="1"/>
                    <p:nvPr/>
                  </p:nvSpPr>
                  <p:spPr>
                    <a:xfrm>
                      <a:off x="748266" y="1590194"/>
                      <a:ext cx="716286" cy="280579"/>
                    </a:xfrm>
                    <a:prstGeom prst="rect">
                      <a:avLst/>
                    </a:prstGeom>
                    <a:noFill/>
                  </p:spPr>
                  <p:txBody>
                    <a:bodyPr wrap="square" rtlCol="0">
                      <a:spAutoFit/>
                    </a:bodyPr>
                    <a:lstStyle/>
                    <a:p>
                      <a14:m>
                        <m:oMath xmlns:m="http://schemas.openxmlformats.org/officeDocument/2006/math">
                          <m:r>
                            <m:rPr>
                              <m:sty m:val="p"/>
                            </m:rPr>
                            <a:rPr lang="en-US" altLang="zh-CN" sz="1400">
                              <a:latin typeface="Cambria Math" panose="02040503050406030204" pitchFamily="18" charset="0"/>
                              <a:ea typeface="微软雅黑" panose="020B0503020204020204" charset="-122"/>
                            </a:rPr>
                            <m:t>LO</m:t>
                          </m:r>
                        </m:oMath>
                      </a14:m>
                      <a:r>
                        <a:rPr lang="en-US" altLang="zh-CN" sz="1400" dirty="0">
                          <a:latin typeface="微软雅黑" panose="020B0503020204020204" charset="-122"/>
                          <a:ea typeface="微软雅黑" panose="020B0503020204020204" charset="-122"/>
                        </a:rPr>
                        <a:t>(</a:t>
                      </a:r>
                      <a14:m>
                        <m:oMath xmlns:m="http://schemas.openxmlformats.org/officeDocument/2006/math">
                          <m:sSup>
                            <m:sSupPr>
                              <m:ctrlPr>
                                <a:rPr lang="en-US" altLang="zh-CN" sz="1400" i="1">
                                  <a:latin typeface="Cambria Math" panose="02040503050406030204" pitchFamily="18" charset="0"/>
                                </a:rPr>
                              </m:ctrlPr>
                            </m:sSupPr>
                            <m:e>
                              <m:r>
                                <m:rPr>
                                  <m:sty m:val="p"/>
                                </m:rPr>
                                <a:rPr lang="en-US" altLang="zh-CN" sz="1400">
                                  <a:latin typeface="Cambria Math" panose="02040503050406030204" pitchFamily="18" charset="0"/>
                                </a:rPr>
                                <m:t>Q</m:t>
                              </m:r>
                            </m:e>
                            <m:sup>
                              <m:r>
                                <a:rPr lang="en-US" altLang="zh-CN" sz="1400" i="1">
                                  <a:latin typeface="Cambria Math" panose="02040503050406030204" pitchFamily="18" charset="0"/>
                                </a:rPr>
                                <m:t>0</m:t>
                              </m:r>
                            </m:sup>
                          </m:sSup>
                        </m:oMath>
                      </a14:m>
                      <a:r>
                        <a:rPr lang="en-US" altLang="zh-CN" sz="1400" dirty="0">
                          <a:latin typeface="微软雅黑" panose="020B0503020204020204" charset="-122"/>
                          <a:ea typeface="微软雅黑" panose="020B0503020204020204" charset="-122"/>
                        </a:rPr>
                        <a:t>)</a:t>
                      </a:r>
                      <a:endParaRPr lang="zh-CN" altLang="en-US" sz="1400" dirty="0">
                        <a:latin typeface="微软雅黑" panose="020B0503020204020204" charset="-122"/>
                        <a:ea typeface="微软雅黑" panose="020B0503020204020204" charset="-122"/>
                      </a:endParaRPr>
                    </a:p>
                  </p:txBody>
                </p:sp>
              </mc:Choice>
              <mc:Fallback>
                <p:sp>
                  <p:nvSpPr>
                    <p:cNvPr id="143" name="文本框 142"/>
                    <p:cNvSpPr txBox="1">
                      <a:spLocks noRot="1" noChangeAspect="1" noMove="1" noResize="1" noEditPoints="1" noAdjustHandles="1" noChangeArrowheads="1" noChangeShapeType="1" noTextEdit="1"/>
                    </p:cNvSpPr>
                    <p:nvPr/>
                  </p:nvSpPr>
                  <p:spPr>
                    <a:xfrm>
                      <a:off x="748266" y="1590194"/>
                      <a:ext cx="716286" cy="280579"/>
                    </a:xfrm>
                    <a:prstGeom prst="rect">
                      <a:avLst/>
                    </a:prstGeom>
                    <a:blipFill rotWithShape="1">
                      <a:blip r:embed="rId13"/>
                    </a:blipFill>
                  </p:spPr>
                  <p:txBody>
                    <a:bodyPr/>
                    <a:lstStyle/>
                    <a:p>
                      <a:r>
                        <a:rPr lang="zh-CN" altLang="en-US">
                          <a:noFill/>
                        </a:rPr>
                        <a:t> </a:t>
                      </a:r>
                    </a:p>
                  </p:txBody>
                </p:sp>
              </mc:Fallback>
            </mc:AlternateContent>
            <p:cxnSp>
              <p:nvCxnSpPr>
                <p:cNvPr id="144" name="直接连接符 143"/>
                <p:cNvCxnSpPr/>
                <p:nvPr/>
              </p:nvCxnSpPr>
              <p:spPr>
                <a:xfrm>
                  <a:off x="661436" y="1377675"/>
                  <a:ext cx="3326504"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flipH="1">
                  <a:off x="3987940" y="1072704"/>
                  <a:ext cx="1294" cy="270000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46" name="文本框 145"/>
                <p:cNvSpPr txBox="1"/>
                <p:nvPr/>
              </p:nvSpPr>
              <p:spPr>
                <a:xfrm>
                  <a:off x="2529359" y="2707393"/>
                  <a:ext cx="1263487" cy="205191"/>
                </a:xfrm>
                <a:prstGeom prst="rect">
                  <a:avLst/>
                </a:prstGeom>
                <a:noFill/>
              </p:spPr>
              <p:txBody>
                <a:bodyPr wrap="square" rtlCol="0">
                  <a:spAutoFit/>
                </a:bodyPr>
                <a:lstStyle/>
                <a:p>
                  <a:r>
                    <a:rPr lang="en-US" altLang="zh-CN" sz="900" dirty="0">
                      <a:solidFill>
                        <a:srgbClr val="0070C0"/>
                      </a:solidFill>
                    </a:rPr>
                    <a:t>C.X. Wang, 2110.05278</a:t>
                  </a:r>
                  <a:endParaRPr lang="zh-CN" altLang="en-US" sz="900" dirty="0">
                    <a:solidFill>
                      <a:srgbClr val="0070C0"/>
                    </a:solidFill>
                  </a:endParaRPr>
                </a:p>
              </p:txBody>
            </p:sp>
            <p:sp>
              <p:nvSpPr>
                <p:cNvPr id="147" name="文本框 146"/>
                <p:cNvSpPr txBox="1"/>
                <p:nvPr/>
              </p:nvSpPr>
              <p:spPr>
                <a:xfrm>
                  <a:off x="2278223" y="2820945"/>
                  <a:ext cx="1075936" cy="205191"/>
                </a:xfrm>
                <a:prstGeom prst="rect">
                  <a:avLst/>
                </a:prstGeom>
                <a:noFill/>
              </p:spPr>
              <p:txBody>
                <a:bodyPr wrap="square" rtlCol="0">
                  <a:spAutoFit/>
                </a:bodyPr>
                <a:lstStyle/>
                <a:p>
                  <a:r>
                    <a:rPr lang="en-US" altLang="zh-CN" sz="900" dirty="0">
                      <a:solidFill>
                        <a:srgbClr val="0070C0"/>
                      </a:solidFill>
                    </a:rPr>
                    <a:t>J.X. Lu, 2111.07766</a:t>
                  </a:r>
                  <a:endParaRPr lang="zh-CN" altLang="en-US" sz="900" dirty="0">
                    <a:solidFill>
                      <a:srgbClr val="0070C0"/>
                    </a:solidFill>
                  </a:endParaRPr>
                </a:p>
              </p:txBody>
            </p:sp>
            <p:sp>
              <p:nvSpPr>
                <p:cNvPr id="148" name="文本框 147"/>
                <p:cNvSpPr txBox="1"/>
                <p:nvPr/>
              </p:nvSpPr>
              <p:spPr>
                <a:xfrm>
                  <a:off x="1656302" y="3548546"/>
                  <a:ext cx="965329" cy="205191"/>
                </a:xfrm>
                <a:prstGeom prst="rect">
                  <a:avLst/>
                </a:prstGeom>
                <a:noFill/>
              </p:spPr>
              <p:txBody>
                <a:bodyPr wrap="square" rtlCol="0">
                  <a:spAutoFit/>
                </a:bodyPr>
                <a:lstStyle/>
                <a:p>
                  <a:r>
                    <a:rPr lang="en-US" altLang="zh-CN" sz="900" dirty="0">
                      <a:solidFill>
                        <a:srgbClr val="00B050"/>
                      </a:solidFill>
                    </a:rPr>
                    <a:t>Y. Xiao, PRC2020</a:t>
                  </a:r>
                  <a:endParaRPr lang="zh-CN" altLang="en-US" sz="900" dirty="0">
                    <a:solidFill>
                      <a:srgbClr val="00B050"/>
                    </a:solidFill>
                  </a:endParaRPr>
                </a:p>
              </p:txBody>
            </p:sp>
            <p:sp>
              <p:nvSpPr>
                <p:cNvPr id="149" name="文本框 148"/>
                <p:cNvSpPr txBox="1"/>
                <p:nvPr/>
              </p:nvSpPr>
              <p:spPr>
                <a:xfrm>
                  <a:off x="2538547" y="3545123"/>
                  <a:ext cx="1263487" cy="205191"/>
                </a:xfrm>
                <a:prstGeom prst="rect">
                  <a:avLst/>
                </a:prstGeom>
                <a:noFill/>
              </p:spPr>
              <p:txBody>
                <a:bodyPr wrap="square" rtlCol="0">
                  <a:spAutoFit/>
                </a:bodyPr>
                <a:lstStyle/>
                <a:p>
                  <a:r>
                    <a:rPr lang="en-US" altLang="zh-CN" sz="900" dirty="0">
                      <a:solidFill>
                        <a:srgbClr val="00B050"/>
                      </a:solidFill>
                    </a:rPr>
                    <a:t>C.X. Wang, 2110.05278</a:t>
                  </a:r>
                  <a:endParaRPr lang="zh-CN" altLang="en-US" sz="900" dirty="0">
                    <a:solidFill>
                      <a:srgbClr val="00B050"/>
                    </a:solidFill>
                  </a:endParaRPr>
                </a:p>
              </p:txBody>
            </p:sp>
            <p:sp>
              <p:nvSpPr>
                <p:cNvPr id="150" name="文本框 149"/>
                <p:cNvSpPr txBox="1"/>
                <p:nvPr/>
              </p:nvSpPr>
              <p:spPr>
                <a:xfrm>
                  <a:off x="2278223" y="3678927"/>
                  <a:ext cx="1075936" cy="205191"/>
                </a:xfrm>
                <a:prstGeom prst="rect">
                  <a:avLst/>
                </a:prstGeom>
                <a:noFill/>
              </p:spPr>
              <p:txBody>
                <a:bodyPr wrap="square" rtlCol="0">
                  <a:spAutoFit/>
                </a:bodyPr>
                <a:lstStyle/>
                <a:p>
                  <a:r>
                    <a:rPr lang="en-US" altLang="zh-CN" sz="900" dirty="0">
                      <a:solidFill>
                        <a:srgbClr val="00B050"/>
                      </a:solidFill>
                    </a:rPr>
                    <a:t>J.X. Lu, 2111.07766</a:t>
                  </a:r>
                  <a:endParaRPr lang="zh-CN" altLang="en-US" sz="900" dirty="0">
                    <a:solidFill>
                      <a:srgbClr val="00B050"/>
                    </a:solidFill>
                  </a:endParaRPr>
                </a:p>
              </p:txBody>
            </p:sp>
          </p:grpSp>
          <mc:AlternateContent xmlns:mc="http://schemas.openxmlformats.org/markup-compatibility/2006">
            <mc:Choice xmlns:a14="http://schemas.microsoft.com/office/drawing/2010/main" Requires="a14">
              <p:sp>
                <p:nvSpPr>
                  <p:cNvPr id="151" name="文本框 150"/>
                  <p:cNvSpPr txBox="1"/>
                  <p:nvPr/>
                </p:nvSpPr>
                <p:spPr>
                  <a:xfrm>
                    <a:off x="261256" y="4385281"/>
                    <a:ext cx="949491" cy="281145"/>
                  </a:xfrm>
                  <a:prstGeom prst="rect">
                    <a:avLst/>
                  </a:prstGeom>
                  <a:noFill/>
                </p:spPr>
                <p:txBody>
                  <a:bodyPr wrap="square" rtlCol="0">
                    <a:spAutoFit/>
                  </a:bodyPr>
                  <a:lstStyle/>
                  <a:p>
                    <a14:m>
                      <m:oMath xmlns:m="http://schemas.openxmlformats.org/officeDocument/2006/math">
                        <m:sSup>
                          <m:sSupPr>
                            <m:ctrlPr>
                              <a:rPr lang="en-US" altLang="zh-CN" sz="1400" i="1" smtClean="0">
                                <a:solidFill>
                                  <a:srgbClr val="EA6113"/>
                                </a:solidFill>
                                <a:latin typeface="Cambria Math" panose="02040503050406030204" pitchFamily="18" charset="0"/>
                                <a:ea typeface="微软雅黑" panose="020B0503020204020204" charset="-122"/>
                              </a:rPr>
                            </m:ctrlPr>
                          </m:sSupPr>
                          <m:e>
                            <m:r>
                              <m:rPr>
                                <m:sty m:val="p"/>
                              </m:rPr>
                              <a:rPr lang="en-US" altLang="zh-CN" sz="1400">
                                <a:solidFill>
                                  <a:srgbClr val="EA6113"/>
                                </a:solidFill>
                                <a:latin typeface="Cambria Math" panose="02040503050406030204" pitchFamily="18" charset="0"/>
                                <a:ea typeface="微软雅黑" panose="020B0503020204020204" charset="-122"/>
                              </a:rPr>
                              <m:t>N</m:t>
                            </m:r>
                          </m:e>
                          <m:sup>
                            <m:r>
                              <a:rPr lang="en-US" altLang="zh-CN" sz="1400">
                                <a:solidFill>
                                  <a:srgbClr val="EA6113"/>
                                </a:solidFill>
                                <a:latin typeface="Cambria Math" panose="02040503050406030204" pitchFamily="18" charset="0"/>
                                <a:ea typeface="微软雅黑" panose="020B0503020204020204" charset="-122"/>
                              </a:rPr>
                              <m:t>3</m:t>
                            </m:r>
                          </m:sup>
                        </m:sSup>
                        <m:r>
                          <m:rPr>
                            <m:sty m:val="p"/>
                          </m:rPr>
                          <a:rPr lang="en-US" altLang="zh-CN" sz="1400">
                            <a:solidFill>
                              <a:srgbClr val="EA6113"/>
                            </a:solidFill>
                            <a:latin typeface="Cambria Math" panose="02040503050406030204" pitchFamily="18" charset="0"/>
                            <a:ea typeface="微软雅黑" panose="020B0503020204020204" charset="-122"/>
                          </a:rPr>
                          <m:t>LO</m:t>
                        </m:r>
                      </m:oMath>
                    </a14:m>
                    <a:r>
                      <a:rPr lang="en-US" altLang="zh-CN" sz="1400" dirty="0">
                        <a:solidFill>
                          <a:srgbClr val="EA6113"/>
                        </a:solidFill>
                        <a:latin typeface="微软雅黑" panose="020B0503020204020204" charset="-122"/>
                        <a:ea typeface="微软雅黑" panose="020B0503020204020204" charset="-122"/>
                      </a:rPr>
                      <a:t>(</a:t>
                    </a:r>
                    <a14:m>
                      <m:oMath xmlns:m="http://schemas.openxmlformats.org/officeDocument/2006/math">
                        <m:sSup>
                          <m:sSupPr>
                            <m:ctrlPr>
                              <a:rPr lang="en-US" altLang="zh-CN" sz="1400" i="1">
                                <a:solidFill>
                                  <a:srgbClr val="EA6113"/>
                                </a:solidFill>
                                <a:latin typeface="Cambria Math" panose="02040503050406030204" pitchFamily="18" charset="0"/>
                              </a:rPr>
                            </m:ctrlPr>
                          </m:sSupPr>
                          <m:e>
                            <m:r>
                              <m:rPr>
                                <m:sty m:val="p"/>
                              </m:rPr>
                              <a:rPr lang="en-US" altLang="zh-CN" sz="1400">
                                <a:solidFill>
                                  <a:srgbClr val="EA6113"/>
                                </a:solidFill>
                                <a:latin typeface="Cambria Math" panose="02040503050406030204" pitchFamily="18" charset="0"/>
                              </a:rPr>
                              <m:t>Q</m:t>
                            </m:r>
                          </m:e>
                          <m:sup>
                            <m:r>
                              <a:rPr lang="en-US" altLang="zh-CN" sz="1400" i="1">
                                <a:solidFill>
                                  <a:srgbClr val="EA6113"/>
                                </a:solidFill>
                                <a:latin typeface="Cambria Math" panose="02040503050406030204" pitchFamily="18" charset="0"/>
                              </a:rPr>
                              <m:t>4</m:t>
                            </m:r>
                          </m:sup>
                        </m:sSup>
                      </m:oMath>
                    </a14:m>
                    <a:r>
                      <a:rPr lang="en-US" altLang="zh-CN" sz="1400" dirty="0">
                        <a:solidFill>
                          <a:srgbClr val="EA6113"/>
                        </a:solidFill>
                        <a:latin typeface="微软雅黑" panose="020B0503020204020204" charset="-122"/>
                        <a:ea typeface="微软雅黑" panose="020B0503020204020204" charset="-122"/>
                      </a:rPr>
                      <a:t>)</a:t>
                    </a:r>
                    <a:endParaRPr lang="zh-CN" altLang="en-US" sz="1400" dirty="0">
                      <a:solidFill>
                        <a:srgbClr val="EA6113"/>
                      </a:solidFill>
                      <a:latin typeface="微软雅黑" panose="020B0503020204020204" charset="-122"/>
                      <a:ea typeface="微软雅黑" panose="020B0503020204020204" charset="-122"/>
                    </a:endParaRPr>
                  </a:p>
                </p:txBody>
              </p:sp>
            </mc:Choice>
            <mc:Fallback>
              <p:sp>
                <p:nvSpPr>
                  <p:cNvPr id="151" name="文本框 150"/>
                  <p:cNvSpPr txBox="1">
                    <a:spLocks noRot="1" noChangeAspect="1" noMove="1" noResize="1" noEditPoints="1" noAdjustHandles="1" noChangeArrowheads="1" noChangeShapeType="1" noTextEdit="1"/>
                  </p:cNvSpPr>
                  <p:nvPr/>
                </p:nvSpPr>
                <p:spPr>
                  <a:xfrm>
                    <a:off x="261256" y="4385281"/>
                    <a:ext cx="949491" cy="281145"/>
                  </a:xfrm>
                  <a:prstGeom prst="rect">
                    <a:avLst/>
                  </a:prstGeom>
                  <a:blipFill rotWithShape="1">
                    <a:blip r:embed="rId14"/>
                  </a:blipFill>
                </p:spPr>
                <p:txBody>
                  <a:bodyPr/>
                  <a:lstStyle/>
                  <a:p>
                    <a:r>
                      <a:rPr lang="zh-CN" altLang="en-US">
                        <a:noFill/>
                      </a:rPr>
                      <a:t> </a:t>
                    </a:r>
                  </a:p>
                </p:txBody>
              </p:sp>
            </mc:Fallback>
          </mc:AlternateContent>
          <p:pic>
            <p:nvPicPr>
              <p:cNvPr id="153" name="图片 152"/>
              <p:cNvPicPr>
                <a:picLocks noChangeAspect="1"/>
              </p:cNvPicPr>
              <p:nvPr/>
            </p:nvPicPr>
            <p:blipFill>
              <a:blip r:embed="rId15"/>
              <a:stretch>
                <a:fillRect/>
              </a:stretch>
            </p:blipFill>
            <p:spPr>
              <a:xfrm>
                <a:off x="2435921" y="4162687"/>
                <a:ext cx="1185882" cy="540000"/>
              </a:xfrm>
              <a:prstGeom prst="rect">
                <a:avLst/>
              </a:prstGeom>
              <a:noFill/>
              <a:ln>
                <a:noFill/>
              </a:ln>
            </p:spPr>
          </p:pic>
          <mc:AlternateContent xmlns:mc="http://schemas.openxmlformats.org/markup-compatibility/2006">
            <mc:Choice xmlns:a14="http://schemas.microsoft.com/office/drawing/2010/main" Requires="a14">
              <p:sp>
                <p:nvSpPr>
                  <p:cNvPr id="154" name="文本框 153"/>
                  <p:cNvSpPr txBox="1"/>
                  <p:nvPr/>
                </p:nvSpPr>
                <p:spPr>
                  <a:xfrm>
                    <a:off x="261256" y="5231231"/>
                    <a:ext cx="949491" cy="279445"/>
                  </a:xfrm>
                  <a:prstGeom prst="rect">
                    <a:avLst/>
                  </a:prstGeom>
                  <a:noFill/>
                </p:spPr>
                <p:txBody>
                  <a:bodyPr wrap="square" rtlCol="0">
                    <a:spAutoFit/>
                  </a:bodyPr>
                  <a:lstStyle/>
                  <a:p>
                    <a14:m>
                      <m:oMath xmlns:m="http://schemas.openxmlformats.org/officeDocument/2006/math">
                        <m:sSup>
                          <m:sSupPr>
                            <m:ctrlPr>
                              <a:rPr lang="en-US" altLang="zh-CN" sz="1400" i="1">
                                <a:solidFill>
                                  <a:schemeClr val="bg1">
                                    <a:lumMod val="75000"/>
                                  </a:schemeClr>
                                </a:solidFill>
                                <a:latin typeface="Cambria Math" panose="02040503050406030204" pitchFamily="18" charset="0"/>
                                <a:ea typeface="微软雅黑" panose="020B0503020204020204" charset="-122"/>
                              </a:rPr>
                            </m:ctrlPr>
                          </m:sSupPr>
                          <m:e>
                            <m:r>
                              <m:rPr>
                                <m:sty m:val="p"/>
                              </m:rPr>
                              <a:rPr lang="en-US" altLang="zh-CN" sz="1400">
                                <a:solidFill>
                                  <a:schemeClr val="bg1">
                                    <a:lumMod val="75000"/>
                                  </a:schemeClr>
                                </a:solidFill>
                                <a:latin typeface="Cambria Math" panose="02040503050406030204" pitchFamily="18" charset="0"/>
                                <a:ea typeface="微软雅黑" panose="020B0503020204020204" charset="-122"/>
                              </a:rPr>
                              <m:t>N</m:t>
                            </m:r>
                          </m:e>
                          <m:sup>
                            <m:r>
                              <a:rPr lang="en-US" altLang="zh-CN" sz="1400">
                                <a:solidFill>
                                  <a:schemeClr val="bg1">
                                    <a:lumMod val="75000"/>
                                  </a:schemeClr>
                                </a:solidFill>
                                <a:latin typeface="Cambria Math" panose="02040503050406030204" pitchFamily="18" charset="0"/>
                                <a:ea typeface="微软雅黑" panose="020B0503020204020204" charset="-122"/>
                              </a:rPr>
                              <m:t>4</m:t>
                            </m:r>
                          </m:sup>
                        </m:sSup>
                        <m:r>
                          <m:rPr>
                            <m:sty m:val="p"/>
                          </m:rPr>
                          <a:rPr lang="en-US" altLang="zh-CN" sz="1400">
                            <a:solidFill>
                              <a:schemeClr val="bg1">
                                <a:lumMod val="75000"/>
                              </a:schemeClr>
                            </a:solidFill>
                            <a:latin typeface="Cambria Math" panose="02040503050406030204" pitchFamily="18" charset="0"/>
                            <a:ea typeface="微软雅黑" panose="020B0503020204020204" charset="-122"/>
                          </a:rPr>
                          <m:t>LO</m:t>
                        </m:r>
                      </m:oMath>
                    </a14:m>
                    <a:r>
                      <a:rPr lang="en-US" altLang="zh-CN" sz="1400" dirty="0">
                        <a:solidFill>
                          <a:schemeClr val="bg1">
                            <a:lumMod val="75000"/>
                          </a:schemeClr>
                        </a:solidFill>
                        <a:latin typeface="微软雅黑" panose="020B0503020204020204" charset="-122"/>
                        <a:ea typeface="微软雅黑" panose="020B0503020204020204" charset="-122"/>
                      </a:rPr>
                      <a:t>(</a:t>
                    </a:r>
                    <a14:m>
                      <m:oMath xmlns:m="http://schemas.openxmlformats.org/officeDocument/2006/math">
                        <m:sSup>
                          <m:sSupPr>
                            <m:ctrlPr>
                              <a:rPr lang="en-US" altLang="zh-CN" sz="1400" i="1">
                                <a:solidFill>
                                  <a:schemeClr val="bg1">
                                    <a:lumMod val="75000"/>
                                  </a:schemeClr>
                                </a:solidFill>
                                <a:latin typeface="Cambria Math" panose="02040503050406030204" pitchFamily="18" charset="0"/>
                              </a:rPr>
                            </m:ctrlPr>
                          </m:sSupPr>
                          <m:e>
                            <m:r>
                              <m:rPr>
                                <m:sty m:val="p"/>
                              </m:rPr>
                              <a:rPr lang="en-US" altLang="zh-CN" sz="1400">
                                <a:solidFill>
                                  <a:schemeClr val="bg1">
                                    <a:lumMod val="75000"/>
                                  </a:schemeClr>
                                </a:solidFill>
                                <a:latin typeface="Cambria Math" panose="02040503050406030204" pitchFamily="18" charset="0"/>
                              </a:rPr>
                              <m:t>Q</m:t>
                            </m:r>
                          </m:e>
                          <m:sup>
                            <m:r>
                              <a:rPr lang="en-US" altLang="zh-CN" sz="1400" i="1">
                                <a:solidFill>
                                  <a:schemeClr val="bg1">
                                    <a:lumMod val="75000"/>
                                  </a:schemeClr>
                                </a:solidFill>
                                <a:latin typeface="Cambria Math" panose="02040503050406030204" pitchFamily="18" charset="0"/>
                              </a:rPr>
                              <m:t>5</m:t>
                            </m:r>
                          </m:sup>
                        </m:sSup>
                      </m:oMath>
                    </a14:m>
                    <a:r>
                      <a:rPr lang="en-US" altLang="zh-CN" sz="1400" dirty="0">
                        <a:solidFill>
                          <a:schemeClr val="bg1">
                            <a:lumMod val="75000"/>
                          </a:schemeClr>
                        </a:solidFill>
                        <a:latin typeface="微软雅黑" panose="020B0503020204020204" charset="-122"/>
                        <a:ea typeface="微软雅黑" panose="020B0503020204020204" charset="-122"/>
                      </a:rPr>
                      <a:t>)</a:t>
                    </a:r>
                    <a:endParaRPr lang="zh-CN" altLang="en-US" sz="1400" dirty="0">
                      <a:solidFill>
                        <a:schemeClr val="bg1">
                          <a:lumMod val="75000"/>
                        </a:schemeClr>
                      </a:solidFill>
                      <a:latin typeface="微软雅黑" panose="020B0503020204020204" charset="-122"/>
                      <a:ea typeface="微软雅黑" panose="020B0503020204020204" charset="-122"/>
                    </a:endParaRPr>
                  </a:p>
                </p:txBody>
              </p:sp>
            </mc:Choice>
            <mc:Fallback>
              <p:sp>
                <p:nvSpPr>
                  <p:cNvPr id="154" name="文本框 153"/>
                  <p:cNvSpPr txBox="1">
                    <a:spLocks noRot="1" noChangeAspect="1" noMove="1" noResize="1" noEditPoints="1" noAdjustHandles="1" noChangeArrowheads="1" noChangeShapeType="1" noTextEdit="1"/>
                  </p:cNvSpPr>
                  <p:nvPr/>
                </p:nvSpPr>
                <p:spPr>
                  <a:xfrm>
                    <a:off x="261256" y="5231231"/>
                    <a:ext cx="949491" cy="279445"/>
                  </a:xfrm>
                  <a:prstGeom prst="rect">
                    <a:avLst/>
                  </a:prstGeom>
                  <a:blipFill rotWithShape="1">
                    <a:blip r:embed="rId16"/>
                  </a:blipFill>
                </p:spPr>
                <p:txBody>
                  <a:bodyPr/>
                  <a:lstStyle/>
                  <a:p>
                    <a:r>
                      <a:rPr lang="zh-CN" altLang="en-US">
                        <a:noFill/>
                      </a:rPr>
                      <a:t> </a:t>
                    </a:r>
                  </a:p>
                </p:txBody>
              </p:sp>
            </mc:Fallback>
          </mc:AlternateContent>
          <p:pic>
            <p:nvPicPr>
              <p:cNvPr id="155" name="图片 154"/>
              <p:cNvPicPr>
                <a:picLocks noChangeAspect="1"/>
              </p:cNvPicPr>
              <p:nvPr/>
            </p:nvPicPr>
            <p:blipFill>
              <a:blip r:embed="rId17">
                <a:duotone>
                  <a:schemeClr val="bg2">
                    <a:shade val="45000"/>
                    <a:satMod val="135000"/>
                  </a:schemeClr>
                  <a:prstClr val="white"/>
                </a:duotone>
              </a:blip>
              <a:stretch>
                <a:fillRect/>
              </a:stretch>
            </p:blipFill>
            <p:spPr>
              <a:xfrm>
                <a:off x="1340324" y="5050619"/>
                <a:ext cx="914651" cy="540000"/>
              </a:xfrm>
              <a:prstGeom prst="rect">
                <a:avLst/>
              </a:prstGeom>
            </p:spPr>
          </p:pic>
          <p:pic>
            <p:nvPicPr>
              <p:cNvPr id="156" name="图片 155"/>
              <p:cNvPicPr>
                <a:picLocks noChangeAspect="1"/>
              </p:cNvPicPr>
              <p:nvPr/>
            </p:nvPicPr>
            <p:blipFill>
              <a:blip r:embed="rId18">
                <a:duotone>
                  <a:schemeClr val="bg2">
                    <a:shade val="45000"/>
                    <a:satMod val="135000"/>
                  </a:schemeClr>
                  <a:prstClr val="white"/>
                </a:duotone>
              </a:blip>
              <a:stretch>
                <a:fillRect/>
              </a:stretch>
            </p:blipFill>
            <p:spPr>
              <a:xfrm>
                <a:off x="2239987" y="5044172"/>
                <a:ext cx="1182451" cy="540000"/>
              </a:xfrm>
              <a:prstGeom prst="rect">
                <a:avLst/>
              </a:prstGeom>
            </p:spPr>
          </p:pic>
        </p:grpSp>
        <p:sp>
          <p:nvSpPr>
            <p:cNvPr id="159" name="圆角矩形 158"/>
            <p:cNvSpPr/>
            <p:nvPr/>
          </p:nvSpPr>
          <p:spPr>
            <a:xfrm>
              <a:off x="2274" y="2111"/>
              <a:ext cx="5413" cy="4719"/>
            </a:xfrm>
            <a:prstGeom prst="roundRect">
              <a:avLst>
                <a:gd name="adj" fmla="val 2289"/>
              </a:avLst>
            </a:prstGeom>
            <a:noFill/>
            <a:ln w="25400">
              <a:solidFill>
                <a:srgbClr val="00B05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下箭头 161"/>
            <p:cNvSpPr/>
            <p:nvPr/>
          </p:nvSpPr>
          <p:spPr>
            <a:xfrm>
              <a:off x="3698" y="6367"/>
              <a:ext cx="403" cy="904"/>
            </a:xfrm>
            <a:prstGeom prst="downArrow">
              <a:avLst/>
            </a:prstGeom>
            <a:gradFill>
              <a:gsLst>
                <a:gs pos="6000">
                  <a:schemeClr val="tx2">
                    <a:lumMod val="60000"/>
                    <a:lumOff val="40000"/>
                  </a:schemeClr>
                </a:gs>
                <a:gs pos="62000">
                  <a:schemeClr val="tx2">
                    <a:lumMod val="60000"/>
                    <a:lumOff val="40000"/>
                  </a:schemeClr>
                </a:gs>
                <a:gs pos="100000">
                  <a:schemeClr val="tx2">
                    <a:lumMod val="5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圆角矩形 28"/>
          <p:cNvSpPr/>
          <p:nvPr/>
        </p:nvSpPr>
        <p:spPr>
          <a:xfrm>
            <a:off x="1070610" y="1339850"/>
            <a:ext cx="4004945" cy="4331970"/>
          </a:xfrm>
          <a:prstGeom prst="roundRect">
            <a:avLst>
              <a:gd name="adj" fmla="val 3810"/>
            </a:avLst>
          </a:prstGeom>
          <a:noFill/>
          <a:ln w="25400">
            <a:solidFill>
              <a:srgbClr val="FB5C0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67"/>
          <p:cNvSpPr txBox="1"/>
          <p:nvPr/>
        </p:nvSpPr>
        <p:spPr>
          <a:xfrm>
            <a:off x="5770787" y="852021"/>
            <a:ext cx="1230630" cy="398780"/>
          </a:xfrm>
          <a:prstGeom prst="rect">
            <a:avLst/>
          </a:prstGeom>
          <a:noFill/>
        </p:spPr>
        <p:txBody>
          <a:bodyPr wrap="none" rtlCol="0">
            <a:spAutoFit/>
          </a:bodyPr>
          <a:lstStyle/>
          <a:p>
            <a:pPr marL="285750" indent="-285750">
              <a:buFont typeface="Wingdings" panose="05000000000000000000" pitchFamily="2" charset="2"/>
              <a:buChar char="Ø"/>
            </a:pPr>
            <a:r>
              <a:rPr lang="zh-CN" altLang="en-US" sz="2000" dirty="0">
                <a:latin typeface="微软雅黑" panose="020B0503020204020204" charset="-122"/>
                <a:ea typeface="微软雅黑" panose="020B0503020204020204" charset="-122"/>
              </a:rPr>
              <a:t>接触</a:t>
            </a:r>
            <a:r>
              <a:rPr lang="zh-CN" altLang="en-US" sz="2000" dirty="0">
                <a:latin typeface="微软雅黑" panose="020B0503020204020204" charset="-122"/>
                <a:ea typeface="微软雅黑" panose="020B0503020204020204" charset="-122"/>
              </a:rPr>
              <a:t>项</a:t>
            </a:r>
            <a:endParaRPr lang="zh-CN" altLang="en-US" sz="2000" dirty="0">
              <a:latin typeface="微软雅黑" panose="020B0503020204020204" charset="-122"/>
              <a:ea typeface="微软雅黑" panose="020B0503020204020204" charset="-122"/>
            </a:endParaRPr>
          </a:p>
        </p:txBody>
      </p:sp>
      <p:sp>
        <p:nvSpPr>
          <p:cNvPr id="59" name="矩形 58"/>
          <p:cNvSpPr/>
          <p:nvPr/>
        </p:nvSpPr>
        <p:spPr>
          <a:xfrm>
            <a:off x="5358082" y="731567"/>
            <a:ext cx="89452" cy="5799814"/>
          </a:xfrm>
          <a:prstGeom prst="rect">
            <a:avLst/>
          </a:prstGeom>
          <a:gradFill>
            <a:gsLst>
              <a:gs pos="12000">
                <a:schemeClr val="tx2">
                  <a:lumMod val="50000"/>
                </a:schemeClr>
              </a:gs>
              <a:gs pos="49000">
                <a:schemeClr val="tx2">
                  <a:lumMod val="75000"/>
                </a:schemeClr>
              </a:gs>
              <a:gs pos="100000">
                <a:schemeClr val="tx2">
                  <a:lumMod val="40000"/>
                  <a:lumOff val="60000"/>
                </a:schemeClr>
              </a:gs>
            </a:gsLst>
            <a:lin ang="5400000" scaled="1"/>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6858635" y="1282065"/>
            <a:ext cx="4064000" cy="398780"/>
          </a:xfrm>
          <a:prstGeom prst="rect">
            <a:avLst/>
          </a:prstGeom>
          <a:noFill/>
        </p:spPr>
        <p:txBody>
          <a:bodyPr wrap="square" rtlCol="0">
            <a:spAutoFit/>
          </a:bodyPr>
          <a:p>
            <a:r>
              <a:rPr lang="en-US" altLang="zh-CN" sz="2000" b="1"/>
              <a:t>LO 4 </a:t>
            </a:r>
            <a:r>
              <a:rPr lang="zh-CN" altLang="en-US" sz="2000" b="1"/>
              <a:t>项</a:t>
            </a:r>
            <a:r>
              <a:rPr lang="en-US" altLang="zh-CN" sz="2000" b="1"/>
              <a:t> + NLO 13</a:t>
            </a:r>
            <a:r>
              <a:rPr lang="zh-CN" altLang="en-US" sz="2000" b="1"/>
              <a:t>项</a:t>
            </a:r>
            <a:r>
              <a:rPr lang="en-US" altLang="zh-CN" sz="2000" b="1"/>
              <a:t> + </a:t>
            </a:r>
            <a:r>
              <a:rPr lang="en-US" altLang="zh-CN" sz="2000" b="1">
                <a:solidFill>
                  <a:srgbClr val="C00000"/>
                </a:solidFill>
              </a:rPr>
              <a:t>N</a:t>
            </a:r>
            <a:r>
              <a:rPr lang="en-US" altLang="zh-CN" sz="2000" b="1" baseline="30000">
                <a:solidFill>
                  <a:srgbClr val="C00000"/>
                </a:solidFill>
              </a:rPr>
              <a:t>3</a:t>
            </a:r>
            <a:r>
              <a:rPr lang="en-US" altLang="zh-CN" sz="2000" b="1">
                <a:solidFill>
                  <a:srgbClr val="C00000"/>
                </a:solidFill>
              </a:rPr>
              <a:t>LO 23 </a:t>
            </a:r>
            <a:r>
              <a:rPr lang="zh-CN" altLang="en-US" sz="2000" b="1">
                <a:solidFill>
                  <a:srgbClr val="C00000"/>
                </a:solidFill>
              </a:rPr>
              <a:t>项</a:t>
            </a:r>
            <a:endParaRPr lang="zh-CN" altLang="en-US" sz="2000" b="1">
              <a:solidFill>
                <a:srgbClr val="C00000"/>
              </a:solidFill>
            </a:endParaRPr>
          </a:p>
        </p:txBody>
      </p:sp>
      <p:sp>
        <p:nvSpPr>
          <p:cNvPr id="31" name="文本框 30"/>
          <p:cNvSpPr txBox="1"/>
          <p:nvPr/>
        </p:nvSpPr>
        <p:spPr>
          <a:xfrm>
            <a:off x="5770787" y="1774041"/>
            <a:ext cx="1777365" cy="398780"/>
          </a:xfrm>
          <a:prstGeom prst="rect">
            <a:avLst/>
          </a:prstGeom>
          <a:noFill/>
        </p:spPr>
        <p:txBody>
          <a:bodyPr wrap="none" rtlCol="0">
            <a:spAutoFit/>
          </a:bodyPr>
          <a:lstStyle/>
          <a:p>
            <a:pPr marL="285750" indent="-285750">
              <a:buFont typeface="Wingdings" panose="05000000000000000000" pitchFamily="2" charset="2"/>
              <a:buChar char="Ø"/>
            </a:pPr>
            <a:r>
              <a:rPr lang="zh-CN" altLang="en-US" sz="2000" dirty="0">
                <a:latin typeface="微软雅黑" panose="020B0503020204020204" charset="-122"/>
                <a:ea typeface="微软雅黑" panose="020B0503020204020204" charset="-122"/>
              </a:rPr>
              <a:t>单</a:t>
            </a:r>
            <a:r>
              <a:rPr lang="en-US" altLang="zh-CN" sz="2000" dirty="0">
                <a:latin typeface="微软雅黑" panose="020B0503020204020204" charset="-122"/>
                <a:ea typeface="微软雅黑" panose="020B0503020204020204" charset="-122"/>
              </a:rPr>
              <a:t>pion</a:t>
            </a:r>
            <a:r>
              <a:rPr lang="zh-CN" altLang="en-US" sz="2000" dirty="0">
                <a:latin typeface="微软雅黑" panose="020B0503020204020204" charset="-122"/>
                <a:ea typeface="微软雅黑" panose="020B0503020204020204" charset="-122"/>
              </a:rPr>
              <a:t>交换</a:t>
            </a:r>
            <a:endParaRPr lang="zh-CN" altLang="en-US" sz="2000" dirty="0">
              <a:latin typeface="微软雅黑" panose="020B0503020204020204" charset="-122"/>
              <a:ea typeface="微软雅黑" panose="020B0503020204020204" charset="-122"/>
            </a:endParaRPr>
          </a:p>
        </p:txBody>
      </p:sp>
      <p:sp>
        <p:nvSpPr>
          <p:cNvPr id="32" name="文本框 31"/>
          <p:cNvSpPr txBox="1"/>
          <p:nvPr/>
        </p:nvSpPr>
        <p:spPr>
          <a:xfrm>
            <a:off x="6913245" y="2172970"/>
            <a:ext cx="4064000" cy="368300"/>
          </a:xfrm>
          <a:prstGeom prst="rect">
            <a:avLst/>
          </a:prstGeom>
          <a:noFill/>
        </p:spPr>
        <p:txBody>
          <a:bodyPr wrap="square" rtlCol="0">
            <a:spAutoFit/>
          </a:bodyPr>
          <a:p>
            <a:r>
              <a:rPr lang="zh-CN" altLang="en-US" b="1" dirty="0">
                <a:solidFill>
                  <a:srgbClr val="C00000"/>
                </a:solidFill>
                <a:latin typeface="微软雅黑" panose="020B0503020204020204" charset="-122"/>
                <a:ea typeface="微软雅黑" panose="020B0503020204020204" charset="-122"/>
                <a:sym typeface="+mn-ea"/>
              </a:rPr>
              <a:t>可由重整化过程</a:t>
            </a:r>
            <a:r>
              <a:rPr lang="zh-CN" altLang="en-US" b="1" dirty="0">
                <a:solidFill>
                  <a:srgbClr val="C00000"/>
                </a:solidFill>
                <a:latin typeface="微软雅黑" panose="020B0503020204020204" charset="-122"/>
                <a:ea typeface="微软雅黑" panose="020B0503020204020204" charset="-122"/>
                <a:sym typeface="+mn-ea"/>
              </a:rPr>
              <a:t>吸收</a:t>
            </a:r>
            <a:endParaRPr lang="zh-CN" altLang="en-US" b="1" dirty="0">
              <a:solidFill>
                <a:srgbClr val="C00000"/>
              </a:solidFill>
              <a:latin typeface="微软雅黑" panose="020B0503020204020204" charset="-122"/>
              <a:ea typeface="微软雅黑" panose="020B0503020204020204" charset="-122"/>
              <a:sym typeface="+mn-ea"/>
            </a:endParaRPr>
          </a:p>
        </p:txBody>
      </p:sp>
      <p:sp>
        <p:nvSpPr>
          <p:cNvPr id="33" name="文本框 32"/>
          <p:cNvSpPr txBox="1"/>
          <p:nvPr/>
        </p:nvSpPr>
        <p:spPr>
          <a:xfrm>
            <a:off x="5770787" y="2514451"/>
            <a:ext cx="1777365" cy="398780"/>
          </a:xfrm>
          <a:prstGeom prst="rect">
            <a:avLst/>
          </a:prstGeom>
          <a:noFill/>
        </p:spPr>
        <p:txBody>
          <a:bodyPr wrap="none" rtlCol="0">
            <a:spAutoFit/>
          </a:bodyPr>
          <a:lstStyle/>
          <a:p>
            <a:pPr marL="285750" indent="-285750">
              <a:buFont typeface="Wingdings" panose="05000000000000000000" pitchFamily="2" charset="2"/>
              <a:buChar char="Ø"/>
            </a:pPr>
            <a:r>
              <a:rPr lang="zh-CN" altLang="en-US" sz="2000" dirty="0">
                <a:latin typeface="微软雅黑" panose="020B0503020204020204" charset="-122"/>
                <a:ea typeface="微软雅黑" panose="020B0503020204020204" charset="-122"/>
              </a:rPr>
              <a:t>两</a:t>
            </a:r>
            <a:r>
              <a:rPr lang="en-US" altLang="zh-CN" sz="2000" dirty="0">
                <a:latin typeface="微软雅黑" panose="020B0503020204020204" charset="-122"/>
                <a:ea typeface="微软雅黑" panose="020B0503020204020204" charset="-122"/>
              </a:rPr>
              <a:t>pion</a:t>
            </a:r>
            <a:r>
              <a:rPr lang="zh-CN" altLang="en-US" sz="2000" dirty="0">
                <a:latin typeface="微软雅黑" panose="020B0503020204020204" charset="-122"/>
                <a:ea typeface="微软雅黑" panose="020B0503020204020204" charset="-122"/>
              </a:rPr>
              <a:t>交换</a:t>
            </a:r>
            <a:endParaRPr lang="zh-CN" altLang="en-US" sz="2000" dirty="0">
              <a:latin typeface="微软雅黑" panose="020B0503020204020204" charset="-122"/>
              <a:ea typeface="微软雅黑" panose="020B0503020204020204" charset="-122"/>
            </a:endParaRPr>
          </a:p>
        </p:txBody>
      </p:sp>
      <p:grpSp>
        <p:nvGrpSpPr>
          <p:cNvPr id="38" name="组合 37"/>
          <p:cNvGrpSpPr/>
          <p:nvPr/>
        </p:nvGrpSpPr>
        <p:grpSpPr>
          <a:xfrm rot="0">
            <a:off x="6858635" y="2944495"/>
            <a:ext cx="4347656" cy="998220"/>
            <a:chOff x="4805066" y="1428975"/>
            <a:chExt cx="8547318" cy="1962379"/>
          </a:xfrm>
        </p:grpSpPr>
        <p:pic>
          <p:nvPicPr>
            <p:cNvPr id="39" name="图片 38"/>
            <p:cNvPicPr>
              <a:picLocks noChangeAspect="1"/>
            </p:cNvPicPr>
            <p:nvPr>
              <p:custDataLst>
                <p:tags r:id="rId19"/>
              </p:custDataLst>
            </p:nvPr>
          </p:nvPicPr>
          <p:blipFill>
            <a:blip r:embed="rId20"/>
            <a:stretch>
              <a:fillRect/>
            </a:stretch>
          </p:blipFill>
          <p:spPr>
            <a:xfrm>
              <a:off x="4805066" y="1428975"/>
              <a:ext cx="1514475" cy="1962150"/>
            </a:xfrm>
            <a:prstGeom prst="rect">
              <a:avLst/>
            </a:prstGeom>
          </p:spPr>
        </p:pic>
        <p:pic>
          <p:nvPicPr>
            <p:cNvPr id="40" name="图片 39"/>
            <p:cNvPicPr>
              <a:picLocks noChangeAspect="1"/>
            </p:cNvPicPr>
            <p:nvPr/>
          </p:nvPicPr>
          <p:blipFill>
            <a:blip r:embed="rId21"/>
            <a:stretch>
              <a:fillRect/>
            </a:stretch>
          </p:blipFill>
          <p:spPr>
            <a:xfrm>
              <a:off x="6268099" y="1433738"/>
              <a:ext cx="1457325" cy="1952625"/>
            </a:xfrm>
            <a:prstGeom prst="rect">
              <a:avLst/>
            </a:prstGeom>
          </p:spPr>
        </p:pic>
        <p:pic>
          <p:nvPicPr>
            <p:cNvPr id="41" name="图片 40"/>
            <p:cNvPicPr>
              <a:picLocks noChangeAspect="1"/>
            </p:cNvPicPr>
            <p:nvPr/>
          </p:nvPicPr>
          <p:blipFill>
            <a:blip r:embed="rId22"/>
            <a:stretch>
              <a:fillRect/>
            </a:stretch>
          </p:blipFill>
          <p:spPr>
            <a:xfrm>
              <a:off x="7625169" y="1462313"/>
              <a:ext cx="1466850" cy="1895475"/>
            </a:xfrm>
            <a:prstGeom prst="rect">
              <a:avLst/>
            </a:prstGeom>
          </p:spPr>
        </p:pic>
        <p:pic>
          <p:nvPicPr>
            <p:cNvPr id="42" name="图片 41"/>
            <p:cNvPicPr>
              <a:picLocks noChangeAspect="1"/>
            </p:cNvPicPr>
            <p:nvPr/>
          </p:nvPicPr>
          <p:blipFill>
            <a:blip r:embed="rId23"/>
            <a:stretch>
              <a:fillRect/>
            </a:stretch>
          </p:blipFill>
          <p:spPr>
            <a:xfrm>
              <a:off x="9083177" y="1467304"/>
              <a:ext cx="1419225" cy="1924050"/>
            </a:xfrm>
            <a:prstGeom prst="rect">
              <a:avLst/>
            </a:prstGeom>
          </p:spPr>
        </p:pic>
        <p:pic>
          <p:nvPicPr>
            <p:cNvPr id="43" name="图片 42"/>
            <p:cNvPicPr>
              <a:picLocks noChangeAspect="1"/>
            </p:cNvPicPr>
            <p:nvPr/>
          </p:nvPicPr>
          <p:blipFill>
            <a:blip r:embed="rId24"/>
            <a:stretch>
              <a:fillRect/>
            </a:stretch>
          </p:blipFill>
          <p:spPr>
            <a:xfrm>
              <a:off x="10523854" y="1495879"/>
              <a:ext cx="1485900" cy="1866900"/>
            </a:xfrm>
            <a:prstGeom prst="rect">
              <a:avLst/>
            </a:prstGeom>
          </p:spPr>
        </p:pic>
        <p:pic>
          <p:nvPicPr>
            <p:cNvPr id="44" name="图片 43"/>
            <p:cNvPicPr>
              <a:picLocks noChangeAspect="1"/>
            </p:cNvPicPr>
            <p:nvPr/>
          </p:nvPicPr>
          <p:blipFill>
            <a:blip r:embed="rId25"/>
            <a:stretch>
              <a:fillRect/>
            </a:stretch>
          </p:blipFill>
          <p:spPr>
            <a:xfrm>
              <a:off x="11904584" y="1491117"/>
              <a:ext cx="1447800" cy="1876425"/>
            </a:xfrm>
            <a:prstGeom prst="rect">
              <a:avLst/>
            </a:prstGeom>
          </p:spPr>
        </p:pic>
      </p:grpSp>
      <p:sp>
        <p:nvSpPr>
          <p:cNvPr id="51" name="文本框 50"/>
          <p:cNvSpPr txBox="1"/>
          <p:nvPr/>
        </p:nvSpPr>
        <p:spPr>
          <a:xfrm>
            <a:off x="5825490" y="3286760"/>
            <a:ext cx="1133475" cy="645160"/>
          </a:xfrm>
          <a:prstGeom prst="rect">
            <a:avLst/>
          </a:prstGeom>
          <a:noFill/>
        </p:spPr>
        <p:txBody>
          <a:bodyPr wrap="square" rtlCol="0">
            <a:spAutoFit/>
          </a:bodyPr>
          <a:p>
            <a:pPr algn="ctr"/>
            <a:r>
              <a:rPr lang="en-US" altLang="zh-CN"/>
              <a:t>One loop part</a:t>
            </a:r>
            <a:endParaRPr lang="en-US" altLang="zh-CN"/>
          </a:p>
        </p:txBody>
      </p:sp>
      <p:sp>
        <p:nvSpPr>
          <p:cNvPr id="52" name="文本框 51"/>
          <p:cNvSpPr txBox="1"/>
          <p:nvPr/>
        </p:nvSpPr>
        <p:spPr>
          <a:xfrm>
            <a:off x="5829300" y="4146550"/>
            <a:ext cx="1133475" cy="645160"/>
          </a:xfrm>
          <a:prstGeom prst="rect">
            <a:avLst/>
          </a:prstGeom>
          <a:noFill/>
        </p:spPr>
        <p:txBody>
          <a:bodyPr wrap="square" rtlCol="0">
            <a:spAutoFit/>
          </a:bodyPr>
          <a:p>
            <a:pPr algn="ctr"/>
            <a:r>
              <a:rPr lang="en-US" altLang="zh-CN" b="1">
                <a:solidFill>
                  <a:srgbClr val="C00000"/>
                </a:solidFill>
              </a:rPr>
              <a:t>Two loop</a:t>
            </a:r>
            <a:endParaRPr lang="en-US" altLang="zh-CN" b="1">
              <a:solidFill>
                <a:srgbClr val="C00000"/>
              </a:solidFill>
            </a:endParaRPr>
          </a:p>
          <a:p>
            <a:pPr algn="ctr"/>
            <a:r>
              <a:rPr lang="en-US" altLang="zh-CN" b="1">
                <a:solidFill>
                  <a:srgbClr val="C00000"/>
                </a:solidFill>
              </a:rPr>
              <a:t>part</a:t>
            </a:r>
            <a:endParaRPr lang="en-US" altLang="zh-CN" b="1">
              <a:solidFill>
                <a:srgbClr val="C00000"/>
              </a:solidFill>
            </a:endParaRPr>
          </a:p>
        </p:txBody>
      </p:sp>
      <p:sp>
        <p:nvSpPr>
          <p:cNvPr id="53" name="文本框 52"/>
          <p:cNvSpPr txBox="1"/>
          <p:nvPr/>
        </p:nvSpPr>
        <p:spPr>
          <a:xfrm>
            <a:off x="5695857" y="5048101"/>
            <a:ext cx="1777365" cy="398780"/>
          </a:xfrm>
          <a:prstGeom prst="rect">
            <a:avLst/>
          </a:prstGeom>
          <a:noFill/>
        </p:spPr>
        <p:txBody>
          <a:bodyPr wrap="none" rtlCol="0">
            <a:spAutoFit/>
          </a:bodyPr>
          <a:lstStyle/>
          <a:p>
            <a:pPr marL="285750" indent="-285750">
              <a:buFont typeface="Wingdings" panose="05000000000000000000" pitchFamily="2" charset="2"/>
              <a:buChar char="Ø"/>
            </a:pPr>
            <a:r>
              <a:rPr lang="zh-CN" altLang="en-US" sz="2000" dirty="0">
                <a:latin typeface="微软雅黑" panose="020B0503020204020204" charset="-122"/>
                <a:ea typeface="微软雅黑" panose="020B0503020204020204" charset="-122"/>
              </a:rPr>
              <a:t>三</a:t>
            </a:r>
            <a:r>
              <a:rPr lang="en-US" altLang="zh-CN" sz="2000" dirty="0">
                <a:latin typeface="微软雅黑" panose="020B0503020204020204" charset="-122"/>
                <a:ea typeface="微软雅黑" panose="020B0503020204020204" charset="-122"/>
              </a:rPr>
              <a:t>pion</a:t>
            </a:r>
            <a:r>
              <a:rPr lang="zh-CN" altLang="en-US" sz="2000" dirty="0">
                <a:latin typeface="微软雅黑" panose="020B0503020204020204" charset="-122"/>
                <a:ea typeface="微软雅黑" panose="020B0503020204020204" charset="-122"/>
              </a:rPr>
              <a:t>交换</a:t>
            </a:r>
            <a:endParaRPr lang="zh-CN" altLang="en-US" sz="2000" dirty="0">
              <a:latin typeface="微软雅黑" panose="020B0503020204020204" charset="-122"/>
              <a:ea typeface="微软雅黑" panose="020B0503020204020204" charset="-122"/>
            </a:endParaRPr>
          </a:p>
        </p:txBody>
      </p:sp>
      <p:pic>
        <p:nvPicPr>
          <p:cNvPr id="54" name="图片 53"/>
          <p:cNvPicPr>
            <a:picLocks noChangeAspect="1"/>
          </p:cNvPicPr>
          <p:nvPr/>
        </p:nvPicPr>
        <p:blipFill>
          <a:blip r:embed="rId26"/>
          <a:stretch>
            <a:fillRect/>
          </a:stretch>
        </p:blipFill>
        <p:spPr>
          <a:xfrm>
            <a:off x="6811645" y="5447030"/>
            <a:ext cx="3916680" cy="857250"/>
          </a:xfrm>
          <a:prstGeom prst="rect">
            <a:avLst/>
          </a:prstGeom>
        </p:spPr>
      </p:pic>
      <p:sp>
        <p:nvSpPr>
          <p:cNvPr id="55" name="文本框 54"/>
          <p:cNvSpPr txBox="1"/>
          <p:nvPr/>
        </p:nvSpPr>
        <p:spPr>
          <a:xfrm>
            <a:off x="6590030" y="6287135"/>
            <a:ext cx="5053965" cy="357505"/>
          </a:xfrm>
          <a:prstGeom prst="rect">
            <a:avLst/>
          </a:prstGeom>
          <a:noFill/>
        </p:spPr>
        <p:txBody>
          <a:bodyPr wrap="square" rtlCol="0">
            <a:noAutofit/>
          </a:bodyPr>
          <a:p>
            <a:r>
              <a:rPr lang="zh-CN" altLang="en-US" b="1" dirty="0">
                <a:solidFill>
                  <a:srgbClr val="C00000"/>
                </a:solidFill>
                <a:latin typeface="微软雅黑" panose="020B0503020204020204" charset="-122"/>
                <a:ea typeface="微软雅黑" panose="020B0503020204020204" charset="-122"/>
                <a:sym typeface="+mn-ea"/>
              </a:rPr>
              <a:t>非相对论框架下可忽略；相对论框架下</a:t>
            </a:r>
            <a:r>
              <a:rPr lang="zh-CN" altLang="en-US" b="1" dirty="0">
                <a:solidFill>
                  <a:srgbClr val="C00000"/>
                </a:solidFill>
                <a:latin typeface="微软雅黑" panose="020B0503020204020204" charset="-122"/>
                <a:ea typeface="微软雅黑" panose="020B0503020204020204" charset="-122"/>
                <a:sym typeface="+mn-ea"/>
              </a:rPr>
              <a:t>待验证</a:t>
            </a:r>
            <a:endParaRPr lang="zh-CN" altLang="en-US" b="1" dirty="0">
              <a:solidFill>
                <a:srgbClr val="C00000"/>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mc:AlternateContent xmlns:mc="http://schemas.openxmlformats.org/markup-compatibility/2006">
        <mc:Choice xmlns:a14="http://schemas.microsoft.com/office/drawing/2010/main" Requires="a14">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prstClr val="white"/>
                    </a:solidFill>
                    <a:latin typeface="微软雅黑" panose="020B0503020204020204" charset="-122"/>
                    <a:ea typeface="微软雅黑" panose="020B0503020204020204" charset="-122"/>
                    <a:sym typeface="+mn-ea"/>
                  </a:rPr>
                  <a:t>相对论</a:t>
                </a:r>
                <a:r>
                  <a:rPr lang="en-US" altLang="zh-CN" sz="2400" b="1" dirty="0">
                    <a:solidFill>
                      <a:prstClr val="white"/>
                    </a:solidFill>
                    <a:latin typeface="微软雅黑" panose="020B0503020204020204" charset="-122"/>
                    <a:ea typeface="微软雅黑" panose="020B0503020204020204" charset="-122"/>
                    <a:sym typeface="+mn-ea"/>
                  </a:rPr>
                  <a:t> </a:t>
                </a:r>
                <a14:m>
                  <m:oMath xmlns:m="http://schemas.openxmlformats.org/officeDocument/2006/math">
                    <m:sSup>
                      <m:sSupPr>
                        <m:ctrlPr>
                          <a:rPr lang="en-US" sz="2400" b="1" i="1" dirty="0">
                            <a:solidFill>
                              <a:schemeClr val="bg1"/>
                            </a:solidFill>
                            <a:latin typeface="Cambria Math" panose="02040503050406030204" pitchFamily="18" charset="0"/>
                            <a:cs typeface="Cambria Math" panose="02040503050406030204" pitchFamily="18" charset="0"/>
                          </a:rPr>
                        </m:ctrlPr>
                      </m:sSupPr>
                      <m:e>
                        <m:r>
                          <a:rPr lang="en-US" sz="2400" b="1" dirty="0">
                            <a:solidFill>
                              <a:schemeClr val="bg1"/>
                            </a:solidFill>
                            <a:latin typeface="Cambria Math" panose="02040503050406030204" pitchFamily="18" charset="0"/>
                            <a:cs typeface="Cambria Math" panose="02040503050406030204" pitchFamily="18" charset="0"/>
                          </a:rPr>
                          <m:t>𝐍</m:t>
                        </m:r>
                      </m:e>
                      <m:sup>
                        <m:r>
                          <a:rPr lang="en-US" sz="2400" b="1" dirty="0">
                            <a:solidFill>
                              <a:schemeClr val="bg1"/>
                            </a:solidFill>
                            <a:latin typeface="Cambria Math" panose="02040503050406030204" pitchFamily="18" charset="0"/>
                            <a:cs typeface="Cambria Math" panose="02040503050406030204" pitchFamily="18" charset="0"/>
                          </a:rPr>
                          <m:t>𝟑</m:t>
                        </m:r>
                      </m:sup>
                    </m:sSup>
                    <m:r>
                      <a:rPr lang="en-US" sz="2400" b="1" dirty="0">
                        <a:solidFill>
                          <a:schemeClr val="bg1"/>
                        </a:solidFill>
                        <a:latin typeface="Cambria Math" panose="02040503050406030204" pitchFamily="18" charset="0"/>
                        <a:cs typeface="Cambria Math" panose="02040503050406030204" pitchFamily="18" charset="0"/>
                      </a:rPr>
                      <m:t>𝐋𝐎</m:t>
                    </m:r>
                  </m:oMath>
                </a14:m>
                <a:r>
                  <a:rPr lang="en-US" sz="2400" b="1" dirty="0">
                    <a:solidFill>
                      <a:schemeClr val="bg1"/>
                    </a:solidFill>
                    <a:sym typeface="+mn-ea"/>
                  </a:rPr>
                  <a:t> </a:t>
                </a:r>
                <a:r>
                  <a:rPr lang="zh-CN" altLang="en-US" sz="2400" b="1" dirty="0">
                    <a:solidFill>
                      <a:schemeClr val="bg1"/>
                    </a:solidFill>
                    <a:sym typeface="+mn-ea"/>
                  </a:rPr>
                  <a:t>两体手征核力</a:t>
                </a:r>
                <a:endParaRPr lang="zh-CN" altLang="en-US" sz="2400" b="1" dirty="0"/>
              </a:p>
            </p:txBody>
          </p:sp>
        </mc:Choice>
        <mc:Fallback>
          <p:sp>
            <p:nvSpPr>
              <p:cNvPr id="7" name="矩形 6"/>
              <p:cNvSpPr>
                <a:spLocks noRot="1" noChangeAspect="1" noMove="1" noResize="1" noEditPoints="1" noAdjustHandles="1" noChangeArrowheads="1" noChangeShapeType="1" noTextEdit="1"/>
              </p:cNvSpPr>
              <p:nvPr/>
            </p:nvSpPr>
            <p:spPr>
              <a:xfrm>
                <a:off x="0" y="-1"/>
                <a:ext cx="10668000" cy="618309"/>
              </a:xfrm>
              <a:prstGeom prst="rect">
                <a:avLst/>
              </a:prstGeom>
              <a:blipFill rotWithShape="1">
                <a:blip r:embed="rId2"/>
                <a:stretch>
                  <a:fillRect b="73"/>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pic>
        <p:nvPicPr>
          <p:cNvPr id="9" name="图片 8" descr="C:\Users\len\Desktop\7-140129231040534.png"/>
          <p:cNvPicPr>
            <a:picLocks noChangeAspect="1"/>
          </p:cNvPicPr>
          <p:nvPr/>
        </p:nvPicPr>
        <p:blipFill rotWithShape="1">
          <a:blip r:embed="rId1" cstate="email"/>
          <a:srcRect/>
          <a:stretch>
            <a:fillRect/>
          </a:stretch>
        </p:blipFill>
        <p:spPr bwMode="auto">
          <a:xfrm>
            <a:off x="9345412"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a:t>
                </a:r>
                <a:r>
                  <a:rPr lang="zh-CN" altLang="en-US" sz="1100" b="1" dirty="0">
                    <a:solidFill>
                      <a:schemeClr val="bg1"/>
                    </a:solidFill>
                    <a:latin typeface="微软雅黑" panose="020B0503020204020204" charset="-122"/>
                    <a:ea typeface="微软雅黑" panose="020B0503020204020204" charset="-122"/>
                    <a:sym typeface="+mn-ea"/>
                  </a:rPr>
                  <a:t>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3"/>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26168"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6" name="文本框 5"/>
          <p:cNvSpPr txBox="1"/>
          <p:nvPr/>
        </p:nvSpPr>
        <p:spPr>
          <a:xfrm>
            <a:off x="266543" y="751732"/>
            <a:ext cx="4387215" cy="460375"/>
          </a:xfrm>
          <a:prstGeom prst="rect">
            <a:avLst/>
          </a:prstGeom>
          <a:noFill/>
        </p:spPr>
        <p:txBody>
          <a:bodyPr wrap="none" rtlCol="0">
            <a:spAutoFit/>
          </a:bodyPr>
          <a:lstStyle/>
          <a:p>
            <a:pPr marL="342900" indent="-342900" algn="l">
              <a:buFont typeface="Wingdings" panose="05000000000000000000" charset="0"/>
              <a:buChar char="p"/>
            </a:pPr>
            <a:r>
              <a:rPr lang="zh-CN" altLang="en-US" sz="2400" dirty="0"/>
              <a:t>到</a:t>
            </a:r>
            <a:r>
              <a:rPr lang="en-US" altLang="zh-CN" sz="2400" b="1" dirty="0">
                <a:solidFill>
                  <a:srgbClr val="C00000"/>
                </a:solidFill>
                <a:sym typeface="+mn-ea"/>
              </a:rPr>
              <a:t>N</a:t>
            </a:r>
            <a:r>
              <a:rPr lang="en-US" altLang="zh-CN" sz="2400" b="1" baseline="30000" dirty="0">
                <a:solidFill>
                  <a:srgbClr val="C00000"/>
                </a:solidFill>
                <a:sym typeface="+mn-ea"/>
              </a:rPr>
              <a:t>3</a:t>
            </a:r>
            <a:r>
              <a:rPr lang="en-US" altLang="zh-CN" sz="2400" b="1" dirty="0">
                <a:solidFill>
                  <a:srgbClr val="C00000"/>
                </a:solidFill>
                <a:sym typeface="+mn-ea"/>
              </a:rPr>
              <a:t>LO </a:t>
            </a:r>
            <a:r>
              <a:rPr lang="en-US" altLang="zh-CN" sz="2400" b="1" dirty="0">
                <a:solidFill>
                  <a:srgbClr val="C00000"/>
                </a:solidFill>
              </a:rPr>
              <a:t>J=3</a:t>
            </a:r>
            <a:r>
              <a:rPr lang="en-US" altLang="zh-CN" sz="2400" dirty="0"/>
              <a:t> </a:t>
            </a:r>
            <a:r>
              <a:rPr lang="zh-CN" altLang="en-US" sz="2400" dirty="0"/>
              <a:t>分波</a:t>
            </a:r>
            <a:r>
              <a:rPr lang="en-US" altLang="zh-CN" sz="2400" dirty="0"/>
              <a:t> n-p </a:t>
            </a:r>
            <a:r>
              <a:rPr lang="zh-CN" altLang="en-US" sz="2400" dirty="0"/>
              <a:t>散射相移</a:t>
            </a:r>
            <a:endParaRPr lang="zh-CN" altLang="en-US" sz="2400" dirty="0"/>
          </a:p>
        </p:txBody>
      </p:sp>
      <p:grpSp>
        <p:nvGrpSpPr>
          <p:cNvPr id="14" name="组合 13"/>
          <p:cNvGrpSpPr/>
          <p:nvPr/>
        </p:nvGrpSpPr>
        <p:grpSpPr>
          <a:xfrm>
            <a:off x="334645" y="1283970"/>
            <a:ext cx="9163685" cy="5161280"/>
            <a:chOff x="721" y="2050"/>
            <a:chExt cx="13394" cy="7544"/>
          </a:xfrm>
        </p:grpSpPr>
        <p:pic>
          <p:nvPicPr>
            <p:cNvPr id="4" name="图片 3"/>
            <p:cNvPicPr>
              <a:picLocks noChangeAspect="1"/>
            </p:cNvPicPr>
            <p:nvPr/>
          </p:nvPicPr>
          <p:blipFill>
            <a:blip r:embed="rId4"/>
            <a:srcRect b="51190"/>
            <a:stretch>
              <a:fillRect/>
            </a:stretch>
          </p:blipFill>
          <p:spPr>
            <a:xfrm>
              <a:off x="721" y="2050"/>
              <a:ext cx="13395" cy="3734"/>
            </a:xfrm>
            <a:prstGeom prst="rect">
              <a:avLst/>
            </a:prstGeom>
          </p:spPr>
        </p:pic>
        <p:pic>
          <p:nvPicPr>
            <p:cNvPr id="13" name="图片 12"/>
            <p:cNvPicPr>
              <a:picLocks noChangeAspect="1"/>
            </p:cNvPicPr>
            <p:nvPr/>
          </p:nvPicPr>
          <p:blipFill>
            <a:blip r:embed="rId4"/>
            <a:srcRect l="16558" t="50196" r="15267"/>
            <a:stretch>
              <a:fillRect/>
            </a:stretch>
          </p:blipFill>
          <p:spPr>
            <a:xfrm>
              <a:off x="721" y="5784"/>
              <a:ext cx="9132" cy="3810"/>
            </a:xfrm>
            <a:prstGeom prst="rect">
              <a:avLst/>
            </a:prstGeom>
          </p:spPr>
        </p:pic>
      </p:grpSp>
      <p:grpSp>
        <p:nvGrpSpPr>
          <p:cNvPr id="24" name="组合 23"/>
          <p:cNvGrpSpPr/>
          <p:nvPr/>
        </p:nvGrpSpPr>
        <p:grpSpPr>
          <a:xfrm>
            <a:off x="9657715" y="1679575"/>
            <a:ext cx="1767205" cy="398780"/>
            <a:chOff x="14649" y="2355"/>
            <a:chExt cx="2783" cy="628"/>
          </a:xfrm>
        </p:grpSpPr>
        <p:sp>
          <p:nvSpPr>
            <p:cNvPr id="15" name="文本框 14"/>
            <p:cNvSpPr txBox="1"/>
            <p:nvPr/>
          </p:nvSpPr>
          <p:spPr>
            <a:xfrm>
              <a:off x="15496" y="2355"/>
              <a:ext cx="1937" cy="628"/>
            </a:xfrm>
            <a:prstGeom prst="rect">
              <a:avLst/>
            </a:prstGeom>
            <a:noFill/>
          </p:spPr>
          <p:txBody>
            <a:bodyPr wrap="square" rtlCol="0">
              <a:spAutoFit/>
            </a:bodyPr>
            <a:lstStyle/>
            <a:p>
              <a:r>
                <a:rPr lang="en-US" altLang="zh-CN" sz="2000" b="1">
                  <a:solidFill>
                    <a:schemeClr val="bg1">
                      <a:lumMod val="50000"/>
                    </a:schemeClr>
                  </a:solidFill>
                </a:rPr>
                <a:t>SFR-NLO</a:t>
              </a:r>
              <a:endParaRPr lang="en-US" altLang="zh-CN" sz="2000" b="1">
                <a:solidFill>
                  <a:schemeClr val="bg1">
                    <a:lumMod val="50000"/>
                  </a:schemeClr>
                </a:solidFill>
              </a:endParaRPr>
            </a:p>
          </p:txBody>
        </p:sp>
        <p:sp>
          <p:nvSpPr>
            <p:cNvPr id="19" name="矩形 18"/>
            <p:cNvSpPr/>
            <p:nvPr/>
          </p:nvSpPr>
          <p:spPr>
            <a:xfrm>
              <a:off x="14649" y="2537"/>
              <a:ext cx="750" cy="264"/>
            </a:xfrm>
            <a:prstGeom prst="rect">
              <a:avLst/>
            </a:prstGeom>
            <a:solidFill>
              <a:schemeClr val="bg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25" name="组合 24"/>
          <p:cNvGrpSpPr/>
          <p:nvPr/>
        </p:nvGrpSpPr>
        <p:grpSpPr>
          <a:xfrm>
            <a:off x="9657715" y="2078355"/>
            <a:ext cx="2122805" cy="398780"/>
            <a:chOff x="14649" y="2983"/>
            <a:chExt cx="3343" cy="628"/>
          </a:xfrm>
        </p:grpSpPr>
        <p:sp>
          <p:nvSpPr>
            <p:cNvPr id="16" name="文本框 15"/>
            <p:cNvSpPr txBox="1"/>
            <p:nvPr/>
          </p:nvSpPr>
          <p:spPr>
            <a:xfrm>
              <a:off x="15496" y="2983"/>
              <a:ext cx="2496" cy="628"/>
            </a:xfrm>
            <a:prstGeom prst="rect">
              <a:avLst/>
            </a:prstGeom>
            <a:noFill/>
          </p:spPr>
          <p:txBody>
            <a:bodyPr wrap="square" rtlCol="0">
              <a:spAutoFit/>
            </a:bodyPr>
            <a:lstStyle/>
            <a:p>
              <a:r>
                <a:rPr lang="en-US" altLang="zh-CN" sz="2000" b="1">
                  <a:solidFill>
                    <a:srgbClr val="0070C0"/>
                  </a:solidFill>
                </a:rPr>
                <a:t>SFR-NNLO</a:t>
              </a:r>
              <a:endParaRPr lang="en-US" altLang="zh-CN" sz="2000" b="1">
                <a:solidFill>
                  <a:srgbClr val="0070C0"/>
                </a:solidFill>
              </a:endParaRPr>
            </a:p>
          </p:txBody>
        </p:sp>
        <p:sp>
          <p:nvSpPr>
            <p:cNvPr id="22" name="矩形 21"/>
            <p:cNvSpPr/>
            <p:nvPr/>
          </p:nvSpPr>
          <p:spPr>
            <a:xfrm>
              <a:off x="14649" y="3165"/>
              <a:ext cx="750" cy="264"/>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27" name="文本框 26"/>
          <p:cNvSpPr txBox="1"/>
          <p:nvPr/>
        </p:nvSpPr>
        <p:spPr>
          <a:xfrm>
            <a:off x="6582410" y="4182110"/>
            <a:ext cx="5368925" cy="1476375"/>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en-US" altLang="zh-CN" sz="2000">
                <a:sym typeface="+mn-ea"/>
              </a:rPr>
              <a:t>NLO/NNLO</a:t>
            </a:r>
            <a:r>
              <a:rPr lang="zh-CN" altLang="en-US" sz="2000">
                <a:sym typeface="+mn-ea"/>
              </a:rPr>
              <a:t>已</a:t>
            </a:r>
            <a:r>
              <a:rPr lang="zh-CN" altLang="en-US" sz="2000"/>
              <a:t>能很好描述</a:t>
            </a:r>
            <a:r>
              <a:rPr lang="en-US" altLang="zh-CN" sz="2000">
                <a:sym typeface="+mn-ea"/>
              </a:rPr>
              <a:t>Nijmegen93</a:t>
            </a:r>
            <a:r>
              <a:rPr lang="zh-CN" altLang="en-US" sz="2000">
                <a:sym typeface="+mn-ea"/>
              </a:rPr>
              <a:t>相移</a:t>
            </a:r>
            <a:endParaRPr lang="zh-CN" altLang="en-US" sz="2000">
              <a:sym typeface="+mn-ea"/>
            </a:endParaRPr>
          </a:p>
          <a:p>
            <a:pPr marL="285750" indent="-285750" fontAlgn="auto">
              <a:lnSpc>
                <a:spcPct val="150000"/>
              </a:lnSpc>
              <a:buFont typeface="Arial" panose="020B0604020202020204" pitchFamily="34" charset="0"/>
              <a:buChar char="•"/>
            </a:pPr>
            <a:r>
              <a:rPr lang="en-US" altLang="zh-CN" sz="2000"/>
              <a:t>N</a:t>
            </a:r>
            <a:r>
              <a:rPr lang="en-US" altLang="zh-CN" sz="2000" baseline="30000"/>
              <a:t>3</a:t>
            </a:r>
            <a:r>
              <a:rPr lang="en-US" altLang="zh-CN" sz="2000"/>
              <a:t>LO</a:t>
            </a:r>
            <a:r>
              <a:rPr lang="zh-CN" altLang="en-US" sz="2000"/>
              <a:t>有小幅改善，贡献略小</a:t>
            </a:r>
            <a:endParaRPr lang="en-US" altLang="zh-CN" sz="2000"/>
          </a:p>
          <a:p>
            <a:pPr marL="285750" indent="-285750" fontAlgn="auto">
              <a:lnSpc>
                <a:spcPct val="150000"/>
              </a:lnSpc>
              <a:buFont typeface="Arial" panose="020B0604020202020204" pitchFamily="34" charset="0"/>
              <a:buChar char="•"/>
            </a:pPr>
            <a:r>
              <a:rPr lang="en-US" altLang="zh-CN" sz="2000">
                <a:sym typeface="+mn-ea"/>
              </a:rPr>
              <a:t>J=3 </a:t>
            </a:r>
            <a:r>
              <a:rPr lang="zh-CN" altLang="en-US" sz="2000">
                <a:sym typeface="+mn-ea"/>
              </a:rPr>
              <a:t>分波（</a:t>
            </a:r>
            <a:r>
              <a:rPr lang="en-US" altLang="zh-CN" sz="2000">
                <a:solidFill>
                  <a:srgbClr val="C00000"/>
                </a:solidFill>
                <a:sym typeface="+mn-ea"/>
              </a:rPr>
              <a:t>3D3</a:t>
            </a:r>
            <a:r>
              <a:rPr lang="zh-CN" altLang="en-US" sz="2000">
                <a:sym typeface="+mn-ea"/>
              </a:rPr>
              <a:t>）包含新的接触项贡献</a:t>
            </a:r>
            <a:endParaRPr lang="zh-CN" altLang="en-US" sz="2000"/>
          </a:p>
        </p:txBody>
      </p:sp>
      <p:grpSp>
        <p:nvGrpSpPr>
          <p:cNvPr id="32" name="组合 31"/>
          <p:cNvGrpSpPr/>
          <p:nvPr/>
        </p:nvGrpSpPr>
        <p:grpSpPr>
          <a:xfrm>
            <a:off x="9845675" y="1298575"/>
            <a:ext cx="1940560" cy="368300"/>
            <a:chOff x="15505" y="2045"/>
            <a:chExt cx="3056" cy="580"/>
          </a:xfrm>
        </p:grpSpPr>
        <p:sp>
          <p:nvSpPr>
            <p:cNvPr id="28" name="椭圆 27"/>
            <p:cNvSpPr/>
            <p:nvPr/>
          </p:nvSpPr>
          <p:spPr>
            <a:xfrm>
              <a:off x="15505" y="2244"/>
              <a:ext cx="183" cy="183"/>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9" name="文本框 28"/>
            <p:cNvSpPr txBox="1"/>
            <p:nvPr/>
          </p:nvSpPr>
          <p:spPr>
            <a:xfrm>
              <a:off x="16056" y="2045"/>
              <a:ext cx="2505" cy="580"/>
            </a:xfrm>
            <a:prstGeom prst="rect">
              <a:avLst/>
            </a:prstGeom>
            <a:noFill/>
          </p:spPr>
          <p:txBody>
            <a:bodyPr wrap="square" rtlCol="0">
              <a:spAutoFit/>
            </a:bodyPr>
            <a:lstStyle/>
            <a:p>
              <a:r>
                <a:rPr lang="en-US" altLang="zh-CN" b="1"/>
                <a:t>Nijmegen93</a:t>
              </a:r>
              <a:endParaRPr lang="en-US" altLang="zh-CN" b="1"/>
            </a:p>
          </p:txBody>
        </p:sp>
      </p:grpSp>
      <p:grpSp>
        <p:nvGrpSpPr>
          <p:cNvPr id="35" name="组合 34"/>
          <p:cNvGrpSpPr/>
          <p:nvPr/>
        </p:nvGrpSpPr>
        <p:grpSpPr>
          <a:xfrm>
            <a:off x="5071110" y="755015"/>
            <a:ext cx="1295400" cy="447040"/>
            <a:chOff x="8286" y="1279"/>
            <a:chExt cx="2040" cy="704"/>
          </a:xfrm>
        </p:grpSpPr>
        <p:sp>
          <p:nvSpPr>
            <p:cNvPr id="33" name="文本框 32"/>
            <p:cNvSpPr txBox="1"/>
            <p:nvPr/>
          </p:nvSpPr>
          <p:spPr>
            <a:xfrm>
              <a:off x="8391" y="1329"/>
              <a:ext cx="1898" cy="580"/>
            </a:xfrm>
            <a:prstGeom prst="rect">
              <a:avLst/>
            </a:prstGeom>
            <a:noFill/>
          </p:spPr>
          <p:txBody>
            <a:bodyPr wrap="square" rtlCol="0">
              <a:spAutoFit/>
            </a:bodyPr>
            <a:lstStyle/>
            <a:p>
              <a:r>
                <a:rPr lang="zh-CN" altLang="en-US" b="1">
                  <a:solidFill>
                    <a:srgbClr val="C00000"/>
                  </a:solidFill>
                </a:rPr>
                <a:t>微扰计算</a:t>
              </a:r>
              <a:endParaRPr lang="zh-CN" altLang="en-US" b="1">
                <a:solidFill>
                  <a:srgbClr val="C00000"/>
                </a:solidFill>
              </a:endParaRPr>
            </a:p>
          </p:txBody>
        </p:sp>
        <p:sp>
          <p:nvSpPr>
            <p:cNvPr id="34" name="圆角矩形 33"/>
            <p:cNvSpPr/>
            <p:nvPr/>
          </p:nvSpPr>
          <p:spPr>
            <a:xfrm>
              <a:off x="8286" y="1279"/>
              <a:ext cx="2040" cy="705"/>
            </a:xfrm>
            <a:prstGeom prst="roundRect">
              <a:avLst/>
            </a:prstGeom>
            <a:noFill/>
            <a:ln w="38100">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36" name="组合 35"/>
          <p:cNvGrpSpPr/>
          <p:nvPr/>
        </p:nvGrpSpPr>
        <p:grpSpPr>
          <a:xfrm>
            <a:off x="9657715" y="2477135"/>
            <a:ext cx="2122805" cy="398780"/>
            <a:chOff x="14649" y="3611"/>
            <a:chExt cx="3343" cy="628"/>
          </a:xfrm>
        </p:grpSpPr>
        <p:sp>
          <p:nvSpPr>
            <p:cNvPr id="37" name="文本框 36"/>
            <p:cNvSpPr txBox="1"/>
            <p:nvPr/>
          </p:nvSpPr>
          <p:spPr>
            <a:xfrm>
              <a:off x="15496" y="3611"/>
              <a:ext cx="2496" cy="628"/>
            </a:xfrm>
            <a:prstGeom prst="rect">
              <a:avLst/>
            </a:prstGeom>
            <a:noFill/>
          </p:spPr>
          <p:txBody>
            <a:bodyPr wrap="square" rtlCol="0">
              <a:spAutoFit/>
            </a:bodyPr>
            <a:lstStyle/>
            <a:p>
              <a:r>
                <a:rPr lang="en-US" altLang="zh-CN" sz="2000" b="1">
                  <a:solidFill>
                    <a:schemeClr val="accent6">
                      <a:lumMod val="60000"/>
                      <a:lumOff val="40000"/>
                    </a:schemeClr>
                  </a:solidFill>
                </a:rPr>
                <a:t>SFR-N</a:t>
              </a:r>
              <a:r>
                <a:rPr lang="en-US" altLang="zh-CN" sz="2000" b="1" baseline="30000">
                  <a:solidFill>
                    <a:schemeClr val="accent6">
                      <a:lumMod val="60000"/>
                      <a:lumOff val="40000"/>
                    </a:schemeClr>
                  </a:solidFill>
                </a:rPr>
                <a:t>3</a:t>
              </a:r>
              <a:r>
                <a:rPr lang="en-US" altLang="zh-CN" sz="2000" b="1">
                  <a:solidFill>
                    <a:schemeClr val="accent6">
                      <a:lumMod val="60000"/>
                      <a:lumOff val="40000"/>
                    </a:schemeClr>
                  </a:solidFill>
                </a:rPr>
                <a:t>LO</a:t>
              </a:r>
              <a:endParaRPr lang="en-US" altLang="zh-CN" sz="2000" b="1">
                <a:solidFill>
                  <a:schemeClr val="accent6">
                    <a:lumMod val="60000"/>
                    <a:lumOff val="40000"/>
                  </a:schemeClr>
                </a:solidFill>
              </a:endParaRPr>
            </a:p>
          </p:txBody>
        </p:sp>
        <p:sp>
          <p:nvSpPr>
            <p:cNvPr id="38" name="矩形 37"/>
            <p:cNvSpPr/>
            <p:nvPr/>
          </p:nvSpPr>
          <p:spPr>
            <a:xfrm>
              <a:off x="14649" y="3793"/>
              <a:ext cx="750" cy="264"/>
            </a:xfrm>
            <a:prstGeom prst="rect">
              <a:avLst/>
            </a:prstGeom>
            <a:solidFill>
              <a:srgbClr val="FFBB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mc:AlternateContent xmlns:mc="http://schemas.openxmlformats.org/markup-compatibility/2006">
        <mc:Choice xmlns:a14="http://schemas.microsoft.com/office/drawing/2010/main" Requires="a14">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prstClr val="white"/>
                    </a:solidFill>
                    <a:latin typeface="微软雅黑" panose="020B0503020204020204" charset="-122"/>
                    <a:ea typeface="微软雅黑" panose="020B0503020204020204" charset="-122"/>
                    <a:sym typeface="+mn-ea"/>
                  </a:rPr>
                  <a:t>相对论</a:t>
                </a:r>
                <a:r>
                  <a:rPr lang="en-US" altLang="zh-CN" sz="2400" b="1" dirty="0">
                    <a:solidFill>
                      <a:prstClr val="white"/>
                    </a:solidFill>
                    <a:latin typeface="微软雅黑" panose="020B0503020204020204" charset="-122"/>
                    <a:ea typeface="微软雅黑" panose="020B0503020204020204" charset="-122"/>
                    <a:sym typeface="+mn-ea"/>
                  </a:rPr>
                  <a:t> </a:t>
                </a:r>
                <a14:m>
                  <m:oMath xmlns:m="http://schemas.openxmlformats.org/officeDocument/2006/math">
                    <m:sSup>
                      <m:sSupPr>
                        <m:ctrlPr>
                          <a:rPr lang="en-US" sz="2400" b="1" i="1" dirty="0">
                            <a:solidFill>
                              <a:schemeClr val="bg1"/>
                            </a:solidFill>
                            <a:latin typeface="Cambria Math" panose="02040503050406030204" pitchFamily="18" charset="0"/>
                            <a:cs typeface="Cambria Math" panose="02040503050406030204" pitchFamily="18" charset="0"/>
                          </a:rPr>
                        </m:ctrlPr>
                      </m:sSupPr>
                      <m:e>
                        <m:r>
                          <a:rPr lang="en-US" sz="2400" b="1" dirty="0">
                            <a:solidFill>
                              <a:schemeClr val="bg1"/>
                            </a:solidFill>
                            <a:latin typeface="Cambria Math" panose="02040503050406030204" pitchFamily="18" charset="0"/>
                            <a:cs typeface="Cambria Math" panose="02040503050406030204" pitchFamily="18" charset="0"/>
                          </a:rPr>
                          <m:t>𝐍</m:t>
                        </m:r>
                      </m:e>
                      <m:sup>
                        <m:r>
                          <a:rPr lang="en-US" sz="2400" b="1" dirty="0">
                            <a:solidFill>
                              <a:schemeClr val="bg1"/>
                            </a:solidFill>
                            <a:latin typeface="Cambria Math" panose="02040503050406030204" pitchFamily="18" charset="0"/>
                            <a:cs typeface="Cambria Math" panose="02040503050406030204" pitchFamily="18" charset="0"/>
                          </a:rPr>
                          <m:t>𝟑</m:t>
                        </m:r>
                      </m:sup>
                    </m:sSup>
                    <m:r>
                      <a:rPr lang="en-US" sz="2400" b="1" dirty="0">
                        <a:solidFill>
                          <a:schemeClr val="bg1"/>
                        </a:solidFill>
                        <a:latin typeface="Cambria Math" panose="02040503050406030204" pitchFamily="18" charset="0"/>
                        <a:cs typeface="Cambria Math" panose="02040503050406030204" pitchFamily="18" charset="0"/>
                      </a:rPr>
                      <m:t>𝐋𝐎</m:t>
                    </m:r>
                  </m:oMath>
                </a14:m>
                <a:r>
                  <a:rPr lang="en-US" sz="2400" b="1" dirty="0">
                    <a:solidFill>
                      <a:schemeClr val="bg1"/>
                    </a:solidFill>
                    <a:sym typeface="+mn-ea"/>
                  </a:rPr>
                  <a:t> </a:t>
                </a:r>
                <a:r>
                  <a:rPr lang="zh-CN" altLang="en-US" sz="2400" b="1" dirty="0">
                    <a:solidFill>
                      <a:schemeClr val="bg1"/>
                    </a:solidFill>
                    <a:sym typeface="+mn-ea"/>
                  </a:rPr>
                  <a:t>两体手征核力</a:t>
                </a:r>
                <a:endParaRPr lang="zh-CN" altLang="en-US" sz="2400" b="1" dirty="0"/>
              </a:p>
            </p:txBody>
          </p:sp>
        </mc:Choice>
        <mc:Fallback>
          <p:sp>
            <p:nvSpPr>
              <p:cNvPr id="7" name="矩形 6"/>
              <p:cNvSpPr>
                <a:spLocks noRot="1" noChangeAspect="1" noMove="1" noResize="1" noEditPoints="1" noAdjustHandles="1" noChangeArrowheads="1" noChangeShapeType="1" noTextEdit="1"/>
              </p:cNvSpPr>
              <p:nvPr/>
            </p:nvSpPr>
            <p:spPr>
              <a:xfrm>
                <a:off x="0" y="-1"/>
                <a:ext cx="10668000" cy="618309"/>
              </a:xfrm>
              <a:prstGeom prst="rect">
                <a:avLst/>
              </a:prstGeom>
              <a:blipFill rotWithShape="1">
                <a:blip r:embed="rId2"/>
                <a:stretch>
                  <a:fillRect b="73"/>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pic>
        <p:nvPicPr>
          <p:cNvPr id="9" name="图片 8" descr="C:\Users\len\Desktop\7-140129231040534.png"/>
          <p:cNvPicPr>
            <a:picLocks noChangeAspect="1"/>
          </p:cNvPicPr>
          <p:nvPr/>
        </p:nvPicPr>
        <p:blipFill rotWithShape="1">
          <a:blip r:embed="rId1" cstate="email"/>
          <a:srcRect/>
          <a:stretch>
            <a:fillRect/>
          </a:stretch>
        </p:blipFill>
        <p:spPr bwMode="auto">
          <a:xfrm>
            <a:off x="9345412"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a:t>
                </a:r>
                <a:r>
                  <a:rPr lang="zh-CN" altLang="en-US" sz="1100" b="1" dirty="0">
                    <a:solidFill>
                      <a:schemeClr val="bg1"/>
                    </a:solidFill>
                    <a:latin typeface="微软雅黑" panose="020B0503020204020204" charset="-122"/>
                    <a:ea typeface="微软雅黑" panose="020B0503020204020204" charset="-122"/>
                    <a:sym typeface="+mn-ea"/>
                  </a:rPr>
                  <a:t>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3"/>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26168"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6" name="文本框 5"/>
          <p:cNvSpPr txBox="1"/>
          <p:nvPr/>
        </p:nvSpPr>
        <p:spPr>
          <a:xfrm>
            <a:off x="266543" y="751732"/>
            <a:ext cx="4387215" cy="460375"/>
          </a:xfrm>
          <a:prstGeom prst="rect">
            <a:avLst/>
          </a:prstGeom>
          <a:noFill/>
        </p:spPr>
        <p:txBody>
          <a:bodyPr wrap="none" rtlCol="0">
            <a:spAutoFit/>
          </a:bodyPr>
          <a:lstStyle/>
          <a:p>
            <a:pPr marL="342900" indent="-342900" algn="l">
              <a:buFont typeface="Wingdings" panose="05000000000000000000" charset="0"/>
              <a:buChar char="p"/>
            </a:pPr>
            <a:r>
              <a:rPr lang="zh-CN" altLang="en-US" sz="2400" dirty="0">
                <a:sym typeface="+mn-ea"/>
              </a:rPr>
              <a:t>到</a:t>
            </a:r>
            <a:r>
              <a:rPr lang="en-US" altLang="zh-CN" sz="2400" b="1" dirty="0">
                <a:solidFill>
                  <a:srgbClr val="C00000"/>
                </a:solidFill>
                <a:sym typeface="+mn-ea"/>
              </a:rPr>
              <a:t>N</a:t>
            </a:r>
            <a:r>
              <a:rPr lang="en-US" altLang="zh-CN" sz="2400" b="1" baseline="30000" dirty="0">
                <a:solidFill>
                  <a:srgbClr val="C00000"/>
                </a:solidFill>
                <a:sym typeface="+mn-ea"/>
              </a:rPr>
              <a:t>3</a:t>
            </a:r>
            <a:r>
              <a:rPr lang="en-US" altLang="zh-CN" sz="2400" b="1" dirty="0">
                <a:solidFill>
                  <a:srgbClr val="C00000"/>
                </a:solidFill>
                <a:sym typeface="+mn-ea"/>
              </a:rPr>
              <a:t>LO </a:t>
            </a:r>
            <a:r>
              <a:rPr lang="en-US" altLang="zh-CN" sz="2400" b="1" dirty="0">
                <a:solidFill>
                  <a:srgbClr val="C00000"/>
                </a:solidFill>
              </a:rPr>
              <a:t>J=4</a:t>
            </a:r>
            <a:r>
              <a:rPr lang="en-US" altLang="zh-CN" sz="2400" dirty="0"/>
              <a:t> </a:t>
            </a:r>
            <a:r>
              <a:rPr lang="zh-CN" altLang="en-US" sz="2400" dirty="0"/>
              <a:t>分波</a:t>
            </a:r>
            <a:r>
              <a:rPr lang="en-US" altLang="zh-CN" sz="2400" dirty="0"/>
              <a:t> n-p </a:t>
            </a:r>
            <a:r>
              <a:rPr lang="zh-CN" altLang="en-US" sz="2400" dirty="0"/>
              <a:t>散射相移</a:t>
            </a:r>
            <a:endParaRPr lang="zh-CN" altLang="en-US" sz="2400" dirty="0"/>
          </a:p>
        </p:txBody>
      </p:sp>
      <p:grpSp>
        <p:nvGrpSpPr>
          <p:cNvPr id="24" name="组合 23"/>
          <p:cNvGrpSpPr/>
          <p:nvPr/>
        </p:nvGrpSpPr>
        <p:grpSpPr>
          <a:xfrm>
            <a:off x="9657715" y="1679575"/>
            <a:ext cx="1767205" cy="398780"/>
            <a:chOff x="14649" y="2355"/>
            <a:chExt cx="2783" cy="628"/>
          </a:xfrm>
        </p:grpSpPr>
        <p:sp>
          <p:nvSpPr>
            <p:cNvPr id="15" name="文本框 14"/>
            <p:cNvSpPr txBox="1"/>
            <p:nvPr/>
          </p:nvSpPr>
          <p:spPr>
            <a:xfrm>
              <a:off x="15496" y="2355"/>
              <a:ext cx="1937" cy="628"/>
            </a:xfrm>
            <a:prstGeom prst="rect">
              <a:avLst/>
            </a:prstGeom>
            <a:noFill/>
          </p:spPr>
          <p:txBody>
            <a:bodyPr wrap="square" rtlCol="0">
              <a:spAutoFit/>
            </a:bodyPr>
            <a:lstStyle/>
            <a:p>
              <a:r>
                <a:rPr lang="en-US" altLang="zh-CN" sz="2000" b="1">
                  <a:solidFill>
                    <a:schemeClr val="bg1">
                      <a:lumMod val="50000"/>
                    </a:schemeClr>
                  </a:solidFill>
                </a:rPr>
                <a:t>SFR-NLO</a:t>
              </a:r>
              <a:endParaRPr lang="en-US" altLang="zh-CN" sz="2000" b="1">
                <a:solidFill>
                  <a:schemeClr val="bg1">
                    <a:lumMod val="50000"/>
                  </a:schemeClr>
                </a:solidFill>
              </a:endParaRPr>
            </a:p>
          </p:txBody>
        </p:sp>
        <p:sp>
          <p:nvSpPr>
            <p:cNvPr id="19" name="矩形 18"/>
            <p:cNvSpPr/>
            <p:nvPr/>
          </p:nvSpPr>
          <p:spPr>
            <a:xfrm>
              <a:off x="14649" y="2537"/>
              <a:ext cx="750" cy="264"/>
            </a:xfrm>
            <a:prstGeom prst="rect">
              <a:avLst/>
            </a:prstGeom>
            <a:solidFill>
              <a:schemeClr val="bg1">
                <a:lumMod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25" name="组合 24"/>
          <p:cNvGrpSpPr/>
          <p:nvPr/>
        </p:nvGrpSpPr>
        <p:grpSpPr>
          <a:xfrm>
            <a:off x="9657715" y="2078355"/>
            <a:ext cx="2122805" cy="398780"/>
            <a:chOff x="14649" y="2983"/>
            <a:chExt cx="3343" cy="628"/>
          </a:xfrm>
        </p:grpSpPr>
        <p:sp>
          <p:nvSpPr>
            <p:cNvPr id="16" name="文本框 15"/>
            <p:cNvSpPr txBox="1"/>
            <p:nvPr/>
          </p:nvSpPr>
          <p:spPr>
            <a:xfrm>
              <a:off x="15496" y="2983"/>
              <a:ext cx="2496" cy="628"/>
            </a:xfrm>
            <a:prstGeom prst="rect">
              <a:avLst/>
            </a:prstGeom>
            <a:noFill/>
          </p:spPr>
          <p:txBody>
            <a:bodyPr wrap="square" rtlCol="0">
              <a:spAutoFit/>
            </a:bodyPr>
            <a:lstStyle/>
            <a:p>
              <a:r>
                <a:rPr lang="en-US" altLang="zh-CN" sz="2000" b="1">
                  <a:solidFill>
                    <a:srgbClr val="0070C0"/>
                  </a:solidFill>
                </a:rPr>
                <a:t>SFR-NNLO</a:t>
              </a:r>
              <a:endParaRPr lang="en-US" altLang="zh-CN" sz="2000" b="1">
                <a:solidFill>
                  <a:srgbClr val="0070C0"/>
                </a:solidFill>
              </a:endParaRPr>
            </a:p>
          </p:txBody>
        </p:sp>
        <p:sp>
          <p:nvSpPr>
            <p:cNvPr id="22" name="矩形 21"/>
            <p:cNvSpPr/>
            <p:nvPr/>
          </p:nvSpPr>
          <p:spPr>
            <a:xfrm>
              <a:off x="14649" y="3165"/>
              <a:ext cx="750" cy="264"/>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32" name="组合 31"/>
          <p:cNvGrpSpPr/>
          <p:nvPr/>
        </p:nvGrpSpPr>
        <p:grpSpPr>
          <a:xfrm>
            <a:off x="9845675" y="1298575"/>
            <a:ext cx="1940560" cy="368300"/>
            <a:chOff x="15505" y="2045"/>
            <a:chExt cx="3056" cy="580"/>
          </a:xfrm>
        </p:grpSpPr>
        <p:sp>
          <p:nvSpPr>
            <p:cNvPr id="28" name="椭圆 27"/>
            <p:cNvSpPr/>
            <p:nvPr/>
          </p:nvSpPr>
          <p:spPr>
            <a:xfrm>
              <a:off x="15505" y="2244"/>
              <a:ext cx="183" cy="183"/>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9" name="文本框 28"/>
            <p:cNvSpPr txBox="1"/>
            <p:nvPr/>
          </p:nvSpPr>
          <p:spPr>
            <a:xfrm>
              <a:off x="16056" y="2045"/>
              <a:ext cx="2505" cy="580"/>
            </a:xfrm>
            <a:prstGeom prst="rect">
              <a:avLst/>
            </a:prstGeom>
            <a:noFill/>
          </p:spPr>
          <p:txBody>
            <a:bodyPr wrap="square" rtlCol="0">
              <a:spAutoFit/>
            </a:bodyPr>
            <a:lstStyle/>
            <a:p>
              <a:r>
                <a:rPr lang="en-US" altLang="zh-CN" b="1"/>
                <a:t>Nijmegen93</a:t>
              </a:r>
              <a:endParaRPr lang="en-US" altLang="zh-CN" b="1"/>
            </a:p>
          </p:txBody>
        </p:sp>
      </p:grpSp>
      <p:grpSp>
        <p:nvGrpSpPr>
          <p:cNvPr id="30" name="组合 29"/>
          <p:cNvGrpSpPr/>
          <p:nvPr/>
        </p:nvGrpSpPr>
        <p:grpSpPr>
          <a:xfrm>
            <a:off x="607695" y="1270635"/>
            <a:ext cx="8587105" cy="4610735"/>
            <a:chOff x="210" y="2032"/>
            <a:chExt cx="18030" cy="9682"/>
          </a:xfrm>
        </p:grpSpPr>
        <p:pic>
          <p:nvPicPr>
            <p:cNvPr id="20" name="图片 19"/>
            <p:cNvPicPr>
              <a:picLocks noChangeAspect="1"/>
            </p:cNvPicPr>
            <p:nvPr/>
          </p:nvPicPr>
          <p:blipFill>
            <a:blip r:embed="rId4"/>
            <a:stretch>
              <a:fillRect/>
            </a:stretch>
          </p:blipFill>
          <p:spPr>
            <a:xfrm>
              <a:off x="210" y="2032"/>
              <a:ext cx="18030" cy="4935"/>
            </a:xfrm>
            <a:prstGeom prst="rect">
              <a:avLst/>
            </a:prstGeom>
          </p:spPr>
        </p:pic>
        <p:pic>
          <p:nvPicPr>
            <p:cNvPr id="21" name="图片 20"/>
            <p:cNvPicPr>
              <a:picLocks noChangeAspect="1"/>
            </p:cNvPicPr>
            <p:nvPr/>
          </p:nvPicPr>
          <p:blipFill>
            <a:blip r:embed="rId5"/>
            <a:stretch>
              <a:fillRect/>
            </a:stretch>
          </p:blipFill>
          <p:spPr>
            <a:xfrm>
              <a:off x="211" y="6839"/>
              <a:ext cx="12015" cy="4875"/>
            </a:xfrm>
            <a:prstGeom prst="rect">
              <a:avLst/>
            </a:prstGeom>
          </p:spPr>
        </p:pic>
      </p:grpSp>
      <p:grpSp>
        <p:nvGrpSpPr>
          <p:cNvPr id="35" name="组合 34"/>
          <p:cNvGrpSpPr/>
          <p:nvPr/>
        </p:nvGrpSpPr>
        <p:grpSpPr>
          <a:xfrm>
            <a:off x="5071110" y="755015"/>
            <a:ext cx="1295400" cy="447040"/>
            <a:chOff x="8286" y="1279"/>
            <a:chExt cx="2040" cy="704"/>
          </a:xfrm>
        </p:grpSpPr>
        <p:sp>
          <p:nvSpPr>
            <p:cNvPr id="31" name="文本框 30"/>
            <p:cNvSpPr txBox="1"/>
            <p:nvPr/>
          </p:nvSpPr>
          <p:spPr>
            <a:xfrm>
              <a:off x="8391" y="1329"/>
              <a:ext cx="1898" cy="580"/>
            </a:xfrm>
            <a:prstGeom prst="rect">
              <a:avLst/>
            </a:prstGeom>
            <a:noFill/>
          </p:spPr>
          <p:txBody>
            <a:bodyPr wrap="square" rtlCol="0">
              <a:spAutoFit/>
            </a:bodyPr>
            <a:lstStyle/>
            <a:p>
              <a:r>
                <a:rPr lang="zh-CN" altLang="en-US" b="1">
                  <a:solidFill>
                    <a:srgbClr val="C00000"/>
                  </a:solidFill>
                </a:rPr>
                <a:t>微扰计算</a:t>
              </a:r>
              <a:endParaRPr lang="zh-CN" altLang="en-US" b="1">
                <a:solidFill>
                  <a:srgbClr val="C00000"/>
                </a:solidFill>
              </a:endParaRPr>
            </a:p>
          </p:txBody>
        </p:sp>
        <p:sp>
          <p:nvSpPr>
            <p:cNvPr id="34" name="圆角矩形 33"/>
            <p:cNvSpPr/>
            <p:nvPr/>
          </p:nvSpPr>
          <p:spPr>
            <a:xfrm>
              <a:off x="8286" y="1279"/>
              <a:ext cx="2040" cy="705"/>
            </a:xfrm>
            <a:prstGeom prst="roundRect">
              <a:avLst/>
            </a:prstGeom>
            <a:noFill/>
            <a:ln w="38100">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41" name="组合 40"/>
          <p:cNvGrpSpPr/>
          <p:nvPr/>
        </p:nvGrpSpPr>
        <p:grpSpPr>
          <a:xfrm>
            <a:off x="6793917" y="3390265"/>
            <a:ext cx="4631682" cy="2487295"/>
            <a:chOff x="11568" y="5858"/>
            <a:chExt cx="6740" cy="3917"/>
          </a:xfrm>
        </p:grpSpPr>
        <p:sp>
          <p:nvSpPr>
            <p:cNvPr id="38" name="圆角矩形 37"/>
            <p:cNvSpPr/>
            <p:nvPr/>
          </p:nvSpPr>
          <p:spPr>
            <a:xfrm>
              <a:off x="11568" y="5858"/>
              <a:ext cx="6740" cy="3917"/>
            </a:xfrm>
            <a:prstGeom prst="roundRect">
              <a:avLst>
                <a:gd name="adj" fmla="val 3882"/>
              </a:avLst>
            </a:prstGeom>
            <a:solidFill>
              <a:schemeClr val="bg1"/>
            </a:solidFill>
            <a:ln w="38100"/>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9" name="文本框 38"/>
            <p:cNvSpPr txBox="1"/>
            <p:nvPr/>
          </p:nvSpPr>
          <p:spPr>
            <a:xfrm>
              <a:off x="13568" y="5870"/>
              <a:ext cx="2956" cy="531"/>
            </a:xfrm>
            <a:prstGeom prst="rect">
              <a:avLst/>
            </a:prstGeom>
            <a:noFill/>
          </p:spPr>
          <p:txBody>
            <a:bodyPr wrap="square" rtlCol="0">
              <a:spAutoFit/>
            </a:bodyPr>
            <a:lstStyle/>
            <a:p>
              <a:r>
                <a:rPr lang="zh-CN" altLang="en-US" sz="1600" b="1"/>
                <a:t>非相对论</a:t>
              </a:r>
              <a:r>
                <a:rPr lang="en-US" altLang="zh-CN" sz="1600" b="1"/>
                <a:t>N3LO</a:t>
              </a:r>
              <a:r>
                <a:rPr lang="zh-CN" altLang="en-US" sz="1600" b="1"/>
                <a:t>结果</a:t>
              </a:r>
              <a:endParaRPr lang="zh-CN" altLang="en-US" sz="1600" b="1"/>
            </a:p>
          </p:txBody>
        </p:sp>
        <p:sp>
          <p:nvSpPr>
            <p:cNvPr id="40" name="文本框 39"/>
            <p:cNvSpPr txBox="1"/>
            <p:nvPr/>
          </p:nvSpPr>
          <p:spPr>
            <a:xfrm>
              <a:off x="12309" y="9212"/>
              <a:ext cx="5999" cy="483"/>
            </a:xfrm>
            <a:prstGeom prst="rect">
              <a:avLst/>
            </a:prstGeom>
          </p:spPr>
          <p:txBody>
            <a:bodyPr wrap="square">
              <a:spAutoFit/>
            </a:bodyPr>
            <a:lstStyle/>
            <a:p>
              <a:pPr marL="0" indent="0"/>
              <a:r>
                <a:rPr lang="en-US" altLang="zh-CN" sz="1400" b="1" i="0">
                  <a:solidFill>
                    <a:schemeClr val="tx1"/>
                  </a:solidFill>
                  <a:ea typeface="-apple-system"/>
                  <a:cs typeface="+mn-lt"/>
                </a:rPr>
                <a:t>D.R. Entem et al. Phys.Rev.C 91 (2015) 1, 014002</a:t>
              </a:r>
              <a:endParaRPr lang="en-US" altLang="zh-CN" sz="1400" b="1" i="0">
                <a:solidFill>
                  <a:schemeClr val="tx1"/>
                </a:solidFill>
                <a:ea typeface="-apple-system"/>
                <a:cs typeface="+mn-lt"/>
              </a:endParaRPr>
            </a:p>
          </p:txBody>
        </p:sp>
      </p:grpSp>
      <p:sp>
        <p:nvSpPr>
          <p:cNvPr id="42" name="圆角矩形 41"/>
          <p:cNvSpPr/>
          <p:nvPr/>
        </p:nvSpPr>
        <p:spPr>
          <a:xfrm>
            <a:off x="2593975" y="5951220"/>
            <a:ext cx="7013575" cy="523875"/>
          </a:xfrm>
          <a:prstGeom prst="roundRect">
            <a:avLst/>
          </a:prstGeom>
          <a:noFill/>
          <a:ln w="38100">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sz="2000" b="1">
                <a:solidFill>
                  <a:srgbClr val="C00000"/>
                </a:solidFill>
                <a:sym typeface="+mn-ea"/>
              </a:rPr>
              <a:t>NNLO/N</a:t>
            </a:r>
            <a:r>
              <a:rPr lang="en-US" altLang="zh-CN" sz="2000" b="1" baseline="30000">
                <a:solidFill>
                  <a:srgbClr val="C00000"/>
                </a:solidFill>
                <a:sym typeface="+mn-ea"/>
              </a:rPr>
              <a:t>3</a:t>
            </a:r>
            <a:r>
              <a:rPr lang="en-US" altLang="zh-CN" sz="2000" b="1">
                <a:solidFill>
                  <a:srgbClr val="C00000"/>
                </a:solidFill>
                <a:sym typeface="+mn-ea"/>
              </a:rPr>
              <a:t>LO</a:t>
            </a:r>
            <a:r>
              <a:rPr lang="zh-CN" altLang="en-US" sz="2000" b="1">
                <a:solidFill>
                  <a:srgbClr val="C00000"/>
                </a:solidFill>
                <a:sym typeface="+mn-ea"/>
              </a:rPr>
              <a:t>几乎重合：协变框架手征展开收敛速度快</a:t>
            </a:r>
            <a:endParaRPr lang="zh-CN" altLang="en-US" sz="2000" b="1">
              <a:solidFill>
                <a:srgbClr val="C00000"/>
              </a:solidFill>
              <a:sym typeface="+mn-ea"/>
            </a:endParaRPr>
          </a:p>
        </p:txBody>
      </p:sp>
      <p:grpSp>
        <p:nvGrpSpPr>
          <p:cNvPr id="45" name="组合 44"/>
          <p:cNvGrpSpPr/>
          <p:nvPr/>
        </p:nvGrpSpPr>
        <p:grpSpPr>
          <a:xfrm>
            <a:off x="9657715" y="2477135"/>
            <a:ext cx="2122805" cy="398780"/>
            <a:chOff x="14649" y="3611"/>
            <a:chExt cx="3343" cy="628"/>
          </a:xfrm>
        </p:grpSpPr>
        <p:sp>
          <p:nvSpPr>
            <p:cNvPr id="46" name="文本框 45"/>
            <p:cNvSpPr txBox="1"/>
            <p:nvPr/>
          </p:nvSpPr>
          <p:spPr>
            <a:xfrm>
              <a:off x="15496" y="3611"/>
              <a:ext cx="2496" cy="628"/>
            </a:xfrm>
            <a:prstGeom prst="rect">
              <a:avLst/>
            </a:prstGeom>
            <a:noFill/>
          </p:spPr>
          <p:txBody>
            <a:bodyPr wrap="square" rtlCol="0">
              <a:spAutoFit/>
            </a:bodyPr>
            <a:lstStyle/>
            <a:p>
              <a:r>
                <a:rPr lang="en-US" altLang="zh-CN" sz="2000" b="1">
                  <a:solidFill>
                    <a:schemeClr val="accent6">
                      <a:lumMod val="60000"/>
                      <a:lumOff val="40000"/>
                    </a:schemeClr>
                  </a:solidFill>
                </a:rPr>
                <a:t>SFR-N</a:t>
              </a:r>
              <a:r>
                <a:rPr lang="en-US" altLang="zh-CN" sz="2000" b="1" baseline="30000">
                  <a:solidFill>
                    <a:schemeClr val="accent6">
                      <a:lumMod val="60000"/>
                      <a:lumOff val="40000"/>
                    </a:schemeClr>
                  </a:solidFill>
                </a:rPr>
                <a:t>3</a:t>
              </a:r>
              <a:r>
                <a:rPr lang="en-US" altLang="zh-CN" sz="2000" b="1">
                  <a:solidFill>
                    <a:schemeClr val="accent6">
                      <a:lumMod val="60000"/>
                      <a:lumOff val="40000"/>
                    </a:schemeClr>
                  </a:solidFill>
                </a:rPr>
                <a:t>LO</a:t>
              </a:r>
              <a:endParaRPr lang="en-US" altLang="zh-CN" sz="2000" b="1">
                <a:solidFill>
                  <a:schemeClr val="accent6">
                    <a:lumMod val="60000"/>
                    <a:lumOff val="40000"/>
                  </a:schemeClr>
                </a:solidFill>
              </a:endParaRPr>
            </a:p>
          </p:txBody>
        </p:sp>
        <p:sp>
          <p:nvSpPr>
            <p:cNvPr id="47" name="矩形 46"/>
            <p:cNvSpPr/>
            <p:nvPr/>
          </p:nvSpPr>
          <p:spPr>
            <a:xfrm>
              <a:off x="14649" y="3793"/>
              <a:ext cx="750" cy="264"/>
            </a:xfrm>
            <a:prstGeom prst="rect">
              <a:avLst/>
            </a:prstGeom>
            <a:solidFill>
              <a:srgbClr val="FFBB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pic>
        <p:nvPicPr>
          <p:cNvPr id="48" name="图片 47"/>
          <p:cNvPicPr>
            <a:picLocks noChangeAspect="1"/>
          </p:cNvPicPr>
          <p:nvPr/>
        </p:nvPicPr>
        <p:blipFill>
          <a:blip r:embed="rId6"/>
          <a:stretch>
            <a:fillRect/>
          </a:stretch>
        </p:blipFill>
        <p:spPr>
          <a:xfrm>
            <a:off x="6864350" y="3756025"/>
            <a:ext cx="4457700" cy="174307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t>目录</a:t>
            </a:r>
            <a:endParaRPr lang="zh-CN" altLang="en-US" sz="2400" b="1"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a:t>
                </a:r>
                <a:r>
                  <a:rPr lang="zh-CN" altLang="en-US" sz="1100" b="1" dirty="0">
                    <a:solidFill>
                      <a:schemeClr val="bg1"/>
                    </a:solidFill>
                    <a:latin typeface="微软雅黑" panose="020B0503020204020204" charset="-122"/>
                    <a:ea typeface="微软雅黑" panose="020B0503020204020204" charset="-122"/>
                    <a:sym typeface="+mn-ea"/>
                  </a:rPr>
                  <a:t>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2"/>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78" y="6644640"/>
            <a:ext cx="2817222"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mc:AlternateContent xmlns:mc="http://schemas.openxmlformats.org/markup-compatibility/2006">
        <mc:Choice xmlns:a14="http://schemas.microsoft.com/office/drawing/2010/main" Requires="a14">
          <p:sp>
            <p:nvSpPr>
              <p:cNvPr id="13" name="文本框 12"/>
              <p:cNvSpPr txBox="1"/>
              <p:nvPr/>
            </p:nvSpPr>
            <p:spPr>
              <a:xfrm>
                <a:off x="1631852" y="1323150"/>
                <a:ext cx="6780628" cy="4019550"/>
              </a:xfrm>
              <a:prstGeom prst="rect">
                <a:avLst/>
              </a:prstGeom>
              <a:noFill/>
            </p:spPr>
            <p:txBody>
              <a:bodyPr wrap="square" rtlCol="0">
                <a:spAutoFit/>
              </a:bodyPr>
              <a:lstStyle/>
              <a:p>
                <a:pPr marL="285750" indent="-285750">
                  <a:lnSpc>
                    <a:spcPct val="150000"/>
                  </a:lnSpc>
                  <a:buFont typeface="Wingdings" panose="05000000000000000000" pitchFamily="2" charset="2"/>
                  <a:buChar char="q"/>
                </a:pPr>
                <a:r>
                  <a:rPr lang="en-US" sz="2400" b="1" dirty="0"/>
                  <a:t> </a:t>
                </a:r>
                <a:r>
                  <a:rPr lang="zh-CN" altLang="en-US" sz="2400" b="1" dirty="0">
                    <a:solidFill>
                      <a:schemeClr val="bg1">
                        <a:lumMod val="75000"/>
                      </a:schemeClr>
                    </a:solidFill>
                  </a:rPr>
                  <a:t>核力简介</a:t>
                </a:r>
                <a:endParaRPr lang="zh-CN" altLang="en-US" sz="2400" b="1" dirty="0">
                  <a:solidFill>
                    <a:schemeClr val="bg1">
                      <a:lumMod val="75000"/>
                    </a:schemeClr>
                  </a:solidFill>
                </a:endParaRPr>
              </a:p>
              <a:p>
                <a:pPr marL="285750" indent="-285750">
                  <a:lnSpc>
                    <a:spcPct val="150000"/>
                  </a:lnSpc>
                  <a:buFont typeface="Wingdings" panose="05000000000000000000" pitchFamily="2" charset="2"/>
                  <a:buChar char="q"/>
                </a:pPr>
                <a:r>
                  <a:rPr lang="en-US" sz="2400" b="1" dirty="0">
                    <a:solidFill>
                      <a:schemeClr val="bg1">
                        <a:lumMod val="75000"/>
                      </a:schemeClr>
                    </a:solidFill>
                  </a:rPr>
                  <a:t> </a:t>
                </a:r>
                <a:r>
                  <a:rPr lang="zh-CN" altLang="en-US" sz="2400" b="1" dirty="0">
                    <a:solidFill>
                      <a:schemeClr val="bg1">
                        <a:lumMod val="75000"/>
                      </a:schemeClr>
                    </a:solidFill>
                  </a:rPr>
                  <a:t>理论框架</a:t>
                </a:r>
                <a:r>
                  <a:rPr lang="en-US" sz="2400" b="1" dirty="0">
                    <a:solidFill>
                      <a:schemeClr val="bg1">
                        <a:lumMod val="75000"/>
                      </a:schemeClr>
                    </a:solidFill>
                  </a:rPr>
                  <a:t>: </a:t>
                </a:r>
                <a:r>
                  <a:rPr lang="zh-CN" altLang="en-US" sz="2400" b="1" dirty="0">
                    <a:solidFill>
                      <a:schemeClr val="bg1">
                        <a:lumMod val="75000"/>
                      </a:schemeClr>
                    </a:solidFill>
                  </a:rPr>
                  <a:t>手征有效场论</a:t>
                </a:r>
                <a:endParaRPr lang="zh-CN" altLang="en-US" sz="2400" b="1" dirty="0">
                  <a:solidFill>
                    <a:schemeClr val="bg1">
                      <a:lumMod val="75000"/>
                    </a:schemeClr>
                  </a:solidFill>
                </a:endParaRPr>
              </a:p>
              <a:p>
                <a:pPr marL="285750" indent="-285750">
                  <a:lnSpc>
                    <a:spcPct val="150000"/>
                  </a:lnSpc>
                  <a:buFont typeface="Wingdings" panose="05000000000000000000" pitchFamily="2" charset="2"/>
                  <a:buChar char="q"/>
                </a:pPr>
                <a:r>
                  <a:rPr lang="en-US" altLang="zh-CN" sz="2400" b="1" dirty="0">
                    <a:solidFill>
                      <a:schemeClr val="tx1"/>
                    </a:solidFill>
                  </a:rPr>
                  <a:t> </a:t>
                </a:r>
                <a:r>
                  <a:rPr lang="zh-CN" altLang="en-US" sz="2400" b="1" dirty="0">
                    <a:solidFill>
                      <a:schemeClr val="tx1"/>
                    </a:solidFill>
                  </a:rPr>
                  <a:t>相对论手征核力新进展</a:t>
                </a:r>
                <a:endParaRPr lang="zh-CN" altLang="en-US" sz="2400" b="1" dirty="0">
                  <a:solidFill>
                    <a:schemeClr val="tx1"/>
                  </a:solidFill>
                </a:endParaRPr>
              </a:p>
              <a:p>
                <a:pPr marL="800100" lvl="1" indent="-342900">
                  <a:lnSpc>
                    <a:spcPct val="150000"/>
                  </a:lnSpc>
                  <a:buFont typeface="Wingdings" panose="05000000000000000000" charset="0"/>
                  <a:buChar char="Ø"/>
                </a:pPr>
                <a14:m>
                  <m:oMath xmlns:m="http://schemas.openxmlformats.org/officeDocument/2006/math">
                    <m:sSup>
                      <m:sSupPr>
                        <m:ctrlPr>
                          <a:rPr lang="en-US" sz="2400" b="1" i="1" dirty="0">
                            <a:solidFill>
                              <a:schemeClr val="bg1">
                                <a:lumMod val="75000"/>
                              </a:schemeClr>
                            </a:solidFill>
                            <a:latin typeface="Cambria Math" panose="02040503050406030204" pitchFamily="18" charset="0"/>
                            <a:cs typeface="Cambria Math" panose="02040503050406030204" pitchFamily="18" charset="0"/>
                          </a:rPr>
                        </m:ctrlPr>
                      </m:sSupPr>
                      <m:e>
                        <m:r>
                          <a:rPr lang="en-US" sz="2400" b="1" dirty="0">
                            <a:solidFill>
                              <a:schemeClr val="bg1">
                                <a:lumMod val="75000"/>
                              </a:schemeClr>
                            </a:solidFill>
                            <a:latin typeface="Cambria Math" panose="02040503050406030204" pitchFamily="18" charset="0"/>
                            <a:cs typeface="Cambria Math" panose="02040503050406030204" pitchFamily="18" charset="0"/>
                          </a:rPr>
                          <m:t>𝐍</m:t>
                        </m:r>
                      </m:e>
                      <m:sup>
                        <m:r>
                          <a:rPr lang="en-US" sz="2400" b="1" dirty="0">
                            <a:solidFill>
                              <a:schemeClr val="bg1">
                                <a:lumMod val="75000"/>
                              </a:schemeClr>
                            </a:solidFill>
                            <a:latin typeface="Cambria Math" panose="02040503050406030204" pitchFamily="18" charset="0"/>
                            <a:cs typeface="Cambria Math" panose="02040503050406030204" pitchFamily="18" charset="0"/>
                          </a:rPr>
                          <m:t>𝟑</m:t>
                        </m:r>
                      </m:sup>
                    </m:sSup>
                    <m:r>
                      <a:rPr lang="en-US" sz="2400" b="1" dirty="0">
                        <a:solidFill>
                          <a:schemeClr val="bg1">
                            <a:lumMod val="75000"/>
                          </a:schemeClr>
                        </a:solidFill>
                        <a:latin typeface="Cambria Math" panose="02040503050406030204" pitchFamily="18" charset="0"/>
                        <a:cs typeface="Cambria Math" panose="02040503050406030204" pitchFamily="18" charset="0"/>
                      </a:rPr>
                      <m:t>𝐋𝐎</m:t>
                    </m:r>
                  </m:oMath>
                </a14:m>
                <a:r>
                  <a:rPr lang="en-US" sz="2400" b="1" dirty="0">
                    <a:solidFill>
                      <a:schemeClr val="bg1">
                        <a:lumMod val="75000"/>
                      </a:schemeClr>
                    </a:solidFill>
                  </a:rPr>
                  <a:t> </a:t>
                </a:r>
                <a:r>
                  <a:rPr lang="zh-CN" altLang="en-US" sz="2400" b="1" dirty="0">
                    <a:solidFill>
                      <a:schemeClr val="bg1">
                        <a:lumMod val="75000"/>
                      </a:schemeClr>
                    </a:solidFill>
                  </a:rPr>
                  <a:t>两体手征核力</a:t>
                </a:r>
                <a:endParaRPr lang="zh-CN" altLang="en-US" sz="2400" b="1" dirty="0">
                  <a:solidFill>
                    <a:schemeClr val="bg1">
                      <a:lumMod val="75000"/>
                    </a:schemeClr>
                  </a:solidFill>
                </a:endParaRPr>
              </a:p>
              <a:p>
                <a:pPr marL="800100" lvl="1" indent="-342900">
                  <a:lnSpc>
                    <a:spcPct val="150000"/>
                  </a:lnSpc>
                  <a:buFont typeface="Wingdings" panose="05000000000000000000" charset="0"/>
                  <a:buChar char="Ø"/>
                </a:pPr>
                <a:r>
                  <a:rPr lang="zh-CN" altLang="en-US" sz="2400" b="1" dirty="0">
                    <a:solidFill>
                      <a:schemeClr val="tx1"/>
                    </a:solidFill>
                  </a:rPr>
                  <a:t>相对论三体问题</a:t>
                </a:r>
                <a:endParaRPr lang="zh-CN" altLang="en-US" sz="2400" b="1" dirty="0">
                  <a:solidFill>
                    <a:schemeClr val="tx1"/>
                  </a:solidFill>
                </a:endParaRPr>
              </a:p>
              <a:p>
                <a:pPr marL="342900" lvl="0" indent="-342900">
                  <a:lnSpc>
                    <a:spcPct val="150000"/>
                  </a:lnSpc>
                  <a:buFont typeface="Wingdings" panose="05000000000000000000" charset="0"/>
                  <a:buChar char="p"/>
                </a:pPr>
                <a:r>
                  <a:rPr lang="en-US" altLang="zh-CN" sz="2400" b="1" dirty="0">
                    <a:solidFill>
                      <a:schemeClr val="bg1">
                        <a:lumMod val="75000"/>
                      </a:schemeClr>
                    </a:solidFill>
                    <a:latin typeface="Cambria Math" panose="02040503050406030204" pitchFamily="18" charset="0"/>
                    <a:ea typeface="微软雅黑" panose="020B0503020204020204" charset="-122"/>
                    <a:cs typeface="Cambria Math" panose="02040503050406030204" pitchFamily="18" charset="0"/>
                  </a:rPr>
                  <a:t> </a:t>
                </a:r>
                <a14:m>
                  <m:oMath xmlns:m="http://schemas.openxmlformats.org/officeDocument/2006/math">
                    <m:acc>
                      <m:accPr>
                        <m:chr m:val="̅"/>
                        <m:ctrlPr>
                          <a:rPr lang="en-US" altLang="zh-CN" sz="2400" b="1" i="1" dirty="0">
                            <a:solidFill>
                              <a:schemeClr val="bg1">
                                <a:lumMod val="75000"/>
                              </a:schemeClr>
                            </a:solidFill>
                            <a:latin typeface="Cambria Math" panose="02040503050406030204" pitchFamily="18" charset="0"/>
                            <a:ea typeface="微软雅黑" panose="020B0503020204020204" charset="-122"/>
                            <a:cs typeface="Cambria Math" panose="02040503050406030204" pitchFamily="18" charset="0"/>
                          </a:rPr>
                        </m:ctrlPr>
                      </m:accPr>
                      <m:e>
                        <m:r>
                          <a:rPr lang="en-US" altLang="zh-CN" sz="2400" b="1" i="1" dirty="0">
                            <a:solidFill>
                              <a:schemeClr val="bg1">
                                <a:lumMod val="75000"/>
                              </a:schemeClr>
                            </a:solidFill>
                            <a:latin typeface="Cambria Math" panose="02040503050406030204" pitchFamily="18" charset="0"/>
                            <a:ea typeface="微软雅黑" panose="020B0503020204020204" charset="-122"/>
                            <a:cs typeface="Cambria Math" panose="02040503050406030204" pitchFamily="18" charset="0"/>
                          </a:rPr>
                          <m:t>𝑲</m:t>
                        </m:r>
                      </m:e>
                    </m:acc>
                    <m:r>
                      <a:rPr lang="en-US" altLang="zh-CN" sz="2400" b="1" dirty="0">
                        <a:solidFill>
                          <a:schemeClr val="bg1">
                            <a:lumMod val="75000"/>
                          </a:schemeClr>
                        </a:solidFill>
                        <a:latin typeface="Cambria Math" panose="02040503050406030204" pitchFamily="18" charset="0"/>
                        <a:ea typeface="微软雅黑" panose="020B0503020204020204" charset="-122"/>
                        <a:cs typeface="Cambria Math" panose="02040503050406030204" pitchFamily="18" charset="0"/>
                      </a:rPr>
                      <m:t>𝐍</m:t>
                    </m:r>
                  </m:oMath>
                </a14:m>
                <a:r>
                  <a:rPr lang="zh-CN" altLang="en-US" sz="2400" b="1" dirty="0">
                    <a:solidFill>
                      <a:schemeClr val="bg1">
                        <a:lumMod val="75000"/>
                      </a:schemeClr>
                    </a:solidFill>
                    <a:latin typeface="Cambria Math" panose="02040503050406030204" pitchFamily="18" charset="0"/>
                    <a:ea typeface="微软雅黑" panose="020B0503020204020204" charset="-122"/>
                    <a:cs typeface="Cambria Math" panose="02040503050406030204" pitchFamily="18" charset="0"/>
                    <a:sym typeface="+mn-ea"/>
                  </a:rPr>
                  <a:t>相互作用</a:t>
                </a:r>
                <a:endParaRPr lang="zh-CN" altLang="en-US" sz="2400" b="1" dirty="0">
                  <a:solidFill>
                    <a:schemeClr val="bg1">
                      <a:lumMod val="75000"/>
                    </a:schemeClr>
                  </a:solidFill>
                </a:endParaRPr>
              </a:p>
              <a:p>
                <a:pPr marL="342900" indent="-342900">
                  <a:lnSpc>
                    <a:spcPct val="150000"/>
                  </a:lnSpc>
                  <a:buFont typeface="Wingdings" panose="05000000000000000000" pitchFamily="2" charset="2"/>
                  <a:buChar char="q"/>
                </a:pPr>
                <a:r>
                  <a:rPr lang="zh-CN" altLang="en-US" sz="2400" b="1" dirty="0">
                    <a:solidFill>
                      <a:schemeClr val="bg1">
                        <a:lumMod val="75000"/>
                      </a:schemeClr>
                    </a:solidFill>
                    <a:sym typeface="+mn-ea"/>
                  </a:rPr>
                  <a:t>总结与展望</a:t>
                </a:r>
                <a:endParaRPr lang="zh-CN" altLang="en-US" sz="2400" b="1" dirty="0">
                  <a:solidFill>
                    <a:schemeClr val="bg1">
                      <a:lumMod val="75000"/>
                    </a:schemeClr>
                  </a:solidFill>
                  <a:sym typeface="+mn-ea"/>
                </a:endParaRPr>
              </a:p>
            </p:txBody>
          </p:sp>
        </mc:Choice>
        <mc:Fallback>
          <p:sp>
            <p:nvSpPr>
              <p:cNvPr id="13" name="文本框 12"/>
              <p:cNvSpPr txBox="1">
                <a:spLocks noRot="1" noChangeAspect="1" noMove="1" noResize="1" noEditPoints="1" noAdjustHandles="1" noChangeArrowheads="1" noChangeShapeType="1" noTextEdit="1"/>
              </p:cNvSpPr>
              <p:nvPr/>
            </p:nvSpPr>
            <p:spPr>
              <a:xfrm>
                <a:off x="1631852" y="1323150"/>
                <a:ext cx="6780628" cy="4019550"/>
              </a:xfrm>
              <a:prstGeom prst="rect">
                <a:avLst/>
              </a:prstGeom>
              <a:blipFill rotWithShape="1">
                <a:blip r:embed="rId3"/>
                <a:stretch>
                  <a:fillRect l="-8" t="-11" b="11"/>
                </a:stretch>
              </a:blipFill>
            </p:spPr>
            <p:txBody>
              <a:bodyPr/>
              <a:lstStyle/>
              <a:p>
                <a:r>
                  <a:rPr lang="zh-CN" altLang="en-US">
                    <a:noFill/>
                  </a:rPr>
                  <a:t> </a:t>
                </a:r>
              </a:p>
            </p:txBody>
          </p:sp>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bg1"/>
                </a:solidFill>
                <a:sym typeface="+mn-ea"/>
              </a:rPr>
              <a:t>相对论三体问题</a:t>
            </a:r>
            <a:endParaRPr lang="zh-CN" altLang="en-US" sz="2400" b="1" dirty="0">
              <a:solidFill>
                <a:schemeClr val="bg1"/>
              </a:solidFill>
              <a:sym typeface="+mn-ea"/>
            </a:endParaRPr>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45412"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a:t>
                </a:r>
                <a:r>
                  <a:rPr lang="zh-CN" altLang="en-US" sz="1100" b="1" dirty="0">
                    <a:solidFill>
                      <a:schemeClr val="bg1"/>
                    </a:solidFill>
                    <a:latin typeface="微软雅黑" panose="020B0503020204020204" charset="-122"/>
                    <a:ea typeface="微软雅黑" panose="020B0503020204020204" charset="-122"/>
                    <a:sym typeface="+mn-ea"/>
                  </a:rPr>
                  <a:t>新进展</a:t>
                </a:r>
                <a:endParaRPr lang="zh-CN" altLang="en-US" sz="1100" b="1" dirty="0">
                  <a:solidFill>
                    <a:schemeClr val="bg1"/>
                  </a:solidFill>
                  <a:latin typeface="微软雅黑" panose="020B0503020204020204" charset="-122"/>
                  <a:ea typeface="微软雅黑" panose="020B0503020204020204" charset="-122"/>
                  <a:sym typeface="+mn-ea"/>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2"/>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26168"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grpSp>
        <p:nvGrpSpPr>
          <p:cNvPr id="13" name="组合 12"/>
          <p:cNvGrpSpPr/>
          <p:nvPr/>
        </p:nvGrpSpPr>
        <p:grpSpPr>
          <a:xfrm>
            <a:off x="9031602" y="2120555"/>
            <a:ext cx="2348234" cy="2112964"/>
            <a:chOff x="9112633" y="3786690"/>
            <a:chExt cx="2348234" cy="2112964"/>
          </a:xfrm>
        </p:grpSpPr>
        <p:pic>
          <p:nvPicPr>
            <p:cNvPr id="14" name="object 12"/>
            <p:cNvPicPr/>
            <p:nvPr>
              <p:custDataLst>
                <p:tags r:id="rId3"/>
              </p:custDataLst>
            </p:nvPr>
          </p:nvPicPr>
          <p:blipFill>
            <a:blip r:embed="rId4" cstate="print"/>
            <a:srcRect b="17652"/>
            <a:stretch>
              <a:fillRect/>
            </a:stretch>
          </p:blipFill>
          <p:spPr>
            <a:xfrm>
              <a:off x="9240903" y="3786690"/>
              <a:ext cx="2091690" cy="1774190"/>
            </a:xfrm>
            <a:prstGeom prst="rect">
              <a:avLst/>
            </a:prstGeom>
          </p:spPr>
        </p:pic>
        <p:sp>
          <p:nvSpPr>
            <p:cNvPr id="15" name="文本框 20"/>
            <p:cNvSpPr txBox="1"/>
            <p:nvPr/>
          </p:nvSpPr>
          <p:spPr>
            <a:xfrm>
              <a:off x="9112633" y="5437989"/>
              <a:ext cx="234823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en-US" altLang="zh-CN" sz="1200" b="1" dirty="0">
                  <a:latin typeface="微软雅黑" panose="020B0503020204020204" charset="-122"/>
                  <a:ea typeface="微软雅黑" panose="020B0503020204020204" charset="-122"/>
                </a:rPr>
                <a:t>L.D.</a:t>
              </a:r>
              <a:r>
                <a:rPr kumimoji="1" lang="zh-CN" altLang="en-US" sz="1200" b="1" dirty="0">
                  <a:latin typeface="微软雅黑" panose="020B0503020204020204" charset="-122"/>
                  <a:ea typeface="微软雅黑" panose="020B0503020204020204" charset="-122"/>
                </a:rPr>
                <a:t> </a:t>
              </a:r>
              <a:r>
                <a:rPr kumimoji="1" lang="en-US" altLang="zh-CN" sz="1200" b="1" dirty="0" err="1">
                  <a:latin typeface="微软雅黑" panose="020B0503020204020204" charset="-122"/>
                  <a:ea typeface="微软雅黑" panose="020B0503020204020204" charset="-122"/>
                </a:rPr>
                <a:t>Faddeev</a:t>
              </a:r>
              <a:endParaRPr kumimoji="1" lang="en-US" altLang="zh-CN" sz="1200" b="1" dirty="0">
                <a:latin typeface="微软雅黑" panose="020B0503020204020204" charset="-122"/>
                <a:ea typeface="微软雅黑" panose="020B0503020204020204" charset="-122"/>
              </a:endParaRPr>
            </a:p>
            <a:p>
              <a:pPr algn="ctr"/>
              <a:r>
                <a:rPr kumimoji="1" lang="en-US" altLang="zh-CN" sz="1200" b="1" dirty="0">
                  <a:latin typeface="微软雅黑" panose="020B0503020204020204" charset="-122"/>
                  <a:ea typeface="微软雅黑" panose="020B0503020204020204" charset="-122"/>
                </a:rPr>
                <a:t>23</a:t>
              </a:r>
              <a:r>
                <a:rPr kumimoji="1" lang="zh-CN" altLang="en-US" sz="1200" b="1" dirty="0">
                  <a:latin typeface="微软雅黑" panose="020B0503020204020204" charset="-122"/>
                  <a:ea typeface="微软雅黑" panose="020B0503020204020204" charset="-122"/>
                </a:rPr>
                <a:t> </a:t>
              </a:r>
              <a:r>
                <a:rPr kumimoji="1" lang="en-US" altLang="zh-CN" sz="1200" b="1" dirty="0">
                  <a:latin typeface="微软雅黑" panose="020B0503020204020204" charset="-122"/>
                  <a:ea typeface="微软雅黑" panose="020B0503020204020204" charset="-122"/>
                </a:rPr>
                <a:t>Mar.</a:t>
              </a:r>
              <a:r>
                <a:rPr kumimoji="1" lang="zh-CN" altLang="en-US" sz="1200" b="1" dirty="0">
                  <a:latin typeface="微软雅黑" panose="020B0503020204020204" charset="-122"/>
                  <a:ea typeface="微软雅黑" panose="020B0503020204020204" charset="-122"/>
                </a:rPr>
                <a:t> </a:t>
              </a:r>
              <a:r>
                <a:rPr kumimoji="1" lang="en-US" altLang="zh-CN" sz="1200" b="1" dirty="0">
                  <a:latin typeface="微软雅黑" panose="020B0503020204020204" charset="-122"/>
                  <a:ea typeface="微软雅黑" panose="020B0503020204020204" charset="-122"/>
                </a:rPr>
                <a:t>1934</a:t>
              </a:r>
              <a:r>
                <a:rPr kumimoji="1" lang="zh-CN" altLang="en-US" sz="1200" b="1" dirty="0">
                  <a:latin typeface="微软雅黑" panose="020B0503020204020204" charset="-122"/>
                  <a:ea typeface="微软雅黑" panose="020B0503020204020204" charset="-122"/>
                </a:rPr>
                <a:t> </a:t>
              </a:r>
              <a:r>
                <a:rPr kumimoji="1" lang="en-US" altLang="zh-CN" sz="1200" b="1" dirty="0">
                  <a:latin typeface="微软雅黑" panose="020B0503020204020204" charset="-122"/>
                  <a:ea typeface="微软雅黑" panose="020B0503020204020204" charset="-122"/>
                </a:rPr>
                <a:t>–</a:t>
              </a:r>
              <a:r>
                <a:rPr kumimoji="1" lang="zh-CN" altLang="en-US" sz="1200" b="1" dirty="0">
                  <a:latin typeface="微软雅黑" panose="020B0503020204020204" charset="-122"/>
                  <a:ea typeface="微软雅黑" panose="020B0503020204020204" charset="-122"/>
                </a:rPr>
                <a:t> </a:t>
              </a:r>
              <a:r>
                <a:rPr kumimoji="1" lang="en-US" altLang="zh-CN" sz="1200" b="1" dirty="0">
                  <a:latin typeface="微软雅黑" panose="020B0503020204020204" charset="-122"/>
                  <a:ea typeface="微软雅黑" panose="020B0503020204020204" charset="-122"/>
                </a:rPr>
                <a:t>26</a:t>
              </a:r>
              <a:r>
                <a:rPr kumimoji="1" lang="zh-CN" altLang="en-US" sz="1200" b="1" dirty="0">
                  <a:latin typeface="微软雅黑" panose="020B0503020204020204" charset="-122"/>
                  <a:ea typeface="微软雅黑" panose="020B0503020204020204" charset="-122"/>
                </a:rPr>
                <a:t> </a:t>
              </a:r>
              <a:r>
                <a:rPr kumimoji="1" lang="en-US" altLang="zh-CN" sz="1200" b="1" dirty="0">
                  <a:latin typeface="微软雅黑" panose="020B0503020204020204" charset="-122"/>
                  <a:ea typeface="微软雅黑" panose="020B0503020204020204" charset="-122"/>
                </a:rPr>
                <a:t>Feb.</a:t>
              </a:r>
              <a:r>
                <a:rPr kumimoji="1" lang="zh-CN" altLang="en-US" sz="1200" b="1" dirty="0">
                  <a:latin typeface="微软雅黑" panose="020B0503020204020204" charset="-122"/>
                  <a:ea typeface="微软雅黑" panose="020B0503020204020204" charset="-122"/>
                </a:rPr>
                <a:t> </a:t>
              </a:r>
              <a:r>
                <a:rPr kumimoji="1" lang="en-US" altLang="zh-CN" sz="1200" b="1" dirty="0">
                  <a:latin typeface="微软雅黑" panose="020B0503020204020204" charset="-122"/>
                  <a:ea typeface="微软雅黑" panose="020B0503020204020204" charset="-122"/>
                </a:rPr>
                <a:t>2017</a:t>
              </a:r>
              <a:endParaRPr kumimoji="1" lang="zh-CN" altLang="en-US" sz="1200" b="1" dirty="0">
                <a:latin typeface="微软雅黑" panose="020B0503020204020204" charset="-122"/>
                <a:ea typeface="微软雅黑" panose="020B0503020204020204" charset="-122"/>
              </a:endParaRPr>
            </a:p>
          </p:txBody>
        </p:sp>
      </p:grpSp>
      <p:pic>
        <p:nvPicPr>
          <p:cNvPr id="22" name="图片 21"/>
          <p:cNvPicPr>
            <a:picLocks noChangeAspect="1"/>
          </p:cNvPicPr>
          <p:nvPr>
            <p:custDataLst>
              <p:tags r:id="rId5"/>
            </p:custDataLst>
          </p:nvPr>
        </p:nvPicPr>
        <p:blipFill>
          <a:blip r:embed="rId6"/>
          <a:stretch>
            <a:fillRect/>
          </a:stretch>
        </p:blipFill>
        <p:spPr>
          <a:xfrm>
            <a:off x="3275330" y="3001010"/>
            <a:ext cx="3789680" cy="943610"/>
          </a:xfrm>
          <a:prstGeom prst="rect">
            <a:avLst/>
          </a:prstGeom>
        </p:spPr>
      </p:pic>
      <p:pic>
        <p:nvPicPr>
          <p:cNvPr id="23" name="图片 22"/>
          <p:cNvPicPr>
            <a:picLocks noChangeAspect="1"/>
          </p:cNvPicPr>
          <p:nvPr>
            <p:custDataLst>
              <p:tags r:id="rId7"/>
            </p:custDataLst>
          </p:nvPr>
        </p:nvPicPr>
        <p:blipFill>
          <a:blip r:embed="rId8"/>
          <a:stretch>
            <a:fillRect/>
          </a:stretch>
        </p:blipFill>
        <p:spPr>
          <a:xfrm>
            <a:off x="2506345" y="2185035"/>
            <a:ext cx="5318760" cy="680085"/>
          </a:xfrm>
          <a:prstGeom prst="rect">
            <a:avLst/>
          </a:prstGeom>
        </p:spPr>
      </p:pic>
      <p:sp>
        <p:nvSpPr>
          <p:cNvPr id="26" name="文本框 4"/>
          <p:cNvSpPr txBox="1"/>
          <p:nvPr/>
        </p:nvSpPr>
        <p:spPr>
          <a:xfrm>
            <a:off x="2180590" y="3944620"/>
            <a:ext cx="6851015" cy="27559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b="1" dirty="0">
                <a:solidFill>
                  <a:srgbClr val="0100FF"/>
                </a:solidFill>
                <a:latin typeface="微软雅黑" panose="020B0503020204020204" charset="-122"/>
                <a:ea typeface="微软雅黑" panose="020B0503020204020204" charset="-122"/>
              </a:rPr>
              <a:t>Faddeev L D. </a:t>
            </a:r>
            <a:r>
              <a:rPr lang="zh-CN" altLang="en-US" sz="1200" b="1" i="1" dirty="0">
                <a:solidFill>
                  <a:srgbClr val="0100FF"/>
                </a:solidFill>
                <a:latin typeface="微软雅黑" panose="020B0503020204020204" charset="-122"/>
                <a:ea typeface="微软雅黑" panose="020B0503020204020204" charset="-122"/>
              </a:rPr>
              <a:t>Journal of Experimental and Theoretical Physics</a:t>
            </a:r>
            <a:r>
              <a:rPr lang="zh-CN" altLang="en-US" sz="1200" b="1" dirty="0">
                <a:solidFill>
                  <a:srgbClr val="0100FF"/>
                </a:solidFill>
                <a:latin typeface="微软雅黑" panose="020B0503020204020204" charset="-122"/>
                <a:ea typeface="微软雅黑" panose="020B0503020204020204" charset="-122"/>
              </a:rPr>
              <a:t>, 1961, 12(5): 1014-1019</a:t>
            </a:r>
            <a:endParaRPr lang="zh-CN" altLang="en-US" sz="1200" b="1" dirty="0">
              <a:solidFill>
                <a:srgbClr val="0100FF"/>
              </a:solidFill>
              <a:latin typeface="微软雅黑" panose="020B0503020204020204" charset="-122"/>
              <a:ea typeface="微软雅黑" panose="020B0503020204020204" charset="-122"/>
            </a:endParaRPr>
          </a:p>
        </p:txBody>
      </p:sp>
      <p:sp>
        <p:nvSpPr>
          <p:cNvPr id="42" name="文本框 41"/>
          <p:cNvSpPr txBox="1"/>
          <p:nvPr/>
        </p:nvSpPr>
        <p:spPr>
          <a:xfrm>
            <a:off x="323850" y="759650"/>
            <a:ext cx="7818120" cy="460375"/>
          </a:xfrm>
          <a:prstGeom prst="rect">
            <a:avLst/>
          </a:prstGeom>
          <a:noFill/>
        </p:spPr>
        <p:txBody>
          <a:bodyPr wrap="none" rtlCol="0">
            <a:spAutoFit/>
          </a:bodyPr>
          <a:p>
            <a:pPr marL="285750" indent="-285750" algn="l">
              <a:buFont typeface="Wingdings" panose="05000000000000000000" pitchFamily="2" charset="2"/>
              <a:buChar char="p"/>
            </a:pPr>
            <a:r>
              <a:rPr lang="zh-CN" altLang="en-US" sz="2400" b="1" dirty="0" err="1">
                <a:latin typeface="微软雅黑" panose="020B0503020204020204" charset="-122"/>
                <a:ea typeface="微软雅黑" panose="020B0503020204020204" charset="-122"/>
                <a:sym typeface="+mn-ea"/>
              </a:rPr>
              <a:t>严格</a:t>
            </a:r>
            <a:r>
              <a:rPr lang="zh-CN" altLang="en-US" sz="2400" b="1" dirty="0" err="1">
                <a:latin typeface="微软雅黑" panose="020B0503020204020204" charset="-122"/>
                <a:ea typeface="微软雅黑" panose="020B0503020204020204" charset="-122"/>
                <a:sym typeface="+mn-ea"/>
              </a:rPr>
              <a:t>求解三体问题的标准方案</a:t>
            </a:r>
            <a:r>
              <a:rPr lang="en-US" altLang="zh-CN" sz="2400" b="1" dirty="0" err="1">
                <a:latin typeface="微软雅黑" panose="020B0503020204020204" charset="-122"/>
                <a:ea typeface="微软雅黑" panose="020B0503020204020204" charset="-122"/>
                <a:sym typeface="+mn-ea"/>
              </a:rPr>
              <a:t>——Faddeev</a:t>
            </a:r>
            <a:r>
              <a:rPr lang="zh-CN" altLang="en-US" sz="2400" b="1" dirty="0">
                <a:latin typeface="微软雅黑" panose="020B0503020204020204" charset="-122"/>
                <a:ea typeface="微软雅黑" panose="020B0503020204020204" charset="-122"/>
                <a:sym typeface="+mn-ea"/>
              </a:rPr>
              <a:t> </a:t>
            </a:r>
            <a:r>
              <a:rPr lang="en-US" altLang="zh-CN" sz="2400" b="1" dirty="0">
                <a:latin typeface="微软雅黑" panose="020B0503020204020204" charset="-122"/>
                <a:ea typeface="微软雅黑" panose="020B0503020204020204" charset="-122"/>
                <a:sym typeface="+mn-ea"/>
              </a:rPr>
              <a:t>equation</a:t>
            </a:r>
            <a:endParaRPr lang="zh-CN" altLang="en-US" sz="2400" dirty="0" smtClean="0"/>
          </a:p>
        </p:txBody>
      </p:sp>
      <p:pic>
        <p:nvPicPr>
          <p:cNvPr id="2" name="图片 1" descr="三体jacob道"/>
          <p:cNvPicPr>
            <a:picLocks noChangeAspect="1"/>
          </p:cNvPicPr>
          <p:nvPr>
            <p:custDataLst>
              <p:tags r:id="rId9"/>
            </p:custDataLst>
          </p:nvPr>
        </p:nvPicPr>
        <p:blipFill>
          <a:blip r:embed="rId10"/>
          <a:srcRect l="74092" r="38"/>
          <a:stretch>
            <a:fillRect/>
          </a:stretch>
        </p:blipFill>
        <p:spPr>
          <a:xfrm>
            <a:off x="323850" y="1989455"/>
            <a:ext cx="1732280" cy="1819275"/>
          </a:xfrm>
          <a:prstGeom prst="rect">
            <a:avLst/>
          </a:prstGeom>
        </p:spPr>
      </p:pic>
      <mc:AlternateContent xmlns:mc="http://schemas.openxmlformats.org/markup-compatibility/2006">
        <mc:Choice xmlns:a14="http://schemas.microsoft.com/office/drawing/2010/main" Requires="a14">
          <p:sp>
            <p:nvSpPr>
              <p:cNvPr id="5" name="文本框 4"/>
              <p:cNvSpPr txBox="1"/>
              <p:nvPr/>
            </p:nvSpPr>
            <p:spPr>
              <a:xfrm>
                <a:off x="947420" y="3181350"/>
                <a:ext cx="361315" cy="372110"/>
              </a:xfrm>
              <a:prstGeom prst="rect">
                <a:avLst/>
              </a:prstGeom>
              <a:noFill/>
            </p:spPr>
            <p:txBody>
              <a:bodyPr wrap="square" rtlCol="0">
                <a:spAutoFit/>
              </a:bodyPr>
              <a:p>
                <a14:m>
                  <m:oMathPara xmlns:m="http://schemas.openxmlformats.org/officeDocument/2006/math">
                    <m:oMathParaPr>
                      <m:jc m:val="centerGroup"/>
                    </m:oMathParaPr>
                    <m:oMath xmlns:m="http://schemas.openxmlformats.org/officeDocument/2006/math">
                      <m:acc>
                        <m:accPr>
                          <m:chr m:val="⃗"/>
                          <m:ctrlPr>
                            <a:rPr lang="en-US" altLang="zh-CN" b="1" i="1">
                              <a:latin typeface="Cambria Math" panose="02040503050406030204" pitchFamily="18" charset="0"/>
                              <a:cs typeface="Cambria Math" panose="02040503050406030204" pitchFamily="18" charset="0"/>
                            </a:rPr>
                          </m:ctrlPr>
                        </m:accPr>
                        <m:e>
                          <m:r>
                            <a:rPr lang="en-US" altLang="zh-CN" b="1" i="1">
                              <a:latin typeface="Cambria Math" panose="02040503050406030204" pitchFamily="18" charset="0"/>
                              <a:cs typeface="Cambria Math" panose="02040503050406030204" pitchFamily="18" charset="0"/>
                            </a:rPr>
                            <m:t>𝒑</m:t>
                          </m:r>
                        </m:e>
                      </m:acc>
                    </m:oMath>
                  </m:oMathPara>
                </a14:m>
                <a:endParaRPr lang="en-US" altLang="zh-CN" b="1" i="1">
                  <a:latin typeface="Cambria Math" panose="02040503050406030204" pitchFamily="18" charset="0"/>
                  <a:cs typeface="Cambria Math" panose="02040503050406030204" pitchFamily="18" charset="0"/>
                </a:endParaRPr>
              </a:p>
            </p:txBody>
          </p:sp>
        </mc:Choice>
        <mc:Fallback>
          <p:sp>
            <p:nvSpPr>
              <p:cNvPr id="5" name="文本框 4"/>
              <p:cNvSpPr txBox="1">
                <a:spLocks noRot="1" noChangeAspect="1" noMove="1" noResize="1" noEditPoints="1" noAdjustHandles="1" noChangeArrowheads="1" noChangeShapeType="1" noTextEdit="1"/>
              </p:cNvSpPr>
              <p:nvPr/>
            </p:nvSpPr>
            <p:spPr>
              <a:xfrm>
                <a:off x="947420" y="3181350"/>
                <a:ext cx="361315" cy="372110"/>
              </a:xfrm>
              <a:prstGeom prst="rect">
                <a:avLst/>
              </a:prstGeom>
              <a:blipFill rotWithShape="1">
                <a:blip r:embed="rId11"/>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0" name="文本框 19"/>
              <p:cNvSpPr txBox="1"/>
              <p:nvPr/>
            </p:nvSpPr>
            <p:spPr>
              <a:xfrm>
                <a:off x="586105" y="2413635"/>
                <a:ext cx="361315" cy="354965"/>
              </a:xfrm>
              <a:prstGeom prst="rect">
                <a:avLst/>
              </a:prstGeom>
              <a:noFill/>
            </p:spPr>
            <p:txBody>
              <a:bodyPr wrap="square" rtlCol="0">
                <a:spAutoFit/>
              </a:bodyPr>
              <a:p>
                <a14:m>
                  <m:oMathPara xmlns:m="http://schemas.openxmlformats.org/officeDocument/2006/math">
                    <m:oMathParaPr>
                      <m:jc m:val="centerGroup"/>
                    </m:oMathParaPr>
                    <m:oMath xmlns:m="http://schemas.openxmlformats.org/officeDocument/2006/math">
                      <m:acc>
                        <m:accPr>
                          <m:chr m:val="⃗"/>
                          <m:ctrlPr>
                            <a:rPr lang="en-US" altLang="zh-CN" b="1" i="1">
                              <a:latin typeface="Cambria Math" panose="02040503050406030204" pitchFamily="18" charset="0"/>
                              <a:cs typeface="Cambria Math" panose="02040503050406030204" pitchFamily="18" charset="0"/>
                            </a:rPr>
                          </m:ctrlPr>
                        </m:accPr>
                        <m:e>
                          <m:r>
                            <a:rPr lang="en-US" altLang="zh-CN" b="1" i="1">
                              <a:latin typeface="Cambria Math" panose="02040503050406030204" pitchFamily="18" charset="0"/>
                              <a:cs typeface="Cambria Math" panose="02040503050406030204" pitchFamily="18" charset="0"/>
                            </a:rPr>
                            <m:t>𝒒</m:t>
                          </m:r>
                        </m:e>
                      </m:acc>
                    </m:oMath>
                  </m:oMathPara>
                </a14:m>
                <a:endParaRPr lang="en-US" altLang="zh-CN" b="1" i="1">
                  <a:latin typeface="Cambria Math" panose="02040503050406030204" pitchFamily="18" charset="0"/>
                  <a:cs typeface="Cambria Math" panose="02040503050406030204" pitchFamily="18" charset="0"/>
                </a:endParaRPr>
              </a:p>
            </p:txBody>
          </p:sp>
        </mc:Choice>
        <mc:Fallback>
          <p:sp>
            <p:nvSpPr>
              <p:cNvPr id="20" name="文本框 19"/>
              <p:cNvSpPr txBox="1">
                <a:spLocks noRot="1" noChangeAspect="1" noMove="1" noResize="1" noEditPoints="1" noAdjustHandles="1" noChangeArrowheads="1" noChangeShapeType="1" noTextEdit="1"/>
              </p:cNvSpPr>
              <p:nvPr/>
            </p:nvSpPr>
            <p:spPr>
              <a:xfrm>
                <a:off x="586105" y="2413635"/>
                <a:ext cx="361315" cy="354965"/>
              </a:xfrm>
              <a:prstGeom prst="rect">
                <a:avLst/>
              </a:prstGeom>
              <a:blipFill rotWithShape="1">
                <a:blip r:embed="rId12"/>
                <a:stretch>
                  <a:fillRect/>
                </a:stretch>
              </a:blipFill>
            </p:spPr>
            <p:txBody>
              <a:bodyPr/>
              <a:lstStyle/>
              <a:p>
                <a:r>
                  <a:rPr lang="zh-CN" altLang="en-US">
                    <a:noFill/>
                  </a:rPr>
                  <a:t> </a:t>
                </a:r>
              </a:p>
            </p:txBody>
          </p:sp>
        </mc:Fallback>
      </mc:AlternateContent>
      <p:sp>
        <p:nvSpPr>
          <p:cNvPr id="25" name="椭圆 24"/>
          <p:cNvSpPr/>
          <p:nvPr/>
        </p:nvSpPr>
        <p:spPr>
          <a:xfrm>
            <a:off x="236220" y="2852420"/>
            <a:ext cx="1819910" cy="714375"/>
          </a:xfrm>
          <a:prstGeom prst="ellipse">
            <a:avLst/>
          </a:prstGeom>
          <a:noFill/>
          <a:ln w="285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文本框 28"/>
          <p:cNvSpPr txBox="1"/>
          <p:nvPr/>
        </p:nvSpPr>
        <p:spPr>
          <a:xfrm>
            <a:off x="829945" y="1329055"/>
            <a:ext cx="9605010" cy="706755"/>
          </a:xfrm>
          <a:prstGeom prst="rect">
            <a:avLst/>
          </a:prstGeom>
          <a:noFill/>
        </p:spPr>
        <p:txBody>
          <a:bodyPr wrap="square" rtlCol="0">
            <a:spAutoFit/>
          </a:bodyPr>
          <a:p>
            <a:pPr marL="285750" indent="-285750">
              <a:buFont typeface="Arial" panose="020B0604020202020204" pitchFamily="34" charset="0"/>
              <a:buChar char="•"/>
            </a:pPr>
            <a:r>
              <a:rPr lang="zh-CN" altLang="en-US" sz="2000" b="1">
                <a:solidFill>
                  <a:srgbClr val="C00000"/>
                </a:solidFill>
              </a:rPr>
              <a:t>经验上</a:t>
            </a:r>
            <a:r>
              <a:rPr lang="zh-CN" altLang="en-US" sz="2000"/>
              <a:t>，氚核结合能与核物质饱和性质必需三体相互作用（非相对论框架）</a:t>
            </a:r>
            <a:endParaRPr lang="zh-CN" altLang="en-US" sz="2000"/>
          </a:p>
          <a:p>
            <a:pPr marL="285750" indent="-285750">
              <a:buFont typeface="Arial" panose="020B0604020202020204" pitchFamily="34" charset="0"/>
              <a:buChar char="•"/>
            </a:pPr>
            <a:r>
              <a:rPr lang="zh-CN" altLang="en-US" sz="2000" b="1">
                <a:solidFill>
                  <a:srgbClr val="C00000"/>
                </a:solidFill>
              </a:rPr>
              <a:t>理论上</a:t>
            </a:r>
            <a:r>
              <a:rPr lang="zh-CN" altLang="en-US" sz="2000"/>
              <a:t>，也是有效场论自洽计阶规则的要求，将高能标部分移除过程中自然</a:t>
            </a:r>
            <a:r>
              <a:rPr lang="zh-CN" altLang="en-US" sz="2000"/>
              <a:t>出现</a:t>
            </a:r>
            <a:endParaRPr lang="zh-CN" altLang="en-US" sz="2000"/>
          </a:p>
        </p:txBody>
      </p:sp>
      <p:pic>
        <p:nvPicPr>
          <p:cNvPr id="30" name="图片 29" descr="7b0a202020202266696c746572223a202232220a7d0a"/>
          <p:cNvPicPr>
            <a:picLocks noChangeAspect="1"/>
          </p:cNvPicPr>
          <p:nvPr>
            <p:custDataLst>
              <p:tags r:id="rId13"/>
            </p:custDataLst>
          </p:nvPr>
        </p:nvPicPr>
        <p:blipFill>
          <a:blip r:embed="rId14"/>
          <a:stretch>
            <a:fillRect/>
          </a:stretch>
        </p:blipFill>
        <p:spPr>
          <a:xfrm>
            <a:off x="10161905" y="794385"/>
            <a:ext cx="1741805" cy="1280160"/>
          </a:xfrm>
          <a:prstGeom prst="rect">
            <a:avLst/>
          </a:prstGeom>
        </p:spPr>
      </p:pic>
      <p:sp>
        <p:nvSpPr>
          <p:cNvPr id="24" name="文本框 23"/>
          <p:cNvSpPr txBox="1"/>
          <p:nvPr/>
        </p:nvSpPr>
        <p:spPr>
          <a:xfrm>
            <a:off x="2449195" y="5922010"/>
            <a:ext cx="3110230" cy="368300"/>
          </a:xfrm>
          <a:prstGeom prst="rect">
            <a:avLst/>
          </a:prstGeom>
          <a:noFill/>
        </p:spPr>
        <p:txBody>
          <a:bodyPr wrap="square" rtlCol="0">
            <a:spAutoFit/>
          </a:bodyPr>
          <a:p>
            <a:r>
              <a:rPr lang="zh-CN" altLang="en-US" b="1">
                <a:solidFill>
                  <a:srgbClr val="0070C0"/>
                </a:solidFill>
              </a:rPr>
              <a:t>尚未有完整的相对论</a:t>
            </a:r>
            <a:r>
              <a:rPr lang="en-US" altLang="zh-CN" b="1">
                <a:solidFill>
                  <a:srgbClr val="0070C0"/>
                </a:solidFill>
              </a:rPr>
              <a:t>2N+3N</a:t>
            </a:r>
            <a:endParaRPr lang="en-US" altLang="zh-CN" b="1">
              <a:solidFill>
                <a:srgbClr val="0070C0"/>
              </a:solidFill>
            </a:endParaRPr>
          </a:p>
        </p:txBody>
      </p:sp>
      <p:sp>
        <p:nvSpPr>
          <p:cNvPr id="31" name="文本框 30"/>
          <p:cNvSpPr txBox="1"/>
          <p:nvPr/>
        </p:nvSpPr>
        <p:spPr>
          <a:xfrm>
            <a:off x="6177915" y="5915660"/>
            <a:ext cx="3795395" cy="368300"/>
          </a:xfrm>
          <a:prstGeom prst="rect">
            <a:avLst/>
          </a:prstGeom>
          <a:noFill/>
        </p:spPr>
        <p:txBody>
          <a:bodyPr wrap="square" rtlCol="0">
            <a:spAutoFit/>
          </a:bodyPr>
          <a:p>
            <a:r>
              <a:rPr lang="zh-CN" altLang="en-US" b="1">
                <a:solidFill>
                  <a:srgbClr val="0070C0"/>
                </a:solidFill>
              </a:rPr>
              <a:t>尚未有严格的相对论</a:t>
            </a:r>
            <a:r>
              <a:rPr lang="zh-CN" altLang="en-US" b="1">
                <a:solidFill>
                  <a:srgbClr val="0070C0"/>
                </a:solidFill>
              </a:rPr>
              <a:t>三体方程</a:t>
            </a:r>
            <a:endParaRPr lang="zh-CN" altLang="en-US" b="1">
              <a:solidFill>
                <a:srgbClr val="0070C0"/>
              </a:solidFill>
            </a:endParaRPr>
          </a:p>
        </p:txBody>
      </p:sp>
      <p:grpSp>
        <p:nvGrpSpPr>
          <p:cNvPr id="32" name="组合 31"/>
          <p:cNvGrpSpPr/>
          <p:nvPr/>
        </p:nvGrpSpPr>
        <p:grpSpPr>
          <a:xfrm>
            <a:off x="1807861" y="4332465"/>
            <a:ext cx="8292465" cy="2016760"/>
            <a:chOff x="5697940" y="1832192"/>
            <a:chExt cx="6039260" cy="735488"/>
          </a:xfrm>
        </p:grpSpPr>
        <p:sp>
          <p:nvSpPr>
            <p:cNvPr id="33" name="圆角矩形 32"/>
            <p:cNvSpPr/>
            <p:nvPr/>
          </p:nvSpPr>
          <p:spPr>
            <a:xfrm>
              <a:off x="5697940" y="1832192"/>
              <a:ext cx="6039260" cy="735488"/>
            </a:xfrm>
            <a:prstGeom prst="roundRect">
              <a:avLst>
                <a:gd name="adj" fmla="val 8432"/>
              </a:avLst>
            </a:prstGeom>
            <a:noFill/>
            <a:ln w="38100">
              <a:solidFill>
                <a:schemeClr val="accent6">
                  <a:lumMod val="60000"/>
                  <a:lumOff val="40000"/>
                </a:schemeClr>
              </a:solidFill>
            </a:ln>
            <a:effectLst/>
          </p:spPr>
          <p:style>
            <a:lnRef idx="1">
              <a:schemeClr val="accent5"/>
            </a:lnRef>
            <a:fillRef idx="3">
              <a:schemeClr val="accent5"/>
            </a:fillRef>
            <a:effectRef idx="2">
              <a:schemeClr val="accent5"/>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文本框 14"/>
            <p:cNvSpPr txBox="1"/>
            <p:nvPr/>
          </p:nvSpPr>
          <p:spPr>
            <a:xfrm>
              <a:off x="6247149" y="1861436"/>
              <a:ext cx="5337889" cy="12296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600" b="1" dirty="0">
                  <a:latin typeface="微软雅黑" panose="020B0503020204020204" charset="-122"/>
                  <a:ea typeface="微软雅黑" panose="020B0503020204020204" charset="-122"/>
                </a:rPr>
                <a:t>2B+3B</a:t>
              </a:r>
              <a:r>
                <a:rPr lang="zh-CN" altLang="en-US" sz="1600" b="1" dirty="0">
                  <a:latin typeface="微软雅黑" panose="020B0503020204020204" charset="-122"/>
                  <a:ea typeface="微软雅黑" panose="020B0503020204020204" charset="-122"/>
                </a:rPr>
                <a:t> 相互作用               </a:t>
              </a:r>
              <a:r>
                <a:rPr lang="en-US" altLang="zh-CN" sz="1600" b="1" dirty="0">
                  <a:latin typeface="微软雅黑" panose="020B0503020204020204" charset="-122"/>
                  <a:ea typeface="微软雅黑" panose="020B0503020204020204" charset="-122"/>
                </a:rPr>
                <a:t>+  </a:t>
              </a:r>
              <a:r>
                <a:rPr lang="zh-CN" altLang="en-US" sz="1600" b="1" dirty="0">
                  <a:latin typeface="微软雅黑" panose="020B0503020204020204" charset="-122"/>
                  <a:ea typeface="微软雅黑" panose="020B0503020204020204" charset="-122"/>
                </a:rPr>
                <a:t> </a:t>
              </a:r>
              <a:r>
                <a:rPr lang="en-US" altLang="zh-CN" sz="1600" b="1" dirty="0">
                  <a:latin typeface="微软雅黑" panose="020B0503020204020204" charset="-122"/>
                  <a:ea typeface="微软雅黑" panose="020B0503020204020204" charset="-122"/>
                </a:rPr>
                <a:t>          </a:t>
              </a:r>
              <a:r>
                <a:rPr lang="zh-CN" altLang="en-US" sz="1600" b="1" dirty="0">
                  <a:latin typeface="微软雅黑" panose="020B0503020204020204" charset="-122"/>
                  <a:ea typeface="微软雅黑" panose="020B0503020204020204" charset="-122"/>
                </a:rPr>
                <a:t>   </a:t>
              </a:r>
              <a:r>
                <a:rPr lang="en-US" altLang="zh-CN" sz="1600" b="1" dirty="0">
                  <a:latin typeface="微软雅黑" panose="020B0503020204020204" charset="-122"/>
                  <a:ea typeface="微软雅黑" panose="020B0503020204020204" charset="-122"/>
                </a:rPr>
                <a:t> </a:t>
              </a:r>
              <a:r>
                <a:rPr lang="en-US" altLang="zh-CN" sz="1600" b="1" dirty="0">
                  <a:solidFill>
                    <a:srgbClr val="C00000"/>
                  </a:solidFill>
                  <a:latin typeface="微软雅黑" panose="020B0503020204020204" charset="-122"/>
                  <a:ea typeface="微软雅黑" panose="020B0503020204020204" charset="-122"/>
                </a:rPr>
                <a:t>(</a:t>
              </a:r>
              <a:r>
                <a:rPr lang="zh-CN" altLang="en-US" sz="1600" b="1" dirty="0">
                  <a:solidFill>
                    <a:srgbClr val="C00000"/>
                  </a:solidFill>
                  <a:latin typeface="微软雅黑" panose="020B0503020204020204" charset="-122"/>
                  <a:ea typeface="微软雅黑" panose="020B0503020204020204" charset="-122"/>
                </a:rPr>
                <a:t>相对论</a:t>
              </a:r>
              <a:r>
                <a:rPr lang="en-US" altLang="zh-CN" sz="1600" b="1" dirty="0">
                  <a:solidFill>
                    <a:srgbClr val="C00000"/>
                  </a:solidFill>
                  <a:latin typeface="微软雅黑" panose="020B0503020204020204" charset="-122"/>
                  <a:ea typeface="微软雅黑" panose="020B0503020204020204" charset="-122"/>
                </a:rPr>
                <a:t>) </a:t>
              </a:r>
              <a:r>
                <a:rPr lang="zh-CN" altLang="en-US" sz="1600" b="1" dirty="0">
                  <a:solidFill>
                    <a:srgbClr val="C00000"/>
                  </a:solidFill>
                  <a:latin typeface="微软雅黑" panose="020B0503020204020204" charset="-122"/>
                  <a:ea typeface="微软雅黑" panose="020B0503020204020204" charset="-122"/>
                </a:rPr>
                <a:t>三体散射</a:t>
              </a:r>
              <a:r>
                <a:rPr lang="zh-CN" altLang="en-US" sz="1600" b="1" dirty="0">
                  <a:solidFill>
                    <a:srgbClr val="C00000"/>
                  </a:solidFill>
                  <a:latin typeface="微软雅黑" panose="020B0503020204020204" charset="-122"/>
                  <a:ea typeface="微软雅黑" panose="020B0503020204020204" charset="-122"/>
                </a:rPr>
                <a:t>方程   </a:t>
              </a:r>
              <a:endParaRPr lang="en-US" altLang="zh-CN" sz="1600" b="1" dirty="0">
                <a:solidFill>
                  <a:srgbClr val="C00000"/>
                </a:solidFill>
                <a:latin typeface="微软雅黑" panose="020B0503020204020204" charset="-122"/>
                <a:ea typeface="微软雅黑" panose="020B0503020204020204" charset="-122"/>
              </a:endParaRPr>
            </a:p>
          </p:txBody>
        </p:sp>
        <p:grpSp>
          <p:nvGrpSpPr>
            <p:cNvPr id="35" name="组合 34"/>
            <p:cNvGrpSpPr/>
            <p:nvPr/>
          </p:nvGrpSpPr>
          <p:grpSpPr>
            <a:xfrm>
              <a:off x="5904546" y="1962378"/>
              <a:ext cx="5811933" cy="474976"/>
              <a:chOff x="5973688" y="1758014"/>
              <a:chExt cx="5811933" cy="474976"/>
            </a:xfrm>
          </p:grpSpPr>
          <p:pic>
            <p:nvPicPr>
              <p:cNvPr id="36" name="图片 35"/>
              <p:cNvPicPr>
                <a:picLocks noChangeAspect="1"/>
              </p:cNvPicPr>
              <p:nvPr>
                <p:custDataLst>
                  <p:tags r:id="rId15"/>
                </p:custDataLst>
              </p:nvPr>
            </p:nvPicPr>
            <p:blipFill>
              <a:blip r:embed="rId16"/>
              <a:stretch>
                <a:fillRect/>
              </a:stretch>
            </p:blipFill>
            <p:spPr>
              <a:xfrm>
                <a:off x="8786650" y="1803814"/>
                <a:ext cx="2998971" cy="377489"/>
              </a:xfrm>
              <a:prstGeom prst="rect">
                <a:avLst/>
              </a:prstGeom>
              <a:ln w="19050" cap="sq">
                <a:noFill/>
                <a:prstDash val="solid"/>
                <a:miter lim="800000"/>
                <a:headEnd/>
                <a:tailEnd/>
              </a:ln>
              <a:effectLst/>
            </p:spPr>
          </p:pic>
          <p:pic>
            <p:nvPicPr>
              <p:cNvPr id="37" name="图片 36"/>
              <p:cNvPicPr>
                <a:picLocks noChangeAspect="1"/>
              </p:cNvPicPr>
              <p:nvPr/>
            </p:nvPicPr>
            <p:blipFill>
              <a:blip r:embed="rId17"/>
              <a:stretch>
                <a:fillRect/>
              </a:stretch>
            </p:blipFill>
            <p:spPr>
              <a:xfrm>
                <a:off x="5973688" y="1758014"/>
                <a:ext cx="1757563" cy="469090"/>
              </a:xfrm>
              <a:prstGeom prst="rect">
                <a:avLst/>
              </a:prstGeom>
            </p:spPr>
          </p:pic>
          <p:pic>
            <p:nvPicPr>
              <p:cNvPr id="38" name="图片 37"/>
              <p:cNvPicPr>
                <a:picLocks noChangeAspect="1"/>
              </p:cNvPicPr>
              <p:nvPr/>
            </p:nvPicPr>
            <p:blipFill>
              <a:blip r:embed="rId18"/>
              <a:stretch>
                <a:fillRect/>
              </a:stretch>
            </p:blipFill>
            <p:spPr>
              <a:xfrm>
                <a:off x="7731251" y="1763900"/>
                <a:ext cx="876257" cy="469090"/>
              </a:xfrm>
              <a:prstGeom prst="rect">
                <a:avLst/>
              </a:prstGeom>
            </p:spPr>
          </p:pic>
        </p:grpSp>
      </p:grpSp>
      <p:sp>
        <p:nvSpPr>
          <p:cNvPr id="39" name="文本框 38"/>
          <p:cNvSpPr txBox="1"/>
          <p:nvPr/>
        </p:nvSpPr>
        <p:spPr>
          <a:xfrm>
            <a:off x="1633220" y="4332605"/>
            <a:ext cx="422910" cy="2016760"/>
          </a:xfrm>
          <a:prstGeom prst="rect">
            <a:avLst/>
          </a:prstGeom>
          <a:solidFill>
            <a:schemeClr val="bg1"/>
          </a:solidFill>
          <a:ln w="38100">
            <a:solidFill>
              <a:srgbClr val="EF949E"/>
            </a:solidFill>
          </a:ln>
        </p:spPr>
        <p:style>
          <a:lnRef idx="2">
            <a:schemeClr val="accent1"/>
          </a:lnRef>
          <a:fillRef idx="0">
            <a:srgbClr val="FFFFFF"/>
          </a:fillRef>
          <a:effectRef idx="0">
            <a:srgbClr val="FFFFFF"/>
          </a:effectRef>
          <a:fontRef idx="minor">
            <a:schemeClr val="tx1"/>
          </a:fontRef>
        </p:style>
        <p:txBody>
          <a:bodyPr vert="horz" wrap="square" rtlCol="0">
            <a:noAutofit/>
          </a:bodyPr>
          <a:p>
            <a:r>
              <a:rPr lang="zh-CN" altLang="en-US" b="1"/>
              <a:t>相对论三体框架</a:t>
            </a:r>
            <a:endParaRPr lang="zh-CN" altLang="en-US" b="1"/>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bg1"/>
                </a:solidFill>
                <a:sym typeface="+mn-ea"/>
              </a:rPr>
              <a:t>相对论三体问题</a:t>
            </a:r>
            <a:endParaRPr lang="zh-CN" altLang="en-US" sz="2400"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45412"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a:t>
                </a:r>
                <a:r>
                  <a:rPr lang="zh-CN" altLang="en-US" sz="1100" b="1" dirty="0">
                    <a:solidFill>
                      <a:schemeClr val="bg1"/>
                    </a:solidFill>
                    <a:latin typeface="微软雅黑" panose="020B0503020204020204" charset="-122"/>
                    <a:ea typeface="微软雅黑" panose="020B0503020204020204" charset="-122"/>
                    <a:sym typeface="+mn-ea"/>
                  </a:rPr>
                  <a:t>新进展</a:t>
                </a:r>
                <a:endParaRPr lang="zh-CN" altLang="en-US" sz="1100" b="1" dirty="0">
                  <a:solidFill>
                    <a:schemeClr val="bg1"/>
                  </a:solidFill>
                  <a:latin typeface="微软雅黑" panose="020B0503020204020204" charset="-122"/>
                  <a:ea typeface="微软雅黑" panose="020B0503020204020204" charset="-122"/>
                  <a:sym typeface="+mn-ea"/>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2"/>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26168"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32" name="文本框 31"/>
          <p:cNvSpPr txBox="1"/>
          <p:nvPr/>
        </p:nvSpPr>
        <p:spPr>
          <a:xfrm>
            <a:off x="2830195" y="756920"/>
            <a:ext cx="3928745" cy="398780"/>
          </a:xfrm>
          <a:prstGeom prst="rect">
            <a:avLst/>
          </a:prstGeom>
          <a:noFill/>
        </p:spPr>
        <p:txBody>
          <a:bodyPr wrap="square" rtlCol="0">
            <a:spAutoFit/>
          </a:bodyPr>
          <a:p>
            <a:pPr algn="l">
              <a:spcBef>
                <a:spcPts val="1350"/>
              </a:spcBef>
              <a:spcAft>
                <a:spcPts val="225"/>
              </a:spcAft>
            </a:pPr>
            <a:r>
              <a:rPr lang="en-US" altLang="zh-CN" sz="2000" b="1" u="none" strike="noStrike" dirty="0">
                <a:effectLst/>
                <a:ea typeface="微软雅黑" panose="020B0503020204020204" charset="-122"/>
                <a:cs typeface="+mn-lt"/>
              </a:rPr>
              <a:t>Bethe-Salpeter equation</a:t>
            </a:r>
            <a:r>
              <a:rPr lang="zh-CN" altLang="en-US" sz="2000" b="1" u="none" strike="noStrike" dirty="0">
                <a:effectLst/>
                <a:ea typeface="微软雅黑" panose="020B0503020204020204" charset="-122"/>
                <a:cs typeface="+mn-lt"/>
              </a:rPr>
              <a:t> </a:t>
            </a:r>
            <a:r>
              <a:rPr lang="en-US" altLang="zh-CN" sz="2000" b="1" u="none" strike="noStrike" dirty="0">
                <a:effectLst/>
                <a:ea typeface="微软雅黑" panose="020B0503020204020204" charset="-122"/>
                <a:cs typeface="+mn-lt"/>
              </a:rPr>
              <a:t>(BSE)</a:t>
            </a:r>
            <a:endParaRPr lang="en-US" altLang="zh-CN" sz="2000" b="1" u="none" strike="noStrike" dirty="0">
              <a:effectLst/>
              <a:ea typeface="微软雅黑" panose="020B0503020204020204" charset="-122"/>
              <a:cs typeface="+mn-lt"/>
              <a:hlinkClick r:id="rId3"/>
            </a:endParaRPr>
          </a:p>
        </p:txBody>
      </p:sp>
      <mc:AlternateContent xmlns:mc="http://schemas.openxmlformats.org/markup-compatibility/2006">
        <mc:Choice xmlns:a14="http://schemas.microsoft.com/office/drawing/2010/main" Requires="a14">
          <p:sp>
            <p:nvSpPr>
              <p:cNvPr id="33" name="文本框 32"/>
              <p:cNvSpPr txBox="1"/>
              <p:nvPr/>
            </p:nvSpPr>
            <p:spPr>
              <a:xfrm>
                <a:off x="8245650" y="1313628"/>
                <a:ext cx="1315085" cy="276860"/>
              </a:xfrm>
              <a:prstGeom prst="rect">
                <a:avLst/>
              </a:prstGeom>
              <a:noFill/>
            </p:spPr>
            <p:txBody>
              <a:bodyPr wrap="none" lIns="0" tIns="0" rIns="0" bIns="0" rtlCol="0">
                <a:spAutoFit/>
              </a:bodyPr>
              <a:p>
                <a14:m>
                  <m:oMathPara xmlns:m="http://schemas.openxmlformats.org/officeDocument/2006/math">
                    <m:oMathParaPr>
                      <m:jc m:val="centerGroup"/>
                    </m:oMathParaPr>
                    <m:oMath xmlns:m="http://schemas.openxmlformats.org/officeDocument/2006/math">
                      <m:r>
                        <a:rPr kumimoji="1" lang="en-US" altLang="zh-CN" b="1" i="1" smtClean="0">
                          <a:latin typeface="Cambria Math" panose="02040503050406030204" pitchFamily="18" charset="0"/>
                        </a:rPr>
                        <m:t>𝑻</m:t>
                      </m:r>
                      <m:r>
                        <a:rPr kumimoji="1" lang="en-US" altLang="zh-CN" b="1" i="1" smtClean="0">
                          <a:latin typeface="Cambria Math" panose="02040503050406030204" pitchFamily="18" charset="0"/>
                        </a:rPr>
                        <m:t>=</m:t>
                      </m:r>
                      <m:r>
                        <a:rPr kumimoji="1" lang="en-US" altLang="zh-CN" b="1" i="1" smtClean="0">
                          <a:latin typeface="Cambria Math" panose="02040503050406030204" pitchFamily="18" charset="0"/>
                          <a:ea typeface="Cambria Math" panose="02040503050406030204" pitchFamily="18" charset="0"/>
                        </a:rPr>
                        <m:t>𝓥</m:t>
                      </m:r>
                      <m:r>
                        <a:rPr kumimoji="1" lang="en-US" altLang="zh-CN" b="1" i="1" smtClean="0">
                          <a:latin typeface="Cambria Math" panose="02040503050406030204" pitchFamily="18" charset="0"/>
                        </a:rPr>
                        <m:t>+</m:t>
                      </m:r>
                      <m:r>
                        <a:rPr kumimoji="1" lang="en-US" altLang="zh-CN" b="1" i="1">
                          <a:latin typeface="Cambria Math" panose="02040503050406030204" pitchFamily="18" charset="0"/>
                          <a:ea typeface="Cambria Math" panose="02040503050406030204" pitchFamily="18" charset="0"/>
                        </a:rPr>
                        <m:t>𝓥</m:t>
                      </m:r>
                      <m:r>
                        <a:rPr kumimoji="1" lang="en-US" altLang="zh-CN" b="1" i="1" smtClean="0">
                          <a:latin typeface="Cambria Math" panose="02040503050406030204" pitchFamily="18" charset="0"/>
                          <a:ea typeface="Cambria Math" panose="02040503050406030204" pitchFamily="18" charset="0"/>
                        </a:rPr>
                        <m:t>𝖌</m:t>
                      </m:r>
                      <m:r>
                        <a:rPr kumimoji="1" lang="en-US" altLang="zh-CN" b="1" i="1" smtClean="0">
                          <a:latin typeface="Cambria Math" panose="02040503050406030204" pitchFamily="18" charset="0"/>
                        </a:rPr>
                        <m:t>𝑻</m:t>
                      </m:r>
                    </m:oMath>
                  </m:oMathPara>
                </a14:m>
                <a:endParaRPr kumimoji="1" lang="zh-CN" altLang="en-US" b="1" dirty="0"/>
              </a:p>
            </p:txBody>
          </p:sp>
        </mc:Choice>
        <mc:Fallback>
          <p:sp>
            <p:nvSpPr>
              <p:cNvPr id="33" name="文本框 32"/>
              <p:cNvSpPr txBox="1">
                <a:spLocks noRot="1" noChangeAspect="1" noMove="1" noResize="1" noEditPoints="1" noAdjustHandles="1" noChangeArrowheads="1" noChangeShapeType="1" noTextEdit="1"/>
              </p:cNvSpPr>
              <p:nvPr/>
            </p:nvSpPr>
            <p:spPr>
              <a:xfrm>
                <a:off x="8245650" y="1313628"/>
                <a:ext cx="1315085" cy="276860"/>
              </a:xfrm>
              <a:prstGeom prst="rect">
                <a:avLst/>
              </a:prstGeom>
              <a:blipFill rotWithShape="1">
                <a:blip r:embed="rId4"/>
                <a:stretch>
                  <a:fillRect l="-13" t="-162" r="-3850" b="162"/>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4" name="文本框 33"/>
              <p:cNvSpPr txBox="1"/>
              <p:nvPr/>
            </p:nvSpPr>
            <p:spPr>
              <a:xfrm>
                <a:off x="7386638" y="1691640"/>
                <a:ext cx="3434715" cy="553720"/>
              </a:xfrm>
              <a:prstGeom prst="rect">
                <a:avLst/>
              </a:prstGeom>
              <a:noFill/>
            </p:spPr>
            <p:txBody>
              <a:bodyPr wrap="square" lIns="0" tIns="0" rIns="0" bIns="0" rtlCol="0">
                <a:spAutoFit/>
              </a:bodyPr>
              <a:p>
                <a:pPr marL="285750" indent="-285750">
                  <a:buFont typeface="Arial" panose="020B0604020202020204" pitchFamily="34" charset="0"/>
                  <a:buChar char="•"/>
                </a:pPr>
                <a14:m>
                  <m:oMath xmlns:m="http://schemas.openxmlformats.org/officeDocument/2006/math">
                    <m:r>
                      <a:rPr kumimoji="1" lang="en-US" altLang="zh-CN" b="0" i="1" smtClean="0">
                        <a:latin typeface="Cambria Math" panose="02040503050406030204" pitchFamily="18" charset="0"/>
                        <a:ea typeface="MS Mincho" charset="0"/>
                        <a:cs typeface="Cambria Math" panose="02040503050406030204" pitchFamily="18" charset="0"/>
                      </a:rPr>
                      <m:t>𝒱</m:t>
                    </m:r>
                    <m:r>
                      <a:rPr kumimoji="1" lang="en-US" altLang="zh-CN" b="0" i="1" smtClean="0">
                        <a:latin typeface="Cambria Math" panose="02040503050406030204" pitchFamily="18" charset="0"/>
                        <a:ea typeface="MS Mincho" charset="0"/>
                        <a:cs typeface="Cambria Math" panose="02040503050406030204" pitchFamily="18" charset="0"/>
                      </a:rPr>
                      <m:t>:</m:t>
                    </m:r>
                  </m:oMath>
                </a14:m>
                <a:r>
                  <a:rPr lang="zh-CN" altLang="en-US" dirty="0">
                    <a:ea typeface="微软雅黑" panose="020B0503020204020204" charset="-122"/>
                    <a:cs typeface="+mn-lt"/>
                  </a:rPr>
                  <a:t> 所有不可约费曼图的贡献</a:t>
                </a:r>
                <a:endParaRPr lang="en-US" altLang="zh-CN" dirty="0">
                  <a:ea typeface="微软雅黑" panose="020B0503020204020204" charset="-122"/>
                  <a:cs typeface="+mn-lt"/>
                </a:endParaRPr>
              </a:p>
              <a:p>
                <a:pPr marL="285750" indent="-285750">
                  <a:buFont typeface="Arial" panose="020B0604020202020204" pitchFamily="34" charset="0"/>
                  <a:buChar char="•"/>
                </a:pPr>
                <a14:m>
                  <m:oMath xmlns:m="http://schemas.openxmlformats.org/officeDocument/2006/math">
                    <m:r>
                      <a:rPr kumimoji="1" lang="en-US" altLang="zh-CN" i="1">
                        <a:latin typeface="Cambria Math" panose="02040503050406030204" pitchFamily="18" charset="0"/>
                        <a:ea typeface="MS Mincho" charset="0"/>
                        <a:cs typeface="Cambria Math" panose="02040503050406030204" pitchFamily="18" charset="0"/>
                      </a:rPr>
                      <m:t>𝔤</m:t>
                    </m:r>
                    <m:r>
                      <a:rPr kumimoji="1" lang="en-US" altLang="zh-CN" b="0" i="1" smtClean="0">
                        <a:latin typeface="Cambria Math" panose="02040503050406030204" pitchFamily="18" charset="0"/>
                        <a:ea typeface="MS Mincho" charset="0"/>
                        <a:cs typeface="Cambria Math" panose="02040503050406030204" pitchFamily="18" charset="0"/>
                      </a:rPr>
                      <m:t>:</m:t>
                    </m:r>
                  </m:oMath>
                </a14:m>
                <a:r>
                  <a:rPr lang="zh-CN" altLang="en-US" dirty="0">
                    <a:ea typeface="微软雅黑" panose="020B0503020204020204" charset="-122"/>
                    <a:cs typeface="+mn-lt"/>
                  </a:rPr>
                  <a:t>  相对论的</a:t>
                </a:r>
                <a:r>
                  <a:rPr lang="zh-CN" altLang="en-US" dirty="0">
                    <a:ea typeface="微软雅黑" panose="020B0503020204020204" charset="-122"/>
                    <a:cs typeface="+mn-lt"/>
                  </a:rPr>
                  <a:t>两核子</a:t>
                </a:r>
                <a:r>
                  <a:rPr lang="zh-CN" altLang="en-US" dirty="0">
                    <a:ea typeface="微软雅黑" panose="020B0503020204020204" charset="-122"/>
                    <a:cs typeface="+mn-lt"/>
                  </a:rPr>
                  <a:t>传播子</a:t>
                </a:r>
                <a:endParaRPr lang="zh-CN" altLang="en-US" dirty="0">
                  <a:ea typeface="微软雅黑" panose="020B0503020204020204" charset="-122"/>
                  <a:cs typeface="+mn-lt"/>
                </a:endParaRPr>
              </a:p>
            </p:txBody>
          </p:sp>
        </mc:Choice>
        <mc:Fallback>
          <p:sp>
            <p:nvSpPr>
              <p:cNvPr id="34" name="文本框 33"/>
              <p:cNvSpPr txBox="1">
                <a:spLocks noRot="1" noChangeAspect="1" noMove="1" noResize="1" noEditPoints="1" noAdjustHandles="1" noChangeArrowheads="1" noChangeShapeType="1" noTextEdit="1"/>
              </p:cNvSpPr>
              <p:nvPr/>
            </p:nvSpPr>
            <p:spPr>
              <a:xfrm>
                <a:off x="7386638" y="1691640"/>
                <a:ext cx="3434715" cy="553720"/>
              </a:xfrm>
              <a:prstGeom prst="rect">
                <a:avLst/>
              </a:prstGeom>
              <a:blipFill rotWithShape="1">
                <a:blip r:embed="rId5"/>
                <a:stretch>
                  <a:fillRect l="-9" t="-3440" r="9"/>
                </a:stretch>
              </a:blipFill>
            </p:spPr>
            <p:txBody>
              <a:bodyPr/>
              <a:lstStyle/>
              <a:p>
                <a:r>
                  <a:rPr lang="zh-CN" altLang="en-US">
                    <a:noFill/>
                  </a:rPr>
                  <a:t> </a:t>
                </a:r>
              </a:p>
            </p:txBody>
          </p:sp>
        </mc:Fallback>
      </mc:AlternateContent>
      <p:sp>
        <p:nvSpPr>
          <p:cNvPr id="37" name="文本框 36"/>
          <p:cNvSpPr txBox="1"/>
          <p:nvPr/>
        </p:nvSpPr>
        <p:spPr>
          <a:xfrm>
            <a:off x="227965" y="694880"/>
            <a:ext cx="2602230" cy="460375"/>
          </a:xfrm>
          <a:prstGeom prst="rect">
            <a:avLst/>
          </a:prstGeom>
          <a:noFill/>
        </p:spPr>
        <p:txBody>
          <a:bodyPr wrap="none" rtlCol="0">
            <a:spAutoFit/>
          </a:bodyPr>
          <a:p>
            <a:pPr marL="285750" indent="-285750" algn="l">
              <a:buFont typeface="Wingdings" panose="05000000000000000000" pitchFamily="2" charset="2"/>
              <a:buChar char="p"/>
            </a:pPr>
            <a:r>
              <a:rPr lang="zh-CN" altLang="en-US" sz="2400" dirty="0" smtClean="0"/>
              <a:t>两体重散射</a:t>
            </a:r>
            <a:r>
              <a:rPr lang="zh-CN" altLang="en-US" sz="2400" dirty="0" smtClean="0"/>
              <a:t>过程</a:t>
            </a:r>
            <a:endParaRPr lang="zh-CN" altLang="en-US" sz="2400" dirty="0" smtClean="0"/>
          </a:p>
        </p:txBody>
      </p:sp>
      <p:pic>
        <p:nvPicPr>
          <p:cNvPr id="38" name="图片 37" descr="7b0a202020202266696c746572223a202232220a7d0a"/>
          <p:cNvPicPr>
            <a:picLocks noChangeAspect="1"/>
          </p:cNvPicPr>
          <p:nvPr>
            <p:custDataLst>
              <p:tags r:id="rId6"/>
            </p:custDataLst>
          </p:nvPr>
        </p:nvPicPr>
        <p:blipFill>
          <a:blip r:embed="rId7"/>
          <a:stretch>
            <a:fillRect/>
          </a:stretch>
        </p:blipFill>
        <p:spPr>
          <a:xfrm>
            <a:off x="848995" y="1155065"/>
            <a:ext cx="5454650" cy="1470025"/>
          </a:xfrm>
          <a:prstGeom prst="rect">
            <a:avLst/>
          </a:prstGeom>
        </p:spPr>
      </p:pic>
      <p:sp>
        <p:nvSpPr>
          <p:cNvPr id="40" name="文本框 39"/>
          <p:cNvSpPr txBox="1"/>
          <p:nvPr/>
        </p:nvSpPr>
        <p:spPr>
          <a:xfrm>
            <a:off x="354965" y="2801175"/>
            <a:ext cx="2602230" cy="460375"/>
          </a:xfrm>
          <a:prstGeom prst="rect">
            <a:avLst/>
          </a:prstGeom>
          <a:noFill/>
        </p:spPr>
        <p:txBody>
          <a:bodyPr wrap="none" rtlCol="0">
            <a:spAutoFit/>
          </a:bodyPr>
          <a:p>
            <a:pPr marL="285750" indent="-285750" algn="l">
              <a:buFont typeface="Wingdings" panose="05000000000000000000" pitchFamily="2" charset="2"/>
              <a:buChar char="p"/>
            </a:pPr>
            <a:r>
              <a:rPr lang="zh-CN" altLang="en-US" sz="2400" dirty="0" smtClean="0"/>
              <a:t>三体重散射</a:t>
            </a:r>
            <a:r>
              <a:rPr lang="zh-CN" altLang="en-US" sz="2400" dirty="0" smtClean="0"/>
              <a:t>过程</a:t>
            </a:r>
            <a:endParaRPr lang="zh-CN" altLang="en-US" sz="2400" dirty="0" smtClean="0"/>
          </a:p>
        </p:txBody>
      </p:sp>
      <mc:AlternateContent xmlns:mc="http://schemas.openxmlformats.org/markup-compatibility/2006">
        <mc:Choice xmlns:a14="http://schemas.microsoft.com/office/drawing/2010/main" Requires="a14">
          <p:sp>
            <p:nvSpPr>
              <p:cNvPr id="44" name="文本框 43"/>
              <p:cNvSpPr txBox="1"/>
              <p:nvPr/>
            </p:nvSpPr>
            <p:spPr>
              <a:xfrm>
                <a:off x="7791276" y="4624846"/>
                <a:ext cx="2314902" cy="307340"/>
              </a:xfrm>
              <a:prstGeom prst="rect">
                <a:avLst/>
              </a:prstGeom>
              <a:noFill/>
            </p:spPr>
            <p:txBody>
              <a:bodyPr wrap="square" lIns="0" tIns="0" rIns="0" bIns="0" rtlCol="0">
                <a:spAutoFit/>
              </a:bodyPr>
              <a:p>
                <a14:m>
                  <m:oMathPara xmlns:m="http://schemas.openxmlformats.org/officeDocument/2006/math">
                    <m:oMathParaPr>
                      <m:jc m:val="centerGroup"/>
                    </m:oMathParaPr>
                    <m:oMath xmlns:m="http://schemas.openxmlformats.org/officeDocument/2006/math">
                      <m:r>
                        <a:rPr kumimoji="1" lang="en-US" altLang="zh-CN" sz="2000" b="1" i="1" smtClean="0">
                          <a:latin typeface="Cambria Math" panose="02040503050406030204" pitchFamily="18" charset="0"/>
                        </a:rPr>
                        <m:t>𝑼</m:t>
                      </m:r>
                      <m:r>
                        <a:rPr kumimoji="1" lang="en-US" altLang="zh-CN" sz="2000" b="1" i="1" smtClean="0">
                          <a:latin typeface="Cambria Math" panose="02040503050406030204" pitchFamily="18" charset="0"/>
                        </a:rPr>
                        <m:t>=</m:t>
                      </m:r>
                      <m:r>
                        <a:rPr kumimoji="1" lang="en-US" altLang="zh-CN" sz="2000" b="1" i="1" smtClean="0">
                          <a:latin typeface="Cambria Math" panose="02040503050406030204" pitchFamily="18" charset="0"/>
                        </a:rPr>
                        <m:t>𝑷𝒗</m:t>
                      </m:r>
                      <m:r>
                        <a:rPr kumimoji="1" lang="en-US" altLang="zh-CN" sz="2000" b="1" i="1" smtClean="0">
                          <a:latin typeface="Cambria Math" panose="02040503050406030204" pitchFamily="18" charset="0"/>
                        </a:rPr>
                        <m:t>+</m:t>
                      </m:r>
                      <m:r>
                        <a:rPr kumimoji="1" lang="en-US" altLang="zh-CN" sz="2000" b="1" i="1" smtClean="0">
                          <a:latin typeface="Cambria Math" panose="02040503050406030204" pitchFamily="18" charset="0"/>
                        </a:rPr>
                        <m:t>𝑷𝒕</m:t>
                      </m:r>
                      <m:sSub>
                        <m:sSubPr>
                          <m:ctrlPr>
                            <a:rPr kumimoji="1" lang="en-US" altLang="zh-CN" sz="2000" b="1" i="1" smtClean="0">
                              <a:latin typeface="Cambria Math" panose="02040503050406030204" pitchFamily="18" charset="0"/>
                            </a:rPr>
                          </m:ctrlPr>
                        </m:sSubPr>
                        <m:e>
                          <m:r>
                            <a:rPr kumimoji="1" lang="en-US" altLang="zh-CN" sz="2000" b="1" i="1" smtClean="0">
                              <a:latin typeface="Cambria Math" panose="02040503050406030204" pitchFamily="18" charset="0"/>
                            </a:rPr>
                            <m:t>𝑮</m:t>
                          </m:r>
                        </m:e>
                        <m:sub>
                          <m:r>
                            <a:rPr kumimoji="1" lang="en-US" altLang="zh-CN" sz="2000" b="1" i="1" smtClean="0">
                              <a:latin typeface="Cambria Math" panose="02040503050406030204" pitchFamily="18" charset="0"/>
                            </a:rPr>
                            <m:t>𝟎</m:t>
                          </m:r>
                        </m:sub>
                      </m:sSub>
                      <m:r>
                        <a:rPr kumimoji="1" lang="en-US" altLang="zh-CN" sz="2000" b="1" i="1" smtClean="0">
                          <a:latin typeface="Cambria Math" panose="02040503050406030204" pitchFamily="18" charset="0"/>
                        </a:rPr>
                        <m:t>𝑼</m:t>
                      </m:r>
                    </m:oMath>
                  </m:oMathPara>
                </a14:m>
                <a:endParaRPr kumimoji="1" lang="zh-CN" altLang="en-US" sz="2000" b="1" dirty="0"/>
              </a:p>
            </p:txBody>
          </p:sp>
        </mc:Choice>
        <mc:Fallback>
          <p:sp>
            <p:nvSpPr>
              <p:cNvPr id="44" name="文本框 43"/>
              <p:cNvSpPr txBox="1">
                <a:spLocks noRot="1" noChangeAspect="1" noMove="1" noResize="1" noEditPoints="1" noAdjustHandles="1" noChangeArrowheads="1" noChangeShapeType="1" noTextEdit="1"/>
              </p:cNvSpPr>
              <p:nvPr/>
            </p:nvSpPr>
            <p:spPr>
              <a:xfrm>
                <a:off x="7791276" y="4624846"/>
                <a:ext cx="2314902" cy="307340"/>
              </a:xfrm>
              <a:prstGeom prst="rect">
                <a:avLst/>
              </a:prstGeom>
              <a:blipFill rotWithShape="1">
                <a:blip r:embed="rId8"/>
                <a:stretch>
                  <a:fillRect l="-20" t="-46" r="7" b="4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5" name="文本框 44"/>
              <p:cNvSpPr txBox="1"/>
              <p:nvPr/>
            </p:nvSpPr>
            <p:spPr>
              <a:xfrm>
                <a:off x="7162165" y="6002020"/>
                <a:ext cx="4723765" cy="553720"/>
              </a:xfrm>
              <a:prstGeom prst="rect">
                <a:avLst/>
              </a:prstGeom>
              <a:noFill/>
            </p:spPr>
            <p:txBody>
              <a:bodyPr wrap="square" lIns="0" tIns="0" rIns="0" bIns="0" rtlCol="0">
                <a:spAutoFit/>
              </a:bodyPr>
              <a:p>
                <a:pPr marL="285750" indent="-285750">
                  <a:buFont typeface="Arial" panose="020B0604020202020204" pitchFamily="34" charset="0"/>
                  <a:buChar char="•"/>
                </a:pPr>
                <a14:m>
                  <m:oMath xmlns:m="http://schemas.openxmlformats.org/officeDocument/2006/math">
                    <m:r>
                      <a:rPr kumimoji="1" lang="en-US" altLang="zh-CN" i="1">
                        <a:latin typeface="Cambria Math" panose="02040503050406030204" pitchFamily="18" charset="0"/>
                      </a:rPr>
                      <m:t>𝑣</m:t>
                    </m:r>
                    <m:r>
                      <a:rPr kumimoji="1" lang="en-US" altLang="zh-CN" b="0" i="1" smtClean="0">
                        <a:latin typeface="Cambria Math" panose="02040503050406030204" pitchFamily="18" charset="0"/>
                        <a:ea typeface="Cambria Math" panose="02040503050406030204" pitchFamily="18" charset="0"/>
                      </a:rPr>
                      <m:t>:</m:t>
                    </m:r>
                  </m:oMath>
                </a14:m>
                <a:r>
                  <a:rPr lang="zh-CN" altLang="en-US" dirty="0">
                    <a:latin typeface="微软雅黑" panose="020B0503020204020204" charset="-122"/>
                    <a:ea typeface="微软雅黑" panose="020B0503020204020204" charset="-122"/>
                  </a:rPr>
                  <a:t> </a:t>
                </a:r>
                <a:r>
                  <a:rPr lang="zh-CN" altLang="en-US" dirty="0">
                    <a:ea typeface="微软雅黑" panose="020B0503020204020204" charset="-122"/>
                    <a:cs typeface="+mn-lt"/>
                    <a:sym typeface="+mn-ea"/>
                  </a:rPr>
                  <a:t>所有不可约</a:t>
                </a:r>
                <a:r>
                  <a:rPr lang="zh-CN" altLang="en-US" dirty="0">
                    <a:ea typeface="微软雅黑" panose="020B0503020204020204" charset="-122"/>
                    <a:cs typeface="+mn-lt"/>
                    <a:sym typeface="+mn-ea"/>
                  </a:rPr>
                  <a:t>连通</a:t>
                </a:r>
                <a:r>
                  <a:rPr lang="zh-CN" altLang="en-US" dirty="0">
                    <a:ea typeface="微软雅黑" panose="020B0503020204020204" charset="-122"/>
                    <a:cs typeface="+mn-lt"/>
                    <a:sym typeface="+mn-ea"/>
                  </a:rPr>
                  <a:t>费</a:t>
                </a:r>
                <a:r>
                  <a:rPr lang="zh-CN" altLang="en-US" dirty="0">
                    <a:ea typeface="微软雅黑" panose="020B0503020204020204" charset="-122"/>
                    <a:cs typeface="+mn-lt"/>
                    <a:sym typeface="+mn-ea"/>
                  </a:rPr>
                  <a:t>曼图的贡献</a:t>
                </a:r>
                <a:r>
                  <a:rPr lang="zh-CN" altLang="en-US" dirty="0">
                    <a:latin typeface="微软雅黑" panose="020B0503020204020204" charset="-122"/>
                    <a:ea typeface="微软雅黑" panose="020B0503020204020204" charset="-122"/>
                  </a:rPr>
                  <a:t> </a:t>
                </a:r>
                <a:r>
                  <a:rPr lang="en-US" altLang="zh-CN" dirty="0">
                    <a:latin typeface="微软雅黑" panose="020B0503020204020204" charset="-122"/>
                    <a:ea typeface="微软雅黑" panose="020B0503020204020204" charset="-122"/>
                  </a:rPr>
                  <a:t>(</a:t>
                </a:r>
                <a:r>
                  <a:rPr lang="en-US" b="1" dirty="0">
                    <a:solidFill>
                      <a:srgbClr val="C00000"/>
                    </a:solidFill>
                    <a:latin typeface="微软雅黑" panose="020B0503020204020204" charset="-122"/>
                    <a:ea typeface="微软雅黑" panose="020B0503020204020204" charset="-122"/>
                  </a:rPr>
                  <a:t>2N+3N</a:t>
                </a:r>
                <a:r>
                  <a:rPr lang="en-US" altLang="zh-CN" dirty="0">
                    <a:latin typeface="微软雅黑" panose="020B0503020204020204" charset="-122"/>
                    <a:ea typeface="微软雅黑" panose="020B0503020204020204" charset="-122"/>
                  </a:rPr>
                  <a:t>)</a:t>
                </a:r>
                <a:endParaRPr lang="en-US" altLang="zh-CN" dirty="0">
                  <a:latin typeface="微软雅黑" panose="020B0503020204020204" charset="-122"/>
                  <a:ea typeface="微软雅黑" panose="020B0503020204020204" charset="-122"/>
                </a:endParaRPr>
              </a:p>
              <a:p>
                <a:pPr marL="285750" indent="-285750">
                  <a:buFont typeface="Arial" panose="020B0604020202020204" pitchFamily="34" charset="0"/>
                  <a:buChar char="•"/>
                </a:pPr>
                <a14:m>
                  <m:oMath xmlns:m="http://schemas.openxmlformats.org/officeDocument/2006/math">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𝐺</m:t>
                        </m:r>
                      </m:e>
                      <m:sub>
                        <m:r>
                          <a:rPr kumimoji="1" lang="en-US" altLang="zh-CN" i="1">
                            <a:latin typeface="Cambria Math" panose="02040503050406030204" pitchFamily="18" charset="0"/>
                          </a:rPr>
                          <m:t>0</m:t>
                        </m:r>
                      </m:sub>
                    </m:sSub>
                    <m:r>
                      <a:rPr kumimoji="1" lang="en-US" altLang="zh-CN" i="1">
                        <a:latin typeface="Cambria Math" panose="02040503050406030204" pitchFamily="18" charset="0"/>
                      </a:rPr>
                      <m:t> </m:t>
                    </m:r>
                    <m:r>
                      <a:rPr kumimoji="1" lang="en-US" altLang="zh-CN" b="0" i="1" smtClean="0">
                        <a:latin typeface="Cambria Math" panose="02040503050406030204" pitchFamily="18" charset="0"/>
                        <a:ea typeface="Cambria Math" panose="02040503050406030204" pitchFamily="18" charset="0"/>
                      </a:rPr>
                      <m:t>:</m:t>
                    </m:r>
                  </m:oMath>
                </a14:m>
                <a:r>
                  <a:rPr lang="zh-CN" altLang="en-US" dirty="0">
                    <a:latin typeface="微软雅黑" panose="020B0503020204020204" charset="-122"/>
                    <a:ea typeface="微软雅黑" panose="020B0503020204020204" charset="-122"/>
                  </a:rPr>
                  <a:t> </a:t>
                </a:r>
                <a:r>
                  <a:rPr lang="zh-CN" altLang="en-US" b="1" dirty="0">
                    <a:solidFill>
                      <a:srgbClr val="C00000"/>
                    </a:solidFill>
                    <a:latin typeface="微软雅黑" panose="020B0503020204020204" charset="-122"/>
                    <a:ea typeface="微软雅黑" panose="020B0503020204020204" charset="-122"/>
                  </a:rPr>
                  <a:t>三核子传播子</a:t>
                </a:r>
                <a:endParaRPr lang="zh-CN" altLang="en-US" b="1" dirty="0">
                  <a:solidFill>
                    <a:srgbClr val="C00000"/>
                  </a:solidFill>
                  <a:latin typeface="微软雅黑" panose="020B0503020204020204" charset="-122"/>
                  <a:ea typeface="微软雅黑" panose="020B0503020204020204" charset="-122"/>
                </a:endParaRPr>
              </a:p>
            </p:txBody>
          </p:sp>
        </mc:Choice>
        <mc:Fallback>
          <p:sp>
            <p:nvSpPr>
              <p:cNvPr id="45" name="文本框 44"/>
              <p:cNvSpPr txBox="1">
                <a:spLocks noRot="1" noChangeAspect="1" noMove="1" noResize="1" noEditPoints="1" noAdjustHandles="1" noChangeArrowheads="1" noChangeShapeType="1" noTextEdit="1"/>
              </p:cNvSpPr>
              <p:nvPr/>
            </p:nvSpPr>
            <p:spPr>
              <a:xfrm>
                <a:off x="7162165" y="6002020"/>
                <a:ext cx="4723765" cy="553720"/>
              </a:xfrm>
              <a:prstGeom prst="rect">
                <a:avLst/>
              </a:prstGeom>
              <a:blipFill rotWithShape="1">
                <a:blip r:embed="rId9"/>
                <a:stretch>
                  <a:fillRect t="-3440"/>
                </a:stretch>
              </a:blipFill>
            </p:spPr>
            <p:txBody>
              <a:bodyPr/>
              <a:lstStyle/>
              <a:p>
                <a:r>
                  <a:rPr lang="zh-CN" altLang="en-US">
                    <a:noFill/>
                  </a:rPr>
                  <a:t> </a:t>
                </a:r>
              </a:p>
            </p:txBody>
          </p:sp>
        </mc:Fallback>
      </mc:AlternateContent>
      <p:pic>
        <p:nvPicPr>
          <p:cNvPr id="51" name="图片 50" descr="三体jacob道"/>
          <p:cNvPicPr>
            <a:picLocks noChangeAspect="1"/>
          </p:cNvPicPr>
          <p:nvPr>
            <p:custDataLst>
              <p:tags r:id="rId10"/>
            </p:custDataLst>
          </p:nvPr>
        </p:nvPicPr>
        <p:blipFill>
          <a:blip r:embed="rId11"/>
          <a:stretch>
            <a:fillRect/>
          </a:stretch>
        </p:blipFill>
        <p:spPr>
          <a:xfrm>
            <a:off x="6791960" y="3180080"/>
            <a:ext cx="4163695" cy="1130935"/>
          </a:xfrm>
          <a:prstGeom prst="rect">
            <a:avLst/>
          </a:prstGeom>
        </p:spPr>
      </p:pic>
      <mc:AlternateContent xmlns:mc="http://schemas.openxmlformats.org/markup-compatibility/2006">
        <mc:Choice xmlns:a14="http://schemas.microsoft.com/office/drawing/2010/main" Requires="a14">
          <p:sp>
            <p:nvSpPr>
              <p:cNvPr id="64" name="文本框 63"/>
              <p:cNvSpPr txBox="1"/>
              <p:nvPr/>
            </p:nvSpPr>
            <p:spPr>
              <a:xfrm>
                <a:off x="7058660" y="4934585"/>
                <a:ext cx="3047365" cy="368300"/>
              </a:xfrm>
              <a:prstGeom prst="rect">
                <a:avLst/>
              </a:prstGeom>
              <a:noFill/>
            </p:spPr>
            <p:txBody>
              <a:bodyPr wrap="square" rtlCol="0" anchor="t">
                <a:spAutoFit/>
              </a:bodyPr>
              <a:p>
                <a:pPr marL="285750" indent="-285750">
                  <a:buFont typeface="Arial" panose="020B0604020202020204" pitchFamily="34" charset="0"/>
                  <a:buChar char="•"/>
                </a:pPr>
                <a14:m>
                  <m:oMath xmlns:m="http://schemas.openxmlformats.org/officeDocument/2006/math">
                    <m:r>
                      <a:rPr kumimoji="1" lang="en-US" altLang="zh-CN" sz="1800" b="0" i="1" smtClean="0">
                        <a:latin typeface="Cambria Math" panose="02040503050406030204" pitchFamily="18" charset="0"/>
                      </a:rPr>
                      <m:t>𝑃</m:t>
                    </m:r>
                  </m:oMath>
                </a14:m>
                <a:r>
                  <a:rPr kumimoji="1" lang="en-US" altLang="zh-CN" dirty="0">
                    <a:latin typeface="Cambria Math" panose="02040503050406030204" pitchFamily="18" charset="0"/>
                    <a:sym typeface="+mn-ea"/>
                  </a:rPr>
                  <a:t>:</a:t>
                </a:r>
                <a:r>
                  <a:rPr kumimoji="1" lang="zh-CN" altLang="en-US" dirty="0">
                    <a:latin typeface="Cambria Math" panose="02040503050406030204" pitchFamily="18" charset="0"/>
                    <a:sym typeface="+mn-ea"/>
                  </a:rPr>
                  <a:t> </a:t>
                </a:r>
                <a:r>
                  <a:rPr kumimoji="1" lang="zh-CN" altLang="en-US" b="1" dirty="0">
                    <a:solidFill>
                      <a:srgbClr val="C00000"/>
                    </a:solidFill>
                    <a:latin typeface="Cambria Math" panose="02040503050406030204" pitchFamily="18" charset="0"/>
                    <a:sym typeface="+mn-ea"/>
                  </a:rPr>
                  <a:t>置换算符</a:t>
                </a:r>
                <a:endParaRPr kumimoji="1" lang="zh-CN" altLang="en-US" b="1" dirty="0">
                  <a:solidFill>
                    <a:srgbClr val="C00000"/>
                  </a:solidFill>
                  <a:latin typeface="Cambria Math" panose="02040503050406030204" pitchFamily="18" charset="0"/>
                  <a:sym typeface="+mn-ea"/>
                </a:endParaRPr>
              </a:p>
            </p:txBody>
          </p:sp>
        </mc:Choice>
        <mc:Fallback>
          <p:sp>
            <p:nvSpPr>
              <p:cNvPr id="64" name="文本框 63"/>
              <p:cNvSpPr txBox="1">
                <a:spLocks noRot="1" noChangeAspect="1" noMove="1" noResize="1" noEditPoints="1" noAdjustHandles="1" noChangeArrowheads="1" noChangeShapeType="1" noTextEdit="1"/>
              </p:cNvSpPr>
              <p:nvPr/>
            </p:nvSpPr>
            <p:spPr>
              <a:xfrm>
                <a:off x="7058660" y="4934585"/>
                <a:ext cx="3047365" cy="368300"/>
              </a:xfrm>
              <a:prstGeom prst="rect">
                <a:avLst/>
              </a:prstGeom>
              <a:blipFill rotWithShape="1">
                <a:blip r:embed="rId12"/>
                <a:stretch>
                  <a:fillRect/>
                </a:stretch>
              </a:blipFill>
            </p:spPr>
            <p:txBody>
              <a:bodyPr/>
              <a:lstStyle/>
              <a:p>
                <a:r>
                  <a:rPr lang="zh-CN" altLang="en-US">
                    <a:noFill/>
                  </a:rPr>
                  <a:t> </a:t>
                </a:r>
              </a:p>
            </p:txBody>
          </p:sp>
        </mc:Fallback>
      </mc:AlternateContent>
      <p:pic>
        <p:nvPicPr>
          <p:cNvPr id="65" name="图片 64"/>
          <p:cNvPicPr>
            <a:picLocks noChangeAspect="1"/>
          </p:cNvPicPr>
          <p:nvPr>
            <p:custDataLst>
              <p:tags r:id="rId13"/>
            </p:custDataLst>
          </p:nvPr>
        </p:nvPicPr>
        <p:blipFill>
          <a:blip r:embed="rId14"/>
          <a:stretch>
            <a:fillRect/>
          </a:stretch>
        </p:blipFill>
        <p:spPr>
          <a:xfrm>
            <a:off x="7980680" y="5245735"/>
            <a:ext cx="2247900" cy="400050"/>
          </a:xfrm>
          <a:prstGeom prst="rect">
            <a:avLst/>
          </a:prstGeom>
        </p:spPr>
      </p:pic>
      <mc:AlternateContent xmlns:mc="http://schemas.openxmlformats.org/markup-compatibility/2006">
        <mc:Choice xmlns:a14="http://schemas.microsoft.com/office/drawing/2010/main" Requires="a14">
          <p:sp>
            <p:nvSpPr>
              <p:cNvPr id="66" name="文本框 65"/>
              <p:cNvSpPr txBox="1"/>
              <p:nvPr/>
            </p:nvSpPr>
            <p:spPr>
              <a:xfrm>
                <a:off x="6924611" y="5589524"/>
                <a:ext cx="4961255" cy="337185"/>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d>
                        <m:dPr>
                          <m:begChr m:val="⟨"/>
                          <m:endChr m:val="⟩"/>
                          <m:ctrlPr>
                            <a:rPr lang="en-US" altLang="zh-CN" sz="1600" i="1">
                              <a:latin typeface="Cambria Math" panose="02040503050406030204" pitchFamily="18" charset="0"/>
                              <a:cs typeface="Cambria Math" panose="02040503050406030204" pitchFamily="18" charset="0"/>
                            </a:rPr>
                          </m:ctrlPr>
                        </m:dPr>
                        <m:e>
                          <m:sSub>
                            <m:sSubPr>
                              <m:ctrlPr>
                                <a:rPr lang="en-US" altLang="zh-CN" sz="1600" i="1">
                                  <a:latin typeface="Cambria Math" panose="02040503050406030204" pitchFamily="18" charset="0"/>
                                  <a:cs typeface="Cambria Math" panose="02040503050406030204" pitchFamily="18" charset="0"/>
                                </a:rPr>
                              </m:ctrlPr>
                            </m:sSubPr>
                            <m:e>
                              <m:r>
                                <a:rPr lang="en-US" altLang="zh-CN" sz="1600" i="1">
                                  <a:latin typeface="Cambria Math" panose="02040503050406030204" pitchFamily="18" charset="0"/>
                                  <a:cs typeface="Cambria Math" panose="02040503050406030204" pitchFamily="18" charset="0"/>
                                </a:rPr>
                                <m:t>𝑘</m:t>
                              </m:r>
                            </m:e>
                            <m:sub>
                              <m:r>
                                <a:rPr lang="en-US" altLang="zh-CN" sz="1600" i="1">
                                  <a:latin typeface="Cambria Math" panose="02040503050406030204" pitchFamily="18" charset="0"/>
                                  <a:cs typeface="Cambria Math" panose="02040503050406030204" pitchFamily="18" charset="0"/>
                                </a:rPr>
                                <m:t>1</m:t>
                              </m:r>
                            </m:sub>
                          </m:sSub>
                          <m:sSub>
                            <m:sSubPr>
                              <m:ctrlPr>
                                <a:rPr lang="en-US" altLang="zh-CN" sz="1600" i="1">
                                  <a:latin typeface="Cambria Math" panose="02040503050406030204" pitchFamily="18" charset="0"/>
                                  <a:cs typeface="Cambria Math" panose="02040503050406030204" pitchFamily="18" charset="0"/>
                                </a:rPr>
                              </m:ctrlPr>
                            </m:sSubPr>
                            <m:e>
                              <m:r>
                                <a:rPr lang="en-US" altLang="zh-CN" sz="1600" i="1">
                                  <a:latin typeface="Cambria Math" panose="02040503050406030204" pitchFamily="18" charset="0"/>
                                  <a:cs typeface="Cambria Math" panose="02040503050406030204" pitchFamily="18" charset="0"/>
                                </a:rPr>
                                <m:t>(</m:t>
                              </m:r>
                              <m:r>
                                <a:rPr lang="en-US" altLang="zh-CN" sz="1600" i="1">
                                  <a:latin typeface="Cambria Math" panose="02040503050406030204" pitchFamily="18" charset="0"/>
                                  <a:cs typeface="Cambria Math" panose="02040503050406030204" pitchFamily="18" charset="0"/>
                                </a:rPr>
                                <m:t>𝑘</m:t>
                              </m:r>
                            </m:e>
                            <m:sub>
                              <m:r>
                                <a:rPr lang="en-US" altLang="zh-CN" sz="1600" i="1">
                                  <a:latin typeface="Cambria Math" panose="02040503050406030204" pitchFamily="18" charset="0"/>
                                  <a:cs typeface="Cambria Math" panose="02040503050406030204" pitchFamily="18" charset="0"/>
                                </a:rPr>
                                <m:t>2</m:t>
                              </m:r>
                            </m:sub>
                          </m:sSub>
                          <m:sSub>
                            <m:sSubPr>
                              <m:ctrlPr>
                                <a:rPr lang="en-US" altLang="zh-CN" sz="1600" i="1">
                                  <a:latin typeface="Cambria Math" panose="02040503050406030204" pitchFamily="18" charset="0"/>
                                  <a:cs typeface="Cambria Math" panose="02040503050406030204" pitchFamily="18" charset="0"/>
                                </a:rPr>
                              </m:ctrlPr>
                            </m:sSubPr>
                            <m:e>
                              <m:r>
                                <a:rPr lang="en-US" altLang="zh-CN" sz="1600" i="1">
                                  <a:latin typeface="Cambria Math" panose="02040503050406030204" pitchFamily="18" charset="0"/>
                                  <a:cs typeface="Cambria Math" panose="02040503050406030204" pitchFamily="18" charset="0"/>
                                </a:rPr>
                                <m:t>𝑘</m:t>
                              </m:r>
                            </m:e>
                            <m:sub>
                              <m:r>
                                <a:rPr lang="en-US" altLang="zh-CN" sz="1600" i="1">
                                  <a:latin typeface="Cambria Math" panose="02040503050406030204" pitchFamily="18" charset="0"/>
                                  <a:cs typeface="Cambria Math" panose="02040503050406030204" pitchFamily="18" charset="0"/>
                                </a:rPr>
                                <m:t>3</m:t>
                              </m:r>
                            </m:sub>
                          </m:sSub>
                          <m:r>
                            <a:rPr lang="en-US" altLang="zh-CN" sz="1600" i="1">
                              <a:latin typeface="Cambria Math" panose="02040503050406030204" pitchFamily="18" charset="0"/>
                              <a:cs typeface="Cambria Math" panose="02040503050406030204" pitchFamily="18" charset="0"/>
                            </a:rPr>
                            <m:t>)</m:t>
                          </m:r>
                        </m:e>
                        <m:e>
                          <m:sSub>
                            <m:sSubPr>
                              <m:ctrlPr>
                                <a:rPr lang="en-US" altLang="zh-CN" sz="1600" i="1">
                                  <a:latin typeface="Cambria Math" panose="02040503050406030204" pitchFamily="18" charset="0"/>
                                  <a:cs typeface="Cambria Math" panose="02040503050406030204" pitchFamily="18" charset="0"/>
                                </a:rPr>
                              </m:ctrlPr>
                            </m:sSubPr>
                            <m:e>
                              <m:r>
                                <a:rPr lang="en-US" altLang="zh-CN" sz="1600" i="1">
                                  <a:latin typeface="Cambria Math" panose="02040503050406030204" pitchFamily="18" charset="0"/>
                                  <a:cs typeface="Cambria Math" panose="02040503050406030204" pitchFamily="18" charset="0"/>
                                </a:rPr>
                                <m:t>𝑃</m:t>
                              </m:r>
                            </m:e>
                            <m:sub>
                              <m:r>
                                <a:rPr lang="en-US" altLang="zh-CN" sz="1600" i="1">
                                  <a:latin typeface="Cambria Math" panose="02040503050406030204" pitchFamily="18" charset="0"/>
                                  <a:cs typeface="Cambria Math" panose="02040503050406030204" pitchFamily="18" charset="0"/>
                                </a:rPr>
                                <m:t>12</m:t>
                              </m:r>
                            </m:sub>
                          </m:sSub>
                          <m:sSub>
                            <m:sSubPr>
                              <m:ctrlPr>
                                <a:rPr lang="en-US" altLang="zh-CN" sz="1600" i="1">
                                  <a:latin typeface="Cambria Math" panose="02040503050406030204" pitchFamily="18" charset="0"/>
                                  <a:cs typeface="Cambria Math" panose="02040503050406030204" pitchFamily="18" charset="0"/>
                                </a:rPr>
                              </m:ctrlPr>
                            </m:sSubPr>
                            <m:e>
                              <m:r>
                                <a:rPr lang="en-US" altLang="zh-CN" sz="1600" i="1">
                                  <a:latin typeface="Cambria Math" panose="02040503050406030204" pitchFamily="18" charset="0"/>
                                  <a:cs typeface="Cambria Math" panose="02040503050406030204" pitchFamily="18" charset="0"/>
                                </a:rPr>
                                <m:t>𝑃</m:t>
                              </m:r>
                            </m:e>
                            <m:sub>
                              <m:r>
                                <a:rPr lang="en-US" altLang="zh-CN" sz="1600" i="1">
                                  <a:latin typeface="Cambria Math" panose="02040503050406030204" pitchFamily="18" charset="0"/>
                                  <a:cs typeface="Cambria Math" panose="02040503050406030204" pitchFamily="18" charset="0"/>
                                </a:rPr>
                                <m:t>23</m:t>
                              </m:r>
                            </m:sub>
                          </m:sSub>
                        </m:e>
                        <m:e>
                          <m:sSub>
                            <m:sSubPr>
                              <m:ctrlPr>
                                <a:rPr lang="en-US" altLang="zh-CN" sz="1600" i="1">
                                  <a:latin typeface="Cambria Math" panose="02040503050406030204" pitchFamily="18" charset="0"/>
                                  <a:cs typeface="Cambria Math" panose="02040503050406030204" pitchFamily="18" charset="0"/>
                                </a:rPr>
                              </m:ctrlPr>
                            </m:sSubPr>
                            <m:e>
                              <m:r>
                                <a:rPr lang="en-US" altLang="zh-CN" sz="1600" i="1">
                                  <a:latin typeface="Cambria Math" panose="02040503050406030204" pitchFamily="18" charset="0"/>
                                  <a:cs typeface="Cambria Math" panose="02040503050406030204" pitchFamily="18" charset="0"/>
                                </a:rPr>
                                <m:t>𝑘</m:t>
                              </m:r>
                            </m:e>
                            <m:sub>
                              <m:r>
                                <a:rPr lang="en-US" altLang="zh-CN" sz="1600" i="1">
                                  <a:latin typeface="Cambria Math" panose="02040503050406030204" pitchFamily="18" charset="0"/>
                                  <a:cs typeface="Cambria Math" panose="02040503050406030204" pitchFamily="18" charset="0"/>
                                </a:rPr>
                                <m:t>1</m:t>
                              </m:r>
                            </m:sub>
                          </m:sSub>
                          <m:sSub>
                            <m:sSubPr>
                              <m:ctrlPr>
                                <a:rPr lang="en-US" altLang="zh-CN" sz="1600" i="1">
                                  <a:latin typeface="Cambria Math" panose="02040503050406030204" pitchFamily="18" charset="0"/>
                                  <a:cs typeface="Cambria Math" panose="02040503050406030204" pitchFamily="18" charset="0"/>
                                </a:rPr>
                              </m:ctrlPr>
                            </m:sSubPr>
                            <m:e>
                              <m:r>
                                <a:rPr lang="en-US" altLang="zh-CN" sz="1600" i="1">
                                  <a:latin typeface="Cambria Math" panose="02040503050406030204" pitchFamily="18" charset="0"/>
                                  <a:cs typeface="Cambria Math" panose="02040503050406030204" pitchFamily="18" charset="0"/>
                                </a:rPr>
                                <m:t>(</m:t>
                              </m:r>
                              <m:r>
                                <a:rPr lang="en-US" altLang="zh-CN" sz="1600" i="1">
                                  <a:latin typeface="Cambria Math" panose="02040503050406030204" pitchFamily="18" charset="0"/>
                                  <a:cs typeface="Cambria Math" panose="02040503050406030204" pitchFamily="18" charset="0"/>
                                </a:rPr>
                                <m:t>𝑘</m:t>
                              </m:r>
                            </m:e>
                            <m:sub>
                              <m:r>
                                <a:rPr lang="en-US" altLang="zh-CN" sz="1600" i="1">
                                  <a:latin typeface="Cambria Math" panose="02040503050406030204" pitchFamily="18" charset="0"/>
                                  <a:cs typeface="Cambria Math" panose="02040503050406030204" pitchFamily="18" charset="0"/>
                                </a:rPr>
                                <m:t>2</m:t>
                              </m:r>
                            </m:sub>
                          </m:sSub>
                          <m:sSub>
                            <m:sSubPr>
                              <m:ctrlPr>
                                <a:rPr lang="en-US" altLang="zh-CN" sz="1600" i="1">
                                  <a:latin typeface="Cambria Math" panose="02040503050406030204" pitchFamily="18" charset="0"/>
                                  <a:cs typeface="Cambria Math" panose="02040503050406030204" pitchFamily="18" charset="0"/>
                                </a:rPr>
                              </m:ctrlPr>
                            </m:sSubPr>
                            <m:e>
                              <m:r>
                                <a:rPr lang="en-US" altLang="zh-CN" sz="1600" i="1">
                                  <a:latin typeface="Cambria Math" panose="02040503050406030204" pitchFamily="18" charset="0"/>
                                  <a:cs typeface="Cambria Math" panose="02040503050406030204" pitchFamily="18" charset="0"/>
                                </a:rPr>
                                <m:t>𝑘</m:t>
                              </m:r>
                            </m:e>
                            <m:sub>
                              <m:r>
                                <a:rPr lang="en-US" altLang="zh-CN" sz="1600" i="1">
                                  <a:latin typeface="Cambria Math" panose="02040503050406030204" pitchFamily="18" charset="0"/>
                                  <a:cs typeface="Cambria Math" panose="02040503050406030204" pitchFamily="18" charset="0"/>
                                </a:rPr>
                                <m:t>3</m:t>
                              </m:r>
                            </m:sub>
                          </m:sSub>
                          <m:r>
                            <a:rPr lang="en-US" altLang="zh-CN" sz="1600" i="1">
                              <a:latin typeface="Cambria Math" panose="02040503050406030204" pitchFamily="18" charset="0"/>
                              <a:cs typeface="Cambria Math" panose="02040503050406030204" pitchFamily="18" charset="0"/>
                            </a:rPr>
                            <m:t>)</m:t>
                          </m:r>
                        </m:e>
                      </m:d>
                      <m:r>
                        <a:rPr lang="en-US" altLang="zh-CN" sz="1600" i="1">
                          <a:latin typeface="Cambria Math" panose="02040503050406030204" pitchFamily="18" charset="0"/>
                          <a:cs typeface="Cambria Math" panose="02040503050406030204" pitchFamily="18" charset="0"/>
                        </a:rPr>
                        <m:t>=</m:t>
                      </m:r>
                      <m:d>
                        <m:dPr>
                          <m:begChr m:val="⟨"/>
                          <m:endChr m:val="⟩"/>
                          <m:ctrlPr>
                            <a:rPr lang="en-US" altLang="zh-CN" sz="1600" i="1">
                              <a:latin typeface="Cambria Math" panose="02040503050406030204" pitchFamily="18" charset="0"/>
                              <a:cs typeface="Cambria Math" panose="02040503050406030204" pitchFamily="18" charset="0"/>
                            </a:rPr>
                          </m:ctrlPr>
                        </m:dPr>
                        <m:e>
                          <m:sSub>
                            <m:sSubPr>
                              <m:ctrlPr>
                                <a:rPr lang="en-US" altLang="zh-CN" sz="1600" i="1">
                                  <a:latin typeface="Cambria Math" panose="02040503050406030204" pitchFamily="18" charset="0"/>
                                  <a:cs typeface="Cambria Math" panose="02040503050406030204" pitchFamily="18" charset="0"/>
                                </a:rPr>
                              </m:ctrlPr>
                            </m:sSubPr>
                            <m:e>
                              <m:r>
                                <a:rPr lang="en-US" altLang="zh-CN" sz="1600" i="1">
                                  <a:latin typeface="Cambria Math" panose="02040503050406030204" pitchFamily="18" charset="0"/>
                                  <a:cs typeface="Cambria Math" panose="02040503050406030204" pitchFamily="18" charset="0"/>
                                </a:rPr>
                                <m:t>𝑘</m:t>
                              </m:r>
                            </m:e>
                            <m:sub>
                              <m:r>
                                <a:rPr lang="en-US" altLang="zh-CN" sz="1600" i="1">
                                  <a:latin typeface="Cambria Math" panose="02040503050406030204" pitchFamily="18" charset="0"/>
                                  <a:cs typeface="Cambria Math" panose="02040503050406030204" pitchFamily="18" charset="0"/>
                                </a:rPr>
                                <m:t>1</m:t>
                              </m:r>
                            </m:sub>
                          </m:sSub>
                          <m:sSub>
                            <m:sSubPr>
                              <m:ctrlPr>
                                <a:rPr lang="en-US" altLang="zh-CN" sz="1600" i="1">
                                  <a:latin typeface="Cambria Math" panose="02040503050406030204" pitchFamily="18" charset="0"/>
                                  <a:cs typeface="Cambria Math" panose="02040503050406030204" pitchFamily="18" charset="0"/>
                                </a:rPr>
                              </m:ctrlPr>
                            </m:sSubPr>
                            <m:e>
                              <m:r>
                                <a:rPr lang="en-US" altLang="zh-CN" sz="1600" i="1">
                                  <a:latin typeface="Cambria Math" panose="02040503050406030204" pitchFamily="18" charset="0"/>
                                  <a:cs typeface="Cambria Math" panose="02040503050406030204" pitchFamily="18" charset="0"/>
                                </a:rPr>
                                <m:t>(</m:t>
                              </m:r>
                              <m:r>
                                <a:rPr lang="en-US" altLang="zh-CN" sz="1600" i="1">
                                  <a:latin typeface="Cambria Math" panose="02040503050406030204" pitchFamily="18" charset="0"/>
                                  <a:cs typeface="Cambria Math" panose="02040503050406030204" pitchFamily="18" charset="0"/>
                                </a:rPr>
                                <m:t>𝑘</m:t>
                              </m:r>
                            </m:e>
                            <m:sub>
                              <m:r>
                                <a:rPr lang="en-US" altLang="zh-CN" sz="1600" i="1">
                                  <a:latin typeface="Cambria Math" panose="02040503050406030204" pitchFamily="18" charset="0"/>
                                  <a:cs typeface="Cambria Math" panose="02040503050406030204" pitchFamily="18" charset="0"/>
                                </a:rPr>
                                <m:t>2</m:t>
                              </m:r>
                            </m:sub>
                          </m:sSub>
                          <m:sSub>
                            <m:sSubPr>
                              <m:ctrlPr>
                                <a:rPr lang="en-US" altLang="zh-CN" sz="1600" i="1">
                                  <a:latin typeface="Cambria Math" panose="02040503050406030204" pitchFamily="18" charset="0"/>
                                  <a:cs typeface="Cambria Math" panose="02040503050406030204" pitchFamily="18" charset="0"/>
                                </a:rPr>
                              </m:ctrlPr>
                            </m:sSubPr>
                            <m:e>
                              <m:r>
                                <a:rPr lang="en-US" altLang="zh-CN" sz="1600" i="1">
                                  <a:latin typeface="Cambria Math" panose="02040503050406030204" pitchFamily="18" charset="0"/>
                                  <a:cs typeface="Cambria Math" panose="02040503050406030204" pitchFamily="18" charset="0"/>
                                </a:rPr>
                                <m:t>𝑘</m:t>
                              </m:r>
                            </m:e>
                            <m:sub>
                              <m:r>
                                <a:rPr lang="en-US" altLang="zh-CN" sz="1600" i="1">
                                  <a:latin typeface="Cambria Math" panose="02040503050406030204" pitchFamily="18" charset="0"/>
                                  <a:cs typeface="Cambria Math" panose="02040503050406030204" pitchFamily="18" charset="0"/>
                                </a:rPr>
                                <m:t>3</m:t>
                              </m:r>
                            </m:sub>
                          </m:sSub>
                          <m:r>
                            <a:rPr lang="en-US" altLang="zh-CN" sz="1600" i="1">
                              <a:latin typeface="Cambria Math" panose="02040503050406030204" pitchFamily="18" charset="0"/>
                              <a:cs typeface="Cambria Math" panose="02040503050406030204" pitchFamily="18" charset="0"/>
                            </a:rPr>
                            <m:t>)</m:t>
                          </m:r>
                        </m:e>
                        <m:e>
                          <m:sSub>
                            <m:sSubPr>
                              <m:ctrlPr>
                                <a:rPr lang="en-US" altLang="zh-CN" sz="1600" i="1">
                                  <a:latin typeface="Cambria Math" panose="02040503050406030204" pitchFamily="18" charset="0"/>
                                  <a:cs typeface="Cambria Math" panose="02040503050406030204" pitchFamily="18" charset="0"/>
                                </a:rPr>
                              </m:ctrlPr>
                            </m:sSubPr>
                            <m:e>
                              <m:r>
                                <a:rPr lang="en-US" altLang="zh-CN" sz="1600" i="1">
                                  <a:latin typeface="Cambria Math" panose="02040503050406030204" pitchFamily="18" charset="0"/>
                                  <a:cs typeface="Cambria Math" panose="02040503050406030204" pitchFamily="18" charset="0"/>
                                </a:rPr>
                                <m:t>𝑘</m:t>
                              </m:r>
                            </m:e>
                            <m:sub>
                              <m:r>
                                <a:rPr lang="en-US" altLang="zh-CN" sz="1600" i="1">
                                  <a:latin typeface="Cambria Math" panose="02040503050406030204" pitchFamily="18" charset="0"/>
                                  <a:cs typeface="Cambria Math" panose="02040503050406030204" pitchFamily="18" charset="0"/>
                                </a:rPr>
                                <m:t>2</m:t>
                              </m:r>
                            </m:sub>
                          </m:sSub>
                          <m:sSub>
                            <m:sSubPr>
                              <m:ctrlPr>
                                <a:rPr lang="en-US" altLang="zh-CN" sz="1600" i="1">
                                  <a:latin typeface="Cambria Math" panose="02040503050406030204" pitchFamily="18" charset="0"/>
                                  <a:cs typeface="Cambria Math" panose="02040503050406030204" pitchFamily="18" charset="0"/>
                                </a:rPr>
                              </m:ctrlPr>
                            </m:sSubPr>
                            <m:e>
                              <m:r>
                                <a:rPr lang="en-US" altLang="zh-CN" sz="1600" i="1">
                                  <a:latin typeface="Cambria Math" panose="02040503050406030204" pitchFamily="18" charset="0"/>
                                  <a:cs typeface="Cambria Math" panose="02040503050406030204" pitchFamily="18" charset="0"/>
                                </a:rPr>
                                <m:t>(</m:t>
                              </m:r>
                              <m:r>
                                <a:rPr lang="en-US" altLang="zh-CN" sz="1600" i="1">
                                  <a:latin typeface="Cambria Math" panose="02040503050406030204" pitchFamily="18" charset="0"/>
                                  <a:cs typeface="Cambria Math" panose="02040503050406030204" pitchFamily="18" charset="0"/>
                                </a:rPr>
                                <m:t>𝑘</m:t>
                              </m:r>
                            </m:e>
                            <m:sub>
                              <m:r>
                                <a:rPr lang="en-US" altLang="zh-CN" sz="1600" i="1">
                                  <a:latin typeface="Cambria Math" panose="02040503050406030204" pitchFamily="18" charset="0"/>
                                  <a:cs typeface="Cambria Math" panose="02040503050406030204" pitchFamily="18" charset="0"/>
                                </a:rPr>
                                <m:t>3</m:t>
                              </m:r>
                            </m:sub>
                          </m:sSub>
                          <m:sSub>
                            <m:sSubPr>
                              <m:ctrlPr>
                                <a:rPr lang="en-US" altLang="zh-CN" sz="1600" i="1">
                                  <a:latin typeface="Cambria Math" panose="02040503050406030204" pitchFamily="18" charset="0"/>
                                  <a:cs typeface="Cambria Math" panose="02040503050406030204" pitchFamily="18" charset="0"/>
                                </a:rPr>
                              </m:ctrlPr>
                            </m:sSubPr>
                            <m:e>
                              <m:r>
                                <a:rPr lang="en-US" altLang="zh-CN" sz="1600" i="1">
                                  <a:latin typeface="Cambria Math" panose="02040503050406030204" pitchFamily="18" charset="0"/>
                                  <a:cs typeface="Cambria Math" panose="02040503050406030204" pitchFamily="18" charset="0"/>
                                </a:rPr>
                                <m:t>𝑘</m:t>
                              </m:r>
                            </m:e>
                            <m:sub>
                              <m:r>
                                <a:rPr lang="en-US" altLang="zh-CN" sz="1600" i="1">
                                  <a:latin typeface="Cambria Math" panose="02040503050406030204" pitchFamily="18" charset="0"/>
                                  <a:cs typeface="Cambria Math" panose="02040503050406030204" pitchFamily="18" charset="0"/>
                                </a:rPr>
                                <m:t>1</m:t>
                              </m:r>
                            </m:sub>
                          </m:sSub>
                          <m:r>
                            <a:rPr lang="en-US" altLang="zh-CN" sz="1600" i="1">
                              <a:latin typeface="Cambria Math" panose="02040503050406030204" pitchFamily="18" charset="0"/>
                              <a:cs typeface="Cambria Math" panose="02040503050406030204" pitchFamily="18" charset="0"/>
                            </a:rPr>
                            <m:t>)</m:t>
                          </m:r>
                        </m:e>
                      </m:d>
                    </m:oMath>
                  </m:oMathPara>
                </a14:m>
                <a:endParaRPr lang="en-US" altLang="zh-CN" sz="1600" i="1">
                  <a:latin typeface="Cambria Math" panose="02040503050406030204" pitchFamily="18" charset="0"/>
                  <a:cs typeface="Cambria Math" panose="02040503050406030204" pitchFamily="18" charset="0"/>
                </a:endParaRPr>
              </a:p>
            </p:txBody>
          </p:sp>
        </mc:Choice>
        <mc:Fallback>
          <p:sp>
            <p:nvSpPr>
              <p:cNvPr id="66" name="文本框 65"/>
              <p:cNvSpPr txBox="1">
                <a:spLocks noRot="1" noChangeAspect="1" noMove="1" noResize="1" noEditPoints="1" noAdjustHandles="1" noChangeArrowheads="1" noChangeShapeType="1" noTextEdit="1"/>
              </p:cNvSpPr>
              <p:nvPr/>
            </p:nvSpPr>
            <p:spPr>
              <a:xfrm>
                <a:off x="6924611" y="5589524"/>
                <a:ext cx="4961255" cy="337185"/>
              </a:xfrm>
              <a:prstGeom prst="rect">
                <a:avLst/>
              </a:prstGeom>
              <a:blipFill rotWithShape="1">
                <a:blip r:embed="rId15"/>
                <a:stretch>
                  <a:fillRect l="-12" t="-75" r="12" b="75"/>
                </a:stretch>
              </a:blipFill>
            </p:spPr>
            <p:txBody>
              <a:bodyPr/>
              <a:lstStyle/>
              <a:p>
                <a:r>
                  <a:rPr lang="zh-CN" altLang="en-US">
                    <a:noFill/>
                  </a:rPr>
                  <a:t> </a:t>
                </a:r>
              </a:p>
            </p:txBody>
          </p:sp>
        </mc:Fallback>
      </mc:AlternateContent>
      <p:pic>
        <p:nvPicPr>
          <p:cNvPr id="2" name="图片 1"/>
          <p:cNvPicPr>
            <a:picLocks noChangeAspect="1"/>
          </p:cNvPicPr>
          <p:nvPr/>
        </p:nvPicPr>
        <p:blipFill>
          <a:blip r:embed="rId16"/>
          <a:stretch>
            <a:fillRect/>
          </a:stretch>
        </p:blipFill>
        <p:spPr>
          <a:xfrm>
            <a:off x="395605" y="3429000"/>
            <a:ext cx="5685790" cy="1139190"/>
          </a:xfrm>
          <a:prstGeom prst="rect">
            <a:avLst/>
          </a:prstGeom>
        </p:spPr>
      </p:pic>
      <p:pic>
        <p:nvPicPr>
          <p:cNvPr id="5" name="图片 4"/>
          <p:cNvPicPr>
            <a:picLocks noChangeAspect="1"/>
          </p:cNvPicPr>
          <p:nvPr/>
        </p:nvPicPr>
        <p:blipFill>
          <a:blip r:embed="rId17"/>
          <a:stretch>
            <a:fillRect/>
          </a:stretch>
        </p:blipFill>
        <p:spPr>
          <a:xfrm>
            <a:off x="1024255" y="4612640"/>
            <a:ext cx="4305300" cy="155448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bg1"/>
                </a:solidFill>
                <a:sym typeface="+mn-ea"/>
              </a:rPr>
              <a:t>相对论三体问题</a:t>
            </a:r>
            <a:endParaRPr lang="zh-CN" altLang="en-US" sz="2400"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45412"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2"/>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26168"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37" name="文本框 36"/>
          <p:cNvSpPr txBox="1"/>
          <p:nvPr/>
        </p:nvSpPr>
        <p:spPr>
          <a:xfrm>
            <a:off x="227965" y="694880"/>
            <a:ext cx="3516630" cy="460375"/>
          </a:xfrm>
          <a:prstGeom prst="rect">
            <a:avLst/>
          </a:prstGeom>
          <a:noFill/>
        </p:spPr>
        <p:txBody>
          <a:bodyPr wrap="none" rtlCol="0">
            <a:spAutoFit/>
          </a:bodyPr>
          <a:p>
            <a:pPr marL="285750" indent="-285750" algn="l">
              <a:buFont typeface="Wingdings" panose="05000000000000000000" pitchFamily="2" charset="2"/>
              <a:buChar char="p"/>
            </a:pPr>
            <a:r>
              <a:rPr lang="zh-CN" altLang="en-US" sz="2400" dirty="0" smtClean="0"/>
              <a:t>三体</a:t>
            </a:r>
            <a:r>
              <a:rPr lang="zh-CN" altLang="en-US" sz="2400" dirty="0" smtClean="0"/>
              <a:t>散射方程求解复杂</a:t>
            </a:r>
            <a:endParaRPr lang="en-US" altLang="zh-CN" sz="2400" dirty="0" smtClean="0"/>
          </a:p>
        </p:txBody>
      </p:sp>
      <p:sp>
        <p:nvSpPr>
          <p:cNvPr id="28" name="文本框 27"/>
          <p:cNvSpPr txBox="1"/>
          <p:nvPr/>
        </p:nvSpPr>
        <p:spPr>
          <a:xfrm>
            <a:off x="8280400" y="2279650"/>
            <a:ext cx="2890520" cy="368300"/>
          </a:xfrm>
          <a:prstGeom prst="rect">
            <a:avLst/>
          </a:prstGeom>
          <a:noFill/>
        </p:spPr>
        <p:txBody>
          <a:bodyPr wrap="square" rtlCol="0">
            <a:spAutoFit/>
          </a:bodyPr>
          <a:p>
            <a:pPr indent="0">
              <a:buFont typeface="Arial" panose="020B0604020202020204" pitchFamily="34" charset="0"/>
              <a:buNone/>
            </a:pPr>
            <a:r>
              <a:rPr lang="zh-CN" altLang="en-US"/>
              <a:t>三体传播子导致</a:t>
            </a:r>
            <a:r>
              <a:rPr lang="zh-CN" altLang="en-US" b="1">
                <a:solidFill>
                  <a:srgbClr val="C00000"/>
                </a:solidFill>
              </a:rPr>
              <a:t>对数极点</a:t>
            </a:r>
            <a:endParaRPr lang="zh-CN" altLang="en-US"/>
          </a:p>
        </p:txBody>
      </p:sp>
      <p:sp>
        <p:nvSpPr>
          <p:cNvPr id="29" name="文本框 28"/>
          <p:cNvSpPr txBox="1"/>
          <p:nvPr/>
        </p:nvSpPr>
        <p:spPr>
          <a:xfrm>
            <a:off x="227965" y="2968815"/>
            <a:ext cx="9958705" cy="460375"/>
          </a:xfrm>
          <a:prstGeom prst="rect">
            <a:avLst/>
          </a:prstGeom>
          <a:noFill/>
        </p:spPr>
        <p:txBody>
          <a:bodyPr wrap="none" rtlCol="0">
            <a:spAutoFit/>
          </a:bodyPr>
          <a:p>
            <a:pPr marL="285750" indent="-285750" algn="l">
              <a:buFont typeface="Wingdings" panose="05000000000000000000" pitchFamily="2" charset="2"/>
              <a:buChar char="p"/>
            </a:pPr>
            <a:r>
              <a:rPr lang="zh-CN" altLang="en-US" sz="2400" dirty="0" smtClean="0"/>
              <a:t>波包连续态离散化方法</a:t>
            </a:r>
            <a:r>
              <a:rPr lang="en-US" altLang="zh-CN" sz="2400" dirty="0" smtClean="0"/>
              <a:t>——</a:t>
            </a:r>
            <a:r>
              <a:rPr lang="en-US" altLang="zh-CN" sz="2400" b="1" spc="-45" dirty="0">
                <a:ea typeface="微软雅黑" panose="020B0503020204020204" charset="-122"/>
                <a:cs typeface="+mn-lt"/>
                <a:sym typeface="+mn-ea"/>
              </a:rPr>
              <a:t>Wave-</a:t>
            </a:r>
            <a:r>
              <a:rPr lang="en-US" altLang="zh-CN" sz="2400" b="1" dirty="0">
                <a:ea typeface="微软雅黑" panose="020B0503020204020204" charset="-122"/>
                <a:cs typeface="+mn-lt"/>
                <a:sym typeface="+mn-ea"/>
              </a:rPr>
              <a:t>packet</a:t>
            </a:r>
            <a:r>
              <a:rPr lang="en-US" altLang="zh-CN" sz="2400" b="1" spc="-80" dirty="0">
                <a:ea typeface="微软雅黑" panose="020B0503020204020204" charset="-122"/>
                <a:cs typeface="+mn-lt"/>
                <a:sym typeface="+mn-ea"/>
              </a:rPr>
              <a:t> </a:t>
            </a:r>
            <a:r>
              <a:rPr lang="en-US" altLang="zh-CN" sz="2400" b="1" dirty="0">
                <a:ea typeface="微软雅黑" panose="020B0503020204020204" charset="-122"/>
                <a:cs typeface="+mn-lt"/>
                <a:sym typeface="+mn-ea"/>
              </a:rPr>
              <a:t>continuum</a:t>
            </a:r>
            <a:r>
              <a:rPr lang="en-US" altLang="zh-CN" sz="2400" b="1" spc="-70" dirty="0">
                <a:ea typeface="微软雅黑" panose="020B0503020204020204" charset="-122"/>
                <a:cs typeface="+mn-lt"/>
                <a:sym typeface="+mn-ea"/>
              </a:rPr>
              <a:t> </a:t>
            </a:r>
            <a:r>
              <a:rPr lang="en-US" altLang="zh-CN" sz="2400" b="1" dirty="0">
                <a:ea typeface="微软雅黑" panose="020B0503020204020204" charset="-122"/>
                <a:cs typeface="+mn-lt"/>
                <a:sym typeface="+mn-ea"/>
              </a:rPr>
              <a:t>discretization</a:t>
            </a:r>
            <a:r>
              <a:rPr lang="en-US" altLang="zh-CN" sz="2400" b="1" spc="-90" dirty="0">
                <a:ea typeface="微软雅黑" panose="020B0503020204020204" charset="-122"/>
                <a:cs typeface="+mn-lt"/>
                <a:sym typeface="+mn-ea"/>
              </a:rPr>
              <a:t> </a:t>
            </a:r>
            <a:r>
              <a:rPr lang="en-US" altLang="zh-CN" sz="2400" b="1" dirty="0">
                <a:ea typeface="微软雅黑" panose="020B0503020204020204" charset="-122"/>
                <a:cs typeface="+mn-lt"/>
                <a:sym typeface="+mn-ea"/>
              </a:rPr>
              <a:t>(WPCD)</a:t>
            </a:r>
            <a:r>
              <a:rPr lang="en-US" altLang="zh-CN" sz="2400" b="1" spc="-85" dirty="0">
                <a:ea typeface="微软雅黑" panose="020B0503020204020204" charset="-122"/>
                <a:cs typeface="+mn-lt"/>
                <a:sym typeface="+mn-ea"/>
              </a:rPr>
              <a:t> </a:t>
            </a:r>
            <a:endParaRPr lang="zh-CN" altLang="en-US" sz="2400" dirty="0" smtClean="0">
              <a:cs typeface="+mn-lt"/>
            </a:endParaRPr>
          </a:p>
        </p:txBody>
      </p:sp>
      <p:pic>
        <p:nvPicPr>
          <p:cNvPr id="34" name="图片 33"/>
          <p:cNvPicPr>
            <a:picLocks noChangeAspect="1"/>
          </p:cNvPicPr>
          <p:nvPr>
            <p:custDataLst>
              <p:tags r:id="rId3"/>
            </p:custDataLst>
          </p:nvPr>
        </p:nvPicPr>
        <p:blipFill>
          <a:blip r:embed="rId4" cstate="print">
            <a:extLst>
              <a:ext uri="{28A0092B-C50C-407E-A947-70E740481C1C}">
                <a14:useLocalDpi xmlns:a14="http://schemas.microsoft.com/office/drawing/2010/main" val="0"/>
              </a:ext>
            </a:extLst>
          </a:blip>
          <a:stretch>
            <a:fillRect/>
          </a:stretch>
        </p:blipFill>
        <p:spPr>
          <a:xfrm>
            <a:off x="638810" y="1270635"/>
            <a:ext cx="6842760" cy="1368425"/>
          </a:xfrm>
          <a:prstGeom prst="rect">
            <a:avLst/>
          </a:prstGeom>
          <a:ln w="19050">
            <a:solidFill>
              <a:schemeClr val="tx1"/>
            </a:solidFill>
            <a:prstDash val="solid"/>
          </a:ln>
        </p:spPr>
      </p:pic>
      <p:sp>
        <p:nvSpPr>
          <p:cNvPr id="40" name="文本框 39"/>
          <p:cNvSpPr txBox="1"/>
          <p:nvPr/>
        </p:nvSpPr>
        <p:spPr>
          <a:xfrm>
            <a:off x="8280400" y="1507490"/>
            <a:ext cx="3307715" cy="645160"/>
          </a:xfrm>
          <a:prstGeom prst="rect">
            <a:avLst/>
          </a:prstGeom>
          <a:noFill/>
        </p:spPr>
        <p:txBody>
          <a:bodyPr wrap="square" rtlCol="0">
            <a:spAutoFit/>
          </a:bodyPr>
          <a:p>
            <a:r>
              <a:rPr lang="zh-CN" altLang="en-US" b="1">
                <a:solidFill>
                  <a:srgbClr val="C00000"/>
                </a:solidFill>
                <a:sym typeface="+mn-ea"/>
              </a:rPr>
              <a:t>三体置换算符</a:t>
            </a:r>
            <a:r>
              <a:rPr lang="zh-CN" altLang="en-US">
                <a:sym typeface="+mn-ea"/>
              </a:rPr>
              <a:t>的存在，积分方程的求解需要特别</a:t>
            </a:r>
            <a:r>
              <a:rPr lang="zh-CN" altLang="en-US" b="1">
                <a:solidFill>
                  <a:srgbClr val="C00000"/>
                </a:solidFill>
                <a:sym typeface="+mn-ea"/>
              </a:rPr>
              <a:t>复杂的插值</a:t>
            </a:r>
            <a:endParaRPr lang="zh-CN" altLang="en-US" b="1">
              <a:solidFill>
                <a:srgbClr val="C00000"/>
              </a:solidFill>
            </a:endParaRPr>
          </a:p>
        </p:txBody>
      </p:sp>
      <p:pic>
        <p:nvPicPr>
          <p:cNvPr id="41" name="图片 40"/>
          <p:cNvPicPr>
            <a:picLocks noChangeAspect="1"/>
          </p:cNvPicPr>
          <p:nvPr>
            <p:custDataLst>
              <p:tags r:id="rId5"/>
            </p:custDataLst>
          </p:nvPr>
        </p:nvPicPr>
        <p:blipFill>
          <a:blip r:embed="rId6"/>
          <a:srcRect l="12015" t="44558" r="20353"/>
          <a:stretch>
            <a:fillRect/>
          </a:stretch>
        </p:blipFill>
        <p:spPr>
          <a:xfrm>
            <a:off x="859155" y="3440430"/>
            <a:ext cx="4572635" cy="2182495"/>
          </a:xfrm>
          <a:prstGeom prst="rect">
            <a:avLst/>
          </a:prstGeom>
        </p:spPr>
      </p:pic>
      <mc:AlternateContent xmlns:mc="http://schemas.openxmlformats.org/markup-compatibility/2006">
        <mc:Choice xmlns:a14="http://schemas.microsoft.com/office/drawing/2010/main" Requires="a14">
          <p:sp>
            <p:nvSpPr>
              <p:cNvPr id="43" name="文本框 42"/>
              <p:cNvSpPr txBox="1"/>
              <p:nvPr/>
            </p:nvSpPr>
            <p:spPr>
              <a:xfrm>
                <a:off x="2476500" y="5532120"/>
                <a:ext cx="2646680" cy="644525"/>
              </a:xfrm>
              <a:prstGeom prst="rect">
                <a:avLst/>
              </a:prstGeom>
              <a:noFill/>
            </p:spPr>
            <p:txBody>
              <a:bodyPr wrap="square" lIns="0" tIns="0" rIns="0" bIns="0" rtlCol="0">
                <a:spAutoFit/>
              </a:bodyPr>
              <a:p>
                <a14:m>
                  <m:oMathPara xmlns:m="http://schemas.openxmlformats.org/officeDocument/2006/math">
                    <m:oMathParaPr>
                      <m:jc m:val="centerGroup"/>
                    </m:oMathParaPr>
                    <m:oMath xmlns:m="http://schemas.openxmlformats.org/officeDocument/2006/math">
                      <m:r>
                        <a:rPr kumimoji="1" lang="en-US" altLang="zh-CN" b="1" i="1" smtClean="0">
                          <a:latin typeface="Cambria Math" panose="02040503050406030204" pitchFamily="18" charset="0"/>
                        </a:rPr>
                        <m:t>|</m:t>
                      </m:r>
                      <m:d>
                        <m:dPr>
                          <m:begChr m:val=""/>
                          <m:endChr m:val="⟩"/>
                          <m:ctrlPr>
                            <a:rPr kumimoji="1" lang="zh-CN" altLang="en-US" b="1" i="1" smtClean="0">
                              <a:latin typeface="Cambria Math" panose="02040503050406030204" pitchFamily="18" charset="0"/>
                            </a:rPr>
                          </m:ctrlPr>
                        </m:dPr>
                        <m:e>
                          <m:sSub>
                            <m:sSubPr>
                              <m:ctrlPr>
                                <a:rPr kumimoji="1" lang="en-US" altLang="zh-CN" b="1" i="1" smtClean="0">
                                  <a:latin typeface="Cambria Math" panose="02040503050406030204" pitchFamily="18" charset="0"/>
                                </a:rPr>
                              </m:ctrlPr>
                            </m:sSubPr>
                            <m:e>
                              <m:r>
                                <a:rPr kumimoji="1" lang="en-US" altLang="zh-CN" b="1" i="1" smtClean="0">
                                  <a:latin typeface="Cambria Math" panose="02040503050406030204" pitchFamily="18" charset="0"/>
                                </a:rPr>
                                <m:t>𝒙</m:t>
                              </m:r>
                            </m:e>
                            <m:sub>
                              <m:r>
                                <a:rPr kumimoji="1" lang="en-US" altLang="zh-CN" b="1" i="1" smtClean="0">
                                  <a:latin typeface="Cambria Math" panose="02040503050406030204" pitchFamily="18" charset="0"/>
                                </a:rPr>
                                <m:t>𝒊</m:t>
                              </m:r>
                            </m:sub>
                          </m:sSub>
                        </m:e>
                      </m:d>
                      <m:r>
                        <a:rPr kumimoji="1" lang="en-US" altLang="zh-CN" b="1" i="1" smtClean="0">
                          <a:latin typeface="Cambria Math" panose="02040503050406030204" pitchFamily="18" charset="0"/>
                        </a:rPr>
                        <m:t>=</m:t>
                      </m:r>
                      <m:f>
                        <m:fPr>
                          <m:ctrlPr>
                            <a:rPr kumimoji="1" lang="en-US" altLang="zh-CN" b="1" i="1" smtClean="0">
                              <a:latin typeface="Cambria Math" panose="02040503050406030204" pitchFamily="18" charset="0"/>
                            </a:rPr>
                          </m:ctrlPr>
                        </m:fPr>
                        <m:num>
                          <m:r>
                            <a:rPr kumimoji="1" lang="en-US" altLang="zh-CN" b="1" i="1" smtClean="0">
                              <a:latin typeface="Cambria Math" panose="02040503050406030204" pitchFamily="18" charset="0"/>
                            </a:rPr>
                            <m:t>𝟏</m:t>
                          </m:r>
                        </m:num>
                        <m:den>
                          <m:rad>
                            <m:radPr>
                              <m:degHide m:val="on"/>
                              <m:ctrlPr>
                                <a:rPr kumimoji="1" lang="en-US" altLang="zh-CN" b="1" i="1" smtClean="0">
                                  <a:latin typeface="Cambria Math" panose="02040503050406030204" pitchFamily="18" charset="0"/>
                                </a:rPr>
                              </m:ctrlPr>
                            </m:radPr>
                            <m:deg/>
                            <m:e>
                              <m:r>
                                <a:rPr kumimoji="1" lang="en-US" altLang="zh-CN" b="1" i="1" smtClean="0">
                                  <a:latin typeface="Cambria Math" panose="02040503050406030204" pitchFamily="18" charset="0"/>
                                  <a:ea typeface="Cambria Math" panose="02040503050406030204" pitchFamily="18" charset="0"/>
                                </a:rPr>
                                <m:t>∆</m:t>
                              </m:r>
                              <m:sSub>
                                <m:sSubPr>
                                  <m:ctrlPr>
                                    <a:rPr kumimoji="1" lang="en-US" altLang="zh-CN" b="1" i="1" smtClean="0">
                                      <a:latin typeface="Cambria Math" panose="02040503050406030204" pitchFamily="18" charset="0"/>
                                      <a:ea typeface="Cambria Math" panose="02040503050406030204" pitchFamily="18" charset="0"/>
                                    </a:rPr>
                                  </m:ctrlPr>
                                </m:sSubPr>
                                <m:e>
                                  <m:r>
                                    <a:rPr kumimoji="1" lang="en-US" altLang="zh-CN" b="1" i="1" smtClean="0">
                                      <a:latin typeface="Cambria Math" panose="02040503050406030204" pitchFamily="18" charset="0"/>
                                      <a:ea typeface="Cambria Math" panose="02040503050406030204" pitchFamily="18" charset="0"/>
                                    </a:rPr>
                                    <m:t>𝒑</m:t>
                                  </m:r>
                                </m:e>
                                <m:sub>
                                  <m:r>
                                    <a:rPr kumimoji="1" lang="en-US" altLang="zh-CN" b="1" i="1" smtClean="0">
                                      <a:latin typeface="Cambria Math" panose="02040503050406030204" pitchFamily="18" charset="0"/>
                                      <a:ea typeface="Cambria Math" panose="02040503050406030204" pitchFamily="18" charset="0"/>
                                    </a:rPr>
                                    <m:t>𝒊</m:t>
                                  </m:r>
                                </m:sub>
                              </m:sSub>
                            </m:e>
                          </m:rad>
                        </m:den>
                      </m:f>
                      <m:r>
                        <a:rPr kumimoji="1" lang="zh-CN" altLang="en-US" b="1" i="1" smtClean="0">
                          <a:latin typeface="Cambria Math" panose="02040503050406030204" pitchFamily="18" charset="0"/>
                        </a:rPr>
                        <m:t> </m:t>
                      </m:r>
                      <m:nary>
                        <m:naryPr>
                          <m:ctrlPr>
                            <a:rPr kumimoji="1" lang="zh-CN" altLang="en-US" b="1" i="1" smtClean="0">
                              <a:latin typeface="Cambria Math" panose="02040503050406030204" pitchFamily="18" charset="0"/>
                            </a:rPr>
                          </m:ctrlPr>
                        </m:naryPr>
                        <m:sub>
                          <m:sSub>
                            <m:sSubPr>
                              <m:ctrlPr>
                                <a:rPr kumimoji="1" lang="en-US" altLang="zh-CN" b="1" i="1" smtClean="0">
                                  <a:latin typeface="Cambria Math" panose="02040503050406030204" pitchFamily="18" charset="0"/>
                                </a:rPr>
                              </m:ctrlPr>
                            </m:sSubPr>
                            <m:e>
                              <m:r>
                                <a:rPr kumimoji="1" lang="en-US" altLang="zh-CN" b="1" i="1" smtClean="0">
                                  <a:latin typeface="Cambria Math" panose="02040503050406030204" pitchFamily="18" charset="0"/>
                                </a:rPr>
                                <m:t>𝒑</m:t>
                              </m:r>
                            </m:e>
                            <m:sub>
                              <m:r>
                                <a:rPr kumimoji="1" lang="en-US" altLang="zh-CN" b="1" i="1" smtClean="0">
                                  <a:latin typeface="Cambria Math" panose="02040503050406030204" pitchFamily="18" charset="0"/>
                                </a:rPr>
                                <m:t>𝒊</m:t>
                              </m:r>
                              <m:r>
                                <a:rPr kumimoji="1" lang="en-US" altLang="zh-CN" b="1" i="1" smtClean="0">
                                  <a:latin typeface="Cambria Math" panose="02040503050406030204" pitchFamily="18" charset="0"/>
                                </a:rPr>
                                <m:t>−</m:t>
                              </m:r>
                              <m:r>
                                <a:rPr kumimoji="1" lang="en-US" altLang="zh-CN" b="1" i="1" smtClean="0">
                                  <a:latin typeface="Cambria Math" panose="02040503050406030204" pitchFamily="18" charset="0"/>
                                </a:rPr>
                                <m:t>𝟏</m:t>
                              </m:r>
                            </m:sub>
                          </m:sSub>
                        </m:sub>
                        <m:sup>
                          <m:sSub>
                            <m:sSubPr>
                              <m:ctrlPr>
                                <a:rPr kumimoji="1" lang="en-US" altLang="zh-CN" b="1" i="1" smtClean="0">
                                  <a:latin typeface="Cambria Math" panose="02040503050406030204" pitchFamily="18" charset="0"/>
                                </a:rPr>
                              </m:ctrlPr>
                            </m:sSubPr>
                            <m:e>
                              <m:r>
                                <a:rPr kumimoji="1" lang="en-US" altLang="zh-CN" b="1" i="1" smtClean="0">
                                  <a:latin typeface="Cambria Math" panose="02040503050406030204" pitchFamily="18" charset="0"/>
                                </a:rPr>
                                <m:t>𝒑</m:t>
                              </m:r>
                            </m:e>
                            <m:sub>
                              <m:r>
                                <a:rPr kumimoji="1" lang="en-US" altLang="zh-CN" b="1" i="1" smtClean="0">
                                  <a:latin typeface="Cambria Math" panose="02040503050406030204" pitchFamily="18" charset="0"/>
                                </a:rPr>
                                <m:t>𝒊</m:t>
                              </m:r>
                            </m:sub>
                          </m:sSub>
                        </m:sup>
                        <m:e>
                          <m:r>
                            <a:rPr kumimoji="1" lang="en-US" altLang="zh-CN" b="1" i="1" smtClean="0">
                              <a:latin typeface="Cambria Math" panose="02040503050406030204" pitchFamily="18" charset="0"/>
                            </a:rPr>
                            <m:t>𝒑</m:t>
                          </m:r>
                          <m:r>
                            <a:rPr kumimoji="1" lang="en-US" altLang="zh-CN" b="1" i="0" smtClean="0">
                              <a:latin typeface="Cambria Math" panose="02040503050406030204" pitchFamily="18" charset="0"/>
                            </a:rPr>
                            <m:t>𝐝</m:t>
                          </m:r>
                          <m:r>
                            <a:rPr kumimoji="1" lang="en-US" altLang="zh-CN" b="1" i="1" smtClean="0">
                              <a:latin typeface="Cambria Math" panose="02040503050406030204" pitchFamily="18" charset="0"/>
                            </a:rPr>
                            <m:t>𝒑</m:t>
                          </m:r>
                          <m:r>
                            <a:rPr kumimoji="1" lang="en-US" altLang="zh-CN" b="1" i="1">
                              <a:latin typeface="Cambria Math" panose="02040503050406030204" pitchFamily="18" charset="0"/>
                            </a:rPr>
                            <m:t>|</m:t>
                          </m:r>
                          <m:d>
                            <m:dPr>
                              <m:begChr m:val=""/>
                              <m:endChr m:val="⟩"/>
                              <m:ctrlPr>
                                <a:rPr kumimoji="1" lang="zh-CN" altLang="en-US" b="1" i="1">
                                  <a:latin typeface="Cambria Math" panose="02040503050406030204" pitchFamily="18" charset="0"/>
                                </a:rPr>
                              </m:ctrlPr>
                            </m:dPr>
                            <m:e>
                              <m:r>
                                <a:rPr kumimoji="1" lang="en-US" altLang="zh-CN" b="1" i="1">
                                  <a:latin typeface="Cambria Math" panose="02040503050406030204" pitchFamily="18" charset="0"/>
                                </a:rPr>
                                <m:t>𝒑</m:t>
                              </m:r>
                            </m:e>
                          </m:d>
                        </m:e>
                      </m:nary>
                    </m:oMath>
                  </m:oMathPara>
                </a14:m>
                <a:endParaRPr kumimoji="1" lang="zh-CN" altLang="en-US" sz="2400" b="1" dirty="0"/>
              </a:p>
            </p:txBody>
          </p:sp>
        </mc:Choice>
        <mc:Fallback>
          <p:sp>
            <p:nvSpPr>
              <p:cNvPr id="43" name="文本框 42"/>
              <p:cNvSpPr txBox="1">
                <a:spLocks noRot="1" noChangeAspect="1" noMove="1" noResize="1" noEditPoints="1" noAdjustHandles="1" noChangeArrowheads="1" noChangeShapeType="1" noTextEdit="1"/>
              </p:cNvSpPr>
              <p:nvPr/>
            </p:nvSpPr>
            <p:spPr>
              <a:xfrm>
                <a:off x="2476500" y="5532120"/>
                <a:ext cx="2646680" cy="644525"/>
              </a:xfrm>
              <a:prstGeom prst="rect">
                <a:avLst/>
              </a:prstGeom>
              <a:blipFill rotWithShape="1">
                <a:blip r:embed="rId7"/>
                <a:stretch>
                  <a:fillRect/>
                </a:stretch>
              </a:blipFill>
            </p:spPr>
            <p:txBody>
              <a:bodyPr/>
              <a:lstStyle/>
              <a:p>
                <a:r>
                  <a:rPr lang="zh-CN" altLang="en-US">
                    <a:noFill/>
                  </a:rPr>
                  <a:t> </a:t>
                </a:r>
              </a:p>
            </p:txBody>
          </p:sp>
        </mc:Fallback>
      </mc:AlternateContent>
      <p:sp>
        <p:nvSpPr>
          <p:cNvPr id="44" name="文本框 43"/>
          <p:cNvSpPr txBox="1"/>
          <p:nvPr/>
        </p:nvSpPr>
        <p:spPr>
          <a:xfrm>
            <a:off x="1261695" y="5673049"/>
            <a:ext cx="868680" cy="368300"/>
          </a:xfrm>
          <a:prstGeom prst="rect">
            <a:avLst/>
          </a:prstGeom>
          <a:noFill/>
        </p:spPr>
        <p:txBody>
          <a:bodyPr wrap="none" rtlCol="0">
            <a:spAutoFit/>
          </a:bodyPr>
          <a:p>
            <a:r>
              <a:rPr lang="zh-CN" altLang="en-US" b="1" dirty="0">
                <a:latin typeface="微软雅黑" panose="020B0503020204020204" charset="-122"/>
                <a:ea typeface="微软雅黑" panose="020B0503020204020204" charset="-122"/>
              </a:rPr>
              <a:t>波包基</a:t>
            </a:r>
            <a:endParaRPr lang="zh-CN" altLang="en-US" b="1" dirty="0">
              <a:latin typeface="微软雅黑" panose="020B0503020204020204" charset="-122"/>
              <a:ea typeface="微软雅黑" panose="020B0503020204020204" charset="-122"/>
            </a:endParaRPr>
          </a:p>
        </p:txBody>
      </p:sp>
      <p:grpSp>
        <p:nvGrpSpPr>
          <p:cNvPr id="45" name="组合 44"/>
          <p:cNvGrpSpPr/>
          <p:nvPr/>
        </p:nvGrpSpPr>
        <p:grpSpPr>
          <a:xfrm>
            <a:off x="638810" y="6176645"/>
            <a:ext cx="4484370" cy="441193"/>
            <a:chOff x="4707394" y="1401817"/>
            <a:chExt cx="7670001" cy="440955"/>
          </a:xfrm>
        </p:grpSpPr>
        <p:sp>
          <p:nvSpPr>
            <p:cNvPr id="46" name="文本框 45"/>
            <p:cNvSpPr txBox="1"/>
            <p:nvPr/>
          </p:nvSpPr>
          <p:spPr>
            <a:xfrm>
              <a:off x="4708029" y="1401817"/>
              <a:ext cx="3805012" cy="244978"/>
            </a:xfrm>
            <a:prstGeom prst="rect">
              <a:avLst/>
            </a:prstGeom>
            <a:noFill/>
          </p:spPr>
          <p:txBody>
            <a:bodyPr wrap="square" rtlCol="0">
              <a:spAutoFit/>
            </a:bodyPr>
            <a:p>
              <a:r>
                <a:rPr lang="en-US" altLang="zh-CN" sz="1000" b="1" dirty="0">
                  <a:solidFill>
                    <a:srgbClr val="0000FF"/>
                  </a:solidFill>
                  <a:latin typeface="微软雅黑" panose="020B0503020204020204" charset="-122"/>
                  <a:cs typeface="微软雅黑" panose="020B0503020204020204" charset="-122"/>
                </a:rPr>
                <a:t>O.A.</a:t>
              </a:r>
              <a:r>
                <a:rPr lang="en-US" altLang="zh-CN" sz="1000" b="1" spc="-30" dirty="0">
                  <a:solidFill>
                    <a:srgbClr val="0000FF"/>
                  </a:solidFill>
                  <a:latin typeface="微软雅黑" panose="020B0503020204020204" charset="-122"/>
                  <a:cs typeface="微软雅黑" panose="020B0503020204020204" charset="-122"/>
                </a:rPr>
                <a:t> </a:t>
              </a:r>
              <a:r>
                <a:rPr lang="en-US" altLang="zh-CN" sz="1000" b="1" dirty="0" err="1">
                  <a:solidFill>
                    <a:srgbClr val="0000FF"/>
                  </a:solidFill>
                  <a:latin typeface="微软雅黑" panose="020B0503020204020204" charset="-122"/>
                  <a:cs typeface="微软雅黑" panose="020B0503020204020204" charset="-122"/>
                </a:rPr>
                <a:t>Rubtsova</a:t>
              </a:r>
              <a:r>
                <a:rPr lang="en-US" altLang="zh-CN" sz="1000" b="1" spc="-35" dirty="0">
                  <a:solidFill>
                    <a:srgbClr val="0000FF"/>
                  </a:solidFill>
                  <a:latin typeface="微软雅黑" panose="020B0503020204020204" charset="-122"/>
                  <a:cs typeface="微软雅黑" panose="020B0503020204020204" charset="-122"/>
                </a:rPr>
                <a:t> </a:t>
              </a:r>
              <a:r>
                <a:rPr lang="en-US" altLang="zh-CN" sz="1000" b="1" dirty="0">
                  <a:solidFill>
                    <a:srgbClr val="0000FF"/>
                  </a:solidFill>
                  <a:latin typeface="微软雅黑" panose="020B0503020204020204" charset="-122"/>
                  <a:cs typeface="微软雅黑" panose="020B0503020204020204" charset="-122"/>
                </a:rPr>
                <a:t>et</a:t>
              </a:r>
              <a:r>
                <a:rPr lang="en-US" altLang="zh-CN" sz="1000" b="1" spc="-95" dirty="0">
                  <a:solidFill>
                    <a:srgbClr val="0000FF"/>
                  </a:solidFill>
                  <a:latin typeface="微软雅黑" panose="020B0503020204020204" charset="-122"/>
                  <a:cs typeface="微软雅黑" panose="020B0503020204020204" charset="-122"/>
                </a:rPr>
                <a:t> </a:t>
              </a:r>
              <a:r>
                <a:rPr lang="en-US" altLang="zh-CN" sz="1000" b="1" dirty="0">
                  <a:solidFill>
                    <a:srgbClr val="0000FF"/>
                  </a:solidFill>
                  <a:latin typeface="微软雅黑" panose="020B0503020204020204" charset="-122"/>
                  <a:cs typeface="微软雅黑" panose="020B0503020204020204" charset="-122"/>
                </a:rPr>
                <a:t>al.</a:t>
              </a:r>
              <a:r>
                <a:rPr lang="en-US" altLang="zh-CN" sz="1000" b="1" spc="-65" dirty="0">
                  <a:solidFill>
                    <a:srgbClr val="0000FF"/>
                  </a:solidFill>
                  <a:latin typeface="微软雅黑" panose="020B0503020204020204" charset="-122"/>
                  <a:cs typeface="微软雅黑" panose="020B0503020204020204" charset="-122"/>
                </a:rPr>
                <a:t> </a:t>
              </a:r>
              <a:r>
                <a:rPr lang="en-US" altLang="zh-CN" sz="1000" b="1" spc="-10" dirty="0">
                  <a:solidFill>
                    <a:srgbClr val="0000FF"/>
                  </a:solidFill>
                  <a:latin typeface="微软雅黑" panose="020B0503020204020204" charset="-122"/>
                  <a:cs typeface="微软雅黑" panose="020B0503020204020204" charset="-122"/>
                </a:rPr>
                <a:t>1501.02531</a:t>
              </a:r>
              <a:endParaRPr lang="en-US" altLang="zh-CN" sz="1000" b="1" spc="-10" dirty="0">
                <a:solidFill>
                  <a:srgbClr val="0000FF"/>
                </a:solidFill>
                <a:latin typeface="微软雅黑" panose="020B0503020204020204" charset="-122"/>
                <a:cs typeface="微软雅黑" panose="020B0503020204020204" charset="-122"/>
              </a:endParaRPr>
            </a:p>
          </p:txBody>
        </p:sp>
        <p:sp>
          <p:nvSpPr>
            <p:cNvPr id="47" name="文本框 46"/>
            <p:cNvSpPr txBox="1"/>
            <p:nvPr/>
          </p:nvSpPr>
          <p:spPr>
            <a:xfrm>
              <a:off x="4707394" y="1597794"/>
              <a:ext cx="7670001" cy="244978"/>
            </a:xfrm>
            <a:prstGeom prst="rect">
              <a:avLst/>
            </a:prstGeom>
            <a:noFill/>
          </p:spPr>
          <p:txBody>
            <a:bodyPr wrap="square" rtlCol="0">
              <a:spAutoFit/>
            </a:bodyPr>
            <a:p>
              <a:r>
                <a:rPr lang="en-US" altLang="zh-CN" sz="1000" b="1" dirty="0">
                  <a:solidFill>
                    <a:srgbClr val="0000FF"/>
                  </a:solidFill>
                  <a:latin typeface="微软雅黑" panose="020B0503020204020204" charset="-122"/>
                  <a:cs typeface="微软雅黑" panose="020B0503020204020204" charset="-122"/>
                </a:rPr>
                <a:t>Sean</a:t>
              </a:r>
              <a:r>
                <a:rPr lang="zh-CN" altLang="en-US" sz="1000" b="1" dirty="0">
                  <a:solidFill>
                    <a:srgbClr val="0000FF"/>
                  </a:solidFill>
                  <a:latin typeface="微软雅黑" panose="020B0503020204020204" charset="-122"/>
                  <a:cs typeface="微软雅黑" panose="020B0503020204020204" charset="-122"/>
                </a:rPr>
                <a:t> </a:t>
              </a:r>
              <a:r>
                <a:rPr lang="en-US" altLang="zh-CN" sz="1000" b="1" dirty="0">
                  <a:solidFill>
                    <a:srgbClr val="0000FF"/>
                  </a:solidFill>
                  <a:latin typeface="微软雅黑" panose="020B0503020204020204" charset="-122"/>
                  <a:cs typeface="微软雅黑" panose="020B0503020204020204" charset="-122"/>
                </a:rPr>
                <a:t>B</a:t>
              </a:r>
              <a:r>
                <a:rPr lang="zh-CN" altLang="en-US" sz="1000" b="1" dirty="0">
                  <a:solidFill>
                    <a:srgbClr val="0000FF"/>
                  </a:solidFill>
                  <a:latin typeface="微软雅黑" panose="020B0503020204020204" charset="-122"/>
                  <a:cs typeface="微软雅黑" panose="020B0503020204020204" charset="-122"/>
                </a:rPr>
                <a:t> </a:t>
              </a:r>
              <a:r>
                <a:rPr lang="en-US" altLang="zh-CN" sz="1000" b="1" dirty="0">
                  <a:solidFill>
                    <a:srgbClr val="0000FF"/>
                  </a:solidFill>
                  <a:latin typeface="微软雅黑" panose="020B0503020204020204" charset="-122"/>
                  <a:cs typeface="微软雅黑" panose="020B0503020204020204" charset="-122"/>
                </a:rPr>
                <a:t>S</a:t>
              </a:r>
              <a:r>
                <a:rPr lang="zh-CN" altLang="en-US" sz="1000" b="1" dirty="0">
                  <a:solidFill>
                    <a:srgbClr val="0000FF"/>
                  </a:solidFill>
                  <a:latin typeface="微软雅黑" panose="020B0503020204020204" charset="-122"/>
                  <a:cs typeface="微软雅黑" panose="020B0503020204020204" charset="-122"/>
                </a:rPr>
                <a:t> </a:t>
              </a:r>
              <a:r>
                <a:rPr lang="en-US" altLang="zh-CN" sz="1000" b="1" dirty="0">
                  <a:solidFill>
                    <a:srgbClr val="0000FF"/>
                  </a:solidFill>
                  <a:latin typeface="微软雅黑" panose="020B0503020204020204" charset="-122"/>
                  <a:cs typeface="微软雅黑" panose="020B0503020204020204" charset="-122"/>
                </a:rPr>
                <a:t>Miller</a:t>
              </a:r>
              <a:r>
                <a:rPr lang="zh-CN" altLang="en-US" sz="1000" b="1" dirty="0">
                  <a:solidFill>
                    <a:srgbClr val="0000FF"/>
                  </a:solidFill>
                  <a:latin typeface="微软雅黑" panose="020B0503020204020204" charset="-122"/>
                  <a:cs typeface="微软雅黑" panose="020B0503020204020204" charset="-122"/>
                </a:rPr>
                <a:t> </a:t>
              </a:r>
              <a:r>
                <a:rPr lang="en-US" altLang="zh-CN" sz="1000" b="1" dirty="0">
                  <a:solidFill>
                    <a:srgbClr val="0000FF"/>
                  </a:solidFill>
                  <a:latin typeface="微软雅黑" panose="020B0503020204020204" charset="-122"/>
                  <a:cs typeface="微软雅黑" panose="020B0503020204020204" charset="-122"/>
                </a:rPr>
                <a:t>et</a:t>
              </a:r>
              <a:r>
                <a:rPr lang="zh-CN" altLang="en-US" sz="1000" b="1" dirty="0">
                  <a:solidFill>
                    <a:srgbClr val="0000FF"/>
                  </a:solidFill>
                  <a:latin typeface="微软雅黑" panose="020B0503020204020204" charset="-122"/>
                  <a:cs typeface="微软雅黑" panose="020B0503020204020204" charset="-122"/>
                </a:rPr>
                <a:t> </a:t>
              </a:r>
              <a:r>
                <a:rPr lang="en-US" altLang="zh-CN" sz="1000" b="1" dirty="0">
                  <a:solidFill>
                    <a:srgbClr val="0000FF"/>
                  </a:solidFill>
                  <a:latin typeface="微软雅黑" panose="020B0503020204020204" charset="-122"/>
                  <a:cs typeface="微软雅黑" panose="020B0503020204020204" charset="-122"/>
                </a:rPr>
                <a:t>al.</a:t>
              </a:r>
              <a:r>
                <a:rPr lang="zh-CN" altLang="en-US" sz="1000" b="1" dirty="0">
                  <a:solidFill>
                    <a:srgbClr val="0000FF"/>
                  </a:solidFill>
                  <a:latin typeface="微软雅黑" panose="020B0503020204020204" charset="-122"/>
                  <a:cs typeface="微软雅黑" panose="020B0503020204020204" charset="-122"/>
                </a:rPr>
                <a:t> </a:t>
              </a:r>
              <a:r>
                <a:rPr lang="en-US" altLang="zh-CN" sz="1000" b="1" dirty="0">
                  <a:solidFill>
                    <a:srgbClr val="0000FF"/>
                  </a:solidFill>
                  <a:latin typeface="微软雅黑" panose="020B0503020204020204" charset="-122"/>
                  <a:cs typeface="微软雅黑" panose="020B0503020204020204" charset="-122"/>
                </a:rPr>
                <a:t>2002</a:t>
              </a:r>
              <a:r>
                <a:rPr lang="zh-CN" altLang="en-US" sz="1000" b="1" dirty="0">
                  <a:solidFill>
                    <a:srgbClr val="0000FF"/>
                  </a:solidFill>
                  <a:latin typeface="微软雅黑" panose="020B0503020204020204" charset="-122"/>
                  <a:cs typeface="微软雅黑" panose="020B0503020204020204" charset="-122"/>
                </a:rPr>
                <a:t> </a:t>
              </a:r>
              <a:r>
                <a:rPr lang="en-US" altLang="zh-CN" sz="1000" b="1" i="1" dirty="0">
                  <a:solidFill>
                    <a:srgbClr val="0000FF"/>
                  </a:solidFill>
                  <a:latin typeface="微软雅黑" panose="020B0503020204020204" charset="-122"/>
                  <a:cs typeface="微软雅黑" panose="020B0503020204020204" charset="-122"/>
                </a:rPr>
                <a:t>J.</a:t>
              </a:r>
              <a:r>
                <a:rPr lang="zh-CN" altLang="en-US" sz="1000" b="1" i="1" dirty="0">
                  <a:solidFill>
                    <a:srgbClr val="0000FF"/>
                  </a:solidFill>
                  <a:latin typeface="微软雅黑" panose="020B0503020204020204" charset="-122"/>
                  <a:cs typeface="微软雅黑" panose="020B0503020204020204" charset="-122"/>
                </a:rPr>
                <a:t> </a:t>
              </a:r>
              <a:r>
                <a:rPr lang="en-US" altLang="zh-CN" sz="1000" b="1" i="1" dirty="0">
                  <a:solidFill>
                    <a:srgbClr val="0000FF"/>
                  </a:solidFill>
                  <a:latin typeface="微软雅黑" panose="020B0503020204020204" charset="-122"/>
                  <a:cs typeface="微软雅黑" panose="020B0503020204020204" charset="-122"/>
                </a:rPr>
                <a:t>Phys.</a:t>
              </a:r>
              <a:r>
                <a:rPr lang="zh-CN" altLang="en-US" sz="1000" b="1" i="1" dirty="0">
                  <a:solidFill>
                    <a:srgbClr val="0000FF"/>
                  </a:solidFill>
                  <a:latin typeface="微软雅黑" panose="020B0503020204020204" charset="-122"/>
                  <a:cs typeface="微软雅黑" panose="020B0503020204020204" charset="-122"/>
                </a:rPr>
                <a:t> </a:t>
              </a:r>
              <a:r>
                <a:rPr lang="en-US" altLang="zh-CN" sz="1000" b="1" i="1" dirty="0">
                  <a:solidFill>
                    <a:srgbClr val="0000FF"/>
                  </a:solidFill>
                  <a:latin typeface="微软雅黑" panose="020B0503020204020204" charset="-122"/>
                  <a:cs typeface="微软雅黑" panose="020B0503020204020204" charset="-122"/>
                </a:rPr>
                <a:t>G:</a:t>
              </a:r>
              <a:r>
                <a:rPr lang="zh-CN" altLang="en-US" sz="1000" b="1" i="1" dirty="0">
                  <a:solidFill>
                    <a:srgbClr val="0000FF"/>
                  </a:solidFill>
                  <a:latin typeface="微软雅黑" panose="020B0503020204020204" charset="-122"/>
                  <a:cs typeface="微软雅黑" panose="020B0503020204020204" charset="-122"/>
                </a:rPr>
                <a:t> </a:t>
              </a:r>
              <a:r>
                <a:rPr lang="en-US" altLang="zh-CN" sz="1000" b="1" i="1" dirty="0" err="1">
                  <a:solidFill>
                    <a:srgbClr val="0000FF"/>
                  </a:solidFill>
                  <a:latin typeface="微软雅黑" panose="020B0503020204020204" charset="-122"/>
                  <a:cs typeface="微软雅黑" panose="020B0503020204020204" charset="-122"/>
                </a:rPr>
                <a:t>Nucl</a:t>
              </a:r>
              <a:r>
                <a:rPr lang="en-US" altLang="zh-CN" sz="1000" b="1" i="1" dirty="0">
                  <a:solidFill>
                    <a:srgbClr val="0000FF"/>
                  </a:solidFill>
                  <a:latin typeface="微软雅黑" panose="020B0503020204020204" charset="-122"/>
                  <a:cs typeface="微软雅黑" panose="020B0503020204020204" charset="-122"/>
                </a:rPr>
                <a:t>.</a:t>
              </a:r>
              <a:r>
                <a:rPr lang="zh-CN" altLang="en-US" sz="1000" b="1" i="1" dirty="0">
                  <a:solidFill>
                    <a:srgbClr val="0000FF"/>
                  </a:solidFill>
                  <a:latin typeface="微软雅黑" panose="020B0503020204020204" charset="-122"/>
                  <a:cs typeface="微软雅黑" panose="020B0503020204020204" charset="-122"/>
                </a:rPr>
                <a:t> </a:t>
              </a:r>
              <a:r>
                <a:rPr lang="en-US" altLang="zh-CN" sz="1000" b="1" i="1" dirty="0">
                  <a:solidFill>
                    <a:srgbClr val="0000FF"/>
                  </a:solidFill>
                  <a:latin typeface="微软雅黑" panose="020B0503020204020204" charset="-122"/>
                  <a:cs typeface="微软雅黑" panose="020B0503020204020204" charset="-122"/>
                </a:rPr>
                <a:t>Part.</a:t>
              </a:r>
              <a:r>
                <a:rPr lang="zh-CN" altLang="en-US" sz="1000" b="1" i="1" dirty="0">
                  <a:solidFill>
                    <a:srgbClr val="0000FF"/>
                  </a:solidFill>
                  <a:latin typeface="微软雅黑" panose="020B0503020204020204" charset="-122"/>
                  <a:cs typeface="微软雅黑" panose="020B0503020204020204" charset="-122"/>
                </a:rPr>
                <a:t> </a:t>
              </a:r>
              <a:r>
                <a:rPr lang="en-US" altLang="zh-CN" sz="1000" b="1" i="1" dirty="0">
                  <a:solidFill>
                    <a:srgbClr val="0000FF"/>
                  </a:solidFill>
                  <a:latin typeface="微软雅黑" panose="020B0503020204020204" charset="-122"/>
                  <a:cs typeface="微软雅黑" panose="020B0503020204020204" charset="-122"/>
                </a:rPr>
                <a:t>Phys.</a:t>
              </a:r>
              <a:r>
                <a:rPr lang="zh-CN" altLang="en-US" sz="1000" b="1" i="1" dirty="0">
                  <a:solidFill>
                    <a:srgbClr val="0000FF"/>
                  </a:solidFill>
                  <a:latin typeface="微软雅黑" panose="020B0503020204020204" charset="-122"/>
                  <a:cs typeface="微软雅黑" panose="020B0503020204020204" charset="-122"/>
                </a:rPr>
                <a:t> </a:t>
              </a:r>
              <a:r>
                <a:rPr lang="en-US" altLang="zh-CN" sz="1000" b="1" dirty="0">
                  <a:solidFill>
                    <a:srgbClr val="0000FF"/>
                  </a:solidFill>
                  <a:latin typeface="微软雅黑" panose="020B0503020204020204" charset="-122"/>
                  <a:cs typeface="微软雅黑" panose="020B0503020204020204" charset="-122"/>
                </a:rPr>
                <a:t>49</a:t>
              </a:r>
              <a:r>
                <a:rPr lang="zh-CN" altLang="en-US" sz="1000" b="1" dirty="0">
                  <a:solidFill>
                    <a:srgbClr val="0000FF"/>
                  </a:solidFill>
                  <a:latin typeface="微软雅黑" panose="020B0503020204020204" charset="-122"/>
                  <a:cs typeface="微软雅黑" panose="020B0503020204020204" charset="-122"/>
                </a:rPr>
                <a:t> </a:t>
              </a:r>
              <a:r>
                <a:rPr lang="en-US" altLang="zh-CN" sz="1000" b="1" dirty="0">
                  <a:solidFill>
                    <a:srgbClr val="0000FF"/>
                  </a:solidFill>
                  <a:latin typeface="微软雅黑" panose="020B0503020204020204" charset="-122"/>
                  <a:cs typeface="微软雅黑" panose="020B0503020204020204" charset="-122"/>
                </a:rPr>
                <a:t>024001</a:t>
              </a:r>
              <a:endParaRPr lang="en-US" altLang="zh-CN" sz="1000" b="1" dirty="0">
                <a:solidFill>
                  <a:srgbClr val="0000FF"/>
                </a:solidFill>
                <a:latin typeface="微软雅黑" panose="020B0503020204020204" charset="-122"/>
                <a:cs typeface="微软雅黑" panose="020B0503020204020204" charset="-122"/>
              </a:endParaRPr>
            </a:p>
          </p:txBody>
        </p:sp>
      </p:grpSp>
      <p:sp>
        <p:nvSpPr>
          <p:cNvPr id="49" name="圆角矩形 48"/>
          <p:cNvSpPr/>
          <p:nvPr/>
        </p:nvSpPr>
        <p:spPr>
          <a:xfrm>
            <a:off x="2130425" y="2070100"/>
            <a:ext cx="2893695" cy="565785"/>
          </a:xfrm>
          <a:prstGeom prst="roundRect">
            <a:avLst/>
          </a:prstGeom>
          <a:noFill/>
          <a:ln w="34925"/>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0" name="圆角矩形 49"/>
          <p:cNvSpPr/>
          <p:nvPr/>
        </p:nvSpPr>
        <p:spPr>
          <a:xfrm>
            <a:off x="5024120" y="2002790"/>
            <a:ext cx="1243965" cy="299085"/>
          </a:xfrm>
          <a:prstGeom prst="roundRect">
            <a:avLst/>
          </a:prstGeom>
          <a:noFill/>
          <a:ln w="34925">
            <a:solidFill>
              <a:schemeClr val="accent6"/>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51" name="直接箭头连接符 50"/>
          <p:cNvCxnSpPr>
            <a:stCxn id="50" idx="3"/>
            <a:endCxn id="40" idx="1"/>
          </p:cNvCxnSpPr>
          <p:nvPr/>
        </p:nvCxnSpPr>
        <p:spPr>
          <a:xfrm flipV="1">
            <a:off x="6268085" y="1830070"/>
            <a:ext cx="2012315" cy="322580"/>
          </a:xfrm>
          <a:prstGeom prst="straightConnector1">
            <a:avLst/>
          </a:prstGeom>
          <a:ln w="38100">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52" name="直接箭头连接符 51"/>
          <p:cNvCxnSpPr/>
          <p:nvPr/>
        </p:nvCxnSpPr>
        <p:spPr>
          <a:xfrm>
            <a:off x="5002530" y="2521585"/>
            <a:ext cx="3228975" cy="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sp>
        <p:nvSpPr>
          <p:cNvPr id="58" name="object 8"/>
          <p:cNvSpPr txBox="1"/>
          <p:nvPr/>
        </p:nvSpPr>
        <p:spPr>
          <a:xfrm>
            <a:off x="1781175" y="2689225"/>
            <a:ext cx="3566795" cy="196850"/>
          </a:xfrm>
          <a:prstGeom prst="rect">
            <a:avLst/>
          </a:prstGeom>
        </p:spPr>
        <p:txBody>
          <a:bodyPr vert="horz" wrap="square" lIns="0" tIns="1270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000" b="1" dirty="0">
                <a:solidFill>
                  <a:srgbClr val="0000FF"/>
                </a:solidFill>
                <a:latin typeface="微软雅黑" panose="020B0503020204020204" charset="-122"/>
                <a:ea typeface="微软雅黑" panose="020B0503020204020204" charset="-122"/>
                <a:cs typeface="微软雅黑" panose="020B0503020204020204" charset="-122"/>
              </a:rPr>
              <a:t>Walter</a:t>
            </a:r>
            <a:r>
              <a:rPr sz="1000" b="1" spc="-55" dirty="0">
                <a:solidFill>
                  <a:srgbClr val="0000FF"/>
                </a:solidFill>
                <a:latin typeface="微软雅黑" panose="020B0503020204020204" charset="-122"/>
                <a:ea typeface="微软雅黑" panose="020B0503020204020204" charset="-122"/>
                <a:cs typeface="微软雅黑" panose="020B0503020204020204" charset="-122"/>
              </a:rPr>
              <a:t> </a:t>
            </a:r>
            <a:r>
              <a:rPr sz="1000" b="1" dirty="0">
                <a:solidFill>
                  <a:srgbClr val="0000FF"/>
                </a:solidFill>
                <a:latin typeface="微软雅黑" panose="020B0503020204020204" charset="-122"/>
                <a:ea typeface="微软雅黑" panose="020B0503020204020204" charset="-122"/>
                <a:cs typeface="微软雅黑" panose="020B0503020204020204" charset="-122"/>
              </a:rPr>
              <a:t>Gloeckle</a:t>
            </a:r>
            <a:r>
              <a:rPr sz="1000" b="1" spc="-35" dirty="0">
                <a:solidFill>
                  <a:srgbClr val="0000FF"/>
                </a:solidFill>
                <a:latin typeface="微软雅黑" panose="020B0503020204020204" charset="-122"/>
                <a:ea typeface="微软雅黑" panose="020B0503020204020204" charset="-122"/>
                <a:cs typeface="微软雅黑" panose="020B0503020204020204" charset="-122"/>
              </a:rPr>
              <a:t> </a:t>
            </a:r>
            <a:r>
              <a:rPr sz="1000" b="1" dirty="0">
                <a:solidFill>
                  <a:srgbClr val="0000FF"/>
                </a:solidFill>
                <a:latin typeface="微软雅黑" panose="020B0503020204020204" charset="-122"/>
                <a:ea typeface="微软雅黑" panose="020B0503020204020204" charset="-122"/>
                <a:cs typeface="微软雅黑" panose="020B0503020204020204" charset="-122"/>
              </a:rPr>
              <a:t>et</a:t>
            </a:r>
            <a:r>
              <a:rPr sz="1000" b="1" spc="35" dirty="0">
                <a:solidFill>
                  <a:srgbClr val="0000FF"/>
                </a:solidFill>
                <a:latin typeface="微软雅黑" panose="020B0503020204020204" charset="-122"/>
                <a:ea typeface="微软雅黑" panose="020B0503020204020204" charset="-122"/>
                <a:cs typeface="微软雅黑" panose="020B0503020204020204" charset="-122"/>
              </a:rPr>
              <a:t> </a:t>
            </a:r>
            <a:r>
              <a:rPr sz="1000" b="1" dirty="0">
                <a:solidFill>
                  <a:srgbClr val="0000FF"/>
                </a:solidFill>
                <a:latin typeface="微软雅黑" panose="020B0503020204020204" charset="-122"/>
                <a:ea typeface="微软雅黑" panose="020B0503020204020204" charset="-122"/>
                <a:cs typeface="微软雅黑" panose="020B0503020204020204" charset="-122"/>
              </a:rPr>
              <a:t>al</a:t>
            </a:r>
            <a:r>
              <a:rPr lang="en-US" altLang="zh-CN" sz="1000" b="1" dirty="0">
                <a:solidFill>
                  <a:srgbClr val="0000FF"/>
                </a:solidFill>
                <a:latin typeface="微软雅黑" panose="020B0503020204020204" charset="-122"/>
                <a:ea typeface="微软雅黑" panose="020B0503020204020204" charset="-122"/>
                <a:cs typeface="微软雅黑" panose="020B0503020204020204" charset="-122"/>
              </a:rPr>
              <a:t>.</a:t>
            </a:r>
            <a:r>
              <a:rPr sz="1000" b="1" spc="-35" dirty="0">
                <a:solidFill>
                  <a:srgbClr val="0000FF"/>
                </a:solidFill>
                <a:latin typeface="微软雅黑" panose="020B0503020204020204" charset="-122"/>
                <a:ea typeface="微软雅黑" panose="020B0503020204020204" charset="-122"/>
                <a:cs typeface="微软雅黑" panose="020B0503020204020204" charset="-122"/>
              </a:rPr>
              <a:t> </a:t>
            </a:r>
            <a:r>
              <a:rPr sz="1200" b="1" i="1" spc="-60" dirty="0">
                <a:solidFill>
                  <a:srgbClr val="0000FF"/>
                </a:solidFill>
                <a:latin typeface="微软雅黑" panose="020B0503020204020204" charset="-122"/>
                <a:ea typeface="微软雅黑" panose="020B0503020204020204" charset="-122"/>
                <a:cs typeface="微软雅黑" panose="020B0503020204020204" charset="-122"/>
              </a:rPr>
              <a:t>Phys.</a:t>
            </a:r>
            <a:r>
              <a:rPr lang="zh-CN" altLang="en-US" sz="1200" b="1" i="1" spc="-60" dirty="0">
                <a:solidFill>
                  <a:srgbClr val="0000FF"/>
                </a:solidFill>
                <a:latin typeface="微软雅黑" panose="020B0503020204020204" charset="-122"/>
                <a:ea typeface="微软雅黑" panose="020B0503020204020204" charset="-122"/>
                <a:cs typeface="微软雅黑" panose="020B0503020204020204" charset="-122"/>
              </a:rPr>
              <a:t> </a:t>
            </a:r>
            <a:r>
              <a:rPr sz="1200" b="1" i="1" spc="-60" dirty="0">
                <a:solidFill>
                  <a:srgbClr val="0000FF"/>
                </a:solidFill>
                <a:latin typeface="微软雅黑" panose="020B0503020204020204" charset="-122"/>
                <a:ea typeface="微软雅黑" panose="020B0503020204020204" charset="-122"/>
                <a:cs typeface="微软雅黑" panose="020B0503020204020204" charset="-122"/>
              </a:rPr>
              <a:t>Rept.</a:t>
            </a:r>
            <a:r>
              <a:rPr sz="1200" b="1" i="1" spc="-65" dirty="0">
                <a:solidFill>
                  <a:srgbClr val="0000FF"/>
                </a:solidFill>
                <a:latin typeface="微软雅黑" panose="020B0503020204020204" charset="-122"/>
                <a:ea typeface="微软雅黑" panose="020B0503020204020204" charset="-122"/>
                <a:cs typeface="微软雅黑" panose="020B0503020204020204" charset="-122"/>
              </a:rPr>
              <a:t> </a:t>
            </a:r>
            <a:r>
              <a:rPr sz="1000" b="1" dirty="0">
                <a:solidFill>
                  <a:srgbClr val="0000FF"/>
                </a:solidFill>
                <a:latin typeface="微软雅黑" panose="020B0503020204020204" charset="-122"/>
                <a:ea typeface="微软雅黑" panose="020B0503020204020204" charset="-122"/>
                <a:cs typeface="微软雅黑" panose="020B0503020204020204" charset="-122"/>
              </a:rPr>
              <a:t>274</a:t>
            </a:r>
            <a:r>
              <a:rPr sz="1000" b="1" spc="-55" dirty="0">
                <a:solidFill>
                  <a:srgbClr val="0000FF"/>
                </a:solidFill>
                <a:latin typeface="微软雅黑" panose="020B0503020204020204" charset="-122"/>
                <a:ea typeface="微软雅黑" panose="020B0503020204020204" charset="-122"/>
                <a:cs typeface="微软雅黑" panose="020B0503020204020204" charset="-122"/>
              </a:rPr>
              <a:t> </a:t>
            </a:r>
            <a:r>
              <a:rPr sz="1000" b="1" dirty="0">
                <a:solidFill>
                  <a:srgbClr val="0000FF"/>
                </a:solidFill>
                <a:latin typeface="微软雅黑" panose="020B0503020204020204" charset="-122"/>
                <a:ea typeface="微软雅黑" panose="020B0503020204020204" charset="-122"/>
                <a:cs typeface="微软雅黑" panose="020B0503020204020204" charset="-122"/>
              </a:rPr>
              <a:t>(1996)</a:t>
            </a:r>
            <a:r>
              <a:rPr sz="1000" b="1" spc="-65" dirty="0">
                <a:solidFill>
                  <a:srgbClr val="0000FF"/>
                </a:solidFill>
                <a:latin typeface="微软雅黑" panose="020B0503020204020204" charset="-122"/>
                <a:ea typeface="微软雅黑" panose="020B0503020204020204" charset="-122"/>
                <a:cs typeface="微软雅黑" panose="020B0503020204020204" charset="-122"/>
              </a:rPr>
              <a:t> </a:t>
            </a:r>
            <a:r>
              <a:rPr sz="1000" b="1" spc="-20" dirty="0">
                <a:solidFill>
                  <a:srgbClr val="0000FF"/>
                </a:solidFill>
                <a:latin typeface="微软雅黑" panose="020B0503020204020204" charset="-122"/>
                <a:ea typeface="微软雅黑" panose="020B0503020204020204" charset="-122"/>
                <a:cs typeface="微软雅黑" panose="020B0503020204020204" charset="-122"/>
              </a:rPr>
              <a:t>107-</a:t>
            </a:r>
            <a:r>
              <a:rPr sz="1000" b="1" spc="-25" dirty="0">
                <a:solidFill>
                  <a:srgbClr val="0000FF"/>
                </a:solidFill>
                <a:latin typeface="微软雅黑" panose="020B0503020204020204" charset="-122"/>
                <a:ea typeface="微软雅黑" panose="020B0503020204020204" charset="-122"/>
                <a:cs typeface="微软雅黑" panose="020B0503020204020204" charset="-122"/>
              </a:rPr>
              <a:t>285</a:t>
            </a:r>
            <a:endParaRPr sz="1000" b="1" spc="-25" dirty="0">
              <a:solidFill>
                <a:srgbClr val="0000FF"/>
              </a:solidFill>
              <a:latin typeface="微软雅黑" panose="020B0503020204020204" charset="-122"/>
              <a:ea typeface="微软雅黑" panose="020B0503020204020204" charset="-122"/>
              <a:cs typeface="微软雅黑" panose="020B0503020204020204" charset="-122"/>
            </a:endParaRPr>
          </a:p>
        </p:txBody>
      </p:sp>
      <p:pic>
        <p:nvPicPr>
          <p:cNvPr id="2" name="Graphic 2"/>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736715" y="3825240"/>
            <a:ext cx="4192270" cy="2596515"/>
          </a:xfrm>
          <a:prstGeom prst="rect">
            <a:avLst/>
          </a:prstGeom>
        </p:spPr>
      </p:pic>
      <p:sp>
        <p:nvSpPr>
          <p:cNvPr id="5" name="文本框 10"/>
          <p:cNvSpPr txBox="1"/>
          <p:nvPr/>
        </p:nvSpPr>
        <p:spPr>
          <a:xfrm>
            <a:off x="7301415" y="3425364"/>
            <a:ext cx="3057780" cy="40011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Wingdings" panose="05000000000000000000" pitchFamily="2" charset="2"/>
              <a:buChar char="Ø"/>
            </a:pPr>
            <a:r>
              <a:rPr lang="zh-CN" sz="2000" b="1" dirty="0">
                <a:latin typeface="微软雅黑" panose="020B0503020204020204" charset="-122"/>
                <a:ea typeface="微软雅黑" panose="020B0503020204020204" charset="-122"/>
              </a:rPr>
              <a:t> WPCD方法收敛性检验</a:t>
            </a:r>
            <a:endParaRPr lang="zh-CN" sz="2000" b="1" dirty="0">
              <a:latin typeface="微软雅黑" panose="020B0503020204020204" charset="-122"/>
              <a:ea typeface="微软雅黑" panose="020B0503020204020204" charset="-122"/>
            </a:endParaRPr>
          </a:p>
        </p:txBody>
      </p:sp>
      <p:sp>
        <p:nvSpPr>
          <p:cNvPr id="4" name="文本框 3"/>
          <p:cNvSpPr txBox="1"/>
          <p:nvPr/>
        </p:nvSpPr>
        <p:spPr>
          <a:xfrm>
            <a:off x="7393940" y="6384925"/>
            <a:ext cx="3429635" cy="233680"/>
          </a:xfrm>
          <a:prstGeom prst="rect">
            <a:avLst/>
          </a:prstGeom>
        </p:spPr>
        <p:txBody>
          <a:bodyPr>
            <a:noAutofit/>
          </a:bodyPr>
          <a:p>
            <a:pPr marL="0" indent="0"/>
            <a:r>
              <a:rPr lang="zh-CN" altLang="en-US" sz="1000" b="1" dirty="0">
                <a:solidFill>
                  <a:srgbClr val="0000FF"/>
                </a:solidFill>
                <a:latin typeface="微软雅黑" panose="020B0503020204020204" charset="-122"/>
                <a:cs typeface="微软雅黑" panose="020B0503020204020204" charset="-122"/>
              </a:rPr>
              <a:t>Zhai et al</a:t>
            </a:r>
            <a:r>
              <a:rPr lang="zh-CN" altLang="en-US" sz="1000" b="1" i="1" dirty="0">
                <a:solidFill>
                  <a:srgbClr val="0000FF"/>
                </a:solidFill>
                <a:latin typeface="微软雅黑" panose="020B0503020204020204" charset="-122"/>
                <a:cs typeface="微软雅黑" panose="020B0503020204020204" charset="-122"/>
              </a:rPr>
              <a:t>. Phys.Rev.C 114 (2026) 1, 014004</a:t>
            </a:r>
            <a:endParaRPr lang="zh-CN" altLang="en-US" sz="1000" b="1" i="1" dirty="0">
              <a:solidFill>
                <a:srgbClr val="0000FF"/>
              </a:solidFill>
              <a:latin typeface="微软雅黑" panose="020B0503020204020204" charset="-122"/>
              <a:cs typeface="微软雅黑" panose="020B0503020204020204"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bg1"/>
                </a:solidFill>
                <a:sym typeface="+mn-ea"/>
              </a:rPr>
              <a:t>相对论三体问题</a:t>
            </a:r>
            <a:endParaRPr lang="zh-CN" altLang="en-US" sz="2400"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45412"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2"/>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26168"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37" name="文本框 36"/>
          <p:cNvSpPr txBox="1"/>
          <p:nvPr/>
        </p:nvSpPr>
        <p:spPr>
          <a:xfrm>
            <a:off x="227965" y="694880"/>
            <a:ext cx="5345430" cy="460375"/>
          </a:xfrm>
          <a:prstGeom prst="rect">
            <a:avLst/>
          </a:prstGeom>
          <a:noFill/>
        </p:spPr>
        <p:txBody>
          <a:bodyPr wrap="none" rtlCol="0">
            <a:spAutoFit/>
          </a:bodyPr>
          <a:p>
            <a:pPr marL="285750" indent="-285750" algn="l">
              <a:buFont typeface="Wingdings" panose="05000000000000000000" pitchFamily="2" charset="2"/>
              <a:buChar char="p"/>
            </a:pPr>
            <a:r>
              <a:rPr lang="zh-CN" altLang="en-US" sz="2400" b="1" dirty="0" smtClean="0">
                <a:solidFill>
                  <a:srgbClr val="C00000"/>
                </a:solidFill>
              </a:rPr>
              <a:t>相对论框架下的三体置换算符矩阵元</a:t>
            </a:r>
            <a:endParaRPr lang="zh-CN" altLang="en-US" sz="2400" dirty="0" smtClean="0"/>
          </a:p>
        </p:txBody>
      </p:sp>
      <mc:AlternateContent xmlns:mc="http://schemas.openxmlformats.org/markup-compatibility/2006">
        <mc:Choice xmlns:a14="http://schemas.microsoft.com/office/drawing/2010/main" Requires="a14">
          <p:sp>
            <p:nvSpPr>
              <p:cNvPr id="2" name="文本框 1"/>
              <p:cNvSpPr txBox="1"/>
              <p:nvPr/>
            </p:nvSpPr>
            <p:spPr>
              <a:xfrm>
                <a:off x="3124672" y="1537493"/>
                <a:ext cx="3976882" cy="369332"/>
              </a:xfrm>
              <a:prstGeom prst="rect">
                <a:avLst/>
              </a:prstGeom>
              <a:noFill/>
            </p:spPr>
            <p:txBody>
              <a:bodyPr wrap="square">
                <a:spAutoFit/>
              </a:bodyPr>
              <a:p>
                <a14:m>
                  <m:oMathPara xmlns:m="http://schemas.openxmlformats.org/officeDocument/2006/math">
                    <m:oMathParaPr>
                      <m:jc m:val="centerGroup"/>
                    </m:oMathParaPr>
                    <m:oMath xmlns:m="http://schemas.openxmlformats.org/officeDocument/2006/math">
                      <m:r>
                        <a:rPr lang="en-US" altLang="zh-CN" b="1" i="1" smtClean="0">
                          <a:latin typeface="Cambria Math" panose="02040503050406030204" pitchFamily="18" charset="0"/>
                        </a:rPr>
                        <m:t>|</m:t>
                      </m:r>
                      <m:d>
                        <m:dPr>
                          <m:begChr m:val=""/>
                          <m:endChr m:val="⟩"/>
                          <m:ctrlPr>
                            <a:rPr lang="zh-CN" altLang="en-US" b="1" i="1" smtClean="0">
                              <a:latin typeface="Cambria Math" panose="02040503050406030204" pitchFamily="18" charset="0"/>
                            </a:rPr>
                          </m:ctrlPr>
                        </m:dPr>
                        <m:e>
                          <m:r>
                            <a:rPr lang="en-US" altLang="zh-CN" b="1" i="1" smtClean="0">
                              <a:latin typeface="Cambria Math" panose="02040503050406030204" pitchFamily="18" charset="0"/>
                            </a:rPr>
                            <m:t>𝒑𝒒</m:t>
                          </m:r>
                          <m:r>
                            <a:rPr lang="en-US" altLang="zh-CN" b="1" i="1" smtClean="0">
                              <a:latin typeface="Cambria Math" panose="02040503050406030204" pitchFamily="18" charset="0"/>
                              <a:ea typeface="Cambria Math" panose="02040503050406030204" pitchFamily="18" charset="0"/>
                            </a:rPr>
                            <m:t>𝜸</m:t>
                          </m:r>
                        </m:e>
                      </m:d>
                      <m:r>
                        <a:rPr lang="en-US" altLang="zh-CN" b="1" i="1">
                          <a:latin typeface="Cambria Math" panose="02040503050406030204" pitchFamily="18" charset="0"/>
                        </a:rPr>
                        <m:t>=|</m:t>
                      </m:r>
                      <m:d>
                        <m:dPr>
                          <m:begChr m:val=""/>
                          <m:endChr m:val="⟩"/>
                          <m:ctrlPr>
                            <a:rPr lang="zh-CN" altLang="en-US" b="1" i="1">
                              <a:latin typeface="Cambria Math" panose="02040503050406030204" pitchFamily="18" charset="0"/>
                            </a:rPr>
                          </m:ctrlPr>
                        </m:dPr>
                        <m:e>
                          <m:r>
                            <a:rPr lang="en-US" altLang="zh-CN" b="1" i="1">
                              <a:latin typeface="Cambria Math" panose="02040503050406030204" pitchFamily="18" charset="0"/>
                            </a:rPr>
                            <m:t>𝒑𝒒</m:t>
                          </m:r>
                          <m:d>
                            <m:dPr>
                              <m:ctrlPr>
                                <a:rPr lang="en-US" altLang="zh-CN" b="1" i="1" smtClean="0">
                                  <a:latin typeface="Cambria Math" panose="02040503050406030204" pitchFamily="18" charset="0"/>
                                </a:rPr>
                              </m:ctrlPr>
                            </m:dPr>
                            <m:e>
                              <m:r>
                                <a:rPr lang="en-US" altLang="zh-CN" b="1" i="1" smtClean="0">
                                  <a:latin typeface="Cambria Math" panose="02040503050406030204" pitchFamily="18" charset="0"/>
                                </a:rPr>
                                <m:t>𝒍𝒔</m:t>
                              </m:r>
                            </m:e>
                          </m:d>
                          <m:r>
                            <a:rPr lang="en-US" altLang="zh-CN" b="1" i="1" smtClean="0">
                              <a:latin typeface="Cambria Math" panose="02040503050406030204" pitchFamily="18" charset="0"/>
                            </a:rPr>
                            <m:t>𝒋</m:t>
                          </m:r>
                          <m:d>
                            <m:dPr>
                              <m:ctrlPr>
                                <a:rPr lang="en-US" altLang="zh-CN" b="1" i="1" smtClean="0">
                                  <a:latin typeface="Cambria Math" panose="02040503050406030204" pitchFamily="18" charset="0"/>
                                </a:rPr>
                              </m:ctrlPr>
                            </m:dPr>
                            <m:e>
                              <m:r>
                                <a:rPr lang="en-US" altLang="zh-CN" b="1" i="1" smtClean="0">
                                  <a:latin typeface="Cambria Math" panose="02040503050406030204" pitchFamily="18" charset="0"/>
                                  <a:ea typeface="Cambria Math" panose="02040503050406030204" pitchFamily="18" charset="0"/>
                                </a:rPr>
                                <m:t>𝝀</m:t>
                              </m:r>
                              <m:sSub>
                                <m:sSubPr>
                                  <m:ctrlPr>
                                    <a:rPr lang="en-US" altLang="zh-CN" b="1" i="1" smtClean="0">
                                      <a:latin typeface="Cambria Math" panose="02040503050406030204" pitchFamily="18" charset="0"/>
                                      <a:ea typeface="Cambria Math" panose="02040503050406030204" pitchFamily="18" charset="0"/>
                                    </a:rPr>
                                  </m:ctrlPr>
                                </m:sSubPr>
                                <m:e>
                                  <m:r>
                                    <a:rPr lang="en-US" altLang="zh-CN" b="1" i="1" smtClean="0">
                                      <a:latin typeface="Cambria Math" panose="02040503050406030204" pitchFamily="18" charset="0"/>
                                      <a:ea typeface="Cambria Math" panose="02040503050406030204" pitchFamily="18" charset="0"/>
                                    </a:rPr>
                                    <m:t>𝒔</m:t>
                                  </m:r>
                                </m:e>
                                <m:sub>
                                  <m:r>
                                    <a:rPr lang="en-US" altLang="zh-CN" b="1" i="1" smtClean="0">
                                      <a:latin typeface="Cambria Math" panose="02040503050406030204" pitchFamily="18" charset="0"/>
                                      <a:ea typeface="Cambria Math" panose="02040503050406030204" pitchFamily="18" charset="0"/>
                                    </a:rPr>
                                    <m:t>𝟏</m:t>
                                  </m:r>
                                </m:sub>
                              </m:sSub>
                            </m:e>
                          </m:d>
                          <m:r>
                            <a:rPr lang="en-US" altLang="zh-CN" b="1" i="1" smtClean="0">
                              <a:latin typeface="Cambria Math" panose="02040503050406030204" pitchFamily="18" charset="0"/>
                            </a:rPr>
                            <m:t>𝑰</m:t>
                          </m:r>
                          <m:d>
                            <m:dPr>
                              <m:ctrlPr>
                                <a:rPr lang="en-US" altLang="zh-CN" b="1" i="1" smtClean="0">
                                  <a:latin typeface="Cambria Math" panose="02040503050406030204" pitchFamily="18" charset="0"/>
                                </a:rPr>
                              </m:ctrlPr>
                            </m:dPr>
                            <m:e>
                              <m:r>
                                <a:rPr lang="en-US" altLang="zh-CN" b="1" i="1" smtClean="0">
                                  <a:latin typeface="Cambria Math" panose="02040503050406030204" pitchFamily="18" charset="0"/>
                                </a:rPr>
                                <m:t>𝒋𝑰</m:t>
                              </m:r>
                            </m:e>
                          </m:d>
                          <m:r>
                            <a:rPr lang="en-US" altLang="zh-CN" b="1" i="1" smtClean="0">
                              <a:latin typeface="Cambria Math" panose="02040503050406030204" pitchFamily="18" charset="0"/>
                            </a:rPr>
                            <m:t>𝑱𝑴𝒕</m:t>
                          </m:r>
                          <m:sSub>
                            <m:sSubPr>
                              <m:ctrlPr>
                                <a:rPr lang="en-US" altLang="zh-CN" b="1" i="1" smtClean="0">
                                  <a:latin typeface="Cambria Math" panose="02040503050406030204" pitchFamily="18" charset="0"/>
                                </a:rPr>
                              </m:ctrlPr>
                            </m:sSubPr>
                            <m:e>
                              <m:r>
                                <a:rPr lang="en-US" altLang="zh-CN" b="1" i="1" smtClean="0">
                                  <a:latin typeface="Cambria Math" panose="02040503050406030204" pitchFamily="18" charset="0"/>
                                </a:rPr>
                                <m:t>𝒕</m:t>
                              </m:r>
                            </m:e>
                            <m:sub>
                              <m:r>
                                <a:rPr lang="en-US" altLang="zh-CN" b="1" i="1" smtClean="0">
                                  <a:latin typeface="Cambria Math" panose="02040503050406030204" pitchFamily="18" charset="0"/>
                                </a:rPr>
                                <m:t>𝟏</m:t>
                              </m:r>
                            </m:sub>
                          </m:sSub>
                          <m:r>
                            <a:rPr lang="en-US" altLang="zh-CN" b="1" i="1" smtClean="0">
                              <a:latin typeface="Cambria Math" panose="02040503050406030204" pitchFamily="18" charset="0"/>
                            </a:rPr>
                            <m:t>𝑻</m:t>
                          </m:r>
                          <m:sSub>
                            <m:sSubPr>
                              <m:ctrlPr>
                                <a:rPr lang="en-US" altLang="zh-CN" b="1" i="1" smtClean="0">
                                  <a:latin typeface="Cambria Math" panose="02040503050406030204" pitchFamily="18" charset="0"/>
                                </a:rPr>
                              </m:ctrlPr>
                            </m:sSubPr>
                            <m:e>
                              <m:r>
                                <a:rPr lang="en-US" altLang="zh-CN" b="1" i="1" smtClean="0">
                                  <a:latin typeface="Cambria Math" panose="02040503050406030204" pitchFamily="18" charset="0"/>
                                  <a:ea typeface="Cambria Math" panose="02040503050406030204" pitchFamily="18" charset="0"/>
                                </a:rPr>
                                <m:t>𝝉</m:t>
                              </m:r>
                            </m:e>
                            <m:sub>
                              <m:r>
                                <a:rPr lang="en-US" altLang="zh-CN" b="1" i="1" smtClean="0">
                                  <a:latin typeface="Cambria Math" panose="02040503050406030204" pitchFamily="18" charset="0"/>
                                </a:rPr>
                                <m:t>𝑻</m:t>
                              </m:r>
                            </m:sub>
                          </m:sSub>
                        </m:e>
                      </m:d>
                    </m:oMath>
                  </m:oMathPara>
                </a14:m>
                <a:endParaRPr lang="zh-CN" altLang="en-US" b="1" dirty="0"/>
              </a:p>
            </p:txBody>
          </p:sp>
        </mc:Choice>
        <mc:Fallback>
          <p:sp>
            <p:nvSpPr>
              <p:cNvPr id="2" name="文本框 1"/>
              <p:cNvSpPr txBox="1">
                <a:spLocks noRot="1" noChangeAspect="1" noMove="1" noResize="1" noEditPoints="1" noAdjustHandles="1" noChangeArrowheads="1" noChangeShapeType="1" noTextEdit="1"/>
              </p:cNvSpPr>
              <p:nvPr/>
            </p:nvSpPr>
            <p:spPr>
              <a:xfrm>
                <a:off x="3124672" y="1537493"/>
                <a:ext cx="3976882" cy="369332"/>
              </a:xfrm>
              <a:prstGeom prst="rect">
                <a:avLst/>
              </a:prstGeom>
              <a:blipFill rotWithShape="1">
                <a:blip r:embed="rId3"/>
                <a:stretch>
                  <a:fillRect l="-12" t="-43" r="9" b="150"/>
                </a:stretch>
              </a:blipFill>
            </p:spPr>
            <p:txBody>
              <a:bodyPr/>
              <a:lstStyle/>
              <a:p>
                <a:r>
                  <a:rPr lang="zh-CN" altLang="en-US">
                    <a:noFill/>
                  </a:rPr>
                  <a:t> </a:t>
                </a:r>
              </a:p>
            </p:txBody>
          </p:sp>
        </mc:Fallback>
      </mc:AlternateContent>
      <p:sp>
        <p:nvSpPr>
          <p:cNvPr id="4" name="文本框 3"/>
          <p:cNvSpPr txBox="1"/>
          <p:nvPr/>
        </p:nvSpPr>
        <p:spPr>
          <a:xfrm>
            <a:off x="829310" y="1231265"/>
            <a:ext cx="4064000" cy="368300"/>
          </a:xfrm>
          <a:prstGeom prst="rect">
            <a:avLst/>
          </a:prstGeom>
          <a:noFill/>
        </p:spPr>
        <p:txBody>
          <a:bodyPr wrap="square" rtlCol="0">
            <a:spAutoFit/>
          </a:bodyPr>
          <a:p>
            <a:pPr marL="285750" indent="-285750">
              <a:buFont typeface="Wingdings" panose="05000000000000000000" charset="0"/>
              <a:buChar char="Ø"/>
            </a:pPr>
            <a:r>
              <a:rPr lang="zh-CN" altLang="en-US"/>
              <a:t>非相对论</a:t>
            </a:r>
            <a:r>
              <a:rPr lang="zh-CN" altLang="en-US"/>
              <a:t>框架</a:t>
            </a:r>
            <a:endParaRPr lang="zh-CN" altLang="en-US"/>
          </a:p>
        </p:txBody>
      </p:sp>
      <p:sp>
        <p:nvSpPr>
          <p:cNvPr id="5" name="文本框 4"/>
          <p:cNvSpPr txBox="1"/>
          <p:nvPr/>
        </p:nvSpPr>
        <p:spPr>
          <a:xfrm>
            <a:off x="1321435" y="1537335"/>
            <a:ext cx="1804035" cy="368300"/>
          </a:xfrm>
          <a:prstGeom prst="rect">
            <a:avLst/>
          </a:prstGeom>
          <a:noFill/>
        </p:spPr>
        <p:txBody>
          <a:bodyPr wrap="square" rtlCol="0">
            <a:spAutoFit/>
          </a:bodyPr>
          <a:p>
            <a:r>
              <a:rPr lang="zh-CN" altLang="en-US"/>
              <a:t>三体散射</a:t>
            </a:r>
            <a:r>
              <a:rPr lang="zh-CN" altLang="en-US"/>
              <a:t>波函数</a:t>
            </a:r>
            <a:endParaRPr lang="zh-CN" altLang="en-US"/>
          </a:p>
        </p:txBody>
      </p:sp>
      <p:pic>
        <p:nvPicPr>
          <p:cNvPr id="13" name="图片 12" descr="三体jacob道"/>
          <p:cNvPicPr>
            <a:picLocks noChangeAspect="1"/>
          </p:cNvPicPr>
          <p:nvPr>
            <p:custDataLst>
              <p:tags r:id="rId4"/>
            </p:custDataLst>
          </p:nvPr>
        </p:nvPicPr>
        <p:blipFill>
          <a:blip r:embed="rId5"/>
          <a:srcRect l="74092" r="38"/>
          <a:stretch>
            <a:fillRect/>
          </a:stretch>
        </p:blipFill>
        <p:spPr>
          <a:xfrm>
            <a:off x="8632190" y="1533525"/>
            <a:ext cx="1732280" cy="1819275"/>
          </a:xfrm>
          <a:prstGeom prst="rect">
            <a:avLst/>
          </a:prstGeom>
        </p:spPr>
      </p:pic>
      <mc:AlternateContent xmlns:mc="http://schemas.openxmlformats.org/markup-compatibility/2006">
        <mc:Choice xmlns:a14="http://schemas.microsoft.com/office/drawing/2010/main" Requires="a14">
          <p:sp>
            <p:nvSpPr>
              <p:cNvPr id="14" name="文本框 13"/>
              <p:cNvSpPr txBox="1"/>
              <p:nvPr/>
            </p:nvSpPr>
            <p:spPr>
              <a:xfrm>
                <a:off x="9255760" y="2725420"/>
                <a:ext cx="361315" cy="372110"/>
              </a:xfrm>
              <a:prstGeom prst="rect">
                <a:avLst/>
              </a:prstGeom>
              <a:noFill/>
            </p:spPr>
            <p:txBody>
              <a:bodyPr wrap="square" rtlCol="0">
                <a:spAutoFit/>
              </a:bodyPr>
              <a:p>
                <a14:m>
                  <m:oMathPara xmlns:m="http://schemas.openxmlformats.org/officeDocument/2006/math">
                    <m:oMathParaPr>
                      <m:jc m:val="centerGroup"/>
                    </m:oMathParaPr>
                    <m:oMath xmlns:m="http://schemas.openxmlformats.org/officeDocument/2006/math">
                      <m:acc>
                        <m:accPr>
                          <m:chr m:val="⃗"/>
                          <m:ctrlPr>
                            <a:rPr lang="en-US" altLang="zh-CN" b="1" i="1">
                              <a:latin typeface="Cambria Math" panose="02040503050406030204" pitchFamily="18" charset="0"/>
                              <a:cs typeface="Cambria Math" panose="02040503050406030204" pitchFamily="18" charset="0"/>
                            </a:rPr>
                          </m:ctrlPr>
                        </m:accPr>
                        <m:e>
                          <m:r>
                            <a:rPr lang="en-US" altLang="zh-CN" b="1" i="1">
                              <a:latin typeface="Cambria Math" panose="02040503050406030204" pitchFamily="18" charset="0"/>
                              <a:cs typeface="Cambria Math" panose="02040503050406030204" pitchFamily="18" charset="0"/>
                            </a:rPr>
                            <m:t>𝒑</m:t>
                          </m:r>
                        </m:e>
                      </m:acc>
                    </m:oMath>
                  </m:oMathPara>
                </a14:m>
                <a:endParaRPr lang="en-US" altLang="zh-CN" b="1" i="1">
                  <a:latin typeface="Cambria Math" panose="02040503050406030204" pitchFamily="18" charset="0"/>
                  <a:cs typeface="Cambria Math" panose="02040503050406030204" pitchFamily="18" charset="0"/>
                </a:endParaRPr>
              </a:p>
            </p:txBody>
          </p:sp>
        </mc:Choice>
        <mc:Fallback>
          <p:sp>
            <p:nvSpPr>
              <p:cNvPr id="14" name="文本框 13"/>
              <p:cNvSpPr txBox="1">
                <a:spLocks noRot="1" noChangeAspect="1" noMove="1" noResize="1" noEditPoints="1" noAdjustHandles="1" noChangeArrowheads="1" noChangeShapeType="1" noTextEdit="1"/>
              </p:cNvSpPr>
              <p:nvPr/>
            </p:nvSpPr>
            <p:spPr>
              <a:xfrm>
                <a:off x="9255760" y="2725420"/>
                <a:ext cx="361315" cy="372110"/>
              </a:xfrm>
              <a:prstGeom prst="rect">
                <a:avLst/>
              </a:prstGeom>
              <a:blipFill rotWithShape="1">
                <a:blip r:embed="rId6"/>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0" name="文本框 19"/>
              <p:cNvSpPr txBox="1"/>
              <p:nvPr/>
            </p:nvSpPr>
            <p:spPr>
              <a:xfrm>
                <a:off x="8894445" y="1957705"/>
                <a:ext cx="361315" cy="354965"/>
              </a:xfrm>
              <a:prstGeom prst="rect">
                <a:avLst/>
              </a:prstGeom>
              <a:noFill/>
            </p:spPr>
            <p:txBody>
              <a:bodyPr wrap="square" rtlCol="0">
                <a:spAutoFit/>
              </a:bodyPr>
              <a:p>
                <a14:m>
                  <m:oMathPara xmlns:m="http://schemas.openxmlformats.org/officeDocument/2006/math">
                    <m:oMathParaPr>
                      <m:jc m:val="centerGroup"/>
                    </m:oMathParaPr>
                    <m:oMath xmlns:m="http://schemas.openxmlformats.org/officeDocument/2006/math">
                      <m:acc>
                        <m:accPr>
                          <m:chr m:val="⃗"/>
                          <m:ctrlPr>
                            <a:rPr lang="en-US" altLang="zh-CN" b="1" i="1">
                              <a:latin typeface="Cambria Math" panose="02040503050406030204" pitchFamily="18" charset="0"/>
                              <a:cs typeface="Cambria Math" panose="02040503050406030204" pitchFamily="18" charset="0"/>
                            </a:rPr>
                          </m:ctrlPr>
                        </m:accPr>
                        <m:e>
                          <m:r>
                            <a:rPr lang="en-US" altLang="zh-CN" b="1" i="1">
                              <a:latin typeface="Cambria Math" panose="02040503050406030204" pitchFamily="18" charset="0"/>
                              <a:cs typeface="Cambria Math" panose="02040503050406030204" pitchFamily="18" charset="0"/>
                            </a:rPr>
                            <m:t>𝒒</m:t>
                          </m:r>
                        </m:e>
                      </m:acc>
                    </m:oMath>
                  </m:oMathPara>
                </a14:m>
                <a:endParaRPr lang="en-US" altLang="zh-CN" b="1" i="1">
                  <a:latin typeface="Cambria Math" panose="02040503050406030204" pitchFamily="18" charset="0"/>
                  <a:cs typeface="Cambria Math" panose="02040503050406030204" pitchFamily="18" charset="0"/>
                </a:endParaRPr>
              </a:p>
            </p:txBody>
          </p:sp>
        </mc:Choice>
        <mc:Fallback>
          <p:sp>
            <p:nvSpPr>
              <p:cNvPr id="20" name="文本框 19"/>
              <p:cNvSpPr txBox="1">
                <a:spLocks noRot="1" noChangeAspect="1" noMove="1" noResize="1" noEditPoints="1" noAdjustHandles="1" noChangeArrowheads="1" noChangeShapeType="1" noTextEdit="1"/>
              </p:cNvSpPr>
              <p:nvPr/>
            </p:nvSpPr>
            <p:spPr>
              <a:xfrm>
                <a:off x="8894445" y="1957705"/>
                <a:ext cx="361315" cy="354965"/>
              </a:xfrm>
              <a:prstGeom prst="rect">
                <a:avLst/>
              </a:prstGeom>
              <a:blipFill rotWithShape="1">
                <a:blip r:embed="rId7"/>
                <a:stretch>
                  <a:fillRect/>
                </a:stretch>
              </a:blipFill>
            </p:spPr>
            <p:txBody>
              <a:bodyPr/>
              <a:lstStyle/>
              <a:p>
                <a:r>
                  <a:rPr lang="zh-CN" altLang="en-US">
                    <a:noFill/>
                  </a:rPr>
                  <a:t> </a:t>
                </a:r>
              </a:p>
            </p:txBody>
          </p:sp>
        </mc:Fallback>
      </mc:AlternateContent>
      <p:sp>
        <p:nvSpPr>
          <p:cNvPr id="25" name="椭圆 24"/>
          <p:cNvSpPr/>
          <p:nvPr/>
        </p:nvSpPr>
        <p:spPr>
          <a:xfrm>
            <a:off x="8544560" y="2383155"/>
            <a:ext cx="1819910" cy="714375"/>
          </a:xfrm>
          <a:prstGeom prst="ellipse">
            <a:avLst/>
          </a:prstGeom>
          <a:noFill/>
          <a:ln w="285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mc:AlternateContent xmlns:mc="http://schemas.openxmlformats.org/markup-compatibility/2006">
        <mc:Choice xmlns:a14="http://schemas.microsoft.com/office/drawing/2010/main" Requires="a14">
          <p:sp>
            <p:nvSpPr>
              <p:cNvPr id="16" name="文本框 15"/>
              <p:cNvSpPr txBox="1"/>
              <p:nvPr/>
            </p:nvSpPr>
            <p:spPr>
              <a:xfrm>
                <a:off x="9255760" y="3097530"/>
                <a:ext cx="532130" cy="368300"/>
              </a:xfrm>
              <a:prstGeom prst="rect">
                <a:avLst/>
              </a:prstGeom>
              <a:noFill/>
              <a:ln w="38100">
                <a:solidFill>
                  <a:srgbClr val="C00000"/>
                </a:solidFill>
              </a:ln>
            </p:spPr>
            <p:txBody>
              <a:bodyPr wrap="square" rtlCol="0" anchor="t">
                <a:spAutoFit/>
              </a:bodyPr>
              <a:p>
                <a14:m>
                  <m:oMath xmlns:m="http://schemas.openxmlformats.org/officeDocument/2006/math">
                    <m:r>
                      <a:rPr lang="en-US" altLang="zh-CN" b="1" i="1" smtClean="0">
                        <a:solidFill>
                          <a:srgbClr val="C00000"/>
                        </a:solidFill>
                        <a:latin typeface="Cambria Math" panose="02040503050406030204" pitchFamily="18" charset="0"/>
                      </a:rPr>
                      <m:t>𝒍</m:t>
                    </m:r>
                  </m:oMath>
                </a14:m>
                <a:r>
                  <a:rPr lang="en-US" altLang="zh-CN" b="1" i="1" smtClean="0">
                    <a:solidFill>
                      <a:srgbClr val="C00000"/>
                    </a:solidFill>
                    <a:latin typeface="Cambria Math" panose="02040503050406030204" pitchFamily="18" charset="0"/>
                  </a:rPr>
                  <a:t>,s,j</a:t>
                </a:r>
                <a:endParaRPr lang="en-US" altLang="zh-CN" b="1" i="1" smtClean="0">
                  <a:solidFill>
                    <a:srgbClr val="C00000"/>
                  </a:solidFill>
                  <a:latin typeface="Cambria Math" panose="02040503050406030204" pitchFamily="18" charset="0"/>
                </a:endParaRPr>
              </a:p>
            </p:txBody>
          </p:sp>
        </mc:Choice>
        <mc:Fallback>
          <p:sp>
            <p:nvSpPr>
              <p:cNvPr id="16" name="文本框 15"/>
              <p:cNvSpPr txBox="1">
                <a:spLocks noRot="1" noChangeAspect="1" noMove="1" noResize="1" noEditPoints="1" noAdjustHandles="1" noChangeArrowheads="1" noChangeShapeType="1" noTextEdit="1"/>
              </p:cNvSpPr>
              <p:nvPr/>
            </p:nvSpPr>
            <p:spPr>
              <a:xfrm>
                <a:off x="9255760" y="3097530"/>
                <a:ext cx="532130" cy="368300"/>
              </a:xfrm>
              <a:prstGeom prst="rect">
                <a:avLst/>
              </a:prstGeom>
              <a:blipFill rotWithShape="1">
                <a:blip r:embed="rId8"/>
                <a:stretch>
                  <a:fillRect l="-3580" t="-5172" r="-3580" b="-5172"/>
                </a:stretch>
              </a:blipFill>
              <a:ln w="38100">
                <a:solidFill>
                  <a:srgbClr val="C00000"/>
                </a:solidFill>
              </a:ln>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7" name="文本框 16"/>
              <p:cNvSpPr txBox="1"/>
              <p:nvPr/>
            </p:nvSpPr>
            <p:spPr>
              <a:xfrm>
                <a:off x="9001125" y="1363345"/>
                <a:ext cx="919480" cy="368300"/>
              </a:xfrm>
              <a:prstGeom prst="rect">
                <a:avLst/>
              </a:prstGeom>
              <a:noFill/>
              <a:ln w="38100">
                <a:solidFill>
                  <a:schemeClr val="accent1"/>
                </a:solidFill>
              </a:ln>
            </p:spPr>
            <p:txBody>
              <a:bodyPr wrap="square" rtlCol="0" anchor="t">
                <a:spAutoFit/>
              </a:bodyPr>
              <a:p>
                <a14:m>
                  <m:oMath xmlns:m="http://schemas.openxmlformats.org/officeDocument/2006/math">
                    <m:sSub>
                      <m:sSubPr>
                        <m:ctrlPr>
                          <a:rPr lang="en-US" altLang="zh-CN" b="1" i="1" smtClean="0">
                            <a:solidFill>
                              <a:srgbClr val="0070C0"/>
                            </a:solidFill>
                            <a:latin typeface="Cambria Math" panose="02040503050406030204" pitchFamily="18" charset="0"/>
                            <a:cs typeface="Cambria Math" panose="02040503050406030204" pitchFamily="18" charset="0"/>
                          </a:rPr>
                        </m:ctrlPr>
                      </m:sSubPr>
                      <m:e>
                        <m:r>
                          <a:rPr lang="en-US" altLang="zh-CN" b="1" i="1" smtClean="0">
                            <a:solidFill>
                              <a:srgbClr val="0070C0"/>
                            </a:solidFill>
                            <a:latin typeface="Cambria Math" panose="02040503050406030204" pitchFamily="18" charset="0"/>
                            <a:cs typeface="Cambria Math" panose="02040503050406030204" pitchFamily="18" charset="0"/>
                          </a:rPr>
                          <m:t>𝒔</m:t>
                        </m:r>
                      </m:e>
                      <m:sub>
                        <m:r>
                          <a:rPr lang="en-US" altLang="zh-CN" b="1" i="1" smtClean="0">
                            <a:solidFill>
                              <a:srgbClr val="0070C0"/>
                            </a:solidFill>
                            <a:latin typeface="Cambria Math" panose="02040503050406030204" pitchFamily="18" charset="0"/>
                            <a:cs typeface="Cambria Math" panose="02040503050406030204" pitchFamily="18" charset="0"/>
                          </a:rPr>
                          <m:t>𝟏</m:t>
                        </m:r>
                      </m:sub>
                    </m:sSub>
                    <m:r>
                      <a:rPr lang="en-US" altLang="zh-CN" b="1" i="1" smtClean="0">
                        <a:solidFill>
                          <a:srgbClr val="0070C0"/>
                        </a:solidFill>
                        <a:latin typeface="Cambria Math" panose="02040503050406030204" pitchFamily="18" charset="0"/>
                        <a:cs typeface="Cambria Math" panose="02040503050406030204" pitchFamily="18" charset="0"/>
                      </a:rPr>
                      <m:t>,</m:t>
                    </m:r>
                    <m:r>
                      <a:rPr lang="en-US" altLang="zh-CN" b="1" i="1" smtClean="0">
                        <a:solidFill>
                          <a:srgbClr val="0070C0"/>
                        </a:solidFill>
                        <a:latin typeface="Cambria Math" panose="02040503050406030204" pitchFamily="18" charset="0"/>
                        <a:cs typeface="Cambria Math" panose="02040503050406030204" pitchFamily="18" charset="0"/>
                      </a:rPr>
                      <m:t>𝝀</m:t>
                    </m:r>
                  </m:oMath>
                </a14:m>
                <a:r>
                  <a:rPr lang="en-US" altLang="zh-CN" b="1" i="1" smtClean="0">
                    <a:solidFill>
                      <a:srgbClr val="0070C0"/>
                    </a:solidFill>
                    <a:latin typeface="Cambria Math" panose="02040503050406030204" pitchFamily="18" charset="0"/>
                    <a:cs typeface="Cambria Math" panose="02040503050406030204" pitchFamily="18" charset="0"/>
                  </a:rPr>
                  <a:t>, I</a:t>
                </a:r>
                <a:endParaRPr lang="en-US" altLang="zh-CN" b="1" i="1" smtClean="0">
                  <a:solidFill>
                    <a:srgbClr val="0070C0"/>
                  </a:solidFill>
                  <a:latin typeface="Cambria Math" panose="02040503050406030204" pitchFamily="18" charset="0"/>
                  <a:cs typeface="Cambria Math" panose="02040503050406030204" pitchFamily="18" charset="0"/>
                </a:endParaRPr>
              </a:p>
            </p:txBody>
          </p:sp>
        </mc:Choice>
        <mc:Fallback>
          <p:sp>
            <p:nvSpPr>
              <p:cNvPr id="17" name="文本框 16"/>
              <p:cNvSpPr txBox="1">
                <a:spLocks noRot="1" noChangeAspect="1" noMove="1" noResize="1" noEditPoints="1" noAdjustHandles="1" noChangeArrowheads="1" noChangeShapeType="1" noTextEdit="1"/>
              </p:cNvSpPr>
              <p:nvPr/>
            </p:nvSpPr>
            <p:spPr>
              <a:xfrm>
                <a:off x="9001125" y="1363345"/>
                <a:ext cx="919480" cy="368300"/>
              </a:xfrm>
              <a:prstGeom prst="rect">
                <a:avLst/>
              </a:prstGeom>
              <a:blipFill rotWithShape="1">
                <a:blip r:embed="rId9"/>
                <a:stretch>
                  <a:fillRect l="-2072" t="-5172" r="-2072" b="-5172"/>
                </a:stretch>
              </a:blipFill>
              <a:ln w="38100">
                <a:solidFill>
                  <a:schemeClr val="accent1"/>
                </a:solidFill>
              </a:ln>
            </p:spPr>
            <p:txBody>
              <a:bodyPr/>
              <a:lstStyle/>
              <a:p>
                <a:r>
                  <a:rPr lang="zh-CN" altLang="en-US">
                    <a:noFill/>
                  </a:rPr>
                  <a:t> </a:t>
                </a:r>
              </a:p>
            </p:txBody>
          </p:sp>
        </mc:Fallback>
      </mc:AlternateContent>
      <p:sp>
        <p:nvSpPr>
          <p:cNvPr id="19" name="矩形 18"/>
          <p:cNvSpPr/>
          <p:nvPr/>
        </p:nvSpPr>
        <p:spPr>
          <a:xfrm>
            <a:off x="8319135" y="1154430"/>
            <a:ext cx="2439670" cy="2501265"/>
          </a:xfrm>
          <a:prstGeom prst="rect">
            <a:avLst/>
          </a:prstGeom>
          <a:noFill/>
          <a:ln w="41275">
            <a:solidFill>
              <a:srgbClr val="00B05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1" name="文本框 20"/>
          <p:cNvSpPr txBox="1"/>
          <p:nvPr/>
        </p:nvSpPr>
        <p:spPr>
          <a:xfrm>
            <a:off x="10448925" y="1944370"/>
            <a:ext cx="532130" cy="368300"/>
          </a:xfrm>
          <a:prstGeom prst="rect">
            <a:avLst/>
          </a:prstGeom>
          <a:solidFill>
            <a:schemeClr val="bg1"/>
          </a:solidFill>
          <a:ln w="38100">
            <a:solidFill>
              <a:srgbClr val="00B050"/>
            </a:solidFill>
          </a:ln>
        </p:spPr>
        <p:txBody>
          <a:bodyPr wrap="square" rtlCol="0" anchor="t">
            <a:spAutoFit/>
          </a:bodyPr>
          <a:p>
            <a:pPr algn="l">
              <a:buClrTx/>
              <a:buSzTx/>
              <a:buFontTx/>
            </a:pPr>
            <a:r>
              <a:rPr lang="en-US" altLang="zh-CN" b="1" i="1" smtClean="0">
                <a:solidFill>
                  <a:srgbClr val="00B050"/>
                </a:solidFill>
                <a:latin typeface="Cambria Math" panose="02040503050406030204" pitchFamily="18" charset="0"/>
              </a:rPr>
              <a:t>I,j,J</a:t>
            </a:r>
            <a:endParaRPr lang="en-US" altLang="zh-CN" b="1" i="1" smtClean="0">
              <a:solidFill>
                <a:srgbClr val="00B050"/>
              </a:solidFill>
              <a:latin typeface="Cambria Math" panose="02040503050406030204" pitchFamily="18" charset="0"/>
            </a:endParaRPr>
          </a:p>
        </p:txBody>
      </p:sp>
      <p:cxnSp>
        <p:nvCxnSpPr>
          <p:cNvPr id="22" name="直接连接符 21"/>
          <p:cNvCxnSpPr/>
          <p:nvPr/>
        </p:nvCxnSpPr>
        <p:spPr>
          <a:xfrm>
            <a:off x="4192270" y="1881505"/>
            <a:ext cx="255905" cy="0"/>
          </a:xfrm>
          <a:prstGeom prst="line">
            <a:avLst/>
          </a:prstGeom>
          <a:ln w="38100"/>
        </p:spPr>
        <p:style>
          <a:lnRef idx="2">
            <a:schemeClr val="accent1"/>
          </a:lnRef>
          <a:fillRef idx="0">
            <a:srgbClr val="FFFFFF"/>
          </a:fillRef>
          <a:effectRef idx="0">
            <a:srgbClr val="FFFFFF"/>
          </a:effectRef>
          <a:fontRef idx="minor">
            <a:schemeClr val="tx1"/>
          </a:fontRef>
        </p:style>
      </p:cxnSp>
      <p:sp>
        <p:nvSpPr>
          <p:cNvPr id="23" name="文本框 22"/>
          <p:cNvSpPr txBox="1"/>
          <p:nvPr/>
        </p:nvSpPr>
        <p:spPr>
          <a:xfrm>
            <a:off x="3760470" y="1866265"/>
            <a:ext cx="1132840" cy="337185"/>
          </a:xfrm>
          <a:prstGeom prst="rect">
            <a:avLst/>
          </a:prstGeom>
          <a:noFill/>
        </p:spPr>
        <p:txBody>
          <a:bodyPr wrap="square" rtlCol="0">
            <a:spAutoFit/>
          </a:bodyPr>
          <a:p>
            <a:r>
              <a:rPr lang="zh-CN" altLang="en-US" sz="1600" b="1">
                <a:solidFill>
                  <a:srgbClr val="0070C0"/>
                </a:solidFill>
              </a:rPr>
              <a:t>动量部分</a:t>
            </a:r>
            <a:endParaRPr lang="zh-CN" altLang="en-US" sz="1600" b="1">
              <a:solidFill>
                <a:srgbClr val="0070C0"/>
              </a:solidFill>
            </a:endParaRPr>
          </a:p>
        </p:txBody>
      </p:sp>
      <p:cxnSp>
        <p:nvCxnSpPr>
          <p:cNvPr id="24" name="直接连接符 23"/>
          <p:cNvCxnSpPr/>
          <p:nvPr/>
        </p:nvCxnSpPr>
        <p:spPr>
          <a:xfrm>
            <a:off x="4622800" y="1881505"/>
            <a:ext cx="2316480" cy="0"/>
          </a:xfrm>
          <a:prstGeom prst="line">
            <a:avLst/>
          </a:prstGeom>
          <a:ln w="38100">
            <a:solidFill>
              <a:srgbClr val="C00000"/>
            </a:solidFill>
          </a:ln>
        </p:spPr>
        <p:style>
          <a:lnRef idx="2">
            <a:schemeClr val="accent1"/>
          </a:lnRef>
          <a:fillRef idx="0">
            <a:srgbClr val="FFFFFF"/>
          </a:fillRef>
          <a:effectRef idx="0">
            <a:srgbClr val="FFFFFF"/>
          </a:effectRef>
          <a:fontRef idx="minor">
            <a:schemeClr val="tx1"/>
          </a:fontRef>
        </p:style>
      </p:cxnSp>
      <p:sp>
        <p:nvSpPr>
          <p:cNvPr id="26" name="文本框 25"/>
          <p:cNvSpPr txBox="1"/>
          <p:nvPr/>
        </p:nvSpPr>
        <p:spPr>
          <a:xfrm>
            <a:off x="4815840" y="1866265"/>
            <a:ext cx="2286000" cy="337185"/>
          </a:xfrm>
          <a:prstGeom prst="rect">
            <a:avLst/>
          </a:prstGeom>
          <a:noFill/>
        </p:spPr>
        <p:txBody>
          <a:bodyPr wrap="square" rtlCol="0">
            <a:spAutoFit/>
          </a:bodyPr>
          <a:p>
            <a:r>
              <a:rPr lang="zh-CN" altLang="en-US" sz="1600" b="1">
                <a:solidFill>
                  <a:srgbClr val="C00000"/>
                </a:solidFill>
              </a:rPr>
              <a:t>角动量</a:t>
            </a:r>
            <a:r>
              <a:rPr lang="en-US" altLang="zh-CN" sz="1600" b="1">
                <a:solidFill>
                  <a:srgbClr val="C00000"/>
                </a:solidFill>
              </a:rPr>
              <a:t>+</a:t>
            </a:r>
            <a:r>
              <a:rPr lang="zh-CN" altLang="en-US" sz="1600" b="1">
                <a:solidFill>
                  <a:srgbClr val="C00000"/>
                </a:solidFill>
              </a:rPr>
              <a:t>同位旋部分</a:t>
            </a:r>
            <a:endParaRPr lang="zh-CN" altLang="en-US" sz="1600" b="1">
              <a:solidFill>
                <a:srgbClr val="C00000"/>
              </a:solidFill>
            </a:endParaRPr>
          </a:p>
        </p:txBody>
      </p:sp>
      <p:sp>
        <p:nvSpPr>
          <p:cNvPr id="32" name="文本框 31"/>
          <p:cNvSpPr txBox="1"/>
          <p:nvPr/>
        </p:nvSpPr>
        <p:spPr>
          <a:xfrm>
            <a:off x="829310" y="2942590"/>
            <a:ext cx="1716405" cy="368300"/>
          </a:xfrm>
          <a:prstGeom prst="rect">
            <a:avLst/>
          </a:prstGeom>
          <a:noFill/>
        </p:spPr>
        <p:txBody>
          <a:bodyPr wrap="square" rtlCol="0">
            <a:spAutoFit/>
          </a:bodyPr>
          <a:p>
            <a:pPr marL="285750" indent="-285750">
              <a:buFont typeface="Wingdings" panose="05000000000000000000" charset="0"/>
              <a:buChar char="Ø"/>
            </a:pPr>
            <a:r>
              <a:rPr lang="zh-CN" altLang="en-US"/>
              <a:t>相对论</a:t>
            </a:r>
            <a:r>
              <a:rPr lang="zh-CN" altLang="en-US"/>
              <a:t>框架</a:t>
            </a:r>
            <a:endParaRPr lang="zh-CN" altLang="en-US"/>
          </a:p>
        </p:txBody>
      </p:sp>
      <p:sp>
        <p:nvSpPr>
          <p:cNvPr id="33" name="文本框 32"/>
          <p:cNvSpPr txBox="1"/>
          <p:nvPr/>
        </p:nvSpPr>
        <p:spPr>
          <a:xfrm>
            <a:off x="1414145" y="3326130"/>
            <a:ext cx="3121025" cy="645160"/>
          </a:xfrm>
          <a:prstGeom prst="rect">
            <a:avLst/>
          </a:prstGeom>
          <a:noFill/>
        </p:spPr>
        <p:txBody>
          <a:bodyPr wrap="square" rtlCol="0">
            <a:spAutoFit/>
          </a:bodyPr>
          <a:p>
            <a:pPr marL="285750" indent="-285750">
              <a:buFont typeface="Arial" panose="020B0604020202020204" pitchFamily="34" charset="0"/>
              <a:buChar char="•"/>
            </a:pPr>
            <a:r>
              <a:rPr lang="zh-CN" altLang="en-US" b="1">
                <a:solidFill>
                  <a:srgbClr val="C00000"/>
                </a:solidFill>
              </a:rPr>
              <a:t>狄拉克旋量、</a:t>
            </a:r>
            <a:r>
              <a:rPr lang="en-US" altLang="zh-CN" b="1">
                <a:solidFill>
                  <a:srgbClr val="C00000"/>
                </a:solidFill>
              </a:rPr>
              <a:t>Clifford</a:t>
            </a:r>
            <a:r>
              <a:rPr lang="zh-CN" altLang="en-US" b="1">
                <a:solidFill>
                  <a:srgbClr val="C00000"/>
                </a:solidFill>
              </a:rPr>
              <a:t>代数</a:t>
            </a:r>
            <a:endParaRPr lang="zh-CN" altLang="en-US" b="1">
              <a:solidFill>
                <a:srgbClr val="C00000"/>
              </a:solidFill>
            </a:endParaRPr>
          </a:p>
          <a:p>
            <a:pPr marL="285750" indent="-285750">
              <a:buFont typeface="Arial" panose="020B0604020202020204" pitchFamily="34" charset="0"/>
              <a:buChar char="•"/>
            </a:pPr>
            <a:r>
              <a:rPr lang="zh-CN" altLang="en-US"/>
              <a:t>伽利略变换</a:t>
            </a:r>
            <a:r>
              <a:rPr lang="zh-CN" altLang="en-US">
                <a:latin typeface="Arial" panose="020B0604020202020204" pitchFamily="34" charset="0"/>
                <a:cs typeface="Arial" panose="020B0604020202020204" pitchFamily="34" charset="0"/>
              </a:rPr>
              <a:t>→</a:t>
            </a:r>
            <a:r>
              <a:rPr lang="zh-CN" altLang="en-US" b="1">
                <a:solidFill>
                  <a:srgbClr val="C00000"/>
                </a:solidFill>
                <a:latin typeface="Arial" panose="020B0604020202020204" pitchFamily="34" charset="0"/>
                <a:cs typeface="Arial" panose="020B0604020202020204" pitchFamily="34" charset="0"/>
              </a:rPr>
              <a:t>洛伦兹变换</a:t>
            </a:r>
            <a:endParaRPr lang="zh-CN" altLang="en-US" b="1">
              <a:solidFill>
                <a:srgbClr val="C00000"/>
              </a:solidFill>
              <a:latin typeface="Arial" panose="020B0604020202020204" pitchFamily="34" charset="0"/>
              <a:cs typeface="Arial" panose="020B0604020202020204" pitchFamily="34" charset="0"/>
            </a:endParaRPr>
          </a:p>
        </p:txBody>
      </p:sp>
      <p:pic>
        <p:nvPicPr>
          <p:cNvPr id="35" name="图片 34"/>
          <p:cNvPicPr>
            <a:picLocks noChangeAspect="1"/>
          </p:cNvPicPr>
          <p:nvPr>
            <p:custDataLst>
              <p:tags r:id="rId10"/>
            </p:custDataLst>
          </p:nvPr>
        </p:nvPicPr>
        <p:blipFill>
          <a:blip r:embed="rId11"/>
          <a:stretch>
            <a:fillRect/>
          </a:stretch>
        </p:blipFill>
        <p:spPr>
          <a:xfrm>
            <a:off x="1045845" y="2141220"/>
            <a:ext cx="2714625" cy="314325"/>
          </a:xfrm>
          <a:prstGeom prst="rect">
            <a:avLst/>
          </a:prstGeom>
        </p:spPr>
      </p:pic>
      <p:pic>
        <p:nvPicPr>
          <p:cNvPr id="36" name="图片 35"/>
          <p:cNvPicPr>
            <a:picLocks noChangeAspect="1"/>
          </p:cNvPicPr>
          <p:nvPr>
            <p:custDataLst>
              <p:tags r:id="rId12"/>
            </p:custDataLst>
          </p:nvPr>
        </p:nvPicPr>
        <p:blipFill>
          <a:blip r:embed="rId13"/>
          <a:stretch>
            <a:fillRect/>
          </a:stretch>
        </p:blipFill>
        <p:spPr>
          <a:xfrm>
            <a:off x="1207770" y="2437130"/>
            <a:ext cx="6372225" cy="457200"/>
          </a:xfrm>
          <a:prstGeom prst="rect">
            <a:avLst/>
          </a:prstGeom>
        </p:spPr>
      </p:pic>
      <p:pic>
        <p:nvPicPr>
          <p:cNvPr id="38" name="图片 37"/>
          <p:cNvPicPr>
            <a:picLocks noChangeAspect="1"/>
          </p:cNvPicPr>
          <p:nvPr>
            <p:custDataLst>
              <p:tags r:id="rId14"/>
            </p:custDataLst>
          </p:nvPr>
        </p:nvPicPr>
        <p:blipFill>
          <a:blip r:embed="rId15"/>
          <a:stretch>
            <a:fillRect/>
          </a:stretch>
        </p:blipFill>
        <p:spPr>
          <a:xfrm>
            <a:off x="1659890" y="4210050"/>
            <a:ext cx="5334000" cy="954405"/>
          </a:xfrm>
          <a:prstGeom prst="rect">
            <a:avLst/>
          </a:prstGeom>
        </p:spPr>
      </p:pic>
      <p:sp>
        <p:nvSpPr>
          <p:cNvPr id="39" name="文本框 38"/>
          <p:cNvSpPr txBox="1"/>
          <p:nvPr/>
        </p:nvSpPr>
        <p:spPr>
          <a:xfrm>
            <a:off x="1414145" y="3960495"/>
            <a:ext cx="1710690" cy="368300"/>
          </a:xfrm>
          <a:prstGeom prst="rect">
            <a:avLst/>
          </a:prstGeom>
          <a:noFill/>
        </p:spPr>
        <p:txBody>
          <a:bodyPr wrap="square" rtlCol="0">
            <a:spAutoFit/>
          </a:bodyPr>
          <a:p>
            <a:pPr marL="285750" indent="-285750">
              <a:buFont typeface="Arial" panose="020B0604020202020204" pitchFamily="34" charset="0"/>
              <a:buChar char="•"/>
            </a:pPr>
            <a:r>
              <a:rPr lang="zh-CN" altLang="en-US"/>
              <a:t>螺旋度</a:t>
            </a:r>
            <a:r>
              <a:rPr lang="zh-CN" altLang="en-US"/>
              <a:t>表象</a:t>
            </a:r>
            <a:endParaRPr lang="zh-CN" altLang="en-US"/>
          </a:p>
        </p:txBody>
      </p:sp>
      <p:pic>
        <p:nvPicPr>
          <p:cNvPr id="40" name="图片 39"/>
          <p:cNvPicPr>
            <a:picLocks noChangeAspect="1"/>
          </p:cNvPicPr>
          <p:nvPr>
            <p:custDataLst>
              <p:tags r:id="rId16"/>
            </p:custDataLst>
          </p:nvPr>
        </p:nvPicPr>
        <p:blipFill>
          <a:blip r:embed="rId17"/>
          <a:stretch>
            <a:fillRect/>
          </a:stretch>
        </p:blipFill>
        <p:spPr>
          <a:xfrm>
            <a:off x="1493520" y="5144770"/>
            <a:ext cx="7138670" cy="1464945"/>
          </a:xfrm>
          <a:prstGeom prst="rect">
            <a:avLst/>
          </a:prstGeom>
        </p:spPr>
      </p:pic>
      <p:sp>
        <p:nvSpPr>
          <p:cNvPr id="41" name="矩形 40"/>
          <p:cNvSpPr/>
          <p:nvPr/>
        </p:nvSpPr>
        <p:spPr>
          <a:xfrm>
            <a:off x="1362710" y="5135245"/>
            <a:ext cx="7329805" cy="1445260"/>
          </a:xfrm>
          <a:prstGeom prst="rect">
            <a:avLst/>
          </a:prstGeom>
          <a:ln w="41275"/>
        </p:spPr>
        <p:style>
          <a:lnRef idx="3">
            <a:schemeClr val="accent1"/>
          </a:lnRef>
          <a:fillRef idx="0">
            <a:srgbClr val="FFFFFF"/>
          </a:fillRef>
          <a:effectRef idx="0">
            <a:srgbClr val="FFFFFF"/>
          </a:effectRef>
          <a:fontRef idx="minor">
            <a:schemeClr val="tx1"/>
          </a:fontRef>
        </p:style>
        <p:txBody>
          <a:bodyPr rtlCol="0" anchor="ctr"/>
          <a:p>
            <a:pPr algn="ctr"/>
            <a:endParaRPr lang="zh-CN" altLang="en-US"/>
          </a:p>
        </p:txBody>
      </p:sp>
      <p:pic>
        <p:nvPicPr>
          <p:cNvPr id="31" name="图片 30"/>
          <p:cNvPicPr>
            <a:picLocks noChangeAspect="1"/>
          </p:cNvPicPr>
          <p:nvPr>
            <p:custDataLst>
              <p:tags r:id="rId18"/>
            </p:custDataLst>
          </p:nvPr>
        </p:nvPicPr>
        <p:blipFill rotWithShape="1">
          <a:blip r:embed="rId19">
            <a:clrChange>
              <a:clrFrom>
                <a:srgbClr val="FFFFFF">
                  <a:alpha val="100000"/>
                </a:srgbClr>
              </a:clrFrom>
              <a:clrTo>
                <a:srgbClr val="FFFFFF">
                  <a:alpha val="100000"/>
                  <a:alpha val="0"/>
                </a:srgbClr>
              </a:clrTo>
            </a:clrChange>
          </a:blip>
          <a:srcRect l="10690" r="10690" b="17649"/>
          <a:stretch>
            <a:fillRect/>
          </a:stretch>
        </p:blipFill>
        <p:spPr>
          <a:xfrm>
            <a:off x="7703406" y="3844965"/>
            <a:ext cx="4392488" cy="1866807"/>
          </a:xfrm>
          <a:prstGeom prst="rect">
            <a:avLst/>
          </a:prstGeom>
          <a:solidFill>
            <a:schemeClr val="bg1"/>
          </a:solidFill>
          <a:ln w="28575">
            <a:solidFill>
              <a:schemeClr val="tx1"/>
            </a:solid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bg1"/>
                </a:solidFill>
                <a:sym typeface="+mn-ea"/>
              </a:rPr>
              <a:t>相对论三体问题</a:t>
            </a:r>
            <a:endParaRPr lang="zh-CN" altLang="en-US" sz="2400"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45412"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2"/>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26168"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37" name="文本框 36"/>
          <p:cNvSpPr txBox="1"/>
          <p:nvPr/>
        </p:nvSpPr>
        <p:spPr>
          <a:xfrm>
            <a:off x="227965" y="694880"/>
            <a:ext cx="5650230" cy="460375"/>
          </a:xfrm>
          <a:prstGeom prst="rect">
            <a:avLst/>
          </a:prstGeom>
          <a:noFill/>
        </p:spPr>
        <p:txBody>
          <a:bodyPr wrap="none" rtlCol="0">
            <a:spAutoFit/>
          </a:bodyPr>
          <a:p>
            <a:pPr marL="285750" indent="-285750" algn="l">
              <a:buFont typeface="Wingdings" panose="05000000000000000000" pitchFamily="2" charset="2"/>
              <a:buChar char="p"/>
            </a:pPr>
            <a:r>
              <a:rPr lang="zh-CN" altLang="en-US" sz="2400" b="1" dirty="0" smtClean="0">
                <a:solidFill>
                  <a:schemeClr val="tx1"/>
                </a:solidFill>
              </a:rPr>
              <a:t>用于少体计算的改进型相对论手征核力</a:t>
            </a:r>
            <a:endParaRPr lang="zh-CN" altLang="en-US" sz="2400" b="1" dirty="0" smtClean="0">
              <a:solidFill>
                <a:schemeClr val="tx1"/>
              </a:solidFill>
            </a:endParaRPr>
          </a:p>
        </p:txBody>
      </p:sp>
      <p:sp>
        <p:nvSpPr>
          <p:cNvPr id="6" name="文本框 5"/>
          <p:cNvSpPr txBox="1"/>
          <p:nvPr/>
        </p:nvSpPr>
        <p:spPr>
          <a:xfrm>
            <a:off x="907415" y="1288415"/>
            <a:ext cx="10521315" cy="398780"/>
          </a:xfrm>
          <a:prstGeom prst="rect">
            <a:avLst/>
          </a:prstGeom>
        </p:spPr>
        <p:txBody>
          <a:bodyPr wrap="square">
            <a:spAutoFit/>
          </a:bodyPr>
          <a:p>
            <a:pPr marL="342900" indent="-342900">
              <a:buFont typeface="Wingdings" panose="05000000000000000000" charset="0"/>
              <a:buChar char="Ø"/>
            </a:pPr>
            <a:r>
              <a:rPr lang="zh-CN" altLang="en-US" sz="2000"/>
              <a:t>保证不存在</a:t>
            </a:r>
            <a:r>
              <a:rPr lang="en-US" altLang="zh-CN" sz="2000" b="1">
                <a:solidFill>
                  <a:srgbClr val="C00000"/>
                </a:solidFill>
              </a:rPr>
              <a:t>deeply bound state</a:t>
            </a:r>
            <a:r>
              <a:rPr lang="zh-CN" altLang="en-US" sz="2000" b="1">
                <a:solidFill>
                  <a:srgbClr val="C00000"/>
                </a:solidFill>
              </a:rPr>
              <a:t>，避免过强的非微扰效应</a:t>
            </a:r>
            <a:endParaRPr lang="zh-CN" altLang="en-US" sz="2000" b="1">
              <a:solidFill>
                <a:srgbClr val="C00000"/>
              </a:solidFill>
            </a:endParaRPr>
          </a:p>
        </p:txBody>
      </p:sp>
      <p:sp>
        <p:nvSpPr>
          <p:cNvPr id="15" name="文本框 14"/>
          <p:cNvSpPr txBox="1"/>
          <p:nvPr/>
        </p:nvSpPr>
        <p:spPr>
          <a:xfrm>
            <a:off x="907415" y="1749425"/>
            <a:ext cx="10521315" cy="398780"/>
          </a:xfrm>
          <a:prstGeom prst="rect">
            <a:avLst/>
          </a:prstGeom>
        </p:spPr>
        <p:txBody>
          <a:bodyPr wrap="square">
            <a:spAutoFit/>
          </a:bodyPr>
          <a:p>
            <a:pPr marL="342900" indent="-342900">
              <a:buFont typeface="Wingdings" panose="05000000000000000000" charset="0"/>
              <a:buChar char="Ø"/>
            </a:pPr>
            <a:r>
              <a:rPr lang="zh-CN" altLang="en-US" sz="2000" b="1">
                <a:solidFill>
                  <a:schemeClr val="tx1"/>
                </a:solidFill>
              </a:rPr>
              <a:t>将有效场论低能常数的</a:t>
            </a:r>
            <a:r>
              <a:rPr lang="zh-CN" altLang="en-US" sz="2000" b="1">
                <a:solidFill>
                  <a:srgbClr val="C00000"/>
                </a:solidFill>
              </a:rPr>
              <a:t>自然量级估计</a:t>
            </a:r>
            <a:r>
              <a:rPr lang="zh-CN" altLang="en-US" sz="2000" b="1">
                <a:solidFill>
                  <a:schemeClr val="tx1"/>
                </a:solidFill>
              </a:rPr>
              <a:t>作为高斯先验</a:t>
            </a:r>
            <a:endParaRPr lang="zh-CN" altLang="en-US" sz="2000" b="1">
              <a:solidFill>
                <a:schemeClr val="tx1"/>
              </a:solidFill>
            </a:endParaRPr>
          </a:p>
        </p:txBody>
      </p:sp>
      <mc:AlternateContent xmlns:mc="http://schemas.openxmlformats.org/markup-compatibility/2006">
        <mc:Choice xmlns:a14="http://schemas.microsoft.com/office/drawing/2010/main" Requires="a14">
          <p:sp>
            <p:nvSpPr>
              <p:cNvPr id="18" name="文本框 17"/>
              <p:cNvSpPr txBox="1"/>
              <p:nvPr/>
            </p:nvSpPr>
            <p:spPr>
              <a:xfrm>
                <a:off x="1814766" y="2357374"/>
                <a:ext cx="1492885" cy="579755"/>
              </a:xfrm>
              <a:prstGeom prst="rect">
                <a:avLst/>
              </a:prstGeom>
              <a:noFill/>
            </p:spPr>
            <p:txBody>
              <a:bodyPr wrap="none" rtlCol="0" anchor="t">
                <a:spAutoFit/>
              </a:bodyPr>
              <a:p>
                <a:pPr algn="l"/>
                <a:r>
                  <a:rPr lang="en-US" altLang="zh-CN">
                    <a:latin typeface="Cambria Math" panose="02040503050406030204" pitchFamily="18" charset="0"/>
                    <a:cs typeface="Cambria Math" panose="02040503050406030204" pitchFamily="18" charset="0"/>
                  </a:rPr>
                  <a:t> </a:t>
                </a:r>
                <a14:m>
                  <m:oMath xmlns:m="http://schemas.openxmlformats.org/officeDocument/2006/math">
                    <m:r>
                      <a:rPr lang="en-US" altLang="zh-CN">
                        <a:latin typeface="Cambria Math" panose="02040503050406030204" pitchFamily="18" charset="0"/>
                        <a:cs typeface="Cambria Math" panose="02040503050406030204" pitchFamily="18" charset="0"/>
                      </a:rPr>
                      <m:t>𝒪</m:t>
                    </m:r>
                    <m:r>
                      <a:rPr lang="en-US" altLang="zh-CN">
                        <a:latin typeface="Cambria Math" panose="02040503050406030204" pitchFamily="18" charset="0"/>
                        <a:cs typeface="Cambria Math" panose="02040503050406030204" pitchFamily="18" charset="0"/>
                      </a:rPr>
                      <m:t>(</m:t>
                    </m:r>
                    <m:sSup>
                      <m:sSupPr>
                        <m:ctrlPr>
                          <a:rPr lang="en-US" altLang="zh-CN" i="1">
                            <a:latin typeface="Cambria Math" panose="02040503050406030204" pitchFamily="18" charset="0"/>
                            <a:cs typeface="Cambria Math" panose="02040503050406030204" pitchFamily="18" charset="0"/>
                          </a:rPr>
                        </m:ctrlPr>
                      </m:sSupPr>
                      <m:e>
                        <m:r>
                          <a:rPr lang="en-US" altLang="zh-CN" i="1">
                            <a:latin typeface="Cambria Math" panose="02040503050406030204" pitchFamily="18" charset="0"/>
                            <a:cs typeface="Cambria Math" panose="02040503050406030204" pitchFamily="18" charset="0"/>
                          </a:rPr>
                          <m:t>𝑝</m:t>
                        </m:r>
                      </m:e>
                      <m:sup>
                        <m:r>
                          <a:rPr lang="en-US" altLang="zh-CN" i="1">
                            <a:latin typeface="Cambria Math" panose="02040503050406030204" pitchFamily="18" charset="0"/>
                            <a:cs typeface="Cambria Math" panose="02040503050406030204" pitchFamily="18" charset="0"/>
                          </a:rPr>
                          <m:t>0</m:t>
                        </m:r>
                      </m:sup>
                    </m:sSup>
                    <m:r>
                      <a:rPr lang="en-US" altLang="zh-CN">
                        <a:latin typeface="Cambria Math" panose="02040503050406030204" pitchFamily="18" charset="0"/>
                        <a:cs typeface="Cambria Math" panose="02040503050406030204" pitchFamily="18" charset="0"/>
                      </a:rPr>
                      <m:t>)~</m:t>
                    </m:r>
                    <m:f>
                      <m:fPr>
                        <m:ctrlPr>
                          <a:rPr lang="en-US" altLang="zh-CN" i="1">
                            <a:latin typeface="Cambria Math" panose="02040503050406030204" pitchFamily="18" charset="0"/>
                            <a:cs typeface="Cambria Math" panose="02040503050406030204" pitchFamily="18" charset="0"/>
                          </a:rPr>
                        </m:ctrlPr>
                      </m:fPr>
                      <m:num>
                        <m:sSubSup>
                          <m:sSubSupPr>
                            <m:ctrlPr>
                              <a:rPr lang="en-US" altLang="zh-CN" i="1">
                                <a:latin typeface="Cambria Math" panose="02040503050406030204" pitchFamily="18" charset="0"/>
                                <a:cs typeface="Cambria Math" panose="02040503050406030204" pitchFamily="18" charset="0"/>
                              </a:rPr>
                            </m:ctrlPr>
                          </m:sSubSupPr>
                          <m:e>
                            <m:r>
                              <a:rPr lang="en-US" altLang="zh-CN" i="1">
                                <a:latin typeface="Cambria Math" panose="02040503050406030204" pitchFamily="18" charset="0"/>
                                <a:cs typeface="Cambria Math" panose="02040503050406030204" pitchFamily="18" charset="0"/>
                              </a:rPr>
                              <m:t>𝑔</m:t>
                            </m:r>
                          </m:e>
                          <m:sub>
                            <m:r>
                              <a:rPr lang="en-US" altLang="zh-CN" i="1">
                                <a:latin typeface="Cambria Math" panose="02040503050406030204" pitchFamily="18" charset="0"/>
                                <a:cs typeface="Cambria Math" panose="02040503050406030204" pitchFamily="18" charset="0"/>
                              </a:rPr>
                              <m:t>𝐴</m:t>
                            </m:r>
                          </m:sub>
                          <m:sup>
                            <m:r>
                              <a:rPr lang="en-US" altLang="zh-CN" i="1">
                                <a:latin typeface="Cambria Math" panose="02040503050406030204" pitchFamily="18" charset="0"/>
                                <a:cs typeface="Cambria Math" panose="02040503050406030204" pitchFamily="18" charset="0"/>
                              </a:rPr>
                              <m:t>2</m:t>
                            </m:r>
                          </m:sup>
                        </m:sSubSup>
                      </m:num>
                      <m:den>
                        <m:r>
                          <a:rPr lang="en-US" altLang="zh-CN" i="1">
                            <a:latin typeface="Cambria Math" panose="02040503050406030204" pitchFamily="18" charset="0"/>
                            <a:cs typeface="Cambria Math" panose="02040503050406030204" pitchFamily="18" charset="0"/>
                          </a:rPr>
                          <m:t>4</m:t>
                        </m:r>
                        <m:sSup>
                          <m:sSupPr>
                            <m:ctrlPr>
                              <a:rPr lang="en-US" altLang="zh-CN" i="1">
                                <a:latin typeface="Cambria Math" panose="02040503050406030204" pitchFamily="18" charset="0"/>
                                <a:cs typeface="Cambria Math" panose="02040503050406030204" pitchFamily="18" charset="0"/>
                              </a:rPr>
                            </m:ctrlPr>
                          </m:sSupPr>
                          <m:e>
                            <m:r>
                              <a:rPr lang="en-US" altLang="zh-CN" i="1">
                                <a:latin typeface="Cambria Math" panose="02040503050406030204" pitchFamily="18" charset="0"/>
                                <a:cs typeface="Cambria Math" panose="02040503050406030204" pitchFamily="18" charset="0"/>
                              </a:rPr>
                              <m:t>𝜋</m:t>
                            </m:r>
                          </m:e>
                          <m:sup>
                            <m:r>
                              <a:rPr lang="en-US" altLang="zh-CN" i="1">
                                <a:latin typeface="Cambria Math" panose="02040503050406030204" pitchFamily="18" charset="0"/>
                                <a:cs typeface="Cambria Math" panose="02040503050406030204" pitchFamily="18" charset="0"/>
                              </a:rPr>
                              <m:t>2</m:t>
                            </m:r>
                          </m:sup>
                        </m:sSup>
                        <m:sSubSup>
                          <m:sSubSupPr>
                            <m:ctrlPr>
                              <a:rPr lang="en-US" altLang="zh-CN" i="1">
                                <a:latin typeface="Cambria Math" panose="02040503050406030204" pitchFamily="18" charset="0"/>
                                <a:cs typeface="Cambria Math" panose="02040503050406030204" pitchFamily="18" charset="0"/>
                              </a:rPr>
                            </m:ctrlPr>
                          </m:sSubSupPr>
                          <m:e>
                            <m:r>
                              <a:rPr lang="en-US" altLang="zh-CN" i="1">
                                <a:latin typeface="Cambria Math" panose="02040503050406030204" pitchFamily="18" charset="0"/>
                                <a:cs typeface="Cambria Math" panose="02040503050406030204" pitchFamily="18" charset="0"/>
                              </a:rPr>
                              <m:t>𝑓</m:t>
                            </m:r>
                          </m:e>
                          <m:sub>
                            <m:r>
                              <a:rPr lang="en-US" altLang="zh-CN" i="1">
                                <a:latin typeface="Cambria Math" panose="02040503050406030204" pitchFamily="18" charset="0"/>
                                <a:cs typeface="Cambria Math" panose="02040503050406030204" pitchFamily="18" charset="0"/>
                              </a:rPr>
                              <m:t>𝜋</m:t>
                            </m:r>
                          </m:sub>
                          <m:sup>
                            <m:r>
                              <a:rPr lang="en-US" altLang="zh-CN" i="1">
                                <a:latin typeface="Cambria Math" panose="02040503050406030204" pitchFamily="18" charset="0"/>
                                <a:cs typeface="Cambria Math" panose="02040503050406030204" pitchFamily="18" charset="0"/>
                              </a:rPr>
                              <m:t>2</m:t>
                            </m:r>
                          </m:sup>
                        </m:sSubSup>
                      </m:den>
                    </m:f>
                  </m:oMath>
                </a14:m>
                <a:endParaRPr lang="zh-CN" altLang="en-US"/>
              </a:p>
            </p:txBody>
          </p:sp>
        </mc:Choice>
        <mc:Fallback>
          <p:sp>
            <p:nvSpPr>
              <p:cNvPr id="18" name="文本框 17"/>
              <p:cNvSpPr txBox="1">
                <a:spLocks noRot="1" noChangeAspect="1" noMove="1" noResize="1" noEditPoints="1" noAdjustHandles="1" noChangeArrowheads="1" noChangeShapeType="1" noTextEdit="1"/>
              </p:cNvSpPr>
              <p:nvPr/>
            </p:nvSpPr>
            <p:spPr>
              <a:xfrm>
                <a:off x="1814766" y="2357374"/>
                <a:ext cx="1492885" cy="579755"/>
              </a:xfrm>
              <a:prstGeom prst="rect">
                <a:avLst/>
              </a:prstGeom>
              <a:blipFill rotWithShape="1">
                <a:blip r:embed="rId3"/>
                <a:stretch>
                  <a:fillRect l="-38" t="-44" r="38" b="44"/>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7" name="文本框 26"/>
              <p:cNvSpPr txBox="1"/>
              <p:nvPr/>
            </p:nvSpPr>
            <p:spPr>
              <a:xfrm>
                <a:off x="3628961" y="2297049"/>
                <a:ext cx="1878330" cy="700405"/>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r>
                        <a:rPr lang="en-US" altLang="zh-CN">
                          <a:latin typeface="Cambria Math" panose="02040503050406030204" pitchFamily="18" charset="0"/>
                          <a:cs typeface="Cambria Math" panose="02040503050406030204" pitchFamily="18" charset="0"/>
                        </a:rPr>
                        <m:t>𝒪</m:t>
                      </m:r>
                      <m:r>
                        <a:rPr lang="en-US" altLang="zh-CN">
                          <a:latin typeface="Cambria Math" panose="02040503050406030204" pitchFamily="18" charset="0"/>
                          <a:cs typeface="Cambria Math" panose="02040503050406030204" pitchFamily="18" charset="0"/>
                        </a:rPr>
                        <m:t>(</m:t>
                      </m:r>
                      <m:sSup>
                        <m:sSupPr>
                          <m:ctrlPr>
                            <a:rPr lang="en-US" altLang="zh-CN" i="1">
                              <a:latin typeface="Cambria Math" panose="02040503050406030204" pitchFamily="18" charset="0"/>
                              <a:cs typeface="Cambria Math" panose="02040503050406030204" pitchFamily="18" charset="0"/>
                            </a:rPr>
                          </m:ctrlPr>
                        </m:sSupPr>
                        <m:e>
                          <m:r>
                            <a:rPr lang="en-US" altLang="zh-CN" i="1">
                              <a:latin typeface="Cambria Math" panose="02040503050406030204" pitchFamily="18" charset="0"/>
                              <a:cs typeface="Cambria Math" panose="02040503050406030204" pitchFamily="18" charset="0"/>
                            </a:rPr>
                            <m:t>𝑝</m:t>
                          </m:r>
                        </m:e>
                        <m:sup>
                          <m:r>
                            <a:rPr lang="en-US" altLang="zh-CN" i="1">
                              <a:latin typeface="Cambria Math" panose="02040503050406030204" pitchFamily="18" charset="0"/>
                              <a:cs typeface="Cambria Math" panose="02040503050406030204" pitchFamily="18" charset="0"/>
                            </a:rPr>
                            <m:t>2</m:t>
                          </m:r>
                        </m:sup>
                      </m:sSup>
                      <m:r>
                        <a:rPr lang="en-US" altLang="zh-CN">
                          <a:latin typeface="Cambria Math" panose="02040503050406030204" pitchFamily="18" charset="0"/>
                          <a:cs typeface="Cambria Math" panose="02040503050406030204" pitchFamily="18" charset="0"/>
                        </a:rPr>
                        <m:t>)~</m:t>
                      </m:r>
                      <m:f>
                        <m:fPr>
                          <m:ctrlPr>
                            <a:rPr lang="en-US" altLang="zh-CN" i="1">
                              <a:latin typeface="Cambria Math" panose="02040503050406030204" pitchFamily="18" charset="0"/>
                              <a:cs typeface="Cambria Math" panose="02040503050406030204" pitchFamily="18" charset="0"/>
                            </a:rPr>
                          </m:ctrlPr>
                        </m:fPr>
                        <m:num>
                          <m:sSubSup>
                            <m:sSubSupPr>
                              <m:ctrlPr>
                                <a:rPr lang="en-US" altLang="zh-CN" i="1">
                                  <a:latin typeface="Cambria Math" panose="02040503050406030204" pitchFamily="18" charset="0"/>
                                  <a:cs typeface="Cambria Math" panose="02040503050406030204" pitchFamily="18" charset="0"/>
                                </a:rPr>
                              </m:ctrlPr>
                            </m:sSubSupPr>
                            <m:e>
                              <m:r>
                                <a:rPr lang="en-US" altLang="zh-CN" i="1">
                                  <a:latin typeface="Cambria Math" panose="02040503050406030204" pitchFamily="18" charset="0"/>
                                  <a:cs typeface="Cambria Math" panose="02040503050406030204" pitchFamily="18" charset="0"/>
                                </a:rPr>
                                <m:t>𝑔</m:t>
                              </m:r>
                            </m:e>
                            <m:sub>
                              <m:r>
                                <a:rPr lang="en-US" altLang="zh-CN" i="1">
                                  <a:latin typeface="Cambria Math" panose="02040503050406030204" pitchFamily="18" charset="0"/>
                                  <a:cs typeface="Cambria Math" panose="02040503050406030204" pitchFamily="18" charset="0"/>
                                </a:rPr>
                                <m:t>𝐴</m:t>
                              </m:r>
                            </m:sub>
                            <m:sup>
                              <m:r>
                                <a:rPr lang="en-US" altLang="zh-CN" i="1">
                                  <a:latin typeface="Cambria Math" panose="02040503050406030204" pitchFamily="18" charset="0"/>
                                  <a:cs typeface="Cambria Math" panose="02040503050406030204" pitchFamily="18" charset="0"/>
                                </a:rPr>
                                <m:t>2</m:t>
                              </m:r>
                            </m:sup>
                          </m:sSubSup>
                        </m:num>
                        <m:den>
                          <m:r>
                            <a:rPr lang="en-US" altLang="zh-CN" i="1">
                              <a:latin typeface="Cambria Math" panose="02040503050406030204" pitchFamily="18" charset="0"/>
                              <a:cs typeface="Cambria Math" panose="02040503050406030204" pitchFamily="18" charset="0"/>
                            </a:rPr>
                            <m:t>4</m:t>
                          </m:r>
                          <m:sSup>
                            <m:sSupPr>
                              <m:ctrlPr>
                                <a:rPr lang="en-US" altLang="zh-CN" i="1">
                                  <a:latin typeface="Cambria Math" panose="02040503050406030204" pitchFamily="18" charset="0"/>
                                  <a:cs typeface="Cambria Math" panose="02040503050406030204" pitchFamily="18" charset="0"/>
                                </a:rPr>
                              </m:ctrlPr>
                            </m:sSupPr>
                            <m:e>
                              <m:r>
                                <a:rPr lang="en-US" altLang="zh-CN" i="1">
                                  <a:latin typeface="Cambria Math" panose="02040503050406030204" pitchFamily="18" charset="0"/>
                                  <a:cs typeface="Cambria Math" panose="02040503050406030204" pitchFamily="18" charset="0"/>
                                </a:rPr>
                                <m:t>𝜋</m:t>
                              </m:r>
                            </m:e>
                            <m:sup>
                              <m:r>
                                <a:rPr lang="en-US" altLang="zh-CN" i="1">
                                  <a:latin typeface="Cambria Math" panose="02040503050406030204" pitchFamily="18" charset="0"/>
                                  <a:cs typeface="Cambria Math" panose="02040503050406030204" pitchFamily="18" charset="0"/>
                                </a:rPr>
                                <m:t>2</m:t>
                              </m:r>
                            </m:sup>
                          </m:sSup>
                          <m:sSubSup>
                            <m:sSubSupPr>
                              <m:ctrlPr>
                                <a:rPr lang="en-US" altLang="zh-CN" i="1">
                                  <a:latin typeface="Cambria Math" panose="02040503050406030204" pitchFamily="18" charset="0"/>
                                  <a:cs typeface="Cambria Math" panose="02040503050406030204" pitchFamily="18" charset="0"/>
                                </a:rPr>
                              </m:ctrlPr>
                            </m:sSubSupPr>
                            <m:e>
                              <m:r>
                                <a:rPr lang="en-US" altLang="zh-CN" i="1">
                                  <a:latin typeface="Cambria Math" panose="02040503050406030204" pitchFamily="18" charset="0"/>
                                  <a:cs typeface="Cambria Math" panose="02040503050406030204" pitchFamily="18" charset="0"/>
                                </a:rPr>
                                <m:t>𝑓</m:t>
                              </m:r>
                            </m:e>
                            <m:sub>
                              <m:r>
                                <a:rPr lang="en-US" altLang="zh-CN" i="1">
                                  <a:latin typeface="Cambria Math" panose="02040503050406030204" pitchFamily="18" charset="0"/>
                                  <a:cs typeface="Cambria Math" panose="02040503050406030204" pitchFamily="18" charset="0"/>
                                </a:rPr>
                                <m:t>𝜋</m:t>
                              </m:r>
                            </m:sub>
                            <m:sup>
                              <m:r>
                                <a:rPr lang="en-US" altLang="zh-CN" i="1">
                                  <a:latin typeface="Cambria Math" panose="02040503050406030204" pitchFamily="18" charset="0"/>
                                  <a:cs typeface="Cambria Math" panose="02040503050406030204" pitchFamily="18" charset="0"/>
                                </a:rPr>
                                <m:t>2</m:t>
                              </m:r>
                            </m:sup>
                          </m:sSubSup>
                        </m:den>
                      </m:f>
                      <m:f>
                        <m:fPr>
                          <m:ctrlPr>
                            <a:rPr lang="en-US" altLang="zh-CN" i="1">
                              <a:latin typeface="Cambria Math" panose="02040503050406030204" pitchFamily="18" charset="0"/>
                              <a:cs typeface="Cambria Math" panose="02040503050406030204" pitchFamily="18" charset="0"/>
                            </a:rPr>
                          </m:ctrlPr>
                        </m:fPr>
                        <m:num>
                          <m:r>
                            <a:rPr lang="en-US" altLang="zh-CN" i="1">
                              <a:latin typeface="Cambria Math" panose="02040503050406030204" pitchFamily="18" charset="0"/>
                              <a:cs typeface="Cambria Math" panose="02040503050406030204" pitchFamily="18" charset="0"/>
                            </a:rPr>
                            <m:t>1</m:t>
                          </m:r>
                        </m:num>
                        <m:den>
                          <m:sSup>
                            <m:sSupPr>
                              <m:ctrlPr>
                                <a:rPr lang="en-US" altLang="zh-CN" i="1">
                                  <a:latin typeface="Cambria Math" panose="02040503050406030204" pitchFamily="18" charset="0"/>
                                  <a:cs typeface="Cambria Math" panose="02040503050406030204" pitchFamily="18" charset="0"/>
                                </a:rPr>
                              </m:ctrlPr>
                            </m:sSupPr>
                            <m:e>
                              <m:r>
                                <a:rPr lang="en-US" altLang="zh-CN" i="1">
                                  <a:latin typeface="Cambria Math" panose="02040503050406030204" pitchFamily="18" charset="0"/>
                                  <a:cs typeface="Cambria Math" panose="02040503050406030204" pitchFamily="18" charset="0"/>
                                </a:rPr>
                                <m:t>𝛬</m:t>
                              </m:r>
                            </m:e>
                            <m:sup>
                              <m:r>
                                <a:rPr lang="en-US" altLang="zh-CN" i="1">
                                  <a:latin typeface="Cambria Math" panose="02040503050406030204" pitchFamily="18" charset="0"/>
                                  <a:cs typeface="Cambria Math" panose="02040503050406030204" pitchFamily="18" charset="0"/>
                                </a:rPr>
                                <m:t>2</m:t>
                              </m:r>
                            </m:sup>
                          </m:sSup>
                        </m:den>
                      </m:f>
                    </m:oMath>
                  </m:oMathPara>
                </a14:m>
                <a:endParaRPr lang="zh-CN" altLang="en-US"/>
              </a:p>
            </p:txBody>
          </p:sp>
        </mc:Choice>
        <mc:Fallback>
          <p:sp>
            <p:nvSpPr>
              <p:cNvPr id="27" name="文本框 26"/>
              <p:cNvSpPr txBox="1">
                <a:spLocks noRot="1" noChangeAspect="1" noMove="1" noResize="1" noEditPoints="1" noAdjustHandles="1" noChangeArrowheads="1" noChangeShapeType="1" noTextEdit="1"/>
              </p:cNvSpPr>
              <p:nvPr/>
            </p:nvSpPr>
            <p:spPr>
              <a:xfrm>
                <a:off x="3628961" y="2297049"/>
                <a:ext cx="1878330" cy="700405"/>
              </a:xfrm>
              <a:prstGeom prst="rect">
                <a:avLst/>
              </a:prstGeom>
              <a:blipFill rotWithShape="1">
                <a:blip r:embed="rId4"/>
                <a:stretch>
                  <a:fillRect l="-30" t="-36" r="30" b="3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8" name="文本框 27"/>
              <p:cNvSpPr txBox="1"/>
              <p:nvPr/>
            </p:nvSpPr>
            <p:spPr>
              <a:xfrm>
                <a:off x="5828601" y="2297049"/>
                <a:ext cx="1878330" cy="700405"/>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r>
                        <a:rPr lang="en-US" altLang="zh-CN">
                          <a:latin typeface="Cambria Math" panose="02040503050406030204" pitchFamily="18" charset="0"/>
                          <a:cs typeface="Cambria Math" panose="02040503050406030204" pitchFamily="18" charset="0"/>
                        </a:rPr>
                        <m:t>𝒪</m:t>
                      </m:r>
                      <m:r>
                        <a:rPr lang="en-US" altLang="zh-CN">
                          <a:latin typeface="Cambria Math" panose="02040503050406030204" pitchFamily="18" charset="0"/>
                          <a:cs typeface="Cambria Math" panose="02040503050406030204" pitchFamily="18" charset="0"/>
                        </a:rPr>
                        <m:t>(</m:t>
                      </m:r>
                      <m:sSup>
                        <m:sSupPr>
                          <m:ctrlPr>
                            <a:rPr lang="en-US" altLang="zh-CN" i="1">
                              <a:latin typeface="Cambria Math" panose="02040503050406030204" pitchFamily="18" charset="0"/>
                              <a:cs typeface="Cambria Math" panose="02040503050406030204" pitchFamily="18" charset="0"/>
                            </a:rPr>
                          </m:ctrlPr>
                        </m:sSupPr>
                        <m:e>
                          <m:r>
                            <a:rPr lang="en-US" altLang="zh-CN" i="1">
                              <a:latin typeface="Cambria Math" panose="02040503050406030204" pitchFamily="18" charset="0"/>
                              <a:cs typeface="Cambria Math" panose="02040503050406030204" pitchFamily="18" charset="0"/>
                            </a:rPr>
                            <m:t>𝑝</m:t>
                          </m:r>
                        </m:e>
                        <m:sup>
                          <m:r>
                            <a:rPr lang="en-US" altLang="zh-CN" i="1">
                              <a:latin typeface="Cambria Math" panose="02040503050406030204" pitchFamily="18" charset="0"/>
                              <a:cs typeface="Cambria Math" panose="02040503050406030204" pitchFamily="18" charset="0"/>
                            </a:rPr>
                            <m:t>4</m:t>
                          </m:r>
                        </m:sup>
                      </m:sSup>
                      <m:r>
                        <a:rPr lang="en-US" altLang="zh-CN">
                          <a:latin typeface="Cambria Math" panose="02040503050406030204" pitchFamily="18" charset="0"/>
                          <a:cs typeface="Cambria Math" panose="02040503050406030204" pitchFamily="18" charset="0"/>
                        </a:rPr>
                        <m:t>)~</m:t>
                      </m:r>
                      <m:f>
                        <m:fPr>
                          <m:ctrlPr>
                            <a:rPr lang="en-US" altLang="zh-CN" i="1">
                              <a:latin typeface="Cambria Math" panose="02040503050406030204" pitchFamily="18" charset="0"/>
                              <a:cs typeface="Cambria Math" panose="02040503050406030204" pitchFamily="18" charset="0"/>
                            </a:rPr>
                          </m:ctrlPr>
                        </m:fPr>
                        <m:num>
                          <m:sSubSup>
                            <m:sSubSupPr>
                              <m:ctrlPr>
                                <a:rPr lang="en-US" altLang="zh-CN" i="1">
                                  <a:latin typeface="Cambria Math" panose="02040503050406030204" pitchFamily="18" charset="0"/>
                                  <a:cs typeface="Cambria Math" panose="02040503050406030204" pitchFamily="18" charset="0"/>
                                </a:rPr>
                              </m:ctrlPr>
                            </m:sSubSupPr>
                            <m:e>
                              <m:r>
                                <a:rPr lang="en-US" altLang="zh-CN" i="1">
                                  <a:latin typeface="Cambria Math" panose="02040503050406030204" pitchFamily="18" charset="0"/>
                                  <a:cs typeface="Cambria Math" panose="02040503050406030204" pitchFamily="18" charset="0"/>
                                </a:rPr>
                                <m:t>𝑔</m:t>
                              </m:r>
                            </m:e>
                            <m:sub>
                              <m:r>
                                <a:rPr lang="en-US" altLang="zh-CN" i="1">
                                  <a:latin typeface="Cambria Math" panose="02040503050406030204" pitchFamily="18" charset="0"/>
                                  <a:cs typeface="Cambria Math" panose="02040503050406030204" pitchFamily="18" charset="0"/>
                                </a:rPr>
                                <m:t>𝐴</m:t>
                              </m:r>
                            </m:sub>
                            <m:sup>
                              <m:r>
                                <a:rPr lang="en-US" altLang="zh-CN" i="1">
                                  <a:latin typeface="Cambria Math" panose="02040503050406030204" pitchFamily="18" charset="0"/>
                                  <a:cs typeface="Cambria Math" panose="02040503050406030204" pitchFamily="18" charset="0"/>
                                </a:rPr>
                                <m:t>2</m:t>
                              </m:r>
                            </m:sup>
                          </m:sSubSup>
                        </m:num>
                        <m:den>
                          <m:r>
                            <a:rPr lang="en-US" altLang="zh-CN" i="1">
                              <a:latin typeface="Cambria Math" panose="02040503050406030204" pitchFamily="18" charset="0"/>
                              <a:cs typeface="Cambria Math" panose="02040503050406030204" pitchFamily="18" charset="0"/>
                            </a:rPr>
                            <m:t>4</m:t>
                          </m:r>
                          <m:sSup>
                            <m:sSupPr>
                              <m:ctrlPr>
                                <a:rPr lang="en-US" altLang="zh-CN" i="1">
                                  <a:latin typeface="Cambria Math" panose="02040503050406030204" pitchFamily="18" charset="0"/>
                                  <a:cs typeface="Cambria Math" panose="02040503050406030204" pitchFamily="18" charset="0"/>
                                </a:rPr>
                              </m:ctrlPr>
                            </m:sSupPr>
                            <m:e>
                              <m:r>
                                <a:rPr lang="en-US" altLang="zh-CN" i="1">
                                  <a:latin typeface="Cambria Math" panose="02040503050406030204" pitchFamily="18" charset="0"/>
                                  <a:cs typeface="Cambria Math" panose="02040503050406030204" pitchFamily="18" charset="0"/>
                                </a:rPr>
                                <m:t>𝜋</m:t>
                              </m:r>
                            </m:e>
                            <m:sup>
                              <m:r>
                                <a:rPr lang="en-US" altLang="zh-CN" i="1">
                                  <a:latin typeface="Cambria Math" panose="02040503050406030204" pitchFamily="18" charset="0"/>
                                  <a:cs typeface="Cambria Math" panose="02040503050406030204" pitchFamily="18" charset="0"/>
                                </a:rPr>
                                <m:t>2</m:t>
                              </m:r>
                            </m:sup>
                          </m:sSup>
                          <m:sSubSup>
                            <m:sSubSupPr>
                              <m:ctrlPr>
                                <a:rPr lang="en-US" altLang="zh-CN" i="1">
                                  <a:latin typeface="Cambria Math" panose="02040503050406030204" pitchFamily="18" charset="0"/>
                                  <a:cs typeface="Cambria Math" panose="02040503050406030204" pitchFamily="18" charset="0"/>
                                </a:rPr>
                              </m:ctrlPr>
                            </m:sSubSupPr>
                            <m:e>
                              <m:r>
                                <a:rPr lang="en-US" altLang="zh-CN" i="1">
                                  <a:latin typeface="Cambria Math" panose="02040503050406030204" pitchFamily="18" charset="0"/>
                                  <a:cs typeface="Cambria Math" panose="02040503050406030204" pitchFamily="18" charset="0"/>
                                </a:rPr>
                                <m:t>𝑓</m:t>
                              </m:r>
                            </m:e>
                            <m:sub>
                              <m:r>
                                <a:rPr lang="en-US" altLang="zh-CN" i="1">
                                  <a:latin typeface="Cambria Math" panose="02040503050406030204" pitchFamily="18" charset="0"/>
                                  <a:cs typeface="Cambria Math" panose="02040503050406030204" pitchFamily="18" charset="0"/>
                                </a:rPr>
                                <m:t>𝜋</m:t>
                              </m:r>
                            </m:sub>
                            <m:sup>
                              <m:r>
                                <a:rPr lang="en-US" altLang="zh-CN" i="1">
                                  <a:latin typeface="Cambria Math" panose="02040503050406030204" pitchFamily="18" charset="0"/>
                                  <a:cs typeface="Cambria Math" panose="02040503050406030204" pitchFamily="18" charset="0"/>
                                </a:rPr>
                                <m:t>2</m:t>
                              </m:r>
                            </m:sup>
                          </m:sSubSup>
                        </m:den>
                      </m:f>
                      <m:f>
                        <m:fPr>
                          <m:ctrlPr>
                            <a:rPr lang="en-US" altLang="zh-CN" i="1">
                              <a:latin typeface="Cambria Math" panose="02040503050406030204" pitchFamily="18" charset="0"/>
                              <a:cs typeface="Cambria Math" panose="02040503050406030204" pitchFamily="18" charset="0"/>
                            </a:rPr>
                          </m:ctrlPr>
                        </m:fPr>
                        <m:num>
                          <m:r>
                            <a:rPr lang="en-US" altLang="zh-CN" i="1">
                              <a:latin typeface="Cambria Math" panose="02040503050406030204" pitchFamily="18" charset="0"/>
                              <a:cs typeface="Cambria Math" panose="02040503050406030204" pitchFamily="18" charset="0"/>
                            </a:rPr>
                            <m:t>1</m:t>
                          </m:r>
                        </m:num>
                        <m:den>
                          <m:sSup>
                            <m:sSupPr>
                              <m:ctrlPr>
                                <a:rPr lang="en-US" altLang="zh-CN" i="1">
                                  <a:latin typeface="Cambria Math" panose="02040503050406030204" pitchFamily="18" charset="0"/>
                                  <a:cs typeface="Cambria Math" panose="02040503050406030204" pitchFamily="18" charset="0"/>
                                </a:rPr>
                              </m:ctrlPr>
                            </m:sSupPr>
                            <m:e>
                              <m:r>
                                <a:rPr lang="en-US" altLang="zh-CN" i="1">
                                  <a:latin typeface="Cambria Math" panose="02040503050406030204" pitchFamily="18" charset="0"/>
                                  <a:cs typeface="Cambria Math" panose="02040503050406030204" pitchFamily="18" charset="0"/>
                                </a:rPr>
                                <m:t>𝛬</m:t>
                              </m:r>
                            </m:e>
                            <m:sup>
                              <m:r>
                                <a:rPr lang="en-US" altLang="zh-CN" i="1">
                                  <a:latin typeface="Cambria Math" panose="02040503050406030204" pitchFamily="18" charset="0"/>
                                  <a:cs typeface="Cambria Math" panose="02040503050406030204" pitchFamily="18" charset="0"/>
                                </a:rPr>
                                <m:t>4</m:t>
                              </m:r>
                            </m:sup>
                          </m:sSup>
                        </m:den>
                      </m:f>
                    </m:oMath>
                  </m:oMathPara>
                </a14:m>
                <a:endParaRPr lang="zh-CN" altLang="en-US"/>
              </a:p>
            </p:txBody>
          </p:sp>
        </mc:Choice>
        <mc:Fallback>
          <p:sp>
            <p:nvSpPr>
              <p:cNvPr id="28" name="文本框 27"/>
              <p:cNvSpPr txBox="1">
                <a:spLocks noRot="1" noChangeAspect="1" noMove="1" noResize="1" noEditPoints="1" noAdjustHandles="1" noChangeArrowheads="1" noChangeShapeType="1" noTextEdit="1"/>
              </p:cNvSpPr>
              <p:nvPr/>
            </p:nvSpPr>
            <p:spPr>
              <a:xfrm>
                <a:off x="5828601" y="2297049"/>
                <a:ext cx="1878330" cy="700405"/>
              </a:xfrm>
              <a:prstGeom prst="rect">
                <a:avLst/>
              </a:prstGeom>
              <a:blipFill rotWithShape="1">
                <a:blip r:embed="rId5"/>
                <a:stretch>
                  <a:fillRect l="-30" t="-36" r="30" b="3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9" name="文本框 28"/>
              <p:cNvSpPr txBox="1"/>
              <p:nvPr/>
            </p:nvSpPr>
            <p:spPr>
              <a:xfrm>
                <a:off x="3360356" y="3202559"/>
                <a:ext cx="3303270" cy="786765"/>
              </a:xfrm>
              <a:prstGeom prst="rect">
                <a:avLst/>
              </a:prstGeom>
              <a:noFill/>
            </p:spPr>
            <p:txBody>
              <a:bodyPr wrap="none" rtlCol="0" anchor="t">
                <a:spAutoFit/>
              </a:bodyPr>
              <a:p>
                <a:pPr algn="l"/>
                <a14:m>
                  <m:oMathPara xmlns:m="http://schemas.openxmlformats.org/officeDocument/2006/math">
                    <m:oMathParaPr>
                      <m:jc m:val="centerGroup"/>
                    </m:oMathParaPr>
                    <m:oMath xmlns:m="http://schemas.openxmlformats.org/officeDocument/2006/math">
                      <m:sSubSup>
                        <m:sSubSupPr>
                          <m:ctrlPr>
                            <a:rPr lang="en-US" altLang="zh-CN" i="1">
                              <a:latin typeface="Cambria Math" panose="02040503050406030204" pitchFamily="18" charset="0"/>
                              <a:cs typeface="Cambria Math" panose="02040503050406030204" pitchFamily="18" charset="0"/>
                            </a:rPr>
                          </m:ctrlPr>
                        </m:sSubSupPr>
                        <m:e>
                          <m:r>
                            <a:rPr lang="en-US" altLang="zh-CN" i="1">
                              <a:latin typeface="Cambria Math" panose="02040503050406030204" pitchFamily="18" charset="0"/>
                              <a:cs typeface="Cambria Math" panose="02040503050406030204" pitchFamily="18" charset="0"/>
                            </a:rPr>
                            <m:t>𝜒</m:t>
                          </m:r>
                        </m:e>
                        <m:sub/>
                        <m:sup>
                          <m:r>
                            <a:rPr lang="en-US" altLang="zh-CN" i="1">
                              <a:latin typeface="Cambria Math" panose="02040503050406030204" pitchFamily="18" charset="0"/>
                              <a:cs typeface="Cambria Math" panose="02040503050406030204" pitchFamily="18" charset="0"/>
                            </a:rPr>
                            <m:t>2</m:t>
                          </m:r>
                        </m:sup>
                      </m:sSubSup>
                      <m:r>
                        <a:rPr lang="en-US" altLang="zh-CN" i="1">
                          <a:latin typeface="Cambria Math" panose="02040503050406030204" pitchFamily="18" charset="0"/>
                          <a:cs typeface="Cambria Math" panose="02040503050406030204" pitchFamily="18" charset="0"/>
                        </a:rPr>
                        <m:t>=</m:t>
                      </m:r>
                      <m:sSubSup>
                        <m:sSubSupPr>
                          <m:ctrlPr>
                            <a:rPr lang="en-US" altLang="zh-CN" i="1">
                              <a:latin typeface="Cambria Math" panose="02040503050406030204" pitchFamily="18" charset="0"/>
                              <a:cs typeface="Cambria Math" panose="02040503050406030204" pitchFamily="18" charset="0"/>
                            </a:rPr>
                          </m:ctrlPr>
                        </m:sSubSupPr>
                        <m:e>
                          <m:r>
                            <a:rPr lang="en-US" altLang="zh-CN" i="1">
                              <a:latin typeface="Cambria Math" panose="02040503050406030204" pitchFamily="18" charset="0"/>
                              <a:cs typeface="Cambria Math" panose="02040503050406030204" pitchFamily="18" charset="0"/>
                            </a:rPr>
                            <m:t>𝜒</m:t>
                          </m:r>
                        </m:e>
                        <m:sub>
                          <m:r>
                            <m:rPr>
                              <m:sty m:val="p"/>
                            </m:rPr>
                            <a:rPr lang="en-US" altLang="zh-CN">
                              <a:latin typeface="Cambria Math" panose="02040503050406030204" pitchFamily="18" charset="0"/>
                              <a:cs typeface="Cambria Math" panose="02040503050406030204" pitchFamily="18" charset="0"/>
                            </a:rPr>
                            <m:t>total</m:t>
                          </m:r>
                        </m:sub>
                        <m:sup>
                          <m:r>
                            <a:rPr lang="en-US" altLang="zh-CN" i="1">
                              <a:latin typeface="Cambria Math" panose="02040503050406030204" pitchFamily="18" charset="0"/>
                              <a:cs typeface="Cambria Math" panose="02040503050406030204" pitchFamily="18" charset="0"/>
                            </a:rPr>
                            <m:t>2</m:t>
                          </m:r>
                        </m:sup>
                      </m:sSubSup>
                      <m:r>
                        <a:rPr lang="en-US" altLang="zh-CN" i="1">
                          <a:latin typeface="Cambria Math" panose="02040503050406030204" pitchFamily="18" charset="0"/>
                          <a:cs typeface="Cambria Math" panose="02040503050406030204" pitchFamily="18" charset="0"/>
                        </a:rPr>
                        <m:t>+</m:t>
                      </m:r>
                      <m:nary>
                        <m:naryPr>
                          <m:chr m:val="∑"/>
                          <m:limLoc m:val="subSup"/>
                          <m:supHide m:val="on"/>
                          <m:ctrlPr>
                            <a:rPr lang="en-US" altLang="zh-CN" i="1">
                              <a:latin typeface="Cambria Math" panose="02040503050406030204" pitchFamily="18" charset="0"/>
                              <a:cs typeface="Cambria Math" panose="02040503050406030204" pitchFamily="18" charset="0"/>
                            </a:rPr>
                          </m:ctrlPr>
                        </m:naryPr>
                        <m:sub>
                          <m:r>
                            <a:rPr lang="en-US" altLang="zh-CN" i="1">
                              <a:latin typeface="Cambria Math" panose="02040503050406030204" pitchFamily="18" charset="0"/>
                              <a:cs typeface="Cambria Math" panose="02040503050406030204" pitchFamily="18" charset="0"/>
                            </a:rPr>
                            <m:t>𝑖</m:t>
                          </m:r>
                        </m:sub>
                        <m:sup/>
                        <m:e>
                          <m:f>
                            <m:fPr>
                              <m:ctrlPr>
                                <a:rPr lang="en-US" altLang="zh-CN" i="1">
                                  <a:latin typeface="Cambria Math" panose="02040503050406030204" pitchFamily="18" charset="0"/>
                                  <a:cs typeface="Cambria Math" panose="02040503050406030204" pitchFamily="18" charset="0"/>
                                </a:rPr>
                              </m:ctrlPr>
                            </m:fPr>
                            <m:num>
                              <m:sSup>
                                <m:sSupPr>
                                  <m:ctrlPr>
                                    <a:rPr lang="en-US" altLang="zh-CN" i="1">
                                      <a:latin typeface="Cambria Math" panose="02040503050406030204" pitchFamily="18" charset="0"/>
                                      <a:cs typeface="Cambria Math" panose="02040503050406030204" pitchFamily="18" charset="0"/>
                                    </a:rPr>
                                  </m:ctrlPr>
                                </m:sSupPr>
                                <m:e>
                                  <m:r>
                                    <a:rPr lang="en-US" altLang="zh-CN" i="1">
                                      <a:latin typeface="Cambria Math" panose="02040503050406030204" pitchFamily="18" charset="0"/>
                                      <a:cs typeface="Cambria Math" panose="02040503050406030204" pitchFamily="18" charset="0"/>
                                    </a:rPr>
                                    <m:t>(</m:t>
                                  </m:r>
                                  <m:sSub>
                                    <m:sSubPr>
                                      <m:ctrlPr>
                                        <a:rPr lang="en-US" altLang="zh-CN" i="1">
                                          <a:latin typeface="Cambria Math" panose="02040503050406030204" pitchFamily="18" charset="0"/>
                                          <a:cs typeface="Cambria Math" panose="02040503050406030204" pitchFamily="18" charset="0"/>
                                        </a:rPr>
                                      </m:ctrlPr>
                                    </m:sSubPr>
                                    <m:e>
                                      <m:r>
                                        <a:rPr lang="en-US" altLang="zh-CN" i="1">
                                          <a:latin typeface="Cambria Math" panose="02040503050406030204" pitchFamily="18" charset="0"/>
                                          <a:cs typeface="Cambria Math" panose="02040503050406030204" pitchFamily="18" charset="0"/>
                                        </a:rPr>
                                        <m:t>𝜃</m:t>
                                      </m:r>
                                    </m:e>
                                    <m:sub>
                                      <m:r>
                                        <a:rPr lang="en-US" altLang="zh-CN" i="1">
                                          <a:latin typeface="Cambria Math" panose="02040503050406030204" pitchFamily="18" charset="0"/>
                                          <a:cs typeface="Cambria Math" panose="02040503050406030204" pitchFamily="18" charset="0"/>
                                        </a:rPr>
                                        <m:t>𝑖</m:t>
                                      </m:r>
                                    </m:sub>
                                  </m:sSub>
                                  <m:r>
                                    <a:rPr lang="en-US" altLang="zh-CN" i="1">
                                      <a:latin typeface="Cambria Math" panose="02040503050406030204" pitchFamily="18" charset="0"/>
                                      <a:cs typeface="Cambria Math" panose="02040503050406030204" pitchFamily="18" charset="0"/>
                                    </a:rPr>
                                    <m:t>−</m:t>
                                  </m:r>
                                  <m:sSubSup>
                                    <m:sSubSupPr>
                                      <m:ctrlPr>
                                        <a:rPr lang="en-US" altLang="zh-CN" i="1">
                                          <a:latin typeface="Cambria Math" panose="02040503050406030204" pitchFamily="18" charset="0"/>
                                          <a:cs typeface="Cambria Math" panose="02040503050406030204" pitchFamily="18" charset="0"/>
                                        </a:rPr>
                                      </m:ctrlPr>
                                    </m:sSubSupPr>
                                    <m:e>
                                      <m:r>
                                        <a:rPr lang="en-US" altLang="zh-CN" i="1">
                                          <a:latin typeface="Cambria Math" panose="02040503050406030204" pitchFamily="18" charset="0"/>
                                          <a:cs typeface="Cambria Math" panose="02040503050406030204" pitchFamily="18" charset="0"/>
                                        </a:rPr>
                                        <m:t>𝜃</m:t>
                                      </m:r>
                                    </m:e>
                                    <m:sub>
                                      <m:r>
                                        <a:rPr lang="en-US" altLang="zh-CN" i="1">
                                          <a:latin typeface="Cambria Math" panose="02040503050406030204" pitchFamily="18" charset="0"/>
                                          <a:cs typeface="Cambria Math" panose="02040503050406030204" pitchFamily="18" charset="0"/>
                                        </a:rPr>
                                        <m:t>𝑖</m:t>
                                      </m:r>
                                    </m:sub>
                                    <m:sup>
                                      <m:r>
                                        <m:rPr>
                                          <m:sty m:val="p"/>
                                        </m:rPr>
                                        <a:rPr lang="en-US" altLang="zh-CN">
                                          <a:latin typeface="Cambria Math" panose="02040503050406030204" pitchFamily="18" charset="0"/>
                                          <a:cs typeface="Cambria Math" panose="02040503050406030204" pitchFamily="18" charset="0"/>
                                        </a:rPr>
                                        <m:t>Prior</m:t>
                                      </m:r>
                                    </m:sup>
                                  </m:sSubSup>
                                  <m:r>
                                    <a:rPr lang="en-US" altLang="zh-CN" i="1">
                                      <a:latin typeface="Cambria Math" panose="02040503050406030204" pitchFamily="18" charset="0"/>
                                      <a:cs typeface="Cambria Math" panose="02040503050406030204" pitchFamily="18" charset="0"/>
                                    </a:rPr>
                                    <m:t>)</m:t>
                                  </m:r>
                                </m:e>
                                <m:sup>
                                  <m:r>
                                    <a:rPr lang="en-US" altLang="zh-CN" i="1">
                                      <a:latin typeface="Cambria Math" panose="02040503050406030204" pitchFamily="18" charset="0"/>
                                      <a:cs typeface="Cambria Math" panose="02040503050406030204" pitchFamily="18" charset="0"/>
                                    </a:rPr>
                                    <m:t>2</m:t>
                                  </m:r>
                                </m:sup>
                              </m:sSup>
                            </m:num>
                            <m:den>
                              <m:r>
                                <a:rPr lang="en-US" altLang="zh-CN" i="1">
                                  <a:latin typeface="Cambria Math" panose="02040503050406030204" pitchFamily="18" charset="0"/>
                                  <a:cs typeface="Cambria Math" panose="02040503050406030204" pitchFamily="18" charset="0"/>
                                </a:rPr>
                                <m:t>2</m:t>
                              </m:r>
                              <m:sSubSup>
                                <m:sSubSupPr>
                                  <m:ctrlPr>
                                    <a:rPr lang="en-US" altLang="zh-CN" i="1">
                                      <a:latin typeface="Cambria Math" panose="02040503050406030204" pitchFamily="18" charset="0"/>
                                      <a:cs typeface="Cambria Math" panose="02040503050406030204" pitchFamily="18" charset="0"/>
                                    </a:rPr>
                                  </m:ctrlPr>
                                </m:sSubSupPr>
                                <m:e>
                                  <m:r>
                                    <a:rPr lang="en-US" altLang="zh-CN" i="1">
                                      <a:latin typeface="Cambria Math" panose="02040503050406030204" pitchFamily="18" charset="0"/>
                                      <a:cs typeface="Cambria Math" panose="02040503050406030204" pitchFamily="18" charset="0"/>
                                    </a:rPr>
                                    <m:t>𝜎</m:t>
                                  </m:r>
                                </m:e>
                                <m:sub>
                                  <m:r>
                                    <a:rPr lang="en-US" altLang="zh-CN" i="1">
                                      <a:latin typeface="Cambria Math" panose="02040503050406030204" pitchFamily="18" charset="0"/>
                                      <a:cs typeface="Cambria Math" panose="02040503050406030204" pitchFamily="18" charset="0"/>
                                    </a:rPr>
                                    <m:t>𝑖</m:t>
                                  </m:r>
                                </m:sub>
                                <m:sup>
                                  <m:r>
                                    <m:rPr>
                                      <m:sty m:val="p"/>
                                    </m:rPr>
                                    <a:rPr lang="en-US" altLang="zh-CN">
                                      <a:latin typeface="Cambria Math" panose="02040503050406030204" pitchFamily="18" charset="0"/>
                                      <a:cs typeface="Cambria Math" panose="02040503050406030204" pitchFamily="18" charset="0"/>
                                    </a:rPr>
                                    <m:t>P</m:t>
                                  </m:r>
                                  <m:r>
                                    <m:rPr>
                                      <m:sty m:val="p"/>
                                    </m:rPr>
                                    <a:rPr lang="en-US" altLang="zh-CN">
                                      <a:latin typeface="Cambria Math" panose="02040503050406030204" pitchFamily="18" charset="0"/>
                                      <a:cs typeface="Cambria Math" panose="02040503050406030204" pitchFamily="18" charset="0"/>
                                    </a:rPr>
                                    <m:t>rior</m:t>
                                  </m:r>
                                </m:sup>
                              </m:sSubSup>
                            </m:den>
                          </m:f>
                        </m:e>
                      </m:nary>
                    </m:oMath>
                  </m:oMathPara>
                </a14:m>
                <a:endParaRPr lang="zh-CN" altLang="en-US"/>
              </a:p>
            </p:txBody>
          </p:sp>
        </mc:Choice>
        <mc:Fallback>
          <p:sp>
            <p:nvSpPr>
              <p:cNvPr id="29" name="文本框 28"/>
              <p:cNvSpPr txBox="1">
                <a:spLocks noRot="1" noChangeAspect="1" noMove="1" noResize="1" noEditPoints="1" noAdjustHandles="1" noChangeArrowheads="1" noChangeShapeType="1" noTextEdit="1"/>
              </p:cNvSpPr>
              <p:nvPr/>
            </p:nvSpPr>
            <p:spPr>
              <a:xfrm>
                <a:off x="3360356" y="3202559"/>
                <a:ext cx="3303270" cy="786765"/>
              </a:xfrm>
              <a:prstGeom prst="rect">
                <a:avLst/>
              </a:prstGeom>
              <a:blipFill rotWithShape="1">
                <a:blip r:embed="rId6"/>
                <a:stretch>
                  <a:fillRect l="-17" t="-32" r="17" b="32"/>
                </a:stretch>
              </a:blipFill>
            </p:spPr>
            <p:txBody>
              <a:bodyPr/>
              <a:lstStyle/>
              <a:p>
                <a:r>
                  <a:rPr lang="zh-CN" altLang="en-US">
                    <a:noFill/>
                  </a:rPr>
                  <a:t> </a:t>
                </a:r>
              </a:p>
            </p:txBody>
          </p:sp>
        </mc:Fallback>
      </mc:AlternateContent>
      <p:sp>
        <p:nvSpPr>
          <p:cNvPr id="30" name="文本框 29"/>
          <p:cNvSpPr txBox="1"/>
          <p:nvPr/>
        </p:nvSpPr>
        <p:spPr>
          <a:xfrm>
            <a:off x="907415" y="4138930"/>
            <a:ext cx="10521315" cy="398780"/>
          </a:xfrm>
          <a:prstGeom prst="rect">
            <a:avLst/>
          </a:prstGeom>
        </p:spPr>
        <p:txBody>
          <a:bodyPr wrap="square">
            <a:spAutoFit/>
          </a:bodyPr>
          <a:p>
            <a:pPr marL="342900" indent="-342900">
              <a:buFont typeface="Wingdings" panose="05000000000000000000" charset="0"/>
              <a:buChar char="Ø"/>
            </a:pPr>
            <a:r>
              <a:rPr lang="zh-CN" altLang="en-US" sz="2000" b="1">
                <a:solidFill>
                  <a:schemeClr val="tx1"/>
                </a:solidFill>
              </a:rPr>
              <a:t>按照分波拆分低能常数，并分别进行</a:t>
            </a:r>
            <a:r>
              <a:rPr lang="zh-CN" altLang="en-US" sz="2000" b="1">
                <a:solidFill>
                  <a:schemeClr val="tx1"/>
                </a:solidFill>
              </a:rPr>
              <a:t>拟合</a:t>
            </a:r>
            <a:endParaRPr lang="zh-CN" altLang="en-US" sz="2000" b="1">
              <a:solidFill>
                <a:schemeClr val="tx1"/>
              </a:solidFill>
            </a:endParaRPr>
          </a:p>
        </p:txBody>
      </p:sp>
      <p:sp>
        <p:nvSpPr>
          <p:cNvPr id="34" name="文本框 33"/>
          <p:cNvSpPr txBox="1"/>
          <p:nvPr/>
        </p:nvSpPr>
        <p:spPr>
          <a:xfrm>
            <a:off x="1473200" y="4625340"/>
            <a:ext cx="10168255" cy="1529080"/>
          </a:xfrm>
          <a:prstGeom prst="rect">
            <a:avLst/>
          </a:prstGeom>
        </p:spPr>
        <p:txBody>
          <a:bodyPr wrap="square">
            <a:noAutofit/>
          </a:bodyPr>
          <a:p>
            <a:pPr marL="342900" indent="-342900" fontAlgn="auto">
              <a:spcAft>
                <a:spcPts val="1200"/>
              </a:spcAft>
              <a:buFont typeface="Arial" panose="020B0604020202020204" pitchFamily="34" charset="0"/>
              <a:buChar char="•"/>
            </a:pPr>
            <a:r>
              <a:rPr lang="zh-CN" altLang="en-US" sz="2000">
                <a:latin typeface="微软雅黑" panose="020B0503020204020204" charset="-122"/>
                <a:ea typeface="微软雅黑" panose="020B0503020204020204" charset="-122"/>
                <a:cs typeface="微软雅黑" panose="020B0503020204020204" charset="-122"/>
              </a:rPr>
              <a:t>极大有助于确定低能常数，同时为细致分析各分波的贡献提供</a:t>
            </a:r>
            <a:r>
              <a:rPr lang="zh-CN" altLang="en-US" sz="2000">
                <a:latin typeface="微软雅黑" panose="020B0503020204020204" charset="-122"/>
                <a:ea typeface="微软雅黑" panose="020B0503020204020204" charset="-122"/>
                <a:cs typeface="微软雅黑" panose="020B0503020204020204" charset="-122"/>
              </a:rPr>
              <a:t>便利</a:t>
            </a:r>
            <a:endParaRPr lang="zh-CN" altLang="en-US" sz="2000">
              <a:latin typeface="微软雅黑" panose="020B0503020204020204" charset="-122"/>
              <a:ea typeface="微软雅黑" panose="020B0503020204020204" charset="-122"/>
              <a:cs typeface="微软雅黑" panose="020B0503020204020204" charset="-122"/>
            </a:endParaRPr>
          </a:p>
          <a:p>
            <a:pPr marL="342900" indent="-342900" fontAlgn="auto">
              <a:spcAft>
                <a:spcPts val="1200"/>
              </a:spcAft>
              <a:buFont typeface="Arial" panose="020B0604020202020204" pitchFamily="34" charset="0"/>
              <a:buChar char="•"/>
            </a:pPr>
            <a:r>
              <a:rPr lang="zh-CN" altLang="en-US" sz="2000">
                <a:latin typeface="微软雅黑" panose="020B0503020204020204" charset="-122"/>
                <a:ea typeface="微软雅黑" panose="020B0503020204020204" charset="-122"/>
                <a:cs typeface="微软雅黑" panose="020B0503020204020204" charset="-122"/>
              </a:rPr>
              <a:t>保证洛伦兹协变性与相对论能动量</a:t>
            </a:r>
            <a:r>
              <a:rPr lang="zh-CN" altLang="en-US" sz="2000">
                <a:latin typeface="微软雅黑" panose="020B0503020204020204" charset="-122"/>
                <a:ea typeface="微软雅黑" panose="020B0503020204020204" charset="-122"/>
                <a:cs typeface="微软雅黑" panose="020B0503020204020204" charset="-122"/>
              </a:rPr>
              <a:t>关系</a:t>
            </a:r>
            <a:endParaRPr lang="zh-CN" altLang="en-US" sz="2000">
              <a:latin typeface="微软雅黑" panose="020B0503020204020204" charset="-122"/>
              <a:ea typeface="微软雅黑" panose="020B0503020204020204" charset="-122"/>
              <a:cs typeface="微软雅黑" panose="020B0503020204020204" charset="-122"/>
            </a:endParaRPr>
          </a:p>
          <a:p>
            <a:pPr marL="342900" indent="-342900" fontAlgn="auto">
              <a:spcAft>
                <a:spcPts val="1200"/>
              </a:spcAft>
              <a:buFont typeface="Arial" panose="020B0604020202020204" pitchFamily="34" charset="0"/>
              <a:buChar char="•"/>
            </a:pPr>
            <a:r>
              <a:rPr lang="zh-CN" altLang="en-US" sz="2000">
                <a:latin typeface="微软雅黑" panose="020B0503020204020204" charset="-122"/>
                <a:ea typeface="微软雅黑" panose="020B0503020204020204" charset="-122"/>
                <a:cs typeface="微软雅黑" panose="020B0503020204020204" charset="-122"/>
              </a:rPr>
              <a:t>引入更多</a:t>
            </a:r>
            <a:r>
              <a:rPr lang="zh-CN" altLang="en-US" sz="2000">
                <a:latin typeface="微软雅黑" panose="020B0503020204020204" charset="-122"/>
                <a:ea typeface="微软雅黑" panose="020B0503020204020204" charset="-122"/>
                <a:cs typeface="微软雅黑" panose="020B0503020204020204" charset="-122"/>
              </a:rPr>
              <a:t>的低能常数</a:t>
            </a:r>
            <a:endParaRPr lang="zh-CN" altLang="en-US" sz="2000">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bg1"/>
                </a:solidFill>
                <a:sym typeface="+mn-ea"/>
              </a:rPr>
              <a:t>相对论三体问题</a:t>
            </a:r>
            <a:endParaRPr lang="zh-CN" altLang="en-US" sz="2400"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45412"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2"/>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26168"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37" name="文本框 36"/>
          <p:cNvSpPr txBox="1"/>
          <p:nvPr/>
        </p:nvSpPr>
        <p:spPr>
          <a:xfrm>
            <a:off x="227965" y="694880"/>
            <a:ext cx="5650230" cy="460375"/>
          </a:xfrm>
          <a:prstGeom prst="rect">
            <a:avLst/>
          </a:prstGeom>
          <a:noFill/>
        </p:spPr>
        <p:txBody>
          <a:bodyPr wrap="none" rtlCol="0">
            <a:spAutoFit/>
          </a:bodyPr>
          <a:p>
            <a:pPr marL="285750" indent="-285750" algn="l">
              <a:buFont typeface="Wingdings" panose="05000000000000000000" pitchFamily="2" charset="2"/>
              <a:buChar char="p"/>
            </a:pPr>
            <a:r>
              <a:rPr lang="zh-CN" altLang="en-US" sz="2400" b="1" dirty="0" smtClean="0">
                <a:solidFill>
                  <a:schemeClr val="tx1"/>
                </a:solidFill>
              </a:rPr>
              <a:t>用于少体计算的改进型相对论手征核力</a:t>
            </a:r>
            <a:endParaRPr lang="zh-CN" altLang="en-US" sz="2400" b="1" dirty="0" smtClean="0">
              <a:solidFill>
                <a:schemeClr val="tx1"/>
              </a:solidFill>
            </a:endParaRPr>
          </a:p>
        </p:txBody>
      </p:sp>
      <p:sp>
        <p:nvSpPr>
          <p:cNvPr id="6" name="文本框 5"/>
          <p:cNvSpPr txBox="1"/>
          <p:nvPr/>
        </p:nvSpPr>
        <p:spPr>
          <a:xfrm>
            <a:off x="907415" y="1288415"/>
            <a:ext cx="10521315" cy="1322070"/>
          </a:xfrm>
          <a:prstGeom prst="rect">
            <a:avLst/>
          </a:prstGeom>
        </p:spPr>
        <p:txBody>
          <a:bodyPr wrap="square">
            <a:spAutoFit/>
          </a:bodyPr>
          <a:p>
            <a:pPr marL="342900" indent="-342900">
              <a:buFont typeface="Wingdings" panose="05000000000000000000" charset="0"/>
              <a:buChar char="Ø"/>
            </a:pPr>
            <a:r>
              <a:rPr lang="zh-CN" altLang="en-US" sz="2000"/>
              <a:t>保证不存在</a:t>
            </a:r>
            <a:r>
              <a:rPr lang="en-US" altLang="zh-CN" sz="2000" b="1">
                <a:solidFill>
                  <a:srgbClr val="C00000"/>
                </a:solidFill>
              </a:rPr>
              <a:t>deeply bound state</a:t>
            </a:r>
            <a:r>
              <a:rPr lang="zh-CN" altLang="en-US" sz="2000" b="1">
                <a:solidFill>
                  <a:srgbClr val="C00000"/>
                </a:solidFill>
              </a:rPr>
              <a:t>，</a:t>
            </a:r>
            <a:r>
              <a:rPr lang="zh-CN" altLang="en-US" sz="2000" b="1">
                <a:solidFill>
                  <a:schemeClr val="tx1"/>
                </a:solidFill>
              </a:rPr>
              <a:t>避免过强的非微扰效应</a:t>
            </a:r>
            <a:endParaRPr lang="zh-CN" altLang="en-US" sz="2000" b="1">
              <a:solidFill>
                <a:schemeClr val="tx1"/>
              </a:solidFill>
            </a:endParaRPr>
          </a:p>
          <a:p>
            <a:pPr marL="342900" indent="-342900">
              <a:buFont typeface="Wingdings" panose="05000000000000000000" charset="0"/>
              <a:buChar char="Ø"/>
            </a:pPr>
            <a:r>
              <a:rPr lang="zh-CN" altLang="en-US" sz="2000" b="1">
                <a:sym typeface="+mn-ea"/>
              </a:rPr>
              <a:t>将有效场论低能常数的</a:t>
            </a:r>
            <a:r>
              <a:rPr lang="zh-CN" altLang="en-US" sz="2000" b="1">
                <a:solidFill>
                  <a:srgbClr val="C00000"/>
                </a:solidFill>
                <a:sym typeface="+mn-ea"/>
              </a:rPr>
              <a:t>自然量级估计</a:t>
            </a:r>
            <a:r>
              <a:rPr lang="zh-CN" altLang="en-US" sz="2000" b="1">
                <a:sym typeface="+mn-ea"/>
              </a:rPr>
              <a:t>作为高斯先验加入似然</a:t>
            </a:r>
            <a:endParaRPr lang="zh-CN" altLang="en-US" sz="2000" b="1">
              <a:sym typeface="+mn-ea"/>
            </a:endParaRPr>
          </a:p>
          <a:p>
            <a:pPr marL="342900" indent="-342900">
              <a:buFont typeface="Wingdings" panose="05000000000000000000" charset="0"/>
              <a:buChar char="Ø"/>
            </a:pPr>
            <a:r>
              <a:rPr lang="zh-CN" altLang="en-US" sz="2000" b="1">
                <a:sym typeface="+mn-ea"/>
              </a:rPr>
              <a:t>按照分波拆分低能常数，并分别进行拟合</a:t>
            </a:r>
            <a:endParaRPr lang="zh-CN" altLang="en-US" sz="2000" b="1">
              <a:solidFill>
                <a:schemeClr val="tx1"/>
              </a:solidFill>
            </a:endParaRPr>
          </a:p>
          <a:p>
            <a:pPr marL="342900" indent="-342900">
              <a:buFont typeface="Wingdings" panose="05000000000000000000" charset="0"/>
              <a:buChar char="Ø"/>
            </a:pPr>
            <a:endParaRPr lang="zh-CN" altLang="en-US" sz="2000" b="1">
              <a:solidFill>
                <a:schemeClr val="tx1"/>
              </a:solidFill>
            </a:endParaRPr>
          </a:p>
        </p:txBody>
      </p:sp>
      <p:grpSp>
        <p:nvGrpSpPr>
          <p:cNvPr id="5" name="组合 4"/>
          <p:cNvGrpSpPr/>
          <p:nvPr/>
        </p:nvGrpSpPr>
        <p:grpSpPr>
          <a:xfrm>
            <a:off x="-2540" y="2385695"/>
            <a:ext cx="12124055" cy="3099435"/>
            <a:chOff x="-2539" y="3302272"/>
            <a:chExt cx="11595099" cy="2964382"/>
          </a:xfrm>
        </p:grpSpPr>
        <p:pic>
          <p:nvPicPr>
            <p:cNvPr id="13" name="Graphic 7"/>
            <p:cNvPicPr>
              <a:picLocks noChangeAspect="1"/>
            </p:cNvPicPr>
            <p:nvPr/>
          </p:nvPicPr>
          <p:blipFill rotWithShape="1">
            <a:blip r:embed="rId3">
              <a:extLst>
                <a:ext uri="{96DAC541-7B7A-43D3-8B79-37D633B846F1}">
                  <asvg:svgBlip xmlns:asvg="http://schemas.microsoft.com/office/drawing/2016/SVG/main" r:embed="rId4"/>
                </a:ext>
              </a:extLst>
            </a:blip>
            <a:srcRect t="48857"/>
            <a:stretch>
              <a:fillRect/>
            </a:stretch>
          </p:blipFill>
          <p:spPr>
            <a:xfrm>
              <a:off x="5796280" y="3302272"/>
              <a:ext cx="5796280" cy="2964382"/>
            </a:xfrm>
            <a:prstGeom prst="rect">
              <a:avLst/>
            </a:prstGeom>
          </p:spPr>
        </p:pic>
        <p:grpSp>
          <p:nvGrpSpPr>
            <p:cNvPr id="2" name="组合 1"/>
            <p:cNvGrpSpPr/>
            <p:nvPr/>
          </p:nvGrpSpPr>
          <p:grpSpPr>
            <a:xfrm>
              <a:off x="-2539" y="3302272"/>
              <a:ext cx="5798819" cy="2964382"/>
              <a:chOff x="-2539" y="3302272"/>
              <a:chExt cx="5798819" cy="2964382"/>
            </a:xfrm>
          </p:grpSpPr>
          <p:pic>
            <p:nvPicPr>
              <p:cNvPr id="4" name="Graphic 7"/>
              <p:cNvPicPr>
                <a:picLocks noChangeAspect="1"/>
              </p:cNvPicPr>
              <p:nvPr/>
            </p:nvPicPr>
            <p:blipFill rotWithShape="1">
              <a:blip r:embed="rId3">
                <a:extLst>
                  <a:ext uri="{96DAC541-7B7A-43D3-8B79-37D633B846F1}">
                    <asvg:svgBlip xmlns:asvg="http://schemas.microsoft.com/office/drawing/2016/SVG/main" r:embed="rId4"/>
                  </a:ext>
                </a:extLst>
              </a:blip>
              <a:srcRect b="51029"/>
              <a:stretch>
                <a:fillRect/>
              </a:stretch>
            </p:blipFill>
            <p:spPr>
              <a:xfrm>
                <a:off x="0" y="3302272"/>
                <a:ext cx="5796280" cy="2838476"/>
              </a:xfrm>
              <a:prstGeom prst="rect">
                <a:avLst/>
              </a:prstGeom>
            </p:spPr>
          </p:pic>
          <p:pic>
            <p:nvPicPr>
              <p:cNvPr id="14" name="Graphic 7"/>
              <p:cNvPicPr>
                <a:picLocks noChangeAspect="1"/>
              </p:cNvPicPr>
              <p:nvPr/>
            </p:nvPicPr>
            <p:blipFill rotWithShape="1">
              <a:blip r:embed="rId3">
                <a:extLst>
                  <a:ext uri="{96DAC541-7B7A-43D3-8B79-37D633B846F1}">
                    <asvg:svgBlip xmlns:asvg="http://schemas.microsoft.com/office/drawing/2016/SVG/main" r:embed="rId4"/>
                  </a:ext>
                </a:extLst>
              </a:blip>
              <a:srcRect t="97288"/>
              <a:stretch>
                <a:fillRect/>
              </a:stretch>
            </p:blipFill>
            <p:spPr>
              <a:xfrm>
                <a:off x="-2539" y="6109492"/>
                <a:ext cx="5796280" cy="157162"/>
              </a:xfrm>
              <a:prstGeom prst="rect">
                <a:avLst/>
              </a:prstGeom>
            </p:spPr>
          </p:pic>
        </p:grpSp>
      </p:grpSp>
      <mc:AlternateContent xmlns:mc="http://schemas.openxmlformats.org/markup-compatibility/2006">
        <mc:Choice xmlns:a14="http://schemas.microsoft.com/office/drawing/2010/main" Requires="a14">
          <p:sp>
            <p:nvSpPr>
              <p:cNvPr id="16" name="文本框 15"/>
              <p:cNvSpPr txBox="1"/>
              <p:nvPr/>
            </p:nvSpPr>
            <p:spPr>
              <a:xfrm>
                <a:off x="807255" y="5699912"/>
                <a:ext cx="11384746" cy="679450"/>
              </a:xfrm>
              <a:prstGeom prst="rect">
                <a:avLst/>
              </a:prstGeom>
              <a:noFill/>
            </p:spPr>
            <p:txBody>
              <a:bodyPr wrap="square">
                <a:spAutoFit/>
              </a:bodyPr>
              <a:lstStyle/>
              <a:p>
                <a:pPr marL="285750" lvl="0" indent="-285750" algn="l">
                  <a:buFont typeface="Arial" panose="020B0604020202020204" pitchFamily="34" charset="0"/>
                  <a:buChar char="•"/>
                </a:pPr>
                <a:r>
                  <a:rPr lang="en-US" altLang="zh-CN" kern="100" dirty="0">
                    <a:solidFill>
                      <a:schemeClr val="tx1"/>
                    </a:solidFill>
                    <a:effectLst/>
                    <a:latin typeface="微软雅黑" panose="020B0503020204020204" charset="-122"/>
                    <a:ea typeface="微软雅黑" panose="020B0503020204020204" charset="-122"/>
                    <a:cs typeface="微软雅黑" panose="020B0503020204020204" charset="-122"/>
                  </a:rPr>
                  <a:t>np </a:t>
                </a:r>
                <a14:m>
                  <m:oMath xmlns:m="http://schemas.openxmlformats.org/officeDocument/2006/math">
                    <m:r>
                      <a:rPr lang="en-US" altLang="zh-CN" b="1" i="1" kern="100" dirty="0">
                        <a:solidFill>
                          <a:schemeClr val="tx1"/>
                        </a:solidFill>
                        <a:effectLst/>
                        <a:latin typeface="Cambria Math" panose="02040503050406030204" pitchFamily="18" charset="0"/>
                        <a:ea typeface="微软雅黑" panose="020B0503020204020204" charset="-122"/>
                        <a:cs typeface="Cambria Math" panose="02040503050406030204" pitchFamily="18" charset="0"/>
                      </a:rPr>
                      <m:t>𝑱</m:t>
                    </m:r>
                    <m:r>
                      <a:rPr lang="en-US" altLang="zh-CN" b="1" i="1" kern="100" dirty="0">
                        <a:solidFill>
                          <a:schemeClr val="tx1"/>
                        </a:solidFill>
                        <a:effectLst/>
                        <a:latin typeface="Cambria Math" panose="02040503050406030204" pitchFamily="18" charset="0"/>
                        <a:ea typeface="MS Mincho" charset="0"/>
                        <a:cs typeface="Cambria Math" panose="02040503050406030204" pitchFamily="18" charset="0"/>
                      </a:rPr>
                      <m:t>≤</m:t>
                    </m:r>
                    <m:r>
                      <a:rPr lang="en-US" altLang="zh-CN" b="1" i="1" kern="100" dirty="0">
                        <a:solidFill>
                          <a:schemeClr val="tx1"/>
                        </a:solidFill>
                        <a:effectLst/>
                        <a:latin typeface="Cambria Math" panose="02040503050406030204" pitchFamily="18" charset="0"/>
                        <a:ea typeface="MS Mincho" charset="0"/>
                        <a:cs typeface="Cambria Math" panose="02040503050406030204" pitchFamily="18" charset="0"/>
                      </a:rPr>
                      <m:t>𝟐</m:t>
                    </m:r>
                  </m:oMath>
                </a14:m>
                <a:r>
                  <a:rPr lang="en-US" altLang="zh-CN" kern="100" dirty="0">
                    <a:solidFill>
                      <a:schemeClr val="tx1"/>
                    </a:solidFill>
                    <a:effectLst/>
                    <a:latin typeface="微软雅黑" panose="020B0503020204020204" charset="-122"/>
                    <a:ea typeface="微软雅黑" panose="020B0503020204020204" charset="-122"/>
                    <a:cs typeface="微软雅黑" panose="020B0503020204020204" charset="-122"/>
                  </a:rPr>
                  <a:t> </a:t>
                </a:r>
                <a:r>
                  <a:rPr lang="zh-CN" altLang="en-US" kern="100" dirty="0">
                    <a:solidFill>
                      <a:schemeClr val="tx1"/>
                    </a:solidFill>
                    <a:effectLst/>
                    <a:latin typeface="微软雅黑" panose="020B0503020204020204" charset="-122"/>
                    <a:ea typeface="微软雅黑" panose="020B0503020204020204" charset="-122"/>
                    <a:cs typeface="微软雅黑" panose="020B0503020204020204" charset="-122"/>
                  </a:rPr>
                  <a:t>的各分波相移，采用阶数为</a:t>
                </a:r>
                <a:r>
                  <a:rPr lang="en-US" altLang="zh-CN" kern="100" dirty="0">
                    <a:solidFill>
                      <a:schemeClr val="tx1"/>
                    </a:solidFill>
                    <a:effectLst/>
                    <a:latin typeface="微软雅黑" panose="020B0503020204020204" charset="-122"/>
                    <a:ea typeface="微软雅黑" panose="020B0503020204020204" charset="-122"/>
                    <a:cs typeface="微软雅黑" panose="020B0503020204020204" charset="-122"/>
                  </a:rPr>
                  <a:t>6</a:t>
                </a:r>
                <a:r>
                  <a:rPr lang="zh-CN" altLang="en-US" kern="100" dirty="0">
                    <a:solidFill>
                      <a:schemeClr val="tx1"/>
                    </a:solidFill>
                    <a:effectLst/>
                    <a:latin typeface="微软雅黑" panose="020B0503020204020204" charset="-122"/>
                    <a:ea typeface="微软雅黑" panose="020B0503020204020204" charset="-122"/>
                    <a:cs typeface="微软雅黑" panose="020B0503020204020204" charset="-122"/>
                  </a:rPr>
                  <a:t>的高斯形状因子，动量截断</a:t>
                </a:r>
                <a14:m>
                  <m:oMath xmlns:m="http://schemas.openxmlformats.org/officeDocument/2006/math">
                    <m:r>
                      <m:rPr>
                        <m:sty m:val="p"/>
                      </m:rPr>
                      <a:rPr lang="el-GR" altLang="zh-CN" i="1" kern="100" smtClean="0">
                        <a:solidFill>
                          <a:schemeClr val="tx1"/>
                        </a:solidFill>
                        <a:effectLst/>
                        <a:latin typeface="Cambria Math" panose="02040503050406030204" pitchFamily="18" charset="0"/>
                        <a:ea typeface="微软雅黑" panose="020B0503020204020204" charset="-122"/>
                        <a:cs typeface="Cambria Math" panose="02040503050406030204" pitchFamily="18" charset="0"/>
                      </a:rPr>
                      <m:t>Λ</m:t>
                    </m:r>
                  </m:oMath>
                </a14:m>
                <a:r>
                  <a:rPr lang="en-US" altLang="zh-CN" kern="100" dirty="0">
                    <a:solidFill>
                      <a:schemeClr val="tx1"/>
                    </a:solidFill>
                    <a:effectLst/>
                    <a:latin typeface="微软雅黑" panose="020B0503020204020204" charset="-122"/>
                    <a:ea typeface="微软雅黑" panose="020B0503020204020204" charset="-122"/>
                    <a:cs typeface="微软雅黑" panose="020B0503020204020204" charset="-122"/>
                  </a:rPr>
                  <a:t>=0.7 GeV</a:t>
                </a:r>
                <a:r>
                  <a:rPr lang="zh-CN" altLang="en-US" kern="100" dirty="0">
                    <a:solidFill>
                      <a:schemeClr val="tx1"/>
                    </a:solidFill>
                    <a:effectLst/>
                    <a:latin typeface="微软雅黑" panose="020B0503020204020204" charset="-122"/>
                    <a:ea typeface="微软雅黑" panose="020B0503020204020204" charset="-122"/>
                    <a:cs typeface="微软雅黑" panose="020B0503020204020204" charset="-122"/>
                  </a:rPr>
                  <a:t>，</a:t>
                </a:r>
                <a14:m>
                  <m:oMath xmlns:m="http://schemas.openxmlformats.org/officeDocument/2006/math">
                    <m:sSubSup>
                      <m:sSubSupPr>
                        <m:ctrlPr>
                          <a:rPr lang="en-US" altLang="zh-CN" i="1">
                            <a:latin typeface="Cambria Math" panose="02040503050406030204" pitchFamily="18" charset="0"/>
                            <a:cs typeface="Cambria Math" panose="02040503050406030204" pitchFamily="18" charset="0"/>
                          </a:rPr>
                        </m:ctrlPr>
                      </m:sSubSupPr>
                      <m:e>
                        <m:r>
                          <a:rPr lang="en-US" altLang="zh-CN" i="1">
                            <a:latin typeface="Cambria Math" panose="02040503050406030204" pitchFamily="18" charset="0"/>
                            <a:cs typeface="Cambria Math" panose="02040503050406030204" pitchFamily="18" charset="0"/>
                          </a:rPr>
                          <m:t>𝜒</m:t>
                        </m:r>
                      </m:e>
                      <m:sub>
                        <m:r>
                          <m:rPr>
                            <m:sty m:val="p"/>
                          </m:rPr>
                          <a:rPr lang="en-US" altLang="zh-CN">
                            <a:latin typeface="Cambria Math" panose="02040503050406030204" pitchFamily="18" charset="0"/>
                            <a:cs typeface="Cambria Math" panose="02040503050406030204" pitchFamily="18" charset="0"/>
                          </a:rPr>
                          <m:t>total</m:t>
                        </m:r>
                      </m:sub>
                      <m:sup>
                        <m:r>
                          <a:rPr lang="en-US" altLang="zh-CN" i="1">
                            <a:latin typeface="Cambria Math" panose="02040503050406030204" pitchFamily="18" charset="0"/>
                            <a:cs typeface="Cambria Math" panose="02040503050406030204" pitchFamily="18" charset="0"/>
                          </a:rPr>
                          <m:t>2</m:t>
                        </m:r>
                      </m:sup>
                    </m:sSubSup>
                  </m:oMath>
                </a14:m>
                <a:r>
                  <a:rPr lang="en-US" altLang="zh-CN" kern="100" dirty="0">
                    <a:solidFill>
                      <a:schemeClr val="tx1"/>
                    </a:solidFill>
                    <a:effectLst/>
                    <a:latin typeface="微软雅黑" panose="020B0503020204020204" charset="-122"/>
                    <a:ea typeface="微软雅黑" panose="020B0503020204020204" charset="-122"/>
                    <a:cs typeface="微软雅黑" panose="020B0503020204020204" charset="-122"/>
                  </a:rPr>
                  <a:t>~10</a:t>
                </a:r>
                <a:endParaRPr lang="en-US" altLang="zh-CN" kern="100" dirty="0">
                  <a:solidFill>
                    <a:schemeClr val="tx1"/>
                  </a:solidFill>
                  <a:effectLst/>
                  <a:latin typeface="微软雅黑" panose="020B0503020204020204" charset="-122"/>
                  <a:ea typeface="微软雅黑" panose="020B0503020204020204" charset="-122"/>
                  <a:cs typeface="微软雅黑" panose="020B0503020204020204" charset="-122"/>
                </a:endParaRPr>
              </a:p>
              <a:p>
                <a:pPr marL="285750" lvl="0" indent="-285750" algn="l">
                  <a:buFont typeface="Arial" panose="020B0604020202020204" pitchFamily="34" charset="0"/>
                  <a:buChar char="•"/>
                </a:pPr>
                <a:r>
                  <a:rPr lang="en-US" altLang="zh-CN" kern="100" dirty="0">
                    <a:solidFill>
                      <a:schemeClr val="tx1"/>
                    </a:solidFill>
                    <a:latin typeface="微软雅黑" panose="020B0503020204020204" charset="-122"/>
                    <a:ea typeface="微软雅黑" panose="020B0503020204020204" charset="-122"/>
                    <a:cs typeface="微软雅黑" panose="020B0503020204020204" charset="-122"/>
                  </a:rPr>
                  <a:t>NNLO fit-I </a:t>
                </a:r>
                <a:r>
                  <a:rPr lang="zh-CN" altLang="en-US" kern="100" dirty="0">
                    <a:solidFill>
                      <a:schemeClr val="tx1"/>
                    </a:solidFill>
                    <a:latin typeface="微软雅黑" panose="020B0503020204020204" charset="-122"/>
                    <a:ea typeface="微软雅黑" panose="020B0503020204020204" charset="-122"/>
                    <a:cs typeface="微软雅黑" panose="020B0503020204020204" charset="-122"/>
                  </a:rPr>
                  <a:t>与</a:t>
                </a:r>
                <a:r>
                  <a:rPr lang="en-US" altLang="zh-CN" kern="100" dirty="0">
                    <a:solidFill>
                      <a:schemeClr val="tx1"/>
                    </a:solidFill>
                    <a:latin typeface="微软雅黑" panose="020B0503020204020204" charset="-122"/>
                    <a:ea typeface="微软雅黑" panose="020B0503020204020204" charset="-122"/>
                    <a:cs typeface="微软雅黑" panose="020B0503020204020204" charset="-122"/>
                  </a:rPr>
                  <a:t>fit-2 </a:t>
                </a:r>
                <a:r>
                  <a:rPr lang="zh-CN" altLang="en-US" kern="100" dirty="0">
                    <a:solidFill>
                      <a:schemeClr val="tx1"/>
                    </a:solidFill>
                    <a:latin typeface="微软雅黑" panose="020B0503020204020204" charset="-122"/>
                    <a:ea typeface="微软雅黑" panose="020B0503020204020204" charset="-122"/>
                    <a:cs typeface="微软雅黑" panose="020B0503020204020204" charset="-122"/>
                  </a:rPr>
                  <a:t>都能很好描述相移，但后者低能常数自然性略差</a:t>
                </a:r>
                <a:endParaRPr lang="zh-CN" altLang="zh-CN" kern="100" dirty="0">
                  <a:solidFill>
                    <a:schemeClr val="tx1"/>
                  </a:solidFill>
                  <a:effectLst/>
                  <a:latin typeface="微软雅黑" panose="020B0503020204020204" charset="-122"/>
                  <a:ea typeface="微软雅黑" panose="020B0503020204020204" charset="-122"/>
                  <a:cs typeface="微软雅黑" panose="020B0503020204020204" charset="-122"/>
                </a:endParaRPr>
              </a:p>
            </p:txBody>
          </p:sp>
        </mc:Choice>
        <mc:Fallback>
          <p:sp>
            <p:nvSpPr>
              <p:cNvPr id="16" name="文本框 15"/>
              <p:cNvSpPr txBox="1">
                <a:spLocks noRot="1" noChangeAspect="1" noMove="1" noResize="1" noEditPoints="1" noAdjustHandles="1" noChangeArrowheads="1" noChangeShapeType="1" noTextEdit="1"/>
              </p:cNvSpPr>
              <p:nvPr/>
            </p:nvSpPr>
            <p:spPr>
              <a:xfrm>
                <a:off x="807255" y="5699912"/>
                <a:ext cx="11384746" cy="679450"/>
              </a:xfrm>
              <a:prstGeom prst="rect">
                <a:avLst/>
              </a:prstGeom>
              <a:blipFill rotWithShape="1">
                <a:blip r:embed="rId5"/>
                <a:stretch>
                  <a:fillRect l="-1" t="-22" b="22"/>
                </a:stretch>
              </a:blipFill>
            </p:spPr>
            <p:txBody>
              <a:bodyPr/>
              <a:lstStyle/>
              <a:p>
                <a:r>
                  <a:rPr lang="zh-CN" altLang="en-US">
                    <a:noFill/>
                  </a:rPr>
                  <a:t> </a:t>
                </a:r>
              </a:p>
            </p:txBody>
          </p:sp>
        </mc:Fallback>
      </mc:AlternateContent>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bg1"/>
                </a:solidFill>
                <a:sym typeface="+mn-ea"/>
              </a:rPr>
              <a:t>相对论三体问题</a:t>
            </a:r>
            <a:endParaRPr lang="zh-CN" altLang="en-US" sz="2400"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45412"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2"/>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26168"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37" name="文本框 36"/>
          <p:cNvSpPr txBox="1"/>
          <p:nvPr/>
        </p:nvSpPr>
        <p:spPr>
          <a:xfrm>
            <a:off x="227965" y="694880"/>
            <a:ext cx="4978400" cy="460375"/>
          </a:xfrm>
          <a:prstGeom prst="rect">
            <a:avLst/>
          </a:prstGeom>
          <a:noFill/>
        </p:spPr>
        <p:txBody>
          <a:bodyPr wrap="none" rtlCol="0">
            <a:spAutoFit/>
          </a:bodyPr>
          <a:p>
            <a:pPr marL="285750" indent="-285750" algn="l">
              <a:buFont typeface="Wingdings" panose="05000000000000000000" pitchFamily="2" charset="2"/>
              <a:buChar char="p"/>
            </a:pPr>
            <a:r>
              <a:rPr lang="en-US" altLang="zh-CN" sz="2400" b="1" dirty="0" smtClean="0">
                <a:solidFill>
                  <a:schemeClr val="tx1"/>
                </a:solidFill>
              </a:rPr>
              <a:t>n-d </a:t>
            </a:r>
            <a:r>
              <a:rPr lang="zh-CN" altLang="en-US" sz="2400" b="1" dirty="0" smtClean="0">
                <a:solidFill>
                  <a:schemeClr val="tx1"/>
                </a:solidFill>
              </a:rPr>
              <a:t>散射微分截面（</a:t>
            </a:r>
            <a:r>
              <a:rPr lang="en-US" altLang="zh-CN" sz="2400" b="1" dirty="0">
                <a:solidFill>
                  <a:srgbClr val="C00000"/>
                </a:solidFill>
                <a:latin typeface="微软雅黑" panose="020B0503020204020204" charset="-122"/>
                <a:ea typeface="微软雅黑" panose="020B0503020204020204" charset="-122"/>
                <a:sym typeface="+mn-ea"/>
              </a:rPr>
              <a:t>preliminary</a:t>
            </a:r>
            <a:r>
              <a:rPr lang="en-US" altLang="zh-CN" sz="2400" b="1" dirty="0">
                <a:latin typeface="微软雅黑" panose="020B0503020204020204" charset="-122"/>
                <a:ea typeface="微软雅黑" panose="020B0503020204020204" charset="-122"/>
                <a:sym typeface="+mn-ea"/>
              </a:rPr>
              <a:t>)</a:t>
            </a:r>
            <a:endParaRPr lang="zh-CN" altLang="en-US" sz="2400" b="1" dirty="0" smtClean="0">
              <a:solidFill>
                <a:schemeClr val="tx1"/>
              </a:solidFill>
            </a:endParaRPr>
          </a:p>
        </p:txBody>
      </p:sp>
      <mc:AlternateContent xmlns:mc="http://schemas.openxmlformats.org/markup-compatibility/2006">
        <mc:Choice xmlns:a14="http://schemas.microsoft.com/office/drawing/2010/main" Requires="a14">
          <p:sp>
            <p:nvSpPr>
              <p:cNvPr id="17" name="文本框 16"/>
              <p:cNvSpPr txBox="1"/>
              <p:nvPr/>
            </p:nvSpPr>
            <p:spPr>
              <a:xfrm>
                <a:off x="709612" y="1275736"/>
                <a:ext cx="6143624" cy="398780"/>
              </a:xfrm>
              <a:prstGeom prst="rect">
                <a:avLst/>
              </a:prstGeom>
              <a:noFill/>
            </p:spPr>
            <p:txBody>
              <a:bodyPr wrap="square">
                <a:spAutoFit/>
              </a:bodyPr>
              <a:lstStyle/>
              <a:p>
                <a:pPr marL="285750" indent="-285750">
                  <a:buFont typeface="Arial" panose="020B0604020202020204" pitchFamily="34" charset="0"/>
                  <a:buChar char="•"/>
                </a:pPr>
                <a:r>
                  <a:rPr lang="zh-CN" altLang="en-US" sz="2000" b="1" dirty="0">
                    <a:latin typeface="微软雅黑" panose="020B0503020204020204" charset="-122"/>
                    <a:ea typeface="微软雅黑" panose="020B0503020204020204" charset="-122"/>
                  </a:rPr>
                  <a:t>仅用两体相对论手征核力，</a:t>
                </a:r>
                <a14:m>
                  <m:oMath xmlns:m="http://schemas.openxmlformats.org/officeDocument/2006/math">
                    <m:r>
                      <a:rPr lang="en-US" altLang="zh-CN" sz="2000" b="1" i="1" kern="100" dirty="0">
                        <a:solidFill>
                          <a:schemeClr val="tx1"/>
                        </a:solidFill>
                        <a:effectLst/>
                        <a:latin typeface="Cambria Math" panose="02040503050406030204" pitchFamily="18" charset="0"/>
                        <a:ea typeface="微软雅黑" panose="020B0503020204020204" charset="-122"/>
                        <a:cs typeface="Cambria Math" panose="02040503050406030204" pitchFamily="18" charset="0"/>
                      </a:rPr>
                      <m:t>𝑱</m:t>
                    </m:r>
                    <m:r>
                      <a:rPr lang="en-US" altLang="zh-CN" sz="2000" b="1" i="1" kern="100" dirty="0">
                        <a:solidFill>
                          <a:schemeClr val="tx1"/>
                        </a:solidFill>
                        <a:effectLst/>
                        <a:latin typeface="Cambria Math" panose="02040503050406030204" pitchFamily="18" charset="0"/>
                        <a:ea typeface="MS Mincho" charset="0"/>
                        <a:cs typeface="Cambria Math" panose="02040503050406030204" pitchFamily="18" charset="0"/>
                      </a:rPr>
                      <m:t>≤</m:t>
                    </m:r>
                    <m:r>
                      <a:rPr lang="en-US" altLang="zh-CN" sz="2000" b="1" i="1" kern="100" dirty="0">
                        <a:solidFill>
                          <a:schemeClr val="tx1"/>
                        </a:solidFill>
                        <a:effectLst/>
                        <a:latin typeface="Cambria Math" panose="02040503050406030204" pitchFamily="18" charset="0"/>
                        <a:ea typeface="MS Mincho" charset="0"/>
                        <a:cs typeface="Cambria Math" panose="02040503050406030204" pitchFamily="18" charset="0"/>
                      </a:rPr>
                      <m:t>𝟐</m:t>
                    </m:r>
                  </m:oMath>
                </a14:m>
                <a:endParaRPr lang="en-US" altLang="zh-CN" sz="2000" b="1" i="1" kern="100" dirty="0">
                  <a:solidFill>
                    <a:schemeClr val="tx1"/>
                  </a:solidFill>
                  <a:effectLst/>
                  <a:latin typeface="Cambria Math" panose="02040503050406030204" pitchFamily="18" charset="0"/>
                  <a:ea typeface="MS Mincho" charset="0"/>
                  <a:cs typeface="Cambria Math" panose="02040503050406030204" pitchFamily="18" charset="0"/>
                </a:endParaRPr>
              </a:p>
            </p:txBody>
          </p:sp>
        </mc:Choice>
        <mc:Fallback>
          <p:sp>
            <p:nvSpPr>
              <p:cNvPr id="17" name="文本框 16"/>
              <p:cNvSpPr txBox="1">
                <a:spLocks noRot="1" noChangeAspect="1" noMove="1" noResize="1" noEditPoints="1" noAdjustHandles="1" noChangeArrowheads="1" noChangeShapeType="1" noTextEdit="1"/>
              </p:cNvSpPr>
              <p:nvPr/>
            </p:nvSpPr>
            <p:spPr>
              <a:xfrm>
                <a:off x="709612" y="1275736"/>
                <a:ext cx="6143624" cy="398780"/>
              </a:xfrm>
              <a:prstGeom prst="rect">
                <a:avLst/>
              </a:prstGeom>
              <a:blipFill rotWithShape="1">
                <a:blip r:embed="rId3"/>
                <a:stretch>
                  <a:fillRect l="-5" t="-5" r="5" b="5"/>
                </a:stretch>
              </a:blipFill>
            </p:spPr>
            <p:txBody>
              <a:bodyPr/>
              <a:lstStyle/>
              <a:p>
                <a:r>
                  <a:rPr lang="zh-CN" altLang="en-US">
                    <a:noFill/>
                  </a:rPr>
                  <a:t> </a:t>
                </a:r>
              </a:p>
            </p:txBody>
          </p:sp>
        </mc:Fallback>
      </mc:AlternateContent>
      <p:grpSp>
        <p:nvGrpSpPr>
          <p:cNvPr id="18" name="组合 17"/>
          <p:cNvGrpSpPr/>
          <p:nvPr/>
        </p:nvGrpSpPr>
        <p:grpSpPr>
          <a:xfrm>
            <a:off x="0" y="1712079"/>
            <a:ext cx="12192000" cy="2410967"/>
            <a:chOff x="0" y="2214104"/>
            <a:chExt cx="12192000" cy="2410967"/>
          </a:xfrm>
        </p:grpSpPr>
        <p:pic>
          <p:nvPicPr>
            <p:cNvPr id="19" name="Graphic 4"/>
            <p:cNvPicPr>
              <a:picLocks noChangeAspect="1"/>
            </p:cNvPicPr>
            <p:nvPr/>
          </p:nvPicPr>
          <p:blipFill rotWithShape="1">
            <a:blip r:embed="rId4">
              <a:extLst>
                <a:ext uri="{96DAC541-7B7A-43D3-8B79-37D633B846F1}">
                  <asvg:svgBlip xmlns:asvg="http://schemas.microsoft.com/office/drawing/2016/SVG/main" r:embed="rId5"/>
                </a:ext>
              </a:extLst>
            </a:blip>
            <a:srcRect b="50836"/>
            <a:stretch>
              <a:fillRect/>
            </a:stretch>
          </p:blipFill>
          <p:spPr>
            <a:xfrm>
              <a:off x="0" y="2214104"/>
              <a:ext cx="12192000" cy="2157871"/>
            </a:xfrm>
            <a:prstGeom prst="rect">
              <a:avLst/>
            </a:prstGeom>
          </p:spPr>
        </p:pic>
        <p:pic>
          <p:nvPicPr>
            <p:cNvPr id="20" name="Graphic 4"/>
            <p:cNvPicPr>
              <a:picLocks noChangeAspect="1"/>
            </p:cNvPicPr>
            <p:nvPr/>
          </p:nvPicPr>
          <p:blipFill rotWithShape="1">
            <a:blip r:embed="rId4">
              <a:extLst>
                <a:ext uri="{96DAC541-7B7A-43D3-8B79-37D633B846F1}">
                  <asvg:svgBlip xmlns:asvg="http://schemas.microsoft.com/office/drawing/2016/SVG/main" r:embed="rId5"/>
                </a:ext>
              </a:extLst>
            </a:blip>
            <a:srcRect t="96601" b="-1977"/>
            <a:stretch>
              <a:fillRect/>
            </a:stretch>
          </p:blipFill>
          <p:spPr>
            <a:xfrm>
              <a:off x="0" y="4389099"/>
              <a:ext cx="12192000" cy="235972"/>
            </a:xfrm>
            <a:prstGeom prst="rect">
              <a:avLst/>
            </a:prstGeom>
          </p:spPr>
        </p:pic>
      </p:grpSp>
      <p:sp>
        <p:nvSpPr>
          <p:cNvPr id="21" name="文本框 20"/>
          <p:cNvSpPr txBox="1"/>
          <p:nvPr/>
        </p:nvSpPr>
        <p:spPr>
          <a:xfrm>
            <a:off x="553408" y="4140170"/>
            <a:ext cx="11463495" cy="368300"/>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latin typeface="微软雅黑" panose="020B0503020204020204" charset="-122"/>
                <a:ea typeface="微软雅黑" panose="020B0503020204020204" charset="-122"/>
              </a:rPr>
              <a:t>R-NNLO </a:t>
            </a:r>
            <a:r>
              <a:rPr lang="zh-CN" altLang="en-US" dirty="0">
                <a:latin typeface="微软雅黑" panose="020B0503020204020204" charset="-122"/>
                <a:ea typeface="微软雅黑" panose="020B0503020204020204" charset="-122"/>
              </a:rPr>
              <a:t>与</a:t>
            </a:r>
            <a:r>
              <a:rPr lang="en-US" altLang="zh-CN" dirty="0">
                <a:latin typeface="微软雅黑" panose="020B0503020204020204" charset="-122"/>
                <a:ea typeface="微软雅黑" panose="020B0503020204020204" charset="-122"/>
              </a:rPr>
              <a:t> EKM-N</a:t>
            </a:r>
            <a:r>
              <a:rPr lang="en-US" altLang="zh-CN" baseline="30000" dirty="0">
                <a:latin typeface="微软雅黑" panose="020B0503020204020204" charset="-122"/>
                <a:ea typeface="微软雅黑" panose="020B0503020204020204" charset="-122"/>
              </a:rPr>
              <a:t>4</a:t>
            </a:r>
            <a:r>
              <a:rPr lang="en-US" altLang="zh-CN" dirty="0">
                <a:latin typeface="微软雅黑" panose="020B0503020204020204" charset="-122"/>
                <a:ea typeface="微软雅黑" panose="020B0503020204020204" charset="-122"/>
              </a:rPr>
              <a:t>LO</a:t>
            </a:r>
            <a:r>
              <a:rPr lang="zh-CN" altLang="en-US" dirty="0">
                <a:latin typeface="微软雅黑" panose="020B0503020204020204" charset="-122"/>
                <a:ea typeface="微软雅黑" panose="020B0503020204020204" charset="-122"/>
              </a:rPr>
              <a:t>结果几乎重叠。仅在小角度处有</a:t>
            </a:r>
            <a:r>
              <a:rPr lang="zh-CN" altLang="en-US" dirty="0">
                <a:latin typeface="微软雅黑" panose="020B0503020204020204" charset="-122"/>
                <a:ea typeface="微软雅黑" panose="020B0503020204020204" charset="-122"/>
              </a:rPr>
              <a:t>差别</a:t>
            </a:r>
            <a:endParaRPr lang="zh-CN" altLang="en-US" dirty="0">
              <a:latin typeface="微软雅黑" panose="020B0503020204020204" charset="-122"/>
              <a:ea typeface="微软雅黑" panose="020B0503020204020204" charset="-122"/>
            </a:endParaRPr>
          </a:p>
        </p:txBody>
      </p:sp>
      <p:sp>
        <p:nvSpPr>
          <p:cNvPr id="22" name="文本框 21"/>
          <p:cNvSpPr txBox="1"/>
          <p:nvPr/>
        </p:nvSpPr>
        <p:spPr>
          <a:xfrm>
            <a:off x="1622087" y="6303843"/>
            <a:ext cx="6442143" cy="307777"/>
          </a:xfrm>
          <a:prstGeom prst="rect">
            <a:avLst/>
          </a:prstGeom>
          <a:noFill/>
        </p:spPr>
        <p:txBody>
          <a:bodyPr wrap="square">
            <a:spAutoFit/>
          </a:bodyPr>
          <a:lstStyle/>
          <a:p>
            <a:r>
              <a:rPr lang="de-DE" altLang="zh-CN" sz="1400" i="1" dirty="0">
                <a:solidFill>
                  <a:srgbClr val="0432FF"/>
                </a:solidFill>
              </a:rPr>
              <a:t>EKM-N</a:t>
            </a:r>
            <a:r>
              <a:rPr lang="de-DE" altLang="zh-CN" sz="1400" i="1" baseline="30000" dirty="0">
                <a:solidFill>
                  <a:srgbClr val="0432FF"/>
                </a:solidFill>
              </a:rPr>
              <a:t>4</a:t>
            </a:r>
            <a:r>
              <a:rPr lang="de-DE" altLang="zh-CN" sz="1400" i="1" dirty="0">
                <a:solidFill>
                  <a:srgbClr val="0432FF"/>
                </a:solidFill>
              </a:rPr>
              <a:t>LO: E. Epelbaum, H. Krebs, and U. G. Meißner, Eur. Phys. J.A51,53 (2015)</a:t>
            </a:r>
            <a:endParaRPr lang="zh-CN" altLang="en-US" sz="1400" dirty="0"/>
          </a:p>
        </p:txBody>
      </p:sp>
      <p:sp>
        <p:nvSpPr>
          <p:cNvPr id="23" name="文本框 22"/>
          <p:cNvSpPr txBox="1"/>
          <p:nvPr/>
        </p:nvSpPr>
        <p:spPr>
          <a:xfrm>
            <a:off x="553407" y="4519289"/>
            <a:ext cx="11463495" cy="368300"/>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charset="-122"/>
                <a:ea typeface="微软雅黑" panose="020B0503020204020204" charset="-122"/>
              </a:rPr>
              <a:t>进一步比较氚核</a:t>
            </a:r>
            <a:r>
              <a:rPr lang="en-US" altLang="zh-CN" baseline="30000" dirty="0">
                <a:latin typeface="微软雅黑" panose="020B0503020204020204" charset="-122"/>
                <a:ea typeface="微软雅黑" panose="020B0503020204020204" charset="-122"/>
              </a:rPr>
              <a:t>3</a:t>
            </a:r>
            <a:r>
              <a:rPr lang="en-US" altLang="zh-CN" dirty="0">
                <a:latin typeface="微软雅黑" panose="020B0503020204020204" charset="-122"/>
                <a:ea typeface="微软雅黑" panose="020B0503020204020204" charset="-122"/>
              </a:rPr>
              <a:t>H</a:t>
            </a:r>
            <a:r>
              <a:rPr lang="zh-CN" altLang="en-US" dirty="0">
                <a:latin typeface="微软雅黑" panose="020B0503020204020204" charset="-122"/>
                <a:ea typeface="微软雅黑" panose="020B0503020204020204" charset="-122"/>
              </a:rPr>
              <a:t>结合能</a:t>
            </a:r>
            <a:endParaRPr lang="zh-CN" altLang="en-US" dirty="0">
              <a:latin typeface="微软雅黑" panose="020B0503020204020204" charset="-122"/>
              <a:ea typeface="微软雅黑" panose="020B0503020204020204" charset="-122"/>
            </a:endParaRPr>
          </a:p>
        </p:txBody>
      </p:sp>
      <mc:AlternateContent xmlns:mc="http://schemas.openxmlformats.org/markup-compatibility/2006">
        <mc:Choice xmlns:a14="http://schemas.microsoft.com/office/drawing/2010/main" Requires="a14">
          <p:graphicFrame>
            <p:nvGraphicFramePr>
              <p:cNvPr id="24" name="表格 5"/>
              <p:cNvGraphicFramePr>
                <a:graphicFrameLocks noGrp="1"/>
              </p:cNvGraphicFramePr>
              <p:nvPr/>
            </p:nvGraphicFramePr>
            <p:xfrm>
              <a:off x="1731422" y="4982866"/>
              <a:ext cx="8433879" cy="1226731"/>
            </p:xfrm>
            <a:graphic>
              <a:graphicData uri="http://schemas.openxmlformats.org/drawingml/2006/table">
                <a:tbl>
                  <a:tblPr firstRow="1" bandRow="1">
                    <a:tableStyleId>{5C22544A-7EE6-4342-B048-85BDC9FD1C3A}</a:tableStyleId>
                  </a:tblPr>
                  <a:tblGrid>
                    <a:gridCol w="2140084"/>
                    <a:gridCol w="2932584"/>
                    <a:gridCol w="3361211"/>
                  </a:tblGrid>
                  <a:tr h="329550">
                    <a:tc rowSpan="2">
                      <a:txBody>
                        <a:bodyPr/>
                        <a:lstStyle/>
                        <a:p>
                          <a:pPr algn="ctr"/>
                          <a14:m>
                            <m:oMathPara xmlns:m="http://schemas.openxmlformats.org/officeDocument/2006/math">
                              <m:oMathParaPr>
                                <m:jc m:val="centerGroup"/>
                              </m:oMathParaPr>
                              <m:oMath xmlns:m="http://schemas.openxmlformats.org/officeDocument/2006/math">
                                <m:r>
                                  <a:rPr lang="en-US" altLang="zh-CN" b="1" i="0" smtClean="0">
                                    <a:solidFill>
                                      <a:sysClr val="windowText" lastClr="000000"/>
                                    </a:solidFill>
                                    <a:latin typeface="Cambria Math" panose="02040503050406030204" pitchFamily="18" charset="0"/>
                                  </a:rPr>
                                  <m:t>𝐄𝐊𝐌</m:t>
                                </m:r>
                                <m:r>
                                  <a:rPr lang="en-US" altLang="zh-CN" b="1" i="1" smtClean="0">
                                    <a:solidFill>
                                      <a:sysClr val="windowText" lastClr="000000"/>
                                    </a:solidFill>
                                    <a:latin typeface="Cambria Math" panose="02040503050406030204" pitchFamily="18" charset="0"/>
                                  </a:rPr>
                                  <m:t>−</m:t>
                                </m:r>
                                <m:sSup>
                                  <m:sSupPr>
                                    <m:ctrlPr>
                                      <a:rPr lang="en-US" altLang="zh-CN" b="1" i="1" smtClean="0">
                                        <a:solidFill>
                                          <a:sysClr val="windowText" lastClr="000000"/>
                                        </a:solidFill>
                                        <a:latin typeface="Cambria Math" panose="02040503050406030204" pitchFamily="18" charset="0"/>
                                        <a:cs typeface="Times New Roman" panose="02020603050405020304" pitchFamily="18" charset="0"/>
                                      </a:rPr>
                                    </m:ctrlPr>
                                  </m:sSupPr>
                                  <m:e>
                                    <m:r>
                                      <a:rPr lang="en-US" altLang="zh-CN" b="1" i="0" smtClean="0">
                                        <a:solidFill>
                                          <a:sysClr val="windowText" lastClr="000000"/>
                                        </a:solidFill>
                                        <a:latin typeface="Cambria Math" panose="02040503050406030204" pitchFamily="18" charset="0"/>
                                        <a:cs typeface="Times New Roman" panose="02020603050405020304" pitchFamily="18" charset="0"/>
                                      </a:rPr>
                                      <m:t>𝐍</m:t>
                                    </m:r>
                                  </m:e>
                                  <m:sup>
                                    <m:r>
                                      <a:rPr lang="en-US" altLang="zh-CN" b="1" i="0" smtClean="0">
                                        <a:solidFill>
                                          <a:sysClr val="windowText" lastClr="000000"/>
                                        </a:solidFill>
                                        <a:latin typeface="Cambria Math" panose="02040503050406030204" pitchFamily="18" charset="0"/>
                                        <a:cs typeface="Times New Roman" panose="02020603050405020304" pitchFamily="18" charset="0"/>
                                      </a:rPr>
                                      <m:t>𝟒</m:t>
                                    </m:r>
                                  </m:sup>
                                </m:sSup>
                                <m:r>
                                  <a:rPr lang="en-US" altLang="zh-CN" b="1" i="0" smtClean="0">
                                    <a:solidFill>
                                      <a:sysClr val="windowText" lastClr="000000"/>
                                    </a:solidFill>
                                    <a:latin typeface="Cambria Math" panose="02040503050406030204" pitchFamily="18" charset="0"/>
                                    <a:cs typeface="Times New Roman" panose="02020603050405020304" pitchFamily="18" charset="0"/>
                                  </a:rPr>
                                  <m:t>𝐋𝐎</m:t>
                                </m:r>
                              </m:oMath>
                            </m:oMathPara>
                          </a14:m>
                          <a:endParaRPr lang="zh-CN" altLang="en-US" b="1" i="0" dirty="0">
                            <a:solidFill>
                              <a:sysClr val="windowText" lastClr="000000"/>
                            </a:solidFill>
                            <a:latin typeface="Times New Roman" panose="02020603050405020304" pitchFamily="18" charset="0"/>
                            <a:cs typeface="Times New Roman" panose="02020603050405020304" pitchFamily="18" charset="0"/>
                          </a:endParaRPr>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isospin</a:t>
                          </a:r>
                          <a:r>
                            <a:rPr lang="zh-CN" altLang="en-US"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 </a:t>
                          </a: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breaking</a:t>
                          </a:r>
                          <a:endPar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7.73595 MeV</a:t>
                          </a:r>
                          <a:endPar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29550">
                    <a:tc vMerge="1">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isospin</a:t>
                          </a:r>
                          <a:r>
                            <a:rPr lang="zh-CN" altLang="en-US"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 </a:t>
                          </a: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symmetry</a:t>
                          </a:r>
                          <a:endPar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7.51323 MeV</a:t>
                          </a:r>
                          <a:endPar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5211">
                    <a:tc>
                      <a:txBody>
                        <a:bodyPr/>
                        <a:lstStyle/>
                        <a:p>
                          <a:pPr algn="ctr"/>
                          <a14:m>
                            <m:oMathPara xmlns:m="http://schemas.openxmlformats.org/officeDocument/2006/math">
                              <m:oMathParaPr>
                                <m:jc m:val="centerGroup"/>
                              </m:oMathParaPr>
                              <m:oMath xmlns:m="http://schemas.openxmlformats.org/officeDocument/2006/math">
                                <m:r>
                                  <a:rPr lang="en-US" altLang="zh-CN" b="1" i="0" smtClean="0">
                                    <a:solidFill>
                                      <a:sysClr val="windowText" lastClr="000000"/>
                                    </a:solidFill>
                                    <a:latin typeface="Cambria Math" panose="02040503050406030204" pitchFamily="18" charset="0"/>
                                  </a:rPr>
                                  <m:t>𝐂𝐂𝐡𝐍𝐅</m:t>
                                </m:r>
                                <m:r>
                                  <a:rPr lang="en-US" altLang="zh-CN" b="1" i="1" smtClean="0">
                                    <a:solidFill>
                                      <a:sysClr val="windowText" lastClr="000000"/>
                                    </a:solidFill>
                                    <a:latin typeface="Cambria Math" panose="02040503050406030204" pitchFamily="18" charset="0"/>
                                  </a:rPr>
                                  <m:t>−</m:t>
                                </m:r>
                                <m:sSup>
                                  <m:sSupPr>
                                    <m:ctrlPr>
                                      <a:rPr lang="en-US" altLang="zh-CN" b="1" i="1" smtClean="0">
                                        <a:solidFill>
                                          <a:sysClr val="windowText" lastClr="000000"/>
                                        </a:solidFill>
                                        <a:latin typeface="Cambria Math" panose="02040503050406030204" pitchFamily="18" charset="0"/>
                                        <a:cs typeface="Times New Roman" panose="02020603050405020304" pitchFamily="18" charset="0"/>
                                      </a:rPr>
                                    </m:ctrlPr>
                                  </m:sSupPr>
                                  <m:e>
                                    <m:r>
                                      <a:rPr lang="en-US" altLang="zh-CN" b="1" i="0" smtClean="0">
                                        <a:solidFill>
                                          <a:sysClr val="windowText" lastClr="000000"/>
                                        </a:solidFill>
                                        <a:latin typeface="Cambria Math" panose="02040503050406030204" pitchFamily="18" charset="0"/>
                                        <a:cs typeface="Times New Roman" panose="02020603050405020304" pitchFamily="18" charset="0"/>
                                      </a:rPr>
                                      <m:t>𝐍</m:t>
                                    </m:r>
                                  </m:e>
                                  <m:sup>
                                    <m:r>
                                      <a:rPr lang="en-US" altLang="zh-CN" b="1" i="1" smtClean="0">
                                        <a:solidFill>
                                          <a:sysClr val="windowText" lastClr="000000"/>
                                        </a:solidFill>
                                        <a:latin typeface="Cambria Math" panose="02040503050406030204" pitchFamily="18" charset="0"/>
                                        <a:cs typeface="Times New Roman" panose="02020603050405020304" pitchFamily="18" charset="0"/>
                                      </a:rPr>
                                      <m:t>𝟐</m:t>
                                    </m:r>
                                  </m:sup>
                                </m:sSup>
                                <m:r>
                                  <a:rPr lang="en-US" altLang="zh-CN" b="1" i="0" smtClean="0">
                                    <a:solidFill>
                                      <a:sysClr val="windowText" lastClr="000000"/>
                                    </a:solidFill>
                                    <a:latin typeface="Cambria Math" panose="02040503050406030204" pitchFamily="18" charset="0"/>
                                    <a:cs typeface="Times New Roman" panose="02020603050405020304" pitchFamily="18" charset="0"/>
                                  </a:rPr>
                                  <m:t>𝐋𝐎</m:t>
                                </m:r>
                              </m:oMath>
                            </m:oMathPara>
                          </a14:m>
                          <a:endParaRPr lang="zh-CN" altLang="en-US" b="1" i="0" dirty="0">
                            <a:solidFill>
                              <a:sysClr val="windowText" lastClr="000000"/>
                            </a:solidFill>
                            <a:latin typeface="Times New Roman" panose="02020603050405020304" pitchFamily="18" charset="0"/>
                            <a:cs typeface="Times New Roman" panose="02020603050405020304" pitchFamily="18" charset="0"/>
                          </a:endParaRPr>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isospin</a:t>
                          </a:r>
                          <a:r>
                            <a:rPr lang="zh-CN" altLang="en-US"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 </a:t>
                          </a: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symmetry</a:t>
                          </a:r>
                          <a:endPar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8.30648 MeV</a:t>
                          </a:r>
                          <a:endParaRPr lang="zh-CN" altLang="en-US"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mc:Choice>
        <mc:Fallback>
          <p:graphicFrame>
            <p:nvGraphicFramePr>
              <p:cNvPr id="24" name="表格 5"/>
              <p:cNvGraphicFramePr>
                <a:graphicFrameLocks noGrp="1"/>
              </p:cNvGraphicFramePr>
              <p:nvPr/>
            </p:nvGraphicFramePr>
            <p:xfrm>
              <a:off x="1731422" y="4982866"/>
              <a:ext cx="8433879" cy="1226731"/>
            </p:xfrm>
            <a:graphic>
              <a:graphicData uri="http://schemas.openxmlformats.org/drawingml/2006/table">
                <a:tbl>
                  <a:tblPr firstRow="1" bandRow="1">
                    <a:tableStyleId>{5C22544A-7EE6-4342-B048-85BDC9FD1C3A}</a:tableStyleId>
                  </a:tblPr>
                  <a:tblGrid>
                    <a:gridCol w="2140084"/>
                    <a:gridCol w="2932584"/>
                    <a:gridCol w="3361211"/>
                  </a:tblGrid>
                  <a:tr h="365760">
                    <a:tc rowSpan="2">
                      <a:txBody>
                        <a:bodyPr/>
                        <a:lstStyle/>
                        <a:p>
                          <a:endParaRPr lang="zh-CN"/>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blipFill>
                      </a:tcPr>
                    </a:tc>
                    <a:tc>
                      <a:txBody>
                        <a:bodyPr/>
                        <a:lstStyle/>
                        <a:p>
                          <a:pPr algn="ct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isospin</a:t>
                          </a:r>
                          <a:r>
                            <a:rPr lang="zh-CN" altLang="en-US"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 </a:t>
                          </a: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breaking</a:t>
                          </a:r>
                          <a:endPar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7.73595 MeV</a:t>
                          </a:r>
                          <a:endPar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29550">
                    <a:tc vMerge="1">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isospin</a:t>
                          </a:r>
                          <a:r>
                            <a:rPr lang="zh-CN" altLang="en-US"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 </a:t>
                          </a: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symmetry</a:t>
                          </a:r>
                          <a:endPar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7.51323 MeV</a:t>
                          </a:r>
                          <a:endPar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95300">
                    <a:tc>
                      <a:txBody>
                        <a:bodyPr/>
                        <a:lstStyle/>
                        <a:p>
                          <a:endParaRPr lang="zh-CN"/>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isospin</a:t>
                          </a:r>
                          <a:r>
                            <a:rPr lang="zh-CN" altLang="en-US"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 </a:t>
                          </a: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symmetry</a:t>
                          </a:r>
                          <a:endPar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rPr>
                            <a:t>8.30648 MeV</a:t>
                          </a:r>
                          <a:endParaRPr lang="zh-CN" altLang="en-US" b="1" i="0" u="none" dirty="0">
                            <a:solidFill>
                              <a:schemeClr val="tx1"/>
                            </a:solidFill>
                            <a:latin typeface="Times New Roman" panose="02020603050405020304" pitchFamily="18" charset="0"/>
                            <a:ea typeface="微软雅黑" panose="020B0503020204020204" charset="-122"/>
                            <a:cs typeface="Times New Roman" panose="02020603050405020304" pitchFamily="18" charset="0"/>
                          </a:endParaRPr>
                        </a:p>
                      </a:txBody>
                      <a:tcPr marL="9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mc:Fallback>
      </mc:AlternateContent>
      <p:sp>
        <p:nvSpPr>
          <p:cNvPr id="25" name="文本框 24"/>
          <p:cNvSpPr txBox="1"/>
          <p:nvPr/>
        </p:nvSpPr>
        <p:spPr>
          <a:xfrm>
            <a:off x="7591425" y="6248400"/>
            <a:ext cx="1683385" cy="357505"/>
          </a:xfrm>
          <a:prstGeom prst="rect">
            <a:avLst/>
          </a:prstGeom>
          <a:noFill/>
        </p:spPr>
        <p:txBody>
          <a:bodyPr wrap="square" rtlCol="0" anchor="t">
            <a:noAutofit/>
          </a:bodyPr>
          <a:p>
            <a:r>
              <a:rPr lang="en-US" altLang="zh-CN" b="1"/>
              <a:t>EXP 8.4818MeV</a:t>
            </a:r>
            <a:endParaRPr lang="en-US" altLang="zh-CN" b="1"/>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solidFill>
                  <a:schemeClr val="bg1"/>
                </a:solidFill>
                <a:sym typeface="+mn-ea"/>
              </a:rPr>
              <a:t>相对论三体问题</a:t>
            </a:r>
            <a:endParaRPr lang="zh-CN" altLang="en-US" sz="2400"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45412"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2"/>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26168"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37" name="文本框 36"/>
          <p:cNvSpPr txBox="1"/>
          <p:nvPr/>
        </p:nvSpPr>
        <p:spPr>
          <a:xfrm>
            <a:off x="227965" y="694880"/>
            <a:ext cx="5297805" cy="460375"/>
          </a:xfrm>
          <a:prstGeom prst="rect">
            <a:avLst/>
          </a:prstGeom>
          <a:noFill/>
        </p:spPr>
        <p:txBody>
          <a:bodyPr wrap="none" rtlCol="0">
            <a:spAutoFit/>
          </a:bodyPr>
          <a:p>
            <a:pPr marL="285750" indent="-285750" algn="l">
              <a:buFont typeface="Wingdings" panose="05000000000000000000" pitchFamily="2" charset="2"/>
              <a:buChar char="p"/>
            </a:pPr>
            <a:r>
              <a:rPr lang="en-US" altLang="zh-CN" sz="2400" b="1" dirty="0" smtClean="0">
                <a:solidFill>
                  <a:schemeClr val="tx1"/>
                </a:solidFill>
              </a:rPr>
              <a:t>n-d </a:t>
            </a:r>
            <a:r>
              <a:rPr lang="zh-CN" altLang="en-US" sz="2400" b="1" dirty="0" smtClean="0">
                <a:solidFill>
                  <a:schemeClr val="tx1"/>
                </a:solidFill>
              </a:rPr>
              <a:t>极化可观测量</a:t>
            </a:r>
            <a:r>
              <a:rPr lang="en-US" altLang="zh-CN" sz="2400" b="1" dirty="0" smtClean="0">
                <a:solidFill>
                  <a:schemeClr val="tx1"/>
                </a:solidFill>
              </a:rPr>
              <a:t>Ay</a:t>
            </a:r>
            <a:r>
              <a:rPr lang="zh-CN" altLang="en-US" sz="2400" b="1" dirty="0" smtClean="0">
                <a:solidFill>
                  <a:schemeClr val="tx1"/>
                </a:solidFill>
              </a:rPr>
              <a:t>（</a:t>
            </a:r>
            <a:r>
              <a:rPr lang="en-US" altLang="zh-CN" sz="2400" b="1" dirty="0">
                <a:solidFill>
                  <a:srgbClr val="C00000"/>
                </a:solidFill>
                <a:latin typeface="微软雅黑" panose="020B0503020204020204" charset="-122"/>
                <a:ea typeface="微软雅黑" panose="020B0503020204020204" charset="-122"/>
                <a:sym typeface="+mn-ea"/>
              </a:rPr>
              <a:t>preliminary</a:t>
            </a:r>
            <a:r>
              <a:rPr lang="en-US" altLang="zh-CN" sz="2400" b="1" dirty="0">
                <a:latin typeface="微软雅黑" panose="020B0503020204020204" charset="-122"/>
                <a:ea typeface="微软雅黑" panose="020B0503020204020204" charset="-122"/>
                <a:sym typeface="+mn-ea"/>
              </a:rPr>
              <a:t>)</a:t>
            </a:r>
            <a:endParaRPr lang="zh-CN" altLang="en-US" sz="2400" b="1" dirty="0" smtClean="0">
              <a:solidFill>
                <a:schemeClr val="tx1"/>
              </a:solidFill>
            </a:endParaRPr>
          </a:p>
        </p:txBody>
      </p:sp>
      <mc:AlternateContent xmlns:mc="http://schemas.openxmlformats.org/markup-compatibility/2006">
        <mc:Choice xmlns:a14="http://schemas.microsoft.com/office/drawing/2010/main" Requires="a14">
          <p:sp>
            <p:nvSpPr>
              <p:cNvPr id="17" name="文本框 16"/>
              <p:cNvSpPr txBox="1"/>
              <p:nvPr/>
            </p:nvSpPr>
            <p:spPr>
              <a:xfrm>
                <a:off x="709612" y="1275736"/>
                <a:ext cx="6143624" cy="368300"/>
              </a:xfrm>
              <a:prstGeom prst="rect">
                <a:avLst/>
              </a:prstGeom>
              <a:noFill/>
            </p:spPr>
            <p:txBody>
              <a:bodyPr wrap="square">
                <a:spAutoFit/>
              </a:bodyPr>
              <a:lstStyle/>
              <a:p>
                <a:pPr marL="285750" indent="-285750">
                  <a:buFont typeface="Arial" panose="020B0604020202020204" pitchFamily="34" charset="0"/>
                  <a:buChar char="•"/>
                </a:pPr>
                <a:r>
                  <a:rPr lang="zh-CN" altLang="en-US" b="1" dirty="0">
                    <a:latin typeface="微软雅黑" panose="020B0503020204020204" charset="-122"/>
                    <a:ea typeface="微软雅黑" panose="020B0503020204020204" charset="-122"/>
                  </a:rPr>
                  <a:t>仅用两体相对论手征核力，</a:t>
                </a:r>
                <a14:m>
                  <m:oMath xmlns:m="http://schemas.openxmlformats.org/officeDocument/2006/math">
                    <m:r>
                      <a:rPr lang="en-US" altLang="zh-CN" b="1" i="1" kern="100" dirty="0">
                        <a:solidFill>
                          <a:schemeClr val="tx1"/>
                        </a:solidFill>
                        <a:effectLst/>
                        <a:latin typeface="Cambria Math" panose="02040503050406030204" pitchFamily="18" charset="0"/>
                        <a:ea typeface="微软雅黑" panose="020B0503020204020204" charset="-122"/>
                        <a:cs typeface="Cambria Math" panose="02040503050406030204" pitchFamily="18" charset="0"/>
                      </a:rPr>
                      <m:t>𝑱</m:t>
                    </m:r>
                    <m:r>
                      <a:rPr lang="en-US" altLang="zh-CN" b="1" i="1" kern="100" dirty="0">
                        <a:solidFill>
                          <a:schemeClr val="tx1"/>
                        </a:solidFill>
                        <a:effectLst/>
                        <a:latin typeface="Cambria Math" panose="02040503050406030204" pitchFamily="18" charset="0"/>
                        <a:ea typeface="MS Mincho" charset="0"/>
                        <a:cs typeface="Cambria Math" panose="02040503050406030204" pitchFamily="18" charset="0"/>
                      </a:rPr>
                      <m:t>≤</m:t>
                    </m:r>
                    <m:r>
                      <a:rPr lang="en-US" altLang="zh-CN" b="1" i="1" kern="100" dirty="0">
                        <a:solidFill>
                          <a:schemeClr val="tx1"/>
                        </a:solidFill>
                        <a:effectLst/>
                        <a:latin typeface="Cambria Math" panose="02040503050406030204" pitchFamily="18" charset="0"/>
                        <a:ea typeface="MS Mincho" charset="0"/>
                        <a:cs typeface="Cambria Math" panose="02040503050406030204" pitchFamily="18" charset="0"/>
                      </a:rPr>
                      <m:t>𝟐</m:t>
                    </m:r>
                  </m:oMath>
                </a14:m>
                <a:endParaRPr lang="zh-CN" altLang="en-US" b="1" dirty="0"/>
              </a:p>
            </p:txBody>
          </p:sp>
        </mc:Choice>
        <mc:Fallback>
          <p:sp>
            <p:nvSpPr>
              <p:cNvPr id="17" name="文本框 16"/>
              <p:cNvSpPr txBox="1">
                <a:spLocks noRot="1" noChangeAspect="1" noMove="1" noResize="1" noEditPoints="1" noAdjustHandles="1" noChangeArrowheads="1" noChangeShapeType="1" noTextEdit="1"/>
              </p:cNvSpPr>
              <p:nvPr/>
            </p:nvSpPr>
            <p:spPr>
              <a:xfrm>
                <a:off x="709612" y="1275736"/>
                <a:ext cx="6143624" cy="368300"/>
              </a:xfrm>
              <a:prstGeom prst="rect">
                <a:avLst/>
              </a:prstGeom>
              <a:blipFill rotWithShape="1">
                <a:blip r:embed="rId3"/>
                <a:stretch>
                  <a:fillRect l="-5" t="-6" r="5" b="6"/>
                </a:stretch>
              </a:blipFill>
            </p:spPr>
            <p:txBody>
              <a:bodyPr/>
              <a:lstStyle/>
              <a:p>
                <a:r>
                  <a:rPr lang="zh-CN" altLang="en-US">
                    <a:noFill/>
                  </a:rPr>
                  <a:t> </a:t>
                </a:r>
              </a:p>
            </p:txBody>
          </p:sp>
        </mc:Fallback>
      </mc:AlternateContent>
      <p:grpSp>
        <p:nvGrpSpPr>
          <p:cNvPr id="2" name="组合 1"/>
          <p:cNvGrpSpPr/>
          <p:nvPr/>
        </p:nvGrpSpPr>
        <p:grpSpPr>
          <a:xfrm>
            <a:off x="8890" y="1806451"/>
            <a:ext cx="12192000" cy="2351963"/>
            <a:chOff x="0" y="3677055"/>
            <a:chExt cx="12192000" cy="2351963"/>
          </a:xfrm>
        </p:grpSpPr>
        <p:pic>
          <p:nvPicPr>
            <p:cNvPr id="5" name="Graphic 4"/>
            <p:cNvPicPr>
              <a:picLocks noChangeAspect="1"/>
            </p:cNvPicPr>
            <p:nvPr/>
          </p:nvPicPr>
          <p:blipFill rotWithShape="1">
            <a:blip r:embed="rId4">
              <a:extLst>
                <a:ext uri="{96DAC541-7B7A-43D3-8B79-37D633B846F1}">
                  <asvg:svgBlip xmlns:asvg="http://schemas.microsoft.com/office/drawing/2016/SVG/main" r:embed="rId5"/>
                </a:ext>
              </a:extLst>
            </a:blip>
            <a:srcRect t="48574"/>
            <a:stretch>
              <a:fillRect/>
            </a:stretch>
          </p:blipFill>
          <p:spPr>
            <a:xfrm>
              <a:off x="0" y="3771900"/>
              <a:ext cx="12192000" cy="2257118"/>
            </a:xfrm>
            <a:prstGeom prst="rect">
              <a:avLst/>
            </a:prstGeom>
          </p:spPr>
        </p:pic>
        <p:pic>
          <p:nvPicPr>
            <p:cNvPr id="4" name="Graphic 4"/>
            <p:cNvPicPr>
              <a:picLocks noChangeAspect="1"/>
            </p:cNvPicPr>
            <p:nvPr/>
          </p:nvPicPr>
          <p:blipFill rotWithShape="1">
            <a:blip r:embed="rId4">
              <a:extLst>
                <a:ext uri="{96DAC541-7B7A-43D3-8B79-37D633B846F1}">
                  <asvg:svgBlip xmlns:asvg="http://schemas.microsoft.com/office/drawing/2016/SVG/main" r:embed="rId5"/>
                </a:ext>
              </a:extLst>
            </a:blip>
            <a:srcRect t="-732" b="97259"/>
            <a:stretch>
              <a:fillRect/>
            </a:stretch>
          </p:blipFill>
          <p:spPr>
            <a:xfrm>
              <a:off x="0" y="3677055"/>
              <a:ext cx="12192000" cy="152400"/>
            </a:xfrm>
            <a:prstGeom prst="rect">
              <a:avLst/>
            </a:prstGeom>
          </p:spPr>
        </p:pic>
      </p:grpSp>
      <p:sp>
        <p:nvSpPr>
          <p:cNvPr id="6" name="文本框 5"/>
          <p:cNvSpPr txBox="1"/>
          <p:nvPr/>
        </p:nvSpPr>
        <p:spPr>
          <a:xfrm>
            <a:off x="423227" y="4387454"/>
            <a:ext cx="11463495" cy="645160"/>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charset="-122"/>
                <a:ea typeface="微软雅黑" panose="020B0503020204020204" charset="-122"/>
              </a:rPr>
              <a:t>仅用相对论</a:t>
            </a:r>
            <a:r>
              <a:rPr lang="en-US" altLang="zh-CN" dirty="0">
                <a:latin typeface="微软雅黑" panose="020B0503020204020204" charset="-122"/>
                <a:ea typeface="微软雅黑" panose="020B0503020204020204" charset="-122"/>
              </a:rPr>
              <a:t>NNLO</a:t>
            </a:r>
            <a:r>
              <a:rPr lang="zh-CN" altLang="en-US" dirty="0">
                <a:latin typeface="微软雅黑" panose="020B0503020204020204" charset="-122"/>
                <a:ea typeface="微软雅黑" panose="020B0503020204020204" charset="-122"/>
              </a:rPr>
              <a:t>两体核力显著改善</a:t>
            </a:r>
            <a:r>
              <a:rPr lang="en-US" altLang="zh-CN" dirty="0">
                <a:latin typeface="微软雅黑" panose="020B0503020204020204" charset="-122"/>
                <a:ea typeface="微软雅黑" panose="020B0503020204020204" charset="-122"/>
              </a:rPr>
              <a:t>Ay</a:t>
            </a:r>
            <a:r>
              <a:rPr lang="zh-CN" altLang="en-US" dirty="0">
                <a:latin typeface="微软雅黑" panose="020B0503020204020204" charset="-122"/>
                <a:ea typeface="微软雅黑" panose="020B0503020204020204" charset="-122"/>
              </a:rPr>
              <a:t>描述</a:t>
            </a:r>
            <a:r>
              <a:rPr lang="en-US" altLang="zh-CN" dirty="0">
                <a:latin typeface="微软雅黑" panose="020B0503020204020204" charset="-122"/>
                <a:ea typeface="微软雅黑" panose="020B0503020204020204" charset="-122"/>
              </a:rPr>
              <a:t>.</a:t>
            </a:r>
            <a:endParaRPr lang="en-US" altLang="zh-CN" dirty="0">
              <a:latin typeface="微软雅黑" panose="020B0503020204020204" charset="-122"/>
              <a:ea typeface="微软雅黑" panose="020B0503020204020204" charset="-122"/>
            </a:endParaRPr>
          </a:p>
          <a:p>
            <a:pPr marL="285750" indent="-285750">
              <a:buFont typeface="Arial" panose="020B0604020202020204" pitchFamily="34" charset="0"/>
              <a:buChar char="•"/>
            </a:pPr>
            <a:r>
              <a:rPr lang="en-US" altLang="zh-CN" dirty="0">
                <a:latin typeface="微软雅黑" panose="020B0503020204020204" charset="-122"/>
                <a:ea typeface="微软雅黑" panose="020B0503020204020204" charset="-122"/>
                <a:sym typeface="+mn-ea"/>
              </a:rPr>
              <a:t>Ay</a:t>
            </a:r>
            <a:r>
              <a:rPr lang="zh-CN" altLang="en-US" dirty="0">
                <a:latin typeface="微软雅黑" panose="020B0503020204020204" charset="-122"/>
                <a:ea typeface="微软雅黑" panose="020B0503020204020204" charset="-122"/>
                <a:sym typeface="+mn-ea"/>
              </a:rPr>
              <a:t>描述对</a:t>
            </a:r>
            <a:r>
              <a:rPr lang="en-US" altLang="zh-CN" dirty="0">
                <a:latin typeface="微软雅黑" panose="020B0503020204020204" charset="-122"/>
                <a:ea typeface="微软雅黑" panose="020B0503020204020204" charset="-122"/>
              </a:rPr>
              <a:t> P-wave NN force </a:t>
            </a:r>
            <a:r>
              <a:rPr lang="zh-CN" altLang="en-US" dirty="0">
                <a:latin typeface="微软雅黑" panose="020B0503020204020204" charset="-122"/>
                <a:ea typeface="微软雅黑" panose="020B0503020204020204" charset="-122"/>
              </a:rPr>
              <a:t>十分</a:t>
            </a:r>
            <a:r>
              <a:rPr lang="zh-CN" altLang="en-US" dirty="0">
                <a:latin typeface="微软雅黑" panose="020B0503020204020204" charset="-122"/>
                <a:ea typeface="微软雅黑" panose="020B0503020204020204" charset="-122"/>
              </a:rPr>
              <a:t>敏感</a:t>
            </a:r>
            <a:endParaRPr lang="zh-CN" altLang="en-US" dirty="0">
              <a:latin typeface="微软雅黑" panose="020B0503020204020204" charset="-122"/>
              <a:ea typeface="微软雅黑" panose="020B0503020204020204" charset="-122"/>
            </a:endParaRPr>
          </a:p>
        </p:txBody>
      </p:sp>
      <p:sp>
        <p:nvSpPr>
          <p:cNvPr id="14" name="文本框 13"/>
          <p:cNvSpPr txBox="1"/>
          <p:nvPr/>
        </p:nvSpPr>
        <p:spPr>
          <a:xfrm>
            <a:off x="534035" y="5231765"/>
            <a:ext cx="11352530" cy="460375"/>
          </a:xfrm>
          <a:prstGeom prst="rect">
            <a:avLst/>
          </a:prstGeom>
          <a:noFill/>
        </p:spPr>
        <p:txBody>
          <a:bodyPr wrap="square" rtlCol="0">
            <a:spAutoFit/>
          </a:bodyPr>
          <a:lstStyle/>
          <a:p>
            <a:pPr algn="ctr"/>
            <a:r>
              <a:rPr lang="zh-CN" altLang="en-US" sz="2400" b="1" dirty="0">
                <a:solidFill>
                  <a:srgbClr val="C00000"/>
                </a:solidFill>
                <a:latin typeface="微软雅黑" panose="020B0503020204020204" charset="-122"/>
                <a:ea typeface="微软雅黑" panose="020B0503020204020204" charset="-122"/>
              </a:rPr>
              <a:t>协变性确实在描述少体系统的极化观测量</a:t>
            </a:r>
            <a:r>
              <a:rPr lang="en-US" altLang="zh-CN" sz="2400" b="1" dirty="0">
                <a:solidFill>
                  <a:srgbClr val="C00000"/>
                </a:solidFill>
                <a:latin typeface="微软雅黑" panose="020B0503020204020204" charset="-122"/>
                <a:ea typeface="微软雅黑" panose="020B0503020204020204" charset="-122"/>
              </a:rPr>
              <a:t>Ay</a:t>
            </a:r>
            <a:r>
              <a:rPr lang="zh-CN" altLang="en-US" sz="2400" b="1" dirty="0">
                <a:solidFill>
                  <a:srgbClr val="C00000"/>
                </a:solidFill>
                <a:latin typeface="微软雅黑" panose="020B0503020204020204" charset="-122"/>
                <a:ea typeface="微软雅黑" panose="020B0503020204020204" charset="-122"/>
              </a:rPr>
              <a:t>以及相关可观测量方面起到关键作用</a:t>
            </a:r>
            <a:r>
              <a:rPr lang="en-US" altLang="zh-CN" sz="2400" b="1" dirty="0">
                <a:solidFill>
                  <a:srgbClr val="C00000"/>
                </a:solidFill>
                <a:latin typeface="微软雅黑" panose="020B0503020204020204" charset="-122"/>
                <a:ea typeface="微软雅黑" panose="020B0503020204020204" charset="-122"/>
              </a:rPr>
              <a:t> </a:t>
            </a:r>
            <a:endParaRPr lang="en-US" altLang="zh-CN" sz="2400" b="1" dirty="0">
              <a:solidFill>
                <a:srgbClr val="C00000"/>
              </a:solidFill>
              <a:latin typeface="微软雅黑" panose="020B0503020204020204" charset="-122"/>
              <a:ea typeface="微软雅黑" panose="020B0503020204020204" charset="-122"/>
            </a:endParaRPr>
          </a:p>
        </p:txBody>
      </p:sp>
      <p:pic>
        <p:nvPicPr>
          <p:cNvPr id="13" name="图片 12"/>
          <p:cNvPicPr>
            <a:picLocks noChangeAspect="1"/>
          </p:cNvPicPr>
          <p:nvPr/>
        </p:nvPicPr>
        <p:blipFill>
          <a:blip r:embed="rId6"/>
          <a:stretch>
            <a:fillRect/>
          </a:stretch>
        </p:blipFill>
        <p:spPr>
          <a:xfrm>
            <a:off x="4548186" y="2173572"/>
            <a:ext cx="971939" cy="545234"/>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t>目录</a:t>
            </a:r>
            <a:endParaRPr lang="zh-CN" altLang="en-US" sz="2400" b="1"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2"/>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78" y="6644640"/>
            <a:ext cx="2817222"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mc:AlternateContent xmlns:mc="http://schemas.openxmlformats.org/markup-compatibility/2006">
        <mc:Choice xmlns:a14="http://schemas.microsoft.com/office/drawing/2010/main" Requires="a14">
          <p:sp>
            <p:nvSpPr>
              <p:cNvPr id="13" name="文本框 12"/>
              <p:cNvSpPr txBox="1"/>
              <p:nvPr/>
            </p:nvSpPr>
            <p:spPr>
              <a:xfrm>
                <a:off x="1631852" y="1323150"/>
                <a:ext cx="6780628" cy="4019550"/>
              </a:xfrm>
              <a:prstGeom prst="rect">
                <a:avLst/>
              </a:prstGeom>
              <a:noFill/>
            </p:spPr>
            <p:txBody>
              <a:bodyPr wrap="square" rtlCol="0">
                <a:spAutoFit/>
              </a:bodyPr>
              <a:lstStyle/>
              <a:p>
                <a:pPr marL="285750" indent="-285750">
                  <a:lnSpc>
                    <a:spcPct val="150000"/>
                  </a:lnSpc>
                  <a:buFont typeface="Wingdings" panose="05000000000000000000" pitchFamily="2" charset="2"/>
                  <a:buChar char="q"/>
                </a:pPr>
                <a:r>
                  <a:rPr lang="en-US" sz="2400" b="1" dirty="0"/>
                  <a:t> </a:t>
                </a:r>
                <a:r>
                  <a:rPr lang="zh-CN" altLang="en-US" sz="2400" b="1" dirty="0">
                    <a:solidFill>
                      <a:schemeClr val="bg1">
                        <a:lumMod val="75000"/>
                      </a:schemeClr>
                    </a:solidFill>
                  </a:rPr>
                  <a:t>核力简介</a:t>
                </a:r>
                <a:endParaRPr lang="zh-CN" altLang="en-US" sz="2400" b="1" dirty="0">
                  <a:solidFill>
                    <a:schemeClr val="bg1">
                      <a:lumMod val="75000"/>
                    </a:schemeClr>
                  </a:solidFill>
                </a:endParaRPr>
              </a:p>
              <a:p>
                <a:pPr marL="285750" indent="-285750">
                  <a:lnSpc>
                    <a:spcPct val="150000"/>
                  </a:lnSpc>
                  <a:buFont typeface="Wingdings" panose="05000000000000000000" pitchFamily="2" charset="2"/>
                  <a:buChar char="q"/>
                </a:pPr>
                <a:r>
                  <a:rPr lang="en-US" sz="2400" b="1" dirty="0">
                    <a:solidFill>
                      <a:schemeClr val="bg1">
                        <a:lumMod val="75000"/>
                      </a:schemeClr>
                    </a:solidFill>
                  </a:rPr>
                  <a:t> </a:t>
                </a:r>
                <a:r>
                  <a:rPr lang="zh-CN" altLang="en-US" sz="2400" b="1" dirty="0">
                    <a:solidFill>
                      <a:schemeClr val="bg1">
                        <a:lumMod val="75000"/>
                      </a:schemeClr>
                    </a:solidFill>
                  </a:rPr>
                  <a:t>理论框架</a:t>
                </a:r>
                <a:r>
                  <a:rPr lang="en-US" sz="2400" b="1" dirty="0">
                    <a:solidFill>
                      <a:schemeClr val="bg1">
                        <a:lumMod val="75000"/>
                      </a:schemeClr>
                    </a:solidFill>
                  </a:rPr>
                  <a:t>: </a:t>
                </a:r>
                <a:r>
                  <a:rPr lang="zh-CN" altLang="en-US" sz="2400" b="1" dirty="0">
                    <a:solidFill>
                      <a:schemeClr val="bg1">
                        <a:lumMod val="75000"/>
                      </a:schemeClr>
                    </a:solidFill>
                  </a:rPr>
                  <a:t>手征有效场论</a:t>
                </a:r>
                <a:endParaRPr lang="zh-CN" altLang="en-US" sz="2400" b="1" dirty="0">
                  <a:solidFill>
                    <a:schemeClr val="bg1">
                      <a:lumMod val="75000"/>
                    </a:schemeClr>
                  </a:solidFill>
                </a:endParaRPr>
              </a:p>
              <a:p>
                <a:pPr marL="285750" indent="-285750">
                  <a:lnSpc>
                    <a:spcPct val="150000"/>
                  </a:lnSpc>
                  <a:buFont typeface="Wingdings" panose="05000000000000000000" pitchFamily="2" charset="2"/>
                  <a:buChar char="q"/>
                </a:pPr>
                <a:r>
                  <a:rPr lang="en-US" altLang="zh-CN" sz="2400" b="1" dirty="0">
                    <a:solidFill>
                      <a:schemeClr val="bg1">
                        <a:lumMod val="75000"/>
                      </a:schemeClr>
                    </a:solidFill>
                  </a:rPr>
                  <a:t> </a:t>
                </a:r>
                <a:r>
                  <a:rPr lang="zh-CN" altLang="en-US" sz="2400" b="1" dirty="0">
                    <a:solidFill>
                      <a:schemeClr val="bg1">
                        <a:lumMod val="75000"/>
                      </a:schemeClr>
                    </a:solidFill>
                  </a:rPr>
                  <a:t>相对论手征核力新进展</a:t>
                </a:r>
                <a:endParaRPr lang="zh-CN" altLang="en-US" sz="2400" b="1" dirty="0">
                  <a:solidFill>
                    <a:schemeClr val="bg1">
                      <a:lumMod val="75000"/>
                    </a:schemeClr>
                  </a:solidFill>
                </a:endParaRPr>
              </a:p>
              <a:p>
                <a:pPr marL="800100" lvl="1" indent="-342900">
                  <a:lnSpc>
                    <a:spcPct val="150000"/>
                  </a:lnSpc>
                  <a:buFont typeface="Wingdings" panose="05000000000000000000" charset="0"/>
                  <a:buChar char="Ø"/>
                </a:pPr>
                <a14:m>
                  <m:oMath xmlns:m="http://schemas.openxmlformats.org/officeDocument/2006/math">
                    <m:sSup>
                      <m:sSupPr>
                        <m:ctrlPr>
                          <a:rPr lang="en-US" sz="2400" b="1" i="1" dirty="0">
                            <a:solidFill>
                              <a:schemeClr val="bg1">
                                <a:lumMod val="75000"/>
                              </a:schemeClr>
                            </a:solidFill>
                            <a:latin typeface="Cambria Math" panose="02040503050406030204" pitchFamily="18" charset="0"/>
                            <a:cs typeface="Cambria Math" panose="02040503050406030204" pitchFamily="18" charset="0"/>
                          </a:rPr>
                        </m:ctrlPr>
                      </m:sSupPr>
                      <m:e>
                        <m:r>
                          <a:rPr lang="en-US" sz="2400" b="1" dirty="0">
                            <a:solidFill>
                              <a:schemeClr val="bg1">
                                <a:lumMod val="75000"/>
                              </a:schemeClr>
                            </a:solidFill>
                            <a:latin typeface="Cambria Math" panose="02040503050406030204" pitchFamily="18" charset="0"/>
                            <a:cs typeface="Cambria Math" panose="02040503050406030204" pitchFamily="18" charset="0"/>
                          </a:rPr>
                          <m:t>𝐍</m:t>
                        </m:r>
                      </m:e>
                      <m:sup>
                        <m:r>
                          <a:rPr lang="en-US" sz="2400" b="1" dirty="0">
                            <a:solidFill>
                              <a:schemeClr val="bg1">
                                <a:lumMod val="75000"/>
                              </a:schemeClr>
                            </a:solidFill>
                            <a:latin typeface="Cambria Math" panose="02040503050406030204" pitchFamily="18" charset="0"/>
                            <a:cs typeface="Cambria Math" panose="02040503050406030204" pitchFamily="18" charset="0"/>
                          </a:rPr>
                          <m:t>𝟑</m:t>
                        </m:r>
                      </m:sup>
                    </m:sSup>
                    <m:r>
                      <a:rPr lang="en-US" sz="2400" b="1" dirty="0">
                        <a:solidFill>
                          <a:schemeClr val="bg1">
                            <a:lumMod val="75000"/>
                          </a:schemeClr>
                        </a:solidFill>
                        <a:latin typeface="Cambria Math" panose="02040503050406030204" pitchFamily="18" charset="0"/>
                        <a:cs typeface="Cambria Math" panose="02040503050406030204" pitchFamily="18" charset="0"/>
                      </a:rPr>
                      <m:t>𝐋𝐎</m:t>
                    </m:r>
                  </m:oMath>
                </a14:m>
                <a:r>
                  <a:rPr lang="en-US" sz="2400" b="1" dirty="0">
                    <a:solidFill>
                      <a:schemeClr val="bg1">
                        <a:lumMod val="75000"/>
                      </a:schemeClr>
                    </a:solidFill>
                  </a:rPr>
                  <a:t> </a:t>
                </a:r>
                <a:r>
                  <a:rPr lang="zh-CN" altLang="en-US" sz="2400" b="1" dirty="0">
                    <a:solidFill>
                      <a:schemeClr val="bg1">
                        <a:lumMod val="75000"/>
                      </a:schemeClr>
                    </a:solidFill>
                  </a:rPr>
                  <a:t>两体手征核力</a:t>
                </a:r>
                <a:endParaRPr lang="zh-CN" altLang="en-US" sz="2400" b="1" dirty="0">
                  <a:solidFill>
                    <a:schemeClr val="bg1">
                      <a:lumMod val="75000"/>
                    </a:schemeClr>
                  </a:solidFill>
                </a:endParaRPr>
              </a:p>
              <a:p>
                <a:pPr marL="800100" lvl="1" indent="-342900">
                  <a:lnSpc>
                    <a:spcPct val="150000"/>
                  </a:lnSpc>
                  <a:buFont typeface="Wingdings" panose="05000000000000000000" charset="0"/>
                  <a:buChar char="Ø"/>
                </a:pPr>
                <a:r>
                  <a:rPr lang="zh-CN" altLang="en-US" sz="2400" b="1" dirty="0">
                    <a:solidFill>
                      <a:schemeClr val="bg1">
                        <a:lumMod val="75000"/>
                      </a:schemeClr>
                    </a:solidFill>
                  </a:rPr>
                  <a:t>相对论三体问题</a:t>
                </a:r>
                <a:endParaRPr lang="zh-CN" altLang="en-US" sz="2400" b="1" dirty="0">
                  <a:solidFill>
                    <a:schemeClr val="bg1">
                      <a:lumMod val="75000"/>
                    </a:schemeClr>
                  </a:solidFill>
                </a:endParaRPr>
              </a:p>
              <a:p>
                <a:pPr marL="342900" indent="-342900">
                  <a:lnSpc>
                    <a:spcPct val="150000"/>
                  </a:lnSpc>
                  <a:buFont typeface="Wingdings" panose="05000000000000000000" pitchFamily="2" charset="2"/>
                  <a:buChar char="q"/>
                </a:pPr>
                <a:r>
                  <a:rPr lang="en-US" altLang="zh-CN" sz="2400" b="1" dirty="0">
                    <a:latin typeface="Cambria Math" panose="02040503050406030204" pitchFamily="18" charset="0"/>
                    <a:ea typeface="微软雅黑" panose="020B0503020204020204" charset="-122"/>
                    <a:cs typeface="Cambria Math" panose="02040503050406030204" pitchFamily="18" charset="0"/>
                  </a:rPr>
                  <a:t> </a:t>
                </a:r>
                <a14:m>
                  <m:oMath xmlns:m="http://schemas.openxmlformats.org/officeDocument/2006/math">
                    <m:acc>
                      <m:accPr>
                        <m:chr m:val="̅"/>
                        <m:ctrlPr>
                          <a:rPr lang="en-US" altLang="zh-CN" sz="2400" b="1" i="1" dirty="0">
                            <a:latin typeface="Cambria Math" panose="02040503050406030204" pitchFamily="18" charset="0"/>
                            <a:ea typeface="微软雅黑" panose="020B0503020204020204" charset="-122"/>
                            <a:cs typeface="Cambria Math" panose="02040503050406030204" pitchFamily="18" charset="0"/>
                          </a:rPr>
                        </m:ctrlPr>
                      </m:accPr>
                      <m:e>
                        <m:r>
                          <a:rPr lang="en-US" altLang="zh-CN" sz="2400" b="1" i="1" dirty="0">
                            <a:latin typeface="Cambria Math" panose="02040503050406030204" pitchFamily="18" charset="0"/>
                            <a:ea typeface="微软雅黑" panose="020B0503020204020204" charset="-122"/>
                            <a:cs typeface="Cambria Math" panose="02040503050406030204" pitchFamily="18" charset="0"/>
                          </a:rPr>
                          <m:t>𝑲</m:t>
                        </m:r>
                      </m:e>
                    </m:acc>
                    <m:r>
                      <a:rPr lang="en-US" altLang="zh-CN" sz="2400" b="1" dirty="0">
                        <a:latin typeface="Cambria Math" panose="02040503050406030204" pitchFamily="18" charset="0"/>
                        <a:ea typeface="微软雅黑" panose="020B0503020204020204" charset="-122"/>
                        <a:cs typeface="Cambria Math" panose="02040503050406030204" pitchFamily="18" charset="0"/>
                      </a:rPr>
                      <m:t>𝐍</m:t>
                    </m:r>
                  </m:oMath>
                </a14:m>
                <a:r>
                  <a:rPr lang="zh-CN" altLang="en-US" sz="2400" b="1" dirty="0">
                    <a:latin typeface="Cambria Math" panose="02040503050406030204" pitchFamily="18" charset="0"/>
                    <a:ea typeface="微软雅黑" panose="020B0503020204020204" charset="-122"/>
                    <a:cs typeface="Cambria Math" panose="02040503050406030204" pitchFamily="18" charset="0"/>
                    <a:sym typeface="+mn-ea"/>
                  </a:rPr>
                  <a:t>相互作用</a:t>
                </a:r>
                <a:endParaRPr lang="zh-CN" altLang="en-US" sz="2400" b="1" dirty="0">
                  <a:solidFill>
                    <a:schemeClr val="tx1"/>
                  </a:solidFill>
                </a:endParaRPr>
              </a:p>
              <a:p>
                <a:pPr marL="342900" indent="-342900">
                  <a:lnSpc>
                    <a:spcPct val="150000"/>
                  </a:lnSpc>
                  <a:buFont typeface="Wingdings" panose="05000000000000000000" pitchFamily="2" charset="2"/>
                  <a:buChar char="q"/>
                </a:pPr>
                <a:r>
                  <a:rPr lang="zh-CN" altLang="en-US" sz="2400" b="1" dirty="0">
                    <a:solidFill>
                      <a:schemeClr val="bg1">
                        <a:lumMod val="75000"/>
                      </a:schemeClr>
                    </a:solidFill>
                    <a:sym typeface="+mn-ea"/>
                  </a:rPr>
                  <a:t>总结与展望</a:t>
                </a:r>
                <a:endParaRPr lang="zh-CN" altLang="en-US" sz="2400" b="1" dirty="0">
                  <a:solidFill>
                    <a:schemeClr val="bg1">
                      <a:lumMod val="75000"/>
                    </a:schemeClr>
                  </a:solidFill>
                  <a:sym typeface="+mn-ea"/>
                </a:endParaRPr>
              </a:p>
            </p:txBody>
          </p:sp>
        </mc:Choice>
        <mc:Fallback>
          <p:sp>
            <p:nvSpPr>
              <p:cNvPr id="13" name="文本框 12"/>
              <p:cNvSpPr txBox="1">
                <a:spLocks noRot="1" noChangeAspect="1" noMove="1" noResize="1" noEditPoints="1" noAdjustHandles="1" noChangeArrowheads="1" noChangeShapeType="1" noTextEdit="1"/>
              </p:cNvSpPr>
              <p:nvPr/>
            </p:nvSpPr>
            <p:spPr>
              <a:xfrm>
                <a:off x="1631852" y="1323150"/>
                <a:ext cx="6780628" cy="4019550"/>
              </a:xfrm>
              <a:prstGeom prst="rect">
                <a:avLst/>
              </a:prstGeom>
              <a:blipFill rotWithShape="1">
                <a:blip r:embed="rId3"/>
                <a:stretch>
                  <a:fillRect l="-8" t="-11" b="11"/>
                </a:stretch>
              </a:blipFill>
            </p:spPr>
            <p:txBody>
              <a:bodyPr/>
              <a:lstStyle/>
              <a:p>
                <a:r>
                  <a:rPr lang="zh-CN" altLang="en-US">
                    <a:noFill/>
                  </a:rPr>
                  <a:t> </a:t>
                </a:r>
              </a:p>
            </p:txBody>
          </p:sp>
        </mc:Fallback>
      </mc:AlternateContent>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mc:AlternateContent xmlns:mc="http://schemas.openxmlformats.org/markup-compatibility/2006">
        <mc:Choice xmlns:a14="http://schemas.microsoft.com/office/drawing/2010/main" Requires="a14">
          <p:sp>
            <p:nvSpPr>
              <p:cNvPr id="7" name="矩形 6"/>
              <p:cNvSpPr/>
              <p:nvPr/>
            </p:nvSpPr>
            <p:spPr>
              <a:xfrm>
                <a:off x="0" y="-1"/>
                <a:ext cx="12192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14:m>
                  <m:oMath xmlns:m="http://schemas.openxmlformats.org/officeDocument/2006/math">
                    <m:acc>
                      <m:accPr>
                        <m:chr m:val="̅"/>
                        <m:ctrlPr>
                          <a:rPr lang="en-US" altLang="zh-CN" sz="2400" b="1" i="1" dirty="0">
                            <a:latin typeface="Cambria Math" panose="02040503050406030204" pitchFamily="18" charset="0"/>
                            <a:ea typeface="微软雅黑" panose="020B0503020204020204" charset="-122"/>
                            <a:cs typeface="Cambria Math" panose="02040503050406030204" pitchFamily="18" charset="0"/>
                          </a:rPr>
                        </m:ctrlPr>
                      </m:accPr>
                      <m:e>
                        <m:r>
                          <a:rPr lang="en-US" altLang="zh-CN" sz="2400" b="1" i="1" dirty="0">
                            <a:latin typeface="Cambria Math" panose="02040503050406030204" pitchFamily="18" charset="0"/>
                            <a:ea typeface="微软雅黑" panose="020B0503020204020204" charset="-122"/>
                            <a:cs typeface="Cambria Math" panose="02040503050406030204" pitchFamily="18" charset="0"/>
                          </a:rPr>
                          <m:t>𝑲</m:t>
                        </m:r>
                      </m:e>
                    </m:acc>
                    <m:r>
                      <a:rPr lang="en-US" altLang="zh-CN" sz="2400" b="1" i="1" dirty="0">
                        <a:latin typeface="Cambria Math" panose="02040503050406030204" pitchFamily="18" charset="0"/>
                        <a:ea typeface="微软雅黑" panose="020B0503020204020204" charset="-122"/>
                        <a:cs typeface="Cambria Math" panose="02040503050406030204" pitchFamily="18" charset="0"/>
                      </a:rPr>
                      <m:t>𝑵</m:t>
                    </m:r>
                  </m:oMath>
                </a14:m>
                <a:r>
                  <a:rPr lang="zh-CN" altLang="en-US" sz="2400" b="1" dirty="0">
                    <a:latin typeface="Cambria Math" panose="02040503050406030204" pitchFamily="18" charset="0"/>
                    <a:ea typeface="微软雅黑" panose="020B0503020204020204" charset="-122"/>
                    <a:cs typeface="Cambria Math" panose="02040503050406030204" pitchFamily="18" charset="0"/>
                  </a:rPr>
                  <a:t>相互作用</a:t>
                </a:r>
                <a:endParaRPr lang="zh-CN" altLang="en-US" sz="2400" b="1" dirty="0">
                  <a:latin typeface="Cambria Math" panose="02040503050406030204" pitchFamily="18" charset="0"/>
                  <a:ea typeface="微软雅黑" panose="020B0503020204020204" charset="-122"/>
                  <a:cs typeface="Cambria Math" panose="02040503050406030204" pitchFamily="18" charset="0"/>
                </a:endParaRPr>
              </a:p>
            </p:txBody>
          </p:sp>
        </mc:Choice>
        <mc:Fallback>
          <p:sp>
            <p:nvSpPr>
              <p:cNvPr id="7" name="矩形 6"/>
              <p:cNvSpPr>
                <a:spLocks noRot="1" noChangeAspect="1" noMove="1" noResize="1" noEditPoints="1" noAdjustHandles="1" noChangeArrowheads="1" noChangeShapeType="1" noTextEdit="1"/>
              </p:cNvSpPr>
              <p:nvPr/>
            </p:nvSpPr>
            <p:spPr>
              <a:xfrm>
                <a:off x="0" y="-1"/>
                <a:ext cx="12192000" cy="618309"/>
              </a:xfrm>
              <a:prstGeom prst="rect">
                <a:avLst/>
              </a:prstGeom>
              <a:blipFill rotWithShape="1">
                <a:blip r:embed="rId2"/>
                <a:stretch>
                  <a:fillRect b="73"/>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pic>
        <p:nvPicPr>
          <p:cNvPr id="9" name="图片 8" descr="C:\Users\len\Desktop\7-140129231040534.png"/>
          <p:cNvPicPr>
            <a:picLocks noChangeAspect="1"/>
          </p:cNvPicPr>
          <p:nvPr/>
        </p:nvPicPr>
        <p:blipFill rotWithShape="1">
          <a:blip r:embed="rId1"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solidFill>
                    <a:schemeClr val="bg1"/>
                  </a:solidFill>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3"/>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7"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solidFill>
                  <a:schemeClr val="bg1"/>
                </a:solidFill>
                <a:latin typeface="微软雅黑" panose="020B0503020204020204" charset="-122"/>
                <a:ea typeface="微软雅黑" panose="020B0503020204020204" charset="-122"/>
              </a:rPr>
              <a:t>陆俊旭</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78" y="6644640"/>
            <a:ext cx="2817222"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1"/>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pic>
        <p:nvPicPr>
          <p:cNvPr id="2" name="内容占位符 86"/>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0947" y="2167005"/>
            <a:ext cx="10176865" cy="4238211"/>
          </a:xfrm>
          <a:prstGeom prst="rect">
            <a:avLst/>
          </a:prstGeom>
        </p:spPr>
      </p:pic>
      <p:pic>
        <p:nvPicPr>
          <p:cNvPr id="4" name="图片 3"/>
          <p:cNvPicPr>
            <a:picLocks noChangeAspect="1"/>
          </p:cNvPicPr>
          <p:nvPr/>
        </p:nvPicPr>
        <p:blipFill rotWithShape="1">
          <a:blip r:embed="rId6"/>
          <a:srcRect r="11567" b="46669"/>
          <a:stretch>
            <a:fillRect/>
          </a:stretch>
        </p:blipFill>
        <p:spPr>
          <a:xfrm>
            <a:off x="84848" y="1434701"/>
            <a:ext cx="1831404" cy="619648"/>
          </a:xfrm>
          <a:prstGeom prst="rect">
            <a:avLst/>
          </a:prstGeom>
          <a:ln w="254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5" name="文本框 56"/>
          <p:cNvSpPr txBox="1"/>
          <p:nvPr/>
        </p:nvSpPr>
        <p:spPr>
          <a:xfrm>
            <a:off x="64944" y="765131"/>
            <a:ext cx="6335856"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Ø"/>
            </a:pPr>
            <a:r>
              <a:rPr lang="en-US" altLang="zh-CN" sz="2400" b="1" dirty="0">
                <a:latin typeface="微软雅黑" panose="020B0503020204020204" charset="-122"/>
                <a:ea typeface="微软雅黑" panose="020B0503020204020204" charset="-122"/>
              </a:rPr>
              <a:t>SU(3)</a:t>
            </a:r>
            <a:r>
              <a:rPr lang="zh-CN" altLang="en-US" sz="2400" b="1" dirty="0">
                <a:latin typeface="微软雅黑" panose="020B0503020204020204" charset="-122"/>
                <a:ea typeface="微软雅黑" panose="020B0503020204020204" charset="-122"/>
              </a:rPr>
              <a:t>味空间重子介子相互作用的理论研究</a:t>
            </a:r>
            <a:endParaRPr lang="en-US" sz="2400" b="1" dirty="0">
              <a:latin typeface="微软雅黑" panose="020B0503020204020204" charset="-122"/>
              <a:ea typeface="微软雅黑" panose="020B0503020204020204" charset="-122"/>
            </a:endParaRPr>
          </a:p>
        </p:txBody>
      </p:sp>
      <p:pic>
        <p:nvPicPr>
          <p:cNvPr id="6" name="图形 12"/>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08102" y="1793119"/>
            <a:ext cx="461344" cy="461344"/>
          </a:xfrm>
          <a:prstGeom prst="rect">
            <a:avLst/>
          </a:prstGeom>
        </p:spPr>
      </p:pic>
      <p:sp>
        <p:nvSpPr>
          <p:cNvPr id="13" name="文本框 12"/>
          <p:cNvSpPr txBox="1"/>
          <p:nvPr/>
        </p:nvSpPr>
        <p:spPr>
          <a:xfrm>
            <a:off x="1985177" y="1850912"/>
            <a:ext cx="970137" cy="307777"/>
          </a:xfrm>
          <a:prstGeom prst="rect">
            <a:avLst/>
          </a:prstGeom>
          <a:noFill/>
        </p:spPr>
        <p:txBody>
          <a:bodyPr wrap="none" rtlCol="0">
            <a:spAutoFit/>
          </a:bodyPr>
          <a:lstStyle/>
          <a:p>
            <a:r>
              <a:rPr lang="en-US" altLang="zh-CN" sz="1400" b="1" dirty="0"/>
              <a:t>1959-1965</a:t>
            </a:r>
            <a:endParaRPr lang="en-US" altLang="zh-CN" sz="1400" b="1" dirty="0"/>
          </a:p>
        </p:txBody>
      </p:sp>
      <mc:AlternateContent xmlns:mc="http://schemas.openxmlformats.org/markup-compatibility/2006">
        <mc:Choice xmlns:a14="http://schemas.microsoft.com/office/drawing/2010/main" Requires="a14">
          <p:sp>
            <p:nvSpPr>
              <p:cNvPr id="14" name="矩形 13"/>
              <p:cNvSpPr/>
              <p:nvPr/>
            </p:nvSpPr>
            <p:spPr>
              <a:xfrm>
                <a:off x="753352" y="1527961"/>
                <a:ext cx="2501006" cy="307777"/>
              </a:xfrm>
              <a:prstGeom prst="rect">
                <a:avLst/>
              </a:prstGeom>
              <a:solidFill>
                <a:schemeClr val="bg1"/>
              </a:solidFill>
            </p:spPr>
            <p:txBody>
              <a:bodyPr wrap="none">
                <a:spAutoFit/>
              </a:bodyPr>
              <a:lstStyle/>
              <a:p>
                <a:r>
                  <a:rPr lang="zh-CN" altLang="en-US" sz="1400" b="1" dirty="0">
                    <a:solidFill>
                      <a:srgbClr val="C00000"/>
                    </a:solidFill>
                    <a:latin typeface="微软雅黑" panose="020B0503020204020204" charset="-122"/>
                    <a:ea typeface="微软雅黑" panose="020B0503020204020204" charset="-122"/>
                  </a:rPr>
                  <a:t>理论预言，实验发现</a:t>
                </a:r>
                <a14:m>
                  <m:oMath xmlns:m="http://schemas.openxmlformats.org/officeDocument/2006/math">
                    <m:r>
                      <a:rPr lang="el-GR" altLang="zh-CN" sz="1400" b="1">
                        <a:solidFill>
                          <a:srgbClr val="C00000"/>
                        </a:solidFill>
                        <a:latin typeface="Cambria Math" panose="02040503050406030204" pitchFamily="18" charset="0"/>
                        <a:ea typeface="微软雅黑" panose="020B0503020204020204" charset="-122"/>
                      </a:rPr>
                      <m:t>𝜦</m:t>
                    </m:r>
                  </m:oMath>
                </a14:m>
                <a:r>
                  <a:rPr lang="en-US" altLang="zh-CN" sz="1400" b="1" dirty="0">
                    <a:solidFill>
                      <a:srgbClr val="C00000"/>
                    </a:solidFill>
                    <a:latin typeface="微软雅黑" panose="020B0503020204020204" charset="-122"/>
                    <a:ea typeface="微软雅黑" panose="020B0503020204020204" charset="-122"/>
                  </a:rPr>
                  <a:t>(1405)</a:t>
                </a:r>
                <a:endParaRPr lang="zh-CN" altLang="en-US" sz="1400" b="1" dirty="0">
                  <a:solidFill>
                    <a:srgbClr val="C00000"/>
                  </a:solidFill>
                  <a:latin typeface="微软雅黑" panose="020B0503020204020204" charset="-122"/>
                  <a:ea typeface="微软雅黑" panose="020B0503020204020204" charset="-122"/>
                </a:endParaRPr>
              </a:p>
            </p:txBody>
          </p:sp>
        </mc:Choice>
        <mc:Fallback>
          <p:sp>
            <p:nvSpPr>
              <p:cNvPr id="14" name="矩形 13"/>
              <p:cNvSpPr>
                <a:spLocks noRot="1" noChangeAspect="1" noMove="1" noResize="1" noEditPoints="1" noAdjustHandles="1" noChangeArrowheads="1" noChangeShapeType="1" noTextEdit="1"/>
              </p:cNvSpPr>
              <p:nvPr/>
            </p:nvSpPr>
            <p:spPr>
              <a:xfrm>
                <a:off x="753352" y="1527961"/>
                <a:ext cx="2501006" cy="307777"/>
              </a:xfrm>
              <a:prstGeom prst="rect">
                <a:avLst/>
              </a:prstGeom>
              <a:blipFill rotWithShape="1">
                <a:blip r:embed="rId9"/>
                <a:stretch>
                  <a:fillRect l="-10" t="-49" r="25" b="191"/>
                </a:stretch>
              </a:blipFill>
            </p:spPr>
            <p:txBody>
              <a:bodyPr/>
              <a:lstStyle/>
              <a:p>
                <a:r>
                  <a:rPr lang="zh-CN" altLang="en-US">
                    <a:noFill/>
                  </a:rPr>
                  <a:t> </a:t>
                </a:r>
              </a:p>
            </p:txBody>
          </p:sp>
        </mc:Fallback>
      </mc:AlternateContent>
      <p:sp>
        <p:nvSpPr>
          <p:cNvPr id="15" name="文本框 14"/>
          <p:cNvSpPr txBox="1"/>
          <p:nvPr/>
        </p:nvSpPr>
        <p:spPr>
          <a:xfrm>
            <a:off x="726936" y="2504590"/>
            <a:ext cx="1155867" cy="400110"/>
          </a:xfrm>
          <a:prstGeom prst="rect">
            <a:avLst/>
          </a:prstGeom>
          <a:noFill/>
        </p:spPr>
        <p:txBody>
          <a:bodyPr wrap="square" rtlCol="0">
            <a:spAutoFit/>
          </a:bodyPr>
          <a:lstStyle/>
          <a:p>
            <a:pPr marL="171450" indent="-171450">
              <a:buFont typeface="Arial" panose="020B0604020202020204" pitchFamily="34" charset="0"/>
              <a:buChar char="•"/>
            </a:pPr>
            <a:r>
              <a:rPr lang="en-US" altLang="zh-CN" sz="1000" i="1" dirty="0"/>
              <a:t>PRL</a:t>
            </a:r>
            <a:r>
              <a:rPr lang="en-US" altLang="zh-CN" sz="1000" dirty="0"/>
              <a:t>2,425(1959)</a:t>
            </a:r>
            <a:endParaRPr lang="en-US" altLang="zh-CN" sz="1000" i="1" dirty="0"/>
          </a:p>
          <a:p>
            <a:pPr marL="171450" indent="-171450">
              <a:buFont typeface="Arial" panose="020B0604020202020204" pitchFamily="34" charset="0"/>
              <a:buChar char="•"/>
            </a:pPr>
            <a:r>
              <a:rPr lang="en-US" altLang="zh-CN" sz="1000" i="1" dirty="0"/>
              <a:t>PRL</a:t>
            </a:r>
            <a:r>
              <a:rPr lang="en-US" altLang="zh-CN" sz="1000" dirty="0"/>
              <a:t>6,239(1961)</a:t>
            </a:r>
            <a:endParaRPr lang="en-US" altLang="zh-CN" sz="1000" dirty="0"/>
          </a:p>
        </p:txBody>
      </p:sp>
      <p:sp>
        <p:nvSpPr>
          <p:cNvPr id="113" name="矩形 112"/>
          <p:cNvSpPr/>
          <p:nvPr/>
        </p:nvSpPr>
        <p:spPr>
          <a:xfrm>
            <a:off x="3220326" y="2504590"/>
            <a:ext cx="1930337" cy="400110"/>
          </a:xfrm>
          <a:prstGeom prst="rect">
            <a:avLst/>
          </a:prstGeom>
        </p:spPr>
        <p:txBody>
          <a:bodyPr wrap="none">
            <a:spAutoFit/>
          </a:bodyPr>
          <a:lstStyle/>
          <a:p>
            <a:pPr marL="171450" indent="-171450">
              <a:buFont typeface="Arial" panose="020B0604020202020204" pitchFamily="34" charset="0"/>
              <a:buChar char="•"/>
            </a:pPr>
            <a:r>
              <a:rPr lang="en-US" altLang="zh-CN" sz="1000" dirty="0" err="1"/>
              <a:t>Nuovo</a:t>
            </a:r>
            <a:r>
              <a:rPr lang="en-US" altLang="zh-CN" sz="1000" dirty="0"/>
              <a:t> Cimento46,707(1966)</a:t>
            </a:r>
            <a:endParaRPr lang="en-US" altLang="zh-CN" sz="1000" dirty="0"/>
          </a:p>
          <a:p>
            <a:pPr marL="171450" indent="-171450">
              <a:buFont typeface="Arial" panose="020B0604020202020204" pitchFamily="34" charset="0"/>
              <a:buChar char="•"/>
            </a:pPr>
            <a:r>
              <a:rPr lang="en-US" altLang="zh-CN" sz="1000" dirty="0"/>
              <a:t>PRL17, 616(1966)</a:t>
            </a:r>
            <a:endParaRPr lang="en-US" altLang="zh-CN" sz="1000" dirty="0">
              <a:ea typeface="微软雅黑" panose="020B0503020204020204" charset="-122"/>
            </a:endParaRPr>
          </a:p>
        </p:txBody>
      </p:sp>
      <p:pic>
        <p:nvPicPr>
          <p:cNvPr id="16" name="图形 11"/>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300008" y="1766706"/>
            <a:ext cx="460800" cy="460800"/>
          </a:xfrm>
          <a:prstGeom prst="rect">
            <a:avLst/>
          </a:prstGeom>
        </p:spPr>
      </p:pic>
      <p:sp>
        <p:nvSpPr>
          <p:cNvPr id="115" name="矩形 114"/>
          <p:cNvSpPr/>
          <p:nvPr/>
        </p:nvSpPr>
        <p:spPr>
          <a:xfrm>
            <a:off x="3993890" y="1481746"/>
            <a:ext cx="1618648" cy="307777"/>
          </a:xfrm>
          <a:prstGeom prst="rect">
            <a:avLst/>
          </a:prstGeom>
        </p:spPr>
        <p:txBody>
          <a:bodyPr wrap="none">
            <a:spAutoFit/>
          </a:bodyPr>
          <a:lstStyle/>
          <a:p>
            <a:r>
              <a:rPr lang="zh-CN" altLang="en-US" sz="1400" b="1" dirty="0">
                <a:solidFill>
                  <a:srgbClr val="C00000"/>
                </a:solidFill>
                <a:latin typeface="微软雅黑" panose="020B0503020204020204" charset="-122"/>
                <a:ea typeface="微软雅黑" panose="020B0503020204020204" charset="-122"/>
              </a:rPr>
              <a:t>势模型</a:t>
            </a:r>
            <a:r>
              <a:rPr lang="en-US" altLang="zh-CN" sz="1400" b="1" dirty="0">
                <a:solidFill>
                  <a:srgbClr val="C00000"/>
                </a:solidFill>
                <a:latin typeface="微软雅黑" panose="020B0503020204020204" charset="-122"/>
                <a:ea typeface="微软雅黑" panose="020B0503020204020204" charset="-122"/>
              </a:rPr>
              <a:t>, WT term</a:t>
            </a:r>
            <a:endParaRPr lang="zh-CN" altLang="en-US" sz="1400" dirty="0"/>
          </a:p>
        </p:txBody>
      </p:sp>
      <p:sp>
        <p:nvSpPr>
          <p:cNvPr id="116" name="文本框 115"/>
          <p:cNvSpPr txBox="1"/>
          <p:nvPr/>
        </p:nvSpPr>
        <p:spPr>
          <a:xfrm>
            <a:off x="4553592" y="1843217"/>
            <a:ext cx="970137" cy="307777"/>
          </a:xfrm>
          <a:prstGeom prst="rect">
            <a:avLst/>
          </a:prstGeom>
          <a:noFill/>
        </p:spPr>
        <p:txBody>
          <a:bodyPr wrap="none" rtlCol="0">
            <a:spAutoFit/>
          </a:bodyPr>
          <a:lstStyle/>
          <a:p>
            <a:r>
              <a:rPr lang="en-US" altLang="zh-CN" sz="1400" b="1" dirty="0"/>
              <a:t>1967-1988</a:t>
            </a:r>
            <a:endParaRPr lang="en-US" altLang="zh-CN" sz="1400" b="1" dirty="0"/>
          </a:p>
        </p:txBody>
      </p:sp>
      <p:sp>
        <p:nvSpPr>
          <p:cNvPr id="17" name="文本框 16"/>
          <p:cNvSpPr txBox="1"/>
          <p:nvPr/>
        </p:nvSpPr>
        <p:spPr>
          <a:xfrm>
            <a:off x="6926873" y="1851016"/>
            <a:ext cx="970137" cy="307777"/>
          </a:xfrm>
          <a:prstGeom prst="rect">
            <a:avLst/>
          </a:prstGeom>
          <a:noFill/>
        </p:spPr>
        <p:txBody>
          <a:bodyPr wrap="none" rtlCol="0">
            <a:spAutoFit/>
          </a:bodyPr>
          <a:lstStyle/>
          <a:p>
            <a:r>
              <a:rPr lang="en-US" altLang="zh-CN" sz="1400" b="1" dirty="0"/>
              <a:t>1985-1995</a:t>
            </a:r>
            <a:endParaRPr lang="en-US" altLang="zh-CN" sz="1400" b="1" dirty="0"/>
          </a:p>
        </p:txBody>
      </p:sp>
      <p:pic>
        <p:nvPicPr>
          <p:cNvPr id="19" name="图形 10"/>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685449" y="1778508"/>
            <a:ext cx="460800" cy="460800"/>
          </a:xfrm>
          <a:prstGeom prst="rect">
            <a:avLst/>
          </a:prstGeom>
        </p:spPr>
      </p:pic>
      <p:sp>
        <p:nvSpPr>
          <p:cNvPr id="21" name="矩形 20"/>
          <p:cNvSpPr/>
          <p:nvPr/>
        </p:nvSpPr>
        <p:spPr>
          <a:xfrm>
            <a:off x="6677686" y="1480415"/>
            <a:ext cx="1620957" cy="307777"/>
          </a:xfrm>
          <a:prstGeom prst="rect">
            <a:avLst/>
          </a:prstGeom>
        </p:spPr>
        <p:txBody>
          <a:bodyPr wrap="none">
            <a:spAutoFit/>
          </a:bodyPr>
          <a:lstStyle/>
          <a:p>
            <a:r>
              <a:rPr lang="zh-CN" altLang="en-US" sz="1400" b="1" dirty="0">
                <a:solidFill>
                  <a:srgbClr val="C00000"/>
                </a:solidFill>
                <a:latin typeface="微软雅黑" panose="020B0503020204020204" charset="-122"/>
                <a:ea typeface="微软雅黑" panose="020B0503020204020204" charset="-122"/>
              </a:rPr>
              <a:t>重子手征有效场论</a:t>
            </a:r>
            <a:endParaRPr lang="zh-CN" altLang="en-US" sz="1400" dirty="0"/>
          </a:p>
        </p:txBody>
      </p:sp>
      <p:pic>
        <p:nvPicPr>
          <p:cNvPr id="23" name="图形 9"/>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029933" y="2010894"/>
            <a:ext cx="460800" cy="474764"/>
          </a:xfrm>
          <a:prstGeom prst="rect">
            <a:avLst/>
          </a:prstGeom>
        </p:spPr>
      </p:pic>
      <p:sp>
        <p:nvSpPr>
          <p:cNvPr id="24" name="文本框 23"/>
          <p:cNvSpPr txBox="1"/>
          <p:nvPr/>
        </p:nvSpPr>
        <p:spPr>
          <a:xfrm>
            <a:off x="9178745" y="2262093"/>
            <a:ext cx="970137" cy="307777"/>
          </a:xfrm>
          <a:prstGeom prst="rect">
            <a:avLst/>
          </a:prstGeom>
          <a:noFill/>
        </p:spPr>
        <p:txBody>
          <a:bodyPr wrap="none" rtlCol="0">
            <a:spAutoFit/>
          </a:bodyPr>
          <a:lstStyle/>
          <a:p>
            <a:r>
              <a:rPr lang="en-US" altLang="zh-CN" sz="1400" b="1" dirty="0"/>
              <a:t>1995-2001</a:t>
            </a:r>
            <a:endParaRPr lang="en-US" altLang="zh-CN" sz="1400" b="1" dirty="0"/>
          </a:p>
        </p:txBody>
      </p:sp>
      <p:sp>
        <p:nvSpPr>
          <p:cNvPr id="25" name="矩形 24"/>
          <p:cNvSpPr/>
          <p:nvPr/>
        </p:nvSpPr>
        <p:spPr>
          <a:xfrm>
            <a:off x="10426843" y="2161070"/>
            <a:ext cx="1620957" cy="523220"/>
          </a:xfrm>
          <a:prstGeom prst="rect">
            <a:avLst/>
          </a:prstGeom>
        </p:spPr>
        <p:txBody>
          <a:bodyPr wrap="none">
            <a:spAutoFit/>
          </a:bodyPr>
          <a:lstStyle/>
          <a:p>
            <a:pPr algn="ctr"/>
            <a:r>
              <a:rPr lang="zh-CN" altLang="en-US" sz="1400" b="1" dirty="0">
                <a:solidFill>
                  <a:srgbClr val="C00000"/>
                </a:solidFill>
                <a:latin typeface="微软雅黑" panose="020B0503020204020204" charset="-122"/>
                <a:ea typeface="微软雅黑" panose="020B0503020204020204" charset="-122"/>
              </a:rPr>
              <a:t>领头阶，次领头阶</a:t>
            </a:r>
            <a:endParaRPr lang="en-US" altLang="zh-CN" sz="1400" b="1" dirty="0">
              <a:solidFill>
                <a:srgbClr val="C00000"/>
              </a:solidFill>
              <a:latin typeface="微软雅黑" panose="020B0503020204020204" charset="-122"/>
              <a:ea typeface="微软雅黑" panose="020B0503020204020204" charset="-122"/>
            </a:endParaRPr>
          </a:p>
          <a:p>
            <a:pPr algn="ctr"/>
            <a:r>
              <a:rPr lang="zh-CN" altLang="en-US" sz="1400" b="1" dirty="0">
                <a:solidFill>
                  <a:srgbClr val="C00000"/>
                </a:solidFill>
                <a:latin typeface="微软雅黑" panose="020B0503020204020204" charset="-122"/>
                <a:ea typeface="微软雅黑" panose="020B0503020204020204" charset="-122"/>
              </a:rPr>
              <a:t>手征幺正方法</a:t>
            </a:r>
            <a:endParaRPr lang="zh-CN" altLang="en-US" sz="1400" dirty="0"/>
          </a:p>
        </p:txBody>
      </p:sp>
      <p:pic>
        <p:nvPicPr>
          <p:cNvPr id="27" name="图形 8"/>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189077" y="2632781"/>
            <a:ext cx="493200" cy="643900"/>
          </a:xfrm>
          <a:prstGeom prst="rect">
            <a:avLst/>
          </a:prstGeom>
        </p:spPr>
      </p:pic>
      <p:pic>
        <p:nvPicPr>
          <p:cNvPr id="28" name="图形 7"/>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624780" y="3446661"/>
            <a:ext cx="529200" cy="687960"/>
          </a:xfrm>
          <a:prstGeom prst="rect">
            <a:avLst/>
          </a:prstGeom>
        </p:spPr>
      </p:pic>
      <p:sp>
        <p:nvSpPr>
          <p:cNvPr id="29" name="文本框 28"/>
          <p:cNvSpPr txBox="1"/>
          <p:nvPr/>
        </p:nvSpPr>
        <p:spPr>
          <a:xfrm>
            <a:off x="8514514" y="2981303"/>
            <a:ext cx="550151" cy="307777"/>
          </a:xfrm>
          <a:prstGeom prst="rect">
            <a:avLst/>
          </a:prstGeom>
          <a:noFill/>
        </p:spPr>
        <p:txBody>
          <a:bodyPr wrap="none" rtlCol="0">
            <a:spAutoFit/>
          </a:bodyPr>
          <a:lstStyle/>
          <a:p>
            <a:r>
              <a:rPr lang="en-US" altLang="zh-CN" sz="1400" b="1" dirty="0"/>
              <a:t>2003</a:t>
            </a:r>
            <a:endParaRPr lang="en-US" altLang="zh-CN" sz="1400" b="1" dirty="0"/>
          </a:p>
        </p:txBody>
      </p:sp>
      <p:sp>
        <p:nvSpPr>
          <p:cNvPr id="30" name="矩形 29"/>
          <p:cNvSpPr/>
          <p:nvPr/>
        </p:nvSpPr>
        <p:spPr>
          <a:xfrm>
            <a:off x="9374778" y="2991426"/>
            <a:ext cx="1082348" cy="307777"/>
          </a:xfrm>
          <a:prstGeom prst="rect">
            <a:avLst/>
          </a:prstGeom>
        </p:spPr>
        <p:txBody>
          <a:bodyPr wrap="none">
            <a:spAutoFit/>
          </a:bodyPr>
          <a:lstStyle/>
          <a:p>
            <a:r>
              <a:rPr lang="zh-CN" altLang="en-US" sz="1400" b="1" dirty="0">
                <a:solidFill>
                  <a:srgbClr val="C00000"/>
                </a:solidFill>
                <a:latin typeface="微软雅黑" panose="020B0503020204020204" charset="-122"/>
                <a:ea typeface="微软雅黑" panose="020B0503020204020204" charset="-122"/>
              </a:rPr>
              <a:t>双极点结构</a:t>
            </a:r>
            <a:endParaRPr lang="zh-CN" altLang="en-US" sz="1400" dirty="0"/>
          </a:p>
        </p:txBody>
      </p:sp>
      <p:pic>
        <p:nvPicPr>
          <p:cNvPr id="31" name="图形 6"/>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2106584" y="4894858"/>
            <a:ext cx="565200" cy="827122"/>
          </a:xfrm>
          <a:prstGeom prst="rect">
            <a:avLst/>
          </a:prstGeom>
        </p:spPr>
      </p:pic>
      <p:sp>
        <p:nvSpPr>
          <p:cNvPr id="32" name="矩形 31"/>
          <p:cNvSpPr/>
          <p:nvPr/>
        </p:nvSpPr>
        <p:spPr>
          <a:xfrm>
            <a:off x="282079" y="4916211"/>
            <a:ext cx="1509034" cy="523220"/>
          </a:xfrm>
          <a:prstGeom prst="rect">
            <a:avLst/>
          </a:prstGeom>
        </p:spPr>
        <p:txBody>
          <a:bodyPr wrap="square">
            <a:spAutoFit/>
          </a:bodyPr>
          <a:lstStyle/>
          <a:p>
            <a:pPr algn="ctr"/>
            <a:r>
              <a:rPr lang="en-US" altLang="zh-CN" sz="1400" b="1" dirty="0">
                <a:solidFill>
                  <a:srgbClr val="C00000"/>
                </a:solidFill>
                <a:latin typeface="微软雅黑" panose="020B0503020204020204" charset="-122"/>
                <a:ea typeface="微软雅黑" panose="020B0503020204020204" charset="-122"/>
              </a:rPr>
              <a:t>SU(3)</a:t>
            </a:r>
            <a:r>
              <a:rPr lang="zh-CN" altLang="en-US" sz="1400" b="1" dirty="0">
                <a:solidFill>
                  <a:srgbClr val="C00000"/>
                </a:solidFill>
                <a:latin typeface="微软雅黑" panose="020B0503020204020204" charset="-122"/>
                <a:ea typeface="微软雅黑" panose="020B0503020204020204" charset="-122"/>
              </a:rPr>
              <a:t>微扰非相对论次次领头阶</a:t>
            </a:r>
            <a:endParaRPr lang="zh-CN" altLang="en-US" sz="1400" b="1" dirty="0">
              <a:solidFill>
                <a:srgbClr val="C00000"/>
              </a:solidFill>
              <a:latin typeface="微软雅黑" panose="020B0503020204020204" charset="-122"/>
              <a:ea typeface="微软雅黑" panose="020B0503020204020204" charset="-122"/>
            </a:endParaRPr>
          </a:p>
        </p:txBody>
      </p:sp>
      <p:sp>
        <p:nvSpPr>
          <p:cNvPr id="33" name="文本框 32"/>
          <p:cNvSpPr txBox="1"/>
          <p:nvPr/>
        </p:nvSpPr>
        <p:spPr>
          <a:xfrm>
            <a:off x="6022037" y="3855819"/>
            <a:ext cx="970137" cy="307777"/>
          </a:xfrm>
          <a:prstGeom prst="rect">
            <a:avLst/>
          </a:prstGeom>
          <a:noFill/>
        </p:spPr>
        <p:txBody>
          <a:bodyPr wrap="none" rtlCol="0">
            <a:spAutoFit/>
          </a:bodyPr>
          <a:lstStyle/>
          <a:p>
            <a:r>
              <a:rPr lang="en-US" altLang="zh-CN" sz="1400" b="1" dirty="0"/>
              <a:t>2005-2023</a:t>
            </a:r>
            <a:endParaRPr lang="en-US" altLang="zh-CN" sz="1400" b="1" dirty="0"/>
          </a:p>
        </p:txBody>
      </p:sp>
      <p:pic>
        <p:nvPicPr>
          <p:cNvPr id="34" name="图形 5"/>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4439874" y="5201462"/>
            <a:ext cx="601200" cy="929127"/>
          </a:xfrm>
          <a:prstGeom prst="rect">
            <a:avLst/>
          </a:prstGeom>
        </p:spPr>
      </p:pic>
      <p:pic>
        <p:nvPicPr>
          <p:cNvPr id="35" name="图形 4"/>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8141097" y="5156949"/>
            <a:ext cx="601200" cy="964716"/>
          </a:xfrm>
          <a:prstGeom prst="rect">
            <a:avLst/>
          </a:prstGeom>
        </p:spPr>
      </p:pic>
      <p:sp>
        <p:nvSpPr>
          <p:cNvPr id="134" name="矩形 133"/>
          <p:cNvSpPr/>
          <p:nvPr/>
        </p:nvSpPr>
        <p:spPr>
          <a:xfrm>
            <a:off x="3254358" y="2277483"/>
            <a:ext cx="3041827" cy="276999"/>
          </a:xfrm>
          <a:prstGeom prst="rect">
            <a:avLst/>
          </a:prstGeom>
        </p:spPr>
        <p:txBody>
          <a:bodyPr wrap="square">
            <a:spAutoFit/>
          </a:bodyPr>
          <a:lstStyle/>
          <a:p>
            <a:pPr algn="ctr"/>
            <a:r>
              <a:rPr lang="en-US" altLang="zh-CN" sz="1200" dirty="0" err="1"/>
              <a:t>Dalitz</a:t>
            </a:r>
            <a:r>
              <a:rPr lang="en-US" altLang="zh-CN" sz="1200" dirty="0"/>
              <a:t>, Weinberg, </a:t>
            </a:r>
            <a:r>
              <a:rPr lang="en-US" altLang="zh-CN" sz="1200" dirty="0" err="1"/>
              <a:t>Tomozawa</a:t>
            </a:r>
            <a:r>
              <a:rPr lang="en-US" altLang="zh-CN" sz="1200" dirty="0"/>
              <a:t>, Jennings, Weise </a:t>
            </a:r>
            <a:endParaRPr lang="zh-CN" altLang="en-US" sz="1200" dirty="0"/>
          </a:p>
        </p:txBody>
      </p:sp>
      <p:sp>
        <p:nvSpPr>
          <p:cNvPr id="36" name="矩形 35"/>
          <p:cNvSpPr/>
          <p:nvPr/>
        </p:nvSpPr>
        <p:spPr>
          <a:xfrm>
            <a:off x="6433387" y="2277483"/>
            <a:ext cx="2199961" cy="276999"/>
          </a:xfrm>
          <a:prstGeom prst="rect">
            <a:avLst/>
          </a:prstGeom>
        </p:spPr>
        <p:txBody>
          <a:bodyPr wrap="none">
            <a:spAutoFit/>
          </a:bodyPr>
          <a:lstStyle/>
          <a:p>
            <a:r>
              <a:rPr lang="en-US" altLang="zh-CN" sz="1200" dirty="0"/>
              <a:t>Ecker, Bernard, Kaiser, Meissner </a:t>
            </a:r>
            <a:endParaRPr lang="zh-CN" altLang="en-US" sz="1200" dirty="0"/>
          </a:p>
        </p:txBody>
      </p:sp>
      <p:sp>
        <p:nvSpPr>
          <p:cNvPr id="38" name="矩形 37"/>
          <p:cNvSpPr/>
          <p:nvPr/>
        </p:nvSpPr>
        <p:spPr>
          <a:xfrm>
            <a:off x="6770275" y="2504590"/>
            <a:ext cx="1303562" cy="400110"/>
          </a:xfrm>
          <a:prstGeom prst="rect">
            <a:avLst/>
          </a:prstGeom>
        </p:spPr>
        <p:txBody>
          <a:bodyPr wrap="none">
            <a:spAutoFit/>
          </a:bodyPr>
          <a:lstStyle/>
          <a:p>
            <a:pPr marL="171450" indent="-171450">
              <a:buFont typeface="Arial" panose="020B0604020202020204" pitchFamily="34" charset="0"/>
              <a:buChar char="•"/>
            </a:pPr>
            <a:r>
              <a:rPr lang="en-US" altLang="zh-CN" sz="1000" dirty="0">
                <a:ea typeface="微软雅黑" panose="020B0503020204020204" charset="-122"/>
              </a:rPr>
              <a:t>PPNP35,1</a:t>
            </a:r>
            <a:r>
              <a:rPr lang="en-US" altLang="zh-CN" sz="1000" b="0" i="0" dirty="0">
                <a:effectLst/>
                <a:ea typeface="微软雅黑" panose="020B0503020204020204" charset="-122"/>
              </a:rPr>
              <a:t>(1995)</a:t>
            </a:r>
            <a:endParaRPr lang="en-US" altLang="zh-CN" sz="1000" b="0" i="0" dirty="0">
              <a:effectLst/>
              <a:ea typeface="微软雅黑" panose="020B0503020204020204" charset="-122"/>
            </a:endParaRPr>
          </a:p>
          <a:p>
            <a:pPr marL="171450" indent="-171450">
              <a:buFont typeface="Arial" panose="020B0604020202020204" pitchFamily="34" charset="0"/>
              <a:buChar char="•"/>
            </a:pPr>
            <a:r>
              <a:rPr lang="da-DK" altLang="zh-CN" sz="1000" dirty="0"/>
              <a:t>IJMPE4,193(1995)</a:t>
            </a:r>
            <a:endParaRPr lang="zh-CN" altLang="en-US" sz="1000" dirty="0">
              <a:ea typeface="微软雅黑" panose="020B0503020204020204" charset="-122"/>
            </a:endParaRPr>
          </a:p>
        </p:txBody>
      </p:sp>
      <p:sp>
        <p:nvSpPr>
          <p:cNvPr id="39" name="矩形 38"/>
          <p:cNvSpPr/>
          <p:nvPr/>
        </p:nvSpPr>
        <p:spPr>
          <a:xfrm>
            <a:off x="10455703" y="1757567"/>
            <a:ext cx="1441613" cy="461665"/>
          </a:xfrm>
          <a:prstGeom prst="rect">
            <a:avLst/>
          </a:prstGeom>
        </p:spPr>
        <p:txBody>
          <a:bodyPr wrap="none">
            <a:spAutoFit/>
          </a:bodyPr>
          <a:lstStyle/>
          <a:p>
            <a:pPr algn="ctr"/>
            <a:r>
              <a:rPr lang="en-US" altLang="zh-CN" sz="1200" dirty="0"/>
              <a:t>Kaiser, Weise, </a:t>
            </a:r>
            <a:r>
              <a:rPr lang="en-US" altLang="zh-CN" sz="1200" dirty="0" err="1"/>
              <a:t>Oset</a:t>
            </a:r>
            <a:r>
              <a:rPr lang="en-US" altLang="zh-CN" sz="1200" dirty="0"/>
              <a:t>, </a:t>
            </a:r>
            <a:endParaRPr lang="en-US" altLang="zh-CN" sz="1200" dirty="0"/>
          </a:p>
          <a:p>
            <a:pPr algn="ctr"/>
            <a:r>
              <a:rPr lang="en-US" altLang="zh-CN" sz="1200" dirty="0" err="1"/>
              <a:t>Oller</a:t>
            </a:r>
            <a:r>
              <a:rPr lang="en-US" altLang="zh-CN" sz="1200" dirty="0"/>
              <a:t>, Meissner </a:t>
            </a:r>
            <a:endParaRPr lang="zh-CN" altLang="en-US" sz="1200" dirty="0"/>
          </a:p>
        </p:txBody>
      </p:sp>
      <p:sp>
        <p:nvSpPr>
          <p:cNvPr id="40" name="矩形 39"/>
          <p:cNvSpPr/>
          <p:nvPr/>
        </p:nvSpPr>
        <p:spPr>
          <a:xfrm>
            <a:off x="10556623" y="2607730"/>
            <a:ext cx="1604927" cy="553998"/>
          </a:xfrm>
          <a:prstGeom prst="rect">
            <a:avLst/>
          </a:prstGeom>
        </p:spPr>
        <p:txBody>
          <a:bodyPr wrap="none">
            <a:spAutoFit/>
          </a:bodyPr>
          <a:lstStyle/>
          <a:p>
            <a:pPr marL="171450" indent="-171450">
              <a:buFont typeface="Arial" panose="020B0604020202020204" pitchFamily="34" charset="0"/>
              <a:buChar char="•"/>
            </a:pPr>
            <a:r>
              <a:rPr lang="en-US" altLang="zh-CN" sz="1000" dirty="0">
                <a:solidFill>
                  <a:prstClr val="black"/>
                </a:solidFill>
              </a:rPr>
              <a:t>NPA594,325(1995)</a:t>
            </a:r>
            <a:endParaRPr lang="en-US" altLang="zh-CN" sz="1000" dirty="0">
              <a:solidFill>
                <a:prstClr val="black"/>
              </a:solidFill>
            </a:endParaRPr>
          </a:p>
          <a:p>
            <a:pPr marL="171450" indent="-171450">
              <a:buFont typeface="Arial" panose="020B0604020202020204" pitchFamily="34" charset="0"/>
              <a:buChar char="•"/>
            </a:pPr>
            <a:r>
              <a:rPr lang="en-US" altLang="zh-CN" sz="1000" dirty="0"/>
              <a:t>NPA635,99(1998)</a:t>
            </a:r>
            <a:endParaRPr lang="en-US" altLang="zh-CN" sz="1000" dirty="0"/>
          </a:p>
          <a:p>
            <a:pPr marL="171450" indent="-171450">
              <a:buFont typeface="Arial" panose="020B0604020202020204" pitchFamily="34" charset="0"/>
              <a:buChar char="•"/>
            </a:pPr>
            <a:r>
              <a:rPr lang="en-GB" altLang="zh-CN" sz="1000" dirty="0">
                <a:solidFill>
                  <a:prstClr val="black"/>
                </a:solidFill>
              </a:rPr>
              <a:t>PLB 500 (2001) 263-272</a:t>
            </a:r>
            <a:endParaRPr lang="zh-CN" altLang="en-US" sz="1000" dirty="0"/>
          </a:p>
        </p:txBody>
      </p:sp>
      <p:sp>
        <p:nvSpPr>
          <p:cNvPr id="41" name="矩形 40"/>
          <p:cNvSpPr/>
          <p:nvPr/>
        </p:nvSpPr>
        <p:spPr>
          <a:xfrm>
            <a:off x="9120880" y="3243970"/>
            <a:ext cx="1841402" cy="276999"/>
          </a:xfrm>
          <a:prstGeom prst="rect">
            <a:avLst/>
          </a:prstGeom>
        </p:spPr>
        <p:txBody>
          <a:bodyPr wrap="none">
            <a:spAutoFit/>
          </a:bodyPr>
          <a:lstStyle/>
          <a:p>
            <a:r>
              <a:rPr lang="en-US" altLang="zh-CN" sz="1200" dirty="0" err="1"/>
              <a:t>Jido</a:t>
            </a:r>
            <a:r>
              <a:rPr lang="en-US" altLang="zh-CN" sz="1200" dirty="0"/>
              <a:t>, </a:t>
            </a:r>
            <a:r>
              <a:rPr lang="en-US" altLang="zh-CN" sz="1200" dirty="0" err="1"/>
              <a:t>Oller</a:t>
            </a:r>
            <a:r>
              <a:rPr lang="en-US" altLang="zh-CN" sz="1200" dirty="0"/>
              <a:t>, </a:t>
            </a:r>
            <a:r>
              <a:rPr lang="en-US" altLang="zh-CN" sz="1200" dirty="0" err="1"/>
              <a:t>Oset</a:t>
            </a:r>
            <a:r>
              <a:rPr lang="en-US" altLang="zh-CN" sz="1200" dirty="0"/>
              <a:t>, Meissner </a:t>
            </a:r>
            <a:endParaRPr lang="zh-CN" altLang="en-US" sz="1200" dirty="0"/>
          </a:p>
        </p:txBody>
      </p:sp>
      <p:sp>
        <p:nvSpPr>
          <p:cNvPr id="42" name="矩形 41"/>
          <p:cNvSpPr/>
          <p:nvPr/>
        </p:nvSpPr>
        <p:spPr>
          <a:xfrm>
            <a:off x="9147553" y="3438763"/>
            <a:ext cx="1640193" cy="246221"/>
          </a:xfrm>
          <a:prstGeom prst="rect">
            <a:avLst/>
          </a:prstGeom>
        </p:spPr>
        <p:txBody>
          <a:bodyPr wrap="none">
            <a:spAutoFit/>
          </a:bodyPr>
          <a:lstStyle/>
          <a:p>
            <a:pPr marL="171450" indent="-171450">
              <a:buFont typeface="Arial" panose="020B0604020202020204" pitchFamily="34" charset="0"/>
              <a:buChar char="•"/>
            </a:pPr>
            <a:r>
              <a:rPr lang="en-US" altLang="zh-CN" sz="1000" dirty="0">
                <a:solidFill>
                  <a:prstClr val="black"/>
                </a:solidFill>
              </a:rPr>
              <a:t>NPA 725</a:t>
            </a:r>
            <a:r>
              <a:rPr lang="en-GB" altLang="zh-CN" sz="1000" dirty="0">
                <a:solidFill>
                  <a:prstClr val="black"/>
                </a:solidFill>
              </a:rPr>
              <a:t>(2003), 181-200</a:t>
            </a:r>
            <a:endParaRPr lang="zh-CN" altLang="en-US" sz="1000" dirty="0"/>
          </a:p>
        </p:txBody>
      </p:sp>
      <p:pic>
        <p:nvPicPr>
          <p:cNvPr id="43" name="图片 42"/>
          <p:cNvPicPr>
            <a:picLocks noChangeAspect="1"/>
          </p:cNvPicPr>
          <p:nvPr/>
        </p:nvPicPr>
        <p:blipFill>
          <a:blip r:embed="rId26"/>
          <a:stretch>
            <a:fillRect/>
          </a:stretch>
        </p:blipFill>
        <p:spPr>
          <a:xfrm>
            <a:off x="10556077" y="1039080"/>
            <a:ext cx="1108048" cy="693941"/>
          </a:xfrm>
          <a:prstGeom prst="rect">
            <a:avLst/>
          </a:prstGeom>
          <a:ln w="254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44" name="图片 43"/>
          <p:cNvPicPr>
            <a:picLocks noChangeAspect="1"/>
          </p:cNvPicPr>
          <p:nvPr/>
        </p:nvPicPr>
        <p:blipFill>
          <a:blip r:embed="rId27"/>
          <a:stretch>
            <a:fillRect/>
          </a:stretch>
        </p:blipFill>
        <p:spPr>
          <a:xfrm>
            <a:off x="8447763" y="3709922"/>
            <a:ext cx="1319235" cy="741749"/>
          </a:xfrm>
          <a:prstGeom prst="rect">
            <a:avLst/>
          </a:prstGeom>
          <a:ln w="254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45" name="图片 44"/>
          <p:cNvPicPr/>
          <p:nvPr/>
        </p:nvPicPr>
        <p:blipFill rotWithShape="1">
          <a:blip r:embed="rId28"/>
          <a:srcRect r="9773"/>
          <a:stretch>
            <a:fillRect/>
          </a:stretch>
        </p:blipFill>
        <p:spPr>
          <a:xfrm>
            <a:off x="10148881" y="3711261"/>
            <a:ext cx="1284309" cy="765024"/>
          </a:xfrm>
          <a:prstGeom prst="rect">
            <a:avLst/>
          </a:prstGeom>
          <a:ln w="254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46" name="矩形 45"/>
          <p:cNvSpPr/>
          <p:nvPr/>
        </p:nvSpPr>
        <p:spPr>
          <a:xfrm>
            <a:off x="2097772" y="3416037"/>
            <a:ext cx="3178178" cy="276999"/>
          </a:xfrm>
          <a:prstGeom prst="rect">
            <a:avLst/>
          </a:prstGeom>
        </p:spPr>
        <p:txBody>
          <a:bodyPr wrap="none">
            <a:spAutoFit/>
          </a:bodyPr>
          <a:lstStyle/>
          <a:p>
            <a:r>
              <a:rPr lang="en-US" altLang="zh-CN" sz="1200" dirty="0"/>
              <a:t>Meissner, </a:t>
            </a:r>
            <a:r>
              <a:rPr lang="en-US" altLang="zh-CN" sz="1200" dirty="0" err="1"/>
              <a:t>Hyodo</a:t>
            </a:r>
            <a:r>
              <a:rPr lang="en-US" altLang="zh-CN" sz="1200" dirty="0"/>
              <a:t>, </a:t>
            </a:r>
            <a:r>
              <a:rPr lang="en-US" altLang="zh-CN" sz="1200" dirty="0" err="1"/>
              <a:t>Guo</a:t>
            </a:r>
            <a:r>
              <a:rPr lang="en-US" altLang="zh-CN" sz="1200" dirty="0"/>
              <a:t>, </a:t>
            </a:r>
            <a:r>
              <a:rPr lang="en-US" altLang="zh-CN" sz="1200" dirty="0" err="1"/>
              <a:t>Oller</a:t>
            </a:r>
            <a:r>
              <a:rPr lang="en-US" altLang="zh-CN" sz="1200" dirty="0"/>
              <a:t>, Weise, Mai, </a:t>
            </a:r>
            <a:r>
              <a:rPr lang="en-US" altLang="zh-CN" sz="1200" dirty="0" err="1"/>
              <a:t>Doring</a:t>
            </a:r>
            <a:endParaRPr lang="zh-CN" altLang="en-US" sz="1200" dirty="0"/>
          </a:p>
        </p:txBody>
      </p:sp>
      <p:sp>
        <p:nvSpPr>
          <p:cNvPr id="47" name="矩形 46"/>
          <p:cNvSpPr/>
          <p:nvPr/>
        </p:nvSpPr>
        <p:spPr>
          <a:xfrm>
            <a:off x="2551610" y="3187925"/>
            <a:ext cx="1980029" cy="307777"/>
          </a:xfrm>
          <a:prstGeom prst="rect">
            <a:avLst/>
          </a:prstGeom>
        </p:spPr>
        <p:txBody>
          <a:bodyPr wrap="none">
            <a:spAutoFit/>
          </a:bodyPr>
          <a:lstStyle/>
          <a:p>
            <a:r>
              <a:rPr lang="zh-CN" altLang="en-US" sz="1400" b="1" dirty="0">
                <a:solidFill>
                  <a:srgbClr val="C00000"/>
                </a:solidFill>
                <a:latin typeface="微软雅黑" panose="020B0503020204020204" charset="-122"/>
                <a:ea typeface="微软雅黑" panose="020B0503020204020204" charset="-122"/>
              </a:rPr>
              <a:t>次领头阶，新实验数据</a:t>
            </a:r>
            <a:endParaRPr lang="zh-CN" altLang="en-US" sz="1400" dirty="0"/>
          </a:p>
        </p:txBody>
      </p:sp>
      <p:sp>
        <p:nvSpPr>
          <p:cNvPr id="48" name="矩形 47"/>
          <p:cNvSpPr/>
          <p:nvPr/>
        </p:nvSpPr>
        <p:spPr>
          <a:xfrm>
            <a:off x="2357949" y="3801416"/>
            <a:ext cx="1459054" cy="861774"/>
          </a:xfrm>
          <a:prstGeom prst="rect">
            <a:avLst/>
          </a:prstGeom>
        </p:spPr>
        <p:txBody>
          <a:bodyPr wrap="none">
            <a:spAutoFit/>
          </a:bodyPr>
          <a:lstStyle/>
          <a:p>
            <a:pPr marL="171450" indent="-171450">
              <a:buFont typeface="Arial" panose="020B0604020202020204" pitchFamily="34" charset="0"/>
              <a:buChar char="•"/>
            </a:pPr>
            <a:r>
              <a:rPr lang="en-US" altLang="zh-CN" sz="1000" dirty="0">
                <a:ea typeface="微软雅黑" panose="020B0503020204020204" charset="-122"/>
              </a:rPr>
              <a:t>PRC74,055201(2006)</a:t>
            </a:r>
            <a:endParaRPr lang="en-US" altLang="zh-CN" sz="1000" dirty="0">
              <a:ea typeface="微软雅黑" panose="020B0503020204020204" charset="-122"/>
            </a:endParaRPr>
          </a:p>
          <a:p>
            <a:pPr marL="171450" indent="-171450">
              <a:buFont typeface="Arial" panose="020B0604020202020204" pitchFamily="34" charset="0"/>
              <a:buChar char="•"/>
            </a:pPr>
            <a:r>
              <a:rPr lang="en-US" altLang="zh-CN" sz="1000" dirty="0">
                <a:ea typeface="微软雅黑" panose="020B0503020204020204" charset="-122"/>
              </a:rPr>
              <a:t>NPA881,98(2012)</a:t>
            </a:r>
            <a:endParaRPr lang="en-US" altLang="zh-CN" sz="1000" dirty="0">
              <a:ea typeface="微软雅黑" panose="020B0503020204020204" charset="-122"/>
            </a:endParaRPr>
          </a:p>
          <a:p>
            <a:pPr marL="171450" indent="-171450">
              <a:buFont typeface="Arial" panose="020B0604020202020204" pitchFamily="34" charset="0"/>
              <a:buChar char="•"/>
            </a:pPr>
            <a:r>
              <a:rPr lang="en-US" altLang="zh-CN" sz="1000" dirty="0">
                <a:ea typeface="微软雅黑" panose="020B0503020204020204" charset="-122"/>
              </a:rPr>
              <a:t>PRC87,035202(2012)</a:t>
            </a:r>
            <a:endParaRPr lang="en-US" altLang="zh-CN" sz="1000" dirty="0">
              <a:ea typeface="微软雅黑" panose="020B0503020204020204" charset="-122"/>
            </a:endParaRPr>
          </a:p>
          <a:p>
            <a:pPr marL="171450" indent="-171450">
              <a:buFont typeface="Arial" panose="020B0604020202020204" pitchFamily="34" charset="0"/>
              <a:buChar char="•"/>
            </a:pPr>
            <a:r>
              <a:rPr lang="en-US" altLang="zh-CN" sz="1000" dirty="0">
                <a:ea typeface="微软雅黑" panose="020B0503020204020204" charset="-122"/>
              </a:rPr>
              <a:t>NPA900,51(2013)</a:t>
            </a:r>
            <a:endParaRPr lang="en-US" altLang="zh-CN" sz="1000" dirty="0">
              <a:ea typeface="微软雅黑" panose="020B0503020204020204" charset="-122"/>
            </a:endParaRPr>
          </a:p>
          <a:p>
            <a:pPr marL="171450" indent="-171450">
              <a:buFont typeface="Arial" panose="020B0604020202020204" pitchFamily="34" charset="0"/>
              <a:buChar char="•"/>
            </a:pPr>
            <a:r>
              <a:rPr lang="en-US" altLang="zh-CN" sz="1000" dirty="0"/>
              <a:t>PLB789,329(2019)</a:t>
            </a:r>
            <a:endParaRPr lang="zh-CN" altLang="en-US" sz="1000" dirty="0">
              <a:ea typeface="微软雅黑" panose="020B0503020204020204" charset="-122"/>
            </a:endParaRPr>
          </a:p>
        </p:txBody>
      </p:sp>
      <p:sp>
        <p:nvSpPr>
          <p:cNvPr id="49" name="矩形 48"/>
          <p:cNvSpPr/>
          <p:nvPr/>
        </p:nvSpPr>
        <p:spPr>
          <a:xfrm>
            <a:off x="2935358" y="3604304"/>
            <a:ext cx="1743619" cy="276999"/>
          </a:xfrm>
          <a:prstGeom prst="rect">
            <a:avLst/>
          </a:prstGeom>
        </p:spPr>
        <p:txBody>
          <a:bodyPr wrap="none">
            <a:spAutoFit/>
          </a:bodyPr>
          <a:lstStyle/>
          <a:p>
            <a:r>
              <a:rPr lang="en-US" altLang="zh-CN" sz="1200" b="1" dirty="0">
                <a:solidFill>
                  <a:schemeClr val="accent1"/>
                </a:solidFill>
              </a:rPr>
              <a:t>DEAR, SIDDHARTA, CLAS</a:t>
            </a:r>
            <a:endParaRPr lang="zh-CN" altLang="en-US" sz="1200" b="1" dirty="0">
              <a:solidFill>
                <a:schemeClr val="accent1"/>
              </a:solidFill>
            </a:endParaRPr>
          </a:p>
        </p:txBody>
      </p:sp>
      <p:sp>
        <p:nvSpPr>
          <p:cNvPr id="50" name="矩形 49"/>
          <p:cNvSpPr/>
          <p:nvPr/>
        </p:nvSpPr>
        <p:spPr>
          <a:xfrm>
            <a:off x="3710347" y="3873116"/>
            <a:ext cx="1459054" cy="553998"/>
          </a:xfrm>
          <a:prstGeom prst="rect">
            <a:avLst/>
          </a:prstGeom>
        </p:spPr>
        <p:txBody>
          <a:bodyPr wrap="none">
            <a:spAutoFit/>
          </a:bodyPr>
          <a:lstStyle/>
          <a:p>
            <a:pPr marL="171450" indent="-171450">
              <a:buFont typeface="Arial" panose="020B0604020202020204" pitchFamily="34" charset="0"/>
              <a:buChar char="•"/>
            </a:pPr>
            <a:r>
              <a:rPr lang="en-US" altLang="zh-CN" sz="1000" dirty="0"/>
              <a:t>PRL94,212302(2005)</a:t>
            </a:r>
            <a:endParaRPr lang="en-US" altLang="zh-CN" sz="1000" dirty="0"/>
          </a:p>
          <a:p>
            <a:pPr marL="171450" indent="-171450">
              <a:buFont typeface="Arial" panose="020B0604020202020204" pitchFamily="34" charset="0"/>
              <a:buChar char="•"/>
            </a:pPr>
            <a:r>
              <a:rPr lang="en-US" altLang="zh-CN" sz="1000" dirty="0"/>
              <a:t>PLB704,113(2011)</a:t>
            </a:r>
            <a:endParaRPr lang="en-US" altLang="zh-CN" sz="1000" dirty="0"/>
          </a:p>
          <a:p>
            <a:pPr marL="171450" indent="-171450">
              <a:buFont typeface="Arial" panose="020B0604020202020204" pitchFamily="34" charset="0"/>
              <a:buChar char="•"/>
            </a:pPr>
            <a:r>
              <a:rPr lang="en-US" altLang="zh-CN" sz="1000" dirty="0">
                <a:ea typeface="微软雅黑" panose="020B0503020204020204" charset="-122"/>
              </a:rPr>
              <a:t>PRC87,035206(2013)</a:t>
            </a:r>
            <a:endParaRPr lang="zh-CN" altLang="en-US" sz="1000" dirty="0">
              <a:ea typeface="微软雅黑" panose="020B0503020204020204" charset="-122"/>
            </a:endParaRPr>
          </a:p>
        </p:txBody>
      </p:sp>
      <p:sp>
        <p:nvSpPr>
          <p:cNvPr id="51" name="矩形 50"/>
          <p:cNvSpPr/>
          <p:nvPr/>
        </p:nvSpPr>
        <p:spPr>
          <a:xfrm>
            <a:off x="1638050" y="5486084"/>
            <a:ext cx="601447" cy="338554"/>
          </a:xfrm>
          <a:prstGeom prst="rect">
            <a:avLst/>
          </a:prstGeom>
        </p:spPr>
        <p:txBody>
          <a:bodyPr wrap="none">
            <a:spAutoFit/>
          </a:bodyPr>
          <a:lstStyle/>
          <a:p>
            <a:r>
              <a:rPr lang="en-US" altLang="zh-CN" sz="1600" b="1" dirty="0"/>
              <a:t>2015</a:t>
            </a:r>
            <a:endParaRPr lang="zh-CN" altLang="en-US" sz="1600" dirty="0"/>
          </a:p>
        </p:txBody>
      </p:sp>
      <p:sp>
        <p:nvSpPr>
          <p:cNvPr id="52" name="矩形 51"/>
          <p:cNvSpPr/>
          <p:nvPr/>
        </p:nvSpPr>
        <p:spPr>
          <a:xfrm>
            <a:off x="473332" y="5344403"/>
            <a:ext cx="1039836" cy="276999"/>
          </a:xfrm>
          <a:prstGeom prst="rect">
            <a:avLst/>
          </a:prstGeom>
        </p:spPr>
        <p:txBody>
          <a:bodyPr wrap="none">
            <a:spAutoFit/>
          </a:bodyPr>
          <a:lstStyle/>
          <a:p>
            <a:r>
              <a:rPr lang="en-US" altLang="zh-CN" sz="1200" dirty="0"/>
              <a:t>Huang, Kaiser</a:t>
            </a:r>
            <a:endParaRPr lang="zh-CN" altLang="en-US" sz="1200" dirty="0"/>
          </a:p>
        </p:txBody>
      </p:sp>
      <p:sp>
        <p:nvSpPr>
          <p:cNvPr id="53" name="矩形 52"/>
          <p:cNvSpPr/>
          <p:nvPr/>
        </p:nvSpPr>
        <p:spPr>
          <a:xfrm>
            <a:off x="205625" y="5544240"/>
            <a:ext cx="1468672" cy="400110"/>
          </a:xfrm>
          <a:prstGeom prst="rect">
            <a:avLst/>
          </a:prstGeom>
        </p:spPr>
        <p:txBody>
          <a:bodyPr wrap="none">
            <a:spAutoFit/>
          </a:bodyPr>
          <a:lstStyle/>
          <a:p>
            <a:pPr marL="171450" indent="-171450">
              <a:buFont typeface="Arial" panose="020B0604020202020204" pitchFamily="34" charset="0"/>
              <a:buChar char="•"/>
            </a:pPr>
            <a:r>
              <a:rPr lang="en-US" altLang="zh-CN" sz="1000" dirty="0"/>
              <a:t>PRD92,114033(2015)</a:t>
            </a:r>
            <a:endParaRPr lang="en-US" altLang="zh-CN" sz="1000" dirty="0"/>
          </a:p>
          <a:p>
            <a:pPr marL="171450" indent="-171450">
              <a:buFont typeface="Arial" panose="020B0604020202020204" pitchFamily="34" charset="0"/>
              <a:buChar char="•"/>
            </a:pPr>
            <a:r>
              <a:rPr lang="en-US" altLang="zh-CN" sz="1000" dirty="0"/>
              <a:t>PRD96,016021(2017)</a:t>
            </a:r>
            <a:endParaRPr lang="en-US" altLang="zh-CN" sz="1000" dirty="0"/>
          </a:p>
        </p:txBody>
      </p:sp>
      <p:sp>
        <p:nvSpPr>
          <p:cNvPr id="54" name="矩形 53"/>
          <p:cNvSpPr/>
          <p:nvPr/>
        </p:nvSpPr>
        <p:spPr>
          <a:xfrm>
            <a:off x="8812769" y="5864893"/>
            <a:ext cx="1071127" cy="338554"/>
          </a:xfrm>
          <a:prstGeom prst="rect">
            <a:avLst/>
          </a:prstGeom>
        </p:spPr>
        <p:txBody>
          <a:bodyPr wrap="none">
            <a:spAutoFit/>
          </a:bodyPr>
          <a:lstStyle/>
          <a:p>
            <a:r>
              <a:rPr lang="en-US" altLang="zh-CN" sz="1600" b="1" dirty="0"/>
              <a:t>2019,2023</a:t>
            </a:r>
            <a:endParaRPr lang="zh-CN" altLang="en-US" sz="1600" dirty="0"/>
          </a:p>
        </p:txBody>
      </p:sp>
      <p:sp>
        <p:nvSpPr>
          <p:cNvPr id="55" name="矩形 54"/>
          <p:cNvSpPr/>
          <p:nvPr/>
        </p:nvSpPr>
        <p:spPr>
          <a:xfrm>
            <a:off x="8466708" y="4709187"/>
            <a:ext cx="2658100" cy="523220"/>
          </a:xfrm>
          <a:prstGeom prst="rect">
            <a:avLst/>
          </a:prstGeom>
        </p:spPr>
        <p:txBody>
          <a:bodyPr wrap="none">
            <a:spAutoFit/>
          </a:bodyPr>
          <a:lstStyle/>
          <a:p>
            <a:pPr algn="ctr"/>
            <a:r>
              <a:rPr lang="en-US" altLang="zh-CN" sz="1400" b="1" dirty="0">
                <a:solidFill>
                  <a:srgbClr val="C00000"/>
                </a:solidFill>
                <a:latin typeface="微软雅黑" panose="020B0503020204020204" charset="-122"/>
                <a:ea typeface="微软雅黑" panose="020B0503020204020204" charset="-122"/>
              </a:rPr>
              <a:t>SU(3)</a:t>
            </a:r>
            <a:r>
              <a:rPr lang="zh-CN" altLang="en-US" sz="1400" b="1" dirty="0">
                <a:solidFill>
                  <a:srgbClr val="C00000"/>
                </a:solidFill>
                <a:latin typeface="微软雅黑" panose="020B0503020204020204" charset="-122"/>
                <a:ea typeface="微软雅黑" panose="020B0503020204020204" charset="-122"/>
              </a:rPr>
              <a:t>非微扰相对论次次领头阶</a:t>
            </a:r>
            <a:endParaRPr lang="en-US" altLang="zh-CN" sz="1400" b="1" dirty="0">
              <a:solidFill>
                <a:srgbClr val="C00000"/>
              </a:solidFill>
              <a:latin typeface="微软雅黑" panose="020B0503020204020204" charset="-122"/>
              <a:ea typeface="微软雅黑" panose="020B0503020204020204" charset="-122"/>
            </a:endParaRPr>
          </a:p>
          <a:p>
            <a:pPr algn="ctr"/>
            <a:r>
              <a:rPr lang="zh-CN" altLang="en-US" sz="1400" b="1" dirty="0">
                <a:solidFill>
                  <a:srgbClr val="C00000"/>
                </a:solidFill>
                <a:latin typeface="微软雅黑" panose="020B0503020204020204" charset="-122"/>
                <a:ea typeface="微软雅黑" panose="020B0503020204020204" charset="-122"/>
              </a:rPr>
              <a:t>统一描述</a:t>
            </a:r>
            <a:endParaRPr lang="zh-CN" altLang="en-US" sz="1400" b="1" dirty="0">
              <a:solidFill>
                <a:srgbClr val="C00000"/>
              </a:solidFill>
              <a:latin typeface="微软雅黑" panose="020B0503020204020204" charset="-122"/>
              <a:ea typeface="微软雅黑" panose="020B0503020204020204" charset="-122"/>
            </a:endParaRPr>
          </a:p>
        </p:txBody>
      </p:sp>
      <p:sp>
        <p:nvSpPr>
          <p:cNvPr id="56" name="矩形 55"/>
          <p:cNvSpPr/>
          <p:nvPr/>
        </p:nvSpPr>
        <p:spPr>
          <a:xfrm>
            <a:off x="8709324" y="5138892"/>
            <a:ext cx="2097818" cy="276999"/>
          </a:xfrm>
          <a:prstGeom prst="rect">
            <a:avLst/>
          </a:prstGeom>
        </p:spPr>
        <p:txBody>
          <a:bodyPr wrap="none">
            <a:spAutoFit/>
          </a:bodyPr>
          <a:lstStyle/>
          <a:p>
            <a:r>
              <a:rPr lang="en-US" altLang="zh-CN" sz="1200" dirty="0"/>
              <a:t>Lu, </a:t>
            </a:r>
            <a:r>
              <a:rPr lang="en-US" altLang="zh-CN" sz="1200" dirty="0" err="1"/>
              <a:t>Geng</a:t>
            </a:r>
            <a:r>
              <a:rPr lang="en-US" altLang="zh-CN" sz="1200" dirty="0"/>
              <a:t>, Mai, </a:t>
            </a:r>
            <a:r>
              <a:rPr lang="en-US" altLang="zh-CN" sz="1200" dirty="0" err="1"/>
              <a:t>Doring</a:t>
            </a:r>
            <a:r>
              <a:rPr lang="en-US" altLang="zh-CN" sz="1200" dirty="0"/>
              <a:t>, Ren, Du</a:t>
            </a:r>
            <a:endParaRPr lang="zh-CN" altLang="en-US" sz="1200" dirty="0"/>
          </a:p>
        </p:txBody>
      </p:sp>
      <p:sp>
        <p:nvSpPr>
          <p:cNvPr id="57" name="矩形 56"/>
          <p:cNvSpPr/>
          <p:nvPr/>
        </p:nvSpPr>
        <p:spPr>
          <a:xfrm>
            <a:off x="8983434" y="5325497"/>
            <a:ext cx="1510350" cy="400110"/>
          </a:xfrm>
          <a:prstGeom prst="rect">
            <a:avLst/>
          </a:prstGeom>
        </p:spPr>
        <p:txBody>
          <a:bodyPr wrap="none">
            <a:spAutoFit/>
          </a:bodyPr>
          <a:lstStyle/>
          <a:p>
            <a:pPr marL="171450" indent="-171450">
              <a:buFont typeface="Arial" panose="020B0604020202020204" pitchFamily="34" charset="0"/>
              <a:buChar char="•"/>
            </a:pPr>
            <a:r>
              <a:rPr lang="en-US" altLang="zh-CN" sz="1000" dirty="0"/>
              <a:t>PRD99,054024(2019)</a:t>
            </a:r>
            <a:endParaRPr lang="en-US" altLang="zh-CN" sz="1000" dirty="0"/>
          </a:p>
          <a:p>
            <a:pPr marL="171450" indent="-171450">
              <a:buFont typeface="Arial" panose="020B0604020202020204" pitchFamily="34" charset="0"/>
              <a:buChar char="•"/>
            </a:pPr>
            <a:r>
              <a:rPr lang="en-US" altLang="zh-CN" sz="1000" dirty="0"/>
              <a:t>PRL130,071902(2023)</a:t>
            </a:r>
            <a:endParaRPr lang="en-US" altLang="zh-CN" sz="1000" dirty="0"/>
          </a:p>
        </p:txBody>
      </p:sp>
      <p:pic>
        <p:nvPicPr>
          <p:cNvPr id="58" name="图片 57"/>
          <p:cNvPicPr>
            <a:picLocks noChangeAspect="1"/>
          </p:cNvPicPr>
          <p:nvPr/>
        </p:nvPicPr>
        <p:blipFill>
          <a:blip r:embed="rId29"/>
          <a:stretch>
            <a:fillRect/>
          </a:stretch>
        </p:blipFill>
        <p:spPr>
          <a:xfrm>
            <a:off x="10503994" y="5511596"/>
            <a:ext cx="1410849" cy="856009"/>
          </a:xfrm>
          <a:prstGeom prst="rect">
            <a:avLst/>
          </a:prstGeom>
          <a:ln w="254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59" name="图片 58"/>
          <p:cNvPicPr>
            <a:picLocks noChangeAspect="1"/>
          </p:cNvPicPr>
          <p:nvPr/>
        </p:nvPicPr>
        <p:blipFill>
          <a:blip r:embed="rId30"/>
          <a:stretch>
            <a:fillRect/>
          </a:stretch>
        </p:blipFill>
        <p:spPr>
          <a:xfrm>
            <a:off x="437395" y="3467084"/>
            <a:ext cx="1518382" cy="814647"/>
          </a:xfrm>
          <a:prstGeom prst="rect">
            <a:avLst/>
          </a:prstGeom>
          <a:ln w="254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60" name="矩形 59"/>
          <p:cNvSpPr/>
          <p:nvPr/>
        </p:nvSpPr>
        <p:spPr>
          <a:xfrm>
            <a:off x="800111" y="2277483"/>
            <a:ext cx="2383409" cy="276999"/>
          </a:xfrm>
          <a:prstGeom prst="rect">
            <a:avLst/>
          </a:prstGeom>
        </p:spPr>
        <p:txBody>
          <a:bodyPr wrap="none">
            <a:spAutoFit/>
          </a:bodyPr>
          <a:lstStyle/>
          <a:p>
            <a:r>
              <a:rPr lang="en-US" altLang="zh-CN" sz="1200" dirty="0" err="1"/>
              <a:t>Dalitz,Tuan</a:t>
            </a:r>
            <a:r>
              <a:rPr lang="en-US" altLang="zh-CN" sz="1200" dirty="0"/>
              <a:t>, Alston, Kim, Alexander </a:t>
            </a:r>
            <a:endParaRPr lang="zh-CN" altLang="en-US" sz="1200" dirty="0"/>
          </a:p>
        </p:txBody>
      </p:sp>
      <p:sp>
        <p:nvSpPr>
          <p:cNvPr id="61" name="矩形 60"/>
          <p:cNvSpPr/>
          <p:nvPr/>
        </p:nvSpPr>
        <p:spPr>
          <a:xfrm>
            <a:off x="1871365" y="2504590"/>
            <a:ext cx="1304691" cy="400110"/>
          </a:xfrm>
          <a:prstGeom prst="rect">
            <a:avLst/>
          </a:prstGeom>
        </p:spPr>
        <p:txBody>
          <a:bodyPr wrap="square">
            <a:spAutoFit/>
          </a:bodyPr>
          <a:lstStyle/>
          <a:p>
            <a:pPr marL="171450" lvl="0" indent="-171450">
              <a:buFont typeface="Arial" panose="020B0604020202020204" pitchFamily="34" charset="0"/>
              <a:buChar char="•"/>
            </a:pPr>
            <a:r>
              <a:rPr lang="en-US" altLang="zh-CN" sz="1000" i="1" dirty="0">
                <a:solidFill>
                  <a:prstClr val="black"/>
                </a:solidFill>
              </a:rPr>
              <a:t>PRL</a:t>
            </a:r>
            <a:r>
              <a:rPr lang="en-US" altLang="zh-CN" sz="1000" dirty="0">
                <a:solidFill>
                  <a:prstClr val="black"/>
                </a:solidFill>
              </a:rPr>
              <a:t>6,698(1961)</a:t>
            </a:r>
            <a:endParaRPr lang="en-US" altLang="zh-CN" sz="1000" dirty="0">
              <a:solidFill>
                <a:prstClr val="black"/>
              </a:solidFill>
            </a:endParaRPr>
          </a:p>
          <a:p>
            <a:pPr marL="171450" lvl="0" indent="-171450">
              <a:buFont typeface="Arial" panose="020B0604020202020204" pitchFamily="34" charset="0"/>
              <a:buChar char="•"/>
            </a:pPr>
            <a:r>
              <a:rPr lang="en-US" altLang="zh-CN" sz="1000" dirty="0">
                <a:solidFill>
                  <a:prstClr val="black"/>
                </a:solidFill>
              </a:rPr>
              <a:t>RMP.37(1965)633</a:t>
            </a:r>
            <a:endParaRPr lang="zh-CN" altLang="en-US" sz="1000" dirty="0">
              <a:solidFill>
                <a:prstClr val="black"/>
              </a:solidFill>
            </a:endParaRPr>
          </a:p>
        </p:txBody>
      </p:sp>
      <p:sp>
        <p:nvSpPr>
          <p:cNvPr id="62" name="矩形 61"/>
          <p:cNvSpPr/>
          <p:nvPr/>
        </p:nvSpPr>
        <p:spPr>
          <a:xfrm>
            <a:off x="4970432" y="2504590"/>
            <a:ext cx="1755214" cy="400110"/>
          </a:xfrm>
          <a:prstGeom prst="rect">
            <a:avLst/>
          </a:prstGeom>
        </p:spPr>
        <p:txBody>
          <a:bodyPr wrap="square">
            <a:spAutoFit/>
          </a:bodyPr>
          <a:lstStyle/>
          <a:p>
            <a:pPr marL="171450" lvl="0" indent="-171450">
              <a:buFont typeface="Arial" panose="020B0604020202020204" pitchFamily="34" charset="0"/>
              <a:buChar char="•"/>
            </a:pPr>
            <a:r>
              <a:rPr lang="en-US" altLang="zh-CN" sz="1000" dirty="0">
                <a:solidFill>
                  <a:prstClr val="black"/>
                </a:solidFill>
                <a:ea typeface="微软雅黑" panose="020B0503020204020204" charset="-122"/>
              </a:rPr>
              <a:t>PR153,1617(1967)</a:t>
            </a:r>
            <a:endParaRPr lang="en-US" altLang="zh-CN" sz="1000" dirty="0">
              <a:solidFill>
                <a:prstClr val="black"/>
              </a:solidFill>
              <a:ea typeface="微软雅黑" panose="020B0503020204020204" charset="-122"/>
            </a:endParaRPr>
          </a:p>
          <a:p>
            <a:pPr marL="171450" lvl="0" indent="-171450">
              <a:buFont typeface="Arial" panose="020B0604020202020204" pitchFamily="34" charset="0"/>
              <a:buChar char="•"/>
            </a:pPr>
            <a:r>
              <a:rPr lang="en-US" altLang="zh-CN" sz="1000" dirty="0">
                <a:solidFill>
                  <a:prstClr val="black"/>
                </a:solidFill>
                <a:ea typeface="微软雅黑" panose="020B0503020204020204" charset="-122"/>
              </a:rPr>
              <a:t>PRD31,1033(1985)</a:t>
            </a:r>
            <a:endParaRPr lang="en-US" altLang="zh-CN" sz="1000" dirty="0">
              <a:solidFill>
                <a:prstClr val="black"/>
              </a:solidFill>
              <a:ea typeface="微软雅黑" panose="020B0503020204020204" charset="-122"/>
            </a:endParaRPr>
          </a:p>
        </p:txBody>
      </p:sp>
      <p:pic>
        <p:nvPicPr>
          <p:cNvPr id="63" name="图片 62"/>
          <p:cNvPicPr>
            <a:picLocks noChangeAspect="1"/>
          </p:cNvPicPr>
          <p:nvPr/>
        </p:nvPicPr>
        <p:blipFill>
          <a:blip r:embed="rId31"/>
          <a:stretch>
            <a:fillRect/>
          </a:stretch>
        </p:blipFill>
        <p:spPr>
          <a:xfrm>
            <a:off x="5154814" y="5773616"/>
            <a:ext cx="1407359" cy="831437"/>
          </a:xfrm>
          <a:prstGeom prst="rect">
            <a:avLst/>
          </a:prstGeom>
          <a:ln w="254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64" name="矩形 63"/>
          <p:cNvSpPr/>
          <p:nvPr/>
        </p:nvSpPr>
        <p:spPr>
          <a:xfrm>
            <a:off x="4989888" y="4894858"/>
            <a:ext cx="1879041" cy="307777"/>
          </a:xfrm>
          <a:prstGeom prst="rect">
            <a:avLst/>
          </a:prstGeom>
        </p:spPr>
        <p:txBody>
          <a:bodyPr wrap="none">
            <a:spAutoFit/>
          </a:bodyPr>
          <a:lstStyle/>
          <a:p>
            <a:r>
              <a:rPr lang="zh-CN" altLang="en-US" sz="1400" b="1" dirty="0">
                <a:solidFill>
                  <a:srgbClr val="C00000"/>
                </a:solidFill>
                <a:latin typeface="微软雅黑" panose="020B0503020204020204" charset="-122"/>
                <a:ea typeface="微软雅黑" panose="020B0503020204020204" charset="-122"/>
              </a:rPr>
              <a:t>新可观测量</a:t>
            </a:r>
            <a:r>
              <a:rPr lang="en-US" altLang="zh-CN" sz="1400" b="1" dirty="0">
                <a:solidFill>
                  <a:srgbClr val="C00000"/>
                </a:solidFill>
                <a:latin typeface="微软雅黑" panose="020B0503020204020204" charset="-122"/>
                <a:ea typeface="微软雅黑" panose="020B0503020204020204" charset="-122"/>
              </a:rPr>
              <a:t>-</a:t>
            </a:r>
            <a:r>
              <a:rPr lang="zh-CN" altLang="en-US" sz="1400" b="1" dirty="0">
                <a:solidFill>
                  <a:srgbClr val="C00000"/>
                </a:solidFill>
                <a:latin typeface="微软雅黑" panose="020B0503020204020204" charset="-122"/>
                <a:ea typeface="微软雅黑" panose="020B0503020204020204" charset="-122"/>
              </a:rPr>
              <a:t>关联函数</a:t>
            </a:r>
            <a:endParaRPr lang="en-US" altLang="zh-CN" sz="1400" b="1" dirty="0">
              <a:solidFill>
                <a:srgbClr val="C00000"/>
              </a:solidFill>
              <a:latin typeface="微软雅黑" panose="020B0503020204020204" charset="-122"/>
              <a:ea typeface="微软雅黑" panose="020B0503020204020204" charset="-122"/>
            </a:endParaRPr>
          </a:p>
        </p:txBody>
      </p:sp>
      <p:sp>
        <p:nvSpPr>
          <p:cNvPr id="65" name="矩形 64"/>
          <p:cNvSpPr/>
          <p:nvPr/>
        </p:nvSpPr>
        <p:spPr>
          <a:xfrm>
            <a:off x="5136884" y="5121655"/>
            <a:ext cx="1548565" cy="276999"/>
          </a:xfrm>
          <a:prstGeom prst="rect">
            <a:avLst/>
          </a:prstGeom>
        </p:spPr>
        <p:txBody>
          <a:bodyPr wrap="none">
            <a:spAutoFit/>
          </a:bodyPr>
          <a:lstStyle/>
          <a:p>
            <a:pPr lvl="0"/>
            <a:r>
              <a:rPr lang="en-US" altLang="zh-CN" sz="1200" b="1" dirty="0">
                <a:solidFill>
                  <a:srgbClr val="5B9BD5"/>
                </a:solidFill>
              </a:rPr>
              <a:t>ALICE, </a:t>
            </a:r>
            <a:r>
              <a:rPr lang="en-US" altLang="zh-CN" sz="1200" dirty="0" err="1">
                <a:solidFill>
                  <a:prstClr val="black"/>
                </a:solidFill>
              </a:rPr>
              <a:t>Kamiya</a:t>
            </a:r>
            <a:r>
              <a:rPr lang="en-US" altLang="zh-CN" sz="1200" dirty="0">
                <a:solidFill>
                  <a:prstClr val="black"/>
                </a:solidFill>
              </a:rPr>
              <a:t>, </a:t>
            </a:r>
            <a:r>
              <a:rPr lang="en-US" altLang="zh-CN" sz="1200" dirty="0" err="1">
                <a:solidFill>
                  <a:prstClr val="black"/>
                </a:solidFill>
              </a:rPr>
              <a:t>Hyodo</a:t>
            </a:r>
            <a:endParaRPr lang="zh-CN" altLang="en-US" dirty="0">
              <a:solidFill>
                <a:prstClr val="black"/>
              </a:solidFill>
            </a:endParaRPr>
          </a:p>
        </p:txBody>
      </p:sp>
      <p:sp>
        <p:nvSpPr>
          <p:cNvPr id="66" name="矩形 65"/>
          <p:cNvSpPr/>
          <p:nvPr/>
        </p:nvSpPr>
        <p:spPr>
          <a:xfrm>
            <a:off x="3710347" y="5849553"/>
            <a:ext cx="601447" cy="338554"/>
          </a:xfrm>
          <a:prstGeom prst="rect">
            <a:avLst/>
          </a:prstGeom>
        </p:spPr>
        <p:txBody>
          <a:bodyPr wrap="none">
            <a:spAutoFit/>
          </a:bodyPr>
          <a:lstStyle/>
          <a:p>
            <a:pPr lvl="0"/>
            <a:r>
              <a:rPr lang="en-US" altLang="zh-CN" sz="1600" b="1" dirty="0">
                <a:solidFill>
                  <a:prstClr val="black"/>
                </a:solidFill>
              </a:rPr>
              <a:t>2020</a:t>
            </a:r>
            <a:endParaRPr lang="zh-CN" altLang="en-US" sz="1600" dirty="0">
              <a:solidFill>
                <a:prstClr val="black"/>
              </a:solidFill>
            </a:endParaRPr>
          </a:p>
        </p:txBody>
      </p:sp>
      <p:sp>
        <p:nvSpPr>
          <p:cNvPr id="68" name="矩形 67"/>
          <p:cNvSpPr/>
          <p:nvPr/>
        </p:nvSpPr>
        <p:spPr>
          <a:xfrm>
            <a:off x="5103119" y="5326229"/>
            <a:ext cx="1510350" cy="400110"/>
          </a:xfrm>
          <a:prstGeom prst="rect">
            <a:avLst/>
          </a:prstGeom>
        </p:spPr>
        <p:txBody>
          <a:bodyPr wrap="none">
            <a:spAutoFit/>
          </a:bodyPr>
          <a:lstStyle/>
          <a:p>
            <a:pPr marL="171450" lvl="0" indent="-171450">
              <a:buFont typeface="Arial" panose="020B0604020202020204" pitchFamily="34" charset="0"/>
              <a:buChar char="•"/>
            </a:pPr>
            <a:r>
              <a:rPr lang="en-US" altLang="zh-CN" sz="1000" dirty="0">
                <a:solidFill>
                  <a:prstClr val="black"/>
                </a:solidFill>
                <a:ea typeface="微软雅黑" panose="020B0503020204020204" charset="-122"/>
              </a:rPr>
              <a:t>PRL124,132501(2020)</a:t>
            </a:r>
            <a:endParaRPr lang="en-US" altLang="zh-CN" sz="1000" dirty="0">
              <a:solidFill>
                <a:prstClr val="black"/>
              </a:solidFill>
              <a:ea typeface="微软雅黑" panose="020B0503020204020204" charset="-122"/>
            </a:endParaRPr>
          </a:p>
          <a:p>
            <a:pPr marL="171450" indent="-171450">
              <a:buFont typeface="Arial" panose="020B0604020202020204" pitchFamily="34" charset="0"/>
              <a:buChar char="•"/>
            </a:pPr>
            <a:r>
              <a:rPr lang="en-US" altLang="zh-CN" sz="1000" dirty="0">
                <a:solidFill>
                  <a:prstClr val="black"/>
                </a:solidFill>
                <a:ea typeface="微软雅黑" panose="020B0503020204020204" charset="-122"/>
              </a:rPr>
              <a:t>PRL124,092301(2020)</a:t>
            </a:r>
            <a:endParaRPr lang="zh-CN" altLang="en-US" sz="1000" dirty="0">
              <a:solidFill>
                <a:prstClr val="black"/>
              </a:solidFill>
              <a:ea typeface="微软雅黑" panose="020B050302020402020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a:stretch>
            <a:fillRect/>
          </a:stretch>
        </p:blipFill>
        <p:spPr>
          <a:xfrm>
            <a:off x="1716405" y="1277620"/>
            <a:ext cx="7974330" cy="1306830"/>
          </a:xfrm>
          <a:prstGeom prst="rect">
            <a:avLst/>
          </a:prstGeom>
        </p:spPr>
      </p:pic>
      <p:pic>
        <p:nvPicPr>
          <p:cNvPr id="8" name="图片 7" descr="C:\Users\len\Desktop\7-140129231040534.png"/>
          <p:cNvPicPr>
            <a:picLocks noChangeAspect="1"/>
          </p:cNvPicPr>
          <p:nvPr/>
        </p:nvPicPr>
        <p:blipFill rotWithShape="1">
          <a:blip r:embed="rId2"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mc:AlternateContent xmlns:mc="http://schemas.openxmlformats.org/markup-compatibility/2006">
        <mc:Choice xmlns:a14="http://schemas.microsoft.com/office/drawing/2010/main" Requires="a14">
          <p:sp>
            <p:nvSpPr>
              <p:cNvPr id="7" name="矩形 6"/>
              <p:cNvSpPr/>
              <p:nvPr/>
            </p:nvSpPr>
            <p:spPr>
              <a:xfrm>
                <a:off x="0" y="-1"/>
                <a:ext cx="12192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dirty="0">
                    <a:latin typeface="Cambria Math" panose="02040503050406030204" pitchFamily="18" charset="0"/>
                    <a:ea typeface="微软雅黑" panose="020B0503020204020204" charset="-122"/>
                    <a:cs typeface="Cambria Math" panose="02040503050406030204" pitchFamily="18" charset="0"/>
                  </a:rPr>
                  <a:t> </a:t>
                </a:r>
                <a14:m>
                  <m:oMath xmlns:m="http://schemas.openxmlformats.org/officeDocument/2006/math">
                    <m:acc>
                      <m:accPr>
                        <m:chr m:val="̅"/>
                        <m:ctrlPr>
                          <a:rPr lang="en-US" altLang="zh-CN" sz="2400" b="1" i="1" dirty="0">
                            <a:latin typeface="Cambria Math" panose="02040503050406030204" pitchFamily="18" charset="0"/>
                            <a:ea typeface="微软雅黑" panose="020B0503020204020204" charset="-122"/>
                            <a:cs typeface="Cambria Math" panose="02040503050406030204" pitchFamily="18" charset="0"/>
                          </a:rPr>
                        </m:ctrlPr>
                      </m:accPr>
                      <m:e>
                        <m:r>
                          <a:rPr lang="en-US" altLang="zh-CN" sz="2400" b="1" i="1" dirty="0">
                            <a:latin typeface="Cambria Math" panose="02040503050406030204" pitchFamily="18" charset="0"/>
                            <a:ea typeface="微软雅黑" panose="020B0503020204020204" charset="-122"/>
                            <a:cs typeface="Cambria Math" panose="02040503050406030204" pitchFamily="18" charset="0"/>
                          </a:rPr>
                          <m:t>𝑲</m:t>
                        </m:r>
                      </m:e>
                    </m:acc>
                    <m:r>
                      <a:rPr lang="en-US" altLang="zh-CN" sz="2400" b="1" i="1" dirty="0">
                        <a:latin typeface="Cambria Math" panose="02040503050406030204" pitchFamily="18" charset="0"/>
                        <a:ea typeface="微软雅黑" panose="020B0503020204020204" charset="-122"/>
                        <a:cs typeface="Cambria Math" panose="02040503050406030204" pitchFamily="18" charset="0"/>
                      </a:rPr>
                      <m:t>𝑵</m:t>
                    </m:r>
                  </m:oMath>
                </a14:m>
                <a:r>
                  <a:rPr lang="zh-CN" altLang="en-US" sz="2400" b="1" dirty="0">
                    <a:latin typeface="Cambria Math" panose="02040503050406030204" pitchFamily="18" charset="0"/>
                    <a:ea typeface="微软雅黑" panose="020B0503020204020204" charset="-122"/>
                    <a:cs typeface="Cambria Math" panose="02040503050406030204" pitchFamily="18" charset="0"/>
                    <a:sym typeface="+mn-ea"/>
                  </a:rPr>
                  <a:t>相互作用</a:t>
                </a:r>
                <a:endParaRPr lang="en-US" altLang="zh-CN" sz="2400" b="1" dirty="0">
                  <a:latin typeface="Cambria Math" panose="02040503050406030204" pitchFamily="18" charset="0"/>
                  <a:ea typeface="微软雅黑" panose="020B0503020204020204" charset="-122"/>
                  <a:cs typeface="Cambria Math" panose="02040503050406030204" pitchFamily="18" charset="0"/>
                  <a:sym typeface="+mn-ea"/>
                </a:endParaRPr>
              </a:p>
            </p:txBody>
          </p:sp>
        </mc:Choice>
        <mc:Fallback>
          <p:sp>
            <p:nvSpPr>
              <p:cNvPr id="7" name="矩形 6"/>
              <p:cNvSpPr>
                <a:spLocks noRot="1" noChangeAspect="1" noMove="1" noResize="1" noEditPoints="1" noAdjustHandles="1" noChangeArrowheads="1" noChangeShapeType="1" noTextEdit="1"/>
              </p:cNvSpPr>
              <p:nvPr/>
            </p:nvSpPr>
            <p:spPr>
              <a:xfrm>
                <a:off x="0" y="-1"/>
                <a:ext cx="12192000" cy="618309"/>
              </a:xfrm>
              <a:prstGeom prst="rect">
                <a:avLst/>
              </a:prstGeom>
              <a:blipFill rotWithShape="1">
                <a:blip r:embed="rId3"/>
                <a:stretch>
                  <a:fillRect b="73"/>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pic>
        <p:nvPicPr>
          <p:cNvPr id="9" name="图片 8" descr="C:\Users\len\Desktop\7-140129231040534.png"/>
          <p:cNvPicPr>
            <a:picLocks noChangeAspect="1"/>
          </p:cNvPicPr>
          <p:nvPr/>
        </p:nvPicPr>
        <p:blipFill rotWithShape="1">
          <a:blip r:embed="rId2"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solidFill>
                    <a:schemeClr val="bg1"/>
                  </a:solidFill>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4"/>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7"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solidFill>
                  <a:schemeClr val="bg1"/>
                </a:solidFill>
                <a:latin typeface="微软雅黑" panose="020B0503020204020204" charset="-122"/>
                <a:ea typeface="微软雅黑" panose="020B0503020204020204" charset="-122"/>
              </a:rPr>
              <a:t>陆俊旭</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78" y="6644640"/>
            <a:ext cx="2817222"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1"/>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2" name="文本框 56"/>
          <p:cNvSpPr txBox="1"/>
          <p:nvPr/>
        </p:nvSpPr>
        <p:spPr>
          <a:xfrm>
            <a:off x="64944" y="765131"/>
            <a:ext cx="6335856"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 panose="05000000000000000000" charset="0"/>
              <a:buChar char="p"/>
            </a:pPr>
            <a:r>
              <a:rPr lang="zh-CN" altLang="en-US" sz="2400" b="1" dirty="0">
                <a:latin typeface="微软雅黑" panose="020B0503020204020204" charset="-122"/>
                <a:ea typeface="微软雅黑" panose="020B0503020204020204" charset="-122"/>
              </a:rPr>
              <a:t>在壳</a:t>
            </a:r>
            <a:r>
              <a:rPr lang="en-US" altLang="zh-CN" sz="2400" b="1" dirty="0">
                <a:latin typeface="微软雅黑" panose="020B0503020204020204" charset="-122"/>
                <a:ea typeface="微软雅黑" panose="020B0503020204020204" charset="-122"/>
              </a:rPr>
              <a:t> vs </a:t>
            </a:r>
            <a:r>
              <a:rPr lang="zh-CN" altLang="en-US" sz="2400" b="1" dirty="0">
                <a:latin typeface="微软雅黑" panose="020B0503020204020204" charset="-122"/>
                <a:ea typeface="微软雅黑" panose="020B0503020204020204" charset="-122"/>
              </a:rPr>
              <a:t>非在壳</a:t>
            </a:r>
            <a:endParaRPr lang="zh-CN" altLang="en-US" sz="2400" b="1" dirty="0">
              <a:latin typeface="微软雅黑" panose="020B0503020204020204" charset="-122"/>
              <a:ea typeface="微软雅黑" panose="020B0503020204020204" charset="-122"/>
            </a:endParaRPr>
          </a:p>
        </p:txBody>
      </p:sp>
      <mc:AlternateContent xmlns:mc="http://schemas.openxmlformats.org/markup-compatibility/2006">
        <mc:Choice xmlns:a14="http://schemas.microsoft.com/office/drawing/2010/main" Requires="a14">
          <p:sp>
            <p:nvSpPr>
              <p:cNvPr id="13" name="文本框 12"/>
              <p:cNvSpPr txBox="1"/>
              <p:nvPr/>
            </p:nvSpPr>
            <p:spPr>
              <a:xfrm>
                <a:off x="295910" y="2646680"/>
                <a:ext cx="11206480" cy="398780"/>
              </a:xfrm>
              <a:prstGeom prst="rect">
                <a:avLst/>
              </a:prstGeom>
              <a:noFill/>
            </p:spPr>
            <p:txBody>
              <a:bodyPr wrap="square" rtlCol="0">
                <a:spAutoFit/>
              </a:bodyPr>
              <a:p>
                <a:pPr marL="285750" indent="-285750">
                  <a:buFont typeface="Wingdings" panose="05000000000000000000" charset="0"/>
                  <a:buChar char="Ø"/>
                </a:pPr>
                <a14:m>
                  <m:oMath xmlns:m="http://schemas.openxmlformats.org/officeDocument/2006/math">
                    <m:r>
                      <a:rPr lang="el-GR" altLang="zh-CN" sz="2000" b="1">
                        <a:solidFill>
                          <a:srgbClr val="0070C0"/>
                        </a:solidFill>
                        <a:latin typeface="Cambria Math" panose="02040503050406030204" pitchFamily="18" charset="0"/>
                        <a:ea typeface="微软雅黑" panose="020B0503020204020204" charset="-122"/>
                      </a:rPr>
                      <m:t>𝜦</m:t>
                    </m:r>
                  </m:oMath>
                </a14:m>
                <a:r>
                  <a:rPr lang="en-US" altLang="zh-CN" sz="2000" b="1" dirty="0">
                    <a:solidFill>
                      <a:srgbClr val="0070C0"/>
                    </a:solidFill>
                    <a:latin typeface="微软雅黑" panose="020B0503020204020204" charset="-122"/>
                    <a:ea typeface="微软雅黑" panose="020B0503020204020204" charset="-122"/>
                    <a:sym typeface="+mn-ea"/>
                  </a:rPr>
                  <a:t>(1405)</a:t>
                </a:r>
                <a:r>
                  <a:rPr lang="zh-CN" altLang="en-US" sz="2000" b="1" dirty="0">
                    <a:solidFill>
                      <a:srgbClr val="0070C0"/>
                    </a:solidFill>
                    <a:latin typeface="微软雅黑" panose="020B0503020204020204" charset="-122"/>
                    <a:ea typeface="微软雅黑" panose="020B0503020204020204" charset="-122"/>
                    <a:sym typeface="+mn-ea"/>
                  </a:rPr>
                  <a:t>双极点结构在更严格的</a:t>
                </a:r>
                <a:r>
                  <a:rPr lang="zh-CN" altLang="en-US" sz="2000" b="1" dirty="0">
                    <a:solidFill>
                      <a:srgbClr val="0070C0"/>
                    </a:solidFill>
                    <a:latin typeface="微软雅黑" panose="020B0503020204020204" charset="-122"/>
                    <a:ea typeface="微软雅黑" panose="020B0503020204020204" charset="-122"/>
                    <a:sym typeface="+mn-ea"/>
                  </a:rPr>
                  <a:t>非在壳计算下是否仍然成立</a:t>
                </a:r>
                <a:endParaRPr lang="zh-CN" altLang="en-US" sz="2000" b="1" dirty="0">
                  <a:solidFill>
                    <a:srgbClr val="0070C0"/>
                  </a:solidFill>
                  <a:latin typeface="微软雅黑" panose="020B0503020204020204" charset="-122"/>
                  <a:ea typeface="微软雅黑" panose="020B0503020204020204" charset="-122"/>
                  <a:sym typeface="+mn-ea"/>
                </a:endParaRPr>
              </a:p>
            </p:txBody>
          </p:sp>
        </mc:Choice>
        <mc:Fallback>
          <p:sp>
            <p:nvSpPr>
              <p:cNvPr id="13" name="文本框 12"/>
              <p:cNvSpPr txBox="1">
                <a:spLocks noRot="1" noChangeAspect="1" noMove="1" noResize="1" noEditPoints="1" noAdjustHandles="1" noChangeArrowheads="1" noChangeShapeType="1" noTextEdit="1"/>
              </p:cNvSpPr>
              <p:nvPr/>
            </p:nvSpPr>
            <p:spPr>
              <a:xfrm>
                <a:off x="295910" y="2646680"/>
                <a:ext cx="11206480" cy="398780"/>
              </a:xfrm>
              <a:prstGeom prst="rect">
                <a:avLst/>
              </a:prstGeom>
              <a:blipFill rotWithShape="1">
                <a:blip r:embed="rId5"/>
                <a:stretch>
                  <a:fillRect/>
                </a:stretch>
              </a:blipFill>
            </p:spPr>
            <p:txBody>
              <a:bodyPr/>
              <a:lstStyle/>
              <a:p>
                <a:r>
                  <a:rPr lang="zh-CN" altLang="en-US">
                    <a:noFill/>
                  </a:rPr>
                  <a:t> </a:t>
                </a:r>
              </a:p>
            </p:txBody>
          </p:sp>
        </mc:Fallback>
      </mc:AlternateContent>
      <p:sp>
        <p:nvSpPr>
          <p:cNvPr id="6" name="文本框 5"/>
          <p:cNvSpPr txBox="1"/>
          <p:nvPr/>
        </p:nvSpPr>
        <p:spPr>
          <a:xfrm>
            <a:off x="7166610" y="3552190"/>
            <a:ext cx="4549140" cy="210820"/>
          </a:xfrm>
          <a:prstGeom prst="rect">
            <a:avLst/>
          </a:prstGeom>
        </p:spPr>
        <p:txBody>
          <a:bodyPr>
            <a:noAutofit/>
          </a:bodyPr>
          <a:p>
            <a:pPr marL="0" indent="0">
              <a:spcBef>
                <a:spcPct val="0"/>
              </a:spcBef>
              <a:spcAft>
                <a:spcPct val="0"/>
              </a:spcAft>
            </a:pPr>
            <a:r>
              <a:rPr lang="en-US" altLang="zh-CN" sz="1000" b="0" i="0">
                <a:latin typeface="Arial" panose="020B0604020202020204" pitchFamily="34" charset="0"/>
                <a:ea typeface="serif"/>
                <a:cs typeface="Arial" panose="020B0604020202020204" pitchFamily="34" charset="0"/>
              </a:rPr>
              <a:t>J. A. Oller and E. Oset, Nucl. Phys.A620, 438 (1997);A652, 407(E) (1999).</a:t>
            </a:r>
            <a:endParaRPr lang="en-US" altLang="zh-CN" sz="1000" b="0" i="0">
              <a:latin typeface="Arial" panose="020B0604020202020204" pitchFamily="34" charset="0"/>
              <a:ea typeface="serif"/>
              <a:cs typeface="Arial" panose="020B0604020202020204" pitchFamily="34" charset="0"/>
            </a:endParaRPr>
          </a:p>
        </p:txBody>
      </p:sp>
      <p:sp>
        <p:nvSpPr>
          <p:cNvPr id="19" name="文本框 18"/>
          <p:cNvSpPr txBox="1"/>
          <p:nvPr/>
        </p:nvSpPr>
        <p:spPr>
          <a:xfrm>
            <a:off x="748665" y="3106420"/>
            <a:ext cx="10659110" cy="368300"/>
          </a:xfrm>
          <a:prstGeom prst="rect">
            <a:avLst/>
          </a:prstGeom>
          <a:noFill/>
        </p:spPr>
        <p:txBody>
          <a:bodyPr wrap="square" rtlCol="0" anchor="t">
            <a:spAutoFit/>
          </a:bodyPr>
          <a:p>
            <a:pPr marL="285750" indent="-285750">
              <a:buFont typeface="Arial" panose="020B0604020202020204" pitchFamily="34" charset="0"/>
              <a:buChar char="•"/>
            </a:pPr>
            <a:r>
              <a:rPr lang="zh-CN" altLang="en-US">
                <a:sym typeface="+mn-ea"/>
              </a:rPr>
              <a:t>仅对接触项及</a:t>
            </a:r>
            <a:r>
              <a:rPr lang="en-US" altLang="zh-CN">
                <a:sym typeface="+mn-ea"/>
              </a:rPr>
              <a:t>s-channel Born</a:t>
            </a:r>
            <a:r>
              <a:rPr lang="zh-CN" altLang="en-US">
                <a:sym typeface="+mn-ea"/>
              </a:rPr>
              <a:t>图，</a:t>
            </a:r>
            <a:r>
              <a:rPr lang="zh-CN" altLang="en-US">
                <a:sym typeface="+mn-ea"/>
              </a:rPr>
              <a:t>已证明与完整求解</a:t>
            </a:r>
            <a:r>
              <a:rPr lang="en-US" altLang="zh-CN">
                <a:sym typeface="+mn-ea"/>
              </a:rPr>
              <a:t>BSE</a:t>
            </a:r>
            <a:r>
              <a:rPr lang="zh-CN" altLang="en-US">
                <a:sym typeface="+mn-ea"/>
              </a:rPr>
              <a:t>差别仅为</a:t>
            </a:r>
            <a:r>
              <a:rPr lang="en-US" altLang="zh-CN">
                <a:sym typeface="+mn-ea"/>
              </a:rPr>
              <a:t>tade pole</a:t>
            </a:r>
            <a:r>
              <a:rPr lang="zh-CN" altLang="en-US">
                <a:sym typeface="+mn-ea"/>
              </a:rPr>
              <a:t>，且可被减除</a:t>
            </a:r>
            <a:r>
              <a:rPr lang="zh-CN" altLang="en-US">
                <a:sym typeface="+mn-ea"/>
              </a:rPr>
              <a:t>常数吸收</a:t>
            </a:r>
            <a:endParaRPr lang="zh-CN" altLang="en-US">
              <a:sym typeface="+mn-ea"/>
            </a:endParaRPr>
          </a:p>
        </p:txBody>
      </p:sp>
      <mc:AlternateContent xmlns:mc="http://schemas.openxmlformats.org/markup-compatibility/2006">
        <mc:Choice xmlns:a14="http://schemas.microsoft.com/office/drawing/2010/main" Requires="a14">
          <p:sp>
            <p:nvSpPr>
              <p:cNvPr id="20" name="文本框 19"/>
              <p:cNvSpPr txBox="1"/>
              <p:nvPr/>
            </p:nvSpPr>
            <p:spPr>
              <a:xfrm>
                <a:off x="295910" y="3802380"/>
                <a:ext cx="11795125" cy="398780"/>
              </a:xfrm>
              <a:prstGeom prst="rect">
                <a:avLst/>
              </a:prstGeom>
              <a:noFill/>
            </p:spPr>
            <p:txBody>
              <a:bodyPr wrap="square" rtlCol="0">
                <a:spAutoFit/>
              </a:bodyPr>
              <a:p>
                <a:pPr marL="285750" indent="-285750">
                  <a:buFont typeface="Wingdings" panose="05000000000000000000" charset="0"/>
                  <a:buChar char="Ø"/>
                </a:pPr>
                <a14:m>
                  <m:oMath xmlns:m="http://schemas.openxmlformats.org/officeDocument/2006/math">
                    <m:r>
                      <a:rPr lang="el-GR" altLang="zh-CN" sz="2000" b="1">
                        <a:solidFill>
                          <a:srgbClr val="0070C0"/>
                        </a:solidFill>
                        <a:latin typeface="Cambria Math" panose="02040503050406030204" pitchFamily="18" charset="0"/>
                        <a:ea typeface="微软雅黑" panose="020B0503020204020204" charset="-122"/>
                      </a:rPr>
                      <m:t>𝜦</m:t>
                    </m:r>
                  </m:oMath>
                </a14:m>
                <a:r>
                  <a:rPr lang="en-US" altLang="zh-CN" sz="2000" b="1" dirty="0">
                    <a:solidFill>
                      <a:srgbClr val="0070C0"/>
                    </a:solidFill>
                    <a:latin typeface="微软雅黑" panose="020B0503020204020204" charset="-122"/>
                    <a:ea typeface="微软雅黑" panose="020B0503020204020204" charset="-122"/>
                    <a:sym typeface="+mn-ea"/>
                  </a:rPr>
                  <a:t>(1405)</a:t>
                </a:r>
                <a:r>
                  <a:rPr lang="zh-CN" altLang="en-US" sz="2000" b="1" dirty="0">
                    <a:solidFill>
                      <a:srgbClr val="0070C0"/>
                    </a:solidFill>
                    <a:latin typeface="微软雅黑" panose="020B0503020204020204" charset="-122"/>
                    <a:ea typeface="微软雅黑" panose="020B0503020204020204" charset="-122"/>
                    <a:sym typeface="+mn-ea"/>
                  </a:rPr>
                  <a:t>双极点的产生机制（手征对称性破缺、</a:t>
                </a:r>
                <a:r>
                  <a:rPr lang="en-US" altLang="zh-CN" sz="2000" b="1" dirty="0">
                    <a:solidFill>
                      <a:srgbClr val="0070C0"/>
                    </a:solidFill>
                    <a:latin typeface="微软雅黑" panose="020B0503020204020204" charset="-122"/>
                    <a:ea typeface="微软雅黑" panose="020B0503020204020204" charset="-122"/>
                    <a:sym typeface="+mn-ea"/>
                  </a:rPr>
                  <a:t>SU(3)</a:t>
                </a:r>
                <a:r>
                  <a:rPr lang="zh-CN" altLang="en-US" sz="2000" b="1" dirty="0">
                    <a:solidFill>
                      <a:srgbClr val="0070C0"/>
                    </a:solidFill>
                    <a:latin typeface="微软雅黑" panose="020B0503020204020204" charset="-122"/>
                    <a:ea typeface="微软雅黑" panose="020B0503020204020204" charset="-122"/>
                    <a:sym typeface="+mn-ea"/>
                  </a:rPr>
                  <a:t>味对称性破缺）是否在</a:t>
                </a:r>
                <a:r>
                  <a:rPr lang="zh-CN" altLang="en-US" sz="2000" b="1" dirty="0">
                    <a:solidFill>
                      <a:srgbClr val="0070C0"/>
                    </a:solidFill>
                    <a:latin typeface="微软雅黑" panose="020B0503020204020204" charset="-122"/>
                    <a:ea typeface="微软雅黑" panose="020B0503020204020204" charset="-122"/>
                    <a:sym typeface="+mn-ea"/>
                  </a:rPr>
                  <a:t>非在壳计算中发生改变</a:t>
                </a:r>
                <a:endParaRPr lang="zh-CN" altLang="en-US" sz="2000" b="1" dirty="0">
                  <a:solidFill>
                    <a:srgbClr val="0070C0"/>
                  </a:solidFill>
                  <a:latin typeface="微软雅黑" panose="020B0503020204020204" charset="-122"/>
                  <a:ea typeface="微软雅黑" panose="020B0503020204020204" charset="-122"/>
                  <a:sym typeface="+mn-ea"/>
                </a:endParaRPr>
              </a:p>
            </p:txBody>
          </p:sp>
        </mc:Choice>
        <mc:Fallback>
          <p:sp>
            <p:nvSpPr>
              <p:cNvPr id="20" name="文本框 19"/>
              <p:cNvSpPr txBox="1">
                <a:spLocks noRot="1" noChangeAspect="1" noMove="1" noResize="1" noEditPoints="1" noAdjustHandles="1" noChangeArrowheads="1" noChangeShapeType="1" noTextEdit="1"/>
              </p:cNvSpPr>
              <p:nvPr/>
            </p:nvSpPr>
            <p:spPr>
              <a:xfrm>
                <a:off x="295910" y="3802380"/>
                <a:ext cx="11795125" cy="398780"/>
              </a:xfrm>
              <a:prstGeom prst="rect">
                <a:avLst/>
              </a:prstGeom>
              <a:blipFill rotWithShape="1">
                <a:blip r:embed="rId6"/>
                <a:stretch>
                  <a:fillRect/>
                </a:stretch>
              </a:blipFill>
            </p:spPr>
            <p:txBody>
              <a:bodyPr/>
              <a:lstStyle/>
              <a:p>
                <a:r>
                  <a:rPr lang="zh-CN" altLang="en-US">
                    <a:noFill/>
                  </a:rPr>
                  <a:t> </a:t>
                </a:r>
              </a:p>
            </p:txBody>
          </p:sp>
        </mc:Fallback>
      </mc:AlternateContent>
      <p:sp>
        <p:nvSpPr>
          <p:cNvPr id="22" name="文本框 21"/>
          <p:cNvSpPr txBox="1"/>
          <p:nvPr/>
        </p:nvSpPr>
        <p:spPr>
          <a:xfrm>
            <a:off x="295910" y="4492625"/>
            <a:ext cx="6790055" cy="407670"/>
          </a:xfrm>
          <a:prstGeom prst="rect">
            <a:avLst/>
          </a:prstGeom>
          <a:noFill/>
        </p:spPr>
        <p:txBody>
          <a:bodyPr wrap="square" rtlCol="0">
            <a:noAutofit/>
          </a:bodyPr>
          <a:p>
            <a:pPr marL="285750" indent="-285750">
              <a:buFont typeface="Wingdings" panose="05000000000000000000" charset="0"/>
              <a:buChar char="Ø"/>
            </a:pPr>
            <a:r>
              <a:rPr lang="zh-CN" altLang="en-US" sz="2000" b="1" dirty="0">
                <a:solidFill>
                  <a:srgbClr val="0070C0"/>
                </a:solidFill>
                <a:latin typeface="微软雅黑" panose="020B0503020204020204" charset="-122"/>
                <a:ea typeface="微软雅黑" panose="020B0503020204020204" charset="-122"/>
                <a:sym typeface="+mn-ea"/>
              </a:rPr>
              <a:t>显式的</a:t>
            </a:r>
            <a:r>
              <a:rPr lang="zh-CN" altLang="en-US" sz="2000" b="1" dirty="0">
                <a:solidFill>
                  <a:srgbClr val="0070C0"/>
                </a:solidFill>
                <a:latin typeface="微软雅黑" panose="020B0503020204020204" charset="-122"/>
                <a:ea typeface="微软雅黑" panose="020B0503020204020204" charset="-122"/>
                <a:sym typeface="+mn-ea"/>
              </a:rPr>
              <a:t>非在壳计算在超越两体系统的应用不可或缺</a:t>
            </a:r>
            <a:endParaRPr lang="zh-CN" altLang="en-US" sz="2000" b="1" dirty="0">
              <a:solidFill>
                <a:srgbClr val="0070C0"/>
              </a:solidFill>
              <a:latin typeface="微软雅黑" panose="020B0503020204020204" charset="-122"/>
              <a:ea typeface="微软雅黑" panose="020B0503020204020204" charset="-122"/>
              <a:sym typeface="+mn-ea"/>
            </a:endParaRPr>
          </a:p>
        </p:txBody>
      </p:sp>
      <mc:AlternateContent xmlns:mc="http://schemas.openxmlformats.org/markup-compatibility/2006">
        <mc:Choice xmlns:a14="http://schemas.microsoft.com/office/drawing/2010/main" Requires="a14">
          <p:sp>
            <p:nvSpPr>
              <p:cNvPr id="23" name="文本框 22"/>
              <p:cNvSpPr txBox="1"/>
              <p:nvPr/>
            </p:nvSpPr>
            <p:spPr>
              <a:xfrm>
                <a:off x="748665" y="4943475"/>
                <a:ext cx="5454015" cy="310515"/>
              </a:xfrm>
              <a:prstGeom prst="rect">
                <a:avLst/>
              </a:prstGeom>
              <a:noFill/>
            </p:spPr>
            <p:txBody>
              <a:bodyPr wrap="square" rtlCol="0" anchor="t">
                <a:noAutofit/>
              </a:bodyPr>
              <a:p>
                <a:pPr marL="285750" indent="-285750">
                  <a:buFont typeface="Arial" panose="020B0604020202020204" pitchFamily="34" charset="0"/>
                  <a:buChar char="•"/>
                </a:pPr>
                <a:r>
                  <a:rPr lang="en-US" altLang="zh-CN">
                    <a:sym typeface="+mn-ea"/>
                  </a:rPr>
                  <a:t>ALICE</a:t>
                </a:r>
                <a:r>
                  <a:rPr lang="zh-CN" altLang="en-US">
                    <a:sym typeface="+mn-ea"/>
                  </a:rPr>
                  <a:t>合作组高能</a:t>
                </a:r>
                <a:r>
                  <a:rPr lang="en-US" altLang="zh-CN">
                    <a:sym typeface="+mn-ea"/>
                  </a:rPr>
                  <a:t>pp</a:t>
                </a:r>
                <a:r>
                  <a:rPr lang="zh-CN" altLang="en-US">
                    <a:sym typeface="+mn-ea"/>
                  </a:rPr>
                  <a:t>碰撞中的</a:t>
                </a:r>
                <a14:m>
                  <m:oMath xmlns:m="http://schemas.openxmlformats.org/officeDocument/2006/math">
                    <m:sSup>
                      <m:sSupPr>
                        <m:ctrlPr>
                          <a:rPr lang="en-US" altLang="zh-CN" i="1">
                            <a:latin typeface="Cambria Math" panose="02040503050406030204" pitchFamily="18" charset="0"/>
                            <a:cs typeface="Cambria Math" panose="02040503050406030204" pitchFamily="18" charset="0"/>
                            <a:sym typeface="+mn-ea"/>
                          </a:rPr>
                        </m:ctrlPr>
                      </m:sSupPr>
                      <m:e>
                        <m:r>
                          <a:rPr lang="en-US" altLang="zh-CN" i="1">
                            <a:latin typeface="Cambria Math" panose="02040503050406030204" pitchFamily="18" charset="0"/>
                            <a:cs typeface="Cambria Math" panose="02040503050406030204" pitchFamily="18" charset="0"/>
                            <a:sym typeface="+mn-ea"/>
                          </a:rPr>
                          <m:t>𝐾</m:t>
                        </m:r>
                      </m:e>
                      <m:sup>
                        <m:r>
                          <a:rPr lang="en-US" altLang="zh-CN" i="1">
                            <a:latin typeface="Cambria Math" panose="02040503050406030204" pitchFamily="18" charset="0"/>
                            <a:cs typeface="Cambria Math" panose="02040503050406030204" pitchFamily="18" charset="0"/>
                            <a:sym typeface="+mn-ea"/>
                          </a:rPr>
                          <m:t>−</m:t>
                        </m:r>
                      </m:sup>
                    </m:sSup>
                    <m:r>
                      <a:rPr lang="en-US" altLang="zh-CN" i="1">
                        <a:latin typeface="Cambria Math" panose="02040503050406030204" pitchFamily="18" charset="0"/>
                        <a:cs typeface="Cambria Math" panose="02040503050406030204" pitchFamily="18" charset="0"/>
                        <a:sym typeface="+mn-ea"/>
                      </a:rPr>
                      <m:t>𝑝</m:t>
                    </m:r>
                  </m:oMath>
                </a14:m>
                <a:r>
                  <a:rPr lang="en-US" altLang="zh-CN">
                    <a:sym typeface="+mn-ea"/>
                  </a:rPr>
                  <a:t> </a:t>
                </a:r>
                <a:r>
                  <a:rPr lang="zh-CN" altLang="en-US">
                    <a:sym typeface="+mn-ea"/>
                  </a:rPr>
                  <a:t>动量关联</a:t>
                </a:r>
                <a:r>
                  <a:rPr lang="zh-CN" altLang="en-US">
                    <a:sym typeface="+mn-ea"/>
                  </a:rPr>
                  <a:t>函数</a:t>
                </a:r>
                <a:endParaRPr lang="zh-CN" altLang="en-US">
                  <a:sym typeface="+mn-ea"/>
                </a:endParaRPr>
              </a:p>
            </p:txBody>
          </p:sp>
        </mc:Choice>
        <mc:Fallback>
          <p:sp>
            <p:nvSpPr>
              <p:cNvPr id="23" name="文本框 22"/>
              <p:cNvSpPr txBox="1">
                <a:spLocks noRot="1" noChangeAspect="1" noMove="1" noResize="1" noEditPoints="1" noAdjustHandles="1" noChangeArrowheads="1" noChangeShapeType="1" noTextEdit="1"/>
              </p:cNvSpPr>
              <p:nvPr/>
            </p:nvSpPr>
            <p:spPr>
              <a:xfrm>
                <a:off x="748665" y="4943475"/>
                <a:ext cx="5454015" cy="310515"/>
              </a:xfrm>
              <a:prstGeom prst="rect">
                <a:avLst/>
              </a:prstGeom>
              <a:blipFill rotWithShape="1">
                <a:blip r:embed="rId7"/>
                <a:stretch>
                  <a:fillRect b="-3067"/>
                </a:stretch>
              </a:blipFill>
            </p:spPr>
            <p:txBody>
              <a:bodyPr/>
              <a:lstStyle/>
              <a:p>
                <a:r>
                  <a:rPr lang="zh-CN" altLang="en-US">
                    <a:noFill/>
                  </a:rPr>
                  <a:t> </a:t>
                </a:r>
              </a:p>
            </p:txBody>
          </p:sp>
        </mc:Fallback>
      </mc:AlternateContent>
      <p:sp>
        <p:nvSpPr>
          <p:cNvPr id="24" name="文本框 23"/>
          <p:cNvSpPr txBox="1"/>
          <p:nvPr/>
        </p:nvSpPr>
        <p:spPr>
          <a:xfrm>
            <a:off x="7085965" y="4571365"/>
            <a:ext cx="4549140" cy="210820"/>
          </a:xfrm>
          <a:prstGeom prst="rect">
            <a:avLst/>
          </a:prstGeom>
        </p:spPr>
        <p:txBody>
          <a:bodyPr>
            <a:noAutofit/>
          </a:bodyPr>
          <a:p>
            <a:pPr marL="0" indent="0">
              <a:spcBef>
                <a:spcPct val="0"/>
              </a:spcBef>
              <a:spcAft>
                <a:spcPct val="0"/>
              </a:spcAft>
            </a:pPr>
            <a:r>
              <a:rPr lang="en-US" altLang="zh-CN" sz="1000" b="0" i="0">
                <a:latin typeface="Arial" panose="020B0604020202020204" pitchFamily="34" charset="0"/>
                <a:ea typeface="serif"/>
                <a:cs typeface="Arial" panose="020B0604020202020204" pitchFamily="34" charset="0"/>
              </a:rPr>
              <a:t>ALICE collaboration. PRL092301,124(2020)</a:t>
            </a:r>
            <a:endParaRPr lang="en-US" altLang="zh-CN" sz="1000" b="0" i="0">
              <a:latin typeface="Arial" panose="020B0604020202020204" pitchFamily="34" charset="0"/>
              <a:ea typeface="serif"/>
              <a:cs typeface="Arial" panose="020B0604020202020204" pitchFamily="34" charset="0"/>
            </a:endParaRPr>
          </a:p>
        </p:txBody>
      </p:sp>
      <p:sp>
        <p:nvSpPr>
          <p:cNvPr id="26" name="文本框 25"/>
          <p:cNvSpPr txBox="1"/>
          <p:nvPr/>
        </p:nvSpPr>
        <p:spPr>
          <a:xfrm>
            <a:off x="295910" y="5438775"/>
            <a:ext cx="6906895" cy="437515"/>
          </a:xfrm>
          <a:prstGeom prst="rect">
            <a:avLst/>
          </a:prstGeom>
          <a:noFill/>
        </p:spPr>
        <p:txBody>
          <a:bodyPr wrap="square" rtlCol="0">
            <a:noAutofit/>
          </a:bodyPr>
          <a:p>
            <a:pPr marL="285750" indent="-285750">
              <a:buFont typeface="Wingdings" panose="05000000000000000000" charset="0"/>
              <a:buChar char="Ø"/>
            </a:pPr>
            <a:r>
              <a:rPr lang="en-US" sz="2000" b="1" dirty="0">
                <a:solidFill>
                  <a:srgbClr val="C00000"/>
                </a:solidFill>
                <a:latin typeface="微软雅黑" panose="020B0503020204020204" charset="-122"/>
                <a:ea typeface="微软雅黑" panose="020B0503020204020204" charset="-122"/>
                <a:sym typeface="+mn-ea"/>
              </a:rPr>
              <a:t>on-shell</a:t>
            </a:r>
            <a:r>
              <a:rPr lang="zh-CN" altLang="en-US" sz="2000" b="1">
                <a:solidFill>
                  <a:srgbClr val="C00000"/>
                </a:solidFill>
                <a:sym typeface="+mn-ea"/>
              </a:rPr>
              <a:t>处理</a:t>
            </a:r>
            <a:r>
              <a:rPr lang="en-US" altLang="zh-CN" sz="2000" b="1">
                <a:solidFill>
                  <a:srgbClr val="C00000"/>
                </a:solidFill>
                <a:sym typeface="+mn-ea"/>
              </a:rPr>
              <a:t>u-channel Born</a:t>
            </a:r>
            <a:r>
              <a:rPr lang="zh-CN" altLang="en-US" sz="2000" b="1">
                <a:solidFill>
                  <a:srgbClr val="C00000"/>
                </a:solidFill>
                <a:sym typeface="+mn-ea"/>
              </a:rPr>
              <a:t>图的复杂动力学存在局限</a:t>
            </a:r>
            <a:r>
              <a:rPr lang="zh-CN" altLang="en-US" sz="2000" b="1">
                <a:solidFill>
                  <a:srgbClr val="C00000"/>
                </a:solidFill>
                <a:sym typeface="+mn-ea"/>
              </a:rPr>
              <a:t>性</a:t>
            </a:r>
            <a:endParaRPr lang="zh-CN" altLang="en-US" sz="2000" b="1">
              <a:solidFill>
                <a:srgbClr val="C00000"/>
              </a:solidFill>
              <a:sym typeface="+mn-ea"/>
            </a:endParaRPr>
          </a:p>
        </p:txBody>
      </p:sp>
      <p:sp>
        <p:nvSpPr>
          <p:cNvPr id="30" name="文本框 29"/>
          <p:cNvSpPr txBox="1"/>
          <p:nvPr/>
        </p:nvSpPr>
        <p:spPr>
          <a:xfrm>
            <a:off x="748665" y="5854065"/>
            <a:ext cx="4182745" cy="368300"/>
          </a:xfrm>
          <a:prstGeom prst="rect">
            <a:avLst/>
          </a:prstGeom>
          <a:noFill/>
        </p:spPr>
        <p:txBody>
          <a:bodyPr wrap="square" rtlCol="0" anchor="t">
            <a:spAutoFit/>
          </a:bodyPr>
          <a:p>
            <a:pPr marL="285750" indent="-285750">
              <a:buFont typeface="Arial" panose="020B0604020202020204" pitchFamily="34" charset="0"/>
              <a:buChar char="•"/>
            </a:pPr>
            <a:r>
              <a:rPr lang="en-US" altLang="zh-CN">
                <a:sym typeface="+mn-ea"/>
              </a:rPr>
              <a:t>NNLO</a:t>
            </a:r>
            <a:r>
              <a:rPr lang="zh-CN" altLang="en-US">
                <a:sym typeface="+mn-ea"/>
              </a:rPr>
              <a:t>单圈阶散射振幅必须</a:t>
            </a:r>
            <a:r>
              <a:rPr lang="zh-CN" altLang="en-US">
                <a:sym typeface="+mn-ea"/>
              </a:rPr>
              <a:t>包含部分</a:t>
            </a:r>
            <a:endParaRPr lang="zh-CN" altLang="en-US">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
          <a:stretch>
            <a:fillRect/>
          </a:stretch>
        </p:blipFill>
        <p:spPr>
          <a:xfrm>
            <a:off x="5049520" y="1830705"/>
            <a:ext cx="5617845" cy="3485515"/>
          </a:xfrm>
          <a:prstGeom prst="rect">
            <a:avLst/>
          </a:prstGeom>
        </p:spPr>
      </p:pic>
      <p:pic>
        <p:nvPicPr>
          <p:cNvPr id="8" name="图片 7" descr="C:\Users\len\Desktop\7-140129231040534.png"/>
          <p:cNvPicPr>
            <a:picLocks noChangeAspect="1"/>
          </p:cNvPicPr>
          <p:nvPr/>
        </p:nvPicPr>
        <p:blipFill rotWithShape="1">
          <a:blip r:embed="rId2"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mc:AlternateContent xmlns:mc="http://schemas.openxmlformats.org/markup-compatibility/2006">
        <mc:Choice xmlns:a14="http://schemas.microsoft.com/office/drawing/2010/main" Requires="a14">
          <p:sp>
            <p:nvSpPr>
              <p:cNvPr id="7" name="矩形 6"/>
              <p:cNvSpPr/>
              <p:nvPr/>
            </p:nvSpPr>
            <p:spPr>
              <a:xfrm>
                <a:off x="0" y="-1"/>
                <a:ext cx="12192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14:m>
                  <m:oMath xmlns:m="http://schemas.openxmlformats.org/officeDocument/2006/math">
                    <m:acc>
                      <m:accPr>
                        <m:chr m:val="̅"/>
                        <m:ctrlPr>
                          <a:rPr lang="en-US" altLang="zh-CN" sz="2400" b="1" i="1" dirty="0">
                            <a:latin typeface="Cambria Math" panose="02040503050406030204" pitchFamily="18" charset="0"/>
                            <a:ea typeface="微软雅黑" panose="020B0503020204020204" charset="-122"/>
                            <a:cs typeface="Cambria Math" panose="02040503050406030204" pitchFamily="18" charset="0"/>
                          </a:rPr>
                        </m:ctrlPr>
                      </m:accPr>
                      <m:e>
                        <m:r>
                          <a:rPr lang="en-US" altLang="zh-CN" sz="2400" b="1" i="1" dirty="0">
                            <a:latin typeface="Cambria Math" panose="02040503050406030204" pitchFamily="18" charset="0"/>
                            <a:ea typeface="微软雅黑" panose="020B0503020204020204" charset="-122"/>
                            <a:cs typeface="Cambria Math" panose="02040503050406030204" pitchFamily="18" charset="0"/>
                          </a:rPr>
                          <m:t>𝑲</m:t>
                        </m:r>
                      </m:e>
                    </m:acc>
                    <m:r>
                      <a:rPr lang="en-US" altLang="zh-CN" sz="2400" b="1" i="1" dirty="0">
                        <a:latin typeface="Cambria Math" panose="02040503050406030204" pitchFamily="18" charset="0"/>
                        <a:ea typeface="微软雅黑" panose="020B0503020204020204" charset="-122"/>
                        <a:cs typeface="Cambria Math" panose="02040503050406030204" pitchFamily="18" charset="0"/>
                      </a:rPr>
                      <m:t>𝑵</m:t>
                    </m:r>
                  </m:oMath>
                </a14:m>
                <a:r>
                  <a:rPr lang="zh-CN" altLang="en-US" sz="2400" b="1" dirty="0">
                    <a:latin typeface="Cambria Math" panose="02040503050406030204" pitchFamily="18" charset="0"/>
                    <a:ea typeface="微软雅黑" panose="020B0503020204020204" charset="-122"/>
                    <a:cs typeface="Cambria Math" panose="02040503050406030204" pitchFamily="18" charset="0"/>
                    <a:sym typeface="+mn-ea"/>
                  </a:rPr>
                  <a:t>相互作用</a:t>
                </a:r>
                <a:endParaRPr lang="zh-CN" altLang="en-US" sz="2400" b="1" dirty="0">
                  <a:latin typeface="微软雅黑" panose="020B0503020204020204" charset="-122"/>
                  <a:ea typeface="微软雅黑" panose="020B0503020204020204" charset="-122"/>
                </a:endParaRPr>
              </a:p>
            </p:txBody>
          </p:sp>
        </mc:Choice>
        <mc:Fallback>
          <p:sp>
            <p:nvSpPr>
              <p:cNvPr id="7" name="矩形 6"/>
              <p:cNvSpPr>
                <a:spLocks noRot="1" noChangeAspect="1" noMove="1" noResize="1" noEditPoints="1" noAdjustHandles="1" noChangeArrowheads="1" noChangeShapeType="1" noTextEdit="1"/>
              </p:cNvSpPr>
              <p:nvPr/>
            </p:nvSpPr>
            <p:spPr>
              <a:xfrm>
                <a:off x="0" y="-1"/>
                <a:ext cx="12192000" cy="618309"/>
              </a:xfrm>
              <a:prstGeom prst="rect">
                <a:avLst/>
              </a:prstGeom>
              <a:blipFill rotWithShape="1">
                <a:blip r:embed="rId3"/>
                <a:stretch>
                  <a:fillRect b="73"/>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pic>
        <p:nvPicPr>
          <p:cNvPr id="9" name="图片 8" descr="C:\Users\len\Desktop\7-140129231040534.png"/>
          <p:cNvPicPr>
            <a:picLocks noChangeAspect="1"/>
          </p:cNvPicPr>
          <p:nvPr/>
        </p:nvPicPr>
        <p:blipFill rotWithShape="1">
          <a:blip r:embed="rId2"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solidFill>
                    <a:schemeClr val="bg1"/>
                  </a:solidFill>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4"/>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7"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b="1" dirty="0">
                <a:solidFill>
                  <a:schemeClr val="bg1"/>
                </a:solidFill>
                <a:latin typeface="微软雅黑" panose="020B0503020204020204" charset="-122"/>
                <a:ea typeface="微软雅黑" panose="020B0503020204020204" charset="-122"/>
              </a:rPr>
              <a:t>陆俊旭</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78" y="6644640"/>
            <a:ext cx="2817222"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1"/>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2" name="文本框 56"/>
          <p:cNvSpPr txBox="1"/>
          <p:nvPr/>
        </p:nvSpPr>
        <p:spPr>
          <a:xfrm>
            <a:off x="64944" y="765131"/>
            <a:ext cx="6335856"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 panose="05000000000000000000" charset="0"/>
              <a:buChar char="p"/>
            </a:pPr>
            <a:r>
              <a:rPr lang="zh-CN" altLang="en-US" sz="2400" b="1" dirty="0">
                <a:latin typeface="微软雅黑" panose="020B0503020204020204" charset="-122"/>
                <a:ea typeface="微软雅黑" panose="020B0503020204020204" charset="-122"/>
                <a:sym typeface="+mn-ea"/>
              </a:rPr>
              <a:t>在壳近似的理论</a:t>
            </a:r>
            <a:r>
              <a:rPr lang="zh-CN" altLang="en-US" sz="2400" b="1" dirty="0">
                <a:latin typeface="微软雅黑" panose="020B0503020204020204" charset="-122"/>
                <a:ea typeface="微软雅黑" panose="020B0503020204020204" charset="-122"/>
                <a:sym typeface="+mn-ea"/>
              </a:rPr>
              <a:t>细节</a:t>
            </a:r>
            <a:endParaRPr lang="zh-CN" altLang="en-US" sz="2400" b="1" dirty="0">
              <a:latin typeface="微软雅黑" panose="020B0503020204020204" charset="-122"/>
              <a:ea typeface="微软雅黑" panose="020B0503020204020204" charset="-122"/>
              <a:sym typeface="+mn-ea"/>
            </a:endParaRPr>
          </a:p>
        </p:txBody>
      </p:sp>
      <mc:AlternateContent xmlns:mc="http://schemas.openxmlformats.org/markup-compatibility/2006">
        <mc:Choice xmlns:a14="http://schemas.microsoft.com/office/drawing/2010/main" Requires="a14">
          <p:sp>
            <p:nvSpPr>
              <p:cNvPr id="17" name="文本框 16"/>
              <p:cNvSpPr txBox="1"/>
              <p:nvPr/>
            </p:nvSpPr>
            <p:spPr>
              <a:xfrm>
                <a:off x="929640" y="2159000"/>
                <a:ext cx="3972560" cy="1506855"/>
              </a:xfrm>
              <a:prstGeom prst="rect">
                <a:avLst/>
              </a:prstGeom>
              <a:noFill/>
            </p:spPr>
            <p:txBody>
              <a:bodyPr wrap="square" rtlCol="0">
                <a:spAutoFit/>
              </a:bodyPr>
              <a:p>
                <a:pPr marL="285750" indent="-285750" fontAlgn="auto">
                  <a:spcAft>
                    <a:spcPts val="1200"/>
                  </a:spcAft>
                  <a:buFont typeface="Arial" panose="020B0604020202020204" pitchFamily="34" charset="0"/>
                  <a:buChar char="•"/>
                </a:pPr>
                <a:r>
                  <a:rPr lang="zh-CN" altLang="en-US">
                    <a:solidFill>
                      <a:srgbClr val="C00000"/>
                    </a:solidFill>
                  </a:rPr>
                  <a:t>高耦合道极点</a:t>
                </a:r>
                <a:r>
                  <a:rPr lang="en-US" altLang="zh-CN">
                    <a:solidFill>
                      <a:srgbClr val="C00000"/>
                    </a:solidFill>
                  </a:rPr>
                  <a:t>(</a:t>
                </a:r>
                <a14:m>
                  <m:oMath xmlns:m="http://schemas.openxmlformats.org/officeDocument/2006/math">
                    <m:r>
                      <a:rPr lang="en-US" altLang="zh-CN" i="1">
                        <a:solidFill>
                          <a:srgbClr val="C00000"/>
                        </a:solidFill>
                        <a:latin typeface="Cambria Math" panose="02040503050406030204" pitchFamily="18" charset="0"/>
                        <a:cs typeface="Cambria Math" panose="02040503050406030204" pitchFamily="18" charset="0"/>
                      </a:rPr>
                      <m:t>𝜂𝛬</m:t>
                    </m:r>
                  </m:oMath>
                </a14:m>
                <a:r>
                  <a:rPr lang="zh-CN" altLang="en-US">
                    <a:solidFill>
                      <a:srgbClr val="C00000"/>
                    </a:solidFill>
                    <a:latin typeface="Cambria Math" panose="02040503050406030204" pitchFamily="18" charset="0"/>
                    <a:cs typeface="Cambria Math" panose="02040503050406030204" pitchFamily="18" charset="0"/>
                  </a:rPr>
                  <a:t>，</a:t>
                </a:r>
                <a:r>
                  <a:rPr lang="en-US" altLang="zh-CN">
                    <a:solidFill>
                      <a:srgbClr val="C00000"/>
                    </a:solidFill>
                    <a:latin typeface="Cambria Math" panose="02040503050406030204" pitchFamily="18" charset="0"/>
                    <a:cs typeface="Cambria Math" panose="02040503050406030204" pitchFamily="18" charset="0"/>
                  </a:rPr>
                  <a:t>1.36GeV</a:t>
                </a:r>
                <a:r>
                  <a:rPr lang="en-US" altLang="zh-CN">
                    <a:solidFill>
                      <a:srgbClr val="C00000"/>
                    </a:solidFill>
                  </a:rPr>
                  <a:t>)</a:t>
                </a:r>
                <a:r>
                  <a:rPr lang="zh-CN" altLang="en-US">
                    <a:solidFill>
                      <a:srgbClr val="C00000"/>
                    </a:solidFill>
                  </a:rPr>
                  <a:t>位于低耦合道</a:t>
                </a:r>
                <a:r>
                  <a:rPr lang="en-US" altLang="zh-CN">
                    <a:solidFill>
                      <a:srgbClr val="C00000"/>
                    </a:solidFill>
                  </a:rPr>
                  <a:t>(</a:t>
                </a:r>
                <a14:m>
                  <m:oMath xmlns:m="http://schemas.openxmlformats.org/officeDocument/2006/math">
                    <m:r>
                      <a:rPr lang="en-US" altLang="zh-CN" i="1">
                        <a:solidFill>
                          <a:srgbClr val="C00000"/>
                        </a:solidFill>
                        <a:latin typeface="Cambria Math" panose="02040503050406030204" pitchFamily="18" charset="0"/>
                        <a:cs typeface="Cambria Math" panose="02040503050406030204" pitchFamily="18" charset="0"/>
                      </a:rPr>
                      <m:t>𝜋𝛴</m:t>
                    </m:r>
                  </m:oMath>
                </a14:m>
                <a:r>
                  <a:rPr lang="zh-CN" altLang="en-US">
                    <a:solidFill>
                      <a:srgbClr val="C00000"/>
                    </a:solidFill>
                    <a:latin typeface="Cambria Math" panose="02040503050406030204" pitchFamily="18" charset="0"/>
                    <a:cs typeface="Cambria Math" panose="02040503050406030204" pitchFamily="18" charset="0"/>
                  </a:rPr>
                  <a:t>阈上</a:t>
                </a:r>
                <a:r>
                  <a:rPr lang="en-US" altLang="zh-CN">
                    <a:solidFill>
                      <a:srgbClr val="C00000"/>
                    </a:solidFill>
                  </a:rPr>
                  <a:t>)</a:t>
                </a:r>
                <a:endParaRPr lang="en-US" altLang="zh-CN">
                  <a:solidFill>
                    <a:srgbClr val="C00000"/>
                  </a:solidFill>
                </a:endParaRPr>
              </a:p>
              <a:p>
                <a:pPr marL="285750" indent="-285750" fontAlgn="auto">
                  <a:spcAft>
                    <a:spcPts val="1200"/>
                  </a:spcAft>
                  <a:buFont typeface="Arial" panose="020B0604020202020204" pitchFamily="34" charset="0"/>
                  <a:buChar char="•"/>
                </a:pPr>
                <a:r>
                  <a:rPr lang="zh-CN" altLang="en-US">
                    <a:solidFill>
                      <a:srgbClr val="C00000"/>
                    </a:solidFill>
                  </a:rPr>
                  <a:t>幺正性被</a:t>
                </a:r>
                <a:r>
                  <a:rPr lang="zh-CN" altLang="en-US">
                    <a:solidFill>
                      <a:srgbClr val="C00000"/>
                    </a:solidFill>
                  </a:rPr>
                  <a:t>破坏</a:t>
                </a:r>
                <a:endParaRPr lang="zh-CN" altLang="en-US">
                  <a:solidFill>
                    <a:srgbClr val="C00000"/>
                  </a:solidFill>
                </a:endParaRPr>
              </a:p>
              <a:p>
                <a:pPr marL="285750" indent="-285750" fontAlgn="auto">
                  <a:spcAft>
                    <a:spcPts val="1200"/>
                  </a:spcAft>
                  <a:buFont typeface="Arial" panose="020B0604020202020204" pitchFamily="34" charset="0"/>
                  <a:buChar char="•"/>
                </a:pPr>
                <a:r>
                  <a:rPr lang="zh-CN" altLang="en-US">
                    <a:solidFill>
                      <a:srgbClr val="C00000"/>
                    </a:solidFill>
                  </a:rPr>
                  <a:t>散射振幅</a:t>
                </a:r>
                <a:r>
                  <a:rPr lang="zh-CN" altLang="en-US">
                    <a:solidFill>
                      <a:srgbClr val="C00000"/>
                    </a:solidFill>
                  </a:rPr>
                  <a:t>不可靠</a:t>
                </a:r>
                <a:endParaRPr lang="zh-CN" altLang="en-US">
                  <a:solidFill>
                    <a:srgbClr val="C00000"/>
                  </a:solidFill>
                </a:endParaRPr>
              </a:p>
            </p:txBody>
          </p:sp>
        </mc:Choice>
        <mc:Fallback>
          <p:sp>
            <p:nvSpPr>
              <p:cNvPr id="17" name="文本框 16"/>
              <p:cNvSpPr txBox="1">
                <a:spLocks noRot="1" noChangeAspect="1" noMove="1" noResize="1" noEditPoints="1" noAdjustHandles="1" noChangeArrowheads="1" noChangeShapeType="1" noTextEdit="1"/>
              </p:cNvSpPr>
              <p:nvPr/>
            </p:nvSpPr>
            <p:spPr>
              <a:xfrm>
                <a:off x="929640" y="2159000"/>
                <a:ext cx="3972560" cy="1506855"/>
              </a:xfrm>
              <a:prstGeom prst="rect">
                <a:avLst/>
              </a:prstGeom>
              <a:blipFill rotWithShape="1">
                <a:blip r:embed="rId5"/>
                <a:stretch>
                  <a:fillRect/>
                </a:stretch>
              </a:blipFill>
            </p:spPr>
            <p:txBody>
              <a:bodyPr/>
              <a:lstStyle/>
              <a:p>
                <a:r>
                  <a:rPr lang="zh-CN" altLang="en-US">
                    <a:noFill/>
                  </a:rPr>
                  <a:t> </a:t>
                </a:r>
              </a:p>
            </p:txBody>
          </p:sp>
        </mc:Fallback>
      </mc:AlternateContent>
      <p:sp>
        <p:nvSpPr>
          <p:cNvPr id="30" name="文本框 29"/>
          <p:cNvSpPr txBox="1"/>
          <p:nvPr/>
        </p:nvSpPr>
        <p:spPr>
          <a:xfrm>
            <a:off x="666750" y="1372235"/>
            <a:ext cx="10860405" cy="398780"/>
          </a:xfrm>
          <a:prstGeom prst="rect">
            <a:avLst/>
          </a:prstGeom>
          <a:noFill/>
        </p:spPr>
        <p:txBody>
          <a:bodyPr wrap="square" rtlCol="0" anchor="t">
            <a:spAutoFit/>
          </a:bodyPr>
          <a:p>
            <a:pPr marL="342900" indent="-342900">
              <a:buFont typeface="Wingdings" panose="05000000000000000000" charset="0"/>
              <a:buChar char="Ø"/>
            </a:pPr>
            <a:r>
              <a:rPr lang="zh-CN" altLang="en-US" sz="2000">
                <a:sym typeface="+mn-ea"/>
              </a:rPr>
              <a:t>在壳计算中，</a:t>
            </a:r>
            <a:r>
              <a:rPr lang="en-US" altLang="zh-CN" sz="2000">
                <a:sym typeface="+mn-ea"/>
              </a:rPr>
              <a:t>u-channel Born</a:t>
            </a:r>
            <a:r>
              <a:rPr lang="zh-CN" altLang="en-US" sz="2000">
                <a:sym typeface="+mn-ea"/>
              </a:rPr>
              <a:t>导致阈下出现左手割线，割线边界出现非物理极点</a:t>
            </a:r>
            <a:endParaRPr lang="zh-CN" altLang="en-US" sz="2000">
              <a:sym typeface="+mn-ea"/>
            </a:endParaRPr>
          </a:p>
        </p:txBody>
      </p:sp>
      <p:sp>
        <p:nvSpPr>
          <p:cNvPr id="32" name="文本框 56"/>
          <p:cNvSpPr txBox="1"/>
          <p:nvPr/>
        </p:nvSpPr>
        <p:spPr>
          <a:xfrm>
            <a:off x="278765" y="4159250"/>
            <a:ext cx="3155950"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 panose="05000000000000000000" charset="0"/>
              <a:buChar char="p"/>
            </a:pPr>
            <a:r>
              <a:rPr lang="en-US" altLang="zh-CN" sz="2400" b="1" dirty="0">
                <a:latin typeface="微软雅黑" panose="020B0503020204020204" charset="-122"/>
                <a:ea typeface="微软雅黑" panose="020B0503020204020204" charset="-122"/>
                <a:sym typeface="+mn-ea"/>
              </a:rPr>
              <a:t>NLO</a:t>
            </a:r>
            <a:r>
              <a:rPr lang="zh-CN" altLang="en-US" sz="2400" b="1" dirty="0">
                <a:latin typeface="微软雅黑" panose="020B0503020204020204" charset="-122"/>
                <a:ea typeface="微软雅黑" panose="020B0503020204020204" charset="-122"/>
                <a:sym typeface="+mn-ea"/>
              </a:rPr>
              <a:t>非在壳计算</a:t>
            </a:r>
            <a:endParaRPr lang="en-US" altLang="zh-CN" sz="2400" b="1" dirty="0">
              <a:latin typeface="微软雅黑" panose="020B0503020204020204" charset="-122"/>
              <a:ea typeface="微软雅黑" panose="020B0503020204020204" charset="-122"/>
              <a:sym typeface="+mn-ea"/>
            </a:endParaRPr>
          </a:p>
        </p:txBody>
      </p:sp>
      <p:sp>
        <p:nvSpPr>
          <p:cNvPr id="34" name="文本框 33"/>
          <p:cNvSpPr txBox="1"/>
          <p:nvPr/>
        </p:nvSpPr>
        <p:spPr>
          <a:xfrm>
            <a:off x="666750" y="4723130"/>
            <a:ext cx="4887595" cy="1014730"/>
          </a:xfrm>
          <a:prstGeom prst="rect">
            <a:avLst/>
          </a:prstGeom>
          <a:noFill/>
        </p:spPr>
        <p:txBody>
          <a:bodyPr wrap="square" rtlCol="0">
            <a:spAutoFit/>
          </a:bodyPr>
          <a:p>
            <a:pPr marL="285750" indent="-285750">
              <a:buFont typeface="Wingdings" panose="05000000000000000000" charset="0"/>
              <a:buChar char="Ø"/>
            </a:pPr>
            <a:r>
              <a:rPr lang="zh-CN" altLang="en-US" sz="2000"/>
              <a:t>求解积分形式</a:t>
            </a:r>
            <a:r>
              <a:rPr lang="en-US" altLang="zh-CN" sz="2000"/>
              <a:t>BSE</a:t>
            </a:r>
            <a:r>
              <a:rPr lang="zh-CN" altLang="en-US" sz="2000"/>
              <a:t>方程</a:t>
            </a:r>
            <a:endParaRPr lang="zh-CN" altLang="en-US" sz="2000"/>
          </a:p>
          <a:p>
            <a:pPr marL="285750" indent="-285750">
              <a:buFont typeface="Wingdings" panose="05000000000000000000" charset="0"/>
              <a:buChar char="Ø"/>
            </a:pPr>
            <a:r>
              <a:rPr lang="zh-CN" altLang="en-US" sz="2000"/>
              <a:t>保留势场中完整的动量依赖形式（</a:t>
            </a:r>
            <a:r>
              <a:rPr lang="en-US" altLang="zh-CN" sz="2000"/>
              <a:t>p,p’</a:t>
            </a:r>
            <a:r>
              <a:rPr lang="zh-CN" altLang="en-US" sz="2000"/>
              <a:t>）</a:t>
            </a:r>
            <a:endParaRPr lang="zh-CN" altLang="en-US" sz="2000"/>
          </a:p>
          <a:p>
            <a:pPr marL="285750" indent="-285750">
              <a:buFont typeface="Wingdings" panose="05000000000000000000" charset="0"/>
              <a:buChar char="Ø"/>
            </a:pPr>
            <a:r>
              <a:rPr lang="zh-CN" altLang="en-US" sz="2000"/>
              <a:t>不存在在壳近似带来的奇异</a:t>
            </a:r>
            <a:r>
              <a:rPr lang="zh-CN" altLang="en-US" sz="2000"/>
              <a:t>结构</a:t>
            </a:r>
            <a:endParaRPr lang="zh-CN" altLang="en-US" sz="20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mc:AlternateContent xmlns:mc="http://schemas.openxmlformats.org/markup-compatibility/2006">
        <mc:Choice xmlns:a14="http://schemas.microsoft.com/office/drawing/2010/main" Requires="a14">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2400" dirty="0">
                    <a:latin typeface="Cambria Math" panose="02040503050406030204" pitchFamily="18" charset="0"/>
                    <a:ea typeface="微软雅黑" panose="020B0503020204020204" charset="-122"/>
                    <a:cs typeface="Cambria Math" panose="02040503050406030204" pitchFamily="18" charset="0"/>
                    <a:sym typeface="+mn-ea"/>
                  </a:rPr>
                  <a:t> </a:t>
                </a:r>
                <a14:m>
                  <m:oMath xmlns:m="http://schemas.openxmlformats.org/officeDocument/2006/math">
                    <m:acc>
                      <m:accPr>
                        <m:chr m:val="̅"/>
                        <m:ctrlPr>
                          <a:rPr lang="en-US" altLang="zh-CN" sz="2400" b="1" i="1" dirty="0">
                            <a:latin typeface="Cambria Math" panose="02040503050406030204" pitchFamily="18" charset="0"/>
                            <a:ea typeface="微软雅黑" panose="020B0503020204020204" charset="-122"/>
                            <a:cs typeface="Cambria Math" panose="02040503050406030204" pitchFamily="18" charset="0"/>
                          </a:rPr>
                        </m:ctrlPr>
                      </m:accPr>
                      <m:e>
                        <m:r>
                          <a:rPr lang="en-US" altLang="zh-CN" sz="2400" b="1" i="1" dirty="0">
                            <a:latin typeface="Cambria Math" panose="02040503050406030204" pitchFamily="18" charset="0"/>
                            <a:ea typeface="微软雅黑" panose="020B0503020204020204" charset="-122"/>
                            <a:cs typeface="Cambria Math" panose="02040503050406030204" pitchFamily="18" charset="0"/>
                          </a:rPr>
                          <m:t>𝑲</m:t>
                        </m:r>
                      </m:e>
                    </m:acc>
                    <m:r>
                      <a:rPr lang="en-US" altLang="zh-CN" sz="2400" b="1" i="1" dirty="0">
                        <a:latin typeface="Cambria Math" panose="02040503050406030204" pitchFamily="18" charset="0"/>
                        <a:ea typeface="微软雅黑" panose="020B0503020204020204" charset="-122"/>
                        <a:cs typeface="Cambria Math" panose="02040503050406030204" pitchFamily="18" charset="0"/>
                      </a:rPr>
                      <m:t>𝑵</m:t>
                    </m:r>
                  </m:oMath>
                </a14:m>
                <a:r>
                  <a:rPr lang="zh-CN" altLang="en-US" sz="2400" b="1" dirty="0">
                    <a:latin typeface="Cambria Math" panose="02040503050406030204" pitchFamily="18" charset="0"/>
                    <a:ea typeface="微软雅黑" panose="020B0503020204020204" charset="-122"/>
                    <a:cs typeface="Cambria Math" panose="02040503050406030204" pitchFamily="18" charset="0"/>
                    <a:sym typeface="+mn-ea"/>
                  </a:rPr>
                  <a:t>相互作用</a:t>
                </a:r>
                <a:endParaRPr lang="zh-CN" altLang="en-US" sz="2400" dirty="0"/>
              </a:p>
            </p:txBody>
          </p:sp>
        </mc:Choice>
        <mc:Fallback>
          <p:sp>
            <p:nvSpPr>
              <p:cNvPr id="7" name="矩形 6"/>
              <p:cNvSpPr>
                <a:spLocks noRot="1" noChangeAspect="1" noMove="1" noResize="1" noEditPoints="1" noAdjustHandles="1" noChangeArrowheads="1" noChangeShapeType="1" noTextEdit="1"/>
              </p:cNvSpPr>
              <p:nvPr/>
            </p:nvSpPr>
            <p:spPr>
              <a:xfrm>
                <a:off x="0" y="-1"/>
                <a:ext cx="10668000" cy="618309"/>
              </a:xfrm>
              <a:prstGeom prst="rect">
                <a:avLst/>
              </a:prstGeom>
              <a:blipFill rotWithShape="1">
                <a:blip r:embed="rId2"/>
                <a:stretch>
                  <a:fillRect b="73"/>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pic>
        <p:nvPicPr>
          <p:cNvPr id="9" name="图片 8" descr="C:\Users\len\Desktop\7-140129231040534.png"/>
          <p:cNvPicPr>
            <a:picLocks noChangeAspect="1"/>
          </p:cNvPicPr>
          <p:nvPr/>
        </p:nvPicPr>
        <p:blipFill rotWithShape="1">
          <a:blip r:embed="rId1"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3"/>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17220"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pic>
        <p:nvPicPr>
          <p:cNvPr id="4" name="图片 3"/>
          <p:cNvPicPr>
            <a:picLocks noChangeAspect="1"/>
          </p:cNvPicPr>
          <p:nvPr/>
        </p:nvPicPr>
        <p:blipFill>
          <a:blip r:embed="rId4"/>
          <a:stretch>
            <a:fillRect/>
          </a:stretch>
        </p:blipFill>
        <p:spPr>
          <a:xfrm>
            <a:off x="266700" y="1225550"/>
            <a:ext cx="5631180" cy="5276850"/>
          </a:xfrm>
          <a:prstGeom prst="rect">
            <a:avLst/>
          </a:prstGeom>
        </p:spPr>
      </p:pic>
      <mc:AlternateContent xmlns:mc="http://schemas.openxmlformats.org/markup-compatibility/2006">
        <mc:Choice xmlns:a14="http://schemas.microsoft.com/office/drawing/2010/main" Requires="a14">
          <p:sp>
            <p:nvSpPr>
              <p:cNvPr id="5" name="文本框 56"/>
              <p:cNvSpPr txBox="1"/>
              <p:nvPr/>
            </p:nvSpPr>
            <p:spPr>
              <a:xfrm>
                <a:off x="64944" y="765131"/>
                <a:ext cx="6335856"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 panose="05000000000000000000" charset="0"/>
                  <a:buChar char="p"/>
                </a:pPr>
                <a:r>
                  <a:rPr lang="zh-CN" altLang="en-US" sz="2400" b="1">
                    <a:latin typeface="Cambria Math" panose="02040503050406030204" pitchFamily="18" charset="0"/>
                    <a:cs typeface="Cambria Math" panose="02040503050406030204" pitchFamily="18" charset="0"/>
                    <a:sym typeface="+mn-ea"/>
                  </a:rPr>
                  <a:t>非在壳计算的</a:t>
                </a:r>
                <a:r>
                  <a:rPr lang="en-US" altLang="zh-CN" sz="2400" b="1">
                    <a:latin typeface="Cambria Math" panose="02040503050406030204" pitchFamily="18" charset="0"/>
                    <a:cs typeface="Cambria Math" panose="02040503050406030204" pitchFamily="18" charset="0"/>
                    <a:sym typeface="+mn-ea"/>
                  </a:rPr>
                  <a:t> </a:t>
                </a:r>
                <a14:m>
                  <m:oMath xmlns:m="http://schemas.openxmlformats.org/officeDocument/2006/math">
                    <m:sSup>
                      <m:sSupPr>
                        <m:ctrlPr>
                          <a:rPr lang="en-US" altLang="zh-CN" sz="2400" b="1" i="1">
                            <a:latin typeface="Cambria Math" panose="02040503050406030204" pitchFamily="18" charset="0"/>
                            <a:cs typeface="Cambria Math" panose="02040503050406030204" pitchFamily="18" charset="0"/>
                            <a:sym typeface="+mn-ea"/>
                          </a:rPr>
                        </m:ctrlPr>
                      </m:sSupPr>
                      <m:e>
                        <m:r>
                          <a:rPr lang="en-US" altLang="zh-CN" sz="2400" b="1" i="1">
                            <a:latin typeface="Cambria Math" panose="02040503050406030204" pitchFamily="18" charset="0"/>
                            <a:cs typeface="Cambria Math" panose="02040503050406030204" pitchFamily="18" charset="0"/>
                            <a:sym typeface="+mn-ea"/>
                          </a:rPr>
                          <m:t>𝑲</m:t>
                        </m:r>
                      </m:e>
                      <m:sup>
                        <m:r>
                          <a:rPr lang="en-US" altLang="zh-CN" sz="2400" b="1" i="1">
                            <a:latin typeface="Cambria Math" panose="02040503050406030204" pitchFamily="18" charset="0"/>
                            <a:cs typeface="Cambria Math" panose="02040503050406030204" pitchFamily="18" charset="0"/>
                            <a:sym typeface="+mn-ea"/>
                          </a:rPr>
                          <m:t>−</m:t>
                        </m:r>
                      </m:sup>
                    </m:sSup>
                    <m:r>
                      <a:rPr lang="en-US" altLang="zh-CN" sz="2400" b="1" i="1">
                        <a:latin typeface="Cambria Math" panose="02040503050406030204" pitchFamily="18" charset="0"/>
                        <a:cs typeface="Cambria Math" panose="02040503050406030204" pitchFamily="18" charset="0"/>
                        <a:sym typeface="+mn-ea"/>
                      </a:rPr>
                      <m:t>𝒑</m:t>
                    </m:r>
                  </m:oMath>
                </a14:m>
                <a:r>
                  <a:rPr lang="en-US" altLang="zh-CN" sz="2400" b="1" dirty="0">
                    <a:latin typeface="微软雅黑" panose="020B0503020204020204" charset="-122"/>
                    <a:ea typeface="微软雅黑" panose="020B0503020204020204" charset="-122"/>
                  </a:rPr>
                  <a:t> </a:t>
                </a:r>
                <a:r>
                  <a:rPr lang="zh-CN" altLang="en-US" sz="2400" b="1" dirty="0">
                    <a:latin typeface="微软雅黑" panose="020B0503020204020204" charset="-122"/>
                    <a:ea typeface="微软雅黑" panose="020B0503020204020204" charset="-122"/>
                  </a:rPr>
                  <a:t>散射数据</a:t>
                </a:r>
                <a:endParaRPr lang="zh-CN" altLang="en-US" sz="2400" b="1" dirty="0">
                  <a:latin typeface="微软雅黑" panose="020B0503020204020204" charset="-122"/>
                  <a:ea typeface="微软雅黑" panose="020B0503020204020204" charset="-122"/>
                </a:endParaRPr>
              </a:p>
            </p:txBody>
          </p:sp>
        </mc:Choice>
        <mc:Fallback>
          <p:sp>
            <p:nvSpPr>
              <p:cNvPr id="5" name="文本框 56"/>
              <p:cNvSpPr txBox="1">
                <a:spLocks noRot="1" noChangeAspect="1" noMove="1" noResize="1" noEditPoints="1" noAdjustHandles="1" noChangeArrowheads="1" noChangeShapeType="1" noTextEdit="1"/>
              </p:cNvSpPr>
              <p:nvPr/>
            </p:nvSpPr>
            <p:spPr>
              <a:xfrm>
                <a:off x="64944" y="765131"/>
                <a:ext cx="6335856" cy="460375"/>
              </a:xfrm>
              <a:prstGeom prst="rect">
                <a:avLst/>
              </a:prstGeom>
              <a:blipFill rotWithShape="1">
                <a:blip r:embed="rId5"/>
                <a:stretch>
                  <a:fillRect l="-3" t="-128" b="128"/>
                </a:stretch>
              </a:blipFill>
            </p:spPr>
            <p:txBody>
              <a:bodyPr/>
              <a:lstStyle/>
              <a:p>
                <a:r>
                  <a:rPr lang="zh-CN" altLang="en-US">
                    <a:noFill/>
                  </a:rPr>
                  <a:t> </a:t>
                </a:r>
              </a:p>
            </p:txBody>
          </p:sp>
        </mc:Fallback>
      </mc:AlternateContent>
      <p:sp>
        <p:nvSpPr>
          <p:cNvPr id="17" name="文本框 16"/>
          <p:cNvSpPr txBox="1"/>
          <p:nvPr/>
        </p:nvSpPr>
        <p:spPr>
          <a:xfrm>
            <a:off x="6202680" y="1534160"/>
            <a:ext cx="5676900" cy="860425"/>
          </a:xfrm>
          <a:prstGeom prst="rect">
            <a:avLst/>
          </a:prstGeom>
          <a:noFill/>
        </p:spPr>
        <p:txBody>
          <a:bodyPr wrap="square" rtlCol="0">
            <a:spAutoFit/>
          </a:bodyPr>
          <a:p>
            <a:pPr marL="342900" indent="-342900" fontAlgn="auto">
              <a:spcAft>
                <a:spcPts val="1200"/>
              </a:spcAft>
              <a:buFont typeface="Wingdings" panose="05000000000000000000" charset="0"/>
              <a:buChar char="Ø"/>
            </a:pPr>
            <a:r>
              <a:rPr lang="en-US" altLang="zh-CN" sz="2000"/>
              <a:t>WT-OFF</a:t>
            </a:r>
            <a:r>
              <a:rPr lang="zh-CN" altLang="en-US" sz="2000"/>
              <a:t>：仅</a:t>
            </a:r>
            <a:r>
              <a:rPr lang="en-US" altLang="zh-CN" sz="2000"/>
              <a:t>WT</a:t>
            </a:r>
            <a:r>
              <a:rPr lang="zh-CN" altLang="en-US" sz="2000"/>
              <a:t>项，单一动量截断</a:t>
            </a:r>
            <a:endParaRPr lang="zh-CN" altLang="en-US" sz="2000"/>
          </a:p>
          <a:p>
            <a:pPr marL="342900" indent="-342900" fontAlgn="auto">
              <a:spcAft>
                <a:spcPts val="1200"/>
              </a:spcAft>
              <a:buFont typeface="Wingdings" panose="05000000000000000000" charset="0"/>
              <a:buChar char="Ø"/>
            </a:pPr>
            <a:r>
              <a:rPr lang="en-US" altLang="zh-CN" sz="2000"/>
              <a:t>NLO-ON/OFF</a:t>
            </a:r>
            <a:r>
              <a:rPr lang="zh-CN" altLang="en-US" sz="2000"/>
              <a:t>：完整</a:t>
            </a:r>
            <a:r>
              <a:rPr lang="en-US" altLang="zh-CN" sz="2000"/>
              <a:t>LO+NLO</a:t>
            </a:r>
            <a:r>
              <a:rPr lang="zh-CN" altLang="en-US" sz="2000"/>
              <a:t>，在壳</a:t>
            </a:r>
            <a:r>
              <a:rPr lang="en-US" altLang="zh-CN" sz="2000"/>
              <a:t>/</a:t>
            </a:r>
            <a:r>
              <a:rPr lang="zh-CN" altLang="en-US" sz="2000"/>
              <a:t>非</a:t>
            </a:r>
            <a:r>
              <a:rPr lang="zh-CN" altLang="en-US" sz="2000"/>
              <a:t>在壳计算</a:t>
            </a:r>
            <a:endParaRPr lang="zh-CN" altLang="en-US" sz="2000"/>
          </a:p>
        </p:txBody>
      </p:sp>
      <p:sp>
        <p:nvSpPr>
          <p:cNvPr id="18" name="文本框 17"/>
          <p:cNvSpPr txBox="1"/>
          <p:nvPr/>
        </p:nvSpPr>
        <p:spPr>
          <a:xfrm>
            <a:off x="7023100" y="2394585"/>
            <a:ext cx="4230370" cy="311785"/>
          </a:xfrm>
          <a:prstGeom prst="rect">
            <a:avLst/>
          </a:prstGeom>
        </p:spPr>
        <p:txBody>
          <a:bodyPr>
            <a:noAutofit/>
          </a:bodyPr>
          <a:p>
            <a:r>
              <a:rPr lang="en-US" altLang="zh-CN" sz="1600">
                <a:solidFill>
                  <a:srgbClr val="000000"/>
                </a:solidFill>
                <a:latin typeface="微软雅黑" panose="020B0503020204020204" charset="-122"/>
                <a:ea typeface="微软雅黑" panose="020B0503020204020204" charset="-122"/>
              </a:rPr>
              <a:t>6 </a:t>
            </a:r>
            <a:r>
              <a:rPr lang="zh-CN" altLang="en-US" sz="1600">
                <a:solidFill>
                  <a:srgbClr val="000000"/>
                </a:solidFill>
                <a:latin typeface="微软雅黑" panose="020B0503020204020204" charset="-122"/>
                <a:ea typeface="微软雅黑" panose="020B0503020204020204" charset="-122"/>
              </a:rPr>
              <a:t>个动量截断</a:t>
            </a:r>
            <a:r>
              <a:rPr lang="en-US" altLang="zh-CN" sz="1600">
                <a:solidFill>
                  <a:srgbClr val="000000"/>
                </a:solidFill>
                <a:latin typeface="微软雅黑" panose="020B0503020204020204" charset="-122"/>
                <a:ea typeface="微软雅黑" panose="020B0503020204020204" charset="-122"/>
              </a:rPr>
              <a:t> + 7 LECs </a:t>
            </a:r>
            <a:r>
              <a:rPr lang="zh-CN" altLang="en-US" sz="1600">
                <a:solidFill>
                  <a:srgbClr val="000000"/>
                </a:solidFill>
                <a:latin typeface="微软雅黑" panose="020B0503020204020204" charset="-122"/>
                <a:ea typeface="微软雅黑" panose="020B0503020204020204" charset="-122"/>
              </a:rPr>
              <a:t>（</a:t>
            </a:r>
            <a:r>
              <a:rPr lang="en-US" altLang="zh-CN" sz="1600">
                <a:solidFill>
                  <a:srgbClr val="000000"/>
                </a:solidFill>
                <a:latin typeface="微软雅黑" panose="020B0503020204020204" charset="-122"/>
                <a:ea typeface="微软雅黑" panose="020B0503020204020204" charset="-122"/>
              </a:rPr>
              <a:t>b</a:t>
            </a:r>
            <a:r>
              <a:rPr lang="en-US" altLang="zh-CN" sz="1600" baseline="-25000">
                <a:solidFill>
                  <a:srgbClr val="000000"/>
                </a:solidFill>
                <a:latin typeface="微软雅黑" panose="020B0503020204020204" charset="-122"/>
                <a:ea typeface="微软雅黑" panose="020B0503020204020204" charset="-122"/>
              </a:rPr>
              <a:t>0</a:t>
            </a:r>
            <a:r>
              <a:rPr lang="en-US" altLang="zh-CN" sz="1600">
                <a:solidFill>
                  <a:srgbClr val="000000"/>
                </a:solidFill>
                <a:latin typeface="微软雅黑" panose="020B0503020204020204" charset="-122"/>
                <a:ea typeface="微软雅黑" panose="020B0503020204020204" charset="-122"/>
              </a:rPr>
              <a:t>, b</a:t>
            </a:r>
            <a:r>
              <a:rPr lang="en-US" altLang="zh-CN" sz="1600" baseline="-25000">
                <a:solidFill>
                  <a:srgbClr val="000000"/>
                </a:solidFill>
                <a:latin typeface="微软雅黑" panose="020B0503020204020204" charset="-122"/>
                <a:ea typeface="微软雅黑" panose="020B0503020204020204" charset="-122"/>
              </a:rPr>
              <a:t>D</a:t>
            </a:r>
            <a:r>
              <a:rPr lang="en-US" altLang="zh-CN" sz="1600">
                <a:solidFill>
                  <a:srgbClr val="000000"/>
                </a:solidFill>
                <a:latin typeface="微软雅黑" panose="020B0503020204020204" charset="-122"/>
                <a:ea typeface="微软雅黑" panose="020B0503020204020204" charset="-122"/>
              </a:rPr>
              <a:t>, b</a:t>
            </a:r>
            <a:r>
              <a:rPr lang="en-US" altLang="zh-CN" sz="1600" baseline="-25000">
                <a:solidFill>
                  <a:srgbClr val="000000"/>
                </a:solidFill>
                <a:latin typeface="微软雅黑" panose="020B0503020204020204" charset="-122"/>
                <a:ea typeface="微软雅黑" panose="020B0503020204020204" charset="-122"/>
              </a:rPr>
              <a:t>F</a:t>
            </a:r>
            <a:r>
              <a:rPr lang="en-US" altLang="zh-CN" sz="1600">
                <a:solidFill>
                  <a:srgbClr val="000000"/>
                </a:solidFill>
                <a:latin typeface="微软雅黑" panose="020B0503020204020204" charset="-122"/>
                <a:ea typeface="微软雅黑" panose="020B0503020204020204" charset="-122"/>
              </a:rPr>
              <a:t> , b</a:t>
            </a:r>
            <a:r>
              <a:rPr lang="en-US" altLang="zh-CN" sz="1600" baseline="-25000">
                <a:solidFill>
                  <a:srgbClr val="000000"/>
                </a:solidFill>
                <a:latin typeface="微软雅黑" panose="020B0503020204020204" charset="-122"/>
                <a:ea typeface="微软雅黑" panose="020B0503020204020204" charset="-122"/>
              </a:rPr>
              <a:t>1–4</a:t>
            </a:r>
            <a:r>
              <a:rPr lang="en-US" altLang="zh-CN" sz="1600">
                <a:solidFill>
                  <a:srgbClr val="000000"/>
                </a:solidFill>
                <a:latin typeface="微软雅黑" panose="020B0503020204020204" charset="-122"/>
                <a:ea typeface="微软雅黑" panose="020B0503020204020204" charset="-122"/>
              </a:rPr>
              <a:t>}</a:t>
            </a:r>
            <a:endParaRPr lang="en-US" altLang="zh-CN" sz="1600">
              <a:solidFill>
                <a:srgbClr val="000000"/>
              </a:solidFill>
              <a:latin typeface="微软雅黑" panose="020B0503020204020204" charset="-122"/>
              <a:ea typeface="微软雅黑" panose="020B0503020204020204" charset="-122"/>
            </a:endParaRPr>
          </a:p>
        </p:txBody>
      </p:sp>
      <p:sp>
        <p:nvSpPr>
          <p:cNvPr id="20" name="文本框 19"/>
          <p:cNvSpPr txBox="1"/>
          <p:nvPr/>
        </p:nvSpPr>
        <p:spPr>
          <a:xfrm>
            <a:off x="6841490" y="4015740"/>
            <a:ext cx="3802380" cy="460375"/>
          </a:xfrm>
          <a:prstGeom prst="rect">
            <a:avLst/>
          </a:prstGeom>
          <a:noFill/>
        </p:spPr>
        <p:txBody>
          <a:bodyPr wrap="square" rtlCol="0" anchor="t">
            <a:spAutoFit/>
          </a:bodyPr>
          <a:p>
            <a:pPr indent="0">
              <a:buFont typeface="Arial" panose="020B0604020202020204" pitchFamily="34" charset="0"/>
              <a:buNone/>
            </a:pPr>
            <a:r>
              <a:rPr lang="zh-CN" altLang="en-US" sz="2400" b="1">
                <a:solidFill>
                  <a:srgbClr val="C00000"/>
                </a:solidFill>
                <a:sym typeface="+mn-ea"/>
              </a:rPr>
              <a:t>均能很好描述实验数据</a:t>
            </a:r>
            <a:endParaRPr lang="zh-CN" altLang="en-US" sz="2400" b="1">
              <a:solidFill>
                <a:srgbClr val="C00000"/>
              </a:solidFill>
              <a:sym typeface="+mn-ea"/>
            </a:endParaRPr>
          </a:p>
        </p:txBody>
      </p:sp>
      <p:sp>
        <p:nvSpPr>
          <p:cNvPr id="21" name="文本框 20"/>
          <p:cNvSpPr txBox="1"/>
          <p:nvPr/>
        </p:nvSpPr>
        <p:spPr>
          <a:xfrm>
            <a:off x="6202680" y="2833687"/>
            <a:ext cx="5080000" cy="706755"/>
          </a:xfrm>
          <a:prstGeom prst="rect">
            <a:avLst/>
          </a:prstGeom>
        </p:spPr>
        <p:txBody>
          <a:bodyPr>
            <a:spAutoFit/>
          </a:bodyPr>
          <a:p>
            <a:pPr marL="342900" indent="-342900">
              <a:buFont typeface="Wingdings" panose="05000000000000000000" charset="0"/>
              <a:buChar char="Ø"/>
            </a:pPr>
            <a:r>
              <a:rPr lang="zh-CN" altLang="en-US" sz="2000"/>
              <a:t>精细化误差加权：对 </a:t>
            </a:r>
            <a:r>
              <a:rPr lang="en-US" altLang="zh-CN" sz="2000"/>
              <a:t>SIDDHARTA </a:t>
            </a:r>
            <a:r>
              <a:rPr lang="zh-CN" altLang="en-US" sz="2000"/>
              <a:t>的 </a:t>
            </a:r>
            <a:r>
              <a:rPr lang="en-US" altLang="zh-CN" sz="2000"/>
              <a:t>K⁻</a:t>
            </a:r>
            <a:r>
              <a:rPr lang="zh-CN" altLang="en-US" sz="2000"/>
              <a:t>氢原子数据以及阈下比值赋予更大权重</a:t>
            </a:r>
            <a:endParaRPr lang="zh-CN" altLang="en-US" sz="2000"/>
          </a:p>
        </p:txBody>
      </p:sp>
      <p:sp>
        <p:nvSpPr>
          <p:cNvPr id="2" name="文本框 1"/>
          <p:cNvSpPr txBox="1"/>
          <p:nvPr/>
        </p:nvSpPr>
        <p:spPr>
          <a:xfrm>
            <a:off x="4559300" y="857568"/>
            <a:ext cx="5080000" cy="306705"/>
          </a:xfrm>
          <a:prstGeom prst="rect">
            <a:avLst/>
          </a:prstGeom>
        </p:spPr>
        <p:txBody>
          <a:bodyPr>
            <a:spAutoFit/>
          </a:bodyPr>
          <a:p>
            <a:r>
              <a:rPr lang="en-US" altLang="zh-CN" sz="1400">
                <a:solidFill>
                  <a:srgbClr val="231F20"/>
                </a:solidFill>
                <a:latin typeface="Arial" panose="020B0604020202020204" pitchFamily="34" charset="0"/>
                <a:ea typeface="AdvOT483a8203"/>
                <a:cs typeface="Arial" panose="020B0604020202020204" pitchFamily="34" charset="0"/>
              </a:rPr>
              <a:t>PHYSICAL REVIEW D </a:t>
            </a:r>
            <a:r>
              <a:rPr lang="en-US" altLang="zh-CN" sz="1400">
                <a:solidFill>
                  <a:srgbClr val="231F20"/>
                </a:solidFill>
                <a:latin typeface="Arial" panose="020B0604020202020204" pitchFamily="34" charset="0"/>
                <a:ea typeface="AdvOT19ee2aa8.B"/>
                <a:cs typeface="Arial" panose="020B0604020202020204" pitchFamily="34" charset="0"/>
              </a:rPr>
              <a:t>114, </a:t>
            </a:r>
            <a:r>
              <a:rPr lang="en-US" altLang="zh-CN" sz="1400">
                <a:solidFill>
                  <a:srgbClr val="231F20"/>
                </a:solidFill>
                <a:latin typeface="Arial" panose="020B0604020202020204" pitchFamily="34" charset="0"/>
                <a:ea typeface="AdvOT483a8203"/>
                <a:cs typeface="Arial" panose="020B0604020202020204" pitchFamily="34" charset="0"/>
              </a:rPr>
              <a:t>014046 (2026)</a:t>
            </a:r>
            <a:endParaRPr lang="en-US" altLang="zh-CN" sz="1400">
              <a:solidFill>
                <a:srgbClr val="231F20"/>
              </a:solidFill>
              <a:latin typeface="Arial" panose="020B0604020202020204" pitchFamily="34" charset="0"/>
              <a:ea typeface="AdvOT483a8203"/>
              <a:cs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64770" y="1094740"/>
            <a:ext cx="6808470" cy="4360545"/>
          </a:xfrm>
          <a:prstGeom prst="rect">
            <a:avLst/>
          </a:prstGeom>
        </p:spPr>
      </p:pic>
      <p:pic>
        <p:nvPicPr>
          <p:cNvPr id="8" name="图片 7" descr="C:\Users\len\Desktop\7-140129231040534.png"/>
          <p:cNvPicPr>
            <a:picLocks noChangeAspect="1"/>
          </p:cNvPicPr>
          <p:nvPr/>
        </p:nvPicPr>
        <p:blipFill rotWithShape="1">
          <a:blip r:embed="rId2"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mc:AlternateContent xmlns:mc="http://schemas.openxmlformats.org/markup-compatibility/2006">
        <mc:Choice xmlns:a14="http://schemas.microsoft.com/office/drawing/2010/main" Requires="a14">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2400" dirty="0">
                    <a:latin typeface="Cambria Math" panose="02040503050406030204" pitchFamily="18" charset="0"/>
                    <a:ea typeface="微软雅黑" panose="020B0503020204020204" charset="-122"/>
                    <a:cs typeface="Cambria Math" panose="02040503050406030204" pitchFamily="18" charset="0"/>
                    <a:sym typeface="+mn-ea"/>
                  </a:rPr>
                  <a:t> </a:t>
                </a:r>
                <a14:m>
                  <m:oMath xmlns:m="http://schemas.openxmlformats.org/officeDocument/2006/math">
                    <m:acc>
                      <m:accPr>
                        <m:chr m:val="̅"/>
                        <m:ctrlPr>
                          <a:rPr lang="en-US" altLang="zh-CN" sz="2400" b="1" i="1" dirty="0">
                            <a:latin typeface="Cambria Math" panose="02040503050406030204" pitchFamily="18" charset="0"/>
                            <a:ea typeface="微软雅黑" panose="020B0503020204020204" charset="-122"/>
                            <a:cs typeface="Cambria Math" panose="02040503050406030204" pitchFamily="18" charset="0"/>
                          </a:rPr>
                        </m:ctrlPr>
                      </m:accPr>
                      <m:e>
                        <m:r>
                          <a:rPr lang="en-US" altLang="zh-CN" sz="2400" b="1" i="1" dirty="0">
                            <a:latin typeface="Cambria Math" panose="02040503050406030204" pitchFamily="18" charset="0"/>
                            <a:ea typeface="微软雅黑" panose="020B0503020204020204" charset="-122"/>
                            <a:cs typeface="Cambria Math" panose="02040503050406030204" pitchFamily="18" charset="0"/>
                          </a:rPr>
                          <m:t>𝑲</m:t>
                        </m:r>
                      </m:e>
                    </m:acc>
                    <m:r>
                      <a:rPr lang="en-US" altLang="zh-CN" sz="2400" b="1" dirty="0">
                        <a:latin typeface="Cambria Math" panose="02040503050406030204" pitchFamily="18" charset="0"/>
                        <a:ea typeface="微软雅黑" panose="020B0503020204020204" charset="-122"/>
                        <a:cs typeface="Cambria Math" panose="02040503050406030204" pitchFamily="18" charset="0"/>
                      </a:rPr>
                      <m:t>𝐍</m:t>
                    </m:r>
                  </m:oMath>
                </a14:m>
                <a:r>
                  <a:rPr lang="zh-CN" altLang="en-US" sz="2400" b="1" dirty="0">
                    <a:latin typeface="Cambria Math" panose="02040503050406030204" pitchFamily="18" charset="0"/>
                    <a:ea typeface="微软雅黑" panose="020B0503020204020204" charset="-122"/>
                    <a:cs typeface="Cambria Math" panose="02040503050406030204" pitchFamily="18" charset="0"/>
                    <a:sym typeface="+mn-ea"/>
                  </a:rPr>
                  <a:t>相互作用</a:t>
                </a:r>
                <a:endParaRPr lang="zh-CN" altLang="en-US" sz="2400" b="1" dirty="0"/>
              </a:p>
            </p:txBody>
          </p:sp>
        </mc:Choice>
        <mc:Fallback>
          <p:sp>
            <p:nvSpPr>
              <p:cNvPr id="7" name="矩形 6"/>
              <p:cNvSpPr>
                <a:spLocks noRot="1" noChangeAspect="1" noMove="1" noResize="1" noEditPoints="1" noAdjustHandles="1" noChangeArrowheads="1" noChangeShapeType="1" noTextEdit="1"/>
              </p:cNvSpPr>
              <p:nvPr/>
            </p:nvSpPr>
            <p:spPr>
              <a:xfrm>
                <a:off x="0" y="-1"/>
                <a:ext cx="10668000" cy="618309"/>
              </a:xfrm>
              <a:prstGeom prst="rect">
                <a:avLst/>
              </a:prstGeom>
              <a:blipFill rotWithShape="1">
                <a:blip r:embed="rId3"/>
                <a:stretch>
                  <a:fillRect b="73"/>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pic>
        <p:nvPicPr>
          <p:cNvPr id="9" name="图片 8" descr="C:\Users\len\Desktop\7-140129231040534.png"/>
          <p:cNvPicPr>
            <a:picLocks noChangeAspect="1"/>
          </p:cNvPicPr>
          <p:nvPr/>
        </p:nvPicPr>
        <p:blipFill rotWithShape="1">
          <a:blip r:embed="rId2"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4"/>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17220"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mc:AlternateContent xmlns:mc="http://schemas.openxmlformats.org/markup-compatibility/2006">
        <mc:Choice xmlns:a14="http://schemas.microsoft.com/office/drawing/2010/main" Requires="a14">
          <p:sp>
            <p:nvSpPr>
              <p:cNvPr id="5" name="文本框 56"/>
              <p:cNvSpPr txBox="1"/>
              <p:nvPr/>
            </p:nvSpPr>
            <p:spPr>
              <a:xfrm>
                <a:off x="64944" y="765131"/>
                <a:ext cx="6335856"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 panose="05000000000000000000" charset="0"/>
                  <a:buChar char="p"/>
                </a:pPr>
                <a14:m>
                  <m:oMath xmlns:m="http://schemas.openxmlformats.org/officeDocument/2006/math">
                    <m:sSup>
                      <m:sSupPr>
                        <m:ctrlPr>
                          <a:rPr lang="en-US" altLang="zh-CN" sz="2400" b="1" i="1">
                            <a:latin typeface="Cambria Math" panose="02040503050406030204" pitchFamily="18" charset="0"/>
                            <a:cs typeface="Cambria Math" panose="02040503050406030204" pitchFamily="18" charset="0"/>
                            <a:sym typeface="+mn-ea"/>
                          </a:rPr>
                        </m:ctrlPr>
                      </m:sSupPr>
                      <m:e>
                        <m:r>
                          <a:rPr lang="en-US" altLang="zh-CN" sz="2400" b="1" i="1">
                            <a:latin typeface="Cambria Math" panose="02040503050406030204" pitchFamily="18" charset="0"/>
                            <a:cs typeface="Cambria Math" panose="02040503050406030204" pitchFamily="18" charset="0"/>
                            <a:sym typeface="+mn-ea"/>
                          </a:rPr>
                          <m:t>𝑲</m:t>
                        </m:r>
                      </m:e>
                      <m:sup>
                        <m:r>
                          <a:rPr lang="en-US" altLang="zh-CN" sz="2400" b="1" i="1">
                            <a:latin typeface="Cambria Math" panose="02040503050406030204" pitchFamily="18" charset="0"/>
                            <a:cs typeface="Cambria Math" panose="02040503050406030204" pitchFamily="18" charset="0"/>
                            <a:sym typeface="+mn-ea"/>
                          </a:rPr>
                          <m:t>−</m:t>
                        </m:r>
                      </m:sup>
                    </m:sSup>
                    <m:r>
                      <a:rPr lang="en-US" altLang="zh-CN" sz="2400" b="1" i="1">
                        <a:latin typeface="Cambria Math" panose="02040503050406030204" pitchFamily="18" charset="0"/>
                        <a:cs typeface="Cambria Math" panose="02040503050406030204" pitchFamily="18" charset="0"/>
                        <a:sym typeface="+mn-ea"/>
                      </a:rPr>
                      <m:t>𝒑</m:t>
                    </m:r>
                  </m:oMath>
                </a14:m>
                <a:r>
                  <a:rPr lang="en-US" altLang="zh-CN" sz="2400" b="1" dirty="0">
                    <a:latin typeface="微软雅黑" panose="020B0503020204020204" charset="-122"/>
                    <a:ea typeface="微软雅黑" panose="020B0503020204020204" charset="-122"/>
                  </a:rPr>
                  <a:t> </a:t>
                </a:r>
                <a:r>
                  <a:rPr lang="zh-CN" altLang="en-US" sz="2400" b="1" dirty="0">
                    <a:latin typeface="微软雅黑" panose="020B0503020204020204" charset="-122"/>
                    <a:ea typeface="微软雅黑" panose="020B0503020204020204" charset="-122"/>
                  </a:rPr>
                  <a:t>阈下散射</a:t>
                </a:r>
                <a:r>
                  <a:rPr lang="zh-CN" altLang="en-US" sz="2400" b="1" dirty="0">
                    <a:latin typeface="微软雅黑" panose="020B0503020204020204" charset="-122"/>
                    <a:ea typeface="微软雅黑" panose="020B0503020204020204" charset="-122"/>
                  </a:rPr>
                  <a:t>振幅</a:t>
                </a:r>
                <a:endParaRPr lang="zh-CN" altLang="en-US" sz="2400" b="1" dirty="0">
                  <a:latin typeface="微软雅黑" panose="020B0503020204020204" charset="-122"/>
                  <a:ea typeface="微软雅黑" panose="020B0503020204020204" charset="-122"/>
                </a:endParaRPr>
              </a:p>
            </p:txBody>
          </p:sp>
        </mc:Choice>
        <mc:Fallback>
          <p:sp>
            <p:nvSpPr>
              <p:cNvPr id="5" name="文本框 56"/>
              <p:cNvSpPr txBox="1">
                <a:spLocks noRot="1" noChangeAspect="1" noMove="1" noResize="1" noEditPoints="1" noAdjustHandles="1" noChangeArrowheads="1" noChangeShapeType="1" noTextEdit="1"/>
              </p:cNvSpPr>
              <p:nvPr/>
            </p:nvSpPr>
            <p:spPr>
              <a:xfrm>
                <a:off x="64944" y="765131"/>
                <a:ext cx="6335856" cy="460375"/>
              </a:xfrm>
              <a:prstGeom prst="rect">
                <a:avLst/>
              </a:prstGeom>
              <a:blipFill rotWithShape="1">
                <a:blip r:embed="rId5"/>
                <a:stretch>
                  <a:fillRect l="-3" t="-128" b="128"/>
                </a:stretch>
              </a:blipFill>
            </p:spPr>
            <p:txBody>
              <a:bodyPr/>
              <a:lstStyle/>
              <a:p>
                <a:r>
                  <a:rPr lang="zh-CN" altLang="en-US">
                    <a:noFill/>
                  </a:rPr>
                  <a:t> </a:t>
                </a:r>
              </a:p>
            </p:txBody>
          </p:sp>
        </mc:Fallback>
      </mc:AlternateContent>
      <p:sp>
        <p:nvSpPr>
          <p:cNvPr id="17" name="文本框 16"/>
          <p:cNvSpPr txBox="1"/>
          <p:nvPr/>
        </p:nvSpPr>
        <p:spPr>
          <a:xfrm>
            <a:off x="6449060" y="1364615"/>
            <a:ext cx="5285740" cy="1476375"/>
          </a:xfrm>
          <a:prstGeom prst="rect">
            <a:avLst/>
          </a:prstGeom>
          <a:noFill/>
        </p:spPr>
        <p:txBody>
          <a:bodyPr wrap="square" rtlCol="0">
            <a:spAutoFit/>
          </a:bodyPr>
          <a:p>
            <a:pPr marL="342900" indent="-342900" fontAlgn="auto">
              <a:spcAft>
                <a:spcPts val="1200"/>
              </a:spcAft>
              <a:buFont typeface="Wingdings" panose="05000000000000000000" charset="0"/>
              <a:buChar char="Ø"/>
            </a:pPr>
            <a:r>
              <a:rPr lang="zh-CN" altLang="en-US" sz="2000" b="1">
                <a:solidFill>
                  <a:schemeClr val="tx1"/>
                </a:solidFill>
                <a:sym typeface="+mn-ea"/>
              </a:rPr>
              <a:t>非在壳计算</a:t>
            </a:r>
            <a:r>
              <a:rPr lang="zh-CN" altLang="en-US" sz="2000" b="1">
                <a:solidFill>
                  <a:schemeClr val="tx1"/>
                </a:solidFill>
                <a:sym typeface="+mn-ea"/>
              </a:rPr>
              <a:t>的阈下振幅没有左手割线带来的奇异结构</a:t>
            </a:r>
            <a:endParaRPr lang="zh-CN" altLang="en-US" sz="2000" b="1">
              <a:solidFill>
                <a:schemeClr val="tx1"/>
              </a:solidFill>
              <a:sym typeface="+mn-ea"/>
            </a:endParaRPr>
          </a:p>
          <a:p>
            <a:pPr marL="342900" indent="-342900" fontAlgn="auto">
              <a:spcAft>
                <a:spcPts val="1200"/>
              </a:spcAft>
              <a:buFont typeface="Wingdings" panose="05000000000000000000" charset="0"/>
              <a:buChar char="Ø"/>
            </a:pPr>
            <a:r>
              <a:rPr lang="zh-CN" altLang="en-US" sz="2000">
                <a:solidFill>
                  <a:schemeClr val="tx1"/>
                </a:solidFill>
              </a:rPr>
              <a:t>在壳、非</a:t>
            </a:r>
            <a:r>
              <a:rPr lang="zh-CN" altLang="en-US" sz="2000">
                <a:solidFill>
                  <a:schemeClr val="tx1"/>
                </a:solidFill>
              </a:rPr>
              <a:t>在壳计算中，</a:t>
            </a:r>
            <a:r>
              <a:rPr lang="en-US" altLang="zh-CN" sz="2000">
                <a:solidFill>
                  <a:schemeClr val="tx1"/>
                </a:solidFill>
              </a:rPr>
              <a:t>LO</a:t>
            </a:r>
            <a:r>
              <a:rPr lang="zh-CN" altLang="en-US" sz="2000">
                <a:solidFill>
                  <a:schemeClr val="tx1"/>
                </a:solidFill>
              </a:rPr>
              <a:t>与纯</a:t>
            </a:r>
            <a:r>
              <a:rPr lang="en-US" altLang="zh-CN" sz="2000">
                <a:solidFill>
                  <a:schemeClr val="tx1"/>
                </a:solidFill>
              </a:rPr>
              <a:t>WT</a:t>
            </a:r>
            <a:r>
              <a:rPr lang="zh-CN" altLang="en-US" sz="2000">
                <a:solidFill>
                  <a:schemeClr val="tx1"/>
                </a:solidFill>
              </a:rPr>
              <a:t>项计算结果的差异非常</a:t>
            </a:r>
            <a:r>
              <a:rPr lang="zh-CN" altLang="en-US" sz="2000">
                <a:solidFill>
                  <a:schemeClr val="tx1"/>
                </a:solidFill>
              </a:rPr>
              <a:t>显著</a:t>
            </a:r>
            <a:endParaRPr lang="zh-CN" altLang="en-US" sz="2000">
              <a:solidFill>
                <a:schemeClr val="tx1"/>
              </a:solidFill>
            </a:endParaRPr>
          </a:p>
        </p:txBody>
      </p:sp>
      <p:sp>
        <p:nvSpPr>
          <p:cNvPr id="6" name="文本框 5"/>
          <p:cNvSpPr txBox="1"/>
          <p:nvPr/>
        </p:nvSpPr>
        <p:spPr>
          <a:xfrm>
            <a:off x="6965315" y="2860675"/>
            <a:ext cx="4599940" cy="706755"/>
          </a:xfrm>
          <a:prstGeom prst="rect">
            <a:avLst/>
          </a:prstGeom>
          <a:noFill/>
        </p:spPr>
        <p:txBody>
          <a:bodyPr wrap="square" rtlCol="0" anchor="t">
            <a:spAutoFit/>
          </a:bodyPr>
          <a:p>
            <a:r>
              <a:rPr lang="en-US" altLang="zh-CN" sz="2000">
                <a:solidFill>
                  <a:srgbClr val="0070C0"/>
                </a:solidFill>
                <a:sym typeface="+mn-ea"/>
              </a:rPr>
              <a:t>Born</a:t>
            </a:r>
            <a:r>
              <a:rPr lang="zh-CN" altLang="en-US" sz="2000">
                <a:solidFill>
                  <a:srgbClr val="0070C0"/>
                </a:solidFill>
                <a:sym typeface="+mn-ea"/>
              </a:rPr>
              <a:t>项在</a:t>
            </a:r>
            <a:r>
              <a:rPr lang="zh-CN" altLang="en-US" sz="2000">
                <a:solidFill>
                  <a:srgbClr val="0070C0"/>
                </a:solidFill>
                <a:sym typeface="+mn-ea"/>
              </a:rPr>
              <a:t>非在壳、在壳框架下发挥着显著不同的作用</a:t>
            </a:r>
            <a:endParaRPr lang="zh-CN" altLang="en-US" sz="2000">
              <a:solidFill>
                <a:srgbClr val="0070C0"/>
              </a:solidFill>
              <a:sym typeface="+mn-ea"/>
            </a:endParaRPr>
          </a:p>
        </p:txBody>
      </p:sp>
      <p:sp>
        <p:nvSpPr>
          <p:cNvPr id="13" name="文本框 12"/>
          <p:cNvSpPr txBox="1"/>
          <p:nvPr/>
        </p:nvSpPr>
        <p:spPr>
          <a:xfrm>
            <a:off x="6449060" y="3587115"/>
            <a:ext cx="5226050" cy="706755"/>
          </a:xfrm>
          <a:prstGeom prst="rect">
            <a:avLst/>
          </a:prstGeom>
          <a:noFill/>
        </p:spPr>
        <p:txBody>
          <a:bodyPr wrap="square" rtlCol="0">
            <a:spAutoFit/>
          </a:bodyPr>
          <a:p>
            <a:pPr marL="342900" indent="-342900">
              <a:buFont typeface="Wingdings" panose="05000000000000000000" charset="0"/>
              <a:buChar char="Ø"/>
            </a:pPr>
            <a:r>
              <a:rPr lang="en-US" altLang="zh-CN" sz="2000" b="1">
                <a:solidFill>
                  <a:schemeClr val="tx1"/>
                </a:solidFill>
                <a:sym typeface="+mn-ea"/>
              </a:rPr>
              <a:t>LO-OFF</a:t>
            </a:r>
            <a:r>
              <a:rPr lang="zh-CN" altLang="en-US" sz="2000" b="1">
                <a:solidFill>
                  <a:schemeClr val="tx1"/>
                </a:solidFill>
                <a:sym typeface="+mn-ea"/>
              </a:rPr>
              <a:t>（</a:t>
            </a:r>
            <a:r>
              <a:rPr lang="en-US" altLang="zh-CN" sz="2000" b="1">
                <a:solidFill>
                  <a:schemeClr val="tx1"/>
                </a:solidFill>
                <a:sym typeface="+mn-ea"/>
              </a:rPr>
              <a:t>WT+Born</a:t>
            </a:r>
            <a:r>
              <a:rPr lang="zh-CN" altLang="en-US" sz="2000" b="1">
                <a:solidFill>
                  <a:schemeClr val="tx1"/>
                </a:solidFill>
                <a:sym typeface="+mn-ea"/>
              </a:rPr>
              <a:t>）的拟合结果比纯</a:t>
            </a:r>
            <a:r>
              <a:rPr lang="en-US" altLang="zh-CN" sz="2000" b="1">
                <a:solidFill>
                  <a:schemeClr val="tx1"/>
                </a:solidFill>
                <a:sym typeface="+mn-ea"/>
              </a:rPr>
              <a:t>WT</a:t>
            </a:r>
            <a:r>
              <a:rPr lang="zh-CN" altLang="en-US" sz="2000" b="1">
                <a:solidFill>
                  <a:schemeClr val="tx1"/>
                </a:solidFill>
                <a:sym typeface="+mn-ea"/>
              </a:rPr>
              <a:t>项计算结果差</a:t>
            </a:r>
            <a:endParaRPr lang="zh-CN" altLang="en-US" sz="2000">
              <a:solidFill>
                <a:schemeClr val="tx1"/>
              </a:solidFill>
            </a:endParaRPr>
          </a:p>
        </p:txBody>
      </p:sp>
      <p:sp>
        <p:nvSpPr>
          <p:cNvPr id="15" name="文本框 14"/>
          <p:cNvSpPr txBox="1"/>
          <p:nvPr/>
        </p:nvSpPr>
        <p:spPr>
          <a:xfrm>
            <a:off x="6767195" y="4371975"/>
            <a:ext cx="5059045" cy="398780"/>
          </a:xfrm>
          <a:prstGeom prst="rect">
            <a:avLst/>
          </a:prstGeom>
          <a:noFill/>
        </p:spPr>
        <p:txBody>
          <a:bodyPr wrap="square" rtlCol="0" anchor="t">
            <a:spAutoFit/>
          </a:bodyPr>
          <a:p>
            <a:r>
              <a:rPr lang="en-US" altLang="zh-CN" sz="2000">
                <a:solidFill>
                  <a:srgbClr val="0070C0"/>
                </a:solidFill>
                <a:sym typeface="+mn-ea"/>
              </a:rPr>
              <a:t>Born</a:t>
            </a:r>
            <a:r>
              <a:rPr lang="zh-CN" altLang="en-US" sz="2000">
                <a:solidFill>
                  <a:srgbClr val="0070C0"/>
                </a:solidFill>
                <a:sym typeface="+mn-ea"/>
              </a:rPr>
              <a:t>项在</a:t>
            </a:r>
            <a:r>
              <a:rPr lang="zh-CN" altLang="en-US" sz="2000">
                <a:solidFill>
                  <a:srgbClr val="0070C0"/>
                </a:solidFill>
                <a:sym typeface="+mn-ea"/>
              </a:rPr>
              <a:t>非在壳框架下引入非平庸的动力学</a:t>
            </a:r>
            <a:endParaRPr lang="zh-CN" altLang="en-US" sz="2000">
              <a:solidFill>
                <a:srgbClr val="0070C0"/>
              </a:solidFill>
              <a:sym typeface="+mn-ea"/>
            </a:endParaRPr>
          </a:p>
        </p:txBody>
      </p:sp>
      <p:sp>
        <p:nvSpPr>
          <p:cNvPr id="16" name="文本框 15"/>
          <p:cNvSpPr txBox="1"/>
          <p:nvPr/>
        </p:nvSpPr>
        <p:spPr>
          <a:xfrm>
            <a:off x="627380" y="5339080"/>
            <a:ext cx="11047730" cy="829945"/>
          </a:xfrm>
          <a:prstGeom prst="rect">
            <a:avLst/>
          </a:prstGeom>
        </p:spPr>
        <p:txBody>
          <a:bodyPr wrap="square">
            <a:spAutoFit/>
          </a:bodyPr>
          <a:p>
            <a:r>
              <a:rPr lang="en-US" altLang="zh-CN" sz="2400" b="1">
                <a:solidFill>
                  <a:srgbClr val="C00000"/>
                </a:solidFill>
              </a:rPr>
              <a:t>Born</a:t>
            </a:r>
            <a:r>
              <a:rPr lang="zh-CN" altLang="en-US" sz="2400" b="1">
                <a:solidFill>
                  <a:srgbClr val="C00000"/>
                </a:solidFill>
              </a:rPr>
              <a:t>项应当与次领头阶 </a:t>
            </a:r>
            <a:r>
              <a:rPr lang="en-US" altLang="zh-CN" sz="2400" b="1">
                <a:solidFill>
                  <a:srgbClr val="C00000"/>
                </a:solidFill>
              </a:rPr>
              <a:t>(NLO) </a:t>
            </a:r>
            <a:r>
              <a:rPr lang="zh-CN" altLang="en-US" sz="2400" b="1">
                <a:solidFill>
                  <a:srgbClr val="C00000"/>
                </a:solidFill>
              </a:rPr>
              <a:t>接触项做自洽处理；将</a:t>
            </a:r>
            <a:r>
              <a:rPr lang="en-US" altLang="zh-CN" sz="2400" b="1">
                <a:solidFill>
                  <a:srgbClr val="C00000"/>
                </a:solidFill>
              </a:rPr>
              <a:t>Born</a:t>
            </a:r>
            <a:r>
              <a:rPr lang="zh-CN" altLang="en-US" sz="2400" b="1">
                <a:solidFill>
                  <a:srgbClr val="C00000"/>
                </a:solidFill>
              </a:rPr>
              <a:t>归并</a:t>
            </a:r>
            <a:r>
              <a:rPr lang="en-US" altLang="zh-CN" sz="2400" b="1">
                <a:solidFill>
                  <a:srgbClr val="C00000"/>
                </a:solidFill>
              </a:rPr>
              <a:t>NLO</a:t>
            </a:r>
            <a:r>
              <a:rPr lang="zh-CN" altLang="en-US" sz="2400" b="1">
                <a:solidFill>
                  <a:srgbClr val="C00000"/>
                </a:solidFill>
              </a:rPr>
              <a:t>处理，能够得到稳定的理论描述，且不会破坏领头阶 </a:t>
            </a:r>
            <a:r>
              <a:rPr lang="en-US" altLang="zh-CN" sz="2400" b="1">
                <a:solidFill>
                  <a:srgbClr val="C00000"/>
                </a:solidFill>
              </a:rPr>
              <a:t>(</a:t>
            </a:r>
            <a:r>
              <a:rPr lang="en-US" altLang="zh-CN" sz="2400" b="1">
                <a:solidFill>
                  <a:srgbClr val="C00000"/>
                </a:solidFill>
              </a:rPr>
              <a:t>WT) </a:t>
            </a:r>
            <a:r>
              <a:rPr lang="zh-CN" altLang="en-US" sz="2400" b="1">
                <a:solidFill>
                  <a:srgbClr val="C00000"/>
                </a:solidFill>
              </a:rPr>
              <a:t>的 </a:t>
            </a:r>
            <a:r>
              <a:rPr lang="en-US" altLang="zh-CN" sz="2400" b="1">
                <a:solidFill>
                  <a:srgbClr val="C00000"/>
                </a:solidFill>
              </a:rPr>
              <a:t>SU (3) </a:t>
            </a:r>
            <a:r>
              <a:rPr lang="zh-CN" altLang="en-US" sz="2400" b="1">
                <a:solidFill>
                  <a:srgbClr val="C00000"/>
                </a:solidFill>
              </a:rPr>
              <a:t>味对称性。</a:t>
            </a:r>
            <a:endParaRPr lang="zh-CN" altLang="en-US" sz="2400" b="1">
              <a:solidFill>
                <a:srgbClr val="C0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mc:AlternateContent xmlns:mc="http://schemas.openxmlformats.org/markup-compatibility/2006">
        <mc:Choice xmlns:a14="http://schemas.microsoft.com/office/drawing/2010/main" Requires="a14">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2400" b="1" dirty="0">
                    <a:latin typeface="Cambria Math" panose="02040503050406030204" pitchFamily="18" charset="0"/>
                    <a:ea typeface="微软雅黑" panose="020B0503020204020204" charset="-122"/>
                    <a:cs typeface="Cambria Math" panose="02040503050406030204" pitchFamily="18" charset="0"/>
                    <a:sym typeface="+mn-ea"/>
                  </a:rPr>
                  <a:t> </a:t>
                </a:r>
                <a14:m>
                  <m:oMath xmlns:m="http://schemas.openxmlformats.org/officeDocument/2006/math">
                    <m:acc>
                      <m:accPr>
                        <m:chr m:val="̅"/>
                        <m:ctrlPr>
                          <a:rPr lang="en-US" altLang="zh-CN" sz="2400" b="1" i="1" dirty="0">
                            <a:latin typeface="Cambria Math" panose="02040503050406030204" pitchFamily="18" charset="0"/>
                            <a:ea typeface="微软雅黑" panose="020B0503020204020204" charset="-122"/>
                            <a:cs typeface="Cambria Math" panose="02040503050406030204" pitchFamily="18" charset="0"/>
                          </a:rPr>
                        </m:ctrlPr>
                      </m:accPr>
                      <m:e>
                        <m:r>
                          <a:rPr lang="en-US" altLang="zh-CN" sz="2400" b="1" i="1" dirty="0">
                            <a:latin typeface="Cambria Math" panose="02040503050406030204" pitchFamily="18" charset="0"/>
                            <a:ea typeface="微软雅黑" panose="020B0503020204020204" charset="-122"/>
                            <a:cs typeface="Cambria Math" panose="02040503050406030204" pitchFamily="18" charset="0"/>
                          </a:rPr>
                          <m:t>𝑲</m:t>
                        </m:r>
                      </m:e>
                    </m:acc>
                    <m:r>
                      <a:rPr lang="en-US" altLang="zh-CN" sz="2400" b="1" dirty="0">
                        <a:latin typeface="Cambria Math" panose="02040503050406030204" pitchFamily="18" charset="0"/>
                        <a:ea typeface="微软雅黑" panose="020B0503020204020204" charset="-122"/>
                        <a:cs typeface="Cambria Math" panose="02040503050406030204" pitchFamily="18" charset="0"/>
                      </a:rPr>
                      <m:t>𝐍</m:t>
                    </m:r>
                  </m:oMath>
                </a14:m>
                <a:r>
                  <a:rPr lang="zh-CN" altLang="en-US" sz="2400" b="1" dirty="0">
                    <a:latin typeface="Cambria Math" panose="02040503050406030204" pitchFamily="18" charset="0"/>
                    <a:ea typeface="微软雅黑" panose="020B0503020204020204" charset="-122"/>
                    <a:cs typeface="Cambria Math" panose="02040503050406030204" pitchFamily="18" charset="0"/>
                    <a:sym typeface="+mn-ea"/>
                  </a:rPr>
                  <a:t>相互作用</a:t>
                </a:r>
                <a:endParaRPr lang="zh-CN" altLang="en-US" sz="2400" b="1" dirty="0"/>
              </a:p>
            </p:txBody>
          </p:sp>
        </mc:Choice>
        <mc:Fallback>
          <p:sp>
            <p:nvSpPr>
              <p:cNvPr id="7" name="矩形 6"/>
              <p:cNvSpPr>
                <a:spLocks noRot="1" noChangeAspect="1" noMove="1" noResize="1" noEditPoints="1" noAdjustHandles="1" noChangeArrowheads="1" noChangeShapeType="1" noTextEdit="1"/>
              </p:cNvSpPr>
              <p:nvPr/>
            </p:nvSpPr>
            <p:spPr>
              <a:xfrm>
                <a:off x="0" y="-1"/>
                <a:ext cx="10668000" cy="618309"/>
              </a:xfrm>
              <a:prstGeom prst="rect">
                <a:avLst/>
              </a:prstGeom>
              <a:blipFill rotWithShape="1">
                <a:blip r:embed="rId2"/>
                <a:stretch>
                  <a:fillRect b="73"/>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pic>
        <p:nvPicPr>
          <p:cNvPr id="9" name="图片 8" descr="C:\Users\len\Desktop\7-140129231040534.png"/>
          <p:cNvPicPr>
            <a:picLocks noChangeAspect="1"/>
          </p:cNvPicPr>
          <p:nvPr/>
        </p:nvPicPr>
        <p:blipFill rotWithShape="1">
          <a:blip r:embed="rId1"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3"/>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17220"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mc:AlternateContent xmlns:mc="http://schemas.openxmlformats.org/markup-compatibility/2006">
        <mc:Choice xmlns:a14="http://schemas.microsoft.com/office/drawing/2010/main" Requires="a14">
          <p:sp>
            <p:nvSpPr>
              <p:cNvPr id="5" name="文本框 56"/>
              <p:cNvSpPr txBox="1"/>
              <p:nvPr/>
            </p:nvSpPr>
            <p:spPr>
              <a:xfrm>
                <a:off x="64944" y="765131"/>
                <a:ext cx="6335856"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 panose="05000000000000000000" charset="0"/>
                  <a:buChar char="p"/>
                </a:pPr>
                <a14:m>
                  <m:oMath xmlns:m="http://schemas.openxmlformats.org/officeDocument/2006/math">
                    <m:r>
                      <a:rPr lang="el-GR" altLang="zh-CN" sz="2400" b="1">
                        <a:solidFill>
                          <a:srgbClr val="0070C0"/>
                        </a:solidFill>
                        <a:latin typeface="Cambria Math" panose="02040503050406030204" pitchFamily="18" charset="0"/>
                        <a:ea typeface="微软雅黑" panose="020B0503020204020204" charset="-122"/>
                      </a:rPr>
                      <m:t>𝜦</m:t>
                    </m:r>
                  </m:oMath>
                </a14:m>
                <a:r>
                  <a:rPr lang="en-US" altLang="zh-CN" sz="2400" b="1" dirty="0">
                    <a:solidFill>
                      <a:srgbClr val="0070C0"/>
                    </a:solidFill>
                    <a:latin typeface="微软雅黑" panose="020B0503020204020204" charset="-122"/>
                    <a:ea typeface="微软雅黑" panose="020B0503020204020204" charset="-122"/>
                    <a:sym typeface="+mn-ea"/>
                  </a:rPr>
                  <a:t>(1405)</a:t>
                </a:r>
                <a:r>
                  <a:rPr lang="en-US" altLang="zh-CN" sz="2400" b="1" dirty="0">
                    <a:latin typeface="微软雅黑" panose="020B0503020204020204" charset="-122"/>
                    <a:ea typeface="微软雅黑" panose="020B0503020204020204" charset="-122"/>
                  </a:rPr>
                  <a:t> </a:t>
                </a:r>
                <a:r>
                  <a:rPr lang="zh-CN" altLang="en-US" sz="2400" b="1" dirty="0">
                    <a:latin typeface="微软雅黑" panose="020B0503020204020204" charset="-122"/>
                    <a:ea typeface="微软雅黑" panose="020B0503020204020204" charset="-122"/>
                  </a:rPr>
                  <a:t>双极点</a:t>
                </a:r>
                <a:r>
                  <a:rPr lang="zh-CN" altLang="en-US" sz="2400" b="1" dirty="0">
                    <a:latin typeface="微软雅黑" panose="020B0503020204020204" charset="-122"/>
                    <a:ea typeface="微软雅黑" panose="020B0503020204020204" charset="-122"/>
                  </a:rPr>
                  <a:t>结构</a:t>
                </a:r>
                <a:endParaRPr lang="zh-CN" altLang="en-US" sz="2400" b="1" dirty="0">
                  <a:latin typeface="微软雅黑" panose="020B0503020204020204" charset="-122"/>
                  <a:ea typeface="微软雅黑" panose="020B0503020204020204" charset="-122"/>
                </a:endParaRPr>
              </a:p>
            </p:txBody>
          </p:sp>
        </mc:Choice>
        <mc:Fallback>
          <p:sp>
            <p:nvSpPr>
              <p:cNvPr id="5" name="文本框 56"/>
              <p:cNvSpPr txBox="1">
                <a:spLocks noRot="1" noChangeAspect="1" noMove="1" noResize="1" noEditPoints="1" noAdjustHandles="1" noChangeArrowheads="1" noChangeShapeType="1" noTextEdit="1"/>
              </p:cNvSpPr>
              <p:nvPr/>
            </p:nvSpPr>
            <p:spPr>
              <a:xfrm>
                <a:off x="64944" y="765131"/>
                <a:ext cx="6335856" cy="460375"/>
              </a:xfrm>
              <a:prstGeom prst="rect">
                <a:avLst/>
              </a:prstGeom>
              <a:blipFill rotWithShape="1">
                <a:blip r:embed="rId4"/>
                <a:stretch>
                  <a:fillRect l="-3" t="-128" b="128"/>
                </a:stretch>
              </a:blipFill>
            </p:spPr>
            <p:txBody>
              <a:bodyPr/>
              <a:lstStyle/>
              <a:p>
                <a:r>
                  <a:rPr lang="zh-CN" altLang="en-US">
                    <a:noFill/>
                  </a:rPr>
                  <a:t> </a:t>
                </a:r>
              </a:p>
            </p:txBody>
          </p:sp>
        </mc:Fallback>
      </mc:AlternateContent>
      <p:pic>
        <p:nvPicPr>
          <p:cNvPr id="4" name="图片 3"/>
          <p:cNvPicPr>
            <a:picLocks noChangeAspect="1"/>
          </p:cNvPicPr>
          <p:nvPr/>
        </p:nvPicPr>
        <p:blipFill>
          <a:blip r:embed="rId5"/>
          <a:stretch>
            <a:fillRect/>
          </a:stretch>
        </p:blipFill>
        <p:spPr>
          <a:xfrm>
            <a:off x="816610" y="1286510"/>
            <a:ext cx="5584190" cy="4130040"/>
          </a:xfrm>
          <a:prstGeom prst="rect">
            <a:avLst/>
          </a:prstGeom>
        </p:spPr>
      </p:pic>
      <p:pic>
        <p:nvPicPr>
          <p:cNvPr id="14" name="图片 13"/>
          <p:cNvPicPr>
            <a:picLocks noChangeAspect="1"/>
          </p:cNvPicPr>
          <p:nvPr/>
        </p:nvPicPr>
        <p:blipFill>
          <a:blip r:embed="rId6"/>
          <a:stretch>
            <a:fillRect/>
          </a:stretch>
        </p:blipFill>
        <p:spPr>
          <a:xfrm>
            <a:off x="6941820" y="2019300"/>
            <a:ext cx="3726180" cy="609600"/>
          </a:xfrm>
          <a:prstGeom prst="rect">
            <a:avLst/>
          </a:prstGeom>
        </p:spPr>
      </p:pic>
      <p:sp>
        <p:nvSpPr>
          <p:cNvPr id="19" name="文本框 18"/>
          <p:cNvSpPr txBox="1"/>
          <p:nvPr/>
        </p:nvSpPr>
        <p:spPr>
          <a:xfrm>
            <a:off x="1572895" y="5511165"/>
            <a:ext cx="8439150" cy="344805"/>
          </a:xfrm>
          <a:prstGeom prst="rect">
            <a:avLst/>
          </a:prstGeom>
          <a:noFill/>
        </p:spPr>
        <p:txBody>
          <a:bodyPr wrap="square" rtlCol="0">
            <a:noAutofit/>
          </a:bodyPr>
          <a:p>
            <a:r>
              <a:rPr lang="zh-CN" altLang="en-US" sz="2400" b="1">
                <a:solidFill>
                  <a:srgbClr val="C00000"/>
                </a:solidFill>
              </a:rPr>
              <a:t>双极点特性是手征动力学的内禀属性，并非在壳近似的结果</a:t>
            </a:r>
            <a:endParaRPr lang="zh-CN" altLang="en-US" sz="2400" b="1">
              <a:solidFill>
                <a:srgbClr val="C00000"/>
              </a:solidFill>
            </a:endParaRPr>
          </a:p>
        </p:txBody>
      </p:sp>
      <p:sp>
        <p:nvSpPr>
          <p:cNvPr id="23" name="文本框 22"/>
          <p:cNvSpPr txBox="1"/>
          <p:nvPr/>
        </p:nvSpPr>
        <p:spPr>
          <a:xfrm>
            <a:off x="6447790" y="1574800"/>
            <a:ext cx="4064000" cy="398780"/>
          </a:xfrm>
          <a:prstGeom prst="rect">
            <a:avLst/>
          </a:prstGeom>
          <a:noFill/>
        </p:spPr>
        <p:txBody>
          <a:bodyPr wrap="square" rtlCol="0">
            <a:spAutoFit/>
          </a:bodyPr>
          <a:p>
            <a:pPr marL="342900" indent="-342900">
              <a:buFont typeface="Wingdings" panose="05000000000000000000" charset="0"/>
              <a:buChar char="Ø"/>
            </a:pPr>
            <a:r>
              <a:rPr lang="zh-CN" altLang="en-US" sz="2000"/>
              <a:t>极点位置</a:t>
            </a:r>
            <a:endParaRPr lang="zh-CN" altLang="en-US" sz="2000"/>
          </a:p>
        </p:txBody>
      </p:sp>
      <p:sp>
        <p:nvSpPr>
          <p:cNvPr id="24" name="文本框 23"/>
          <p:cNvSpPr txBox="1"/>
          <p:nvPr/>
        </p:nvSpPr>
        <p:spPr>
          <a:xfrm>
            <a:off x="6447790" y="2745740"/>
            <a:ext cx="4064000" cy="398780"/>
          </a:xfrm>
          <a:prstGeom prst="rect">
            <a:avLst/>
          </a:prstGeom>
          <a:noFill/>
        </p:spPr>
        <p:txBody>
          <a:bodyPr wrap="square" rtlCol="0">
            <a:spAutoFit/>
          </a:bodyPr>
          <a:p>
            <a:pPr marL="342900" indent="-342900">
              <a:buFont typeface="Wingdings" panose="05000000000000000000" charset="0"/>
              <a:buChar char="Ø"/>
            </a:pPr>
            <a:r>
              <a:rPr lang="zh-CN" altLang="en-US" sz="2000"/>
              <a:t>散射长度</a:t>
            </a:r>
            <a:endParaRPr lang="zh-CN" altLang="en-US" sz="2000"/>
          </a:p>
        </p:txBody>
      </p:sp>
      <p:pic>
        <p:nvPicPr>
          <p:cNvPr id="25" name="图片 24"/>
          <p:cNvPicPr>
            <a:picLocks noChangeAspect="1"/>
          </p:cNvPicPr>
          <p:nvPr/>
        </p:nvPicPr>
        <p:blipFill>
          <a:blip r:embed="rId7"/>
          <a:stretch>
            <a:fillRect/>
          </a:stretch>
        </p:blipFill>
        <p:spPr>
          <a:xfrm>
            <a:off x="6891655" y="3149600"/>
            <a:ext cx="4557395" cy="89852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mc:AlternateContent xmlns:mc="http://schemas.openxmlformats.org/markup-compatibility/2006">
        <mc:Choice xmlns:a14="http://schemas.microsoft.com/office/drawing/2010/main" Requires="a14">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zh-CN" sz="2400" b="1" dirty="0">
                    <a:latin typeface="Cambria Math" panose="02040503050406030204" pitchFamily="18" charset="0"/>
                    <a:ea typeface="微软雅黑" panose="020B0503020204020204" charset="-122"/>
                    <a:cs typeface="Cambria Math" panose="02040503050406030204" pitchFamily="18" charset="0"/>
                    <a:sym typeface="+mn-ea"/>
                  </a:rPr>
                  <a:t> </a:t>
                </a:r>
                <a14:m>
                  <m:oMath xmlns:m="http://schemas.openxmlformats.org/officeDocument/2006/math">
                    <m:acc>
                      <m:accPr>
                        <m:chr m:val="̅"/>
                        <m:ctrlPr>
                          <a:rPr lang="en-US" altLang="zh-CN" sz="2400" b="1" i="1" dirty="0">
                            <a:latin typeface="Cambria Math" panose="02040503050406030204" pitchFamily="18" charset="0"/>
                            <a:ea typeface="微软雅黑" panose="020B0503020204020204" charset="-122"/>
                            <a:cs typeface="Cambria Math" panose="02040503050406030204" pitchFamily="18" charset="0"/>
                          </a:rPr>
                        </m:ctrlPr>
                      </m:accPr>
                      <m:e>
                        <m:r>
                          <a:rPr lang="en-US" altLang="zh-CN" sz="2400" b="1" i="1" dirty="0">
                            <a:latin typeface="Cambria Math" panose="02040503050406030204" pitchFamily="18" charset="0"/>
                            <a:ea typeface="微软雅黑" panose="020B0503020204020204" charset="-122"/>
                            <a:cs typeface="Cambria Math" panose="02040503050406030204" pitchFamily="18" charset="0"/>
                          </a:rPr>
                          <m:t>𝑲</m:t>
                        </m:r>
                      </m:e>
                    </m:acc>
                    <m:r>
                      <a:rPr lang="en-US" altLang="zh-CN" sz="2400" b="1" dirty="0">
                        <a:latin typeface="Cambria Math" panose="02040503050406030204" pitchFamily="18" charset="0"/>
                        <a:ea typeface="微软雅黑" panose="020B0503020204020204" charset="-122"/>
                        <a:cs typeface="Cambria Math" panose="02040503050406030204" pitchFamily="18" charset="0"/>
                      </a:rPr>
                      <m:t>𝐍</m:t>
                    </m:r>
                  </m:oMath>
                </a14:m>
                <a:r>
                  <a:rPr lang="zh-CN" altLang="en-US" sz="2400" b="1" dirty="0">
                    <a:latin typeface="Cambria Math" panose="02040503050406030204" pitchFamily="18" charset="0"/>
                    <a:ea typeface="微软雅黑" panose="020B0503020204020204" charset="-122"/>
                    <a:cs typeface="Cambria Math" panose="02040503050406030204" pitchFamily="18" charset="0"/>
                    <a:sym typeface="+mn-ea"/>
                  </a:rPr>
                  <a:t>相互作用</a:t>
                </a:r>
                <a:endParaRPr lang="zh-CN" altLang="en-US" sz="2400" b="1" dirty="0"/>
              </a:p>
            </p:txBody>
          </p:sp>
        </mc:Choice>
        <mc:Fallback>
          <p:sp>
            <p:nvSpPr>
              <p:cNvPr id="7" name="矩形 6"/>
              <p:cNvSpPr>
                <a:spLocks noRot="1" noChangeAspect="1" noMove="1" noResize="1" noEditPoints="1" noAdjustHandles="1" noChangeArrowheads="1" noChangeShapeType="1" noTextEdit="1"/>
              </p:cNvSpPr>
              <p:nvPr/>
            </p:nvSpPr>
            <p:spPr>
              <a:xfrm>
                <a:off x="0" y="-1"/>
                <a:ext cx="10668000" cy="618309"/>
              </a:xfrm>
              <a:prstGeom prst="rect">
                <a:avLst/>
              </a:prstGeom>
              <a:blipFill rotWithShape="1">
                <a:blip r:embed="rId2"/>
                <a:stretch>
                  <a:fillRect b="73"/>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pic>
        <p:nvPicPr>
          <p:cNvPr id="9" name="图片 8" descr="C:\Users\len\Desktop\7-140129231040534.png"/>
          <p:cNvPicPr>
            <a:picLocks noChangeAspect="1"/>
          </p:cNvPicPr>
          <p:nvPr/>
        </p:nvPicPr>
        <p:blipFill rotWithShape="1">
          <a:blip r:embed="rId1"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3"/>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17220"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20" name="文本框 56"/>
          <p:cNvSpPr txBox="1"/>
          <p:nvPr/>
        </p:nvSpPr>
        <p:spPr>
          <a:xfrm>
            <a:off x="212090" y="765175"/>
            <a:ext cx="4607560"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Wingdings" panose="05000000000000000000" charset="0"/>
              <a:buChar char="p"/>
            </a:pPr>
            <a:r>
              <a:rPr lang="zh-CN" altLang="en-US" sz="2400" b="1" dirty="0">
                <a:latin typeface="微软雅黑" panose="020B0503020204020204" charset="-122"/>
                <a:ea typeface="微软雅黑" panose="020B0503020204020204" charset="-122"/>
              </a:rPr>
              <a:t>动量关联</a:t>
            </a:r>
            <a:r>
              <a:rPr lang="zh-CN" altLang="en-US" sz="2400" b="1" dirty="0">
                <a:latin typeface="微软雅黑" panose="020B0503020204020204" charset="-122"/>
                <a:ea typeface="微软雅黑" panose="020B0503020204020204" charset="-122"/>
              </a:rPr>
              <a:t>函数</a:t>
            </a:r>
            <a:endParaRPr lang="zh-CN" altLang="en-US" sz="2400" b="1" dirty="0">
              <a:latin typeface="微软雅黑" panose="020B0503020204020204" charset="-122"/>
              <a:ea typeface="微软雅黑" panose="020B0503020204020204" charset="-122"/>
            </a:endParaRPr>
          </a:p>
        </p:txBody>
      </p:sp>
      <p:pic>
        <p:nvPicPr>
          <p:cNvPr id="21" name="图片 20"/>
          <p:cNvPicPr>
            <a:picLocks noChangeAspect="1"/>
          </p:cNvPicPr>
          <p:nvPr/>
        </p:nvPicPr>
        <p:blipFill>
          <a:blip r:embed="rId4"/>
          <a:stretch>
            <a:fillRect/>
          </a:stretch>
        </p:blipFill>
        <p:spPr>
          <a:xfrm>
            <a:off x="6640830" y="1230630"/>
            <a:ext cx="4457700" cy="2811145"/>
          </a:xfrm>
          <a:prstGeom prst="rect">
            <a:avLst/>
          </a:prstGeom>
        </p:spPr>
      </p:pic>
      <p:pic>
        <p:nvPicPr>
          <p:cNvPr id="22" name="图片 21"/>
          <p:cNvPicPr>
            <a:picLocks noChangeAspect="1"/>
          </p:cNvPicPr>
          <p:nvPr/>
        </p:nvPicPr>
        <p:blipFill>
          <a:blip r:embed="rId5"/>
          <a:stretch>
            <a:fillRect/>
          </a:stretch>
        </p:blipFill>
        <p:spPr>
          <a:xfrm>
            <a:off x="933450" y="1309370"/>
            <a:ext cx="4263390" cy="2778760"/>
          </a:xfrm>
          <a:prstGeom prst="rect">
            <a:avLst/>
          </a:prstGeom>
        </p:spPr>
      </p:pic>
      <mc:AlternateContent xmlns:mc="http://schemas.openxmlformats.org/markup-compatibility/2006">
        <mc:Choice xmlns:a14="http://schemas.microsoft.com/office/drawing/2010/main" Requires="a14">
          <p:sp>
            <p:nvSpPr>
              <p:cNvPr id="2" name="文本框 1"/>
              <p:cNvSpPr txBox="1"/>
              <p:nvPr/>
            </p:nvSpPr>
            <p:spPr>
              <a:xfrm>
                <a:off x="9723120" y="2085975"/>
                <a:ext cx="934085" cy="460375"/>
              </a:xfrm>
              <a:prstGeom prst="rect">
                <a:avLst/>
              </a:prstGeom>
              <a:noFill/>
              <a:ln w="28575" cmpd="sng">
                <a:solidFill>
                  <a:schemeClr val="tx1"/>
                </a:solidFill>
                <a:prstDash val="solid"/>
              </a:ln>
            </p:spPr>
            <p:txBody>
              <a:bodyPr wrap="square" rtlCol="0" anchor="t">
                <a:spAutoFit/>
              </a:bodyPr>
              <a:p>
                <a14:m>
                  <m:oMathPara xmlns:m="http://schemas.openxmlformats.org/officeDocument/2006/math">
                    <m:oMathParaPr>
                      <m:jc m:val="centerGroup"/>
                    </m:oMathParaPr>
                    <m:oMath xmlns:m="http://schemas.openxmlformats.org/officeDocument/2006/math">
                      <m:sSup>
                        <m:sSupPr>
                          <m:ctrlPr>
                            <a:rPr lang="en-US" altLang="zh-CN" sz="2400" b="1" i="1">
                              <a:latin typeface="Cambria Math" panose="02040503050406030204" pitchFamily="18" charset="0"/>
                              <a:cs typeface="Cambria Math" panose="02040503050406030204" pitchFamily="18" charset="0"/>
                              <a:sym typeface="+mn-ea"/>
                            </a:rPr>
                          </m:ctrlPr>
                        </m:sSupPr>
                        <m:e>
                          <m:r>
                            <a:rPr lang="en-US" altLang="zh-CN" sz="2400" b="1" i="1">
                              <a:latin typeface="Cambria Math" panose="02040503050406030204" pitchFamily="18" charset="0"/>
                              <a:cs typeface="Cambria Math" panose="02040503050406030204" pitchFamily="18" charset="0"/>
                              <a:sym typeface="+mn-ea"/>
                            </a:rPr>
                            <m:t>𝑲</m:t>
                          </m:r>
                        </m:e>
                        <m:sup>
                          <m:r>
                            <a:rPr lang="en-US" altLang="zh-CN" sz="2400" b="1" i="1">
                              <a:latin typeface="Cambria Math" panose="02040503050406030204" pitchFamily="18" charset="0"/>
                              <a:cs typeface="Cambria Math" panose="02040503050406030204" pitchFamily="18" charset="0"/>
                              <a:sym typeface="+mn-ea"/>
                            </a:rPr>
                            <m:t>−</m:t>
                          </m:r>
                        </m:sup>
                      </m:sSup>
                      <m:r>
                        <a:rPr lang="en-US" altLang="zh-CN" sz="2400" b="1" i="1">
                          <a:latin typeface="Cambria Math" panose="02040503050406030204" pitchFamily="18" charset="0"/>
                          <a:cs typeface="Cambria Math" panose="02040503050406030204" pitchFamily="18" charset="0"/>
                          <a:sym typeface="+mn-ea"/>
                        </a:rPr>
                        <m:t>𝒑</m:t>
                      </m:r>
                    </m:oMath>
                  </m:oMathPara>
                </a14:m>
                <a:endParaRPr lang="en-US" altLang="zh-CN" sz="2400" b="1" i="1">
                  <a:latin typeface="Cambria Math" panose="02040503050406030204" pitchFamily="18" charset="0"/>
                  <a:cs typeface="Cambria Math" panose="02040503050406030204" pitchFamily="18" charset="0"/>
                  <a:sym typeface="+mn-ea"/>
                </a:endParaRPr>
              </a:p>
            </p:txBody>
          </p:sp>
        </mc:Choice>
        <mc:Fallback>
          <p:sp>
            <p:nvSpPr>
              <p:cNvPr id="2" name="文本框 1"/>
              <p:cNvSpPr txBox="1">
                <a:spLocks noRot="1" noChangeAspect="1" noMove="1" noResize="1" noEditPoints="1" noAdjustHandles="1" noChangeArrowheads="1" noChangeShapeType="1" noTextEdit="1"/>
              </p:cNvSpPr>
              <p:nvPr/>
            </p:nvSpPr>
            <p:spPr>
              <a:xfrm>
                <a:off x="9723120" y="2085975"/>
                <a:ext cx="934085" cy="460375"/>
              </a:xfrm>
              <a:prstGeom prst="rect">
                <a:avLst/>
              </a:prstGeom>
              <a:blipFill rotWithShape="1">
                <a:blip r:embed="rId6"/>
                <a:stretch>
                  <a:fillRect l="-1564" t="-3172" r="-1496" b="-3034"/>
                </a:stretch>
              </a:blipFill>
              <a:ln w="28575" cmpd="sng">
                <a:solidFill>
                  <a:schemeClr val="tx1"/>
                </a:solidFill>
                <a:prstDash val="solid"/>
              </a:ln>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 name="文本框 5"/>
              <p:cNvSpPr txBox="1"/>
              <p:nvPr/>
            </p:nvSpPr>
            <p:spPr>
              <a:xfrm>
                <a:off x="3885565" y="2085975"/>
                <a:ext cx="934085" cy="464185"/>
              </a:xfrm>
              <a:prstGeom prst="rect">
                <a:avLst/>
              </a:prstGeom>
              <a:noFill/>
              <a:ln w="28575" cmpd="sng">
                <a:solidFill>
                  <a:schemeClr val="tx1"/>
                </a:solidFill>
                <a:prstDash val="solid"/>
              </a:ln>
            </p:spPr>
            <p:txBody>
              <a:bodyPr wrap="square" rtlCol="0" anchor="t">
                <a:spAutoFit/>
              </a:bodyPr>
              <a:p>
                <a14:m>
                  <m:oMathPara xmlns:m="http://schemas.openxmlformats.org/officeDocument/2006/math">
                    <m:oMathParaPr>
                      <m:jc m:val="centerGroup"/>
                    </m:oMathParaPr>
                    <m:oMath xmlns:m="http://schemas.openxmlformats.org/officeDocument/2006/math">
                      <m:sSup>
                        <m:sSupPr>
                          <m:ctrlPr>
                            <a:rPr lang="en-US" altLang="zh-CN" sz="2400" b="1" i="1">
                              <a:latin typeface="Cambria Math" panose="02040503050406030204" pitchFamily="18" charset="0"/>
                              <a:cs typeface="Cambria Math" panose="02040503050406030204" pitchFamily="18" charset="0"/>
                              <a:sym typeface="+mn-ea"/>
                            </a:rPr>
                          </m:ctrlPr>
                        </m:sSupPr>
                        <m:e>
                          <m:r>
                            <a:rPr lang="en-US" altLang="zh-CN" sz="2400" b="1" i="1">
                              <a:latin typeface="Cambria Math" panose="02040503050406030204" pitchFamily="18" charset="0"/>
                              <a:cs typeface="Cambria Math" panose="02040503050406030204" pitchFamily="18" charset="0"/>
                              <a:sym typeface="+mn-ea"/>
                            </a:rPr>
                            <m:t>𝝅</m:t>
                          </m:r>
                        </m:e>
                        <m:sup>
                          <m:r>
                            <a:rPr lang="en-US" altLang="zh-CN" sz="2400" b="1" i="1">
                              <a:latin typeface="Cambria Math" panose="02040503050406030204" pitchFamily="18" charset="0"/>
                              <a:cs typeface="Cambria Math" panose="02040503050406030204" pitchFamily="18" charset="0"/>
                              <a:sym typeface="+mn-ea"/>
                            </a:rPr>
                            <m:t>+</m:t>
                          </m:r>
                        </m:sup>
                      </m:sSup>
                      <m:sSup>
                        <m:sSupPr>
                          <m:ctrlPr>
                            <a:rPr lang="en-US" altLang="zh-CN" sz="2400" b="1" i="1">
                              <a:latin typeface="Cambria Math" panose="02040503050406030204" pitchFamily="18" charset="0"/>
                              <a:cs typeface="Cambria Math" panose="02040503050406030204" pitchFamily="18" charset="0"/>
                              <a:sym typeface="+mn-ea"/>
                            </a:rPr>
                          </m:ctrlPr>
                        </m:sSupPr>
                        <m:e>
                          <m:r>
                            <a:rPr lang="en-US" altLang="zh-CN" sz="2400" b="1" i="1">
                              <a:latin typeface="Cambria Math" panose="02040503050406030204" pitchFamily="18" charset="0"/>
                              <a:cs typeface="Cambria Math" panose="02040503050406030204" pitchFamily="18" charset="0"/>
                              <a:sym typeface="+mn-ea"/>
                            </a:rPr>
                            <m:t>𝜮</m:t>
                          </m:r>
                        </m:e>
                        <m:sup>
                          <m:r>
                            <a:rPr lang="en-US" altLang="zh-CN" sz="2400" b="1" i="1">
                              <a:latin typeface="Cambria Math" panose="02040503050406030204" pitchFamily="18" charset="0"/>
                              <a:cs typeface="Cambria Math" panose="02040503050406030204" pitchFamily="18" charset="0"/>
                              <a:sym typeface="+mn-ea"/>
                            </a:rPr>
                            <m:t>−</m:t>
                          </m:r>
                        </m:sup>
                      </m:sSup>
                    </m:oMath>
                  </m:oMathPara>
                </a14:m>
                <a:endParaRPr lang="en-US" altLang="zh-CN" sz="2400" b="1" i="1">
                  <a:latin typeface="Cambria Math" panose="02040503050406030204" pitchFamily="18" charset="0"/>
                  <a:cs typeface="Cambria Math" panose="02040503050406030204" pitchFamily="18" charset="0"/>
                  <a:sym typeface="+mn-ea"/>
                </a:endParaRPr>
              </a:p>
            </p:txBody>
          </p:sp>
        </mc:Choice>
        <mc:Fallback>
          <p:sp>
            <p:nvSpPr>
              <p:cNvPr id="6" name="文本框 5"/>
              <p:cNvSpPr txBox="1">
                <a:spLocks noRot="1" noChangeAspect="1" noMove="1" noResize="1" noEditPoints="1" noAdjustHandles="1" noChangeArrowheads="1" noChangeShapeType="1" noTextEdit="1"/>
              </p:cNvSpPr>
              <p:nvPr/>
            </p:nvSpPr>
            <p:spPr>
              <a:xfrm>
                <a:off x="3885565" y="2085975"/>
                <a:ext cx="934085" cy="464185"/>
              </a:xfrm>
              <a:prstGeom prst="rect">
                <a:avLst/>
              </a:prstGeom>
              <a:blipFill rotWithShape="1">
                <a:blip r:embed="rId7"/>
                <a:stretch>
                  <a:fillRect l="-1564" t="-3146" r="-1496" b="-3010"/>
                </a:stretch>
              </a:blipFill>
              <a:ln w="28575" cmpd="sng">
                <a:solidFill>
                  <a:schemeClr val="tx1"/>
                </a:solidFill>
                <a:prstDash val="solid"/>
              </a:ln>
            </p:spPr>
            <p:txBody>
              <a:bodyPr/>
              <a:lstStyle/>
              <a:p>
                <a:r>
                  <a:rPr lang="zh-CN" altLang="en-US">
                    <a:noFill/>
                  </a:rPr>
                  <a:t> </a:t>
                </a:r>
              </a:p>
            </p:txBody>
          </p:sp>
        </mc:Fallback>
      </mc:AlternateContent>
      <p:sp>
        <p:nvSpPr>
          <p:cNvPr id="13" name="文本框 12"/>
          <p:cNvSpPr txBox="1"/>
          <p:nvPr/>
        </p:nvSpPr>
        <p:spPr>
          <a:xfrm>
            <a:off x="6216015" y="4170680"/>
            <a:ext cx="5146040" cy="466090"/>
          </a:xfrm>
          <a:prstGeom prst="rect">
            <a:avLst/>
          </a:prstGeom>
          <a:noFill/>
        </p:spPr>
        <p:txBody>
          <a:bodyPr wrap="square" rtlCol="0">
            <a:noAutofit/>
          </a:bodyPr>
          <a:p>
            <a:pPr marL="285750" indent="-285750">
              <a:buFont typeface="Wingdings" panose="05000000000000000000" charset="0"/>
              <a:buChar char="Ø"/>
            </a:pPr>
            <a:r>
              <a:rPr lang="zh-CN" altLang="en-US" sz="2000">
                <a:solidFill>
                  <a:srgbClr val="0070C0"/>
                </a:solidFill>
              </a:rPr>
              <a:t>在壳、非在壳</a:t>
            </a:r>
            <a:r>
              <a:rPr lang="zh-CN" altLang="en-US" sz="2000">
                <a:solidFill>
                  <a:srgbClr val="0070C0"/>
                </a:solidFill>
              </a:rPr>
              <a:t>振幅均能描述</a:t>
            </a:r>
            <a:r>
              <a:rPr lang="en-US" altLang="zh-CN" sz="2000">
                <a:solidFill>
                  <a:srgbClr val="0070C0"/>
                </a:solidFill>
              </a:rPr>
              <a:t>ALICE</a:t>
            </a:r>
            <a:r>
              <a:rPr lang="zh-CN" altLang="en-US" sz="2000">
                <a:solidFill>
                  <a:srgbClr val="0070C0"/>
                </a:solidFill>
              </a:rPr>
              <a:t>数据</a:t>
            </a:r>
            <a:endParaRPr lang="zh-CN" altLang="en-US" sz="2000">
              <a:solidFill>
                <a:srgbClr val="0070C0"/>
              </a:solidFill>
            </a:endParaRPr>
          </a:p>
        </p:txBody>
      </p:sp>
      <mc:AlternateContent xmlns:mc="http://schemas.openxmlformats.org/markup-compatibility/2006">
        <mc:Choice xmlns:a14="http://schemas.microsoft.com/office/drawing/2010/main" Requires="a14">
          <p:sp>
            <p:nvSpPr>
              <p:cNvPr id="15" name="文本框 14"/>
              <p:cNvSpPr txBox="1"/>
              <p:nvPr/>
            </p:nvSpPr>
            <p:spPr>
              <a:xfrm>
                <a:off x="6866255" y="4556760"/>
                <a:ext cx="2372360" cy="332105"/>
              </a:xfrm>
              <a:prstGeom prst="rect">
                <a:avLst/>
              </a:prstGeom>
              <a:noFill/>
            </p:spPr>
            <p:txBody>
              <a:bodyPr wrap="square" rtlCol="0">
                <a:noAutofit/>
              </a:bodyPr>
              <a:p>
                <a14:m>
                  <m:oMath xmlns:m="http://schemas.openxmlformats.org/officeDocument/2006/math">
                    <m:sSub>
                      <m:sSubPr>
                        <m:ctrlPr>
                          <a:rPr lang="zh-CN" altLang="en-US" i="1">
                            <a:latin typeface="Cambria Math" panose="02040503050406030204" pitchFamily="18" charset="0"/>
                            <a:cs typeface="Cambria Math" panose="02040503050406030204" pitchFamily="18" charset="0"/>
                          </a:rPr>
                        </m:ctrlPr>
                      </m:sSubPr>
                      <m:e>
                        <m:r>
                          <a:rPr lang="en-US" altLang="zh-CN" i="1">
                            <a:latin typeface="Cambria Math" panose="02040503050406030204" pitchFamily="18" charset="0"/>
                            <a:cs typeface="Cambria Math" panose="02040503050406030204" pitchFamily="18" charset="0"/>
                          </a:rPr>
                          <m:t>𝑅</m:t>
                        </m:r>
                      </m:e>
                      <m:sub>
                        <m:r>
                          <a:rPr lang="en-US" altLang="zh-CN" i="1">
                            <a:latin typeface="Cambria Math" panose="02040503050406030204" pitchFamily="18" charset="0"/>
                            <a:cs typeface="Cambria Math" panose="02040503050406030204" pitchFamily="18" charset="0"/>
                          </a:rPr>
                          <m:t>𝑂𝐹𝐹</m:t>
                        </m:r>
                      </m:sub>
                    </m:sSub>
                    <m:r>
                      <a:rPr lang="en-US" altLang="zh-CN" i="1">
                        <a:latin typeface="Cambria Math" panose="02040503050406030204" pitchFamily="18" charset="0"/>
                        <a:cs typeface="Cambria Math" panose="02040503050406030204" pitchFamily="18" charset="0"/>
                      </a:rPr>
                      <m:t>=</m:t>
                    </m:r>
                    <m:r>
                      <a:rPr lang="en-US" altLang="zh-CN" i="1">
                        <a:latin typeface="Cambria Math" panose="02040503050406030204" pitchFamily="18" charset="0"/>
                        <a:cs typeface="Cambria Math" panose="02040503050406030204" pitchFamily="18" charset="0"/>
                      </a:rPr>
                      <m:t>0</m:t>
                    </m:r>
                    <m:r>
                      <a:rPr lang="en-US" altLang="zh-CN" i="1">
                        <a:latin typeface="Cambria Math" panose="02040503050406030204" pitchFamily="18" charset="0"/>
                        <a:cs typeface="Cambria Math" panose="02040503050406030204" pitchFamily="18" charset="0"/>
                      </a:rPr>
                      <m:t>.</m:t>
                    </m:r>
                    <m:r>
                      <a:rPr lang="en-US" altLang="zh-CN" i="1">
                        <a:latin typeface="Cambria Math" panose="02040503050406030204" pitchFamily="18" charset="0"/>
                        <a:cs typeface="Cambria Math" panose="02040503050406030204" pitchFamily="18" charset="0"/>
                      </a:rPr>
                      <m:t>92</m:t>
                    </m:r>
                    <m:r>
                      <a:rPr lang="en-US" altLang="zh-CN" i="1">
                        <a:latin typeface="Cambria Math" panose="02040503050406030204" pitchFamily="18" charset="0"/>
                        <a:cs typeface="Cambria Math" panose="02040503050406030204" pitchFamily="18" charset="0"/>
                      </a:rPr>
                      <m:t>±</m:t>
                    </m:r>
                    <m:r>
                      <a:rPr lang="en-US" altLang="zh-CN" i="1">
                        <a:latin typeface="Cambria Math" panose="02040503050406030204" pitchFamily="18" charset="0"/>
                        <a:cs typeface="Cambria Math" panose="02040503050406030204" pitchFamily="18" charset="0"/>
                      </a:rPr>
                      <m:t>0</m:t>
                    </m:r>
                    <m:r>
                      <a:rPr lang="en-US" altLang="zh-CN" i="1">
                        <a:latin typeface="Cambria Math" panose="02040503050406030204" pitchFamily="18" charset="0"/>
                        <a:cs typeface="Cambria Math" panose="02040503050406030204" pitchFamily="18" charset="0"/>
                      </a:rPr>
                      <m:t>.</m:t>
                    </m:r>
                    <m:r>
                      <a:rPr lang="en-US" altLang="zh-CN" i="1">
                        <a:latin typeface="Cambria Math" panose="02040503050406030204" pitchFamily="18" charset="0"/>
                        <a:cs typeface="Cambria Math" panose="02040503050406030204" pitchFamily="18" charset="0"/>
                      </a:rPr>
                      <m:t>21</m:t>
                    </m:r>
                  </m:oMath>
                </a14:m>
                <a:r>
                  <a:rPr lang="en-US" altLang="zh-CN"/>
                  <a:t>fm</a:t>
                </a:r>
                <a:endParaRPr lang="en-US" altLang="zh-CN"/>
              </a:p>
            </p:txBody>
          </p:sp>
        </mc:Choice>
        <mc:Fallback>
          <p:sp>
            <p:nvSpPr>
              <p:cNvPr id="15" name="文本框 14"/>
              <p:cNvSpPr txBox="1">
                <a:spLocks noRot="1" noChangeAspect="1" noMove="1" noResize="1" noEditPoints="1" noAdjustHandles="1" noChangeArrowheads="1" noChangeShapeType="1" noTextEdit="1"/>
              </p:cNvSpPr>
              <p:nvPr/>
            </p:nvSpPr>
            <p:spPr>
              <a:xfrm>
                <a:off x="6866255" y="4556760"/>
                <a:ext cx="2372360" cy="332105"/>
              </a:xfrm>
              <a:prstGeom prst="rect">
                <a:avLst/>
              </a:prstGeom>
              <a:blipFill rotWithShape="1">
                <a:blip r:embed="rId8"/>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6" name="文本框 15"/>
              <p:cNvSpPr txBox="1"/>
              <p:nvPr/>
            </p:nvSpPr>
            <p:spPr>
              <a:xfrm>
                <a:off x="9238615" y="4550410"/>
                <a:ext cx="2311400" cy="393065"/>
              </a:xfrm>
              <a:prstGeom prst="rect">
                <a:avLst/>
              </a:prstGeom>
              <a:noFill/>
            </p:spPr>
            <p:txBody>
              <a:bodyPr wrap="square" rtlCol="0">
                <a:noAutofit/>
              </a:bodyPr>
              <a:p>
                <a14:m>
                  <m:oMath xmlns:m="http://schemas.openxmlformats.org/officeDocument/2006/math">
                    <m:sSub>
                      <m:sSubPr>
                        <m:ctrlPr>
                          <a:rPr lang="zh-CN" altLang="en-US" i="1">
                            <a:latin typeface="Cambria Math" panose="02040503050406030204" pitchFamily="18" charset="0"/>
                            <a:cs typeface="Cambria Math" panose="02040503050406030204" pitchFamily="18" charset="0"/>
                          </a:rPr>
                        </m:ctrlPr>
                      </m:sSubPr>
                      <m:e>
                        <m:r>
                          <a:rPr lang="en-US" altLang="zh-CN" i="1">
                            <a:latin typeface="Cambria Math" panose="02040503050406030204" pitchFamily="18" charset="0"/>
                            <a:cs typeface="Cambria Math" panose="02040503050406030204" pitchFamily="18" charset="0"/>
                          </a:rPr>
                          <m:t>𝑅</m:t>
                        </m:r>
                      </m:e>
                      <m:sub>
                        <m:r>
                          <a:rPr lang="en-US" altLang="zh-CN" i="1">
                            <a:latin typeface="Cambria Math" panose="02040503050406030204" pitchFamily="18" charset="0"/>
                            <a:cs typeface="Cambria Math" panose="02040503050406030204" pitchFamily="18" charset="0"/>
                          </a:rPr>
                          <m:t>𝑂𝑁</m:t>
                        </m:r>
                      </m:sub>
                    </m:sSub>
                    <m:r>
                      <a:rPr lang="en-US" altLang="zh-CN" i="1">
                        <a:latin typeface="Cambria Math" panose="02040503050406030204" pitchFamily="18" charset="0"/>
                        <a:cs typeface="Cambria Math" panose="02040503050406030204" pitchFamily="18" charset="0"/>
                      </a:rPr>
                      <m:t>=</m:t>
                    </m:r>
                    <m:r>
                      <a:rPr lang="en-US" altLang="zh-CN" i="1">
                        <a:latin typeface="Cambria Math" panose="02040503050406030204" pitchFamily="18" charset="0"/>
                        <a:cs typeface="Cambria Math" panose="02040503050406030204" pitchFamily="18" charset="0"/>
                      </a:rPr>
                      <m:t>0</m:t>
                    </m:r>
                    <m:r>
                      <a:rPr lang="en-US" altLang="zh-CN" i="1">
                        <a:latin typeface="Cambria Math" panose="02040503050406030204" pitchFamily="18" charset="0"/>
                        <a:cs typeface="Cambria Math" panose="02040503050406030204" pitchFamily="18" charset="0"/>
                      </a:rPr>
                      <m:t>.</m:t>
                    </m:r>
                    <m:r>
                      <a:rPr lang="en-US" altLang="zh-CN" i="1">
                        <a:latin typeface="Cambria Math" panose="02040503050406030204" pitchFamily="18" charset="0"/>
                        <a:cs typeface="Cambria Math" panose="02040503050406030204" pitchFamily="18" charset="0"/>
                      </a:rPr>
                      <m:t>99</m:t>
                    </m:r>
                    <m:r>
                      <a:rPr lang="en-US" altLang="zh-CN" i="1">
                        <a:latin typeface="Cambria Math" panose="02040503050406030204" pitchFamily="18" charset="0"/>
                        <a:cs typeface="Cambria Math" panose="02040503050406030204" pitchFamily="18" charset="0"/>
                      </a:rPr>
                      <m:t>±</m:t>
                    </m:r>
                    <m:r>
                      <a:rPr lang="en-US" altLang="zh-CN" i="1">
                        <a:latin typeface="Cambria Math" panose="02040503050406030204" pitchFamily="18" charset="0"/>
                        <a:cs typeface="Cambria Math" panose="02040503050406030204" pitchFamily="18" charset="0"/>
                      </a:rPr>
                      <m:t>0</m:t>
                    </m:r>
                    <m:r>
                      <a:rPr lang="en-US" altLang="zh-CN" i="1">
                        <a:latin typeface="Cambria Math" panose="02040503050406030204" pitchFamily="18" charset="0"/>
                        <a:cs typeface="Cambria Math" panose="02040503050406030204" pitchFamily="18" charset="0"/>
                      </a:rPr>
                      <m:t>.</m:t>
                    </m:r>
                    <m:r>
                      <a:rPr lang="en-US" altLang="zh-CN" i="1">
                        <a:latin typeface="Cambria Math" panose="02040503050406030204" pitchFamily="18" charset="0"/>
                        <a:cs typeface="Cambria Math" panose="02040503050406030204" pitchFamily="18" charset="0"/>
                      </a:rPr>
                      <m:t>20</m:t>
                    </m:r>
                  </m:oMath>
                </a14:m>
                <a:r>
                  <a:rPr lang="en-US" altLang="zh-CN"/>
                  <a:t>fm</a:t>
                </a:r>
                <a:endParaRPr lang="en-US" altLang="zh-CN"/>
              </a:p>
            </p:txBody>
          </p:sp>
        </mc:Choice>
        <mc:Fallback>
          <p:sp>
            <p:nvSpPr>
              <p:cNvPr id="16" name="文本框 15"/>
              <p:cNvSpPr txBox="1">
                <a:spLocks noRot="1" noChangeAspect="1" noMove="1" noResize="1" noEditPoints="1" noAdjustHandles="1" noChangeArrowheads="1" noChangeShapeType="1" noTextEdit="1"/>
              </p:cNvSpPr>
              <p:nvPr/>
            </p:nvSpPr>
            <p:spPr>
              <a:xfrm>
                <a:off x="9238615" y="4550410"/>
                <a:ext cx="2311400" cy="393065"/>
              </a:xfrm>
              <a:prstGeom prst="rect">
                <a:avLst/>
              </a:prstGeom>
              <a:blipFill rotWithShape="1">
                <a:blip r:embed="rId9"/>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7" name="文本框 16"/>
              <p:cNvSpPr txBox="1"/>
              <p:nvPr/>
            </p:nvSpPr>
            <p:spPr>
              <a:xfrm>
                <a:off x="483870" y="4131310"/>
                <a:ext cx="4712970" cy="398780"/>
              </a:xfrm>
              <a:prstGeom prst="rect">
                <a:avLst/>
              </a:prstGeom>
              <a:noFill/>
            </p:spPr>
            <p:txBody>
              <a:bodyPr wrap="square" rtlCol="0">
                <a:spAutoFit/>
              </a:bodyPr>
              <a:p>
                <a:pPr marL="285750" indent="-285750">
                  <a:buFont typeface="Wingdings" panose="05000000000000000000" charset="0"/>
                  <a:buChar char="Ø"/>
                </a:pPr>
                <a:r>
                  <a:rPr lang="zh-CN" altLang="en-US" sz="2000">
                    <a:solidFill>
                      <a:srgbClr val="0070C0"/>
                    </a:solidFill>
                  </a:rPr>
                  <a:t>预言</a:t>
                </a:r>
                <a14:m>
                  <m:oMath xmlns:m="http://schemas.openxmlformats.org/officeDocument/2006/math">
                    <m:r>
                      <a:rPr lang="zh-CN" altLang="en-US" sz="2000">
                        <a:solidFill>
                          <a:srgbClr val="0070C0"/>
                        </a:solidFill>
                        <a:latin typeface="Cambria Math" panose="02040503050406030204" pitchFamily="18" charset="0"/>
                        <a:sym typeface="+mn-ea"/>
                      </a:rPr>
                      <m:t>𝜋𝛴</m:t>
                    </m:r>
                  </m:oMath>
                </a14:m>
                <a:r>
                  <a:rPr lang="zh-CN" altLang="en-US" sz="2000">
                    <a:solidFill>
                      <a:srgbClr val="0070C0"/>
                    </a:solidFill>
                    <a:sym typeface="+mn-ea"/>
                  </a:rPr>
                  <a:t>等散射道</a:t>
                </a:r>
                <a:r>
                  <a:rPr lang="zh-CN" altLang="en-US" sz="2000">
                    <a:solidFill>
                      <a:srgbClr val="0070C0"/>
                    </a:solidFill>
                    <a:sym typeface="+mn-ea"/>
                  </a:rPr>
                  <a:t>的动量</a:t>
                </a:r>
                <a:r>
                  <a:rPr lang="zh-CN" altLang="en-US" sz="2000">
                    <a:solidFill>
                      <a:srgbClr val="0070C0"/>
                    </a:solidFill>
                  </a:rPr>
                  <a:t>关联函数</a:t>
                </a:r>
                <a:endParaRPr lang="zh-CN" altLang="en-US" sz="2000">
                  <a:solidFill>
                    <a:srgbClr val="0070C0"/>
                  </a:solidFill>
                </a:endParaRPr>
              </a:p>
            </p:txBody>
          </p:sp>
        </mc:Choice>
        <mc:Fallback>
          <p:sp>
            <p:nvSpPr>
              <p:cNvPr id="17" name="文本框 16"/>
              <p:cNvSpPr txBox="1">
                <a:spLocks noRot="1" noChangeAspect="1" noMove="1" noResize="1" noEditPoints="1" noAdjustHandles="1" noChangeArrowheads="1" noChangeShapeType="1" noTextEdit="1"/>
              </p:cNvSpPr>
              <p:nvPr/>
            </p:nvSpPr>
            <p:spPr>
              <a:xfrm>
                <a:off x="483870" y="4131310"/>
                <a:ext cx="4712970" cy="398780"/>
              </a:xfrm>
              <a:prstGeom prst="rect">
                <a:avLst/>
              </a:prstGeom>
              <a:blipFill rotWithShape="1">
                <a:blip r:embed="rId10"/>
                <a:stretch>
                  <a:fillRect/>
                </a:stretch>
              </a:blipFill>
            </p:spPr>
            <p:txBody>
              <a:bodyPr/>
              <a:lstStyle/>
              <a:p>
                <a:r>
                  <a:rPr lang="zh-CN" altLang="en-US">
                    <a:noFill/>
                  </a:rPr>
                  <a:t> </a:t>
                </a:r>
              </a:p>
            </p:txBody>
          </p:sp>
        </mc:Fallback>
      </mc:AlternateContent>
      <p:sp>
        <p:nvSpPr>
          <p:cNvPr id="18" name="文本框 17"/>
          <p:cNvSpPr txBox="1"/>
          <p:nvPr/>
        </p:nvSpPr>
        <p:spPr>
          <a:xfrm>
            <a:off x="933450" y="4550410"/>
            <a:ext cx="4688840" cy="645160"/>
          </a:xfrm>
          <a:prstGeom prst="rect">
            <a:avLst/>
          </a:prstGeom>
          <a:noFill/>
        </p:spPr>
        <p:txBody>
          <a:bodyPr wrap="square" rtlCol="0">
            <a:spAutoFit/>
          </a:bodyPr>
          <a:p>
            <a:pPr marL="285750" indent="-285750">
              <a:buFont typeface="Arial" panose="020B0604020202020204" pitchFamily="34" charset="0"/>
              <a:buChar char="•"/>
            </a:pPr>
            <a:r>
              <a:rPr lang="zh-CN" altLang="en-US"/>
              <a:t>同样源尺寸（</a:t>
            </a:r>
            <a:r>
              <a:rPr lang="en-US" altLang="zh-CN"/>
              <a:t>R=1fm</a:t>
            </a:r>
            <a:r>
              <a:rPr lang="zh-CN" altLang="en-US"/>
              <a:t>），在壳、非在壳</a:t>
            </a:r>
            <a:r>
              <a:rPr lang="zh-CN" altLang="en-US"/>
              <a:t>振幅在低动量区存在</a:t>
            </a:r>
            <a:r>
              <a:rPr lang="zh-CN" altLang="en-US"/>
              <a:t>较小差别</a:t>
            </a:r>
            <a:endParaRPr lang="zh-CN" altLang="en-US"/>
          </a:p>
        </p:txBody>
      </p:sp>
      <p:sp>
        <p:nvSpPr>
          <p:cNvPr id="23" name="文本框 22"/>
          <p:cNvSpPr txBox="1"/>
          <p:nvPr/>
        </p:nvSpPr>
        <p:spPr>
          <a:xfrm>
            <a:off x="933450" y="5462270"/>
            <a:ext cx="10214610" cy="441960"/>
          </a:xfrm>
          <a:prstGeom prst="rect">
            <a:avLst/>
          </a:prstGeom>
        </p:spPr>
        <p:txBody>
          <a:bodyPr wrap="square">
            <a:noAutofit/>
          </a:bodyPr>
          <a:p>
            <a:r>
              <a:rPr lang="zh-CN" altLang="en-US" sz="2400" b="1">
                <a:solidFill>
                  <a:srgbClr val="C00000"/>
                </a:solidFill>
                <a:sym typeface="+mn-ea"/>
              </a:rPr>
              <a:t>提取相互作用</a:t>
            </a:r>
            <a:r>
              <a:rPr lang="zh-CN" altLang="en-US" sz="2400" b="1">
                <a:solidFill>
                  <a:srgbClr val="C00000"/>
                </a:solidFill>
                <a:sym typeface="+mn-ea"/>
              </a:rPr>
              <a:t>时，粒子源分布函数</a:t>
            </a:r>
            <a:r>
              <a:rPr lang="en-US" altLang="zh-CN" sz="2400" b="1">
                <a:solidFill>
                  <a:srgbClr val="C00000"/>
                </a:solidFill>
                <a:sym typeface="+mn-ea"/>
              </a:rPr>
              <a:t>S(r)</a:t>
            </a:r>
            <a:r>
              <a:rPr lang="zh-CN" altLang="en-US" sz="2400" b="1">
                <a:solidFill>
                  <a:srgbClr val="C00000"/>
                </a:solidFill>
                <a:sym typeface="+mn-ea"/>
              </a:rPr>
              <a:t>并非完全独立于底层强相互作用，源的空间尺度、道权重以及相互作用细节之间仍然存在关联耦合</a:t>
            </a:r>
            <a:endParaRPr lang="zh-CN" altLang="en-US" sz="2400" b="1">
              <a:solidFill>
                <a:srgbClr val="C00000"/>
              </a:solidFill>
              <a:sym typeface="+mn-ea"/>
            </a:endParaRPr>
          </a:p>
        </p:txBody>
      </p:sp>
      <p:sp>
        <p:nvSpPr>
          <p:cNvPr id="26" name="文本框 25"/>
          <p:cNvSpPr txBox="1"/>
          <p:nvPr/>
        </p:nvSpPr>
        <p:spPr>
          <a:xfrm>
            <a:off x="6552565" y="4943475"/>
            <a:ext cx="5354320" cy="368300"/>
          </a:xfrm>
          <a:prstGeom prst="rect">
            <a:avLst/>
          </a:prstGeom>
        </p:spPr>
        <p:txBody>
          <a:bodyPr wrap="square">
            <a:spAutoFit/>
          </a:bodyPr>
          <a:p>
            <a:pPr marL="285750" indent="-285750">
              <a:buFont typeface="Arial" panose="020B0604020202020204" pitchFamily="34" charset="0"/>
              <a:buChar char="•"/>
            </a:pPr>
            <a:r>
              <a:rPr lang="zh-CN" altLang="en-US"/>
              <a:t>在壳与</a:t>
            </a:r>
            <a:r>
              <a:rPr lang="zh-CN" altLang="en-US"/>
              <a:t>非在壳关联函数的差异可被源大小</a:t>
            </a:r>
            <a:r>
              <a:rPr lang="en-US" altLang="zh-CN"/>
              <a:t>R</a:t>
            </a:r>
            <a:r>
              <a:rPr lang="zh-CN" altLang="en-US"/>
              <a:t>抵消</a:t>
            </a:r>
            <a:endParaRPr lang="zh-CN" altLang="en-US"/>
          </a:p>
        </p:txBody>
      </p:sp>
      <p:sp>
        <p:nvSpPr>
          <p:cNvPr id="28" name="文本框 27"/>
          <p:cNvSpPr txBox="1"/>
          <p:nvPr/>
        </p:nvSpPr>
        <p:spPr>
          <a:xfrm>
            <a:off x="3347720" y="6273800"/>
            <a:ext cx="8454390" cy="337185"/>
          </a:xfrm>
          <a:prstGeom prst="rect">
            <a:avLst/>
          </a:prstGeom>
        </p:spPr>
        <p:txBody>
          <a:bodyPr wrap="square">
            <a:spAutoFit/>
          </a:bodyPr>
          <a:p>
            <a:pPr marL="0" indent="0">
              <a:spcBef>
                <a:spcPct val="0"/>
              </a:spcBef>
              <a:spcAft>
                <a:spcPct val="0"/>
              </a:spcAft>
            </a:pPr>
            <a:r>
              <a:rPr lang="en-US" altLang="zh-CN" sz="1600" b="0" i="0">
                <a:latin typeface="Arial" panose="020B0604020202020204" pitchFamily="34" charset="0"/>
                <a:ea typeface="serif"/>
                <a:cs typeface="Arial" panose="020B0604020202020204" pitchFamily="34" charset="0"/>
              </a:rPr>
              <a:t>E.Epelbaum,et al, PRL136, 212301 (2026). R. Molina et al, PRD112, 096006 (2025)</a:t>
            </a:r>
            <a:endParaRPr lang="zh-CN" altLang="en-US" sz="1600" b="0" i="0">
              <a:latin typeface="Arial" panose="020B0604020202020204" pitchFamily="34" charset="0"/>
              <a:ea typeface="宋体" panose="02010600030101010101" pitchFamily="2" charset="-122"/>
              <a:cs typeface="Arial" panose="020B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dirty="0"/>
              <a:t>目录</a:t>
            </a:r>
            <a:endParaRPr lang="zh-CN" altLang="en-US" sz="2400" b="1"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2"/>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78" y="6644640"/>
            <a:ext cx="2817222"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mc:AlternateContent xmlns:mc="http://schemas.openxmlformats.org/markup-compatibility/2006">
        <mc:Choice xmlns:a14="http://schemas.microsoft.com/office/drawing/2010/main" Requires="a14">
          <p:sp>
            <p:nvSpPr>
              <p:cNvPr id="13" name="文本框 12"/>
              <p:cNvSpPr txBox="1"/>
              <p:nvPr/>
            </p:nvSpPr>
            <p:spPr>
              <a:xfrm>
                <a:off x="1631852" y="1323150"/>
                <a:ext cx="6780628" cy="4019550"/>
              </a:xfrm>
              <a:prstGeom prst="rect">
                <a:avLst/>
              </a:prstGeom>
              <a:noFill/>
            </p:spPr>
            <p:txBody>
              <a:bodyPr wrap="square" rtlCol="0">
                <a:spAutoFit/>
              </a:bodyPr>
              <a:lstStyle/>
              <a:p>
                <a:pPr marL="285750" indent="-285750">
                  <a:lnSpc>
                    <a:spcPct val="150000"/>
                  </a:lnSpc>
                  <a:buFont typeface="Wingdings" panose="05000000000000000000" pitchFamily="2" charset="2"/>
                  <a:buChar char="q"/>
                </a:pPr>
                <a:r>
                  <a:rPr lang="en-US" sz="2400" b="1" dirty="0"/>
                  <a:t> </a:t>
                </a:r>
                <a:r>
                  <a:rPr lang="zh-CN" altLang="en-US" sz="2400" b="1" dirty="0">
                    <a:solidFill>
                      <a:schemeClr val="bg1">
                        <a:lumMod val="75000"/>
                      </a:schemeClr>
                    </a:solidFill>
                  </a:rPr>
                  <a:t>核力简介</a:t>
                </a:r>
                <a:endParaRPr lang="zh-CN" altLang="en-US" sz="2400" b="1" dirty="0">
                  <a:solidFill>
                    <a:schemeClr val="bg1">
                      <a:lumMod val="75000"/>
                    </a:schemeClr>
                  </a:solidFill>
                </a:endParaRPr>
              </a:p>
              <a:p>
                <a:pPr marL="285750" indent="-285750">
                  <a:lnSpc>
                    <a:spcPct val="150000"/>
                  </a:lnSpc>
                  <a:buFont typeface="Wingdings" panose="05000000000000000000" pitchFamily="2" charset="2"/>
                  <a:buChar char="q"/>
                </a:pPr>
                <a:r>
                  <a:rPr lang="en-US" sz="2400" b="1" dirty="0">
                    <a:solidFill>
                      <a:schemeClr val="bg1">
                        <a:lumMod val="75000"/>
                      </a:schemeClr>
                    </a:solidFill>
                  </a:rPr>
                  <a:t> </a:t>
                </a:r>
                <a:r>
                  <a:rPr lang="zh-CN" altLang="en-US" sz="2400" b="1" dirty="0">
                    <a:solidFill>
                      <a:schemeClr val="bg1">
                        <a:lumMod val="75000"/>
                      </a:schemeClr>
                    </a:solidFill>
                  </a:rPr>
                  <a:t>理论框架</a:t>
                </a:r>
                <a:r>
                  <a:rPr lang="en-US" sz="2400" b="1" dirty="0">
                    <a:solidFill>
                      <a:schemeClr val="bg1">
                        <a:lumMod val="75000"/>
                      </a:schemeClr>
                    </a:solidFill>
                  </a:rPr>
                  <a:t>: </a:t>
                </a:r>
                <a:r>
                  <a:rPr lang="zh-CN" altLang="en-US" sz="2400" b="1" dirty="0">
                    <a:solidFill>
                      <a:schemeClr val="bg1">
                        <a:lumMod val="75000"/>
                      </a:schemeClr>
                    </a:solidFill>
                  </a:rPr>
                  <a:t>手征有效场论</a:t>
                </a:r>
                <a:endParaRPr lang="zh-CN" altLang="en-US" sz="2400" b="1" dirty="0">
                  <a:solidFill>
                    <a:schemeClr val="bg1">
                      <a:lumMod val="75000"/>
                    </a:schemeClr>
                  </a:solidFill>
                </a:endParaRPr>
              </a:p>
              <a:p>
                <a:pPr marL="285750" indent="-285750">
                  <a:lnSpc>
                    <a:spcPct val="150000"/>
                  </a:lnSpc>
                  <a:buFont typeface="Wingdings" panose="05000000000000000000" pitchFamily="2" charset="2"/>
                  <a:buChar char="q"/>
                </a:pPr>
                <a:r>
                  <a:rPr lang="en-US" altLang="zh-CN" sz="2400" b="1" dirty="0">
                    <a:solidFill>
                      <a:schemeClr val="bg1">
                        <a:lumMod val="75000"/>
                      </a:schemeClr>
                    </a:solidFill>
                  </a:rPr>
                  <a:t> </a:t>
                </a:r>
                <a:r>
                  <a:rPr lang="zh-CN" altLang="en-US" sz="2400" b="1" dirty="0">
                    <a:solidFill>
                      <a:schemeClr val="bg1">
                        <a:lumMod val="75000"/>
                      </a:schemeClr>
                    </a:solidFill>
                  </a:rPr>
                  <a:t>相对论手征核力新进展</a:t>
                </a:r>
                <a:endParaRPr lang="zh-CN" altLang="en-US" sz="2400" b="1" dirty="0">
                  <a:solidFill>
                    <a:schemeClr val="bg1">
                      <a:lumMod val="75000"/>
                    </a:schemeClr>
                  </a:solidFill>
                </a:endParaRPr>
              </a:p>
              <a:p>
                <a:pPr marL="800100" lvl="1" indent="-342900">
                  <a:lnSpc>
                    <a:spcPct val="150000"/>
                  </a:lnSpc>
                  <a:buFont typeface="Wingdings" panose="05000000000000000000" charset="0"/>
                  <a:buChar char="Ø"/>
                </a:pPr>
                <a14:m>
                  <m:oMath xmlns:m="http://schemas.openxmlformats.org/officeDocument/2006/math">
                    <m:sSup>
                      <m:sSupPr>
                        <m:ctrlPr>
                          <a:rPr lang="en-US" sz="2400" b="1" i="1" dirty="0">
                            <a:solidFill>
                              <a:schemeClr val="bg1">
                                <a:lumMod val="75000"/>
                              </a:schemeClr>
                            </a:solidFill>
                            <a:latin typeface="Cambria Math" panose="02040503050406030204" pitchFamily="18" charset="0"/>
                            <a:cs typeface="Cambria Math" panose="02040503050406030204" pitchFamily="18" charset="0"/>
                          </a:rPr>
                        </m:ctrlPr>
                      </m:sSupPr>
                      <m:e>
                        <m:r>
                          <a:rPr lang="en-US" sz="2400" b="1" dirty="0">
                            <a:solidFill>
                              <a:schemeClr val="bg1">
                                <a:lumMod val="75000"/>
                              </a:schemeClr>
                            </a:solidFill>
                            <a:latin typeface="Cambria Math" panose="02040503050406030204" pitchFamily="18" charset="0"/>
                            <a:cs typeface="Cambria Math" panose="02040503050406030204" pitchFamily="18" charset="0"/>
                          </a:rPr>
                          <m:t>𝐍</m:t>
                        </m:r>
                      </m:e>
                      <m:sup>
                        <m:r>
                          <a:rPr lang="en-US" sz="2400" b="1" dirty="0">
                            <a:solidFill>
                              <a:schemeClr val="bg1">
                                <a:lumMod val="75000"/>
                              </a:schemeClr>
                            </a:solidFill>
                            <a:latin typeface="Cambria Math" panose="02040503050406030204" pitchFamily="18" charset="0"/>
                            <a:cs typeface="Cambria Math" panose="02040503050406030204" pitchFamily="18" charset="0"/>
                          </a:rPr>
                          <m:t>𝟑</m:t>
                        </m:r>
                      </m:sup>
                    </m:sSup>
                    <m:r>
                      <a:rPr lang="en-US" sz="2400" b="1" dirty="0">
                        <a:solidFill>
                          <a:schemeClr val="bg1">
                            <a:lumMod val="75000"/>
                          </a:schemeClr>
                        </a:solidFill>
                        <a:latin typeface="Cambria Math" panose="02040503050406030204" pitchFamily="18" charset="0"/>
                        <a:cs typeface="Cambria Math" panose="02040503050406030204" pitchFamily="18" charset="0"/>
                      </a:rPr>
                      <m:t>𝐋𝐎</m:t>
                    </m:r>
                  </m:oMath>
                </a14:m>
                <a:r>
                  <a:rPr lang="en-US" sz="2400" b="1" dirty="0">
                    <a:solidFill>
                      <a:schemeClr val="bg1">
                        <a:lumMod val="75000"/>
                      </a:schemeClr>
                    </a:solidFill>
                  </a:rPr>
                  <a:t> </a:t>
                </a:r>
                <a:r>
                  <a:rPr lang="zh-CN" altLang="en-US" sz="2400" b="1" dirty="0">
                    <a:solidFill>
                      <a:schemeClr val="bg1">
                        <a:lumMod val="75000"/>
                      </a:schemeClr>
                    </a:solidFill>
                  </a:rPr>
                  <a:t>两体手征核力</a:t>
                </a:r>
                <a:endParaRPr lang="zh-CN" altLang="en-US" sz="2400" b="1" dirty="0">
                  <a:solidFill>
                    <a:schemeClr val="bg1">
                      <a:lumMod val="75000"/>
                    </a:schemeClr>
                  </a:solidFill>
                </a:endParaRPr>
              </a:p>
              <a:p>
                <a:pPr marL="800100" lvl="1" indent="-342900">
                  <a:lnSpc>
                    <a:spcPct val="150000"/>
                  </a:lnSpc>
                  <a:buFont typeface="Wingdings" panose="05000000000000000000" charset="0"/>
                  <a:buChar char="Ø"/>
                </a:pPr>
                <a:r>
                  <a:rPr lang="zh-CN" altLang="en-US" sz="2400" b="1" dirty="0">
                    <a:solidFill>
                      <a:schemeClr val="bg1">
                        <a:lumMod val="75000"/>
                      </a:schemeClr>
                    </a:solidFill>
                  </a:rPr>
                  <a:t>相对论三体问题、</a:t>
                </a:r>
                <a:r>
                  <a:rPr lang="en-US" altLang="zh-CN" sz="2400" b="1" dirty="0">
                    <a:solidFill>
                      <a:schemeClr val="bg1">
                        <a:lumMod val="75000"/>
                      </a:schemeClr>
                    </a:solidFill>
                  </a:rPr>
                  <a:t>nd</a:t>
                </a:r>
                <a:r>
                  <a:rPr lang="zh-CN" altLang="en-US" sz="2400" b="1" dirty="0">
                    <a:solidFill>
                      <a:schemeClr val="bg1">
                        <a:lumMod val="75000"/>
                      </a:schemeClr>
                    </a:solidFill>
                  </a:rPr>
                  <a:t>散射</a:t>
                </a:r>
                <a:endParaRPr lang="zh-CN" altLang="en-US" sz="2400" b="1" dirty="0">
                  <a:solidFill>
                    <a:schemeClr val="bg1">
                      <a:lumMod val="75000"/>
                    </a:schemeClr>
                  </a:solidFill>
                </a:endParaRPr>
              </a:p>
              <a:p>
                <a:pPr marL="342900" indent="-342900">
                  <a:lnSpc>
                    <a:spcPct val="150000"/>
                  </a:lnSpc>
                  <a:buFont typeface="Wingdings" panose="05000000000000000000" pitchFamily="2" charset="2"/>
                  <a:buChar char="q"/>
                </a:pPr>
                <a:r>
                  <a:rPr lang="en-US" altLang="zh-CN" sz="2400" b="1" dirty="0">
                    <a:solidFill>
                      <a:schemeClr val="bg1">
                        <a:lumMod val="75000"/>
                      </a:schemeClr>
                    </a:solidFill>
                    <a:latin typeface="Cambria Math" panose="02040503050406030204" pitchFamily="18" charset="0"/>
                    <a:ea typeface="微软雅黑" panose="020B0503020204020204" charset="-122"/>
                    <a:cs typeface="Cambria Math" panose="02040503050406030204" pitchFamily="18" charset="0"/>
                  </a:rPr>
                  <a:t> </a:t>
                </a:r>
                <a14:m>
                  <m:oMath xmlns:m="http://schemas.openxmlformats.org/officeDocument/2006/math">
                    <m:acc>
                      <m:accPr>
                        <m:chr m:val="̅"/>
                        <m:ctrlPr>
                          <a:rPr lang="en-US" altLang="zh-CN" sz="2400" b="1" i="1" dirty="0">
                            <a:solidFill>
                              <a:schemeClr val="bg1">
                                <a:lumMod val="75000"/>
                              </a:schemeClr>
                            </a:solidFill>
                            <a:latin typeface="Cambria Math" panose="02040503050406030204" pitchFamily="18" charset="0"/>
                            <a:ea typeface="微软雅黑" panose="020B0503020204020204" charset="-122"/>
                            <a:cs typeface="Cambria Math" panose="02040503050406030204" pitchFamily="18" charset="0"/>
                          </a:rPr>
                        </m:ctrlPr>
                      </m:accPr>
                      <m:e>
                        <m:r>
                          <a:rPr lang="en-US" altLang="zh-CN" sz="2400" b="1" i="1" dirty="0">
                            <a:solidFill>
                              <a:schemeClr val="bg1">
                                <a:lumMod val="75000"/>
                              </a:schemeClr>
                            </a:solidFill>
                            <a:latin typeface="Cambria Math" panose="02040503050406030204" pitchFamily="18" charset="0"/>
                            <a:ea typeface="微软雅黑" panose="020B0503020204020204" charset="-122"/>
                            <a:cs typeface="Cambria Math" panose="02040503050406030204" pitchFamily="18" charset="0"/>
                          </a:rPr>
                          <m:t>𝑲</m:t>
                        </m:r>
                      </m:e>
                    </m:acc>
                    <m:r>
                      <a:rPr lang="en-US" altLang="zh-CN" sz="2400" b="1" dirty="0">
                        <a:solidFill>
                          <a:schemeClr val="bg1">
                            <a:lumMod val="75000"/>
                          </a:schemeClr>
                        </a:solidFill>
                        <a:latin typeface="Cambria Math" panose="02040503050406030204" pitchFamily="18" charset="0"/>
                        <a:ea typeface="微软雅黑" panose="020B0503020204020204" charset="-122"/>
                        <a:cs typeface="Cambria Math" panose="02040503050406030204" pitchFamily="18" charset="0"/>
                      </a:rPr>
                      <m:t>𝐍</m:t>
                    </m:r>
                  </m:oMath>
                </a14:m>
                <a:r>
                  <a:rPr lang="zh-CN" altLang="en-US" sz="2400" b="1" dirty="0">
                    <a:solidFill>
                      <a:schemeClr val="bg1">
                        <a:lumMod val="75000"/>
                      </a:schemeClr>
                    </a:solidFill>
                    <a:latin typeface="Cambria Math" panose="02040503050406030204" pitchFamily="18" charset="0"/>
                    <a:ea typeface="微软雅黑" panose="020B0503020204020204" charset="-122"/>
                    <a:cs typeface="Cambria Math" panose="02040503050406030204" pitchFamily="18" charset="0"/>
                    <a:sym typeface="+mn-ea"/>
                  </a:rPr>
                  <a:t>相互作用</a:t>
                </a:r>
                <a:endParaRPr lang="zh-CN" altLang="en-US" sz="2400" b="1" dirty="0">
                  <a:solidFill>
                    <a:schemeClr val="tx1"/>
                  </a:solidFill>
                </a:endParaRPr>
              </a:p>
              <a:p>
                <a:pPr marL="342900" indent="-342900">
                  <a:lnSpc>
                    <a:spcPct val="150000"/>
                  </a:lnSpc>
                  <a:buFont typeface="Wingdings" panose="05000000000000000000" pitchFamily="2" charset="2"/>
                  <a:buChar char="q"/>
                </a:pPr>
                <a:r>
                  <a:rPr lang="zh-CN" altLang="en-US" sz="2400" b="1" dirty="0">
                    <a:sym typeface="+mn-ea"/>
                  </a:rPr>
                  <a:t>总结与展望</a:t>
                </a:r>
                <a:endParaRPr lang="zh-CN" altLang="en-US" sz="2400" b="1" dirty="0">
                  <a:solidFill>
                    <a:schemeClr val="tx1"/>
                  </a:solidFill>
                </a:endParaRPr>
              </a:p>
            </p:txBody>
          </p:sp>
        </mc:Choice>
        <mc:Fallback>
          <p:sp>
            <p:nvSpPr>
              <p:cNvPr id="13" name="文本框 12"/>
              <p:cNvSpPr txBox="1">
                <a:spLocks noRot="1" noChangeAspect="1" noMove="1" noResize="1" noEditPoints="1" noAdjustHandles="1" noChangeArrowheads="1" noChangeShapeType="1" noTextEdit="1"/>
              </p:cNvSpPr>
              <p:nvPr/>
            </p:nvSpPr>
            <p:spPr>
              <a:xfrm>
                <a:off x="1631852" y="1323150"/>
                <a:ext cx="6780628" cy="4019550"/>
              </a:xfrm>
              <a:prstGeom prst="rect">
                <a:avLst/>
              </a:prstGeom>
              <a:blipFill rotWithShape="1">
                <a:blip r:embed="rId3"/>
                <a:stretch>
                  <a:fillRect l="-8" t="-11" b="11"/>
                </a:stretch>
              </a:blipFill>
            </p:spPr>
            <p:txBody>
              <a:bodyPr/>
              <a:lstStyle/>
              <a:p>
                <a:r>
                  <a:rPr lang="zh-CN" altLang="en-US">
                    <a:noFill/>
                  </a:rPr>
                  <a:t> </a:t>
                </a:r>
              </a:p>
            </p:txBody>
          </p:sp>
        </mc:Fallback>
      </mc:AlternateContent>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tretch>
            <a:fillRect/>
          </a:stretch>
        </p:blipFill>
        <p:spPr>
          <a:xfrm>
            <a:off x="817880" y="1360805"/>
            <a:ext cx="5044440" cy="3293745"/>
          </a:xfrm>
          <a:prstGeom prst="rect">
            <a:avLst/>
          </a:prstGeom>
        </p:spPr>
      </p:pic>
      <p:pic>
        <p:nvPicPr>
          <p:cNvPr id="8" name="图片 7" descr="C:\Users\len\Desktop\7-140129231040534.png"/>
          <p:cNvPicPr>
            <a:picLocks noChangeAspect="1"/>
          </p:cNvPicPr>
          <p:nvPr/>
        </p:nvPicPr>
        <p:blipFill rotWithShape="1">
          <a:blip r:embed="rId3"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t>总结与展望</a:t>
            </a:r>
            <a:endParaRPr lang="zh-CN" altLang="en-US" sz="2400" dirty="0"/>
          </a:p>
        </p:txBody>
      </p:sp>
      <p:pic>
        <p:nvPicPr>
          <p:cNvPr id="9" name="图片 8" descr="C:\Users\len\Desktop\7-140129231040534.png"/>
          <p:cNvPicPr>
            <a:picLocks noChangeAspect="1"/>
          </p:cNvPicPr>
          <p:nvPr/>
        </p:nvPicPr>
        <p:blipFill rotWithShape="1">
          <a:blip r:embed="rId3" cstate="email"/>
          <a:srcRect/>
          <a:stretch>
            <a:fillRect/>
          </a:stretch>
        </p:blipFill>
        <p:spPr bwMode="auto">
          <a:xfrm>
            <a:off x="9336464" y="-3364"/>
            <a:ext cx="2855536" cy="621672"/>
          </a:xfrm>
          <a:prstGeom prst="roundRect">
            <a:avLst>
              <a:gd name="adj" fmla="val 8594"/>
            </a:avLst>
          </a:prstGeom>
          <a:solidFill>
            <a:srgbClr val="FFFFFF">
              <a:shade val="85000"/>
            </a:srgbClr>
          </a:solidFill>
          <a:ln>
            <a:noFill/>
          </a:ln>
          <a:effectLst/>
        </p:spPr>
      </p:pic>
      <mc:AlternateContent xmlns:mc="http://schemas.openxmlformats.org/markup-compatibility/2006">
        <mc:Choice xmlns:a14="http://schemas.microsoft.com/office/drawing/2010/main" Requires="a14">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a:t>
                </a:r>
                <a14:m>
                  <m:oMath xmlns:m="http://schemas.openxmlformats.org/officeDocument/2006/math">
                    <m:acc>
                      <m:accPr>
                        <m:chr m:val="̅"/>
                        <m:ctrlPr>
                          <a:rPr lang="zh-CN" altLang="en-US" sz="1100" b="1" dirty="0">
                            <a:solidFill>
                              <a:schemeClr val="bg1"/>
                            </a:solidFill>
                            <a:latin typeface="微软雅黑" panose="020B0503020204020204" charset="-122"/>
                            <a:ea typeface="微软雅黑" panose="020B0503020204020204" charset="-122"/>
                          </a:rPr>
                        </m:ctrlPr>
                      </m:accPr>
                      <m:e>
                        <m:r>
                          <a:rPr lang="zh-CN" altLang="en-US" sz="1100" b="1" dirty="0">
                            <a:solidFill>
                              <a:schemeClr val="bg1"/>
                            </a:solidFill>
                            <a:latin typeface="微软雅黑" panose="020B0503020204020204" charset="-122"/>
                            <a:ea typeface="微软雅黑" panose="020B0503020204020204" charset="-122"/>
                          </a:rPr>
                          <m:t>𝑲</m:t>
                        </m:r>
                      </m:e>
                    </m:acc>
                    <m:r>
                      <a:rPr lang="zh-CN" altLang="en-US" sz="1100" b="1" dirty="0">
                        <a:solidFill>
                          <a:schemeClr val="bg1"/>
                        </a:solidFill>
                        <a:latin typeface="微软雅黑" panose="020B0503020204020204" charset="-122"/>
                        <a:ea typeface="微软雅黑" panose="020B0503020204020204" charset="-122"/>
                      </a:rPr>
                      <m:t>𝑵</m:t>
                    </m:r>
                  </m:oMath>
                </a14:m>
                <a:r>
                  <a:rPr lang="zh-CN" altLang="en-US" sz="1100" b="1" dirty="0">
                    <a:solidFill>
                      <a:schemeClr val="bg1"/>
                    </a:solidFill>
                    <a:latin typeface="微软雅黑" panose="020B0503020204020204" charset="-122"/>
                    <a:ea typeface="微软雅黑" panose="020B0503020204020204" charset="-122"/>
                    <a:sym typeface="+mn-ea"/>
                  </a:rPr>
                  <a:t>相互作用的新进展</a:t>
                </a:r>
                <a:endParaRPr lang="zh-CN" altLang="en-US" sz="1100" b="1" dirty="0">
                  <a:latin typeface="微软雅黑" panose="020B0503020204020204" charset="-122"/>
                  <a:ea typeface="微软雅黑" panose="020B0503020204020204" charset="-122"/>
                </a:endParaRPr>
              </a:p>
            </p:txBody>
          </p:sp>
        </mc:Choice>
        <mc:Fallback>
          <p:sp>
            <p:nvSpPr>
              <p:cNvPr id="10" name="矩形 9"/>
              <p:cNvSpPr>
                <a:spLocks noRot="1" noChangeAspect="1" noMove="1" noResize="1" noEditPoints="1" noAdjustHandles="1" noChangeArrowheads="1" noChangeShapeType="1" noTextEdit="1"/>
              </p:cNvSpPr>
              <p:nvPr/>
            </p:nvSpPr>
            <p:spPr>
              <a:xfrm>
                <a:off x="0" y="6644640"/>
                <a:ext cx="7889966" cy="213360"/>
              </a:xfrm>
              <a:prstGeom prst="rect">
                <a:avLst/>
              </a:prstGeom>
              <a:blipFill rotWithShape="1">
                <a:blip r:embed="rId4"/>
                <a:stretch>
                  <a:fillRect t="-3571" r="1" b="-386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lstStyle/>
              <a:p>
                <a:r>
                  <a:rPr lang="zh-CN" altLang="en-US">
                    <a:noFill/>
                  </a:rPr>
                  <a:t> </a:t>
                </a:r>
              </a:p>
            </p:txBody>
          </p:sp>
        </mc:Fallback>
      </mc:AlternateContent>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17220"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29" name="文本框 28"/>
          <p:cNvSpPr txBox="1"/>
          <p:nvPr/>
        </p:nvSpPr>
        <p:spPr>
          <a:xfrm>
            <a:off x="235585" y="759460"/>
            <a:ext cx="4504690" cy="460375"/>
          </a:xfrm>
          <a:prstGeom prst="rect">
            <a:avLst/>
          </a:prstGeom>
          <a:noFill/>
        </p:spPr>
        <p:txBody>
          <a:bodyPr wrap="square" rtlCol="0">
            <a:spAutoFit/>
          </a:bodyPr>
          <a:lstStyle/>
          <a:p>
            <a:pPr marL="342900" indent="-342900">
              <a:buFont typeface="Wingdings" panose="05000000000000000000" pitchFamily="2" charset="2"/>
              <a:buChar char="p"/>
            </a:pPr>
            <a:r>
              <a:rPr lang="en-US" altLang="zh-CN" sz="2400" b="1" i="1" dirty="0">
                <a:solidFill>
                  <a:srgbClr val="FF5B01"/>
                </a:solidFill>
                <a:sym typeface="+mn-ea"/>
              </a:rPr>
              <a:t>R-ChNF-N</a:t>
            </a:r>
            <a:r>
              <a:rPr lang="en-US" altLang="zh-CN" sz="2400" b="1" i="1" baseline="30000" dirty="0">
                <a:solidFill>
                  <a:srgbClr val="FF5B01"/>
                </a:solidFill>
                <a:sym typeface="+mn-ea"/>
              </a:rPr>
              <a:t>3</a:t>
            </a:r>
            <a:r>
              <a:rPr lang="en-US" altLang="zh-CN" sz="2400" b="1" i="1" dirty="0">
                <a:solidFill>
                  <a:srgbClr val="FF5B01"/>
                </a:solidFill>
                <a:sym typeface="+mn-ea"/>
              </a:rPr>
              <a:t>LO ongoing</a:t>
            </a:r>
            <a:r>
              <a:rPr lang="zh-CN" altLang="en-US" sz="2400" b="1" i="1" dirty="0">
                <a:solidFill>
                  <a:srgbClr val="FF5B01"/>
                </a:solidFill>
                <a:sym typeface="+mn-ea"/>
              </a:rPr>
              <a:t>！</a:t>
            </a:r>
            <a:endParaRPr lang="zh-CN" altLang="en-US" sz="2400" b="1" i="1" dirty="0">
              <a:solidFill>
                <a:srgbClr val="FF5B01"/>
              </a:solidFill>
              <a:sym typeface="+mn-ea"/>
            </a:endParaRPr>
          </a:p>
        </p:txBody>
      </p:sp>
      <p:sp>
        <p:nvSpPr>
          <p:cNvPr id="76" name="矩形 75"/>
          <p:cNvSpPr/>
          <p:nvPr/>
        </p:nvSpPr>
        <p:spPr>
          <a:xfrm>
            <a:off x="1158875" y="5045075"/>
            <a:ext cx="9706610" cy="922020"/>
          </a:xfrm>
          <a:prstGeom prst="rect">
            <a:avLst/>
          </a:prstGeom>
          <a:noFill/>
        </p:spPr>
        <p:txBody>
          <a:bodyPr wrap="square" lIns="91440" tIns="45720" rIns="91440" bIns="45720">
            <a:spAutoFit/>
          </a:bodyPr>
          <a:lstStyle/>
          <a:p>
            <a:pPr algn="ctr"/>
            <a:r>
              <a:rPr lang="en-US" altLang="zh-CN" sz="5400" b="1" dirty="0">
                <a:ln w="9525">
                  <a:solidFill>
                    <a:schemeClr val="bg1"/>
                  </a:solidFill>
                  <a:prstDash val="solid"/>
                </a:ln>
                <a:effectLst>
                  <a:outerShdw blurRad="12700" dist="38100" dir="2700000" algn="tl" rotWithShape="0">
                    <a:schemeClr val="bg1">
                      <a:lumMod val="50000"/>
                    </a:schemeClr>
                  </a:outerShdw>
                </a:effectLst>
              </a:rPr>
              <a:t>Thanks for your attention</a:t>
            </a:r>
            <a:endParaRPr lang="zh-CN" altLang="en-US" sz="5400" b="1" dirty="0">
              <a:ln w="9525">
                <a:solidFill>
                  <a:schemeClr val="bg1"/>
                </a:solidFill>
                <a:prstDash val="solid"/>
              </a:ln>
              <a:effectLst>
                <a:outerShdw blurRad="12700" dist="38100" dir="2700000" algn="tl" rotWithShape="0">
                  <a:schemeClr val="bg1">
                    <a:lumMod val="50000"/>
                  </a:schemeClr>
                </a:outerShdw>
              </a:effectLst>
            </a:endParaRPr>
          </a:p>
        </p:txBody>
      </p:sp>
      <p:sp>
        <p:nvSpPr>
          <p:cNvPr id="13" name="文本框 12"/>
          <p:cNvSpPr txBox="1"/>
          <p:nvPr/>
        </p:nvSpPr>
        <p:spPr>
          <a:xfrm>
            <a:off x="6270625" y="1332230"/>
            <a:ext cx="4973955" cy="398780"/>
          </a:xfrm>
          <a:prstGeom prst="rect">
            <a:avLst/>
          </a:prstGeom>
          <a:noFill/>
        </p:spPr>
        <p:txBody>
          <a:bodyPr wrap="square" rtlCol="0" anchor="t">
            <a:spAutoFit/>
          </a:bodyPr>
          <a:lstStyle/>
          <a:p>
            <a:pPr marL="342900" indent="-342900">
              <a:buFont typeface="Wingdings" panose="05000000000000000000" charset="0"/>
              <a:buChar char="Ø"/>
            </a:pPr>
            <a:r>
              <a:rPr lang="en-US" altLang="zh-CN" sz="2000" b="1">
                <a:solidFill>
                  <a:srgbClr val="C00000"/>
                </a:solidFill>
                <a:latin typeface="微软雅黑" panose="020B0503020204020204" charset="-122"/>
                <a:ea typeface="微软雅黑" panose="020B0503020204020204" charset="-122"/>
                <a:sym typeface="+mn-ea"/>
              </a:rPr>
              <a:t>N</a:t>
            </a:r>
            <a:r>
              <a:rPr lang="en-US" altLang="zh-CN" sz="2000" b="1" baseline="30000">
                <a:solidFill>
                  <a:srgbClr val="C00000"/>
                </a:solidFill>
                <a:uFillTx/>
                <a:latin typeface="微软雅黑" panose="020B0503020204020204" charset="-122"/>
                <a:ea typeface="微软雅黑" panose="020B0503020204020204" charset="-122"/>
                <a:sym typeface="+mn-ea"/>
              </a:rPr>
              <a:t>3</a:t>
            </a:r>
            <a:r>
              <a:rPr lang="en-US" altLang="zh-CN" sz="2000" b="1">
                <a:solidFill>
                  <a:srgbClr val="C00000"/>
                </a:solidFill>
                <a:latin typeface="微软雅黑" panose="020B0503020204020204" charset="-122"/>
                <a:ea typeface="微软雅黑" panose="020B0503020204020204" charset="-122"/>
                <a:sym typeface="+mn-ea"/>
              </a:rPr>
              <a:t>LO </a:t>
            </a:r>
            <a:r>
              <a:rPr lang="zh-CN" altLang="en-US" sz="2000" b="1">
                <a:solidFill>
                  <a:srgbClr val="C00000"/>
                </a:solidFill>
                <a:sym typeface="+mn-ea"/>
              </a:rPr>
              <a:t>两体核力基本构建完成</a:t>
            </a:r>
            <a:endParaRPr lang="zh-CN" altLang="en-US" sz="2000" b="1">
              <a:solidFill>
                <a:srgbClr val="C00000"/>
              </a:solidFill>
              <a:sym typeface="+mn-ea"/>
            </a:endParaRPr>
          </a:p>
        </p:txBody>
      </p:sp>
      <p:sp>
        <p:nvSpPr>
          <p:cNvPr id="15" name="文本框 14"/>
          <p:cNvSpPr txBox="1"/>
          <p:nvPr/>
        </p:nvSpPr>
        <p:spPr>
          <a:xfrm>
            <a:off x="6718300" y="1731010"/>
            <a:ext cx="4900930" cy="1091565"/>
          </a:xfrm>
          <a:prstGeom prst="rect">
            <a:avLst/>
          </a:prstGeom>
          <a:noFill/>
        </p:spPr>
        <p:txBody>
          <a:bodyPr wrap="square" rtlCol="0">
            <a:spAutoFit/>
          </a:bodyPr>
          <a:lstStyle/>
          <a:p>
            <a:pPr marL="285750" indent="-285750" fontAlgn="auto">
              <a:lnSpc>
                <a:spcPts val="2600"/>
              </a:lnSpc>
              <a:buFont typeface="Arial" panose="020B0604020202020204" pitchFamily="34" charset="0"/>
              <a:buChar char="•"/>
            </a:pPr>
            <a:r>
              <a:rPr lang="en-US" altLang="zh-CN">
                <a:latin typeface="微软雅黑" panose="020B0503020204020204" charset="-122"/>
                <a:ea typeface="微软雅黑" panose="020B0503020204020204" charset="-122"/>
                <a:cs typeface="微软雅黑" panose="020B0503020204020204" charset="-122"/>
              </a:rPr>
              <a:t>J≥3 </a:t>
            </a:r>
            <a:r>
              <a:rPr lang="zh-CN" altLang="en-US">
                <a:latin typeface="微软雅黑" panose="020B0503020204020204" charset="-122"/>
                <a:ea typeface="微软雅黑" panose="020B0503020204020204" charset="-122"/>
                <a:cs typeface="微软雅黑" panose="020B0503020204020204" charset="-122"/>
              </a:rPr>
              <a:t>高分波相移与</a:t>
            </a:r>
            <a:r>
              <a:rPr lang="en-US" altLang="zh-CN">
                <a:latin typeface="微软雅黑" panose="020B0503020204020204" charset="-122"/>
                <a:ea typeface="微软雅黑" panose="020B0503020204020204" charset="-122"/>
                <a:cs typeface="微软雅黑" panose="020B0503020204020204" charset="-122"/>
              </a:rPr>
              <a:t>Nijmegen</a:t>
            </a:r>
            <a:r>
              <a:rPr lang="zh-CN" altLang="en-US">
                <a:latin typeface="微软雅黑" panose="020B0503020204020204" charset="-122"/>
                <a:ea typeface="微软雅黑" panose="020B0503020204020204" charset="-122"/>
                <a:cs typeface="微软雅黑" panose="020B0503020204020204" charset="-122"/>
              </a:rPr>
              <a:t>相移符合很好</a:t>
            </a:r>
            <a:endParaRPr lang="zh-CN" altLang="en-US">
              <a:latin typeface="微软雅黑" panose="020B0503020204020204" charset="-122"/>
              <a:ea typeface="微软雅黑" panose="020B0503020204020204" charset="-122"/>
              <a:cs typeface="微软雅黑" panose="020B0503020204020204" charset="-122"/>
            </a:endParaRPr>
          </a:p>
          <a:p>
            <a:pPr marL="285750" indent="-285750" fontAlgn="auto">
              <a:lnSpc>
                <a:spcPts val="2600"/>
              </a:lnSpc>
              <a:buFont typeface="Arial" panose="020B0604020202020204" pitchFamily="34" charset="0"/>
              <a:buChar char="•"/>
            </a:pPr>
            <a:r>
              <a:rPr lang="en-US" altLang="zh-CN">
                <a:latin typeface="微软雅黑" panose="020B0503020204020204" charset="-122"/>
                <a:ea typeface="微软雅黑" panose="020B0503020204020204" charset="-122"/>
                <a:cs typeface="微软雅黑" panose="020B0503020204020204" charset="-122"/>
              </a:rPr>
              <a:t>NNLO/N</a:t>
            </a:r>
            <a:r>
              <a:rPr lang="en-US" altLang="zh-CN" baseline="30000">
                <a:latin typeface="微软雅黑" panose="020B0503020204020204" charset="-122"/>
                <a:ea typeface="微软雅黑" panose="020B0503020204020204" charset="-122"/>
                <a:cs typeface="微软雅黑" panose="020B0503020204020204" charset="-122"/>
              </a:rPr>
              <a:t>3</a:t>
            </a:r>
            <a:r>
              <a:rPr lang="en-US" altLang="zh-CN">
                <a:latin typeface="微软雅黑" panose="020B0503020204020204" charset="-122"/>
                <a:ea typeface="微软雅黑" panose="020B0503020204020204" charset="-122"/>
                <a:cs typeface="微软雅黑" panose="020B0503020204020204" charset="-122"/>
              </a:rPr>
              <a:t>LO</a:t>
            </a:r>
            <a:r>
              <a:rPr lang="zh-CN" altLang="en-US">
                <a:latin typeface="微软雅黑" panose="020B0503020204020204" charset="-122"/>
                <a:ea typeface="微软雅黑" panose="020B0503020204020204" charset="-122"/>
                <a:cs typeface="微软雅黑" panose="020B0503020204020204" charset="-122"/>
              </a:rPr>
              <a:t>几乎重合</a:t>
            </a:r>
            <a:endParaRPr lang="zh-CN" altLang="en-US">
              <a:latin typeface="微软雅黑" panose="020B0503020204020204" charset="-122"/>
              <a:ea typeface="微软雅黑" panose="020B0503020204020204" charset="-122"/>
              <a:cs typeface="微软雅黑" panose="020B0503020204020204" charset="-122"/>
            </a:endParaRPr>
          </a:p>
          <a:p>
            <a:pPr marL="285750" indent="-285750" fontAlgn="auto">
              <a:lnSpc>
                <a:spcPts val="2600"/>
              </a:lnSpc>
              <a:buFont typeface="Arial" panose="020B0604020202020204" pitchFamily="34" charset="0"/>
              <a:buChar char="•"/>
            </a:pPr>
            <a:r>
              <a:rPr lang="zh-CN" altLang="en-US">
                <a:solidFill>
                  <a:srgbClr val="0070C0"/>
                </a:solidFill>
                <a:sym typeface="+mn-ea"/>
              </a:rPr>
              <a:t>非微扰地描述低分波相移</a:t>
            </a:r>
            <a:r>
              <a:rPr lang="en-US" altLang="zh-CN">
                <a:latin typeface="微软雅黑" panose="020B0503020204020204" charset="-122"/>
                <a:ea typeface="微软雅黑" panose="020B0503020204020204" charset="-122"/>
                <a:cs typeface="微软雅黑" panose="020B0503020204020204" charset="-122"/>
              </a:rPr>
              <a:t> </a:t>
            </a:r>
            <a:endParaRPr lang="en-US" altLang="zh-CN">
              <a:latin typeface="微软雅黑" panose="020B0503020204020204" charset="-122"/>
              <a:ea typeface="微软雅黑" panose="020B0503020204020204" charset="-122"/>
              <a:cs typeface="微软雅黑" panose="020B0503020204020204" charset="-122"/>
            </a:endParaRPr>
          </a:p>
        </p:txBody>
      </p:sp>
      <p:sp>
        <p:nvSpPr>
          <p:cNvPr id="16" name="文本框 15"/>
          <p:cNvSpPr txBox="1"/>
          <p:nvPr/>
        </p:nvSpPr>
        <p:spPr>
          <a:xfrm>
            <a:off x="6270625" y="2822575"/>
            <a:ext cx="4973955" cy="398780"/>
          </a:xfrm>
          <a:prstGeom prst="rect">
            <a:avLst/>
          </a:prstGeom>
          <a:noFill/>
        </p:spPr>
        <p:txBody>
          <a:bodyPr wrap="square" rtlCol="0" anchor="t">
            <a:spAutoFit/>
          </a:bodyPr>
          <a:lstStyle/>
          <a:p>
            <a:pPr marL="342900" indent="-342900">
              <a:buFont typeface="Wingdings" panose="05000000000000000000" charset="0"/>
              <a:buChar char="Ø"/>
            </a:pPr>
            <a:r>
              <a:rPr lang="zh-CN" altLang="en-US" sz="2000" b="1">
                <a:solidFill>
                  <a:srgbClr val="C00000"/>
                </a:solidFill>
                <a:sym typeface="+mn-ea"/>
              </a:rPr>
              <a:t>相对论三体框架基本搭建完成</a:t>
            </a:r>
            <a:endParaRPr lang="zh-CN" altLang="en-US" sz="2000" b="1">
              <a:solidFill>
                <a:srgbClr val="C00000"/>
              </a:solidFill>
              <a:sym typeface="+mn-ea"/>
            </a:endParaRPr>
          </a:p>
        </p:txBody>
      </p:sp>
      <p:sp>
        <p:nvSpPr>
          <p:cNvPr id="22" name="文本框 21"/>
          <p:cNvSpPr txBox="1"/>
          <p:nvPr/>
        </p:nvSpPr>
        <p:spPr>
          <a:xfrm>
            <a:off x="6718300" y="3221355"/>
            <a:ext cx="5053965" cy="758190"/>
          </a:xfrm>
          <a:prstGeom prst="rect">
            <a:avLst/>
          </a:prstGeom>
          <a:noFill/>
        </p:spPr>
        <p:txBody>
          <a:bodyPr wrap="square" rtlCol="0">
            <a:spAutoFit/>
          </a:bodyPr>
          <a:lstStyle/>
          <a:p>
            <a:pPr marL="285750" indent="-285750" fontAlgn="auto">
              <a:lnSpc>
                <a:spcPts val="2600"/>
              </a:lnSpc>
              <a:buFont typeface="Arial" panose="020B0604020202020204" pitchFamily="34" charset="0"/>
              <a:buChar char="•"/>
            </a:pPr>
            <a:r>
              <a:rPr lang="zh-CN" altLang="en-US">
                <a:latin typeface="微软雅黑" panose="020B0503020204020204" charset="-122"/>
                <a:ea typeface="微软雅黑" panose="020B0503020204020204" charset="-122"/>
                <a:cs typeface="微软雅黑" panose="020B0503020204020204" charset="-122"/>
              </a:rPr>
              <a:t>显著改善极化可观测量</a:t>
            </a:r>
            <a:r>
              <a:rPr lang="en-US" altLang="zh-CN">
                <a:latin typeface="微软雅黑" panose="020B0503020204020204" charset="-122"/>
                <a:ea typeface="微软雅黑" panose="020B0503020204020204" charset="-122"/>
                <a:cs typeface="微软雅黑" panose="020B0503020204020204" charset="-122"/>
              </a:rPr>
              <a:t>Ay</a:t>
            </a:r>
            <a:r>
              <a:rPr lang="zh-CN" altLang="en-US">
                <a:latin typeface="微软雅黑" panose="020B0503020204020204" charset="-122"/>
                <a:ea typeface="微软雅黑" panose="020B0503020204020204" charset="-122"/>
                <a:cs typeface="微软雅黑" panose="020B0503020204020204" charset="-122"/>
              </a:rPr>
              <a:t>的</a:t>
            </a:r>
            <a:r>
              <a:rPr lang="zh-CN" altLang="en-US">
                <a:latin typeface="微软雅黑" panose="020B0503020204020204" charset="-122"/>
                <a:ea typeface="微软雅黑" panose="020B0503020204020204" charset="-122"/>
                <a:cs typeface="微软雅黑" panose="020B0503020204020204" charset="-122"/>
              </a:rPr>
              <a:t>描述</a:t>
            </a:r>
            <a:endParaRPr lang="zh-CN" altLang="en-US">
              <a:latin typeface="微软雅黑" panose="020B0503020204020204" charset="-122"/>
              <a:ea typeface="微软雅黑" panose="020B0503020204020204" charset="-122"/>
              <a:cs typeface="微软雅黑" panose="020B0503020204020204" charset="-122"/>
            </a:endParaRPr>
          </a:p>
          <a:p>
            <a:pPr marL="285750" indent="-285750" fontAlgn="auto">
              <a:lnSpc>
                <a:spcPts val="2600"/>
              </a:lnSpc>
              <a:buFont typeface="Arial" panose="020B0604020202020204" pitchFamily="34" charset="0"/>
              <a:buChar char="•"/>
            </a:pPr>
            <a:r>
              <a:rPr lang="zh-CN" altLang="en-US">
                <a:solidFill>
                  <a:srgbClr val="0070C0"/>
                </a:solidFill>
                <a:latin typeface="微软雅黑" panose="020B0503020204020204" charset="-122"/>
                <a:ea typeface="微软雅黑" panose="020B0503020204020204" charset="-122"/>
                <a:cs typeface="微软雅黑" panose="020B0503020204020204" charset="-122"/>
                <a:sym typeface="+mn-ea"/>
              </a:rPr>
              <a:t>三体力相关问题</a:t>
            </a:r>
            <a:endParaRPr lang="zh-CN" altLang="en-US">
              <a:latin typeface="微软雅黑" panose="020B0503020204020204" charset="-122"/>
              <a:ea typeface="微软雅黑" panose="020B0503020204020204" charset="-122"/>
              <a:cs typeface="微软雅黑" panose="020B0503020204020204" charset="-122"/>
            </a:endParaRPr>
          </a:p>
        </p:txBody>
      </p:sp>
      <mc:AlternateContent xmlns:mc="http://schemas.openxmlformats.org/markup-compatibility/2006">
        <mc:Choice xmlns:a14="http://schemas.microsoft.com/office/drawing/2010/main" Requires="a14">
          <p:sp>
            <p:nvSpPr>
              <p:cNvPr id="4" name="文本框 3"/>
              <p:cNvSpPr txBox="1"/>
              <p:nvPr/>
            </p:nvSpPr>
            <p:spPr>
              <a:xfrm>
                <a:off x="6270625" y="3986530"/>
                <a:ext cx="4973955" cy="402590"/>
              </a:xfrm>
              <a:prstGeom prst="rect">
                <a:avLst/>
              </a:prstGeom>
              <a:noFill/>
            </p:spPr>
            <p:txBody>
              <a:bodyPr wrap="square" rtlCol="0" anchor="t">
                <a:spAutoFit/>
              </a:bodyPr>
              <a:lstStyle/>
              <a:p>
                <a:pPr marL="342900" indent="-342900">
                  <a:buFont typeface="Wingdings" panose="05000000000000000000" charset="0"/>
                  <a:buChar char="Ø"/>
                </a:pPr>
                <a:r>
                  <a:rPr lang="zh-CN" altLang="en-US" sz="2000" b="1">
                    <a:solidFill>
                      <a:srgbClr val="C00000"/>
                    </a:solidFill>
                    <a:sym typeface="+mn-ea"/>
                  </a:rPr>
                  <a:t>离壳</a:t>
                </a:r>
                <a:r>
                  <a:rPr lang="en-US" altLang="zh-CN" sz="2000" b="1">
                    <a:solidFill>
                      <a:srgbClr val="C00000"/>
                    </a:solidFill>
                    <a:sym typeface="+mn-ea"/>
                  </a:rPr>
                  <a:t>NLO </a:t>
                </a:r>
                <a14:m>
                  <m:oMath xmlns:m="http://schemas.openxmlformats.org/officeDocument/2006/math">
                    <m:acc>
                      <m:accPr>
                        <m:chr m:val="̅"/>
                        <m:ctrlPr>
                          <a:rPr lang="en-US" altLang="zh-CN" sz="2000" b="1" i="1" dirty="0">
                            <a:latin typeface="Cambria Math" panose="02040503050406030204" pitchFamily="18" charset="0"/>
                            <a:ea typeface="微软雅黑" panose="020B0503020204020204" charset="-122"/>
                            <a:cs typeface="Cambria Math" panose="02040503050406030204" pitchFamily="18" charset="0"/>
                          </a:rPr>
                        </m:ctrlPr>
                      </m:accPr>
                      <m:e>
                        <m:r>
                          <a:rPr lang="en-US" altLang="zh-CN" sz="2000" b="1" i="1" dirty="0">
                            <a:latin typeface="Cambria Math" panose="02040503050406030204" pitchFamily="18" charset="0"/>
                            <a:ea typeface="微软雅黑" panose="020B0503020204020204" charset="-122"/>
                            <a:cs typeface="Cambria Math" panose="02040503050406030204" pitchFamily="18" charset="0"/>
                          </a:rPr>
                          <m:t>𝐾</m:t>
                        </m:r>
                      </m:e>
                    </m:acc>
                    <m:r>
                      <a:rPr lang="en-US" altLang="zh-CN" sz="2000" b="1" dirty="0">
                        <a:latin typeface="Cambria Math" panose="02040503050406030204" pitchFamily="18" charset="0"/>
                        <a:ea typeface="微软雅黑" panose="020B0503020204020204" charset="-122"/>
                        <a:cs typeface="Cambria Math" panose="02040503050406030204" pitchFamily="18" charset="0"/>
                      </a:rPr>
                      <m:t>𝐍</m:t>
                    </m:r>
                  </m:oMath>
                </a14:m>
                <a:r>
                  <a:rPr lang="zh-CN" altLang="en-US" sz="2000" dirty="0">
                    <a:latin typeface="Cambria Math" panose="02040503050406030204" pitchFamily="18" charset="0"/>
                    <a:ea typeface="微软雅黑" panose="020B0503020204020204" charset="-122"/>
                    <a:cs typeface="Cambria Math" panose="02040503050406030204" pitchFamily="18" charset="0"/>
                  </a:rPr>
                  <a:t>相互作用构建</a:t>
                </a:r>
                <a:r>
                  <a:rPr lang="zh-CN" altLang="en-US" sz="2000" dirty="0">
                    <a:latin typeface="Cambria Math" panose="02040503050406030204" pitchFamily="18" charset="0"/>
                    <a:ea typeface="微软雅黑" panose="020B0503020204020204" charset="-122"/>
                    <a:cs typeface="Cambria Math" panose="02040503050406030204" pitchFamily="18" charset="0"/>
                  </a:rPr>
                  <a:t>完成</a:t>
                </a:r>
                <a:endParaRPr lang="zh-CN" altLang="en-US" sz="2000" dirty="0">
                  <a:latin typeface="Cambria Math" panose="02040503050406030204" pitchFamily="18" charset="0"/>
                  <a:ea typeface="微软雅黑" panose="020B0503020204020204" charset="-122"/>
                  <a:cs typeface="Cambria Math" panose="02040503050406030204" pitchFamily="18" charset="0"/>
                </a:endParaRPr>
              </a:p>
            </p:txBody>
          </p:sp>
        </mc:Choice>
        <mc:Fallback>
          <p:sp>
            <p:nvSpPr>
              <p:cNvPr id="4" name="文本框 3"/>
              <p:cNvSpPr txBox="1">
                <a:spLocks noRot="1" noChangeAspect="1" noMove="1" noResize="1" noEditPoints="1" noAdjustHandles="1" noChangeArrowheads="1" noChangeShapeType="1" noTextEdit="1"/>
              </p:cNvSpPr>
              <p:nvPr/>
            </p:nvSpPr>
            <p:spPr>
              <a:xfrm>
                <a:off x="6270625" y="3986530"/>
                <a:ext cx="4973955" cy="402590"/>
              </a:xfrm>
              <a:prstGeom prst="rect">
                <a:avLst/>
              </a:prstGeom>
              <a:blipFill rotWithShape="1">
                <a:blip r:embed="rId5"/>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5" name="文本框 4"/>
              <p:cNvSpPr txBox="1"/>
              <p:nvPr/>
            </p:nvSpPr>
            <p:spPr>
              <a:xfrm>
                <a:off x="6718300" y="4396105"/>
                <a:ext cx="4289425" cy="758190"/>
              </a:xfrm>
              <a:prstGeom prst="rect">
                <a:avLst/>
              </a:prstGeom>
              <a:noFill/>
            </p:spPr>
            <p:txBody>
              <a:bodyPr wrap="square" rtlCol="0">
                <a:spAutoFit/>
              </a:bodyPr>
              <a:lstStyle/>
              <a:p>
                <a:pPr marL="285750" indent="-285750" fontAlgn="auto">
                  <a:lnSpc>
                    <a:spcPts val="2600"/>
                  </a:lnSpc>
                  <a:buFont typeface="Arial" panose="020B0604020202020204" pitchFamily="34" charset="0"/>
                  <a:buChar char="•"/>
                </a:pPr>
                <a:r>
                  <a:rPr lang="zh-CN" altLang="en-US">
                    <a:solidFill>
                      <a:schemeClr val="tx1"/>
                    </a:solidFill>
                    <a:latin typeface="微软雅黑" panose="020B0503020204020204" charset="-122"/>
                    <a:ea typeface="微软雅黑" panose="020B0503020204020204" charset="-122"/>
                    <a:cs typeface="微软雅黑" panose="020B0503020204020204" charset="-122"/>
                    <a:sym typeface="+mn-ea"/>
                  </a:rPr>
                  <a:t>预言</a:t>
                </a:r>
                <a14:m>
                  <m:oMath xmlns:m="http://schemas.openxmlformats.org/officeDocument/2006/math">
                    <m:r>
                      <a:rPr lang="en-US" altLang="zh-CN" i="1">
                        <a:solidFill>
                          <a:schemeClr val="tx1"/>
                        </a:solidFill>
                        <a:latin typeface="Cambria Math" panose="02040503050406030204" pitchFamily="18" charset="0"/>
                        <a:ea typeface="微软雅黑" panose="020B0503020204020204" charset="-122"/>
                        <a:cs typeface="Cambria Math" panose="02040503050406030204" pitchFamily="18" charset="0"/>
                        <a:sym typeface="+mn-ea"/>
                      </a:rPr>
                      <m:t>𝜋𝛴</m:t>
                    </m:r>
                  </m:oMath>
                </a14:m>
                <a:r>
                  <a:rPr lang="zh-CN" altLang="en-US">
                    <a:solidFill>
                      <a:schemeClr val="tx1"/>
                    </a:solidFill>
                    <a:latin typeface="Cambria Math" panose="02040503050406030204" pitchFamily="18" charset="0"/>
                    <a:ea typeface="微软雅黑" panose="020B0503020204020204" charset="-122"/>
                    <a:cs typeface="Cambria Math" panose="02040503050406030204" pitchFamily="18" charset="0"/>
                    <a:sym typeface="+mn-ea"/>
                  </a:rPr>
                  <a:t>等耦合道动量关联函数</a:t>
                </a:r>
                <a:endParaRPr lang="zh-CN" altLang="en-US">
                  <a:solidFill>
                    <a:srgbClr val="0070C0"/>
                  </a:solidFill>
                  <a:latin typeface="Cambria Math" panose="02040503050406030204" pitchFamily="18" charset="0"/>
                  <a:ea typeface="微软雅黑" panose="020B0503020204020204" charset="-122"/>
                  <a:cs typeface="Cambria Math" panose="02040503050406030204" pitchFamily="18" charset="0"/>
                  <a:sym typeface="+mn-ea"/>
                </a:endParaRPr>
              </a:p>
              <a:p>
                <a:pPr marL="285750" indent="-285750" fontAlgn="auto">
                  <a:lnSpc>
                    <a:spcPts val="2600"/>
                  </a:lnSpc>
                  <a:buFont typeface="Arial" panose="020B0604020202020204" pitchFamily="34" charset="0"/>
                  <a:buChar char="•"/>
                </a:pPr>
                <a:r>
                  <a:rPr lang="zh-CN" altLang="en-US">
                    <a:solidFill>
                      <a:srgbClr val="0070C0"/>
                    </a:solidFill>
                    <a:latin typeface="Cambria Math" panose="02040503050406030204" pitchFamily="18" charset="0"/>
                    <a:ea typeface="微软雅黑" panose="020B0503020204020204" charset="-122"/>
                    <a:cs typeface="Cambria Math" panose="02040503050406030204" pitchFamily="18" charset="0"/>
                    <a:sym typeface="+mn-ea"/>
                  </a:rPr>
                  <a:t>拓展至</a:t>
                </a:r>
                <a:r>
                  <a:rPr lang="en-US" altLang="zh-CN">
                    <a:solidFill>
                      <a:srgbClr val="0070C0"/>
                    </a:solidFill>
                    <a:latin typeface="Cambria Math" panose="02040503050406030204" pitchFamily="18" charset="0"/>
                    <a:ea typeface="微软雅黑" panose="020B0503020204020204" charset="-122"/>
                    <a:cs typeface="Cambria Math" panose="02040503050406030204" pitchFamily="18" charset="0"/>
                    <a:sym typeface="+mn-ea"/>
                  </a:rPr>
                  <a:t>NNLO</a:t>
                </a:r>
                <a:r>
                  <a:rPr lang="zh-CN" altLang="en-US">
                    <a:solidFill>
                      <a:srgbClr val="0070C0"/>
                    </a:solidFill>
                    <a:latin typeface="Cambria Math" panose="02040503050406030204" pitchFamily="18" charset="0"/>
                    <a:ea typeface="微软雅黑" panose="020B0503020204020204" charset="-122"/>
                    <a:cs typeface="Cambria Math" panose="02040503050406030204" pitchFamily="18" charset="0"/>
                    <a:sym typeface="+mn-ea"/>
                  </a:rPr>
                  <a:t>相互作用</a:t>
                </a:r>
                <a:endParaRPr lang="zh-CN" altLang="en-US">
                  <a:solidFill>
                    <a:srgbClr val="0070C0"/>
                  </a:solidFill>
                  <a:latin typeface="Cambria Math" panose="02040503050406030204" pitchFamily="18" charset="0"/>
                  <a:ea typeface="微软雅黑" panose="020B0503020204020204" charset="-122"/>
                  <a:cs typeface="Cambria Math" panose="02040503050406030204" pitchFamily="18" charset="0"/>
                  <a:sym typeface="+mn-ea"/>
                </a:endParaRPr>
              </a:p>
            </p:txBody>
          </p:sp>
        </mc:Choice>
        <mc:Fallback>
          <p:sp>
            <p:nvSpPr>
              <p:cNvPr id="5" name="文本框 4"/>
              <p:cNvSpPr txBox="1">
                <a:spLocks noRot="1" noChangeAspect="1" noMove="1" noResize="1" noEditPoints="1" noAdjustHandles="1" noChangeArrowheads="1" noChangeShapeType="1" noTextEdit="1"/>
              </p:cNvSpPr>
              <p:nvPr/>
            </p:nvSpPr>
            <p:spPr>
              <a:xfrm>
                <a:off x="6718300" y="4396105"/>
                <a:ext cx="4289425" cy="758190"/>
              </a:xfrm>
              <a:prstGeom prst="rect">
                <a:avLst/>
              </a:prstGeom>
              <a:blipFill rotWithShape="1">
                <a:blip r:embed="rId6"/>
                <a:stretch>
                  <a:fillRect/>
                </a:stretch>
              </a:blipFill>
            </p:spPr>
            <p:txBody>
              <a:bodyPr/>
              <a:lstStyle/>
              <a:p>
                <a:r>
                  <a:rPr lang="zh-CN" altLang="en-US">
                    <a:noFill/>
                  </a:rPr>
                  <a:t> </a:t>
                </a:r>
              </a:p>
            </p:txBody>
          </p:sp>
        </mc:Fallback>
      </mc:AlternateContent>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2708910"/>
            <a:ext cx="12192635" cy="829945"/>
          </a:xfrm>
          <a:prstGeom prst="rect">
            <a:avLst/>
          </a:prstGeom>
          <a:noFill/>
        </p:spPr>
        <p:txBody>
          <a:bodyPr wrap="square" rtlCol="0">
            <a:spAutoFit/>
          </a:bodyPr>
          <a:lstStyle/>
          <a:p>
            <a:pPr algn="ctr"/>
            <a:r>
              <a:rPr lang="en-US" altLang="zh-CN" sz="4800"/>
              <a:t>Back up</a:t>
            </a:r>
            <a:endParaRPr lang="en-US" altLang="zh-CN" sz="48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t>相对论手征</a:t>
            </a:r>
            <a:r>
              <a:rPr lang="zh-CN" altLang="en-US" sz="2400" dirty="0"/>
              <a:t>核力</a:t>
            </a:r>
            <a:endParaRPr lang="zh-CN" altLang="en-US" sz="2400"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45412" y="-3364"/>
            <a:ext cx="2855536" cy="621672"/>
          </a:xfrm>
          <a:prstGeom prst="roundRect">
            <a:avLst>
              <a:gd name="adj" fmla="val 8594"/>
            </a:avLst>
          </a:prstGeom>
          <a:solidFill>
            <a:srgbClr val="FFFFFF">
              <a:shade val="85000"/>
            </a:srgbClr>
          </a:solidFill>
          <a:ln>
            <a:noFill/>
          </a:ln>
          <a:effectLst/>
        </p:spPr>
      </p:pic>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b="1" dirty="0">
                <a:solidFill>
                  <a:schemeClr val="bg1"/>
                </a:solidFill>
                <a:latin typeface="微软雅黑" panose="020B0503020204020204" charset="-122"/>
                <a:ea typeface="微软雅黑" panose="020B0503020204020204" charset="-122"/>
              </a:rPr>
              <a:t>An accurate relativistic chiral nuclear force up to NNLO</a:t>
            </a:r>
            <a:endParaRPr lang="zh-CN" altLang="en-US" sz="1100" b="1" dirty="0">
              <a:latin typeface="微软雅黑" panose="020B0503020204020204" charset="-122"/>
              <a:ea typeface="微软雅黑" panose="020B0503020204020204" charset="-122"/>
            </a:endParaRPr>
          </a:p>
        </p:txBody>
      </p:sp>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26168"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37" name="文本框 36"/>
          <p:cNvSpPr txBox="1"/>
          <p:nvPr/>
        </p:nvSpPr>
        <p:spPr>
          <a:xfrm>
            <a:off x="227965" y="694880"/>
            <a:ext cx="5297805" cy="460375"/>
          </a:xfrm>
          <a:prstGeom prst="rect">
            <a:avLst/>
          </a:prstGeom>
          <a:noFill/>
        </p:spPr>
        <p:txBody>
          <a:bodyPr wrap="none" rtlCol="0">
            <a:spAutoFit/>
          </a:bodyPr>
          <a:p>
            <a:pPr marL="285750" indent="-285750" algn="l">
              <a:buFont typeface="Wingdings" panose="05000000000000000000" pitchFamily="2" charset="2"/>
              <a:buChar char="p"/>
            </a:pPr>
            <a:r>
              <a:rPr lang="en-US" altLang="zh-CN" sz="2400" b="1" dirty="0" smtClean="0">
                <a:solidFill>
                  <a:schemeClr val="tx1"/>
                </a:solidFill>
              </a:rPr>
              <a:t>n-d </a:t>
            </a:r>
            <a:r>
              <a:rPr lang="zh-CN" altLang="en-US" sz="2400" b="1" dirty="0" smtClean="0">
                <a:solidFill>
                  <a:schemeClr val="tx1"/>
                </a:solidFill>
              </a:rPr>
              <a:t>极化可观测量</a:t>
            </a:r>
            <a:r>
              <a:rPr lang="en-US" altLang="zh-CN" sz="2400" b="1" dirty="0" smtClean="0">
                <a:solidFill>
                  <a:schemeClr val="tx1"/>
                </a:solidFill>
              </a:rPr>
              <a:t>Ay</a:t>
            </a:r>
            <a:r>
              <a:rPr lang="zh-CN" altLang="en-US" sz="2400" b="1" dirty="0" smtClean="0">
                <a:solidFill>
                  <a:schemeClr val="tx1"/>
                </a:solidFill>
              </a:rPr>
              <a:t>（</a:t>
            </a:r>
            <a:r>
              <a:rPr lang="en-US" altLang="zh-CN" sz="2400" b="1" dirty="0">
                <a:solidFill>
                  <a:srgbClr val="C00000"/>
                </a:solidFill>
                <a:latin typeface="微软雅黑" panose="020B0503020204020204" charset="-122"/>
                <a:ea typeface="微软雅黑" panose="020B0503020204020204" charset="-122"/>
                <a:sym typeface="+mn-ea"/>
              </a:rPr>
              <a:t>preliminary</a:t>
            </a:r>
            <a:r>
              <a:rPr lang="en-US" altLang="zh-CN" sz="2400" b="1" dirty="0">
                <a:latin typeface="微软雅黑" panose="020B0503020204020204" charset="-122"/>
                <a:ea typeface="微软雅黑" panose="020B0503020204020204" charset="-122"/>
                <a:sym typeface="+mn-ea"/>
              </a:rPr>
              <a:t>)</a:t>
            </a:r>
            <a:endParaRPr lang="zh-CN" altLang="en-US" sz="2400" b="1" dirty="0" smtClean="0">
              <a:solidFill>
                <a:schemeClr val="tx1"/>
              </a:solidFill>
            </a:endParaRPr>
          </a:p>
        </p:txBody>
      </p:sp>
      <mc:AlternateContent xmlns:mc="http://schemas.openxmlformats.org/markup-compatibility/2006">
        <mc:Choice xmlns:a14="http://schemas.microsoft.com/office/drawing/2010/main" Requires="a14">
          <p:sp>
            <p:nvSpPr>
              <p:cNvPr id="17" name="文本框 16"/>
              <p:cNvSpPr txBox="1"/>
              <p:nvPr/>
            </p:nvSpPr>
            <p:spPr>
              <a:xfrm>
                <a:off x="709612" y="1275736"/>
                <a:ext cx="6143624" cy="368300"/>
              </a:xfrm>
              <a:prstGeom prst="rect">
                <a:avLst/>
              </a:prstGeom>
              <a:noFill/>
            </p:spPr>
            <p:txBody>
              <a:bodyPr wrap="square">
                <a:spAutoFit/>
              </a:bodyPr>
              <a:lstStyle/>
              <a:p>
                <a:pPr marL="285750" indent="-285750">
                  <a:buFont typeface="Arial" panose="020B0604020202020204" pitchFamily="34" charset="0"/>
                  <a:buChar char="•"/>
                </a:pPr>
                <a:r>
                  <a:rPr lang="zh-CN" altLang="en-US" b="1" dirty="0">
                    <a:latin typeface="微软雅黑" panose="020B0503020204020204" charset="-122"/>
                    <a:ea typeface="微软雅黑" panose="020B0503020204020204" charset="-122"/>
                  </a:rPr>
                  <a:t>仅用两体相对论手征核力，</a:t>
                </a:r>
                <a14:m>
                  <m:oMath xmlns:m="http://schemas.openxmlformats.org/officeDocument/2006/math">
                    <m:r>
                      <a:rPr lang="en-US" altLang="zh-CN" b="1" i="1" kern="100" dirty="0">
                        <a:solidFill>
                          <a:schemeClr val="tx1"/>
                        </a:solidFill>
                        <a:effectLst/>
                        <a:latin typeface="Cambria Math" panose="02040503050406030204" pitchFamily="18" charset="0"/>
                        <a:ea typeface="微软雅黑" panose="020B0503020204020204" charset="-122"/>
                        <a:cs typeface="Cambria Math" panose="02040503050406030204" pitchFamily="18" charset="0"/>
                      </a:rPr>
                      <m:t>𝑱</m:t>
                    </m:r>
                    <m:r>
                      <a:rPr lang="en-US" altLang="zh-CN" b="1" i="1" kern="100" dirty="0">
                        <a:solidFill>
                          <a:schemeClr val="tx1"/>
                        </a:solidFill>
                        <a:effectLst/>
                        <a:latin typeface="Cambria Math" panose="02040503050406030204" pitchFamily="18" charset="0"/>
                        <a:ea typeface="MS Mincho" charset="0"/>
                        <a:cs typeface="Cambria Math" panose="02040503050406030204" pitchFamily="18" charset="0"/>
                      </a:rPr>
                      <m:t>≤</m:t>
                    </m:r>
                    <m:r>
                      <a:rPr lang="en-US" altLang="zh-CN" b="1" i="1" kern="100" dirty="0">
                        <a:solidFill>
                          <a:schemeClr val="tx1"/>
                        </a:solidFill>
                        <a:effectLst/>
                        <a:latin typeface="Cambria Math" panose="02040503050406030204" pitchFamily="18" charset="0"/>
                        <a:ea typeface="MS Mincho" charset="0"/>
                        <a:cs typeface="Cambria Math" panose="02040503050406030204" pitchFamily="18" charset="0"/>
                      </a:rPr>
                      <m:t>𝟐</m:t>
                    </m:r>
                  </m:oMath>
                </a14:m>
                <a:r>
                  <a:rPr lang="en-US" altLang="zh-CN" kern="100" dirty="0">
                    <a:solidFill>
                      <a:schemeClr val="tx1"/>
                    </a:solidFill>
                    <a:effectLst/>
                    <a:latin typeface="微软雅黑" panose="020B0503020204020204" charset="-122"/>
                    <a:ea typeface="微软雅黑" panose="020B0503020204020204" charset="-122"/>
                    <a:cs typeface="微软雅黑" panose="020B0503020204020204" charset="-122"/>
                  </a:rPr>
                  <a:t>.</a:t>
                </a:r>
                <a:r>
                  <a:rPr lang="zh-CN" altLang="en-US" kern="100" dirty="0">
                    <a:solidFill>
                      <a:schemeClr val="tx1"/>
                    </a:solidFill>
                    <a:effectLst/>
                    <a:latin typeface="微软雅黑" panose="020B0503020204020204" charset="-122"/>
                    <a:ea typeface="微软雅黑" panose="020B0503020204020204" charset="-122"/>
                    <a:cs typeface="微软雅黑" panose="020B0503020204020204" charset="-122"/>
                  </a:rPr>
                  <a:t>不同动量截断</a:t>
                </a:r>
                <a:endParaRPr lang="zh-CN" altLang="en-US" kern="100" dirty="0">
                  <a:solidFill>
                    <a:schemeClr val="tx1"/>
                  </a:solidFill>
                  <a:effectLst/>
                  <a:latin typeface="微软雅黑" panose="020B0503020204020204" charset="-122"/>
                  <a:ea typeface="微软雅黑" panose="020B0503020204020204" charset="-122"/>
                  <a:cs typeface="微软雅黑" panose="020B0503020204020204" charset="-122"/>
                </a:endParaRPr>
              </a:p>
            </p:txBody>
          </p:sp>
        </mc:Choice>
        <mc:Fallback>
          <p:sp>
            <p:nvSpPr>
              <p:cNvPr id="17" name="文本框 16"/>
              <p:cNvSpPr txBox="1">
                <a:spLocks noRot="1" noChangeAspect="1" noMove="1" noResize="1" noEditPoints="1" noAdjustHandles="1" noChangeArrowheads="1" noChangeShapeType="1" noTextEdit="1"/>
              </p:cNvSpPr>
              <p:nvPr/>
            </p:nvSpPr>
            <p:spPr>
              <a:xfrm>
                <a:off x="709612" y="1275736"/>
                <a:ext cx="6143624" cy="368300"/>
              </a:xfrm>
              <a:prstGeom prst="rect">
                <a:avLst/>
              </a:prstGeom>
              <a:blipFill rotWithShape="1">
                <a:blip r:embed="rId2"/>
                <a:stretch>
                  <a:fillRect l="-5" t="-6" r="5" b="6"/>
                </a:stretch>
              </a:blipFill>
            </p:spPr>
            <p:txBody>
              <a:bodyPr/>
              <a:lstStyle/>
              <a:p>
                <a:r>
                  <a:rPr lang="zh-CN" altLang="en-US">
                    <a:noFill/>
                  </a:rPr>
                  <a:t> </a:t>
                </a:r>
              </a:p>
            </p:txBody>
          </p:sp>
        </mc:Fallback>
      </mc:AlternateContent>
      <p:pic>
        <p:nvPicPr>
          <p:cNvPr id="15" name="图片 14"/>
          <p:cNvPicPr>
            <a:picLocks noChangeAspect="1"/>
          </p:cNvPicPr>
          <p:nvPr/>
        </p:nvPicPr>
        <p:blipFill>
          <a:blip r:embed="rId3"/>
          <a:stretch>
            <a:fillRect/>
          </a:stretch>
        </p:blipFill>
        <p:spPr>
          <a:xfrm>
            <a:off x="2068830" y="1644015"/>
            <a:ext cx="7236460" cy="4948555"/>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t>相对论手征核力</a:t>
            </a:r>
            <a:endParaRPr lang="zh-CN" altLang="en-US" sz="2400"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45412" y="-3364"/>
            <a:ext cx="2855536" cy="621672"/>
          </a:xfrm>
          <a:prstGeom prst="roundRect">
            <a:avLst>
              <a:gd name="adj" fmla="val 8594"/>
            </a:avLst>
          </a:prstGeom>
          <a:solidFill>
            <a:srgbClr val="FFFFFF">
              <a:shade val="85000"/>
            </a:srgbClr>
          </a:solidFill>
          <a:ln>
            <a:noFill/>
          </a:ln>
          <a:effectLst/>
        </p:spPr>
      </p:pic>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相对论手征核力的新进展</a:t>
            </a:r>
            <a:endParaRPr lang="zh-CN" altLang="en-US" sz="1100" b="1" dirty="0">
              <a:latin typeface="微软雅黑" panose="020B0503020204020204" charset="-122"/>
              <a:ea typeface="微软雅黑" panose="020B0503020204020204" charset="-122"/>
            </a:endParaRPr>
          </a:p>
        </p:txBody>
      </p:sp>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26168"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pic>
        <p:nvPicPr>
          <p:cNvPr id="4" name="图片 3"/>
          <p:cNvPicPr>
            <a:picLocks noChangeAspect="1"/>
          </p:cNvPicPr>
          <p:nvPr/>
        </p:nvPicPr>
        <p:blipFill>
          <a:blip r:embed="rId2"/>
          <a:stretch>
            <a:fillRect/>
          </a:stretch>
        </p:blipFill>
        <p:spPr>
          <a:xfrm>
            <a:off x="1140460" y="1334770"/>
            <a:ext cx="9140190" cy="5175885"/>
          </a:xfrm>
          <a:prstGeom prst="rect">
            <a:avLst/>
          </a:prstGeom>
        </p:spPr>
      </p:pic>
      <p:sp>
        <p:nvSpPr>
          <p:cNvPr id="6" name="文本框 5"/>
          <p:cNvSpPr txBox="1"/>
          <p:nvPr/>
        </p:nvSpPr>
        <p:spPr>
          <a:xfrm>
            <a:off x="313690" y="835660"/>
            <a:ext cx="6309360" cy="460375"/>
          </a:xfrm>
          <a:prstGeom prst="rect">
            <a:avLst/>
          </a:prstGeom>
          <a:noFill/>
        </p:spPr>
        <p:txBody>
          <a:bodyPr wrap="square" rtlCol="0">
            <a:spAutoFit/>
          </a:bodyPr>
          <a:lstStyle/>
          <a:p>
            <a:pPr marL="285750" indent="-285750">
              <a:buFont typeface="Wingdings" panose="05000000000000000000" charset="0"/>
              <a:buChar char="p"/>
            </a:pPr>
            <a:r>
              <a:rPr lang="zh-CN" altLang="en-US" sz="2400"/>
              <a:t>维数正规化方法与谱函数正规化方法</a:t>
            </a:r>
            <a:endParaRPr lang="zh-CN" altLang="en-US" sz="24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t>相对论手征核力</a:t>
            </a:r>
            <a:endParaRPr lang="zh-CN" altLang="en-US" sz="2400"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45412" y="-3364"/>
            <a:ext cx="2855536" cy="621672"/>
          </a:xfrm>
          <a:prstGeom prst="roundRect">
            <a:avLst>
              <a:gd name="adj" fmla="val 8594"/>
            </a:avLst>
          </a:prstGeom>
          <a:solidFill>
            <a:srgbClr val="FFFFFF">
              <a:shade val="85000"/>
            </a:srgbClr>
          </a:solidFill>
          <a:ln>
            <a:noFill/>
          </a:ln>
          <a:effectLst/>
        </p:spPr>
      </p:pic>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相对论手征核力的新进展</a:t>
            </a:r>
            <a:endParaRPr lang="zh-CN" altLang="en-US" sz="1100" b="1" dirty="0">
              <a:latin typeface="微软雅黑" panose="020B0503020204020204" charset="-122"/>
              <a:ea typeface="微软雅黑" panose="020B0503020204020204" charset="-122"/>
            </a:endParaRPr>
          </a:p>
        </p:txBody>
      </p:sp>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26168"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6" name="文本框 5"/>
          <p:cNvSpPr txBox="1"/>
          <p:nvPr/>
        </p:nvSpPr>
        <p:spPr>
          <a:xfrm>
            <a:off x="313690" y="835660"/>
            <a:ext cx="6309360" cy="460375"/>
          </a:xfrm>
          <a:prstGeom prst="rect">
            <a:avLst/>
          </a:prstGeom>
          <a:noFill/>
        </p:spPr>
        <p:txBody>
          <a:bodyPr wrap="square" rtlCol="0">
            <a:spAutoFit/>
          </a:bodyPr>
          <a:lstStyle/>
          <a:p>
            <a:pPr marL="285750" indent="-285750">
              <a:buFont typeface="Wingdings" panose="05000000000000000000" charset="0"/>
              <a:buChar char="p"/>
            </a:pPr>
            <a:r>
              <a:rPr lang="zh-CN" altLang="en-US" sz="2400"/>
              <a:t>维数正规化方法与谱函数正规化方法</a:t>
            </a:r>
            <a:endParaRPr lang="zh-CN" altLang="en-US" sz="2400"/>
          </a:p>
        </p:txBody>
      </p:sp>
      <p:pic>
        <p:nvPicPr>
          <p:cNvPr id="2" name="图片 1"/>
          <p:cNvPicPr>
            <a:picLocks noChangeAspect="1"/>
          </p:cNvPicPr>
          <p:nvPr/>
        </p:nvPicPr>
        <p:blipFill>
          <a:blip r:embed="rId2"/>
          <a:stretch>
            <a:fillRect/>
          </a:stretch>
        </p:blipFill>
        <p:spPr>
          <a:xfrm>
            <a:off x="1382395" y="1243965"/>
            <a:ext cx="9285605" cy="521716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t>相对论手征核力</a:t>
            </a:r>
            <a:endParaRPr lang="zh-CN" altLang="en-US" sz="2400"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45412" y="-3364"/>
            <a:ext cx="2855536" cy="621672"/>
          </a:xfrm>
          <a:prstGeom prst="roundRect">
            <a:avLst>
              <a:gd name="adj" fmla="val 8594"/>
            </a:avLst>
          </a:prstGeom>
          <a:solidFill>
            <a:srgbClr val="FFFFFF">
              <a:shade val="85000"/>
            </a:srgbClr>
          </a:solidFill>
          <a:ln>
            <a:noFill/>
          </a:ln>
          <a:effectLst/>
        </p:spPr>
      </p:pic>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相对论手征核力的新进展</a:t>
            </a:r>
            <a:endParaRPr lang="zh-CN" altLang="en-US" sz="1100" b="1" dirty="0">
              <a:latin typeface="微软雅黑" panose="020B0503020204020204" charset="-122"/>
              <a:ea typeface="微软雅黑" panose="020B0503020204020204" charset="-122"/>
            </a:endParaRPr>
          </a:p>
        </p:txBody>
      </p:sp>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26168"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6" name="文本框 5"/>
          <p:cNvSpPr txBox="1"/>
          <p:nvPr/>
        </p:nvSpPr>
        <p:spPr>
          <a:xfrm>
            <a:off x="313690" y="835660"/>
            <a:ext cx="6309360" cy="460375"/>
          </a:xfrm>
          <a:prstGeom prst="rect">
            <a:avLst/>
          </a:prstGeom>
          <a:noFill/>
        </p:spPr>
        <p:txBody>
          <a:bodyPr wrap="square" rtlCol="0">
            <a:spAutoFit/>
          </a:bodyPr>
          <a:lstStyle/>
          <a:p>
            <a:pPr marL="285750" indent="-285750">
              <a:buFont typeface="Wingdings" panose="05000000000000000000" charset="0"/>
              <a:buChar char="p"/>
            </a:pPr>
            <a:r>
              <a:rPr lang="zh-CN" altLang="en-US" sz="2400"/>
              <a:t>非相对论</a:t>
            </a:r>
            <a:r>
              <a:rPr lang="en-US" altLang="zh-CN" sz="2400"/>
              <a:t>N3LO/N4LO</a:t>
            </a:r>
            <a:endParaRPr lang="en-US" altLang="zh-CN" sz="2400"/>
          </a:p>
        </p:txBody>
      </p:sp>
      <p:sp>
        <p:nvSpPr>
          <p:cNvPr id="40" name="文本框 39"/>
          <p:cNvSpPr txBox="1"/>
          <p:nvPr/>
        </p:nvSpPr>
        <p:spPr>
          <a:xfrm>
            <a:off x="4080510" y="912495"/>
            <a:ext cx="3809365" cy="306705"/>
          </a:xfrm>
          <a:prstGeom prst="rect">
            <a:avLst/>
          </a:prstGeom>
        </p:spPr>
        <p:txBody>
          <a:bodyPr wrap="square">
            <a:spAutoFit/>
          </a:bodyPr>
          <a:lstStyle/>
          <a:p>
            <a:pPr marL="0" indent="0"/>
            <a:r>
              <a:rPr lang="en-US" altLang="zh-CN" sz="1400" b="1" i="0">
                <a:solidFill>
                  <a:schemeClr val="tx1"/>
                </a:solidFill>
                <a:ea typeface="-apple-system"/>
                <a:cs typeface="+mn-lt"/>
              </a:rPr>
              <a:t>D.R. Entem et al. Phys.Rev.C 91 (2015) 1, 014002</a:t>
            </a:r>
            <a:endParaRPr lang="en-US" altLang="zh-CN" sz="1400" b="1" i="0">
              <a:solidFill>
                <a:schemeClr val="tx1"/>
              </a:solidFill>
              <a:ea typeface="-apple-system"/>
              <a:cs typeface="+mn-lt"/>
            </a:endParaRPr>
          </a:p>
        </p:txBody>
      </p:sp>
      <p:pic>
        <p:nvPicPr>
          <p:cNvPr id="5" name="图片 4"/>
          <p:cNvPicPr>
            <a:picLocks noChangeAspect="1"/>
          </p:cNvPicPr>
          <p:nvPr/>
        </p:nvPicPr>
        <p:blipFill>
          <a:blip r:embed="rId2"/>
          <a:stretch>
            <a:fillRect/>
          </a:stretch>
        </p:blipFill>
        <p:spPr>
          <a:xfrm>
            <a:off x="657225" y="1702435"/>
            <a:ext cx="4752975" cy="3857625"/>
          </a:xfrm>
          <a:prstGeom prst="rect">
            <a:avLst/>
          </a:prstGeom>
        </p:spPr>
      </p:pic>
      <p:pic>
        <p:nvPicPr>
          <p:cNvPr id="13" name="图片 12"/>
          <p:cNvPicPr>
            <a:picLocks noChangeAspect="1"/>
          </p:cNvPicPr>
          <p:nvPr/>
        </p:nvPicPr>
        <p:blipFill>
          <a:blip r:embed="rId3"/>
          <a:stretch>
            <a:fillRect/>
          </a:stretch>
        </p:blipFill>
        <p:spPr>
          <a:xfrm>
            <a:off x="6015990" y="1776095"/>
            <a:ext cx="4752975" cy="37719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C:\Users\len\Desktop\7-140129231040534.png"/>
          <p:cNvPicPr>
            <a:picLocks noChangeAspect="1"/>
          </p:cNvPicPr>
          <p:nvPr/>
        </p:nvPicPr>
        <p:blipFill rotWithShape="1">
          <a:blip r:embed="rId1" cstate="email"/>
          <a:srcRect/>
          <a:stretch>
            <a:fillRect/>
          </a:stretch>
        </p:blipFill>
        <p:spPr bwMode="auto">
          <a:xfrm>
            <a:off x="8412480" y="-3364"/>
            <a:ext cx="2255520" cy="491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矩形 6"/>
          <p:cNvSpPr/>
          <p:nvPr/>
        </p:nvSpPr>
        <p:spPr>
          <a:xfrm>
            <a:off x="0" y="-1"/>
            <a:ext cx="10668000" cy="618309"/>
          </a:xfrm>
          <a:prstGeom prst="rect">
            <a:avLst/>
          </a:prstGeom>
          <a:gradFill>
            <a:gsLst>
              <a:gs pos="10000">
                <a:schemeClr val="tx2">
                  <a:lumMod val="50000"/>
                </a:schemeClr>
              </a:gs>
              <a:gs pos="74000">
                <a:schemeClr val="tx2">
                  <a:lumMod val="60000"/>
                  <a:lumOff val="40000"/>
                </a:schemeClr>
              </a:gs>
              <a:gs pos="100000">
                <a:schemeClr val="tx2">
                  <a:lumMod val="40000"/>
                  <a:lumOff val="6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t>相对论手征核力</a:t>
            </a:r>
            <a:endParaRPr lang="zh-CN" altLang="en-US" sz="2400" dirty="0"/>
          </a:p>
        </p:txBody>
      </p:sp>
      <p:pic>
        <p:nvPicPr>
          <p:cNvPr id="9" name="图片 8" descr="C:\Users\len\Desktop\7-140129231040534.png"/>
          <p:cNvPicPr>
            <a:picLocks noChangeAspect="1"/>
          </p:cNvPicPr>
          <p:nvPr/>
        </p:nvPicPr>
        <p:blipFill rotWithShape="1">
          <a:blip r:embed="rId1" cstate="email"/>
          <a:srcRect/>
          <a:stretch>
            <a:fillRect/>
          </a:stretch>
        </p:blipFill>
        <p:spPr bwMode="auto">
          <a:xfrm>
            <a:off x="9345412" y="-3364"/>
            <a:ext cx="2855536" cy="621672"/>
          </a:xfrm>
          <a:prstGeom prst="roundRect">
            <a:avLst>
              <a:gd name="adj" fmla="val 8594"/>
            </a:avLst>
          </a:prstGeom>
          <a:solidFill>
            <a:srgbClr val="FFFFFF">
              <a:shade val="85000"/>
            </a:srgbClr>
          </a:solidFill>
          <a:ln>
            <a:noFill/>
          </a:ln>
          <a:effectLst/>
        </p:spPr>
      </p:pic>
      <p:sp>
        <p:nvSpPr>
          <p:cNvPr id="10" name="矩形 9"/>
          <p:cNvSpPr/>
          <p:nvPr/>
        </p:nvSpPr>
        <p:spPr>
          <a:xfrm>
            <a:off x="0" y="6644640"/>
            <a:ext cx="7889966"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chemeClr val="bg1"/>
                </a:solidFill>
                <a:latin typeface="微软雅黑" panose="020B0503020204020204" charset="-122"/>
                <a:ea typeface="微软雅黑" panose="020B0503020204020204" charset="-122"/>
                <a:sym typeface="+mn-ea"/>
              </a:rPr>
              <a:t>相对论手征核力的新进展</a:t>
            </a:r>
            <a:endParaRPr lang="zh-CN" altLang="en-US" sz="1100" b="1" dirty="0">
              <a:latin typeface="微软雅黑" panose="020B0503020204020204" charset="-122"/>
              <a:ea typeface="微软雅黑" panose="020B0503020204020204" charset="-122"/>
            </a:endParaRPr>
          </a:p>
        </p:txBody>
      </p:sp>
      <p:sp>
        <p:nvSpPr>
          <p:cNvPr id="11" name="矩形 10"/>
          <p:cNvSpPr/>
          <p:nvPr/>
        </p:nvSpPr>
        <p:spPr>
          <a:xfrm>
            <a:off x="7889969" y="6644640"/>
            <a:ext cx="1484811"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b="1" dirty="0">
                <a:solidFill>
                  <a:schemeClr val="bg1"/>
                </a:solidFill>
                <a:latin typeface="微软雅黑" panose="020B0503020204020204" charset="-122"/>
                <a:ea typeface="微软雅黑" panose="020B0503020204020204" charset="-122"/>
              </a:rPr>
              <a:t>Jun-Xu Lu</a:t>
            </a:r>
            <a:endParaRPr lang="zh-CN" altLang="en-US" sz="1050" b="1" dirty="0">
              <a:latin typeface="微软雅黑" panose="020B0503020204020204" charset="-122"/>
              <a:ea typeface="微软雅黑" panose="020B0503020204020204" charset="-122"/>
            </a:endParaRPr>
          </a:p>
        </p:txBody>
      </p:sp>
      <p:sp>
        <p:nvSpPr>
          <p:cNvPr id="12" name="矩形 11"/>
          <p:cNvSpPr/>
          <p:nvPr/>
        </p:nvSpPr>
        <p:spPr>
          <a:xfrm>
            <a:off x="9374780" y="6644640"/>
            <a:ext cx="2826168" cy="213360"/>
          </a:xfrm>
          <a:prstGeom prst="rect">
            <a:avLst/>
          </a:prstGeom>
          <a:gradFill>
            <a:gsLst>
              <a:gs pos="10000">
                <a:schemeClr val="tx2">
                  <a:lumMod val="40000"/>
                  <a:lumOff val="60000"/>
                </a:schemeClr>
              </a:gs>
              <a:gs pos="27000">
                <a:schemeClr val="tx2">
                  <a:lumMod val="60000"/>
                  <a:lumOff val="40000"/>
                </a:schemeClr>
              </a:gs>
              <a:gs pos="100000">
                <a:schemeClr val="tx2">
                  <a:lumMod val="50000"/>
                </a:schemeClr>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3" name="灯片编号占位符 2"/>
          <p:cNvSpPr>
            <a:spLocks noGrp="1"/>
          </p:cNvSpPr>
          <p:nvPr>
            <p:ph type="sldNum" sz="quarter" idx="12"/>
          </p:nvPr>
        </p:nvSpPr>
        <p:spPr>
          <a:xfrm>
            <a:off x="9607731" y="6660653"/>
            <a:ext cx="827314" cy="181339"/>
          </a:xfrm>
        </p:spPr>
        <p:txBody>
          <a:bodyPr/>
          <a:lstStyle/>
          <a:p>
            <a:fld id="{0C913308-F349-4B6D-A68A-DD1791B4A57B}" type="slidenum">
              <a:rPr lang="zh-CN" altLang="en-US" b="1" smtClean="0">
                <a:solidFill>
                  <a:schemeClr val="bg1"/>
                </a:solidFill>
              </a:rPr>
            </a:fld>
            <a:endParaRPr lang="zh-CN" altLang="en-US" b="1" dirty="0">
              <a:solidFill>
                <a:schemeClr val="bg1"/>
              </a:solidFill>
            </a:endParaRPr>
          </a:p>
        </p:txBody>
      </p:sp>
      <p:sp>
        <p:nvSpPr>
          <p:cNvPr id="6" name="文本框 5"/>
          <p:cNvSpPr txBox="1"/>
          <p:nvPr/>
        </p:nvSpPr>
        <p:spPr>
          <a:xfrm>
            <a:off x="313690" y="835660"/>
            <a:ext cx="6309360" cy="460375"/>
          </a:xfrm>
          <a:prstGeom prst="rect">
            <a:avLst/>
          </a:prstGeom>
          <a:noFill/>
        </p:spPr>
        <p:txBody>
          <a:bodyPr wrap="square" rtlCol="0">
            <a:spAutoFit/>
          </a:bodyPr>
          <a:lstStyle/>
          <a:p>
            <a:pPr marL="285750" indent="-285750">
              <a:buFont typeface="Wingdings" panose="05000000000000000000" charset="0"/>
              <a:buChar char="p"/>
            </a:pPr>
            <a:r>
              <a:rPr lang="zh-CN" altLang="en-US" sz="2400"/>
              <a:t>非相对论</a:t>
            </a:r>
            <a:r>
              <a:rPr lang="en-US" altLang="zh-CN" sz="2400"/>
              <a:t>N3LO/N4LO</a:t>
            </a:r>
            <a:endParaRPr lang="en-US" altLang="zh-CN" sz="2400"/>
          </a:p>
        </p:txBody>
      </p:sp>
      <p:sp>
        <p:nvSpPr>
          <p:cNvPr id="40" name="文本框 39"/>
          <p:cNvSpPr txBox="1"/>
          <p:nvPr/>
        </p:nvSpPr>
        <p:spPr>
          <a:xfrm>
            <a:off x="4080510" y="912495"/>
            <a:ext cx="3809365" cy="306705"/>
          </a:xfrm>
          <a:prstGeom prst="rect">
            <a:avLst/>
          </a:prstGeom>
        </p:spPr>
        <p:txBody>
          <a:bodyPr wrap="square">
            <a:spAutoFit/>
          </a:bodyPr>
          <a:lstStyle/>
          <a:p>
            <a:pPr marL="0" indent="0"/>
            <a:r>
              <a:rPr lang="en-US" altLang="zh-CN" sz="1400" b="1" i="0">
                <a:solidFill>
                  <a:schemeClr val="tx1"/>
                </a:solidFill>
                <a:ea typeface="-apple-system"/>
                <a:cs typeface="+mn-lt"/>
              </a:rPr>
              <a:t>D.R. Entem et al. Phys.Rev.C 91 (2015) 1, 014002</a:t>
            </a:r>
            <a:endParaRPr lang="en-US" altLang="zh-CN" sz="1400" b="1" i="0">
              <a:solidFill>
                <a:schemeClr val="tx1"/>
              </a:solidFill>
              <a:ea typeface="-apple-system"/>
              <a:cs typeface="+mn-lt"/>
            </a:endParaRPr>
          </a:p>
        </p:txBody>
      </p:sp>
      <p:pic>
        <p:nvPicPr>
          <p:cNvPr id="2" name="图片 1"/>
          <p:cNvPicPr>
            <a:picLocks noChangeAspect="1"/>
          </p:cNvPicPr>
          <p:nvPr/>
        </p:nvPicPr>
        <p:blipFill>
          <a:blip r:embed="rId2"/>
          <a:stretch>
            <a:fillRect/>
          </a:stretch>
        </p:blipFill>
        <p:spPr>
          <a:xfrm>
            <a:off x="554990" y="1675765"/>
            <a:ext cx="4876800" cy="3771900"/>
          </a:xfrm>
          <a:prstGeom prst="rect">
            <a:avLst/>
          </a:prstGeom>
        </p:spPr>
      </p:pic>
      <p:pic>
        <p:nvPicPr>
          <p:cNvPr id="4" name="图片 3"/>
          <p:cNvPicPr>
            <a:picLocks noChangeAspect="1"/>
          </p:cNvPicPr>
          <p:nvPr/>
        </p:nvPicPr>
        <p:blipFill>
          <a:blip r:embed="rId3"/>
          <a:stretch>
            <a:fillRect/>
          </a:stretch>
        </p:blipFill>
        <p:spPr>
          <a:xfrm>
            <a:off x="5678805" y="1703705"/>
            <a:ext cx="4876800" cy="3724275"/>
          </a:xfrm>
          <a:prstGeom prst="rect">
            <a:avLst/>
          </a:prstGeom>
        </p:spPr>
      </p:pic>
    </p:spTree>
  </p:cSld>
  <p:clrMapOvr>
    <a:masterClrMapping/>
  </p:clrMapOvr>
</p:sld>
</file>

<file path=ppt/tags/tag1.xml><?xml version="1.0" encoding="utf-8"?>
<p:tagLst xmlns:p="http://schemas.openxmlformats.org/presentationml/2006/main">
  <p:tag name="PICID" val="{72d6b0ec-ec19-4610-964c-676b941b08cf}"/>
</p:tagLst>
</file>

<file path=ppt/tags/tag2.xml><?xml version="1.0" encoding="utf-8"?>
<p:tagLst xmlns:p="http://schemas.openxmlformats.org/presentationml/2006/main">
  <p:tag name="PICID" val="{895abb54-3322-4681-a777-d198e22cb448}"/>
</p:tagLst>
</file>

<file path=ppt/tags/tag3.xml><?xml version="1.0" encoding="utf-8"?>
<p:tagLst xmlns:p="http://schemas.openxmlformats.org/presentationml/2006/main">
  <p:tag name="picid" val="{ad8585b3-3c82-4faf-b84f-a8486bfb6723}"/>
</p:tagLst>
</file>

<file path=ppt/tags/tag4.xml><?xml version="1.0" encoding="utf-8"?>
<p:tagLst xmlns:p="http://schemas.openxmlformats.org/presentationml/2006/main">
  <p:tag name="picid" val="{fc9bb976-a92f-4fa7-a45d-3744f36baeec}"/>
</p:tagLst>
</file>

<file path=ppt/tags/tag5.xml><?xml version="1.0" encoding="utf-8"?>
<p:tagLst xmlns:p="http://schemas.openxmlformats.org/presentationml/2006/main">
  <p:tag name="picid" val="{460ac86d-d528-4ec2-9149-001550fda894}"/>
</p:tagLst>
</file>

<file path=ppt/tags/tag6.xml><?xml version="1.0" encoding="utf-8"?>
<p:tagLst xmlns:p="http://schemas.openxmlformats.org/presentationml/2006/main">
  <p:tag name="picid" val="{680ffc20-4b09-4f03-a972-f5485537e911}"/>
</p:tagLst>
</file>

<file path=ppt/tags/tag7.xml><?xml version="1.0" encoding="utf-8"?>
<p:tagLst xmlns:p="http://schemas.openxmlformats.org/presentationml/2006/main">
  <p:tag name="picid" val="{e8fab490-5d02-4931-b325-b040c568fe74}"/>
</p:tagLst>
</file>

<file path=ppt/tags/tag8.xml><?xml version="1.0" encoding="utf-8"?>
<p:tagLst xmlns:p="http://schemas.openxmlformats.org/presentationml/2006/main">
  <p:tag name="picid" val="{93416db1-5633-47aa-aef9-c6fafb82580a}"/>
</p:tagLst>
</file>

<file path=ppt/tags/tag9.xml><?xml version="1.0" encoding="utf-8"?>
<p:tagLst xmlns:p="http://schemas.openxmlformats.org/presentationml/2006/main">
  <p:tag name="picid" val="{7eac52e3-2a98-49ab-b1a0-130c6c65140a}"/>
</p:tagLst>
</file>

<file path=ppt/tags/tag10.xml><?xml version="1.0" encoding="utf-8"?>
<p:tagLst xmlns:p="http://schemas.openxmlformats.org/presentationml/2006/main">
  <p:tag name="picid" val="{e2201caa-6077-4109-8508-dee7394cb2d6}"/>
</p:tagLst>
</file>

<file path=ppt/tags/tag11.xml><?xml version="1.0" encoding="utf-8"?>
<p:tagLst xmlns:p="http://schemas.openxmlformats.org/presentationml/2006/main">
  <p:tag name="picid" val="{57e792a9-cf45-46d7-ab11-fd5e85b08a48}"/>
</p:tagLst>
</file>

<file path=ppt/tags/tag12.xml><?xml version="1.0" encoding="utf-8"?>
<p:tagLst xmlns:p="http://schemas.openxmlformats.org/presentationml/2006/main">
  <p:tag name="picid" val="{064c1be8-9afb-4c4f-9d9d-3d08841d51f4}"/>
</p:tagLst>
</file>

<file path=ppt/tags/tag13.xml><?xml version="1.0" encoding="utf-8"?>
<p:tagLst xmlns:p="http://schemas.openxmlformats.org/presentationml/2006/main">
  <p:tag name="picid" val="{f777caa0-6125-46f2-aedb-c61303f02dcc}"/>
</p:tagLst>
</file>

<file path=ppt/tags/tag14.xml><?xml version="1.0" encoding="utf-8"?>
<p:tagLst xmlns:p="http://schemas.openxmlformats.org/presentationml/2006/main">
  <p:tag name="picid" val="{680ffc20-4b09-4f03-a972-f5485537e911}"/>
</p:tagLst>
</file>

<file path=ppt/tags/tag15.xml><?xml version="1.0" encoding="utf-8"?>
<p:tagLst xmlns:p="http://schemas.openxmlformats.org/presentationml/2006/main">
  <p:tag name="picid" val="{a5507c7a-03a4-416a-8337-6d6b52b0b61c}"/>
</p:tagLst>
</file>

<file path=ppt/tags/tag16.xml><?xml version="1.0" encoding="utf-8"?>
<p:tagLst xmlns:p="http://schemas.openxmlformats.org/presentationml/2006/main">
  <p:tag name="picid" val="{fa014079-4c8e-49f7-a262-6bad20023369}"/>
</p:tagLst>
</file>

<file path=ppt/tags/tag17.xml><?xml version="1.0" encoding="utf-8"?>
<p:tagLst xmlns:p="http://schemas.openxmlformats.org/presentationml/2006/main">
  <p:tag name="picid" val="{a9288c1e-8fb4-4e6b-81aa-0299b7136d3e}"/>
</p:tagLst>
</file>

<file path=ppt/tags/tag18.xml><?xml version="1.0" encoding="utf-8"?>
<p:tagLst xmlns:p="http://schemas.openxmlformats.org/presentationml/2006/main">
  <p:tag name="picid" val="{37763222-5b10-42c7-ab22-f8918b491b50}"/>
</p:tagLst>
</file>

<file path=ppt/tags/tag19.xml><?xml version="1.0" encoding="utf-8"?>
<p:tagLst xmlns:p="http://schemas.openxmlformats.org/presentationml/2006/main">
  <p:tag name="picid" val="{99614870-4da3-4335-a61d-38b3df2b0951}"/>
</p:tagLst>
</file>

<file path=ppt/tags/tag20.xml><?xml version="1.0" encoding="utf-8"?>
<p:tagLst xmlns:p="http://schemas.openxmlformats.org/presentationml/2006/main">
  <p:tag name="PICID" val="{bc39a863-d82f-4ab8-a50c-8187864937d5}"/>
</p:tagLst>
</file>

<file path=ppt/tags/tag21.xml><?xml version="1.0" encoding="utf-8"?>
<p:tagLst xmlns:p="http://schemas.openxmlformats.org/presentationml/2006/main">
  <p:tag name="COMMONDATA" val="eyJoZGlkIjoiMjZhZTlhZWNjMDRiMTk1MjhjMjRmNWRmYmE2YTgxM2M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lang="zh-CN" altLang="en-US"/>
        </a:defPPr>
      </a:lstStyle>
      <a:style>
        <a:lnRef idx="2">
          <a:schemeClr val="accent1">
            <a:lumMod val="75000"/>
          </a:schemeClr>
        </a:lnRef>
        <a:fillRef idx="1">
          <a:schemeClr val="accent1"/>
        </a:fillRef>
        <a:effectRef idx="0">
          <a:srgbClr val="FFFFFF"/>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8849</Words>
  <Application>WPS 演示</Application>
  <PresentationFormat>宽屏</PresentationFormat>
  <Paragraphs>996</Paragraphs>
  <Slides>36</Slides>
  <Notes>32</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36</vt:i4>
      </vt:variant>
    </vt:vector>
  </HeadingPairs>
  <TitlesOfParts>
    <vt:vector size="54" baseType="lpstr">
      <vt:lpstr>Arial</vt:lpstr>
      <vt:lpstr>宋体</vt:lpstr>
      <vt:lpstr>Wingdings</vt:lpstr>
      <vt:lpstr>Times New Roman</vt:lpstr>
      <vt:lpstr>黑体</vt:lpstr>
      <vt:lpstr>Wingdings 2</vt:lpstr>
      <vt:lpstr>微软雅黑</vt:lpstr>
      <vt:lpstr>Wingdings</vt:lpstr>
      <vt:lpstr>Cambria Math</vt:lpstr>
      <vt:lpstr>Calibri</vt:lpstr>
      <vt:lpstr>Arial Unicode MS</vt:lpstr>
      <vt:lpstr>-apple-system</vt:lpstr>
      <vt:lpstr>Segoe Print</vt:lpstr>
      <vt:lpstr>MS Mincho</vt:lpstr>
      <vt:lpstr>serif</vt:lpstr>
      <vt:lpstr>AdvOT483a8203</vt:lpstr>
      <vt:lpstr>AdvOT19ee2aa8.B</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DELL</dc:creator>
  <cp:lastModifiedBy>楚天阔</cp:lastModifiedBy>
  <cp:revision>256</cp:revision>
  <dcterms:created xsi:type="dcterms:W3CDTF">2023-08-09T12:44:00Z</dcterms:created>
  <dcterms:modified xsi:type="dcterms:W3CDTF">2026-08-15T02:24:07Z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4AA5B04CCFF8486FBEEE241BDDCAE26E_13</vt:lpwstr>
  </property>
  <property fmtid="{D5CDD505-2E9C-101B-9397-08002B2CF9AE}" pid="3" name="KSOProductBuildVer">
    <vt:lpwstr>2052-12.1.0.28043</vt:lpwstr>
  </property>
</Properties>
</file>