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4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29" r:id="rId1"/>
    <p:sldMasterId id="2147483952" r:id="rId2"/>
  </p:sldMasterIdLst>
  <p:notesMasterIdLst>
    <p:notesMasterId r:id="rId57"/>
  </p:notesMasterIdLst>
  <p:handoutMasterIdLst>
    <p:handoutMasterId r:id="rId58"/>
  </p:handoutMasterIdLst>
  <p:sldIdLst>
    <p:sldId id="14998551" r:id="rId3"/>
    <p:sldId id="14998602" r:id="rId4"/>
    <p:sldId id="14998488" r:id="rId5"/>
    <p:sldId id="14998521" r:id="rId6"/>
    <p:sldId id="14998599" r:id="rId7"/>
    <p:sldId id="21515" r:id="rId8"/>
    <p:sldId id="14998600" r:id="rId9"/>
    <p:sldId id="14998547" r:id="rId10"/>
    <p:sldId id="14998534" r:id="rId11"/>
    <p:sldId id="14998601" r:id="rId12"/>
    <p:sldId id="14998594" r:id="rId13"/>
    <p:sldId id="14998595" r:id="rId14"/>
    <p:sldId id="832" r:id="rId15"/>
    <p:sldId id="14998596" r:id="rId16"/>
    <p:sldId id="14998597" r:id="rId17"/>
    <p:sldId id="21512" r:id="rId18"/>
    <p:sldId id="14998501" r:id="rId19"/>
    <p:sldId id="14998539" r:id="rId20"/>
    <p:sldId id="14998586" r:id="rId21"/>
    <p:sldId id="14998598" r:id="rId22"/>
    <p:sldId id="14998512" r:id="rId23"/>
    <p:sldId id="14998580" r:id="rId24"/>
    <p:sldId id="14998579" r:id="rId25"/>
    <p:sldId id="14998604" r:id="rId26"/>
    <p:sldId id="14998581" r:id="rId27"/>
    <p:sldId id="14998582" r:id="rId28"/>
    <p:sldId id="14998583" r:id="rId29"/>
    <p:sldId id="14998540" r:id="rId30"/>
    <p:sldId id="14998587" r:id="rId31"/>
    <p:sldId id="14998561" r:id="rId32"/>
    <p:sldId id="14998562" r:id="rId33"/>
    <p:sldId id="14998588" r:id="rId34"/>
    <p:sldId id="14998589" r:id="rId35"/>
    <p:sldId id="14998565" r:id="rId36"/>
    <p:sldId id="14998566" r:id="rId37"/>
    <p:sldId id="14998567" r:id="rId38"/>
    <p:sldId id="14998568" r:id="rId39"/>
    <p:sldId id="14998603" r:id="rId40"/>
    <p:sldId id="14998508" r:id="rId41"/>
    <p:sldId id="14998590" r:id="rId42"/>
    <p:sldId id="14998591" r:id="rId43"/>
    <p:sldId id="14998578" r:id="rId44"/>
    <p:sldId id="21556" r:id="rId45"/>
    <p:sldId id="14998470" r:id="rId46"/>
    <p:sldId id="14998471" r:id="rId47"/>
    <p:sldId id="21539" r:id="rId48"/>
    <p:sldId id="14998533" r:id="rId49"/>
    <p:sldId id="14998517" r:id="rId50"/>
    <p:sldId id="14998532" r:id="rId51"/>
    <p:sldId id="14998541" r:id="rId52"/>
    <p:sldId id="14998542" r:id="rId53"/>
    <p:sldId id="14998485" r:id="rId54"/>
    <p:sldId id="14998585" r:id="rId55"/>
    <p:sldId id="14998584" r:id="rId56"/>
  </p:sldIdLst>
  <p:sldSz cx="12192000" cy="6858000"/>
  <p:notesSz cx="6858000" cy="9144000"/>
  <p:custDataLst>
    <p:tags r:id="rId5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4" userDrawn="1">
          <p15:clr>
            <a:srgbClr val="A4A3A4"/>
          </p15:clr>
        </p15:guide>
        <p15:guide id="2" pos="40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u" initials="q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7B6"/>
    <a:srgbClr val="FFFFFF"/>
    <a:srgbClr val="7F7F7F"/>
    <a:srgbClr val="00FDFF"/>
    <a:srgbClr val="0432FF"/>
    <a:srgbClr val="AAAAAA"/>
    <a:srgbClr val="005DA2"/>
    <a:srgbClr val="F2F2F2"/>
    <a:srgbClr val="3333FF"/>
    <a:srgbClr val="379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468A6D-FD57-445B-983A-14EA8F392B02}" styleName="{9007f31c-41a2-438a-a62f-a73b1a99f2de}">
    <a:band1H>
      <a:tcTxStyle>
        <a:fontRef idx="none">
          <a:prstClr val="black"/>
        </a:fontRef>
      </a:tcTxStyle>
      <a:tcStyle>
        <a:tcBdr>
          <a:top>
            <a:ln w="12700" cmpd="sng">
              <a:solidFill>
                <a:srgbClr val="DDDDDD"/>
              </a:solidFill>
            </a:ln>
          </a:top>
          <a:bottom>
            <a:ln w="12700" cmpd="sng">
              <a:solidFill>
                <a:srgbClr val="DDDDDD"/>
              </a:solidFill>
            </a:ln>
          </a:bottom>
        </a:tcBdr>
        <a:fill>
          <a:solidFill>
            <a:srgbClr val="FFFFFF"/>
          </a:solidFill>
        </a:fill>
      </a:tcStyle>
    </a:band1H>
    <a:band2H>
      <a:tcTxStyle>
        <a:fontRef idx="none">
          <a:prstClr val="black"/>
        </a:fontRef>
      </a:tcTxStyle>
      <a:tcStyle>
        <a:tcBdr>
          <a:top>
            <a:ln w="12700" cmpd="sng">
              <a:solidFill>
                <a:srgbClr val="DDDDDD"/>
              </a:solidFill>
            </a:ln>
          </a:top>
          <a:bottom>
            <a:ln w="12700" cmpd="sng">
              <a:solidFill>
                <a:srgbClr val="DDDDDD"/>
              </a:solidFill>
            </a:ln>
          </a:bottom>
        </a:tcBdr>
        <a:fill>
          <a:solidFill>
            <a:srgbClr val="EAEAEA"/>
          </a:solidFill>
        </a:fill>
      </a:tcStyle>
    </a:band2H>
    <a:firstRow>
      <a:tcTxStyle>
        <a:fontRef idx="none">
          <a:prstClr val="black"/>
        </a:fontRef>
      </a:tcTxStyle>
      <a:tcStyle>
        <a:tcBdr/>
        <a:fill>
          <a:solidFill>
            <a:srgbClr val="8BADDA"/>
          </a:solidFill>
        </a:fill>
      </a:tcStyle>
    </a:firstRow>
  </a:tblStyle>
  <a:tblStyle styleId="{E47537ED-85E0-43F2-A7F5-E7EDC2A94A9F}" styleName="{1c11e0ce-8795-4a8a-8479-611ce8434d9d}">
    <a:wholeTbl>
      <a:tcTxStyle>
        <a:fontRef idx="none">
          <a:prstClr val="black"/>
        </a:fontRef>
      </a:tcTxStyle>
      <a:tcStyle>
        <a:tcBdr>
          <a:bottom>
            <a:ln w="38100" cmpd="sng">
              <a:solidFill>
                <a:srgbClr val="FA792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FFFFF"/>
          </a:solidFill>
        </a:fill>
      </a:tcStyle>
    </a:band1H>
    <a:band2H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8F8F8"/>
          </a:solidFill>
        </a:fill>
      </a:tcStyle>
    </a:band2H>
    <a:firstRow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A7925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1" autoAdjust="0"/>
    <p:restoredTop sz="96245" autoAdjust="0"/>
  </p:normalViewPr>
  <p:slideViewPr>
    <p:cSldViewPr showGuides="1">
      <p:cViewPr varScale="1">
        <p:scale>
          <a:sx n="97" d="100"/>
          <a:sy n="97" d="100"/>
        </p:scale>
        <p:origin x="216" y="800"/>
      </p:cViewPr>
      <p:guideLst>
        <p:guide orient="horz" pos="2054"/>
        <p:guide pos="4060"/>
      </p:guideLst>
    </p:cSldViewPr>
  </p:slideViewPr>
  <p:outlineViewPr>
    <p:cViewPr>
      <p:scale>
        <a:sx n="33" d="100"/>
        <a:sy n="33" d="100"/>
      </p:scale>
      <p:origin x="0" y="510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40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F565DE2D-09CD-4BB7-A1D5-E01EDF2EECBC}" type="datetimeFigureOut">
              <a:rPr lang="zh-CN" altLang="en-US"/>
              <a:t>2026/8/11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682F575-736E-4D5B-AA12-A58024601CF3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7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9F58BE8-21F6-415B-8E91-1079DF3DF3FE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734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60212-4F37-CDF9-112F-C7A893AC4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6814C-D379-634B-2D61-B17FB26DF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1A8F64-40A1-1287-5C7D-8FA7FB434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下面我介绍一下 </a:t>
            </a:r>
            <a:r>
              <a:rPr lang="en-US" dirty="0"/>
              <a:t>JUNO </a:t>
            </a:r>
            <a:r>
              <a:rPr lang="zh-CN" altLang="en-US" dirty="0"/>
              <a:t>的液体闪烁体系统。</a:t>
            </a:r>
          </a:p>
          <a:p>
            <a:r>
              <a:rPr lang="en-US" dirty="0"/>
              <a:t>JUNO </a:t>
            </a:r>
            <a:r>
              <a:rPr lang="zh-CN" altLang="en-US" dirty="0"/>
              <a:t>使用了大约 </a:t>
            </a:r>
            <a:r>
              <a:rPr lang="en-US" altLang="zh-CN" dirty="0"/>
              <a:t>2 </a:t>
            </a:r>
            <a:r>
              <a:rPr lang="zh-CN" altLang="en-US" dirty="0"/>
              <a:t>万吨液体闪烁体，是目前世界上最大的液体闪烁体探测器之一。对于这样大体积的探测器来说，最关键的要求有两个：一个是超高放射性纯度，另一个是足够好的光学透明度。</a:t>
            </a:r>
          </a:p>
          <a:p>
            <a:r>
              <a:rPr lang="zh-CN" altLang="en-US" dirty="0"/>
              <a:t>为了实现这一目标，</a:t>
            </a:r>
            <a:r>
              <a:rPr lang="en-US" dirty="0"/>
              <a:t>JUNO </a:t>
            </a:r>
            <a:r>
              <a:rPr lang="zh-CN" altLang="en-US" dirty="0"/>
              <a:t>建立了一整套非常完整的液闪纯化与质量控制系统。</a:t>
            </a:r>
          </a:p>
          <a:p>
            <a:r>
              <a:rPr lang="zh-CN" altLang="en-US" dirty="0"/>
              <a:t>首先，液闪的基础溶剂是 </a:t>
            </a:r>
            <a:r>
              <a:rPr lang="en-US" dirty="0"/>
              <a:t>LAB，</a:t>
            </a:r>
            <a:r>
              <a:rPr lang="zh-CN" altLang="en-US" dirty="0"/>
              <a:t>也就是 </a:t>
            </a:r>
            <a:r>
              <a:rPr lang="en-US" dirty="0"/>
              <a:t>Linear Alkyl Benzene。</a:t>
            </a:r>
            <a:r>
              <a:rPr lang="zh-CN" altLang="en-US" dirty="0"/>
              <a:t>左上角这张图展示的是 </a:t>
            </a:r>
            <a:r>
              <a:rPr lang="en-US" altLang="zh-CN" dirty="0"/>
              <a:t>5000 </a:t>
            </a:r>
            <a:r>
              <a:rPr lang="zh-CN" altLang="en-US" dirty="0"/>
              <a:t>立方米的 </a:t>
            </a:r>
            <a:r>
              <a:rPr lang="en-US" dirty="0"/>
              <a:t>LAB </a:t>
            </a:r>
            <a:r>
              <a:rPr lang="zh-CN" altLang="en-US" dirty="0"/>
              <a:t>储罐。</a:t>
            </a:r>
          </a:p>
          <a:p>
            <a:r>
              <a:rPr lang="zh-CN" altLang="en-US" dirty="0"/>
              <a:t>随后，液闪会经过多级纯化流程。首先通过氧化铝吸附去除颗粒杂质；之后进行蒸馏，用于去除放射性杂质和化学污染物。</a:t>
            </a:r>
          </a:p>
          <a:p>
            <a:r>
              <a:rPr lang="zh-CN" altLang="en-US" dirty="0"/>
              <a:t>在完成基础纯化之后，会向液闪中加入荧光材料。目前 </a:t>
            </a:r>
            <a:r>
              <a:rPr lang="en-US" dirty="0"/>
              <a:t>JUNO </a:t>
            </a:r>
            <a:r>
              <a:rPr lang="zh-CN" altLang="en-US" dirty="0"/>
              <a:t>使用的配方是：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dirty="0"/>
              <a:t>2.5 </a:t>
            </a:r>
            <a:r>
              <a:rPr lang="en-US" dirty="0"/>
              <a:t>g/L </a:t>
            </a:r>
            <a:r>
              <a:rPr lang="zh-CN" altLang="en-US" dirty="0"/>
              <a:t>的 </a:t>
            </a:r>
            <a:r>
              <a:rPr lang="en-US" dirty="0"/>
              <a:t>PPO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 mg/L </a:t>
            </a:r>
            <a:r>
              <a:rPr lang="zh-CN" altLang="en-US" dirty="0"/>
              <a:t>的 </a:t>
            </a:r>
            <a:r>
              <a:rPr lang="en-US" dirty="0"/>
              <a:t>bis-MSB </a:t>
            </a:r>
          </a:p>
          <a:p>
            <a:r>
              <a:rPr lang="zh-CN" altLang="en-US" dirty="0"/>
              <a:t>这个配方在光产额、透明度以及长期稳定性之间取得了比较好的平衡。</a:t>
            </a:r>
          </a:p>
          <a:p>
            <a:r>
              <a:rPr lang="zh-CN" altLang="en-US" dirty="0"/>
              <a:t>接下来，液闪还会经过水萃取和气体剥离等步骤。</a:t>
            </a:r>
          </a:p>
          <a:p>
            <a:r>
              <a:rPr lang="zh-CN" altLang="en-US" dirty="0"/>
              <a:t>其中，水萃取主要用于进一步去除放射性杂质；而气体剥离则主要去除氡气以及氧气。因为氧气会影响闪烁光产生，而氡则会带来额外本底，因此这一步非常重要。</a:t>
            </a:r>
          </a:p>
          <a:p>
            <a:r>
              <a:rPr lang="zh-CN" altLang="en-US" dirty="0"/>
              <a:t>之后，液闪会通过不锈钢管道输送到地下实验大厅，并最终注入 </a:t>
            </a:r>
            <a:r>
              <a:rPr lang="en-US" dirty="0"/>
              <a:t>JUNO </a:t>
            </a:r>
            <a:r>
              <a:rPr lang="zh-CN" altLang="en-US" dirty="0"/>
              <a:t>探测器。</a:t>
            </a:r>
          </a:p>
          <a:p>
            <a:r>
              <a:rPr lang="zh-CN" altLang="en-US" dirty="0"/>
              <a:t>在正式注入之前，我们还使用了一个叫 </a:t>
            </a:r>
            <a:r>
              <a:rPr lang="en-US" dirty="0"/>
              <a:t>OSIRIS </a:t>
            </a:r>
            <a:r>
              <a:rPr lang="zh-CN" altLang="en-US" dirty="0"/>
              <a:t>的原型系统，对液闪进行在线质量验证和放射性评估，确保最终进入探测器的液闪满足设计要求。</a:t>
            </a:r>
          </a:p>
          <a:p>
            <a:r>
              <a:rPr lang="zh-CN" altLang="en-US" dirty="0"/>
              <a:t>此外，</a:t>
            </a:r>
            <a:r>
              <a:rPr lang="en-US" dirty="0"/>
              <a:t>JUNO </a:t>
            </a:r>
            <a:r>
              <a:rPr lang="zh-CN" altLang="en-US" dirty="0"/>
              <a:t>还建立了持续性的质量监控体系。我们每周都会取样，并通过 </a:t>
            </a:r>
            <a:r>
              <a:rPr lang="en-US" dirty="0"/>
              <a:t>ICP-MS </a:t>
            </a:r>
            <a:r>
              <a:rPr lang="zh-CN" altLang="en-US" dirty="0"/>
              <a:t>等高灵敏度方法测量放射性纯度，同时还会使用中子活化分析（</a:t>
            </a:r>
            <a:r>
              <a:rPr lang="en-US" dirty="0"/>
              <a:t>NAA）</a:t>
            </a:r>
            <a:r>
              <a:rPr lang="zh-CN" altLang="en-US" dirty="0"/>
              <a:t>等方法进行交叉验证。</a:t>
            </a:r>
          </a:p>
          <a:p>
            <a:r>
              <a:rPr lang="zh-CN" altLang="en-US" dirty="0"/>
              <a:t>总体来说，这一整套复杂的纯化与质量控制流程，使 </a:t>
            </a:r>
            <a:r>
              <a:rPr lang="en-US" dirty="0"/>
              <a:t>JUNO </a:t>
            </a:r>
            <a:r>
              <a:rPr lang="zh-CN" altLang="en-US" dirty="0"/>
              <a:t>能够实现极低本底和高透明度，这对于反应堆中微子、太阳中微子、超新星中微子以及其他低能稀有事例探测都至关重要。</a:t>
            </a:r>
          </a:p>
        </p:txBody>
      </p:sp>
    </p:spTree>
    <p:extLst>
      <p:ext uri="{BB962C8B-B14F-4D97-AF65-F5344CB8AC3E}">
        <p14:creationId xmlns:p14="http://schemas.microsoft.com/office/powerpoint/2010/main" val="1134255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JUNO 已经进入稳定取数阶段。2025 年 8 月 22 日，丙烯酸球内的水完全替换为液闪；8 月 23 日开始校准；8 月 26 日开始物理取数。中心探测器液闪体积约 23231.6 立方米，水池中有约 4 万吨超纯水。这标志着 JUNO 从建设阶段进入数据阶段。</a:t>
            </a:r>
          </a:p>
          <a:p>
            <a:endParaRPr lang="zh-CN" sz="1400"/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第一批结果使用约 59 天数据，最初以预印本形式发布，后来正式发表在 Nature。这个结果的意义不仅是观测到 JUNO 的反应堆振荡谱，更重要的是验证了整个分析链：选事例、本底估计、能量响应、反应堆源项和振荡拟合。给学生强调：第一篇结果不是终点，而是证明 JUNO 可以在短时间内看到清楚振荡谱，并把 detector performance 转化成物理测量。</a:t>
            </a:r>
          </a:p>
        </p:txBody>
      </p:sp>
    </p:spTree>
    <p:extLst>
      <p:ext uri="{BB962C8B-B14F-4D97-AF65-F5344CB8AC3E}">
        <p14:creationId xmlns:p14="http://schemas.microsoft.com/office/powerpoint/2010/main" val="2078443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这页强调 59 天 Nature 结果。虽然统计量还不大，但已经能够看到清楚的振荡结构，并给出 theta12 和 Delta m21 平方的高精度测量。后面的 207 天新结果就是在这个基础上扩大统计量、优化选择和进一步压低本底。</a:t>
            </a:r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2842848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这里是 JUNO 第一批结果的时间线。2025 年 11 月 19 日，JUNO 公布了首个反应堆中微子振荡结果。对一个新建成的大型探测器来说，能在几十天数据内给出物理结果，本身也是对探测器性能的强检验。</a:t>
            </a:r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2356666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底层硬件运行情况总体很好。大 PMT、电子学、触发和 DAQ 都稳定工作，噪声水平低，触发阈值可以做到约 200 keV。这里不展开工程细节，只强调一点：稳定、低噪声的读出是后面低能物理和能量重建的基础。可以</a:t>
            </a:r>
          </a:p>
        </p:txBody>
      </p:sp>
    </p:spTree>
    <p:extLst>
      <p:ext uri="{BB962C8B-B14F-4D97-AF65-F5344CB8AC3E}">
        <p14:creationId xmlns:p14="http://schemas.microsoft.com/office/powerpoint/2010/main" val="3320766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宇宙线 muon 是地下实验的重要本底来源。JUNO 位于约 700 米岩石覆盖下，仍然有 muon 穿过。中心探测器和水池可以高效率标记 muon，测到的角分布也和山体模拟一致。这说明我们对 overburden 和 muon-induced backgrounds 的建模是可靠的。重点句：JUNO 不只是要看到 muon，还要知道它从哪里来、轨迹如何、之后多长时间和多大空间范围需要 veto。</a:t>
            </a:r>
          </a:p>
        </p:txBody>
      </p:sp>
    </p:spTree>
    <p:extLst>
      <p:ext uri="{BB962C8B-B14F-4D97-AF65-F5344CB8AC3E}">
        <p14:creationId xmlns:p14="http://schemas.microsoft.com/office/powerpoint/2010/main" val="2444431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接下来进入 Neutrino 2026 上公布的新结果：使用 207 天数据。相比 59 天结果，这次统计量显著增加，同时分析选择也做了优化，因此能够给出更精确的太阳振荡参数，并第一次给出 JUNO 自身对 Delta m31 平方和质量排序的约束。</a:t>
            </a:r>
          </a:p>
          <a:p>
            <a:endParaRPr lang="zh-CN" sz="1400"/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JUNO is sensitive to neutrinos over a broad energy range.</a:t>
            </a:r>
          </a:p>
          <a:p>
            <a:r>
              <a:rPr lang="en-US" dirty="0"/>
              <a:t>The detector can study not only reactor antineutrinos, but also solar neutrinos, geoneutrinos, atmospheric neutrinos, supernova neutrinos, and diffuse supernova neutrino background.</a:t>
            </a:r>
          </a:p>
          <a:p>
            <a:r>
              <a:rPr lang="en-US" dirty="0"/>
              <a:t>This makes JUNO a multi-purpose neutrino observatory.</a:t>
            </a:r>
          </a:p>
          <a:p>
            <a:r>
              <a:rPr lang="en-US" dirty="0"/>
              <a:t>The large target mass, low background, and good energy resolution are useful for many different physics topics.</a:t>
            </a:r>
            <a:endParaRPr lang="zh-CN" altLang="en-US" dirty="0"/>
          </a:p>
          <a:p>
            <a:r>
              <a:rPr lang="en-US" dirty="0"/>
              <a:t>The next slide summarizes these physics opportunities.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682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summarizes the physics program of JUNO.</a:t>
            </a:r>
          </a:p>
          <a:p>
            <a:r>
              <a:rPr lang="en-US" dirty="0"/>
              <a:t>For reactor neutrinos, JUNO will determine the mass ordering and precisely measure oscillation parameters.</a:t>
            </a:r>
          </a:p>
          <a:p>
            <a:r>
              <a:rPr lang="en-US" dirty="0"/>
              <a:t>For geoneutrinos, JUNO can probe the Earth’s radiogenic heat and test geophysical models.</a:t>
            </a:r>
          </a:p>
          <a:p>
            <a:r>
              <a:rPr lang="en-US" dirty="0"/>
              <a:t>For solar neutrinos, JUNO can study stellar evolution and solar neutrino oscillations.</a:t>
            </a:r>
          </a:p>
          <a:p>
            <a:r>
              <a:rPr lang="en-US" dirty="0"/>
              <a:t>For supernova neutrinos, JUNO can detect a large number of events from a galactic supernova and provide valuable information about the explosion mechanism.</a:t>
            </a:r>
          </a:p>
          <a:p>
            <a:r>
              <a:rPr lang="en-US" dirty="0"/>
              <a:t>JUNO is also sensitive to the diffuse supernova neutrino background, and can search for new physics such as proton decay and sterile neutrinos.</a:t>
            </a:r>
            <a:endParaRPr lang="zh-CN" altLang="en-US" dirty="0"/>
          </a:p>
          <a:p>
            <a:r>
              <a:rPr lang="en-US" dirty="0"/>
              <a:t>Let me give one example: supernova neutrinos.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5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three-flavor paradigm, neutrino flavor states are mixtures of mass states. The mixing is described by the PMNS matrix.</a:t>
            </a:r>
          </a:p>
          <a:p>
            <a:r>
              <a:rPr lang="en-US" dirty="0"/>
              <a:t>This matrix contains three mixing angles, </a:t>
            </a:r>
            <a:r>
              <a:rPr lang="el-GR" dirty="0"/>
              <a:t>θ12, θ13, </a:t>
            </a:r>
            <a:r>
              <a:rPr lang="en-US" dirty="0"/>
              <a:t>and </a:t>
            </a:r>
            <a:r>
              <a:rPr lang="el-GR" dirty="0"/>
              <a:t>θ23, </a:t>
            </a:r>
            <a:r>
              <a:rPr lang="en-US" dirty="0"/>
              <a:t>and one CP-violating phase </a:t>
            </a:r>
            <a:r>
              <a:rPr lang="el-GR" dirty="0"/>
              <a:t>δ</a:t>
            </a:r>
            <a:r>
              <a:rPr lang="en-US" dirty="0"/>
              <a:t>CP. Oscillation experiments also measure two independent mass-squared differences.</a:t>
            </a:r>
          </a:p>
          <a:p>
            <a:r>
              <a:rPr lang="en-US" dirty="0"/>
              <a:t>Most of these parameters are already measured, but not all with the same precision.</a:t>
            </a:r>
          </a:p>
          <a:p>
            <a:r>
              <a:rPr lang="en-US" dirty="0"/>
              <a:t>In particular, the sign of </a:t>
            </a:r>
            <a:r>
              <a:rPr lang="el-GR" dirty="0"/>
              <a:t>Δ</a:t>
            </a:r>
            <a:r>
              <a:rPr lang="en-US" dirty="0"/>
              <a:t>m²31, or equivalently the neutrino mass ordering, is still unknown. The ordering can be normal, where m3 is heavier, or inverted, where m3 is lighter.</a:t>
            </a:r>
          </a:p>
          <a:p>
            <a:r>
              <a:rPr lang="en-US" dirty="0"/>
              <a:t>JUNO is sensitive to the mass ordering through a very precise measurement of the reactor antineutrino energy spectrum.</a:t>
            </a:r>
            <a:endParaRPr lang="zh-CN" altLang="en-US" dirty="0"/>
          </a:p>
          <a:p>
            <a:r>
              <a:rPr lang="en-US" dirty="0"/>
              <a:t>Different neutrino sources probe different parts of this oscillation picture.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24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大气中微子在 JUNO 中一方面是物理信号，可以补充反应堆质量排序；另一方面在 DSNB、暗物质和核子衰变搜索中又是重要本底。这里特别需要中微子-核相互作用模型和核退激发模型，这也是与核物理理论联系很强的地方。这也是为什么中微子-核相互作用建模重要，尤其在碳、氧、氩等核上，不同探测器的核靶不同。</a:t>
            </a:r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最后总结。JUNO 已经开始稳定取数，探测器性能达到设计目标。59 天 Nature 结果验证了反应堆振荡测量能力，207 天新结果进一步给出世界领先的 theta12 和 Delta m21 平方精度，并开始约束 Delta m31 平方和质量排序。更广泛地说，JUNO 是一个低能中微子平台，未来在地球中微子、太阳中微子、超新星、DSNB 以及中微子-核相互作用相关研究中都会发挥重要作用。最后可以说：未来几年，统计量增长和系统误差改善会同时推进，JUNO 的结果会越来越有分量。</a:t>
            </a:r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备份页：如有相关问题再展开说明。</a:t>
            </a:r>
          </a:p>
        </p:txBody>
      </p:sp>
    </p:spTree>
    <p:extLst>
      <p:ext uri="{BB962C8B-B14F-4D97-AF65-F5344CB8AC3E}">
        <p14:creationId xmlns:p14="http://schemas.microsoft.com/office/powerpoint/2010/main" val="8314313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备份页：如有相关问题再展开说明。</a:t>
            </a:r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DSNB 是所有历史核心坍缩超新星中微子的累积背景。JUNO 通过 IBD 搜索 DSNB，但最危险的本底来自大气中微子在碳 12 上的 neutral-current 相互作用。代表性过程可以写成 nu_atm 加 12C 到出射中微子、激发残余核和一个中子。残余核退激发和反冲产生 prompt-like 信号，中子俘获产生 delayed-like 信号，因此会模仿 IBD。需要用 PSD、fiducial volume、muon veto 和 triple-coincidence 方法来压低或约束。代表性公式可以写成 nu_atm + 12C -&gt; nu + A* + n。出射中微子不可见，A* 退激发和核反冲形成 prompt-like，n 俘获形成 delayed-like。如果现场有核物理老师，可以</a:t>
            </a:r>
          </a:p>
        </p:txBody>
      </p:sp>
    </p:spTree>
    <p:extLst>
      <p:ext uri="{BB962C8B-B14F-4D97-AF65-F5344CB8AC3E}">
        <p14:creationId xmlns:p14="http://schemas.microsoft.com/office/powerpoint/2010/main" val="28656224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DSNB 的物理收益包括平均超新星中微子能量、黑洞形成比例和宇宙超新星率。不同模型给出的 DSNB 通量差别较大，因此首次观测本身就很重要。JUNO 的灵敏度显示，参考模型下几年尺度有望达到 3 sigma，长期运行可接近或超过 5 sigma。因此它对平均超新星中微子谱、黑洞形成比例和恒星形成历史敏感。JUNO 的挑战是把很少的 DSNB IBD 事例从大气 NC 和其他本底中提取出来。</a:t>
            </a:r>
          </a:p>
        </p:txBody>
      </p:sp>
    </p:spTree>
    <p:extLst>
      <p:ext uri="{BB962C8B-B14F-4D97-AF65-F5344CB8AC3E}">
        <p14:creationId xmlns:p14="http://schemas.microsoft.com/office/powerpoint/2010/main" val="22375061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Neutrino 2026 还发布了一些非反应堆方向的新进展。这里我只选几个和低能中微子物理相关的例子快速介绍。重点仍然是：同一个干净、低阈值、精确校准的大液闪探测器，可以服务非常多的物理目标。</a:t>
            </a:r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37998362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JUNO also offers a possible future opportunity to search for neutrinoless double beta decay.The basic idea is to load a large amount of isotope, such as tellurium, into the liquid scintillator.Because JUNO has 20 kilotons of liquid scintillator, even a modest loading fraction could correspond to a very large isotope mass, potentially at the 100-ton scale.The key challenges are isotope loading technology and background control.This is not part of the first physics result, but it shows the long-term potential of the JUNO detector.Let me now summarize.</a:t>
            </a:r>
          </a:p>
        </p:txBody>
      </p:sp>
    </p:spTree>
    <p:extLst>
      <p:ext uri="{BB962C8B-B14F-4D97-AF65-F5344CB8AC3E}">
        <p14:creationId xmlns:p14="http://schemas.microsoft.com/office/powerpoint/2010/main" val="2275403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shows that different neutrino sources are sensitive to different oscillation parameters.</a:t>
            </a:r>
          </a:p>
          <a:p>
            <a:r>
              <a:rPr lang="en-US" dirty="0"/>
              <a:t>Solar neutrinos mainly probe </a:t>
            </a:r>
            <a:r>
              <a:rPr lang="el-GR" dirty="0"/>
              <a:t>θ12 </a:t>
            </a:r>
            <a:r>
              <a:rPr lang="en-US" dirty="0"/>
              <a:t>and </a:t>
            </a:r>
            <a:r>
              <a:rPr lang="el-GR" dirty="0"/>
              <a:t>Δ</a:t>
            </a:r>
            <a:r>
              <a:rPr lang="en-US" dirty="0"/>
              <a:t>m²21. Atmospheric and accelerator neutrinos are sensitive to </a:t>
            </a:r>
            <a:r>
              <a:rPr lang="el-GR" dirty="0"/>
              <a:t>θ23 </a:t>
            </a:r>
            <a:r>
              <a:rPr lang="en-US" dirty="0"/>
              <a:t>and </a:t>
            </a:r>
            <a:r>
              <a:rPr lang="el-GR" dirty="0"/>
              <a:t>Δ</a:t>
            </a:r>
            <a:r>
              <a:rPr lang="en-US" dirty="0"/>
              <a:t>m²31. Reactor neutrinos have played a very important role, especially in measuring </a:t>
            </a:r>
            <a:r>
              <a:rPr lang="el-GR" dirty="0"/>
              <a:t>θ13.</a:t>
            </a:r>
          </a:p>
          <a:p>
            <a:r>
              <a:rPr lang="en-US" dirty="0"/>
              <a:t>Daya Bay discovered the third neutrino oscillation mode in 2012, with </a:t>
            </a:r>
            <a:r>
              <a:rPr lang="el-GR" dirty="0"/>
              <a:t>θ13 </a:t>
            </a:r>
            <a:r>
              <a:rPr lang="en-US" dirty="0"/>
              <a:t>non-zero. This was a key result, because it opened the door for CP violation searches in accelerator experiments.</a:t>
            </a:r>
          </a:p>
          <a:p>
            <a:r>
              <a:rPr lang="en-US" dirty="0"/>
              <a:t>JUNO follows this reactor neutrino tradition, but at a different baseline and with a different goal: precision measurement of </a:t>
            </a:r>
            <a:r>
              <a:rPr lang="el-GR" dirty="0"/>
              <a:t>θ12 </a:t>
            </a:r>
            <a:r>
              <a:rPr lang="en-US" dirty="0"/>
              <a:t>and </a:t>
            </a:r>
            <a:r>
              <a:rPr lang="el-GR" dirty="0"/>
              <a:t>Δ</a:t>
            </a:r>
            <a:r>
              <a:rPr lang="en-US" dirty="0"/>
              <a:t>m²21, and sensitivity to the mass ordering.</a:t>
            </a:r>
            <a:endParaRPr lang="zh-CN" altLang="en-US" dirty="0"/>
          </a:p>
          <a:p>
            <a:r>
              <a:rPr lang="en-US" dirty="0"/>
              <a:t>Let me now explain how reactor antineutrinos are detected.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305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Reactor antineutrinos are detected mainly through inverse beta decay, or IBD:</a:t>
            </a:r>
          </a:p>
          <a:p>
            <a:r>
              <a:rPr lang="en-US" dirty="0"/>
              <a:t>anti-electron-neutrino plus proton gives positron plus neutron.</a:t>
            </a:r>
          </a:p>
          <a:p>
            <a:r>
              <a:rPr lang="en-US" dirty="0"/>
              <a:t>This reaction has a very useful delayed-coincidence signature. The positron gives a prompt signal through energy loss and annihilation. The neutron is captured later, producing delayed gamma rays.</a:t>
            </a:r>
          </a:p>
          <a:p>
            <a:r>
              <a:rPr lang="en-US" dirty="0"/>
              <a:t>The coincidence in energy, time, and space gives powerful background rejection.</a:t>
            </a:r>
          </a:p>
          <a:p>
            <a:r>
              <a:rPr lang="en-US" dirty="0"/>
              <a:t>Another important feature is that the positron energy preserves the information of the incoming antineutrino energy. Approximately, the antineutrino energy is the positron energy plus 0.78 MeV.</a:t>
            </a:r>
          </a:p>
          <a:p>
            <a:r>
              <a:rPr lang="en-US" dirty="0"/>
              <a:t>So by measuring the prompt energy spectrum, we can reconstruct the reactor antineutrino spectrum and study oscillations.</a:t>
            </a:r>
            <a:endParaRPr lang="zh-CN" altLang="en-US" dirty="0"/>
          </a:p>
          <a:p>
            <a:r>
              <a:rPr lang="en-US" dirty="0"/>
              <a:t>The next question is: what can reactor antineutrino oscillations tell us?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22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“这一页展示 </a:t>
            </a:r>
            <a:r>
              <a:rPr lang="en-US" dirty="0"/>
              <a:t>reactor neutrino oscillation </a:t>
            </a:r>
            <a:r>
              <a:rPr lang="zh-CN" altLang="en-US" dirty="0"/>
              <a:t>的基本思想。</a:t>
            </a:r>
          </a:p>
          <a:p>
            <a:r>
              <a:rPr lang="zh-CN" altLang="en-US" dirty="0"/>
              <a:t>反应堆中微子是研究振荡非常干净的工具。</a:t>
            </a:r>
          </a:p>
          <a:p>
            <a:r>
              <a:rPr lang="zh-CN" altLang="en-US" dirty="0"/>
              <a:t>因为 </a:t>
            </a:r>
            <a:r>
              <a:rPr lang="en-US" dirty="0"/>
              <a:t>reactor </a:t>
            </a:r>
            <a:r>
              <a:rPr lang="zh-CN" altLang="en-US" dirty="0"/>
              <a:t>只产生电子反中微子，所以系统相对简单。</a:t>
            </a:r>
          </a:p>
          <a:p>
            <a:r>
              <a:rPr lang="zh-CN" altLang="en-US" dirty="0"/>
              <a:t>振荡概率主要取决于：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mixing angle；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mass splitting；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dirty="0"/>
              <a:t>基线长度 </a:t>
            </a:r>
            <a:r>
              <a:rPr lang="en-US" dirty="0"/>
              <a:t>L；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dirty="0"/>
              <a:t>中微子能量 </a:t>
            </a:r>
            <a:r>
              <a:rPr lang="en-US" dirty="0"/>
              <a:t>E。 </a:t>
            </a:r>
          </a:p>
          <a:p>
            <a:r>
              <a:rPr lang="zh-CN" altLang="en-US" dirty="0"/>
              <a:t>左边这张图展示了不同 </a:t>
            </a:r>
            <a:r>
              <a:rPr lang="en-US" dirty="0"/>
              <a:t>baseline </a:t>
            </a:r>
            <a:r>
              <a:rPr lang="zh-CN" altLang="en-US" dirty="0"/>
              <a:t>对应的不同物理目标。</a:t>
            </a:r>
          </a:p>
          <a:p>
            <a:r>
              <a:rPr lang="zh-CN" altLang="en-US" dirty="0"/>
              <a:t>比如：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dirty="0"/>
              <a:t>几百米到一公里左右，对 </a:t>
            </a:r>
            <a:r>
              <a:rPr lang="el-GR" dirty="0"/>
              <a:t>θ13\</a:t>
            </a:r>
            <a:r>
              <a:rPr lang="en-US" dirty="0"/>
              <a:t>theta_{13}</a:t>
            </a:r>
            <a:r>
              <a:rPr lang="el-GR" dirty="0"/>
              <a:t>θ13​ </a:t>
            </a:r>
            <a:r>
              <a:rPr lang="zh-CN" altLang="en-US" dirty="0"/>
              <a:t>最敏感；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dirty="0"/>
              <a:t>大约 </a:t>
            </a:r>
            <a:r>
              <a:rPr lang="en-US" altLang="zh-CN" dirty="0"/>
              <a:t>50 </a:t>
            </a:r>
            <a:r>
              <a:rPr lang="en-US" dirty="0"/>
              <a:t>km，</a:t>
            </a:r>
            <a:r>
              <a:rPr lang="zh-CN" altLang="en-US" dirty="0"/>
              <a:t>则对 </a:t>
            </a:r>
            <a:r>
              <a:rPr lang="en-US" dirty="0"/>
              <a:t>mass ordering </a:t>
            </a:r>
            <a:r>
              <a:rPr lang="zh-CN" altLang="en-US" dirty="0"/>
              <a:t>最敏感；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dirty="0"/>
              <a:t>更长距离，比如 </a:t>
            </a:r>
            <a:r>
              <a:rPr lang="en-US" dirty="0" err="1"/>
              <a:t>KamLAND</a:t>
            </a:r>
            <a:r>
              <a:rPr lang="en-US" dirty="0"/>
              <a:t>，</a:t>
            </a:r>
            <a:r>
              <a:rPr lang="zh-CN" altLang="en-US" dirty="0"/>
              <a:t>则主要测量 </a:t>
            </a:r>
            <a:r>
              <a:rPr lang="en-US" dirty="0"/>
              <a:t>solar oscillation parameters。 </a:t>
            </a:r>
          </a:p>
          <a:p>
            <a:r>
              <a:rPr lang="en-US" dirty="0"/>
              <a:t>JUNO </a:t>
            </a:r>
            <a:r>
              <a:rPr lang="zh-CN" altLang="en-US" dirty="0"/>
              <a:t>选择 </a:t>
            </a:r>
            <a:r>
              <a:rPr lang="en-US" altLang="zh-CN" dirty="0"/>
              <a:t>53 </a:t>
            </a:r>
            <a:r>
              <a:rPr lang="en-US" dirty="0"/>
              <a:t>km baseline，</a:t>
            </a:r>
            <a:r>
              <a:rPr lang="zh-CN" altLang="en-US" dirty="0"/>
              <a:t>其实是一个非常精心优化的结果。</a:t>
            </a:r>
          </a:p>
          <a:p>
            <a:r>
              <a:rPr lang="zh-CN" altLang="en-US" dirty="0"/>
              <a:t>因为在这个距离上：</a:t>
            </a:r>
            <a:br>
              <a:rPr lang="zh-CN" altLang="en-US" dirty="0"/>
            </a:br>
            <a:r>
              <a:rPr lang="zh-CN" altLang="en-US" dirty="0"/>
              <a:t>太阳振荡和大气振荡会产生干涉。</a:t>
            </a:r>
          </a:p>
          <a:p>
            <a:r>
              <a:rPr lang="zh-CN" altLang="en-US" dirty="0"/>
              <a:t>而这种干涉结构正好包含 </a:t>
            </a:r>
            <a:r>
              <a:rPr lang="en-US" dirty="0"/>
              <a:t>mass ordering </a:t>
            </a:r>
            <a:r>
              <a:rPr lang="zh-CN" altLang="en-US" dirty="0"/>
              <a:t>信息。</a:t>
            </a:r>
          </a:p>
          <a:p>
            <a:r>
              <a:rPr lang="zh-CN" altLang="en-US" dirty="0"/>
              <a:t>另外 </a:t>
            </a:r>
            <a:r>
              <a:rPr lang="en-US" dirty="0"/>
              <a:t>reactor neutrino </a:t>
            </a:r>
            <a:r>
              <a:rPr lang="zh-CN" altLang="en-US" dirty="0"/>
              <a:t>还有一个重要优点：</a:t>
            </a:r>
          </a:p>
          <a:p>
            <a:r>
              <a:rPr lang="zh-CN" altLang="en-US" dirty="0"/>
              <a:t>它不依赖：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θ23\</a:t>
            </a:r>
            <a:r>
              <a:rPr lang="en-US" dirty="0"/>
              <a:t>theta_{23}</a:t>
            </a:r>
            <a:r>
              <a:rPr lang="el-GR" dirty="0"/>
              <a:t>θ23​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</a:t>
            </a:r>
            <a:r>
              <a:rPr lang="en-US" dirty="0"/>
              <a:t>CP\delta_{CP}</a:t>
            </a:r>
            <a:r>
              <a:rPr lang="el-GR" dirty="0"/>
              <a:t>δ</a:t>
            </a:r>
            <a:r>
              <a:rPr lang="en-US" dirty="0"/>
              <a:t>CP​ </a:t>
            </a:r>
          </a:p>
          <a:p>
            <a:r>
              <a:rPr lang="zh-CN" altLang="en-US" dirty="0"/>
              <a:t>因此 </a:t>
            </a:r>
            <a:r>
              <a:rPr lang="en-US" dirty="0"/>
              <a:t>reactor experiment </a:t>
            </a:r>
            <a:r>
              <a:rPr lang="zh-CN" altLang="en-US" dirty="0"/>
              <a:t>能够提供非常 </a:t>
            </a:r>
            <a:r>
              <a:rPr lang="en-US" dirty="0"/>
              <a:t>clean </a:t>
            </a:r>
            <a:r>
              <a:rPr lang="zh-CN" altLang="en-US" dirty="0"/>
              <a:t>的 </a:t>
            </a:r>
            <a:r>
              <a:rPr lang="en-US" dirty="0"/>
              <a:t>oscillation measurement。”</a:t>
            </a:r>
          </a:p>
        </p:txBody>
      </p:sp>
    </p:spTree>
    <p:extLst>
      <p:ext uri="{BB962C8B-B14F-4D97-AF65-F5344CB8AC3E}">
        <p14:creationId xmlns:p14="http://schemas.microsoft.com/office/powerpoint/2010/main" val="266775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mass ordering effect in reactor neutrinos is encoded in the fine structure of the energy spectrum.</a:t>
            </a:r>
          </a:p>
          <a:p>
            <a:r>
              <a:rPr lang="en-US" dirty="0"/>
              <a:t>The difference between normal and inverted ordering is small, because </a:t>
            </a:r>
            <a:r>
              <a:rPr lang="el-GR" dirty="0"/>
              <a:t>Δ</a:t>
            </a:r>
            <a:r>
              <a:rPr lang="en-US" dirty="0"/>
              <a:t>m²21 is only about 3 percent of </a:t>
            </a:r>
            <a:r>
              <a:rPr lang="el-GR" dirty="0"/>
              <a:t>Δ</a:t>
            </a:r>
            <a:r>
              <a:rPr lang="en-US" dirty="0"/>
              <a:t>m²31.</a:t>
            </a:r>
          </a:p>
          <a:p>
            <a:r>
              <a:rPr lang="en-US" dirty="0"/>
              <a:t>So experimentally, this is very challenging.</a:t>
            </a:r>
          </a:p>
          <a:p>
            <a:r>
              <a:rPr lang="en-US" dirty="0"/>
              <a:t>To resolve the fine oscillation pattern, JUNO needs three things: high statistics, excellent energy resolution, and low backgrounds.</a:t>
            </a:r>
          </a:p>
          <a:p>
            <a:r>
              <a:rPr lang="en-US" dirty="0"/>
              <a:t>This requirement drives the design of the JUNO detector: a very large liquid scintillator detector with unprecedented energy resolution.</a:t>
            </a:r>
            <a:endParaRPr lang="zh-CN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85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“这一页介绍 </a:t>
            </a:r>
            <a:r>
              <a:rPr lang="en-US" dirty="0"/>
              <a:t>JUNO </a:t>
            </a:r>
            <a:r>
              <a:rPr lang="zh-CN" altLang="en-US" dirty="0"/>
              <a:t>的选址。</a:t>
            </a:r>
          </a:p>
          <a:p>
            <a:r>
              <a:rPr lang="en-US" dirty="0"/>
              <a:t>JUNO </a:t>
            </a:r>
            <a:r>
              <a:rPr lang="zh-CN" altLang="en-US" dirty="0"/>
              <a:t>位于广东江门。</a:t>
            </a:r>
          </a:p>
          <a:p>
            <a:r>
              <a:rPr lang="zh-CN" altLang="en-US" dirty="0"/>
              <a:t>实验的核心思想是：</a:t>
            </a:r>
            <a:br>
              <a:rPr lang="zh-CN" altLang="en-US" dirty="0"/>
            </a:br>
            <a:r>
              <a:rPr lang="zh-CN" altLang="en-US" dirty="0"/>
              <a:t>同时接收来自阳江和台山核电站的反应堆中微子。</a:t>
            </a:r>
          </a:p>
          <a:p>
            <a:r>
              <a:rPr lang="zh-CN" altLang="en-US" dirty="0"/>
              <a:t>两个核电站的总热功率大约：</a:t>
            </a:r>
            <a:br>
              <a:rPr lang="zh-CN" altLang="en-US" dirty="0"/>
            </a:br>
            <a:r>
              <a:rPr lang="en-US" altLang="zh-CN" dirty="0"/>
              <a:t>35 </a:t>
            </a:r>
            <a:r>
              <a:rPr lang="en-US" dirty="0"/>
              <a:t>GW </a:t>
            </a:r>
            <a:r>
              <a:rPr lang="zh-CN" altLang="en-US" dirty="0"/>
              <a:t>以上。</a:t>
            </a:r>
          </a:p>
          <a:p>
            <a:r>
              <a:rPr lang="zh-CN" altLang="en-US" dirty="0"/>
              <a:t>而且更重要的是：</a:t>
            </a:r>
          </a:p>
          <a:p>
            <a:r>
              <a:rPr lang="en-US" dirty="0"/>
              <a:t>JUNO </a:t>
            </a:r>
            <a:r>
              <a:rPr lang="zh-CN" altLang="en-US" dirty="0"/>
              <a:t>到两个核电站的距离几乎完全相等，大约都是 </a:t>
            </a:r>
            <a:r>
              <a:rPr lang="en-US" altLang="zh-CN" dirty="0"/>
              <a:t>53 </a:t>
            </a:r>
            <a:r>
              <a:rPr lang="en-US" dirty="0"/>
              <a:t>km。</a:t>
            </a:r>
          </a:p>
          <a:p>
            <a:r>
              <a:rPr lang="zh-CN" altLang="en-US" dirty="0"/>
              <a:t>这样设计有两个关键优势。</a:t>
            </a:r>
          </a:p>
          <a:p>
            <a:r>
              <a:rPr lang="zh-CN" altLang="en-US" dirty="0"/>
              <a:t>第一，可以获得更高的中微子通量。</a:t>
            </a:r>
          </a:p>
          <a:p>
            <a:r>
              <a:rPr lang="zh-CN" altLang="en-US" dirty="0"/>
              <a:t>因为两个核电站同时贡献 </a:t>
            </a:r>
            <a:r>
              <a:rPr lang="en-US" dirty="0"/>
              <a:t>signal。</a:t>
            </a:r>
          </a:p>
          <a:p>
            <a:r>
              <a:rPr lang="zh-CN" altLang="en-US" dirty="0"/>
              <a:t>第二，也是更重要的一点：</a:t>
            </a:r>
          </a:p>
          <a:p>
            <a:r>
              <a:rPr lang="zh-CN" altLang="en-US" dirty="0"/>
              <a:t>如果两个 </a:t>
            </a:r>
            <a:r>
              <a:rPr lang="en-US" dirty="0"/>
              <a:t>reactor baseline </a:t>
            </a:r>
            <a:r>
              <a:rPr lang="zh-CN" altLang="en-US" dirty="0"/>
              <a:t>差别太大，不同 </a:t>
            </a:r>
            <a:r>
              <a:rPr lang="en-US" dirty="0"/>
              <a:t>reactor </a:t>
            </a:r>
            <a:r>
              <a:rPr lang="zh-CN" altLang="en-US" dirty="0"/>
              <a:t>的 </a:t>
            </a:r>
            <a:r>
              <a:rPr lang="en-US" dirty="0"/>
              <a:t>oscillation pattern </a:t>
            </a:r>
            <a:r>
              <a:rPr lang="zh-CN" altLang="en-US" dirty="0"/>
              <a:t>会互相 </a:t>
            </a:r>
            <a:r>
              <a:rPr lang="en-US" dirty="0"/>
              <a:t>smearing。</a:t>
            </a:r>
          </a:p>
          <a:p>
            <a:r>
              <a:rPr lang="zh-CN" altLang="en-US" dirty="0"/>
              <a:t>而等基线设计能够最大程度保留 </a:t>
            </a:r>
            <a:r>
              <a:rPr lang="en-US" dirty="0"/>
              <a:t>oscillation </a:t>
            </a:r>
            <a:r>
              <a:rPr lang="zh-CN" altLang="en-US" dirty="0"/>
              <a:t>细结构。</a:t>
            </a:r>
          </a:p>
          <a:p>
            <a:r>
              <a:rPr lang="zh-CN" altLang="en-US" dirty="0"/>
              <a:t>因此：</a:t>
            </a:r>
            <a:br>
              <a:rPr lang="zh-CN" altLang="en-US" dirty="0"/>
            </a:br>
            <a:r>
              <a:rPr lang="en-US" altLang="zh-CN" dirty="0"/>
              <a:t>53 </a:t>
            </a:r>
            <a:r>
              <a:rPr lang="en-US" dirty="0"/>
              <a:t>km + </a:t>
            </a:r>
            <a:r>
              <a:rPr lang="zh-CN" altLang="en-US" dirty="0"/>
              <a:t>等基线，</a:t>
            </a:r>
            <a:br>
              <a:rPr lang="zh-CN" altLang="en-US" dirty="0"/>
            </a:br>
            <a:r>
              <a:rPr lang="zh-CN" altLang="en-US" dirty="0"/>
              <a:t>实际上是 </a:t>
            </a:r>
            <a:r>
              <a:rPr lang="en-US" dirty="0"/>
              <a:t>reactor mass ordering </a:t>
            </a:r>
            <a:r>
              <a:rPr lang="zh-CN" altLang="en-US" dirty="0"/>
              <a:t>最优方案。</a:t>
            </a:r>
          </a:p>
          <a:p>
            <a:r>
              <a:rPr lang="zh-CN" altLang="en-US" dirty="0"/>
              <a:t>这一方案最早大约在 </a:t>
            </a:r>
            <a:r>
              <a:rPr lang="en-US" altLang="zh-CN" dirty="0"/>
              <a:t>2008 </a:t>
            </a:r>
            <a:r>
              <a:rPr lang="zh-CN" altLang="en-US" dirty="0"/>
              <a:t>年左右提出。</a:t>
            </a:r>
          </a:p>
          <a:p>
            <a:r>
              <a:rPr lang="zh-CN" altLang="en-US" dirty="0"/>
              <a:t>后来逐渐发展成今天的 </a:t>
            </a:r>
            <a:r>
              <a:rPr lang="en-US" dirty="0"/>
              <a:t>JUNO。”</a:t>
            </a:r>
          </a:p>
        </p:txBody>
      </p:sp>
    </p:spTree>
    <p:extLst>
      <p:ext uri="{BB962C8B-B14F-4D97-AF65-F5344CB8AC3E}">
        <p14:creationId xmlns:p14="http://schemas.microsoft.com/office/powerpoint/2010/main" val="1435054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JUNO 项目 2013 年在中国首先获批，2014 年成立国际合作组，2015 年开始土建。现在合作组规模已经超过 700 人，来自 70 个机构和 16 个国家或地区。北大也是 JUNO 相关的观察成员之一，所以今天在北大介绍这些结果也很有意义。</a:t>
            </a:r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328559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400"/>
              <a:t>这一页还是合作组和项目概况，我会快速带过。想强调的是 JUNO 不是单一的反应堆实验，而是一个大型低能中微子观测平台。它的探测器性能和数据样本会支撑后面很多物理方向，包括超新星、地球中微子、太阳中微子和新物理搜索。</a:t>
            </a:r>
          </a:p>
          <a:p>
            <a:endParaRPr lang="zh-CN" sz="1400"/>
          </a:p>
          <a:p>
            <a:endParaRPr lang="zh-CN" sz="1400"/>
          </a:p>
        </p:txBody>
      </p:sp>
    </p:spTree>
    <p:extLst>
      <p:ext uri="{BB962C8B-B14F-4D97-AF65-F5344CB8AC3E}">
        <p14:creationId xmlns:p14="http://schemas.microsoft.com/office/powerpoint/2010/main" val="412027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5319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427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7503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975E2-822B-42C6-AF30-EEBA11AA0721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018796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6"/>
          <p:cNvSpPr>
            <a:spLocks noChangeArrowheads="1"/>
          </p:cNvSpPr>
          <p:nvPr userDrawn="1"/>
        </p:nvSpPr>
        <p:spPr bwMode="auto">
          <a:xfrm flipV="1">
            <a:off x="0" y="6464934"/>
            <a:ext cx="12212954" cy="420450"/>
          </a:xfrm>
          <a:prstGeom prst="rect">
            <a:avLst/>
          </a:prstGeom>
          <a:solidFill>
            <a:srgbClr val="0032B1"/>
          </a:solidFill>
          <a:ln w="12700">
            <a:noFill/>
            <a:miter lim="800000"/>
          </a:ln>
          <a:effectLst/>
        </p:spPr>
        <p:txBody>
          <a:bodyPr/>
          <a:lstStyle>
            <a:lvl1pPr algn="ctr" eaLnBrk="0" fontAlgn="ctr" hangingPunct="0">
              <a:lnSpc>
                <a:spcPct val="90000"/>
              </a:lnSpc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fontAlgn="ctr" hangingPunct="0">
              <a:lnSpc>
                <a:spcPct val="90000"/>
              </a:lnSpc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fontAlgn="ctr" hangingPunct="0">
              <a:lnSpc>
                <a:spcPct val="90000"/>
              </a:lnSpc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fontAlgn="ctr" hangingPunct="0">
              <a:lnSpc>
                <a:spcPct val="90000"/>
              </a:lnSpc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fontAlgn="ctr" hangingPunct="0">
              <a:lnSpc>
                <a:spcPct val="90000"/>
              </a:lnSpc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ctr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ctr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ctr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ctr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defRPr/>
            </a:pPr>
            <a:r>
              <a:rPr lang="zh-CN" altLang="en-US" sz="2400" b="0" dirty="0">
                <a:solidFill>
                  <a:srgbClr val="A6A6A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                         </a:t>
            </a:r>
            <a:endParaRPr lang="zh-CN" altLang="en-US" sz="2400" b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0"/>
            <a:ext cx="12192000" cy="836930"/>
          </a:xfrm>
          <a:prstGeom prst="rect">
            <a:avLst/>
          </a:prstGeom>
          <a:solidFill>
            <a:srgbClr val="003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3693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715" y="6464935"/>
            <a:ext cx="2743200" cy="365125"/>
          </a:xfrm>
        </p:spPr>
        <p:txBody>
          <a:bodyPr/>
          <a:lstStyle/>
          <a:p>
            <a:pPr>
              <a:defRPr/>
            </a:pPr>
            <a:fld id="{8AE66F5A-DD87-4127-8DC2-769940135CA3}" type="datetime1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灯片编号占位符 3"/>
          <p:cNvSpPr txBox="1"/>
          <p:nvPr userDrawn="1"/>
        </p:nvSpPr>
        <p:spPr>
          <a:xfrm>
            <a:off x="8077200" y="6482080"/>
            <a:ext cx="4135755" cy="3765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AC3131B-D9DE-461E-88EF-862E77754C1F}" type="slidenum">
              <a:rPr lang="zh-CN" altLang="en-US" sz="1600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sz="16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21" name="图片 1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48975" y="56515"/>
            <a:ext cx="1178560" cy="73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5830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638-67CE-41A6-BA78-DAB47C2440D3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186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92058"/>
            <a:ext cx="12192000" cy="659643"/>
          </a:xfrm>
        </p:spPr>
        <p:txBody>
          <a:bodyPr lIns="91418" tIns="45709" rIns="91418" bIns="45709"/>
          <a:lstStyle>
            <a:lvl1pPr algn="ctr">
              <a:defRPr sz="3600" b="1" spc="0" baseline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9" name="直接连接符 8"/>
          <p:cNvCxnSpPr>
            <a:cxnSpLocks noChangeAspect="1"/>
          </p:cNvCxnSpPr>
          <p:nvPr/>
        </p:nvCxnSpPr>
        <p:spPr>
          <a:xfrm>
            <a:off x="1046560" y="751701"/>
            <a:ext cx="10058400" cy="117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>
            <a:extLst>
              <a:ext uri="{FF2B5EF4-FFF2-40B4-BE49-F238E27FC236}">
                <a16:creationId xmlns:a16="http://schemas.microsoft.com/office/drawing/2014/main" id="{7918572F-142C-4521-A20F-057039961475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360" y="961398"/>
            <a:ext cx="11279266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20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spc="0" baseline="0"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65227F58-AEF5-E8A6-515F-0762D287CA14}"/>
              </a:ext>
            </a:extLst>
          </p:cNvPr>
          <p:cNvSpPr txBox="1">
            <a:spLocks/>
          </p:cNvSpPr>
          <p:nvPr userDrawn="1"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F6293B-9E6F-0748-9F6A-A127308621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2" b="9136"/>
          <a:stretch/>
        </p:blipFill>
        <p:spPr>
          <a:xfrm>
            <a:off x="47328" y="44624"/>
            <a:ext cx="1133663" cy="743877"/>
          </a:xfrm>
          <a:prstGeom prst="rect">
            <a:avLst/>
          </a:prstGeom>
        </p:spPr>
      </p:pic>
      <p:pic>
        <p:nvPicPr>
          <p:cNvPr id="11" name="Picture 10" descr="A logo of a company&#10;&#10;AI-generated content may be incorrect.">
            <a:extLst>
              <a:ext uri="{FF2B5EF4-FFF2-40B4-BE49-F238E27FC236}">
                <a16:creationId xmlns:a16="http://schemas.microsoft.com/office/drawing/2014/main" id="{322E3DCC-7916-9A43-8597-077C31AFDB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452" y="85261"/>
            <a:ext cx="813816" cy="67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4272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336062" y="692696"/>
            <a:ext cx="11519877" cy="0"/>
          </a:xfrm>
          <a:prstGeom prst="line">
            <a:avLst/>
          </a:prstGeom>
          <a:noFill/>
          <a:ln w="317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900"/>
          </a:p>
        </p:txBody>
      </p:sp>
      <p:sp>
        <p:nvSpPr>
          <p:cNvPr id="11" name="제목 1"/>
          <p:cNvSpPr>
            <a:spLocks noGrp="1"/>
          </p:cNvSpPr>
          <p:nvPr>
            <p:ph type="ctrTitle"/>
          </p:nvPr>
        </p:nvSpPr>
        <p:spPr>
          <a:xfrm>
            <a:off x="246735" y="116634"/>
            <a:ext cx="8064896" cy="504081"/>
          </a:xfrm>
        </p:spPr>
        <p:txBody>
          <a:bodyPr/>
          <a:lstStyle>
            <a:lvl1pPr algn="l">
              <a:defRPr sz="3200">
                <a:latin typeface="+mj-ea"/>
                <a:ea typeface="+mj-ea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2" name="부제목 2"/>
          <p:cNvSpPr>
            <a:spLocks noGrp="1"/>
          </p:cNvSpPr>
          <p:nvPr>
            <p:ph type="subTitle" idx="1"/>
          </p:nvPr>
        </p:nvSpPr>
        <p:spPr>
          <a:xfrm>
            <a:off x="246736" y="1124744"/>
            <a:ext cx="3872337" cy="36004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ea"/>
                <a:ea typeface="+mj-ea"/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5" name="슬라이드 번호 개체 틀 5"/>
          <p:cNvSpPr>
            <a:spLocks noGrp="1"/>
          </p:cNvSpPr>
          <p:nvPr userDrawn="1">
            <p:ph type="sldNum" sz="quarter" idx="10"/>
          </p:nvPr>
        </p:nvSpPr>
        <p:spPr>
          <a:xfrm>
            <a:off x="9198709" y="257175"/>
            <a:ext cx="2747108" cy="363538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A7A4335-1D31-4D3F-A06E-6D12FE6F9C0B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1868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 lIns="91418" tIns="45709" rIns="91418" bIns="45709"/>
          <a:lstStyle>
            <a:lvl1pPr algn="l">
              <a:defRPr sz="3600" b="1" spc="0" baseline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424592" y="284491"/>
            <a:ext cx="635408" cy="392310"/>
          </a:xfrm>
        </p:spPr>
        <p:txBody>
          <a:bodyPr lIns="91418" tIns="45709" rIns="91418" bIns="45709"/>
          <a:lstStyle>
            <a:lvl1pPr>
              <a:defRPr sz="1600"/>
            </a:lvl1pPr>
          </a:lstStyle>
          <a:p>
            <a:pPr>
              <a:defRPr/>
            </a:pPr>
            <a:fld id="{586222F3-B96D-4942-8F83-CEF8049B163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1054457" y="811417"/>
            <a:ext cx="11132828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>
            <a:extLst>
              <a:ext uri="{FF2B5EF4-FFF2-40B4-BE49-F238E27FC236}">
                <a16:creationId xmlns:a16="http://schemas.microsoft.com/office/drawing/2014/main" id="{7918572F-142C-4521-A20F-057039961475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360" y="961398"/>
            <a:ext cx="11279266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20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spc="0" baseline="0"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pic>
        <p:nvPicPr>
          <p:cNvPr id="1026" name="Picture 2" descr="Junologo.jpg">
            <a:extLst>
              <a:ext uri="{FF2B5EF4-FFF2-40B4-BE49-F238E27FC236}">
                <a16:creationId xmlns:a16="http://schemas.microsoft.com/office/drawing/2014/main" id="{1811844E-C96F-4535-AD4E-5B700306EB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780" y="92638"/>
            <a:ext cx="772880" cy="71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07885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92058"/>
            <a:ext cx="12192000" cy="659643"/>
          </a:xfrm>
        </p:spPr>
        <p:txBody>
          <a:bodyPr lIns="91418" tIns="45709" rIns="91418" bIns="45709"/>
          <a:lstStyle>
            <a:lvl1pPr algn="ctr">
              <a:defRPr sz="3600" b="1" spc="0" baseline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9" name="直接连接符 8"/>
          <p:cNvCxnSpPr>
            <a:cxnSpLocks/>
          </p:cNvCxnSpPr>
          <p:nvPr/>
        </p:nvCxnSpPr>
        <p:spPr>
          <a:xfrm>
            <a:off x="0" y="764704"/>
            <a:ext cx="1218728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>
            <a:extLst>
              <a:ext uri="{FF2B5EF4-FFF2-40B4-BE49-F238E27FC236}">
                <a16:creationId xmlns:a16="http://schemas.microsoft.com/office/drawing/2014/main" id="{7918572F-142C-4521-A20F-057039961475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360" y="961398"/>
            <a:ext cx="11279266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20000" indent="-288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spc="0" baseline="0"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65227F58-AEF5-E8A6-515F-0762D287CA14}"/>
              </a:ext>
            </a:extLst>
          </p:cNvPr>
          <p:cNvSpPr txBox="1">
            <a:spLocks/>
          </p:cNvSpPr>
          <p:nvPr userDrawn="1"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4056468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49247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0931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983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33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4493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609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1764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0978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8581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slideLayout" Target="../slideLayouts/slideLayout19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E5F1189-411F-4C91-AF47-4CEE9F8B57BF}" type="datetime1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2026/8/11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defRPr/>
            </a:pPr>
            <a:fld id="{EFCC66BC-928A-40A1-8338-28179DC5E756}" type="slidenum">
              <a:rPr lang="zh-CN" altLang="en-US" b="1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 b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5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685" r:id="rId13"/>
    <p:sldLayoutId id="2147483865" r:id="rId14"/>
    <p:sldLayoutId id="2147483945" r:id="rId15"/>
    <p:sldLayoutId id="2147483976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69881" y="191368"/>
            <a:ext cx="10852237" cy="77003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marL="288000" lvl="0" indent="-288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</a:pPr>
            <a:r>
              <a:rPr lang="zh-CN" altLang="en-US" dirty="0"/>
              <a:t>单击此处编辑母版文本样式</a:t>
            </a:r>
          </a:p>
          <a:p>
            <a:pPr marL="720000" lvl="1" indent="-288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1609725" algn="l"/>
              </a:tabLst>
            </a:pPr>
            <a:r>
              <a:rPr lang="zh-CN" altLang="en-US" dirty="0"/>
              <a:t>第二级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11358880" y="360000"/>
            <a:ext cx="701120" cy="341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586222F3-B96D-4942-8F83-CEF8049B163C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6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75" r:id="rId3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lang="zh-CN" altLang="en-US" sz="3600" b="1" u="none" strike="noStrike" kern="1200" cap="none" spc="0" normalizeH="0" baseline="0" dirty="0">
          <a:solidFill>
            <a:srgbClr val="005DA2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lang="zh-CN" altLang="en-US" sz="2400" b="1" u="none" strike="noStrike" kern="1200" cap="none" spc="0" normalizeH="0" baseline="0" dirty="0">
          <a:solidFill>
            <a:srgbClr val="005DA2"/>
          </a:solidFill>
          <a:uFillTx/>
          <a:latin typeface="Times New Roman" panose="02020603050405020304" pitchFamily="18" charset="0"/>
          <a:ea typeface="微软雅黑" panose="020B0503020204020204" pitchFamily="34" charset="-122"/>
          <a:cs typeface="+mn-cs"/>
        </a:defRPr>
      </a:lvl1pPr>
      <a:lvl2pPr marL="774900" indent="-3429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lang="zh-CN" altLang="en-US" sz="2000" u="none" strike="noStrike" kern="1200" cap="none" spc="0" normalizeH="0" baseline="0" dirty="0">
          <a:solidFill>
            <a:schemeClr val="tx1"/>
          </a:solidFill>
          <a:uFillTx/>
          <a:latin typeface="Times New Roman" panose="02020603050405020304" pitchFamily="18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3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://www.nu-fit.org/" TargetMode="Externa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80.pn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2.jpeg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81.png"/><Relationship Id="rId9" Type="http://schemas.openxmlformats.org/officeDocument/2006/relationships/image" Target="../media/image8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00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9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tags" Target="../tags/tag36.xml"/><Relationship Id="rId21" Type="http://schemas.openxmlformats.org/officeDocument/2006/relationships/tags" Target="../tags/tag31.xml"/><Relationship Id="rId34" Type="http://schemas.openxmlformats.org/officeDocument/2006/relationships/notesSlide" Target="../notesSlides/notesSlide7.xml"/><Relationship Id="rId7" Type="http://schemas.openxmlformats.org/officeDocument/2006/relationships/tags" Target="../tags/tag17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tags" Target="../tags/tag35.xml"/><Relationship Id="rId33" Type="http://schemas.openxmlformats.org/officeDocument/2006/relationships/slideLayout" Target="../slideLayouts/slideLayout15.xml"/><Relationship Id="rId2" Type="http://schemas.openxmlformats.org/officeDocument/2006/relationships/tags" Target="../tags/tag12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29" Type="http://schemas.openxmlformats.org/officeDocument/2006/relationships/tags" Target="../tags/tag39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32" Type="http://schemas.openxmlformats.org/officeDocument/2006/relationships/tags" Target="../tags/tag42.xml"/><Relationship Id="rId37" Type="http://schemas.openxmlformats.org/officeDocument/2006/relationships/image" Target="../media/image25.jpeg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28" Type="http://schemas.openxmlformats.org/officeDocument/2006/relationships/tags" Target="../tags/tag38.xml"/><Relationship Id="rId36" Type="http://schemas.openxmlformats.org/officeDocument/2006/relationships/image" Target="../media/image24.png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31" Type="http://schemas.openxmlformats.org/officeDocument/2006/relationships/tags" Target="../tags/tag41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tags" Target="../tags/tag37.xml"/><Relationship Id="rId30" Type="http://schemas.openxmlformats.org/officeDocument/2006/relationships/tags" Target="../tags/tag40.xml"/><Relationship Id="rId35" Type="http://schemas.openxmlformats.org/officeDocument/2006/relationships/image" Target="../media/image23.jpeg"/><Relationship Id="rId8" Type="http://schemas.openxmlformats.org/officeDocument/2006/relationships/tags" Target="../tags/tag18.xml"/><Relationship Id="rId3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peg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EC32-D618-D1F9-36B0-AD0E0ABCD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A5B398-9184-80C5-373F-C2388ACD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4" name="Picture 3" descr="A large yellow sign next to a large silo&#10;&#10;AI-generated content may be incorrect.">
            <a:extLst>
              <a:ext uri="{FF2B5EF4-FFF2-40B4-BE49-F238E27FC236}">
                <a16:creationId xmlns:a16="http://schemas.microsoft.com/office/drawing/2014/main" id="{24CD8D80-DF08-F761-09DD-8129A2ED1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4"/>
          <a:stretch/>
        </p:blipFill>
        <p:spPr>
          <a:xfrm>
            <a:off x="0" y="-17708"/>
            <a:ext cx="12192000" cy="6903092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16BFBE7F-2B68-B9DB-AE6C-8E290610A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-27384"/>
            <a:ext cx="9580426" cy="83099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FD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Recent Progress from JUNO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FDFF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4B284D3-552E-1887-BD3F-8BB1DA32E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112" y="1003111"/>
            <a:ext cx="4464496" cy="707886"/>
          </a:xfrm>
          <a:prstGeom prst="rect">
            <a:avLst/>
          </a:prstGeom>
          <a:solidFill>
            <a:schemeClr val="tx1">
              <a:alpha val="5009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Yi Jia,</a:t>
            </a:r>
            <a:r>
              <a:rPr lang="zh-CN" altLang="en-US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IHEP</a:t>
            </a:r>
            <a:endParaRPr lang="en-US" sz="2000" dirty="0">
              <a:solidFill>
                <a:srgbClr val="00FDFF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(on behalf of JUNO Collaboration)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FDFF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D4AD9FED-634D-135A-A62C-0C4BD47DF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360" y="6138932"/>
            <a:ext cx="2874128" cy="707886"/>
          </a:xfrm>
          <a:prstGeom prst="rect">
            <a:avLst/>
          </a:prstGeom>
          <a:solidFill>
            <a:schemeClr val="tx1">
              <a:alpha val="49783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C0F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2026-8-14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FDFF"/>
                </a:solidFill>
                <a:latin typeface="+mn-ea"/>
                <a:ea typeface="+mn-ea"/>
                <a:cs typeface="Arial" panose="020B0604020202020204" pitchFamily="34" charset="0"/>
              </a:rPr>
              <a:t>NOPP 2026, IHEP</a:t>
            </a:r>
          </a:p>
        </p:txBody>
      </p:sp>
    </p:spTree>
    <p:extLst>
      <p:ext uri="{BB962C8B-B14F-4D97-AF65-F5344CB8AC3E}">
        <p14:creationId xmlns:p14="http://schemas.microsoft.com/office/powerpoint/2010/main" val="2118546618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4F186-2D80-FA8D-6A1D-DA3815CE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JUNO Detector</a:t>
            </a:r>
          </a:p>
        </p:txBody>
      </p:sp>
      <p:pic>
        <p:nvPicPr>
          <p:cNvPr id="5" name="Picture 4" descr="A diagram of a no detector&#10;&#10;AI-generated content may be incorrect.">
            <a:extLst>
              <a:ext uri="{FF2B5EF4-FFF2-40B4-BE49-F238E27FC236}">
                <a16:creationId xmlns:a16="http://schemas.microsoft.com/office/drawing/2014/main" id="{01192CC6-1906-6F8C-ABB1-84E3AF04B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8"/>
          <a:stretch/>
        </p:blipFill>
        <p:spPr>
          <a:xfrm>
            <a:off x="57780" y="1084987"/>
            <a:ext cx="11977520" cy="5684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CFDD453-82FF-EE42-2AB4-E34744DACC34}"/>
              </a:ext>
            </a:extLst>
          </p:cNvPr>
          <p:cNvSpPr/>
          <p:nvPr/>
        </p:nvSpPr>
        <p:spPr>
          <a:xfrm>
            <a:off x="57780" y="1006457"/>
            <a:ext cx="1501716" cy="659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95DD86-41A6-DA79-0898-A0CCA35A2090}"/>
              </a:ext>
            </a:extLst>
          </p:cNvPr>
          <p:cNvSpPr/>
          <p:nvPr/>
        </p:nvSpPr>
        <p:spPr>
          <a:xfrm>
            <a:off x="10533584" y="6309320"/>
            <a:ext cx="1501716" cy="446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5C666C9-71CD-6673-66FB-45F0E47F3B27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727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AF9F-B733-6048-B5C2-F116AAFB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Steel Structure and the Installation Platform 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80BD3CCB-7D28-2749-8213-2B850D7BD4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836712"/>
            <a:ext cx="9411872" cy="58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3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77207-80EA-744E-BD70-BE61C0D01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Working for Acrylic on the Platform </a:t>
            </a:r>
            <a:endParaRPr 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DF12A4-2879-AB46-8EB9-A7BCC57BCC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908720"/>
            <a:ext cx="8568954" cy="571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3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77B58C-B017-426F-A83C-090ED1BDAB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2349018-02EF-4772-A1F8-EC794A551E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04AE86-B336-4C7B-95DB-582795B0F5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7A4335-1D31-4D3F-A06E-6D12FE6F9C0B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  <p:pic>
        <p:nvPicPr>
          <p:cNvPr id="5" name="Video of JUNO detector growing -30S">
            <a:hlinkClick r:id="" action="ppaction://media"/>
            <a:extLst>
              <a:ext uri="{FF2B5EF4-FFF2-40B4-BE49-F238E27FC236}">
                <a16:creationId xmlns:a16="http://schemas.microsoft.com/office/drawing/2014/main" id="{97FEE707-0732-4459-AC48-AA4DC01ADC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2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771E1-FCB0-B141-9CF2-44FD0740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Water filling began on December 18, 2024.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DED08-D726-8645-8211-979AD6A15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1196752"/>
            <a:ext cx="9105550" cy="511732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07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3497C-74A6-8926-B38B-B49EDF7C9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FF8F-D5DC-DAAF-3D42-FF24F6FD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Liquid-scintillator filling began on February 8, 2025</a:t>
            </a:r>
          </a:p>
        </p:txBody>
      </p:sp>
      <p:pic>
        <p:nvPicPr>
          <p:cNvPr id="4" name="Picture 3" descr="A collage of several images of a factory&#10;&#10;AI-generated content may be incorrect.">
            <a:extLst>
              <a:ext uri="{FF2B5EF4-FFF2-40B4-BE49-F238E27FC236}">
                <a16:creationId xmlns:a16="http://schemas.microsoft.com/office/drawing/2014/main" id="{38DF759E-927B-D34C-F793-02DFC5236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b="3331"/>
          <a:stretch/>
        </p:blipFill>
        <p:spPr>
          <a:xfrm>
            <a:off x="43799" y="980728"/>
            <a:ext cx="12028865" cy="5616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542299-E984-721F-11C2-97398B7B5DF3}"/>
              </a:ext>
            </a:extLst>
          </p:cNvPr>
          <p:cNvSpPr/>
          <p:nvPr/>
        </p:nvSpPr>
        <p:spPr>
          <a:xfrm>
            <a:off x="10992544" y="899378"/>
            <a:ext cx="914400" cy="162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A9EA4-D5F5-8BC4-4216-FF6219F4DBBA}"/>
              </a:ext>
            </a:extLst>
          </p:cNvPr>
          <p:cNvSpPr txBox="1"/>
          <p:nvPr/>
        </p:nvSpPr>
        <p:spPr>
          <a:xfrm>
            <a:off x="407368" y="930206"/>
            <a:ext cx="849694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09286-576E-252A-04DF-7695258B4231}"/>
              </a:ext>
            </a:extLst>
          </p:cNvPr>
          <p:cNvSpPr txBox="1"/>
          <p:nvPr/>
        </p:nvSpPr>
        <p:spPr>
          <a:xfrm>
            <a:off x="5338312" y="911288"/>
            <a:ext cx="6111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</a:rPr>
              <a:t>Base solvent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4E843B-D224-E590-C1F9-C661B7D39FCA}"/>
              </a:ext>
            </a:extLst>
          </p:cNvPr>
          <p:cNvSpPr txBox="1"/>
          <p:nvPr/>
        </p:nvSpPr>
        <p:spPr>
          <a:xfrm>
            <a:off x="6600056" y="908720"/>
            <a:ext cx="6111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 err="1">
                <a:solidFill>
                  <a:srgbClr val="0000FF"/>
                </a:solidFill>
              </a:rPr>
              <a:t>Fluors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2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BB18-E3FE-51FE-4585-B9B2A9F4A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Physics data taking began on August 26, 2025</a:t>
            </a:r>
            <a:endParaRPr lang="en-US" sz="3200" dirty="0"/>
          </a:p>
        </p:txBody>
      </p:sp>
      <p:sp>
        <p:nvSpPr>
          <p:cNvPr id="5" name="文本框 5">
            <a:extLst>
              <a:ext uri="{FF2B5EF4-FFF2-40B4-BE49-F238E27FC236}">
                <a16:creationId xmlns:a16="http://schemas.microsoft.com/office/drawing/2014/main" id="{BD8881F5-9F0D-E52E-D1D6-BC613CC5D072}"/>
              </a:ext>
            </a:extLst>
          </p:cNvPr>
          <p:cNvSpPr txBox="1"/>
          <p:nvPr/>
        </p:nvSpPr>
        <p:spPr>
          <a:xfrm>
            <a:off x="5956920" y="1628800"/>
            <a:ext cx="6096896" cy="379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On August</a:t>
            </a:r>
            <a:r>
              <a:rPr lang="zh-CN" altLang="en-US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22,2025</a:t>
            </a:r>
            <a:r>
              <a:rPr lang="zh-CN" altLang="en-US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at ~22:12,</a:t>
            </a:r>
            <a:r>
              <a:rPr lang="zh-CN" altLang="en-US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water in Acrylic tank was fully replaced by Liquid Scintillator  </a:t>
            </a:r>
          </a:p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Calibration started at 14:00 of Aug. 23 </a:t>
            </a:r>
          </a:p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Data taking for physics started on Aug. 26 at</a:t>
            </a:r>
            <a:r>
              <a:rPr lang="zh-CN" altLang="en-US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5:30</a:t>
            </a:r>
            <a:r>
              <a:rPr lang="zh-CN" altLang="en-US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2400" b="1" dirty="0">
                <a:solidFill>
                  <a:srgbClr val="005DA2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am (Beijing time)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5DA2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spc="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Total LS in CD: 23231.6 m</a:t>
            </a:r>
            <a:r>
              <a:rPr lang="en-US" altLang="zh-CN" sz="2200" b="1" spc="2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r>
              <a:rPr lang="en-US" altLang="zh-CN" sz="2200" b="1" spc="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200" b="1" spc="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Total water in pool: 41225.1 m</a:t>
            </a:r>
            <a:r>
              <a:rPr lang="en-US" altLang="zh-CN" sz="2200" b="1" spc="2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endParaRPr lang="zh-CN" alt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Liquid Level">
            <a:extLst>
              <a:ext uri="{FF2B5EF4-FFF2-40B4-BE49-F238E27FC236}">
                <a16:creationId xmlns:a16="http://schemas.microsoft.com/office/drawing/2014/main" id="{D58EC3D5-F24A-DD31-0BB3-FCCA1F5BC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4716" r="2067" b="7480"/>
          <a:stretch/>
        </p:blipFill>
        <p:spPr bwMode="auto">
          <a:xfrm>
            <a:off x="69192" y="1052736"/>
            <a:ext cx="5882792" cy="540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F65EB70-EF5D-3A63-93B5-6DD658FD3495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667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6">
            <a:extLst>
              <a:ext uri="{FF2B5EF4-FFF2-40B4-BE49-F238E27FC236}">
                <a16:creationId xmlns:a16="http://schemas.microsoft.com/office/drawing/2014/main" id="{D4608B98-145C-350F-8822-1C69C2A660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360" y="776287"/>
          <a:ext cx="5214937" cy="608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3" name="Acrobat Document" r:id="rId4" imgW="5214805" imgH="6081486" progId="Acrobat.Document.DC">
                  <p:embed/>
                </p:oleObj>
              </mc:Choice>
              <mc:Fallback>
                <p:oleObj name="Acrobat Document" r:id="rId4" imgW="5214805" imgH="6081486" progId="Acrobat.Document.DC">
                  <p:embed/>
                  <p:pic>
                    <p:nvPicPr>
                      <p:cNvPr id="4" name="对象 6">
                        <a:extLst>
                          <a:ext uri="{FF2B5EF4-FFF2-40B4-BE49-F238E27FC236}">
                            <a16:creationId xmlns:a16="http://schemas.microsoft.com/office/drawing/2014/main" id="{D4608B98-145C-350F-8822-1C69C2A660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5360" y="776287"/>
                        <a:ext cx="5214937" cy="608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56F271-126A-5FCF-2C48-9886E1905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First Results from JUNO</a:t>
            </a:r>
            <a:endParaRPr lang="en-US" dirty="0"/>
          </a:p>
        </p:txBody>
      </p:sp>
      <p:sp>
        <p:nvSpPr>
          <p:cNvPr id="9" name="副标题 2">
            <a:extLst>
              <a:ext uri="{FF2B5EF4-FFF2-40B4-BE49-F238E27FC236}">
                <a16:creationId xmlns:a16="http://schemas.microsoft.com/office/drawing/2014/main" id="{D8AB3C3B-6821-9F92-C8CE-30742A78C4C8}"/>
              </a:ext>
            </a:extLst>
          </p:cNvPr>
          <p:cNvSpPr txBox="1">
            <a:spLocks/>
          </p:cNvSpPr>
          <p:nvPr/>
        </p:nvSpPr>
        <p:spPr>
          <a:xfrm>
            <a:off x="5579317" y="1070034"/>
            <a:ext cx="6612683" cy="175260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kern="1200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1pPr>
            <a:lvl2pPr marL="720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Released on Nov. 19, 2025. “</a:t>
            </a:r>
            <a:r>
              <a:rPr lang="en-US" sz="2400" b="1" dirty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First measurement of reactor neutrino oscillations at JUNO</a:t>
            </a:r>
            <a:r>
              <a:rPr lang="en-US" altLang="zh-CN" dirty="0"/>
              <a:t>”, </a:t>
            </a:r>
            <a:r>
              <a:rPr lang="en-US" sz="2400" b="1" dirty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arXiv:2511.14593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B6F83A-8D9E-C5CC-95A9-BB643E0BB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59" y="3159248"/>
            <a:ext cx="5899306" cy="33843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92786A-4732-B8A7-49D7-587C29BF7019}"/>
              </a:ext>
            </a:extLst>
          </p:cNvPr>
          <p:cNvSpPr txBox="1"/>
          <p:nvPr/>
        </p:nvSpPr>
        <p:spPr>
          <a:xfrm>
            <a:off x="7199628" y="2453302"/>
            <a:ext cx="2971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Conference in Jiangmen</a:t>
            </a:r>
          </a:p>
        </p:txBody>
      </p:sp>
    </p:spTree>
    <p:extLst>
      <p:ext uri="{BB962C8B-B14F-4D97-AF65-F5344CB8AC3E}">
        <p14:creationId xmlns:p14="http://schemas.microsoft.com/office/powerpoint/2010/main" val="2157603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F271-126A-5FCF-2C48-9886E1905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First Results from JUNO</a:t>
            </a:r>
            <a:endParaRPr lang="en-US" dirty="0"/>
          </a:p>
        </p:txBody>
      </p:sp>
      <p:sp>
        <p:nvSpPr>
          <p:cNvPr id="9" name="副标题 2">
            <a:extLst>
              <a:ext uri="{FF2B5EF4-FFF2-40B4-BE49-F238E27FC236}">
                <a16:creationId xmlns:a16="http://schemas.microsoft.com/office/drawing/2014/main" id="{D8AB3C3B-6821-9F92-C8CE-30742A78C4C8}"/>
              </a:ext>
            </a:extLst>
          </p:cNvPr>
          <p:cNvSpPr txBox="1">
            <a:spLocks/>
          </p:cNvSpPr>
          <p:nvPr/>
        </p:nvSpPr>
        <p:spPr>
          <a:xfrm>
            <a:off x="5231904" y="983797"/>
            <a:ext cx="7344816" cy="175260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kern="1200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1pPr>
            <a:lvl2pPr marL="720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>
                <a:latin typeface="+mn-lt"/>
              </a:rPr>
              <a:t>First results using 59 days of data recently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published </a:t>
            </a:r>
            <a:endParaRPr lang="zh-CN" altLang="en-US" dirty="0">
              <a:latin typeface="+mn-lt"/>
            </a:endParaRPr>
          </a:p>
          <a:p>
            <a:endParaRPr lang="en-US" altLang="zh-CN" dirty="0">
              <a:latin typeface="+mn-lt"/>
            </a:endParaRPr>
          </a:p>
          <a:p>
            <a:endParaRPr lang="zh-CN" alt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BBEF7D-843D-2845-95E2-CFF90E5B3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1477746"/>
            <a:ext cx="6324978" cy="1626682"/>
          </a:xfrm>
          <a:prstGeom prst="rect">
            <a:avLst/>
          </a:prstGeom>
        </p:spPr>
      </p:pic>
      <p:pic>
        <p:nvPicPr>
          <p:cNvPr id="7" name="Picture 2" descr="https://www.ihep.cas.cn/xwdt2022/rd/202606/W020260611320963251623_ORIGIN.png">
            <a:extLst>
              <a:ext uri="{FF2B5EF4-FFF2-40B4-BE49-F238E27FC236}">
                <a16:creationId xmlns:a16="http://schemas.microsoft.com/office/drawing/2014/main" id="{094CD2A0-D684-974E-AAC4-C4F404103D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21" y="2060848"/>
            <a:ext cx="3516666" cy="46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www.ihep.cas.cn/xwdt2022/rd/202606/W020260611320963962831_ORIGIN.jpg">
            <a:extLst>
              <a:ext uri="{FF2B5EF4-FFF2-40B4-BE49-F238E27FC236}">
                <a16:creationId xmlns:a16="http://schemas.microsoft.com/office/drawing/2014/main" id="{0AA928D2-FE87-C840-B546-BE046FEBE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45" y="2048392"/>
            <a:ext cx="3417257" cy="464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C710C0-13C4-734A-A505-194B2411BDFA}"/>
              </a:ext>
            </a:extLst>
          </p:cNvPr>
          <p:cNvSpPr txBox="1"/>
          <p:nvPr/>
        </p:nvSpPr>
        <p:spPr>
          <a:xfrm>
            <a:off x="0" y="983797"/>
            <a:ext cx="52319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“Initial Performance of the Detector” Chinese Phys. C </a:t>
            </a:r>
            <a:r>
              <a:rPr lang="en-US" altLang="zh-CN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50</a:t>
            </a:r>
            <a:r>
              <a:rPr lang="en-US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, 0</a:t>
            </a:r>
            <a:r>
              <a:rPr lang="en-US" altLang="zh-CN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43001</a:t>
            </a:r>
            <a:r>
              <a:rPr lang="en-US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 (202</a:t>
            </a:r>
            <a:r>
              <a:rPr lang="en-US" altLang="zh-CN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6</a:t>
            </a:r>
            <a:r>
              <a:rPr lang="en-US" sz="2400" b="1" dirty="0">
                <a:solidFill>
                  <a:srgbClr val="005DA2"/>
                </a:solidFill>
                <a:ea typeface="微软雅黑" panose="020B0503020204020204" pitchFamily="34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1990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6FC7-D038-7166-3898-9706963D8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imeline of a construction project&#10;&#10;AI-generated content may be incorrect.">
            <a:extLst>
              <a:ext uri="{FF2B5EF4-FFF2-40B4-BE49-F238E27FC236}">
                <a16:creationId xmlns:a16="http://schemas.microsoft.com/office/drawing/2014/main" id="{98CD39AA-0AE0-99B2-AAB6-E2BB3C864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9" r="4762"/>
          <a:stretch/>
        </p:blipFill>
        <p:spPr>
          <a:xfrm>
            <a:off x="-24679" y="1268760"/>
            <a:ext cx="9356788" cy="5112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55C732-5BA4-F6C9-724A-D73C239B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JUNO Timeline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2ABC15-598B-812A-03F4-19C13F5D8F04}"/>
              </a:ext>
            </a:extLst>
          </p:cNvPr>
          <p:cNvSpPr/>
          <p:nvPr/>
        </p:nvSpPr>
        <p:spPr>
          <a:xfrm>
            <a:off x="-24680" y="877436"/>
            <a:ext cx="2247347" cy="659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BC62BD-05B2-C9E5-4393-F8605DAF92A0}"/>
              </a:ext>
            </a:extLst>
          </p:cNvPr>
          <p:cNvSpPr/>
          <p:nvPr/>
        </p:nvSpPr>
        <p:spPr>
          <a:xfrm>
            <a:off x="1343472" y="166227"/>
            <a:ext cx="31683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63DE21-813E-4176-B7F3-66BAB55E0481}"/>
              </a:ext>
            </a:extLst>
          </p:cNvPr>
          <p:cNvSpPr/>
          <p:nvPr/>
        </p:nvSpPr>
        <p:spPr>
          <a:xfrm>
            <a:off x="9967671" y="3292735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68A1D3-752D-AFDC-5AA2-A654930FA904}"/>
              </a:ext>
            </a:extLst>
          </p:cNvPr>
          <p:cNvCxnSpPr>
            <a:cxnSpLocks/>
          </p:cNvCxnSpPr>
          <p:nvPr/>
        </p:nvCxnSpPr>
        <p:spPr>
          <a:xfrm>
            <a:off x="88856" y="3799329"/>
            <a:ext cx="11908425" cy="0"/>
          </a:xfrm>
          <a:prstGeom prst="straightConnector1">
            <a:avLst/>
          </a:prstGeom>
          <a:ln w="76200">
            <a:solidFill>
              <a:srgbClr val="2E2E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750F46-FA71-FA76-CAEC-EE22E6E88141}"/>
              </a:ext>
            </a:extLst>
          </p:cNvPr>
          <p:cNvCxnSpPr>
            <a:cxnSpLocks/>
          </p:cNvCxnSpPr>
          <p:nvPr/>
        </p:nvCxnSpPr>
        <p:spPr>
          <a:xfrm>
            <a:off x="8904312" y="3388985"/>
            <a:ext cx="0" cy="410344"/>
          </a:xfrm>
          <a:prstGeom prst="line">
            <a:avLst/>
          </a:prstGeom>
          <a:ln w="38100">
            <a:solidFill>
              <a:srgbClr val="2E2E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F48FCEB-AE05-12B9-DAE8-544734E1EAE8}"/>
              </a:ext>
            </a:extLst>
          </p:cNvPr>
          <p:cNvSpPr txBox="1"/>
          <p:nvPr/>
        </p:nvSpPr>
        <p:spPr>
          <a:xfrm>
            <a:off x="8264852" y="2813377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Results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announced</a:t>
            </a:r>
          </a:p>
        </p:txBody>
      </p:sp>
      <p:pic>
        <p:nvPicPr>
          <p:cNvPr id="18" name="Picture 17" descr="A timeline of a construction project&#10;&#10;AI-generated content may be incorrect.">
            <a:extLst>
              <a:ext uri="{FF2B5EF4-FFF2-40B4-BE49-F238E27FC236}">
                <a16:creationId xmlns:a16="http://schemas.microsoft.com/office/drawing/2014/main" id="{D828A547-293C-80D8-515A-5950C3F49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9" t="8136" r="20776" b="60742"/>
          <a:stretch/>
        </p:blipFill>
        <p:spPr>
          <a:xfrm>
            <a:off x="5470867" y="881322"/>
            <a:ext cx="2520280" cy="201580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08CF16-9F46-6AAA-60D2-10AF433CC87A}"/>
              </a:ext>
            </a:extLst>
          </p:cNvPr>
          <p:cNvSpPr txBox="1"/>
          <p:nvPr/>
        </p:nvSpPr>
        <p:spPr>
          <a:xfrm>
            <a:off x="10030549" y="342900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2026.6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F49497-E2ED-0044-B963-ABCF0051A0E7}"/>
              </a:ext>
            </a:extLst>
          </p:cNvPr>
          <p:cNvCxnSpPr>
            <a:cxnSpLocks/>
          </p:cNvCxnSpPr>
          <p:nvPr/>
        </p:nvCxnSpPr>
        <p:spPr>
          <a:xfrm>
            <a:off x="10488488" y="3825284"/>
            <a:ext cx="0" cy="410344"/>
          </a:xfrm>
          <a:prstGeom prst="line">
            <a:avLst/>
          </a:prstGeom>
          <a:ln w="38100">
            <a:solidFill>
              <a:srgbClr val="2E2E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6633A13-11F1-2442-8769-87259BA37DB8}"/>
              </a:ext>
            </a:extLst>
          </p:cNvPr>
          <p:cNvSpPr txBox="1"/>
          <p:nvPr/>
        </p:nvSpPr>
        <p:spPr>
          <a:xfrm>
            <a:off x="9526828" y="4322766"/>
            <a:ext cx="266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Results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published in Nature</a:t>
            </a: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Results released in Neutrino 2026!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8CD330-0FBC-DA42-A60E-75154C80AE55}"/>
              </a:ext>
            </a:extLst>
          </p:cNvPr>
          <p:cNvSpPr txBox="1"/>
          <p:nvPr/>
        </p:nvSpPr>
        <p:spPr>
          <a:xfrm>
            <a:off x="8572981" y="3976767"/>
            <a:ext cx="1001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2025.11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282022F-4EAE-CF41-9CBC-398F04234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640" y="5540862"/>
            <a:ext cx="1885182" cy="10394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DE0F66-33EE-2748-A36B-D1D5783A50C8}"/>
              </a:ext>
            </a:extLst>
          </p:cNvPr>
          <p:cNvSpPr/>
          <p:nvPr/>
        </p:nvSpPr>
        <p:spPr>
          <a:xfrm>
            <a:off x="2934785" y="2937797"/>
            <a:ext cx="2327195" cy="5219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Start of detector installation</a:t>
            </a:r>
          </a:p>
        </p:txBody>
      </p:sp>
    </p:spTree>
    <p:extLst>
      <p:ext uri="{BB962C8B-B14F-4D97-AF65-F5344CB8AC3E}">
        <p14:creationId xmlns:p14="http://schemas.microsoft.com/office/powerpoint/2010/main" val="361980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AC30-D098-3D01-069D-E7F53CAAA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Parameters in the 3-flavor Neutrino Paradigm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07DBE-626E-4AA6-18CF-163E5F497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Neutrino oscillation indicates non-zero neutrino mass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8" name="Picture 7" descr="A diagram of a mass of numbers&#10;&#10;AI-generated content may be incorrect.">
            <a:extLst>
              <a:ext uri="{FF2B5EF4-FFF2-40B4-BE49-F238E27FC236}">
                <a16:creationId xmlns:a16="http://schemas.microsoft.com/office/drawing/2014/main" id="{4E1DE29C-7F4F-C4D2-39A7-A0356C49F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9" t="81617" r="1631" b="1392"/>
          <a:stretch/>
        </p:blipFill>
        <p:spPr>
          <a:xfrm>
            <a:off x="6384031" y="5733256"/>
            <a:ext cx="4608513" cy="1007924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7CFFB36-B7E4-0F33-9002-77C559122FEE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  <p:pic>
        <p:nvPicPr>
          <p:cNvPr id="7" name="Picture 6" descr="A mathematical equation with numbers and symbols&#10;&#10;AI-generated content may be incorrect.">
            <a:extLst>
              <a:ext uri="{FF2B5EF4-FFF2-40B4-BE49-F238E27FC236}">
                <a16:creationId xmlns:a16="http://schemas.microsoft.com/office/drawing/2014/main" id="{368D6433-9EC8-B196-BB2B-4E2D7383F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884" y="2220644"/>
            <a:ext cx="2013924" cy="12083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A75A5A-D7BB-B0D2-0786-E7C38F0FFF33}"/>
              </a:ext>
            </a:extLst>
          </p:cNvPr>
          <p:cNvSpPr txBox="1"/>
          <p:nvPr/>
        </p:nvSpPr>
        <p:spPr>
          <a:xfrm>
            <a:off x="310097" y="1484784"/>
            <a:ext cx="59299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Neutrino flavor states</a:t>
            </a:r>
            <a:r>
              <a:rPr lang="zh-CN" altLang="en-US" sz="2000" dirty="0"/>
              <a:t> </a:t>
            </a:r>
            <a:r>
              <a:rPr lang="en-US" altLang="zh-CN" sz="2000" dirty="0"/>
              <a:t>and mass states are connected by </a:t>
            </a:r>
            <a:r>
              <a:rPr lang="en-US" sz="2000" dirty="0"/>
              <a:t>a unitary matrix </a:t>
            </a:r>
            <a:r>
              <a:rPr lang="en-US" sz="2000" i="1" dirty="0"/>
              <a:t>U:</a:t>
            </a:r>
            <a:r>
              <a:rPr lang="en-US" altLang="zh-CN" sz="2000" dirty="0"/>
              <a:t> </a:t>
            </a:r>
            <a:endParaRPr lang="en-US" sz="2000" dirty="0"/>
          </a:p>
        </p:txBody>
      </p:sp>
      <p:pic>
        <p:nvPicPr>
          <p:cNvPr id="15" name="Picture 14" descr="A diagram of a diagram of a mathematical structure&#10;&#10;AI-generated content may be incorrect.">
            <a:extLst>
              <a:ext uri="{FF2B5EF4-FFF2-40B4-BE49-F238E27FC236}">
                <a16:creationId xmlns:a16="http://schemas.microsoft.com/office/drawing/2014/main" id="{0E77D488-91AA-B1F4-D237-60FAB151EC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854" y="1421892"/>
            <a:ext cx="4760876" cy="4014216"/>
          </a:xfrm>
          <a:prstGeom prst="rect">
            <a:avLst/>
          </a:prstGeom>
        </p:spPr>
      </p:pic>
      <p:pic>
        <p:nvPicPr>
          <p:cNvPr id="3" name="Picture 2" descr="A diagram of a mass of numbers&#10;&#10;AI-generated content may be incorrect.">
            <a:extLst>
              <a:ext uri="{FF2B5EF4-FFF2-40B4-BE49-F238E27FC236}">
                <a16:creationId xmlns:a16="http://schemas.microsoft.com/office/drawing/2014/main" id="{FF9A6C17-2B9B-CBC7-B7E9-4B63A0C81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17" r="45066" b="1392"/>
          <a:stretch/>
        </p:blipFill>
        <p:spPr>
          <a:xfrm>
            <a:off x="202550" y="5199133"/>
            <a:ext cx="5871063" cy="1007924"/>
          </a:xfrm>
          <a:prstGeom prst="rect">
            <a:avLst/>
          </a:prstGeom>
        </p:spPr>
      </p:pic>
      <p:pic>
        <p:nvPicPr>
          <p:cNvPr id="5" name="Picture 4" descr="A diagram of a mass of numbers&#10;&#10;AI-generated content may be incorrect.">
            <a:extLst>
              <a:ext uri="{FF2B5EF4-FFF2-40B4-BE49-F238E27FC236}">
                <a16:creationId xmlns:a16="http://schemas.microsoft.com/office/drawing/2014/main" id="{C0953DA0-E0A9-F9EC-AB3B-8B779037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" t="25598" r="36368" b="50724"/>
          <a:stretch/>
        </p:blipFill>
        <p:spPr>
          <a:xfrm>
            <a:off x="94810" y="3334909"/>
            <a:ext cx="6915594" cy="149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97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133650-E2F6-284A-922F-DE3ED4FC0E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1" b="9011"/>
          <a:stretch/>
        </p:blipFill>
        <p:spPr>
          <a:xfrm>
            <a:off x="0" y="22976"/>
            <a:ext cx="12192000" cy="6889089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87E17A87-0B43-A94C-A062-64518D420B98}"/>
              </a:ext>
            </a:extLst>
          </p:cNvPr>
          <p:cNvSpPr txBox="1">
            <a:spLocks/>
          </p:cNvSpPr>
          <p:nvPr/>
        </p:nvSpPr>
        <p:spPr>
          <a:xfrm>
            <a:off x="2351584" y="3090927"/>
            <a:ext cx="7344816" cy="676146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91418" tIns="45709" rIns="91418" bIns="45709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0" baseline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Performance of the Detector</a:t>
            </a:r>
            <a:endParaRPr lang="zh-CN" altLang="en-US" sz="40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7731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83BD6-B31C-F78E-3462-69BD969BF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E0B47-DF75-9141-037A-B386FE4A2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Low-Level Detector Performance</a:t>
            </a:r>
            <a:endParaRPr lang="en-US" dirty="0"/>
          </a:p>
        </p:txBody>
      </p:sp>
      <p:pic>
        <p:nvPicPr>
          <p:cNvPr id="5" name="图片 4" descr="upload_post_object_v2_681981925">
            <a:extLst>
              <a:ext uri="{FF2B5EF4-FFF2-40B4-BE49-F238E27FC236}">
                <a16:creationId xmlns:a16="http://schemas.microsoft.com/office/drawing/2014/main" id="{A3D59199-70CE-2FE7-AA85-31B656C41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144" y="1160408"/>
            <a:ext cx="4530859" cy="239350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D7D4A7C-390F-FCBA-2E7D-364CA9958215}"/>
              </a:ext>
            </a:extLst>
          </p:cNvPr>
          <p:cNvSpPr/>
          <p:nvPr/>
        </p:nvSpPr>
        <p:spPr>
          <a:xfrm>
            <a:off x="8436780" y="763219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Waveform of a typical PMT</a:t>
            </a:r>
            <a:endParaRPr kumimoji="0" lang="zh-CN" altLang="en-US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内容占位符 12">
            <a:extLst>
              <a:ext uri="{FF2B5EF4-FFF2-40B4-BE49-F238E27FC236}">
                <a16:creationId xmlns:a16="http://schemas.microsoft.com/office/drawing/2014/main" id="{6FA390C1-3AD3-07BF-AF30-331951CC81A3}"/>
              </a:ext>
            </a:extLst>
          </p:cNvPr>
          <p:cNvSpPr txBox="1">
            <a:spLocks/>
          </p:cNvSpPr>
          <p:nvPr/>
        </p:nvSpPr>
        <p:spPr>
          <a:xfrm>
            <a:off x="73570" y="999724"/>
            <a:ext cx="7594713" cy="56097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 PMTs work fine</a:t>
            </a:r>
          </a:p>
          <a:p>
            <a:pPr lvl="1" fontAlgn="auto">
              <a:spcAft>
                <a:spcPts val="0"/>
              </a:spcAft>
            </a:pP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17612-16</a:t>
            </a:r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LPMTs installed </a:t>
            </a:r>
            <a:r>
              <a:rPr lang="en-US" altLang="zh-CN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CD,</a:t>
            </a:r>
            <a:r>
              <a:rPr lang="en-US" altLang="zh-CN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2400-1</a:t>
            </a:r>
            <a:r>
              <a:rPr lang="en-US" altLang="zh-CN" sz="24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LPMTs installed for VETO</a:t>
            </a: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</a:t>
            </a:r>
          </a:p>
          <a:p>
            <a:pPr lvl="1" fontAlgn="auto">
              <a:spcAft>
                <a:spcPts val="0"/>
              </a:spcAft>
            </a:pP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~26 </a:t>
            </a:r>
            <a:r>
              <a:rPr lang="en-US" altLang="zh-CN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dead PMTs, </a:t>
            </a: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~600 </a:t>
            </a:r>
            <a:r>
              <a:rPr lang="en-US" altLang="zh-CN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flashing PMTs</a:t>
            </a:r>
          </a:p>
          <a:p>
            <a:pPr lvl="1"/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Gains of MCP (Dynode) PMTs are reduced from 7.4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4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4.0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4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(6.5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4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5.5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24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altLang="zh-CN" sz="24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efficiencies not affected</a:t>
            </a:r>
            <a:endParaRPr lang="en-US" altLang="zh-CN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fontAlgn="auto">
              <a:spcAft>
                <a:spcPts val="0"/>
              </a:spcAft>
            </a:pPr>
            <a:endParaRPr lang="en-US" altLang="zh-CN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 performance of electronics:</a:t>
            </a:r>
          </a:p>
          <a:p>
            <a:pPr lvl="1" fontAlgn="auto">
              <a:spcAft>
                <a:spcPts val="0"/>
              </a:spcAft>
            </a:pPr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grounding and low noise: </a:t>
            </a:r>
          </a:p>
          <a:p>
            <a:pPr lvl="2" fontAlgn="auto">
              <a:spcAft>
                <a:spcPts val="0"/>
              </a:spcAft>
            </a:pPr>
            <a:r>
              <a:rPr lang="en-US" altLang="zh-CN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RMS ~2.8 ADC </a:t>
            </a:r>
            <a:r>
              <a:rPr lang="en-US" altLang="zh-CN" sz="18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ch.</a:t>
            </a:r>
            <a:r>
              <a:rPr lang="en-US" altLang="zh-CN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en-US" altLang="zh-CN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~0.055 PE</a:t>
            </a:r>
          </a:p>
          <a:p>
            <a:pPr lvl="1" fontAlgn="auto">
              <a:spcAft>
                <a:spcPts val="0"/>
              </a:spcAft>
            </a:pPr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PMT threshold: </a:t>
            </a: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0.2-0.3 PE/</a:t>
            </a:r>
            <a:r>
              <a:rPr lang="en-US" altLang="zh-CN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ch.</a:t>
            </a: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fontAlgn="auto">
              <a:spcAft>
                <a:spcPts val="0"/>
              </a:spcAft>
            </a:pPr>
            <a:endParaRPr lang="en-US" altLang="zh-CN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Trigger and DAQ work fine</a:t>
            </a:r>
          </a:p>
          <a:p>
            <a:pPr lvl="1" fontAlgn="auto">
              <a:spcAft>
                <a:spcPts val="0"/>
              </a:spcAft>
            </a:pPr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Trigger threshold: </a:t>
            </a:r>
            <a:r>
              <a:rPr lang="en-US" altLang="zh-CN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~200 keV</a:t>
            </a:r>
            <a:endParaRPr lang="zh-CN" altLang="en-US" dirty="0">
              <a:solidFill>
                <a:srgbClr val="C00000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altLang="zh-C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图片 14">
            <a:extLst>
              <a:ext uri="{FF2B5EF4-FFF2-40B4-BE49-F238E27FC236}">
                <a16:creationId xmlns:a16="http://schemas.microsoft.com/office/drawing/2014/main" id="{791579C4-9F9B-6D4F-A5BA-C1A7B128E4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455"/>
          <a:stretch/>
        </p:blipFill>
        <p:spPr>
          <a:xfrm>
            <a:off x="5543972" y="4175772"/>
            <a:ext cx="6211142" cy="2316386"/>
          </a:xfrm>
          <a:prstGeom prst="rect">
            <a:avLst/>
          </a:prstGeom>
        </p:spPr>
      </p:pic>
      <p:sp>
        <p:nvSpPr>
          <p:cNvPr id="12" name="矩形 1">
            <a:extLst>
              <a:ext uri="{FF2B5EF4-FFF2-40B4-BE49-F238E27FC236}">
                <a16:creationId xmlns:a16="http://schemas.microsoft.com/office/drawing/2014/main" id="{FF41510F-824C-E547-8167-DAACF6605DD7}"/>
              </a:ext>
            </a:extLst>
          </p:cNvPr>
          <p:cNvSpPr/>
          <p:nvPr/>
        </p:nvSpPr>
        <p:spPr>
          <a:xfrm>
            <a:off x="7592878" y="4274408"/>
            <a:ext cx="2751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altLang="zh-CN" sz="1600" dirty="0">
                <a:solidFill>
                  <a:srgbClr val="3333FF"/>
                </a:solidFill>
              </a:rPr>
              <a:t>Variations due to HV changes and water temperature</a:t>
            </a:r>
          </a:p>
        </p:txBody>
      </p:sp>
      <p:sp>
        <p:nvSpPr>
          <p:cNvPr id="13" name="矩形 15">
            <a:extLst>
              <a:ext uri="{FF2B5EF4-FFF2-40B4-BE49-F238E27FC236}">
                <a16:creationId xmlns:a16="http://schemas.microsoft.com/office/drawing/2014/main" id="{2D6408B5-513D-5240-A976-A01937E1056E}"/>
              </a:ext>
            </a:extLst>
          </p:cNvPr>
          <p:cNvSpPr/>
          <p:nvPr/>
        </p:nvSpPr>
        <p:spPr>
          <a:xfrm>
            <a:off x="10200456" y="4481769"/>
            <a:ext cx="902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</a:rPr>
              <a:t>17 kHz</a:t>
            </a:r>
          </a:p>
          <a:p>
            <a:r>
              <a:rPr lang="en-US" altLang="zh-CN" sz="1600" b="1" dirty="0">
                <a:solidFill>
                  <a:srgbClr val="336699"/>
                </a:solidFill>
              </a:rPr>
              <a:t>15 kHz</a:t>
            </a:r>
            <a:endParaRPr lang="en-US" altLang="zh-CN" b="1" dirty="0">
              <a:solidFill>
                <a:srgbClr val="336699"/>
              </a:solidFill>
            </a:endParaRPr>
          </a:p>
        </p:txBody>
      </p:sp>
      <p:sp>
        <p:nvSpPr>
          <p:cNvPr id="14" name="矩形 6">
            <a:extLst>
              <a:ext uri="{FF2B5EF4-FFF2-40B4-BE49-F238E27FC236}">
                <a16:creationId xmlns:a16="http://schemas.microsoft.com/office/drawing/2014/main" id="{EBBDDAA5-66B6-434A-B045-E4FCE3317EDC}"/>
              </a:ext>
            </a:extLst>
          </p:cNvPr>
          <p:cNvSpPr/>
          <p:nvPr/>
        </p:nvSpPr>
        <p:spPr>
          <a:xfrm>
            <a:off x="10128474" y="5066544"/>
            <a:ext cx="17945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dirty="0"/>
          </a:p>
        </p:txBody>
      </p:sp>
      <p:sp>
        <p:nvSpPr>
          <p:cNvPr id="15" name="矩形 5">
            <a:extLst>
              <a:ext uri="{FF2B5EF4-FFF2-40B4-BE49-F238E27FC236}">
                <a16:creationId xmlns:a16="http://schemas.microsoft.com/office/drawing/2014/main" id="{F9A37EE8-9665-9D41-8429-5235CB05EBC4}"/>
              </a:ext>
            </a:extLst>
          </p:cNvPr>
          <p:cNvSpPr/>
          <p:nvPr/>
        </p:nvSpPr>
        <p:spPr>
          <a:xfrm>
            <a:off x="6659589" y="3806440"/>
            <a:ext cx="45308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Dark </a:t>
            </a:r>
            <a:r>
              <a:rPr lang="en-US" altLang="zh-CN" dirty="0">
                <a:latin typeface="Calibri"/>
                <a:ea typeface="宋体" panose="02010600030101010101" pitchFamily="2" charset="-122"/>
              </a:rPr>
              <a:t>C</a:t>
            </a:r>
            <a:r>
              <a:rPr kumimoji="0" lang="en-US" altLang="zh-CN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ount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Rate </a:t>
            </a:r>
            <a:r>
              <a:rPr lang="en-US" altLang="zh-CN" dirty="0">
                <a:latin typeface="Calibri"/>
                <a:ea typeface="宋体" panose="02010600030101010101" pitchFamily="2" charset="-122"/>
              </a:rPr>
              <a:t>continuously decreasing</a:t>
            </a:r>
            <a:endParaRPr kumimoji="0" lang="zh-CN" altLang="en-US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238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64326-83DA-0347-8258-D29A7677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Detector</a:t>
            </a:r>
          </a:p>
        </p:txBody>
      </p:sp>
      <p:sp>
        <p:nvSpPr>
          <p:cNvPr id="15" name="矩形 4">
            <a:extLst>
              <a:ext uri="{FF2B5EF4-FFF2-40B4-BE49-F238E27FC236}">
                <a16:creationId xmlns:a16="http://schemas.microsoft.com/office/drawing/2014/main" id="{DE7A0D16-BA39-FE4C-84F2-A75C1F451140}"/>
              </a:ext>
            </a:extLst>
          </p:cNvPr>
          <p:cNvSpPr/>
          <p:nvPr/>
        </p:nvSpPr>
        <p:spPr>
          <a:xfrm>
            <a:off x="191344" y="869811"/>
            <a:ext cx="1161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8800" lvl="1" indent="-342900">
              <a:spcBef>
                <a:spcPts val="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US" altLang="zh-CN" sz="24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Ultra-low natural radioactivity, fulfill reactor neutrino oscillation measurement</a:t>
            </a:r>
          </a:p>
        </p:txBody>
      </p:sp>
      <p:graphicFrame>
        <p:nvGraphicFramePr>
          <p:cNvPr id="16" name="表格 6">
            <a:extLst>
              <a:ext uri="{FF2B5EF4-FFF2-40B4-BE49-F238E27FC236}">
                <a16:creationId xmlns:a16="http://schemas.microsoft.com/office/drawing/2014/main" id="{17212142-FCAA-8C41-AC44-13AC5FE76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251077"/>
              </p:ext>
            </p:extLst>
          </p:nvPr>
        </p:nvGraphicFramePr>
        <p:xfrm>
          <a:off x="695400" y="4102201"/>
          <a:ext cx="5760640" cy="182926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69565">
                  <a:extLst>
                    <a:ext uri="{9D8B030D-6E8A-4147-A177-3AD203B41FA5}">
                      <a16:colId xmlns:a16="http://schemas.microsoft.com/office/drawing/2014/main" val="1816749215"/>
                    </a:ext>
                  </a:extLst>
                </a:gridCol>
                <a:gridCol w="1686041">
                  <a:extLst>
                    <a:ext uri="{9D8B030D-6E8A-4147-A177-3AD203B41FA5}">
                      <a16:colId xmlns:a16="http://schemas.microsoft.com/office/drawing/2014/main" val="4274211074"/>
                    </a:ext>
                  </a:extLst>
                </a:gridCol>
                <a:gridCol w="1405034">
                  <a:extLst>
                    <a:ext uri="{9D8B030D-6E8A-4147-A177-3AD203B41FA5}">
                      <a16:colId xmlns:a16="http://schemas.microsoft.com/office/drawing/2014/main" val="2446710681"/>
                    </a:ext>
                  </a:extLst>
                </a:gridCol>
              </a:tblGrid>
              <a:tr h="549106"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Muon Veto Detector</a:t>
                      </a:r>
                      <a:endParaRPr lang="zh-CN" altLang="en-US" sz="2200" b="1" baseline="0" dirty="0">
                        <a:solidFill>
                          <a:srgbClr val="FFC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Specification</a:t>
                      </a:r>
                      <a:endParaRPr lang="zh-CN" altLang="en-US" sz="2200" b="1" baseline="0" dirty="0">
                        <a:solidFill>
                          <a:srgbClr val="FFC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Measure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451878"/>
                  </a:ext>
                </a:extLst>
              </a:tr>
              <a:tr h="351083">
                <a:tc>
                  <a:txBody>
                    <a:bodyPr/>
                    <a:lstStyle/>
                    <a:p>
                      <a:r>
                        <a:rPr lang="en-US" altLang="zh-CN" sz="2200" b="1" baseline="3000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222</a:t>
                      </a:r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Rn (</a:t>
                      </a:r>
                      <a:r>
                        <a:rPr kumimoji="0" lang="en-US" altLang="zh-CN" sz="22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mBq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</a:t>
                      </a:r>
                      <a:r>
                        <a:rPr kumimoji="0" lang="en-US" altLang="zh-CN" sz="22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10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&lt;10</a:t>
                      </a:r>
                      <a:endParaRPr lang="zh-CN" altLang="en-US" sz="2200" b="1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230311"/>
                  </a:ext>
                </a:extLst>
              </a:tr>
              <a:tr h="351083">
                <a:tc>
                  <a:txBody>
                    <a:bodyPr/>
                    <a:lstStyle/>
                    <a:p>
                      <a:r>
                        <a:rPr kumimoji="0" lang="en-US" altLang="zh-CN" sz="22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226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 </a:t>
                      </a:r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(</a:t>
                      </a:r>
                      <a:r>
                        <a:rPr kumimoji="0" lang="en-US" altLang="zh-CN" sz="22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mBq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</a:t>
                      </a:r>
                      <a:r>
                        <a:rPr kumimoji="0" lang="en-US" altLang="zh-CN" sz="22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1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 0.01</a:t>
                      </a:r>
                      <a:endParaRPr lang="zh-CN" altLang="en-US" sz="2200" b="1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79656"/>
                  </a:ext>
                </a:extLst>
              </a:tr>
              <a:tr h="387979">
                <a:tc>
                  <a:txBody>
                    <a:bodyPr/>
                    <a:lstStyle/>
                    <a:p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U/Th (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kumimoji="0" lang="en-US" altLang="zh-CN" sz="22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-15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g/g)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&lt;10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&lt;0.4</a:t>
                      </a:r>
                      <a:endParaRPr lang="zh-CN" altLang="en-US" sz="2200" b="1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998710"/>
                  </a:ext>
                </a:extLst>
              </a:tr>
            </a:tbl>
          </a:graphicData>
        </a:graphic>
      </p:graphicFrame>
      <p:graphicFrame>
        <p:nvGraphicFramePr>
          <p:cNvPr id="17" name="表格 6">
            <a:extLst>
              <a:ext uri="{FF2B5EF4-FFF2-40B4-BE49-F238E27FC236}">
                <a16:creationId xmlns:a16="http://schemas.microsoft.com/office/drawing/2014/main" id="{BB674E24-164A-2C4A-8F9C-28C061FFD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75422"/>
              </p:ext>
            </p:extLst>
          </p:nvPr>
        </p:nvGraphicFramePr>
        <p:xfrm>
          <a:off x="695400" y="1844824"/>
          <a:ext cx="5760640" cy="1706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02243">
                  <a:extLst>
                    <a:ext uri="{9D8B030D-6E8A-4147-A177-3AD203B41FA5}">
                      <a16:colId xmlns:a16="http://schemas.microsoft.com/office/drawing/2014/main" val="1816749215"/>
                    </a:ext>
                  </a:extLst>
                </a:gridCol>
                <a:gridCol w="1728026">
                  <a:extLst>
                    <a:ext uri="{9D8B030D-6E8A-4147-A177-3AD203B41FA5}">
                      <a16:colId xmlns:a16="http://schemas.microsoft.com/office/drawing/2014/main" val="4274211074"/>
                    </a:ext>
                  </a:extLst>
                </a:gridCol>
                <a:gridCol w="1330371">
                  <a:extLst>
                    <a:ext uri="{9D8B030D-6E8A-4147-A177-3AD203B41FA5}">
                      <a16:colId xmlns:a16="http://schemas.microsoft.com/office/drawing/2014/main" val="24467106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Central Detector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Specification</a:t>
                      </a:r>
                      <a:endParaRPr lang="zh-CN" altLang="en-US" sz="2200" b="1" baseline="0" dirty="0">
                        <a:solidFill>
                          <a:srgbClr val="FFC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b="1" baseline="0" dirty="0">
                          <a:solidFill>
                            <a:srgbClr val="FFC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Measure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451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Singles Rate (Hz)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7.2 Hz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7 Hz</a:t>
                      </a:r>
                      <a:endParaRPr lang="zh-CN" altLang="en-US" sz="2200" b="1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230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sz="2200" b="1" kern="1200" baseline="3000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238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en-US" altLang="zh-CN" sz="2200" b="1" kern="1200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altLang="zh-CN" sz="2200" b="1" kern="1200" baseline="3000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232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Th 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kumimoji="0" lang="en-US" altLang="zh-CN" sz="22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-15</a:t>
                      </a:r>
                      <a:r>
                        <a:rPr kumimoji="0" lang="en-US" altLang="zh-CN" sz="2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g/g)</a:t>
                      </a:r>
                      <a:endParaRPr lang="zh-CN" altLang="en-US" sz="2200" b="1" kern="1200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&lt; 1</a:t>
                      </a:r>
                      <a:endParaRPr lang="zh-CN" altLang="en-US" sz="2200" b="1" kern="1200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b="1" kern="1200" baseline="0" noProof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&lt; 0.1</a:t>
                      </a:r>
                      <a:endParaRPr lang="zh-CN" altLang="en-US" sz="2200" b="1" kern="1200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573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2200" b="1" kern="1200" baseline="3000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210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Po (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×10</a:t>
                      </a:r>
                      <a:r>
                        <a:rPr lang="en-US" altLang="zh-CN" sz="2200" b="1" kern="1200" baseline="3000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2200" b="1" kern="1200" baseline="0" noProof="0" dirty="0" err="1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cpd</a:t>
                      </a:r>
                      <a:r>
                        <a:rPr lang="en-US" altLang="zh-CN" sz="2200" b="1" kern="1200" baseline="0" noProof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  <a:cs typeface="+mn-cs"/>
                        </a:rPr>
                        <a:t>/kt)</a:t>
                      </a:r>
                      <a:endParaRPr lang="zh-CN" altLang="en-US" sz="2200" b="1" kern="1200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200" b="1" baseline="0" dirty="0">
                          <a:solidFill>
                            <a:srgbClr val="3333FF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8</a:t>
                      </a:r>
                      <a:endParaRPr lang="zh-CN" altLang="en-US" sz="2200" b="1" baseline="0" dirty="0">
                        <a:solidFill>
                          <a:srgbClr val="3333FF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rPr>
                        <a:t>&lt; 5</a:t>
                      </a:r>
                      <a:endParaRPr lang="zh-CN" altLang="en-US" sz="2200" b="1" baseline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111889"/>
                  </a:ext>
                </a:extLst>
              </a:tr>
            </a:tbl>
          </a:graphicData>
        </a:graphic>
      </p:graphicFrame>
      <p:pic>
        <p:nvPicPr>
          <p:cNvPr id="18" name="图片 5">
            <a:extLst>
              <a:ext uri="{FF2B5EF4-FFF2-40B4-BE49-F238E27FC236}">
                <a16:creationId xmlns:a16="http://schemas.microsoft.com/office/drawing/2014/main" id="{BBDDC6EC-6524-1D40-B1EE-CC639F592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301" y="1875848"/>
            <a:ext cx="4774132" cy="3654542"/>
          </a:xfrm>
          <a:prstGeom prst="rect">
            <a:avLst/>
          </a:prstGeom>
        </p:spPr>
      </p:pic>
      <p:sp>
        <p:nvSpPr>
          <p:cNvPr id="9" name="矩形 7">
            <a:extLst>
              <a:ext uri="{FF2B5EF4-FFF2-40B4-BE49-F238E27FC236}">
                <a16:creationId xmlns:a16="http://schemas.microsoft.com/office/drawing/2014/main" id="{CC92E0E6-CCF1-D048-AAED-22E1E1E69744}"/>
              </a:ext>
            </a:extLst>
          </p:cNvPr>
          <p:cNvSpPr/>
          <p:nvPr/>
        </p:nvSpPr>
        <p:spPr>
          <a:xfrm>
            <a:off x="7234965" y="5731412"/>
            <a:ext cx="46216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lvl="1">
              <a:spcBef>
                <a:spcPts val="0"/>
              </a:spcBef>
              <a:buClr>
                <a:srgbClr val="C00000"/>
              </a:buClr>
              <a:buSzPct val="75000"/>
              <a:defRPr/>
            </a:pPr>
            <a:r>
              <a:rPr lang="en-US" sz="2000" dirty="0"/>
              <a:t>20,000 tons of liquid scintillator with dust levels on the order of 10 milligrams.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5076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523C1-0A2F-091F-777A-7AAFCACAD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of Cosmic Muons </a:t>
            </a: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id="{12FB5CF4-C347-2EF9-0BD6-C55FE0D91B9E}"/>
              </a:ext>
            </a:extLst>
          </p:cNvPr>
          <p:cNvSpPr/>
          <p:nvPr/>
        </p:nvSpPr>
        <p:spPr>
          <a:xfrm>
            <a:off x="370313" y="887921"/>
            <a:ext cx="12162367" cy="1392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8800" lvl="1" indent="-342900">
              <a:lnSpc>
                <a:spcPct val="120000"/>
              </a:lnSpc>
              <a:buClr>
                <a:srgbClr val="3333FF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US" altLang="zh-CN" sz="2400" b="0" kern="0" dirty="0">
                <a:solidFill>
                  <a:srgbClr val="0432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Muon trigger rate in CD ~5 Hz, in Water Pool ~4 Hz</a:t>
            </a:r>
          </a:p>
          <a:p>
            <a:pPr marL="558800" lvl="1" indent="-342900">
              <a:lnSpc>
                <a:spcPct val="120000"/>
              </a:lnSpc>
              <a:buClr>
                <a:srgbClr val="3333FF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US" altLang="zh-CN" sz="2400" kern="0" dirty="0">
                <a:solidFill>
                  <a:srgbClr val="0432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Muon detection efficiency of CD through-going muons &gt; 99.5%</a:t>
            </a:r>
          </a:p>
          <a:p>
            <a:pPr marL="558800" lvl="1" indent="-342900">
              <a:lnSpc>
                <a:spcPct val="120000"/>
              </a:lnSpc>
              <a:spcBef>
                <a:spcPts val="0"/>
              </a:spcBef>
              <a:buClr>
                <a:srgbClr val="3333FF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US" altLang="zh-CN" sz="2400" kern="0" dirty="0">
                <a:solidFill>
                  <a:srgbClr val="0432FF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Reconstructed angular distributions in good agreement with Monte Carlo simulation</a:t>
            </a:r>
          </a:p>
        </p:txBody>
      </p:sp>
      <p:pic>
        <p:nvPicPr>
          <p:cNvPr id="9" name="内容占位符 3">
            <a:extLst>
              <a:ext uri="{FF2B5EF4-FFF2-40B4-BE49-F238E27FC236}">
                <a16:creationId xmlns:a16="http://schemas.microsoft.com/office/drawing/2014/main" id="{6ACD5D2A-FA64-574F-A509-53256682F5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71463" y="2519758"/>
            <a:ext cx="10360069" cy="3861570"/>
          </a:xfrm>
          <a:prstGeom prst="rect">
            <a:avLst/>
          </a:prstGeom>
        </p:spPr>
      </p:pic>
      <p:sp>
        <p:nvSpPr>
          <p:cNvPr id="6" name="矩形 7">
            <a:extLst>
              <a:ext uri="{FF2B5EF4-FFF2-40B4-BE49-F238E27FC236}">
                <a16:creationId xmlns:a16="http://schemas.microsoft.com/office/drawing/2014/main" id="{9E67414A-14BE-5940-8E1B-379E4682E727}"/>
              </a:ext>
            </a:extLst>
          </p:cNvPr>
          <p:cNvSpPr/>
          <p:nvPr/>
        </p:nvSpPr>
        <p:spPr>
          <a:xfrm>
            <a:off x="1612427" y="6365832"/>
            <a:ext cx="96781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3333FF"/>
                </a:solidFill>
              </a:rPr>
              <a:t>Muon’s flux and energy spectrum, mountain’s profile and density are well understood. </a:t>
            </a:r>
            <a:endParaRPr lang="zh-CN" altLang="en-US" sz="2000" dirty="0">
              <a:solidFill>
                <a:srgbClr val="3333FF"/>
              </a:solidFill>
            </a:endParaRPr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3C09ED03-F62D-C64E-AE35-9BA0E16487E2}"/>
              </a:ext>
            </a:extLst>
          </p:cNvPr>
          <p:cNvSpPr/>
          <p:nvPr/>
        </p:nvSpPr>
        <p:spPr>
          <a:xfrm>
            <a:off x="4258638" y="2636912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progress 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2042343-C0E7-B242-9972-490CEE552384}"/>
              </a:ext>
            </a:extLst>
          </p:cNvPr>
          <p:cNvSpPr/>
          <p:nvPr/>
        </p:nvSpPr>
        <p:spPr>
          <a:xfrm>
            <a:off x="7464152" y="2636912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progress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1002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81E54-B310-4F43-AB27-161996DE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Taking</a:t>
            </a: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B8FCC027-EF65-154B-9830-631B519D4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7" y="1398454"/>
            <a:ext cx="9015362" cy="3542714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67D6CFD1-203F-2B46-B381-6C2A08756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36160" y="5085184"/>
            <a:ext cx="3341844" cy="1680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5D1635-7316-8245-88DE-27DE1FC202CA}"/>
              </a:ext>
            </a:extLst>
          </p:cNvPr>
          <p:cNvSpPr txBox="1"/>
          <p:nvPr/>
        </p:nvSpPr>
        <p:spPr>
          <a:xfrm>
            <a:off x="479376" y="5259492"/>
            <a:ext cx="66967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24000" marR="0" lvl="0" indent="-324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Main structure is safe, stress within expectations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effectLst/>
                <a:latin typeface="Helvetica" pitchFamily="2" charset="0"/>
              </a:rPr>
              <a:t>Two leaks occurred in Mar 2025 (fixed in 1 week) and Mar 2026 (fixed in 2 days)</a:t>
            </a:r>
          </a:p>
          <a:p>
            <a:pPr marL="324000" marR="0" lvl="0" indent="-324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E60958-5EA5-6E47-A019-D8AFC6684987}"/>
              </a:ext>
            </a:extLst>
          </p:cNvPr>
          <p:cNvSpPr txBox="1"/>
          <p:nvPr/>
        </p:nvSpPr>
        <p:spPr>
          <a:xfrm>
            <a:off x="513586" y="971001"/>
            <a:ext cx="87129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24000" indent="-324000" defTabSz="914400" eaLnBrk="0" fontAlgn="base" hangingPunct="0">
              <a:spcAft>
                <a:spcPct val="0"/>
              </a:spcAft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sz="2000" dirty="0">
                <a:solidFill>
                  <a:srgbClr val="000000"/>
                </a:solidFill>
                <a:effectLst/>
                <a:latin typeface="Helvetica" pitchFamily="2" charset="0"/>
              </a:rPr>
              <a:t>Smooth data-taking, gaps mainly due to weather-related power outage</a:t>
            </a:r>
          </a:p>
          <a:p>
            <a:pPr marL="324000" marR="0" lvl="0" indent="-3240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93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7CAF-C030-C54E-8E44-CD6B52CD8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2C7379E2-9610-A642-9623-65C343CE39E1}"/>
              </a:ext>
            </a:extLst>
          </p:cNvPr>
          <p:cNvSpPr txBox="1">
            <a:spLocks/>
          </p:cNvSpPr>
          <p:nvPr/>
        </p:nvSpPr>
        <p:spPr>
          <a:xfrm>
            <a:off x="335359" y="1124744"/>
            <a:ext cx="5328593" cy="2304256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8000" indent="-288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1D (central axis):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137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Cs,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Mn,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K,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Ge,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Co, Am-C, Am-Be, sensors, laser</a:t>
            </a:r>
          </a:p>
          <a:p>
            <a:pPr marL="288000" indent="-288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2D (cable loop): Am-C, 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Ge,</a:t>
            </a:r>
            <a:r>
              <a:rPr lang="en-US" altLang="zh-CN" b="0" kern="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137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</a:t>
            </a:r>
          </a:p>
          <a:p>
            <a:pPr marL="288000" indent="-288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3D using cosmogenic backgrounds</a:t>
            </a: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</a:t>
            </a:r>
          </a:p>
          <a:p>
            <a:pPr marL="576000" lvl="1" indent="-324000">
              <a:spcBef>
                <a:spcPts val="300"/>
              </a:spcBef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Bi-Po214 from Rn decays, spallation neutrons, other cosmogenic isotopes</a:t>
            </a:r>
          </a:p>
          <a:p>
            <a:pPr marL="190800" lvl="2" indent="-324000">
              <a:spcBef>
                <a:spcPts val="300"/>
              </a:spcBef>
              <a:buSzPct val="75000"/>
              <a:buFont typeface="Wingdings" panose="05000000000000000000" pitchFamily="2" charset="2"/>
              <a:buChar char="u"/>
              <a:defRPr/>
            </a:pPr>
            <a:endParaRPr lang="en-US" altLang="zh-CN" sz="2400" kern="0" noProof="1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2" indent="-457200">
              <a:spcBef>
                <a:spcPts val="300"/>
              </a:spcBef>
              <a:buSzPct val="75000"/>
              <a:buFont typeface="Wingdings" panose="05000000000000000000" pitchFamily="2" charset="2"/>
              <a:buChar char="u"/>
              <a:defRPr/>
            </a:pPr>
            <a:endParaRPr lang="en-US" altLang="zh-CN" kern="0" noProof="1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3638E48-E011-624F-8233-FAC6307981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" t="7746" r="6371"/>
          <a:stretch/>
        </p:blipFill>
        <p:spPr>
          <a:xfrm>
            <a:off x="5942233" y="872119"/>
            <a:ext cx="6068173" cy="5891708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74B3CCF7-8011-FB4B-B778-5D3C23605267}"/>
              </a:ext>
            </a:extLst>
          </p:cNvPr>
          <p:cNvCxnSpPr>
            <a:cxnSpLocks/>
          </p:cNvCxnSpPr>
          <p:nvPr/>
        </p:nvCxnSpPr>
        <p:spPr bwMode="auto">
          <a:xfrm flipV="1">
            <a:off x="4871864" y="3593015"/>
            <a:ext cx="2592288" cy="700081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9" name="文本框 5">
            <a:extLst>
              <a:ext uri="{FF2B5EF4-FFF2-40B4-BE49-F238E27FC236}">
                <a16:creationId xmlns:a16="http://schemas.microsoft.com/office/drawing/2014/main" id="{423031FA-0F4E-9444-8E11-4E16E5663F8B}"/>
              </a:ext>
            </a:extLst>
          </p:cNvPr>
          <p:cNvSpPr txBox="1"/>
          <p:nvPr/>
        </p:nvSpPr>
        <p:spPr>
          <a:xfrm>
            <a:off x="1055440" y="3972563"/>
            <a:ext cx="4194468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SzPct val="75000"/>
              <a:buFont typeface="Wingdings" panose="05000000000000000000" pitchFamily="2" charset="2"/>
              <a:buChar char="l"/>
            </a:pPr>
            <a:r>
              <a:rPr lang="en-US" altLang="zh-CN" sz="2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Positions at which source calibration performed</a:t>
            </a:r>
          </a:p>
          <a:p>
            <a:pPr marL="285750" indent="-285750">
              <a:buSzPct val="75000"/>
              <a:buFont typeface="Wingdings" panose="05000000000000000000" pitchFamily="2" charset="2"/>
              <a:buChar char="l"/>
            </a:pPr>
            <a:r>
              <a:rPr lang="en-US" altLang="zh-CN" sz="2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No </a:t>
            </a:r>
            <a:r>
              <a:rPr lang="en-US" altLang="zh-CN" sz="2200" baseline="300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222</a:t>
            </a:r>
            <a:r>
              <a:rPr lang="en-US" altLang="zh-CN" sz="2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Rn leakage or other contaminations introduced during calibration</a:t>
            </a:r>
            <a:endParaRPr lang="zh-CN" alt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97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1E3C582D-5307-5B49-A8B2-7736097D4F1A}"/>
              </a:ext>
            </a:extLst>
          </p:cNvPr>
          <p:cNvGrpSpPr>
            <a:grpSpLocks noChangeAspect="1"/>
          </p:cNvGrpSpPr>
          <p:nvPr/>
        </p:nvGrpSpPr>
        <p:grpSpPr>
          <a:xfrm>
            <a:off x="111802" y="4383360"/>
            <a:ext cx="6523007" cy="2286000"/>
            <a:chOff x="129728" y="4791971"/>
            <a:chExt cx="5838257" cy="2046028"/>
          </a:xfrm>
        </p:grpSpPr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A260EF85-D6CE-8D48-A30A-712F99758B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828"/>
            <a:stretch/>
          </p:blipFill>
          <p:spPr>
            <a:xfrm>
              <a:off x="129728" y="4848897"/>
              <a:ext cx="5838257" cy="1989102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55C3A-B473-7944-AF8E-92911589D52E}"/>
                </a:ext>
              </a:extLst>
            </p:cNvPr>
            <p:cNvSpPr/>
            <p:nvPr/>
          </p:nvSpPr>
          <p:spPr>
            <a:xfrm>
              <a:off x="2158198" y="4791971"/>
              <a:ext cx="2160240" cy="121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E6962D-4CEB-3F4E-93C6-545E0D004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Reconstruction and Energy Correction</a:t>
            </a:r>
            <a:endParaRPr lang="en-US" dirty="0"/>
          </a:p>
        </p:txBody>
      </p:sp>
      <p:sp>
        <p:nvSpPr>
          <p:cNvPr id="9" name="矩形 15">
            <a:extLst>
              <a:ext uri="{FF2B5EF4-FFF2-40B4-BE49-F238E27FC236}">
                <a16:creationId xmlns:a16="http://schemas.microsoft.com/office/drawing/2014/main" id="{B9BE95C7-B207-DA4D-A737-B269120312A3}"/>
              </a:ext>
            </a:extLst>
          </p:cNvPr>
          <p:cNvSpPr/>
          <p:nvPr/>
        </p:nvSpPr>
        <p:spPr>
          <a:xfrm>
            <a:off x="2184167" y="4902123"/>
            <a:ext cx="1247457" cy="327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SzPct val="50000"/>
            </a:pPr>
            <a:r>
              <a:rPr lang="en-US" altLang="zh-CN" sz="1400" spc="40" dirty="0">
                <a:latin typeface="Helvetica" pitchFamily="2" charset="0"/>
                <a:cs typeface="Segoe UI" panose="020B0502040204020203" pitchFamily="34" charset="0"/>
              </a:rPr>
              <a:t>RMS = 0.3%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9AF9A7-4631-224B-968F-DB0D9648BCA6}"/>
              </a:ext>
            </a:extLst>
          </p:cNvPr>
          <p:cNvSpPr txBox="1"/>
          <p:nvPr/>
        </p:nvSpPr>
        <p:spPr>
          <a:xfrm>
            <a:off x="677474" y="4509222"/>
            <a:ext cx="6112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177B6"/>
                </a:solidFill>
              </a:rPr>
              <a:t>IBD n-H after correction</a:t>
            </a:r>
          </a:p>
        </p:txBody>
      </p:sp>
      <p:sp>
        <p:nvSpPr>
          <p:cNvPr id="28" name="矩形 18">
            <a:extLst>
              <a:ext uri="{FF2B5EF4-FFF2-40B4-BE49-F238E27FC236}">
                <a16:creationId xmlns:a16="http://schemas.microsoft.com/office/drawing/2014/main" id="{5DE2A021-5C67-5740-BB3D-1DFE03E7AF68}"/>
              </a:ext>
            </a:extLst>
          </p:cNvPr>
          <p:cNvSpPr/>
          <p:nvPr/>
        </p:nvSpPr>
        <p:spPr>
          <a:xfrm>
            <a:off x="647337" y="4787039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CF90033-53CF-2947-BA85-B4A0FEFE2B84}"/>
              </a:ext>
            </a:extLst>
          </p:cNvPr>
          <p:cNvGrpSpPr>
            <a:grpSpLocks noChangeAspect="1"/>
          </p:cNvGrpSpPr>
          <p:nvPr/>
        </p:nvGrpSpPr>
        <p:grpSpPr>
          <a:xfrm>
            <a:off x="6661863" y="780555"/>
            <a:ext cx="5001316" cy="3017520"/>
            <a:chOff x="649764" y="3635379"/>
            <a:chExt cx="5328592" cy="3214981"/>
          </a:xfrm>
        </p:grpSpPr>
        <p:pic>
          <p:nvPicPr>
            <p:cNvPr id="31" name="图片 7">
              <a:extLst>
                <a:ext uri="{FF2B5EF4-FFF2-40B4-BE49-F238E27FC236}">
                  <a16:creationId xmlns:a16="http://schemas.microsoft.com/office/drawing/2014/main" id="{121A051D-B179-664D-8C0E-CD8391EA2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764" y="3749541"/>
              <a:ext cx="5328592" cy="3100819"/>
            </a:xfrm>
            <a:prstGeom prst="rect">
              <a:avLst/>
            </a:prstGeom>
          </p:spPr>
        </p:pic>
        <p:sp>
          <p:nvSpPr>
            <p:cNvPr id="32" name="矩形 8">
              <a:extLst>
                <a:ext uri="{FF2B5EF4-FFF2-40B4-BE49-F238E27FC236}">
                  <a16:creationId xmlns:a16="http://schemas.microsoft.com/office/drawing/2014/main" id="{48619510-6CF0-E84B-894B-69B57AF16C72}"/>
                </a:ext>
              </a:extLst>
            </p:cNvPr>
            <p:cNvSpPr/>
            <p:nvPr/>
          </p:nvSpPr>
          <p:spPr>
            <a:xfrm>
              <a:off x="3242051" y="3843856"/>
              <a:ext cx="12875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Preliminary</a:t>
              </a:r>
              <a:endParaRPr lang="zh-CN" altLang="en-US" dirty="0"/>
            </a:p>
          </p:txBody>
        </p:sp>
        <p:sp>
          <p:nvSpPr>
            <p:cNvPr id="33" name="矩形 4">
              <a:extLst>
                <a:ext uri="{FF2B5EF4-FFF2-40B4-BE49-F238E27FC236}">
                  <a16:creationId xmlns:a16="http://schemas.microsoft.com/office/drawing/2014/main" id="{0CB2A676-9C7D-6E47-9546-131593BEDDF6}"/>
                </a:ext>
              </a:extLst>
            </p:cNvPr>
            <p:cNvSpPr/>
            <p:nvPr/>
          </p:nvSpPr>
          <p:spPr>
            <a:xfrm>
              <a:off x="1485770" y="3635379"/>
              <a:ext cx="16674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Light yield of</a:t>
              </a:r>
              <a:r>
                <a:rPr lang="zh-CN" altLang="en-US" sz="1600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zh-CN" sz="1600" kern="0" baseline="300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68</a:t>
              </a:r>
              <a:r>
                <a:rPr lang="en-US" altLang="zh-CN" sz="1600" kern="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</a:t>
              </a:r>
              <a:endParaRPr lang="zh-CN" altLang="en-US" sz="1600" dirty="0">
                <a:solidFill>
                  <a:srgbClr val="C00000"/>
                </a:solidFill>
              </a:endParaRPr>
            </a:p>
          </p:txBody>
        </p:sp>
      </p:grpSp>
      <p:pic>
        <p:nvPicPr>
          <p:cNvPr id="37" name="图片 11">
            <a:extLst>
              <a:ext uri="{FF2B5EF4-FFF2-40B4-BE49-F238E27FC236}">
                <a16:creationId xmlns:a16="http://schemas.microsoft.com/office/drawing/2014/main" id="{CEED4CD9-A3EE-BC46-9A8D-65B8A0088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1022" y="3916091"/>
            <a:ext cx="5042157" cy="2931650"/>
          </a:xfrm>
          <a:prstGeom prst="rect">
            <a:avLst/>
          </a:prstGeom>
        </p:spPr>
      </p:pic>
      <p:sp>
        <p:nvSpPr>
          <p:cNvPr id="38" name="矩形 9">
            <a:extLst>
              <a:ext uri="{FF2B5EF4-FFF2-40B4-BE49-F238E27FC236}">
                <a16:creationId xmlns:a16="http://schemas.microsoft.com/office/drawing/2014/main" id="{7067CA04-6219-7D48-8B33-D97676A6988D}"/>
              </a:ext>
            </a:extLst>
          </p:cNvPr>
          <p:cNvSpPr/>
          <p:nvPr/>
        </p:nvSpPr>
        <p:spPr>
          <a:xfrm>
            <a:off x="9208539" y="4149080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dirty="0"/>
          </a:p>
        </p:txBody>
      </p:sp>
      <p:sp>
        <p:nvSpPr>
          <p:cNvPr id="39" name="矩形 12">
            <a:extLst>
              <a:ext uri="{FF2B5EF4-FFF2-40B4-BE49-F238E27FC236}">
                <a16:creationId xmlns:a16="http://schemas.microsoft.com/office/drawing/2014/main" id="{511F1EF8-E4B5-1046-8BCE-6AFF1DBDB73D}"/>
              </a:ext>
            </a:extLst>
          </p:cNvPr>
          <p:cNvSpPr/>
          <p:nvPr/>
        </p:nvSpPr>
        <p:spPr>
          <a:xfrm>
            <a:off x="6972808" y="3674850"/>
            <a:ext cx="20601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resolution vs r</a:t>
            </a:r>
            <a:r>
              <a:rPr lang="en-US" altLang="zh-CN" sz="1600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zh-CN" altLang="en-US" sz="1600" baseline="30000" dirty="0">
              <a:solidFill>
                <a:srgbClr val="C0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DA6CDCE-65CB-A146-89A3-5D63D71BE674}"/>
              </a:ext>
            </a:extLst>
          </p:cNvPr>
          <p:cNvSpPr/>
          <p:nvPr/>
        </p:nvSpPr>
        <p:spPr>
          <a:xfrm>
            <a:off x="111802" y="534152"/>
            <a:ext cx="6861006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</a:pPr>
            <a:endParaRPr lang="en-US" altLang="zh-CN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yield at the detector center is ~</a:t>
            </a:r>
            <a:r>
              <a:rPr lang="en-US" altLang="zh-CN" sz="2000" b="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1600 PE/MeV 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zh-CN" sz="2000" b="0" kern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~</a:t>
            </a:r>
            <a:r>
              <a:rPr lang="en-US" altLang="zh-CN" sz="2000" b="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1785 PE/MeV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neutrons, in good agreement with MC</a:t>
            </a:r>
            <a:endParaRPr lang="zh-CN" altLang="en-US" sz="2000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</a:t>
            </a:r>
            <a:r>
              <a:rPr lang="en-US" altLang="zh-CN" sz="2000" b="0" kern="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 is </a:t>
            </a:r>
            <a:r>
              <a:rPr lang="en-US" altLang="zh-CN" sz="2000" b="0" kern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~3.5% 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@ 2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 0.511 MeV at</a:t>
            </a:r>
            <a:r>
              <a:rPr lang="zh-CN" altLang="en-US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the center</a:t>
            </a:r>
            <a:endParaRPr lang="en-US" altLang="zh-CN" sz="2000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alpha from </a:t>
            </a:r>
            <a:r>
              <a:rPr lang="en-US" altLang="zh-CN" sz="2000" b="0" kern="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214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is </a:t>
            </a:r>
            <a:r>
              <a:rPr lang="en-US" altLang="zh-CN" sz="2000" b="0" kern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~2.9% </a:t>
            </a:r>
            <a:r>
              <a:rPr lang="en-US" altLang="zh-CN" sz="20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@0.93MeV</a:t>
            </a:r>
            <a:endParaRPr lang="en-US" altLang="zh-CN" sz="2000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Energy scale anchored at neutron capture on hydrogen (</a:t>
            </a:r>
            <a:r>
              <a:rPr lang="en-US" altLang="zh-CN" sz="2000" b="1" dirty="0">
                <a:solidFill>
                  <a:srgbClr val="0177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n-H)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 from </a:t>
            </a:r>
            <a:r>
              <a:rPr lang="en-US" altLang="zh-CN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Li+IBD</a:t>
            </a:r>
            <a:endParaRPr lang="en-US" altLang="zh-CN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Time dependent variations corrected by </a:t>
            </a:r>
            <a:r>
              <a:rPr lang="en-US" altLang="zh-CN" sz="2000" b="1" dirty="0">
                <a:solidFill>
                  <a:srgbClr val="0177B6"/>
                </a:solidFill>
              </a:rPr>
              <a:t>²¹⁴</a:t>
            </a:r>
            <a:r>
              <a:rPr lang="en-US" sz="2000" b="1" dirty="0">
                <a:solidFill>
                  <a:srgbClr val="0177B6"/>
                </a:solidFill>
              </a:rPr>
              <a:t>Po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 in the  whole volume,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check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n-H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IBD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31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8FF5-DD28-EC46-923B-412FDFB3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Energy Non-linearity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83B8DE7-D186-F746-9804-A2D224700525}"/>
              </a:ext>
            </a:extLst>
          </p:cNvPr>
          <p:cNvSpPr txBox="1">
            <a:spLocks/>
          </p:cNvSpPr>
          <p:nvPr/>
        </p:nvSpPr>
        <p:spPr>
          <a:xfrm>
            <a:off x="8824169" y="630609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3343BD-760A-C945-8663-13C1228225DB}" type="slidenum">
              <a:rPr lang="en-US" sz="1200" b="1" smtClean="0">
                <a:solidFill>
                  <a:prstClr val="black">
                    <a:tint val="82000"/>
                  </a:prstClr>
                </a:solidFill>
                <a:latin typeface="Menlo" panose="020B0609030804020204" pitchFamily="49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en-US" sz="1200" b="1">
              <a:solidFill>
                <a:prstClr val="black">
                  <a:tint val="82000"/>
                </a:prstClr>
              </a:solidFill>
              <a:latin typeface="Menlo" panose="020B0609030804020204" pitchFamily="49" charset="0"/>
            </a:endParaRPr>
          </a:p>
        </p:txBody>
      </p:sp>
      <p:pic>
        <p:nvPicPr>
          <p:cNvPr id="5" name="图片 18">
            <a:extLst>
              <a:ext uri="{FF2B5EF4-FFF2-40B4-BE49-F238E27FC236}">
                <a16:creationId xmlns:a16="http://schemas.microsoft.com/office/drawing/2014/main" id="{D62AD2E0-7E7F-5145-B561-B52AF83C53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9892" y="980728"/>
            <a:ext cx="3954780" cy="283464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5E5BC696-F087-6D41-B15A-EF665360F2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6185" y="3813323"/>
            <a:ext cx="3960440" cy="2882832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7FDE8693-E938-FD4E-AB9F-69D1057EC3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4232" y="3789040"/>
            <a:ext cx="4001744" cy="2882181"/>
          </a:xfrm>
          <a:prstGeom prst="rect">
            <a:avLst/>
          </a:prstGeom>
        </p:spPr>
      </p:pic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E1DDB9DF-8496-DF4D-A178-0DD0FED5C48B}"/>
              </a:ext>
            </a:extLst>
          </p:cNvPr>
          <p:cNvSpPr txBox="1">
            <a:spLocks/>
          </p:cNvSpPr>
          <p:nvPr/>
        </p:nvSpPr>
        <p:spPr>
          <a:xfrm>
            <a:off x="5286770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C7832A58-2DA7-294C-A856-5F1D8A70D143}"/>
              </a:ext>
            </a:extLst>
          </p:cNvPr>
          <p:cNvSpPr txBox="1">
            <a:spLocks/>
          </p:cNvSpPr>
          <p:nvPr/>
        </p:nvSpPr>
        <p:spPr>
          <a:xfrm>
            <a:off x="9621871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28BE3BC3-DE86-DD4B-A799-D0DE9480247F}"/>
              </a:ext>
            </a:extLst>
          </p:cNvPr>
          <p:cNvSpPr txBox="1">
            <a:spLocks/>
          </p:cNvSpPr>
          <p:nvPr/>
        </p:nvSpPr>
        <p:spPr>
          <a:xfrm>
            <a:off x="8897971" y="226715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pic>
        <p:nvPicPr>
          <p:cNvPr id="12" name="图片 16">
            <a:extLst>
              <a:ext uri="{FF2B5EF4-FFF2-40B4-BE49-F238E27FC236}">
                <a16:creationId xmlns:a16="http://schemas.microsoft.com/office/drawing/2014/main" id="{AAA13AFD-0569-DB49-970B-71F25CC00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6964" y="938104"/>
            <a:ext cx="4052022" cy="2926080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E157A685-703D-5348-87B7-A1A08158F10D}"/>
              </a:ext>
            </a:extLst>
          </p:cNvPr>
          <p:cNvSpPr txBox="1">
            <a:spLocks/>
          </p:cNvSpPr>
          <p:nvPr/>
        </p:nvSpPr>
        <p:spPr>
          <a:xfrm>
            <a:off x="5439149" y="1643384"/>
            <a:ext cx="1304923" cy="5034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en-US" altLang="zh-CN" sz="1600" b="1" dirty="0">
                <a:solidFill>
                  <a:srgbClr val="156082"/>
                </a:solidFill>
              </a:rPr>
              <a:t>γ @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Detector center</a:t>
            </a:r>
          </a:p>
        </p:txBody>
      </p:sp>
      <p:sp>
        <p:nvSpPr>
          <p:cNvPr id="14" name="矩形 18">
            <a:extLst>
              <a:ext uri="{FF2B5EF4-FFF2-40B4-BE49-F238E27FC236}">
                <a16:creationId xmlns:a16="http://schemas.microsoft.com/office/drawing/2014/main" id="{7F9C7610-8CC0-ED4C-8273-A3761D76411D}"/>
              </a:ext>
            </a:extLst>
          </p:cNvPr>
          <p:cNvSpPr/>
          <p:nvPr/>
        </p:nvSpPr>
        <p:spPr>
          <a:xfrm>
            <a:off x="7787555" y="709028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b="1" dirty="0"/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ED30A7E9-2D32-724D-BDC0-6BC6200CB4E6}"/>
              </a:ext>
            </a:extLst>
          </p:cNvPr>
          <p:cNvSpPr txBox="1">
            <a:spLocks/>
          </p:cNvSpPr>
          <p:nvPr/>
        </p:nvSpPr>
        <p:spPr>
          <a:xfrm>
            <a:off x="263353" y="980728"/>
            <a:ext cx="3808776" cy="5508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Non-linearities of LS and electronics are determined by calibration sources at the</a:t>
            </a:r>
            <a:r>
              <a:rPr lang="zh-CN" altLang="en-US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center: </a:t>
            </a:r>
            <a:r>
              <a:rPr lang="en-US" altLang="zh-CN" sz="2000" baseline="30000" dirty="0">
                <a:solidFill>
                  <a:prstClr val="black"/>
                </a:solidFill>
              </a:rPr>
              <a:t>68</a:t>
            </a:r>
            <a:r>
              <a:rPr lang="en-US" altLang="zh-CN" sz="2000" dirty="0">
                <a:solidFill>
                  <a:prstClr val="black"/>
                </a:solidFill>
              </a:rPr>
              <a:t>Ge, </a:t>
            </a:r>
            <a:r>
              <a:rPr lang="en-US" altLang="zh-CN" sz="2000" baseline="30000" dirty="0">
                <a:solidFill>
                  <a:prstClr val="black"/>
                </a:solidFill>
              </a:rPr>
              <a:t>137</a:t>
            </a:r>
            <a:r>
              <a:rPr lang="en-US" altLang="zh-CN" sz="2000" dirty="0">
                <a:solidFill>
                  <a:prstClr val="black"/>
                </a:solidFill>
              </a:rPr>
              <a:t>Cs, </a:t>
            </a:r>
            <a:r>
              <a:rPr lang="en-US" altLang="zh-CN" sz="2000" baseline="30000" dirty="0">
                <a:solidFill>
                  <a:prstClr val="black"/>
                </a:solidFill>
              </a:rPr>
              <a:t>54</a:t>
            </a:r>
            <a:r>
              <a:rPr lang="en-US" altLang="zh-CN" sz="2000" dirty="0">
                <a:solidFill>
                  <a:prstClr val="black"/>
                </a:solidFill>
              </a:rPr>
              <a:t>Mn, </a:t>
            </a:r>
            <a:r>
              <a:rPr lang="en-US" altLang="zh-CN" sz="2000" baseline="30000" dirty="0">
                <a:solidFill>
                  <a:prstClr val="black"/>
                </a:solidFill>
              </a:rPr>
              <a:t>40</a:t>
            </a:r>
            <a:r>
              <a:rPr lang="en-US" altLang="zh-CN" sz="2000" dirty="0">
                <a:solidFill>
                  <a:prstClr val="black"/>
                </a:solidFill>
              </a:rPr>
              <a:t>K, </a:t>
            </a:r>
            <a:r>
              <a:rPr lang="en-US" altLang="zh-CN" sz="2000" baseline="30000" dirty="0">
                <a:solidFill>
                  <a:prstClr val="black"/>
                </a:solidFill>
              </a:rPr>
              <a:t>60</a:t>
            </a:r>
            <a:r>
              <a:rPr lang="en-US" altLang="zh-CN" sz="2000" dirty="0">
                <a:solidFill>
                  <a:prstClr val="black"/>
                </a:solidFill>
              </a:rPr>
              <a:t>Co, Am-C, and Am-Be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The non-linearity model for e</a:t>
            </a:r>
            <a:r>
              <a:rPr lang="en-US" altLang="zh-CN" sz="2000" baseline="30000" dirty="0">
                <a:solidFill>
                  <a:prstClr val="black"/>
                </a:solidFill>
              </a:rPr>
              <a:t>+</a:t>
            </a:r>
            <a:r>
              <a:rPr lang="en-US" altLang="zh-CN" sz="2000" dirty="0">
                <a:solidFill>
                  <a:prstClr val="black"/>
                </a:solidFill>
              </a:rPr>
              <a:t> is based on Geant4 and </a:t>
            </a:r>
            <a:r>
              <a:rPr lang="en-US" altLang="zh-CN" sz="2000" dirty="0">
                <a:solidFill>
                  <a:prstClr val="black"/>
                </a:solidFill>
                <a:latin typeface="Symbol" panose="05050102010706020507" pitchFamily="18" charset="2"/>
              </a:rPr>
              <a:t>g</a:t>
            </a:r>
            <a:r>
              <a:rPr lang="en-US" altLang="zh-CN" sz="2000" dirty="0">
                <a:solidFill>
                  <a:prstClr val="black"/>
                </a:solidFill>
              </a:rPr>
              <a:t>-sources 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The model is constrained by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cosmogenic </a:t>
            </a:r>
            <a:r>
              <a:rPr lang="en-US" altLang="zh-CN" sz="2000" dirty="0">
                <a:solidFill>
                  <a:prstClr val="black"/>
                </a:solidFill>
              </a:rPr>
              <a:t>isotopes,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altLang="zh-CN" sz="2000" dirty="0">
                <a:solidFill>
                  <a:prstClr val="black"/>
                </a:solidFill>
              </a:rPr>
              <a:t>), </a:t>
            </a:r>
            <a:r>
              <a:rPr lang="en-US" altLang="zh-CN" sz="2000" baseline="30000" dirty="0">
                <a:solidFill>
                  <a:prstClr val="black"/>
                </a:solidFill>
              </a:rPr>
              <a:t>8</a:t>
            </a:r>
            <a:r>
              <a:rPr lang="en-US" altLang="zh-CN" sz="2000" dirty="0">
                <a:solidFill>
                  <a:prstClr val="black"/>
                </a:solidFill>
              </a:rPr>
              <a:t>Li (e</a:t>
            </a:r>
            <a:r>
              <a:rPr lang="en-US" altLang="zh-CN" sz="2000" baseline="30000" dirty="0">
                <a:solidFill>
                  <a:prstClr val="black"/>
                </a:solidFill>
              </a:rPr>
              <a:t>-</a:t>
            </a:r>
            <a:r>
              <a:rPr lang="en-US" altLang="zh-CN" sz="2000" dirty="0">
                <a:solidFill>
                  <a:prstClr val="black"/>
                </a:solidFill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), etc. in the whole volume</a:t>
            </a:r>
          </a:p>
          <a:p>
            <a:pPr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Using </a:t>
            </a:r>
            <a:r>
              <a:rPr lang="en-US" altLang="zh-CN" sz="2000" dirty="0" err="1">
                <a:solidFill>
                  <a:prstClr val="black"/>
                </a:solidFill>
              </a:rPr>
              <a:t>sPMTs</a:t>
            </a:r>
            <a:r>
              <a:rPr lang="en-US" altLang="zh-CN" sz="2000" dirty="0">
                <a:solidFill>
                  <a:prstClr val="black"/>
                </a:solidFill>
              </a:rPr>
              <a:t> to correct and constrain LPMT instrumental non-linearity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Uncertainty &lt; 1%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82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>
            <a:extLst>
              <a:ext uri="{FF2B5EF4-FFF2-40B4-BE49-F238E27FC236}">
                <a16:creationId xmlns:a16="http://schemas.microsoft.com/office/drawing/2014/main" id="{88526DAB-DB1A-034A-9A7A-90E354CDCE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1" y="-40249"/>
            <a:ext cx="12199281" cy="6873594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EC024CAB-FB55-7645-A5A5-ED26C8CA2815}"/>
              </a:ext>
            </a:extLst>
          </p:cNvPr>
          <p:cNvSpPr txBox="1">
            <a:spLocks/>
          </p:cNvSpPr>
          <p:nvPr/>
        </p:nvSpPr>
        <p:spPr>
          <a:xfrm>
            <a:off x="439731" y="2720402"/>
            <a:ext cx="11305256" cy="676146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91418" tIns="45709" rIns="91418" bIns="45709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0" baseline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New Results released using 207 days of data</a:t>
            </a:r>
            <a:endParaRPr lang="zh-CN" altLang="en-US" sz="40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1287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3DB4-8F63-9D40-9216-401253686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2712" y="92058"/>
            <a:ext cx="12192000" cy="659643"/>
          </a:xfrm>
        </p:spPr>
        <p:txBody>
          <a:bodyPr>
            <a:normAutofit/>
          </a:bodyPr>
          <a:lstStyle/>
          <a:p>
            <a:r>
              <a:rPr lang="en-US" altLang="zh-CN" dirty="0"/>
              <a:t>Reactor Neutrino Selection</a:t>
            </a:r>
            <a:endParaRPr lang="en-US" dirty="0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1D063D01-FFB6-6240-8780-A60EBE525903}"/>
              </a:ext>
            </a:extLst>
          </p:cNvPr>
          <p:cNvSpPr/>
          <p:nvPr/>
        </p:nvSpPr>
        <p:spPr>
          <a:xfrm>
            <a:off x="308281" y="770610"/>
            <a:ext cx="8596031" cy="77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Prompt and delayed coincidence in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time, space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with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energy features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1C6F984B-E4FD-8E4A-90DB-F6BD2F6D3E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56" y="1240132"/>
            <a:ext cx="6624736" cy="3729456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3C3AC180-F6D6-4543-8AC7-C0C4E5E08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683" y="4563986"/>
            <a:ext cx="3143672" cy="2315415"/>
          </a:xfrm>
          <a:prstGeom prst="rect">
            <a:avLst/>
          </a:prstGeom>
        </p:spPr>
      </p:pic>
      <p:sp>
        <p:nvSpPr>
          <p:cNvPr id="7" name="矩形 21">
            <a:extLst>
              <a:ext uri="{FF2B5EF4-FFF2-40B4-BE49-F238E27FC236}">
                <a16:creationId xmlns:a16="http://schemas.microsoft.com/office/drawing/2014/main" id="{2FB79CA7-A79F-BF46-BA5A-BB337F80A77C}"/>
              </a:ext>
            </a:extLst>
          </p:cNvPr>
          <p:cNvSpPr/>
          <p:nvPr/>
        </p:nvSpPr>
        <p:spPr>
          <a:xfrm>
            <a:off x="11067417" y="5514213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space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8" name="直接箭头连接符 23">
            <a:extLst>
              <a:ext uri="{FF2B5EF4-FFF2-40B4-BE49-F238E27FC236}">
                <a16:creationId xmlns:a16="http://schemas.microsoft.com/office/drawing/2014/main" id="{C6C006AE-A2A9-A54A-983C-994D7D14B37E}"/>
              </a:ext>
            </a:extLst>
          </p:cNvPr>
          <p:cNvCxnSpPr/>
          <p:nvPr/>
        </p:nvCxnSpPr>
        <p:spPr bwMode="auto">
          <a:xfrm>
            <a:off x="11928648" y="541164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9" name="图片 9">
            <a:extLst>
              <a:ext uri="{FF2B5EF4-FFF2-40B4-BE49-F238E27FC236}">
                <a16:creationId xmlns:a16="http://schemas.microsoft.com/office/drawing/2014/main" id="{1275DE08-8608-A94F-AE28-ABFC2A416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396" y="2255719"/>
            <a:ext cx="3189274" cy="2332993"/>
          </a:xfrm>
          <a:prstGeom prst="rect">
            <a:avLst/>
          </a:prstGeom>
        </p:spPr>
      </p:pic>
      <p:sp>
        <p:nvSpPr>
          <p:cNvPr id="10" name="矩形 24">
            <a:extLst>
              <a:ext uri="{FF2B5EF4-FFF2-40B4-BE49-F238E27FC236}">
                <a16:creationId xmlns:a16="http://schemas.microsoft.com/office/drawing/2014/main" id="{3EB4D9BE-D4C0-2D4A-B03F-AF2C9833602F}"/>
              </a:ext>
            </a:extLst>
          </p:cNvPr>
          <p:cNvSpPr/>
          <p:nvPr/>
        </p:nvSpPr>
        <p:spPr>
          <a:xfrm>
            <a:off x="11216179" y="3269153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time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1" name="直接箭头连接符 25">
            <a:extLst>
              <a:ext uri="{FF2B5EF4-FFF2-40B4-BE49-F238E27FC236}">
                <a16:creationId xmlns:a16="http://schemas.microsoft.com/office/drawing/2014/main" id="{151842FF-6AFE-534C-8C85-76A94E6231A9}"/>
              </a:ext>
            </a:extLst>
          </p:cNvPr>
          <p:cNvCxnSpPr/>
          <p:nvPr/>
        </p:nvCxnSpPr>
        <p:spPr bwMode="auto">
          <a:xfrm>
            <a:off x="11928648" y="310486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2" name="图片 13">
            <a:extLst>
              <a:ext uri="{FF2B5EF4-FFF2-40B4-BE49-F238E27FC236}">
                <a16:creationId xmlns:a16="http://schemas.microsoft.com/office/drawing/2014/main" id="{2BDAA6AC-C491-5A45-9311-0C7F9F730D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4266" y="-23380"/>
            <a:ext cx="3305471" cy="2288822"/>
          </a:xfrm>
          <a:prstGeom prst="rect">
            <a:avLst/>
          </a:prstGeom>
        </p:spPr>
      </p:pic>
      <p:sp>
        <p:nvSpPr>
          <p:cNvPr id="13" name="矩形 26">
            <a:extLst>
              <a:ext uri="{FF2B5EF4-FFF2-40B4-BE49-F238E27FC236}">
                <a16:creationId xmlns:a16="http://schemas.microsoft.com/office/drawing/2014/main" id="{74F78938-137E-8049-B1A1-57257E1BECB7}"/>
              </a:ext>
            </a:extLst>
          </p:cNvPr>
          <p:cNvSpPr/>
          <p:nvPr/>
        </p:nvSpPr>
        <p:spPr>
          <a:xfrm>
            <a:off x="9983521" y="1511232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energy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2">
            <a:extLst>
              <a:ext uri="{FF2B5EF4-FFF2-40B4-BE49-F238E27FC236}">
                <a16:creationId xmlns:a16="http://schemas.microsoft.com/office/drawing/2014/main" id="{D23801F9-978F-D64C-89D9-9C824A6863CF}"/>
              </a:ext>
            </a:extLst>
          </p:cNvPr>
          <p:cNvSpPr/>
          <p:nvPr/>
        </p:nvSpPr>
        <p:spPr>
          <a:xfrm>
            <a:off x="5735960" y="1713876"/>
            <a:ext cx="2231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Similar to our “Nature” paper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0FBFE8-6350-D24D-972E-0ACAF7F04084}"/>
              </a:ext>
            </a:extLst>
          </p:cNvPr>
          <p:cNvSpPr/>
          <p:nvPr/>
        </p:nvSpPr>
        <p:spPr bwMode="auto">
          <a:xfrm>
            <a:off x="1196032" y="1798519"/>
            <a:ext cx="2883744" cy="21874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1DFF5-B631-3E49-88E5-D707D84BA9C2}"/>
              </a:ext>
            </a:extLst>
          </p:cNvPr>
          <p:cNvSpPr/>
          <p:nvPr/>
        </p:nvSpPr>
        <p:spPr bwMode="auto">
          <a:xfrm>
            <a:off x="1221050" y="4429570"/>
            <a:ext cx="4946958" cy="43959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矩形 1">
            <a:extLst>
              <a:ext uri="{FF2B5EF4-FFF2-40B4-BE49-F238E27FC236}">
                <a16:creationId xmlns:a16="http://schemas.microsoft.com/office/drawing/2014/main" id="{F0AD18EB-3CE1-D747-8305-FE8252B71AF5}"/>
              </a:ext>
            </a:extLst>
          </p:cNvPr>
          <p:cNvSpPr/>
          <p:nvPr/>
        </p:nvSpPr>
        <p:spPr>
          <a:xfrm>
            <a:off x="312512" y="4975604"/>
            <a:ext cx="75845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0" indent="-360000" eaLnBrk="0" hangingPunct="0"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What is new in this analysis:</a:t>
            </a:r>
          </a:p>
          <a:p>
            <a:pPr marL="576000" lvl="1" indent="-252000" eaLnBrk="0" hangingPunct="0"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~10% more fiducial volume (R=16.5m17.2m)</a:t>
            </a:r>
          </a:p>
          <a:p>
            <a:pPr marL="576000" lvl="1" indent="-252000" eaLnBrk="0" hangingPunct="0"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~60% reduction of </a:t>
            </a:r>
            <a:r>
              <a:rPr lang="en-US" altLang="zh-CN" sz="20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9</a:t>
            </a: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Li bkg.</a:t>
            </a:r>
          </a:p>
          <a:p>
            <a:pPr marL="576000" lvl="1" indent="-252000" eaLnBrk="0" hangingPunct="0"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factor of 50 reduction of accidental bkg. using likelihood cut</a:t>
            </a:r>
          </a:p>
          <a:p>
            <a:pPr marL="576000" lvl="1" indent="-252000" eaLnBrk="0" hangingPunct="0"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model independent estimate of the </a:t>
            </a:r>
            <a:r>
              <a:rPr lang="en-US" altLang="zh-CN" sz="200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214</a:t>
            </a:r>
            <a:r>
              <a:rPr lang="en-US" altLang="zh-CN" sz="2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Bi bkg.</a:t>
            </a:r>
          </a:p>
        </p:txBody>
      </p:sp>
    </p:spTree>
    <p:extLst>
      <p:ext uri="{BB962C8B-B14F-4D97-AF65-F5344CB8AC3E}">
        <p14:creationId xmlns:p14="http://schemas.microsoft.com/office/powerpoint/2010/main" val="68237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28C3-4BCE-C1BD-52CA-40081C27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black nuclear power plant with smoke coming out of it&#10;&#10;AI-generated content may be incorrect.">
            <a:extLst>
              <a:ext uri="{FF2B5EF4-FFF2-40B4-BE49-F238E27FC236}">
                <a16:creationId xmlns:a16="http://schemas.microsoft.com/office/drawing/2014/main" id="{B08134B1-5F9E-A859-E383-8C6F42683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6" r="25286" b="1548"/>
          <a:stretch/>
        </p:blipFill>
        <p:spPr>
          <a:xfrm>
            <a:off x="4752179" y="3999146"/>
            <a:ext cx="1305525" cy="12563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77BC06-7D18-C762-6075-724214B7D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Oscillations from Different Neutrino Sources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0DCE0AE-5E2F-23A3-ECCC-0FF30D6375EB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A1FBADE2-6F9C-6126-85A2-BDE9B75DA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02" y="3844132"/>
            <a:ext cx="2702024" cy="237544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0579C1EE-451C-5F2D-B6F9-B71F17086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02" y="1323852"/>
            <a:ext cx="2625824" cy="2303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4" name="矩形 15">
            <a:extLst>
              <a:ext uri="{FF2B5EF4-FFF2-40B4-BE49-F238E27FC236}">
                <a16:creationId xmlns:a16="http://schemas.microsoft.com/office/drawing/2014/main" id="{30FB4CC8-71F1-E160-2405-1347CAEAF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901" y="1539876"/>
            <a:ext cx="530225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3" rIns="91424" bIns="45713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3200" b="1">
                <a:solidFill>
                  <a:srgbClr val="FF0066"/>
                </a:solidFill>
                <a:latin typeface="Symbol" panose="05050102010706020507" pitchFamily="18" charset="2"/>
                <a:ea typeface="楷体_GB2312" pitchFamily="49" charset="-122"/>
              </a:rPr>
              <a:t>n</a:t>
            </a:r>
            <a:r>
              <a:rPr lang="en-US" altLang="zh-CN" sz="3200" b="1" baseline="-25000">
                <a:solidFill>
                  <a:srgbClr val="FF0066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en-US" altLang="zh-CN" sz="3200" b="1">
              <a:solidFill>
                <a:srgbClr val="FF0066"/>
              </a:solidFill>
              <a:latin typeface="Symbol" panose="05050102010706020507" pitchFamily="18" charset="2"/>
              <a:ea typeface="楷体_GB2312" pitchFamily="49" charset="-122"/>
            </a:endParaRP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en-US" altLang="zh-CN" sz="3200" b="1">
              <a:solidFill>
                <a:srgbClr val="FF0066"/>
              </a:solidFill>
              <a:latin typeface="Symbol" panose="05050102010706020507" pitchFamily="18" charset="2"/>
              <a:ea typeface="楷体_GB2312" pitchFamily="49" charset="-122"/>
            </a:endParaRP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3200" b="1">
                <a:solidFill>
                  <a:srgbClr val="FF0066"/>
                </a:solidFill>
                <a:latin typeface="Symbol" panose="05050102010706020507" pitchFamily="18" charset="2"/>
                <a:ea typeface="楷体_GB2312" pitchFamily="49" charset="-122"/>
              </a:rPr>
              <a:t>n</a:t>
            </a:r>
            <a:r>
              <a:rPr lang="en-US" altLang="zh-CN" sz="3200" b="1" baseline="-25000">
                <a:solidFill>
                  <a:srgbClr val="FF0066"/>
                </a:solidFill>
                <a:latin typeface="Times New Roman" panose="02020603050405020304" pitchFamily="18" charset="0"/>
                <a:ea typeface="楷体_GB2312" pitchFamily="49" charset="-122"/>
              </a:rPr>
              <a:t>2</a:t>
            </a: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en-US" altLang="zh-CN" sz="3200" b="1" baseline="-25000">
              <a:solidFill>
                <a:srgbClr val="FF0066"/>
              </a:solidFill>
              <a:latin typeface="Times New Roman" panose="02020603050405020304" pitchFamily="18" charset="0"/>
              <a:ea typeface="楷体_GB2312" pitchFamily="49" charset="-122"/>
            </a:endParaRP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en-US" altLang="zh-CN" sz="3200" b="1" baseline="-25000">
              <a:solidFill>
                <a:srgbClr val="FF0066"/>
              </a:solidFill>
              <a:latin typeface="Times New Roman" panose="02020603050405020304" pitchFamily="18" charset="0"/>
              <a:ea typeface="楷体_GB2312" pitchFamily="49" charset="-122"/>
            </a:endParaRP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en-US" altLang="zh-CN" sz="3200" b="1" baseline="-25000">
              <a:solidFill>
                <a:srgbClr val="FF0066"/>
              </a:solidFill>
              <a:latin typeface="Times New Roman" panose="02020603050405020304" pitchFamily="18" charset="0"/>
              <a:ea typeface="楷体_GB2312" pitchFamily="49" charset="-122"/>
            </a:endParaRPr>
          </a:p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3200" b="1">
                <a:solidFill>
                  <a:srgbClr val="FF0066"/>
                </a:solidFill>
                <a:latin typeface="Symbol" panose="05050102010706020507" pitchFamily="18" charset="2"/>
                <a:ea typeface="楷体_GB2312" pitchFamily="49" charset="-122"/>
              </a:rPr>
              <a:t>n</a:t>
            </a:r>
            <a:r>
              <a:rPr lang="en-US" altLang="zh-CN" sz="3200" b="1" baseline="-25000">
                <a:solidFill>
                  <a:srgbClr val="FF0066"/>
                </a:solidFill>
                <a:latin typeface="Times New Roman" panose="02020603050405020304" pitchFamily="18" charset="0"/>
                <a:ea typeface="楷体_GB2312" pitchFamily="49" charset="-122"/>
              </a:rPr>
              <a:t>3</a:t>
            </a:r>
          </a:p>
        </p:txBody>
      </p:sp>
      <p:sp>
        <p:nvSpPr>
          <p:cNvPr id="16" name="左弧形箭头 30">
            <a:extLst>
              <a:ext uri="{FF2B5EF4-FFF2-40B4-BE49-F238E27FC236}">
                <a16:creationId xmlns:a16="http://schemas.microsoft.com/office/drawing/2014/main" id="{41D0C052-4756-86EF-6E36-C6A6C11DB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2526" y="1870076"/>
            <a:ext cx="496888" cy="1714500"/>
          </a:xfrm>
          <a:prstGeom prst="curvedRightArrow">
            <a:avLst>
              <a:gd name="adj1" fmla="val 37444"/>
              <a:gd name="adj2" fmla="val 74888"/>
              <a:gd name="adj3" fmla="val 25000"/>
            </a:avLst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91424" tIns="45713" rIns="91424" bIns="45713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zh-CN" altLang="en-US" sz="19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" name="左弧形箭头 31">
            <a:extLst>
              <a:ext uri="{FF2B5EF4-FFF2-40B4-BE49-F238E27FC236}">
                <a16:creationId xmlns:a16="http://schemas.microsoft.com/office/drawing/2014/main" id="{1654E39E-8DBF-8D9C-7A32-FA71E6AEB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814" y="3873501"/>
            <a:ext cx="442912" cy="1874838"/>
          </a:xfrm>
          <a:prstGeom prst="curvedRightArrow">
            <a:avLst>
              <a:gd name="adj1" fmla="val 44231"/>
              <a:gd name="adj2" fmla="val 88481"/>
              <a:gd name="adj3" fmla="val 25000"/>
            </a:avLst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91424" tIns="45713" rIns="91424" bIns="45713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zh-CN" altLang="en-US" sz="19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右弧形箭头 32">
            <a:extLst>
              <a:ext uri="{FF2B5EF4-FFF2-40B4-BE49-F238E27FC236}">
                <a16:creationId xmlns:a16="http://schemas.microsoft.com/office/drawing/2014/main" id="{CAE14343-C9E2-BD3B-B889-C2BD85558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3601" y="1870076"/>
            <a:ext cx="685800" cy="4043363"/>
          </a:xfrm>
          <a:prstGeom prst="curvedLeftArrow">
            <a:avLst>
              <a:gd name="adj1" fmla="val 46321"/>
              <a:gd name="adj2" fmla="val 92723"/>
              <a:gd name="adj3" fmla="val 25000"/>
            </a:avLst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lIns="91424" tIns="45713" rIns="91424" bIns="45713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zh-CN" altLang="en-US" sz="1900" b="1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" name="矩形 33">
            <a:extLst>
              <a:ext uri="{FF2B5EF4-FFF2-40B4-BE49-F238E27FC236}">
                <a16:creationId xmlns:a16="http://schemas.microsoft.com/office/drawing/2014/main" id="{E983B5D8-7EDE-32C9-E675-A65CAB697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553" y="3242608"/>
            <a:ext cx="1619151" cy="38470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4" tIns="45713" rIns="91424" bIns="45713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9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sin</a:t>
            </a:r>
            <a:r>
              <a:rPr lang="en-US" altLang="zh-CN" sz="1900" b="1" baseline="30000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</a:t>
            </a:r>
            <a:r>
              <a:rPr lang="en-US" altLang="zh-CN" sz="1900" b="1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2q</a:t>
            </a:r>
            <a:r>
              <a:rPr lang="en-US" altLang="zh-CN" sz="1900" b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12</a:t>
            </a:r>
            <a:r>
              <a:rPr lang="zh-CN" altLang="en-US" sz="19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19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~ 0.9</a:t>
            </a:r>
          </a:p>
        </p:txBody>
      </p:sp>
      <p:sp>
        <p:nvSpPr>
          <p:cNvPr id="20" name="矩形 34">
            <a:extLst>
              <a:ext uri="{FF2B5EF4-FFF2-40B4-BE49-F238E27FC236}">
                <a16:creationId xmlns:a16="http://schemas.microsoft.com/office/drawing/2014/main" id="{6FD710E4-CD50-B7C6-1889-E53F08B82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68" y="5775339"/>
            <a:ext cx="1458293" cy="38470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4" tIns="45713" rIns="91424" bIns="45713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9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sin</a:t>
            </a:r>
            <a:r>
              <a:rPr lang="en-US" altLang="zh-CN" sz="1900" b="1" baseline="30000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</a:t>
            </a:r>
            <a:r>
              <a:rPr lang="en-US" altLang="zh-CN" sz="1900" b="1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2q</a:t>
            </a:r>
            <a:r>
              <a:rPr lang="en-US" altLang="zh-CN" sz="1900" b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23 </a:t>
            </a:r>
            <a:r>
              <a:rPr lang="en-US" altLang="zh-CN" sz="19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~ 1</a:t>
            </a:r>
          </a:p>
        </p:txBody>
      </p:sp>
      <p:sp>
        <p:nvSpPr>
          <p:cNvPr id="21" name="矩形 35">
            <a:extLst>
              <a:ext uri="{FF2B5EF4-FFF2-40B4-BE49-F238E27FC236}">
                <a16:creationId xmlns:a16="http://schemas.microsoft.com/office/drawing/2014/main" id="{2F6D6D08-83FD-9E13-1D47-F58E9F543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3303" y="3443288"/>
            <a:ext cx="2071930" cy="46165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4" tIns="45713" rIns="91424" bIns="45713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00">
                <a:solidFill>
                  <a:srgbClr val="000066"/>
                </a:solidFill>
                <a:latin typeface="Tahoma" panose="020B060403050404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rgbClr val="0000FF"/>
              </a:buClr>
              <a:buSzPct val="55000"/>
              <a:buFont typeface="Wingdings" panose="05000000000000000000" pitchFamily="2" charset="2"/>
              <a:buChar char="è"/>
              <a:defRPr sz="2800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5813" indent="-2270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FF9900"/>
              </a:buClr>
              <a:buSzPct val="75000"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sin</a:t>
            </a:r>
            <a:r>
              <a:rPr lang="en-US" altLang="zh-CN" sz="2400" b="1" baseline="30000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</a:t>
            </a:r>
            <a:r>
              <a:rPr lang="en-US" altLang="zh-CN" sz="2400" b="1" dirty="0">
                <a:solidFill>
                  <a:srgbClr val="C00000"/>
                </a:solidFill>
                <a:latin typeface="Symbol" panose="05050102010706020507" pitchFamily="18" charset="2"/>
                <a:ea typeface="楷体_GB2312" pitchFamily="49" charset="-122"/>
              </a:rPr>
              <a:t>2q</a:t>
            </a:r>
            <a:r>
              <a:rPr lang="en-US" altLang="zh-CN" sz="2400" b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13</a:t>
            </a:r>
            <a:r>
              <a:rPr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~ 0.09</a:t>
            </a:r>
          </a:p>
        </p:txBody>
      </p:sp>
      <p:pic>
        <p:nvPicPr>
          <p:cNvPr id="22" name="Picture 15">
            <a:extLst>
              <a:ext uri="{FF2B5EF4-FFF2-40B4-BE49-F238E27FC236}">
                <a16:creationId xmlns:a16="http://schemas.microsoft.com/office/drawing/2014/main" id="{5DD69C05-3C54-B107-632D-08AC7481D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6497" y="838617"/>
            <a:ext cx="3582421" cy="27744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3" name="图片 27">
            <a:extLst>
              <a:ext uri="{FF2B5EF4-FFF2-40B4-BE49-F238E27FC236}">
                <a16:creationId xmlns:a16="http://schemas.microsoft.com/office/drawing/2014/main" id="{49E2A6B3-3E12-9D78-0488-A3A341A2C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752" y="3736731"/>
            <a:ext cx="5127127" cy="3037559"/>
          </a:xfrm>
          <a:prstGeom prst="rect">
            <a:avLst/>
          </a:prstGeom>
        </p:spPr>
      </p:pic>
      <p:sp>
        <p:nvSpPr>
          <p:cNvPr id="24" name="矩形 28">
            <a:extLst>
              <a:ext uri="{FF2B5EF4-FFF2-40B4-BE49-F238E27FC236}">
                <a16:creationId xmlns:a16="http://schemas.microsoft.com/office/drawing/2014/main" id="{CE14D197-0220-4922-C5FC-59345A77F620}"/>
              </a:ext>
            </a:extLst>
          </p:cNvPr>
          <p:cNvSpPr/>
          <p:nvPr/>
        </p:nvSpPr>
        <p:spPr>
          <a:xfrm>
            <a:off x="4758730" y="775001"/>
            <a:ext cx="34790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Daya Bay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Discovered the third neutrino oscillation mode in 2012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Confirmed by RENO one month </a:t>
            </a:r>
            <a:r>
              <a:rPr lang="en-US" sz="2400" dirty="0">
                <a:effectLst/>
                <a:latin typeface="Helvetica Neue" panose="02000503000000020004" pitchFamily="2" charset="0"/>
              </a:rPr>
              <a:t>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5" name="直接箭头连接符 29">
            <a:extLst>
              <a:ext uri="{FF2B5EF4-FFF2-40B4-BE49-F238E27FC236}">
                <a16:creationId xmlns:a16="http://schemas.microsoft.com/office/drawing/2014/main" id="{1C4906CB-0EB7-AE45-A4F2-59394B1906BB}"/>
              </a:ext>
            </a:extLst>
          </p:cNvPr>
          <p:cNvCxnSpPr>
            <a:cxnSpLocks/>
          </p:cNvCxnSpPr>
          <p:nvPr/>
        </p:nvCxnSpPr>
        <p:spPr bwMode="auto">
          <a:xfrm flipV="1">
            <a:off x="11024120" y="2331914"/>
            <a:ext cx="0" cy="5620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文本框 30">
            <a:extLst>
              <a:ext uri="{FF2B5EF4-FFF2-40B4-BE49-F238E27FC236}">
                <a16:creationId xmlns:a16="http://schemas.microsoft.com/office/drawing/2014/main" id="{02D2A836-F863-94A9-A424-F78D93094D3F}"/>
              </a:ext>
            </a:extLst>
          </p:cNvPr>
          <p:cNvSpPr txBox="1"/>
          <p:nvPr/>
        </p:nvSpPr>
        <p:spPr bwMode="auto">
          <a:xfrm>
            <a:off x="10106607" y="2245875"/>
            <a:ext cx="8640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~6%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7" name="Picture 26" descr="A planet in space with clouds and a yellow text&#10;&#10;Description automatically generated">
            <a:extLst>
              <a:ext uri="{FF2B5EF4-FFF2-40B4-BE49-F238E27FC236}">
                <a16:creationId xmlns:a16="http://schemas.microsoft.com/office/drawing/2014/main" id="{9E81B19C-CCEC-449B-3C65-06851D159F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124" y="3959894"/>
            <a:ext cx="1678415" cy="1749837"/>
          </a:xfrm>
          <a:prstGeom prst="rect">
            <a:avLst/>
          </a:prstGeom>
        </p:spPr>
      </p:pic>
      <p:pic>
        <p:nvPicPr>
          <p:cNvPr id="28" name="Picture 27" descr="A close-up of a sun&#10;&#10;Description automatically generated">
            <a:extLst>
              <a:ext uri="{FF2B5EF4-FFF2-40B4-BE49-F238E27FC236}">
                <a16:creationId xmlns:a16="http://schemas.microsoft.com/office/drawing/2014/main" id="{C763B3C9-5444-4EB9-3826-43F88BD5F1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469"/>
          <a:stretch/>
        </p:blipFill>
        <p:spPr>
          <a:xfrm>
            <a:off x="808925" y="1355056"/>
            <a:ext cx="1643087" cy="1781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8F565C-ABEA-312C-565B-FE7C3A9FD5DA}"/>
              </a:ext>
            </a:extLst>
          </p:cNvPr>
          <p:cNvSpPr txBox="1"/>
          <p:nvPr/>
        </p:nvSpPr>
        <p:spPr>
          <a:xfrm>
            <a:off x="4840677" y="6038102"/>
            <a:ext cx="2071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Completed data taking in 2020</a:t>
            </a:r>
          </a:p>
        </p:txBody>
      </p:sp>
    </p:spTree>
    <p:extLst>
      <p:ext uri="{BB962C8B-B14F-4D97-AF65-F5344CB8AC3E}">
        <p14:creationId xmlns:p14="http://schemas.microsoft.com/office/powerpoint/2010/main" val="1942252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3F51-458E-BC4B-ADBB-010612FD7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 Event Rate versus Time</a:t>
            </a:r>
            <a:endParaRPr lang="en-US" dirty="0"/>
          </a:p>
        </p:txBody>
      </p:sp>
      <p:pic>
        <p:nvPicPr>
          <p:cNvPr id="4" name="图片 8">
            <a:extLst>
              <a:ext uri="{FF2B5EF4-FFF2-40B4-BE49-F238E27FC236}">
                <a16:creationId xmlns:a16="http://schemas.microsoft.com/office/drawing/2014/main" id="{962C1B51-0541-7641-B533-5654A62F9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463" y="2276873"/>
            <a:ext cx="9155579" cy="4377928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9B7C5F65-D074-7245-92AA-B10206B570D5}"/>
              </a:ext>
            </a:extLst>
          </p:cNvPr>
          <p:cNvSpPr txBox="1"/>
          <p:nvPr/>
        </p:nvSpPr>
        <p:spPr>
          <a:xfrm>
            <a:off x="2639616" y="53732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χ</a:t>
            </a:r>
            <a:r>
              <a:rPr kumimoji="0" lang="el-GR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/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n.d.f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. = 40.1/37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4">
            <a:extLst>
              <a:ext uri="{FF2B5EF4-FFF2-40B4-BE49-F238E27FC236}">
                <a16:creationId xmlns:a16="http://schemas.microsoft.com/office/drawing/2014/main" id="{FCD3EBDC-D851-F543-B236-4A798FC27161}"/>
              </a:ext>
            </a:extLst>
          </p:cNvPr>
          <p:cNvSpPr/>
          <p:nvPr/>
        </p:nvSpPr>
        <p:spPr>
          <a:xfrm>
            <a:off x="551384" y="934936"/>
            <a:ext cx="11431270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spcBef>
                <a:spcPts val="3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Measured </a:t>
            </a: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reactor neutrino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event rate consistent with </a:t>
            </a: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spcBef>
                <a:spcPts val="3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live time is 207.2 days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846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01A83-485C-0148-B226-759DD4577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52872" y="130691"/>
            <a:ext cx="12192000" cy="659643"/>
          </a:xfrm>
        </p:spPr>
        <p:txBody>
          <a:bodyPr>
            <a:normAutofit/>
          </a:bodyPr>
          <a:lstStyle/>
          <a:p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Measured Reactor Neutrino Spectrum</a:t>
            </a:r>
            <a:endParaRPr lang="en-US" sz="3200" dirty="0"/>
          </a:p>
        </p:txBody>
      </p:sp>
      <p:sp>
        <p:nvSpPr>
          <p:cNvPr id="4" name="矩形 9">
            <a:extLst>
              <a:ext uri="{FF2B5EF4-FFF2-40B4-BE49-F238E27FC236}">
                <a16:creationId xmlns:a16="http://schemas.microsoft.com/office/drawing/2014/main" id="{EB6A85E9-C0CA-2745-B1D6-2FD2BA53BF1F}"/>
              </a:ext>
            </a:extLst>
          </p:cNvPr>
          <p:cNvSpPr/>
          <p:nvPr/>
        </p:nvSpPr>
        <p:spPr>
          <a:xfrm>
            <a:off x="817335" y="6275389"/>
            <a:ext cx="5936133" cy="39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Consistent results from three independent analyses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ymbol" panose="05050102010706020507" pitchFamily="18" charset="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2F25B3F6-3B27-2343-9A9C-19959409D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60512"/>
            <a:ext cx="4537035" cy="6789406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969DCE2A-4529-6840-8E76-A844E2CD76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" y="1116722"/>
            <a:ext cx="5015368" cy="5077642"/>
          </a:xfrm>
          <a:prstGeom prst="rect">
            <a:avLst/>
          </a:prstGeom>
        </p:spPr>
      </p:pic>
      <p:sp>
        <p:nvSpPr>
          <p:cNvPr id="9" name="矩形 6">
            <a:extLst>
              <a:ext uri="{FF2B5EF4-FFF2-40B4-BE49-F238E27FC236}">
                <a16:creationId xmlns:a16="http://schemas.microsoft.com/office/drawing/2014/main" id="{AB4A117C-4BEE-F143-8CE0-4CAB35220D6C}"/>
              </a:ext>
            </a:extLst>
          </p:cNvPr>
          <p:cNvSpPr/>
          <p:nvPr/>
        </p:nvSpPr>
        <p:spPr>
          <a:xfrm>
            <a:off x="5270257" y="2348880"/>
            <a:ext cx="21602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Fitting constrained by the near detector spectra from TAO and </a:t>
            </a:r>
            <a:r>
              <a:rPr lang="en-US" altLang="zh-CN" b="1" dirty="0" err="1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zh-CN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</a:t>
            </a:r>
            <a:endParaRPr lang="en-US" altLang="zh-CN" dirty="0">
              <a:solidFill>
                <a:srgbClr val="66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46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2252E-B447-5A43-9D51-3960FCFFF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New Results of Solar Oscillation Parameters</a:t>
            </a:r>
            <a:endParaRPr lang="en-US" dirty="0"/>
          </a:p>
        </p:txBody>
      </p:sp>
      <p:graphicFrame>
        <p:nvGraphicFramePr>
          <p:cNvPr id="4" name="表格 11">
            <a:extLst>
              <a:ext uri="{FF2B5EF4-FFF2-40B4-BE49-F238E27FC236}">
                <a16:creationId xmlns:a16="http://schemas.microsoft.com/office/drawing/2014/main" id="{796B5825-3F10-6441-8060-BDF5B5C638D5}"/>
              </a:ext>
            </a:extLst>
          </p:cNvPr>
          <p:cNvGraphicFramePr>
            <a:graphicFrameLocks noGrp="1"/>
          </p:cNvGraphicFramePr>
          <p:nvPr/>
        </p:nvGraphicFramePr>
        <p:xfrm>
          <a:off x="839416" y="5869916"/>
          <a:ext cx="4374990" cy="731520"/>
        </p:xfrm>
        <a:graphic>
          <a:graphicData uri="http://schemas.openxmlformats.org/drawingml/2006/table">
            <a:tbl>
              <a:tblPr firstRow="1" bandRow="1"/>
              <a:tblGrid>
                <a:gridCol w="1097916">
                  <a:extLst>
                    <a:ext uri="{9D8B030D-6E8A-4147-A177-3AD203B41FA5}">
                      <a16:colId xmlns:a16="http://schemas.microsoft.com/office/drawing/2014/main" val="3823518380"/>
                    </a:ext>
                  </a:extLst>
                </a:gridCol>
                <a:gridCol w="3277074">
                  <a:extLst>
                    <a:ext uri="{9D8B030D-6E8A-4147-A177-3AD203B41FA5}">
                      <a16:colId xmlns:a16="http://schemas.microsoft.com/office/drawing/2014/main" val="3350251216"/>
                    </a:ext>
                  </a:extLst>
                </a:gridCol>
              </a:tblGrid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7.388±0.078 (1.60%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351665961"/>
                  </a:ext>
                </a:extLst>
              </a:tr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0.3036±0.0064 (2.8%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962353616"/>
                  </a:ext>
                </a:extLst>
              </a:tr>
            </a:tbl>
          </a:graphicData>
        </a:graphic>
      </p:graphicFrame>
      <p:pic>
        <p:nvPicPr>
          <p:cNvPr id="5" name="图片 1">
            <a:extLst>
              <a:ext uri="{FF2B5EF4-FFF2-40B4-BE49-F238E27FC236}">
                <a16:creationId xmlns:a16="http://schemas.microsoft.com/office/drawing/2014/main" id="{D73B4777-D466-584B-A332-6E3959C75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32" y="1938128"/>
            <a:ext cx="4550333" cy="2397395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4ECED584-08D0-074E-89DD-E48D13AB4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4343741"/>
            <a:ext cx="4526044" cy="2397395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B83A69E5-5931-404F-BDC4-F2DE736A6F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7" y="837556"/>
            <a:ext cx="4721414" cy="5014695"/>
          </a:xfrm>
          <a:prstGeom prst="rect">
            <a:avLst/>
          </a:prstGeom>
        </p:spPr>
      </p:pic>
      <p:sp>
        <p:nvSpPr>
          <p:cNvPr id="9" name="内容占位符 1">
            <a:extLst>
              <a:ext uri="{FF2B5EF4-FFF2-40B4-BE49-F238E27FC236}">
                <a16:creationId xmlns:a16="http://schemas.microsoft.com/office/drawing/2014/main" id="{505447E0-1A5C-A844-968C-6F000E3906F0}"/>
              </a:ext>
            </a:extLst>
          </p:cNvPr>
          <p:cNvSpPr txBox="1">
            <a:spLocks/>
          </p:cNvSpPr>
          <p:nvPr/>
        </p:nvSpPr>
        <p:spPr>
          <a:xfrm>
            <a:off x="5375940" y="837556"/>
            <a:ext cx="6854548" cy="125232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 though the statistical uncertainty is dominant, systematic errors become important:</a:t>
            </a:r>
          </a:p>
          <a:p>
            <a:pPr lvl="1"/>
            <a:r>
              <a:rPr lang="en-US" altLang="zh-CN" kern="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214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 bkg. and detection eff. can be improved </a:t>
            </a:r>
            <a:endParaRPr lang="zh-CN" altLang="en-US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43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F5F28-C0EB-1A43-AF53-DFE340CD5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First Result of </a:t>
            </a:r>
            <a:r>
              <a:rPr kumimoji="0" lang="el-GR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36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36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lang="en-US" dirty="0"/>
          </a:p>
        </p:txBody>
      </p:sp>
      <p:pic>
        <p:nvPicPr>
          <p:cNvPr id="6" name="图片 10">
            <a:extLst>
              <a:ext uri="{FF2B5EF4-FFF2-40B4-BE49-F238E27FC236}">
                <a16:creationId xmlns:a16="http://schemas.microsoft.com/office/drawing/2014/main" id="{AD4AEB27-DE51-D04F-A807-A93E4D15D0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7179" y="1266125"/>
            <a:ext cx="7848872" cy="2543493"/>
          </a:xfrm>
          <a:prstGeom prst="rect">
            <a:avLst/>
          </a:prstGeom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16CC727B-EF85-3B4E-8620-85E13BCAE0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55" y="3802499"/>
            <a:ext cx="7037235" cy="3049023"/>
          </a:xfrm>
          <a:prstGeom prst="rect">
            <a:avLst/>
          </a:prstGeom>
        </p:spPr>
      </p:pic>
      <p:sp>
        <p:nvSpPr>
          <p:cNvPr id="8" name="文本框 13">
            <a:extLst>
              <a:ext uri="{FF2B5EF4-FFF2-40B4-BE49-F238E27FC236}">
                <a16:creationId xmlns:a16="http://schemas.microsoft.com/office/drawing/2014/main" id="{49B722E5-D367-9445-BB73-407801380A08}"/>
              </a:ext>
            </a:extLst>
          </p:cNvPr>
          <p:cNvSpPr txBox="1"/>
          <p:nvPr/>
        </p:nvSpPr>
        <p:spPr>
          <a:xfrm>
            <a:off x="5653642" y="4839398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[-1.05%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+1.00%]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14">
            <a:extLst>
              <a:ext uri="{FF2B5EF4-FFF2-40B4-BE49-F238E27FC236}">
                <a16:creationId xmlns:a16="http://schemas.microsoft.com/office/drawing/2014/main" id="{48DBF3F1-49D6-7742-9379-FE969EA3D74D}"/>
              </a:ext>
            </a:extLst>
          </p:cNvPr>
          <p:cNvSpPr txBox="1"/>
          <p:nvPr/>
        </p:nvSpPr>
        <p:spPr>
          <a:xfrm>
            <a:off x="9264352" y="4839397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[-1.00%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+1.08%]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7190D02F-0FD2-CF46-8802-542BB4E6F7F2}"/>
              </a:ext>
            </a:extLst>
          </p:cNvPr>
          <p:cNvSpPr txBox="1">
            <a:spLocks/>
          </p:cNvSpPr>
          <p:nvPr/>
        </p:nvSpPr>
        <p:spPr>
          <a:xfrm>
            <a:off x="551384" y="836712"/>
            <a:ext cx="11679084" cy="42941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to statistical fluctuations, JUNO only profiles of </a:t>
            </a:r>
            <a:r>
              <a:rPr lang="el-GR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b="0" kern="0" baseline="30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b="0" kern="0" baseline="-25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have multiple minima</a:t>
            </a:r>
          </a:p>
          <a:p>
            <a:pPr>
              <a:spcBef>
                <a:spcPts val="0"/>
              </a:spcBef>
            </a:pPr>
            <a:endParaRPr lang="en-US" altLang="zh-CN" sz="2200" b="0" kern="0" dirty="0">
              <a:solidFill>
                <a:srgbClr val="252A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altLang="zh-CN" sz="2200" b="0" kern="0" dirty="0">
              <a:solidFill>
                <a:srgbClr val="252A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 1">
            <a:extLst>
              <a:ext uri="{FF2B5EF4-FFF2-40B4-BE49-F238E27FC236}">
                <a16:creationId xmlns:a16="http://schemas.microsoft.com/office/drawing/2014/main" id="{0AD50947-023A-1B4B-831C-1CFE335A11ED}"/>
              </a:ext>
            </a:extLst>
          </p:cNvPr>
          <p:cNvSpPr/>
          <p:nvPr/>
        </p:nvSpPr>
        <p:spPr>
          <a:xfrm>
            <a:off x="269396" y="4100255"/>
            <a:ext cx="41557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final minimum for each mass ordering is obtained by using the </a:t>
            </a:r>
            <a:r>
              <a:rPr lang="el-GR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kern="0" baseline="30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kern="0" baseline="-25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  <a:r>
              <a:rPr lang="en-US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constraint from the </a:t>
            </a:r>
            <a:r>
              <a:rPr lang="en-US" altLang="zh-CN" sz="2000" kern="0" dirty="0" err="1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result (</a:t>
            </a:r>
            <a:r>
              <a:rPr lang="en-US" altLang="zh-CN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PRL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130 16, 161802</a:t>
            </a:r>
            <a:r>
              <a:rPr lang="en-US" altLang="zh-CN" sz="20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altLang="zh-CN" sz="2000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Feldman-Cousins (FC) method is used to determine the 1σ range of </a:t>
            </a:r>
            <a:r>
              <a:rPr lang="el-GR" altLang="zh-CN" sz="20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altLang="zh-CN" sz="20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sz="2000" kern="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kern="0" baseline="-25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  <a:r>
              <a:rPr lang="zh-CN" altLang="en-US" sz="20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20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~1% precision achieved</a:t>
            </a:r>
            <a:endParaRPr lang="zh-CN" altLang="en-US" sz="2000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96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B760F-A97F-7441-86DA-3BCC94B07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Adding Constraint from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-LBL</a:t>
            </a:r>
            <a:endParaRPr lang="en-US" dirty="0"/>
          </a:p>
        </p:txBody>
      </p:sp>
      <p:sp>
        <p:nvSpPr>
          <p:cNvPr id="5" name="矩形 2">
            <a:extLst>
              <a:ext uri="{FF2B5EF4-FFF2-40B4-BE49-F238E27FC236}">
                <a16:creationId xmlns:a16="http://schemas.microsoft.com/office/drawing/2014/main" id="{4DB2F837-7E06-7249-89CE-4C7077A448C4}"/>
              </a:ext>
            </a:extLst>
          </p:cNvPr>
          <p:cNvSpPr/>
          <p:nvPr/>
        </p:nvSpPr>
        <p:spPr>
          <a:xfrm>
            <a:off x="479376" y="6050838"/>
            <a:ext cx="10945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[1] H. Nunokawa, S. Parke and R.Z. Funchal, Phys. Rev. D 72 (2005) 013009;</a:t>
            </a:r>
            <a:r>
              <a:rPr kumimoji="0" lang="fr-FR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Y. F. Li et al., Phys. Rev. D 88, 013008 (2013)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[2]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6.0 (JHEP 12 (2024) 216 [arXiv:2410.05380]), </a:t>
            </a:r>
            <a:r>
              <a:rPr kumimoji="0" lang="en-US" altLang="zh-CN" sz="16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www.nu-fit.org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and M. Maltoni private communication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FA726386-AE6B-F54E-824E-5AD54D9DFE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988840"/>
            <a:ext cx="11556018" cy="3802953"/>
          </a:xfrm>
          <a:prstGeom prst="rect">
            <a:avLst/>
          </a:prstGeom>
        </p:spPr>
      </p:pic>
      <p:sp>
        <p:nvSpPr>
          <p:cNvPr id="7" name="内容占位符 1">
            <a:extLst>
              <a:ext uri="{FF2B5EF4-FFF2-40B4-BE49-F238E27FC236}">
                <a16:creationId xmlns:a16="http://schemas.microsoft.com/office/drawing/2014/main" id="{70129217-DD44-3A4B-B32C-5CA949B6DF6A}"/>
              </a:ext>
            </a:extLst>
          </p:cNvPr>
          <p:cNvSpPr txBox="1">
            <a:spLocks/>
          </p:cNvSpPr>
          <p:nvPr/>
        </p:nvSpPr>
        <p:spPr>
          <a:xfrm>
            <a:off x="241257" y="908720"/>
            <a:ext cx="11679084" cy="424840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l-GR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zh-CN" b="0" kern="0" baseline="30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b="0" kern="0" baseline="-25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from reactor and accelerator neutrinos should align at the right mass ordering[1]</a:t>
            </a:r>
          </a:p>
          <a:p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Adopt the </a:t>
            </a:r>
            <a:r>
              <a:rPr lang="en-US" altLang="zh-CN" b="0" kern="0" dirty="0" err="1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NuFit</a:t>
            </a:r>
            <a:r>
              <a:rPr lang="en-US" altLang="zh-CN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-LBL results from [2]: normal mass ordering is favored at 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l-GR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n-US" altLang="zh-CN" b="0" kern="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altLang="zh-CN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4.86</a:t>
            </a:r>
          </a:p>
        </p:txBody>
      </p:sp>
    </p:spTree>
    <p:extLst>
      <p:ext uri="{BB962C8B-B14F-4D97-AF65-F5344CB8AC3E}">
        <p14:creationId xmlns:p14="http://schemas.microsoft.com/office/powerpoint/2010/main" val="2073033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42A5-6B1F-2948-9A23-86148DC0F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Neutrino Mass Ordering Significance</a:t>
            </a:r>
            <a:endParaRPr lang="en-US" dirty="0"/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9145B5ED-7BB3-DC44-B3C0-C6F034800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50" y="2881287"/>
            <a:ext cx="5345889" cy="3786137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EB01A678-B398-9246-81A8-AAD6DA7A6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2881287"/>
            <a:ext cx="5280553" cy="3843338"/>
          </a:xfrm>
          <a:prstGeom prst="rect">
            <a:avLst/>
          </a:prstGeom>
        </p:spPr>
      </p:pic>
      <p:sp>
        <p:nvSpPr>
          <p:cNvPr id="8" name="内容占位符 1">
            <a:extLst>
              <a:ext uri="{FF2B5EF4-FFF2-40B4-BE49-F238E27FC236}">
                <a16:creationId xmlns:a16="http://schemas.microsoft.com/office/drawing/2014/main" id="{828825B7-3F3F-BD4E-8DAA-C289B8E8FA84}"/>
              </a:ext>
            </a:extLst>
          </p:cNvPr>
          <p:cNvSpPr txBox="1">
            <a:spLocks/>
          </p:cNvSpPr>
          <p:nvPr/>
        </p:nvSpPr>
        <p:spPr>
          <a:xfrm>
            <a:off x="317124" y="825563"/>
            <a:ext cx="5549679" cy="165618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indent="-360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Frequentist approach using</a:t>
            </a: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pseudo exp. to convert Δ</a:t>
            </a:r>
            <a:r>
              <a:rPr lang="el-GR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n-US" altLang="zh-CN" sz="2200" b="0" kern="0" baseline="30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significance</a:t>
            </a:r>
          </a:p>
          <a:p>
            <a:pPr indent="-360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Influence of </a:t>
            </a:r>
            <a:r>
              <a:rPr lang="el-GR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altLang="zh-CN" sz="2200" b="0" kern="0" baseline="-2500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CP</a:t>
            </a: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considered (scanned)</a:t>
            </a:r>
          </a:p>
          <a:p>
            <a:pPr indent="-360000">
              <a:spcBef>
                <a:spcPts val="30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 Ordering is favored at </a:t>
            </a:r>
            <a:r>
              <a:rPr lang="en-US" altLang="zh-CN" sz="22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2.3</a:t>
            </a:r>
            <a:r>
              <a:rPr lang="el-GR" altLang="zh-CN" sz="22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endParaRPr lang="zh-CN" altLang="en-US" sz="2200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6982C150-8538-0C40-AAF8-03F642A54F97}"/>
              </a:ext>
            </a:extLst>
          </p:cNvPr>
          <p:cNvSpPr txBox="1">
            <a:spLocks/>
          </p:cNvSpPr>
          <p:nvPr/>
        </p:nvSpPr>
        <p:spPr>
          <a:xfrm>
            <a:off x="5951984" y="825563"/>
            <a:ext cx="6076231" cy="195264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indent="-360000"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approach </a:t>
            </a:r>
            <a:r>
              <a:rPr lang="en-US" altLang="zh-CN" sz="22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Markov Chain Monte Carlo(MCMC) method</a:t>
            </a:r>
            <a:endParaRPr lang="en-US" altLang="zh-CN" sz="2200" b="0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60000"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 Ordering is favored with a Bayes factor of </a:t>
            </a:r>
            <a:r>
              <a:rPr lang="en-US" altLang="zh-CN" sz="220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10.18 </a:t>
            </a: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2ln</a:t>
            </a:r>
            <a:r>
              <a:rPr lang="en-US" altLang="zh-CN" sz="2200" b="0" kern="0" dirty="0">
                <a:solidFill>
                  <a:srgbClr val="3333FF"/>
                </a:solidFill>
                <a:latin typeface="Symbol" panose="05050102010706020507" pitchFamily="18" charset="2"/>
                <a:cs typeface="Calibri" panose="020F0502020204030204" pitchFamily="34" charset="0"/>
                <a:sym typeface="Wingdings" panose="05000000000000000000" pitchFamily="2" charset="2"/>
              </a:rPr>
              <a:t> k</a:t>
            </a: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= 4.64 </a:t>
            </a:r>
          </a:p>
          <a:p>
            <a:pPr lvl="1"/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 with the frequentist Δ</a:t>
            </a:r>
            <a:r>
              <a:rPr lang="el-GR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n-US" altLang="zh-CN" kern="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62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B7386-2066-5947-A55C-A0974986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Consistent Results from Independent Analyses</a:t>
            </a:r>
            <a:endParaRPr lang="en-US" dirty="0"/>
          </a:p>
        </p:txBody>
      </p:sp>
      <p:sp>
        <p:nvSpPr>
          <p:cNvPr id="5" name="AutoShape 2" descr="https://mail.ihep.ac.cn/coremail/s?func=mbox:getMessageData&amp;mid=1:1tbiAQYFDGo3boYDKQAAsR&amp;part=3">
            <a:extLst>
              <a:ext uri="{FF2B5EF4-FFF2-40B4-BE49-F238E27FC236}">
                <a16:creationId xmlns:a16="http://schemas.microsoft.com/office/drawing/2014/main" id="{20DD7199-1B48-4E47-BF46-33C458F176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A3243D69-FBB0-E246-85FF-FC1668B78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5" y="2060848"/>
            <a:ext cx="10568917" cy="4680520"/>
          </a:xfrm>
          <a:prstGeom prst="rect">
            <a:avLst/>
          </a:prstGeom>
        </p:spPr>
      </p:pic>
      <p:sp>
        <p:nvSpPr>
          <p:cNvPr id="7" name="内容占位符 1">
            <a:extLst>
              <a:ext uri="{FF2B5EF4-FFF2-40B4-BE49-F238E27FC236}">
                <a16:creationId xmlns:a16="http://schemas.microsoft.com/office/drawing/2014/main" id="{FF964CB3-ABE4-7F4F-B21E-F2DD80AB726F}"/>
              </a:ext>
            </a:extLst>
          </p:cNvPr>
          <p:cNvSpPr txBox="1">
            <a:spLocks/>
          </p:cNvSpPr>
          <p:nvPr/>
        </p:nvSpPr>
        <p:spPr>
          <a:xfrm>
            <a:off x="623392" y="908720"/>
            <a:ext cx="11377264" cy="1152128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CN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3 independent analyses got consistent results (0.2</a:t>
            </a:r>
            <a:r>
              <a:rPr lang="el-GR" altLang="zh-CN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n-US" altLang="zh-CN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lvl="1"/>
            <a:r>
              <a:rPr lang="en-US" altLang="zh-CN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event reconstruction code, fiducial volume, selection cuts, efficiency, background estimation, energy response models and oscillation fitters</a:t>
            </a:r>
          </a:p>
        </p:txBody>
      </p:sp>
    </p:spTree>
    <p:extLst>
      <p:ext uri="{BB962C8B-B14F-4D97-AF65-F5344CB8AC3E}">
        <p14:creationId xmlns:p14="http://schemas.microsoft.com/office/powerpoint/2010/main" val="2176534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15C65-2D26-E645-B7E5-ED8D02B0C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Comparison of Results on Oscillation Parameters</a:t>
            </a:r>
            <a:endParaRPr lang="en-US" dirty="0"/>
          </a:p>
        </p:txBody>
      </p:sp>
      <p:sp>
        <p:nvSpPr>
          <p:cNvPr id="4" name="矩形 8">
            <a:extLst>
              <a:ext uri="{FF2B5EF4-FFF2-40B4-BE49-F238E27FC236}">
                <a16:creationId xmlns:a16="http://schemas.microsoft.com/office/drawing/2014/main" id="{7444C5A1-453B-F945-A980-B39077F8088C}"/>
              </a:ext>
            </a:extLst>
          </p:cNvPr>
          <p:cNvSpPr/>
          <p:nvPr/>
        </p:nvSpPr>
        <p:spPr>
          <a:xfrm>
            <a:off x="454815" y="3418749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21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9">
            <a:extLst>
              <a:ext uri="{FF2B5EF4-FFF2-40B4-BE49-F238E27FC236}">
                <a16:creationId xmlns:a16="http://schemas.microsoft.com/office/drawing/2014/main" id="{F1835B38-51A0-B942-A52C-43E729B2CF88}"/>
              </a:ext>
            </a:extLst>
          </p:cNvPr>
          <p:cNvSpPr/>
          <p:nvPr/>
        </p:nvSpPr>
        <p:spPr>
          <a:xfrm>
            <a:off x="479376" y="839610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sin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q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6AECAA30-3780-5543-98E8-622E6D772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215" y="1024276"/>
            <a:ext cx="5222785" cy="2946365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60CC77DC-29D1-BD49-942B-471084E14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214" y="3970641"/>
            <a:ext cx="5223476" cy="2843363"/>
          </a:xfrm>
          <a:prstGeom prst="rect">
            <a:avLst/>
          </a:prstGeom>
        </p:spPr>
      </p:pic>
      <p:sp>
        <p:nvSpPr>
          <p:cNvPr id="9" name="矩形 15">
            <a:extLst>
              <a:ext uri="{FF2B5EF4-FFF2-40B4-BE49-F238E27FC236}">
                <a16:creationId xmlns:a16="http://schemas.microsoft.com/office/drawing/2014/main" id="{94F8C1D4-7B6E-B043-968C-8F2F092035FB}"/>
              </a:ext>
            </a:extLst>
          </p:cNvPr>
          <p:cNvSpPr/>
          <p:nvPr/>
        </p:nvSpPr>
        <p:spPr>
          <a:xfrm>
            <a:off x="7176120" y="778325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1800" b="1" i="0" u="none" strike="noStrike" kern="120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10">
            <a:extLst>
              <a:ext uri="{FF2B5EF4-FFF2-40B4-BE49-F238E27FC236}">
                <a16:creationId xmlns:a16="http://schemas.microsoft.com/office/drawing/2014/main" id="{37A711DB-E1C6-C347-BCA8-F885B5F91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58" y="1257078"/>
            <a:ext cx="6010505" cy="2116197"/>
          </a:xfrm>
          <a:prstGeom prst="rect">
            <a:avLst/>
          </a:prstGeom>
        </p:spPr>
      </p:pic>
      <p:pic>
        <p:nvPicPr>
          <p:cNvPr id="11" name="图片 12">
            <a:extLst>
              <a:ext uri="{FF2B5EF4-FFF2-40B4-BE49-F238E27FC236}">
                <a16:creationId xmlns:a16="http://schemas.microsoft.com/office/drawing/2014/main" id="{BB816EBA-8F1D-7B48-B260-FCC7DAC159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773"/>
          <a:stretch/>
        </p:blipFill>
        <p:spPr>
          <a:xfrm>
            <a:off x="479377" y="3826038"/>
            <a:ext cx="6192687" cy="2429214"/>
          </a:xfrm>
          <a:prstGeom prst="rect">
            <a:avLst/>
          </a:prstGeom>
        </p:spPr>
      </p:pic>
      <p:sp>
        <p:nvSpPr>
          <p:cNvPr id="12" name="矩形 3">
            <a:extLst>
              <a:ext uri="{FF2B5EF4-FFF2-40B4-BE49-F238E27FC236}">
                <a16:creationId xmlns:a16="http://schemas.microsoft.com/office/drawing/2014/main" id="{D60D5083-B4A5-C24D-BB5B-5046AD4900FC}"/>
              </a:ext>
            </a:extLst>
          </p:cNvPr>
          <p:cNvSpPr/>
          <p:nvPr/>
        </p:nvSpPr>
        <p:spPr>
          <a:xfrm>
            <a:off x="424383" y="6241405"/>
            <a:ext cx="6154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from JUNO have smallest uncertainties</a:t>
            </a:r>
            <a:endParaRPr lang="zh-CN" alt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98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1AA492-F251-9771-E63A-DD731FEE0D26}"/>
              </a:ext>
            </a:extLst>
          </p:cNvPr>
          <p:cNvSpPr/>
          <p:nvPr/>
        </p:nvSpPr>
        <p:spPr>
          <a:xfrm>
            <a:off x="2067950" y="1124745"/>
            <a:ext cx="7700458" cy="5414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8816AA-EC8F-F5D8-DFCE-BB93C986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Physics beyond Reactor Neutrino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3A4A03F-98D5-8935-4916-3D1AB625AC17}"/>
              </a:ext>
            </a:extLst>
          </p:cNvPr>
          <p:cNvGrpSpPr>
            <a:grpSpLocks noChangeAspect="1"/>
          </p:cNvGrpSpPr>
          <p:nvPr/>
        </p:nvGrpSpPr>
        <p:grpSpPr>
          <a:xfrm>
            <a:off x="1956390" y="751702"/>
            <a:ext cx="7575899" cy="6105948"/>
            <a:chOff x="2143221" y="542261"/>
            <a:chExt cx="7902479" cy="636916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BD6397-6F03-0724-07BE-85B830A96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3221" y="542261"/>
              <a:ext cx="7902479" cy="636916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6E4833-C283-67AF-4DB2-D00C3756009F}"/>
                </a:ext>
              </a:extLst>
            </p:cNvPr>
            <p:cNvSpPr>
              <a:spLocks/>
            </p:cNvSpPr>
            <p:nvPr/>
          </p:nvSpPr>
          <p:spPr>
            <a:xfrm>
              <a:off x="5997677" y="736600"/>
              <a:ext cx="1533423" cy="5307335"/>
            </a:xfrm>
            <a:prstGeom prst="rect">
              <a:avLst/>
            </a:prstGeom>
            <a:solidFill>
              <a:srgbClr val="3A93FE">
                <a:alpha val="18431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dirty="0">
                <a:solidFill>
                  <a:srgbClr val="0432FF"/>
                </a:solidFill>
                <a:latin typeface="Calibri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8BA76EE-04DE-DF87-C91E-26090DBFE519}"/>
              </a:ext>
            </a:extLst>
          </p:cNvPr>
          <p:cNvSpPr txBox="1"/>
          <p:nvPr/>
        </p:nvSpPr>
        <p:spPr>
          <a:xfrm>
            <a:off x="5744339" y="5409371"/>
            <a:ext cx="1018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JUNO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9F6D5A-8317-6164-1B7D-FDF7D0D7FD75}"/>
              </a:ext>
            </a:extLst>
          </p:cNvPr>
          <p:cNvSpPr txBox="1"/>
          <p:nvPr/>
        </p:nvSpPr>
        <p:spPr>
          <a:xfrm>
            <a:off x="122583" y="5780782"/>
            <a:ext cx="18338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U. Katz and C. Spiering, Prog. Part. </a:t>
            </a:r>
            <a:r>
              <a:rPr lang="en-US" sz="1400" dirty="0" err="1">
                <a:solidFill>
                  <a:schemeClr val="bg1"/>
                </a:solidFill>
              </a:rPr>
              <a:t>Nucl</a:t>
            </a:r>
            <a:r>
              <a:rPr lang="en-US" sz="1400" dirty="0">
                <a:solidFill>
                  <a:schemeClr val="bg1"/>
                </a:solidFill>
              </a:rPr>
              <a:t>. Phys. 67, 651 (2012)</a:t>
            </a:r>
          </a:p>
        </p:txBody>
      </p:sp>
    </p:spTree>
    <p:extLst>
      <p:ext uri="{BB962C8B-B14F-4D97-AF65-F5344CB8AC3E}">
        <p14:creationId xmlns:p14="http://schemas.microsoft.com/office/powerpoint/2010/main" val="11635385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4EE7E-F9DB-6349-148E-ECB86CD76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 at JUNO</a:t>
            </a: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4CA2943D-DFF3-C312-F0E6-552980A7B3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5252905" y="2909612"/>
            <a:ext cx="4807825" cy="1013336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500DB9A-B97D-BD88-AB95-DC538ECA6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51021">
            <a:off x="7675829" y="1108737"/>
            <a:ext cx="1793769" cy="219116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箭头连接符 6">
            <a:extLst>
              <a:ext uri="{FF2B5EF4-FFF2-40B4-BE49-F238E27FC236}">
                <a16:creationId xmlns:a16="http://schemas.microsoft.com/office/drawing/2014/main" id="{9A2D7083-6176-4EF2-CD43-27434DB34221}"/>
              </a:ext>
            </a:extLst>
          </p:cNvPr>
          <p:cNvCxnSpPr/>
          <p:nvPr/>
        </p:nvCxnSpPr>
        <p:spPr>
          <a:xfrm>
            <a:off x="6074218" y="3283026"/>
            <a:ext cx="16603" cy="135888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9">
            <a:extLst>
              <a:ext uri="{FF2B5EF4-FFF2-40B4-BE49-F238E27FC236}">
                <a16:creationId xmlns:a16="http://schemas.microsoft.com/office/drawing/2014/main" id="{9DFEF5FB-9FA5-6B3D-9B67-E8E3662481D7}"/>
              </a:ext>
            </a:extLst>
          </p:cNvPr>
          <p:cNvSpPr txBox="1"/>
          <p:nvPr/>
        </p:nvSpPr>
        <p:spPr>
          <a:xfrm>
            <a:off x="6115829" y="3566137"/>
            <a:ext cx="1239754" cy="479219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700 m</a:t>
            </a:r>
          </a:p>
        </p:txBody>
      </p:sp>
      <p:cxnSp>
        <p:nvCxnSpPr>
          <p:cNvPr id="8" name="直接箭头连接符 8">
            <a:extLst>
              <a:ext uri="{FF2B5EF4-FFF2-40B4-BE49-F238E27FC236}">
                <a16:creationId xmlns:a16="http://schemas.microsoft.com/office/drawing/2014/main" id="{BA4FEBF9-2418-2066-013B-BAD10345EC7E}"/>
              </a:ext>
            </a:extLst>
          </p:cNvPr>
          <p:cNvCxnSpPr/>
          <p:nvPr/>
        </p:nvCxnSpPr>
        <p:spPr>
          <a:xfrm flipH="1">
            <a:off x="6575881" y="3283025"/>
            <a:ext cx="1085846" cy="1358884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9">
            <a:extLst>
              <a:ext uri="{FF2B5EF4-FFF2-40B4-BE49-F238E27FC236}">
                <a16:creationId xmlns:a16="http://schemas.microsoft.com/office/drawing/2014/main" id="{60D1B49E-4C5E-F7F4-58C3-AEB48B226DCD}"/>
              </a:ext>
            </a:extLst>
          </p:cNvPr>
          <p:cNvCxnSpPr/>
          <p:nvPr/>
        </p:nvCxnSpPr>
        <p:spPr>
          <a:xfrm>
            <a:off x="2933399" y="2695874"/>
            <a:ext cx="2490770" cy="2021361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4">
            <a:extLst>
              <a:ext uri="{FF2B5EF4-FFF2-40B4-BE49-F238E27FC236}">
                <a16:creationId xmlns:a16="http://schemas.microsoft.com/office/drawing/2014/main" id="{32122610-5805-2066-4C0A-485E43FB15F3}"/>
              </a:ext>
            </a:extLst>
          </p:cNvPr>
          <p:cNvSpPr txBox="1"/>
          <p:nvPr/>
        </p:nvSpPr>
        <p:spPr>
          <a:xfrm>
            <a:off x="9639494" y="886024"/>
            <a:ext cx="2577186" cy="2007842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Atmospheric Neutrinos</a:t>
            </a:r>
          </a:p>
          <a:p>
            <a:pPr marL="0" marR="0" lvl="0" indent="0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Complementary to reactor neutrinos to improve the sensitivity </a:t>
            </a:r>
            <a:r>
              <a:rPr lang="en-US" altLang="zh-CN" b="0" dirty="0">
                <a:solidFill>
                  <a:srgbClr val="002060"/>
                </a:solidFill>
                <a:latin typeface="Calibri"/>
                <a:ea typeface="微软雅黑" panose="020B0503020204020204" pitchFamily="34" charset="-122"/>
              </a:rPr>
              <a:t>to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mass ordering</a:t>
            </a:r>
          </a:p>
        </p:txBody>
      </p:sp>
      <p:cxnSp>
        <p:nvCxnSpPr>
          <p:cNvPr id="11" name="直接箭头连接符 11">
            <a:extLst>
              <a:ext uri="{FF2B5EF4-FFF2-40B4-BE49-F238E27FC236}">
                <a16:creationId xmlns:a16="http://schemas.microsoft.com/office/drawing/2014/main" id="{4BB80F39-BC42-2904-0A00-684104F06375}"/>
              </a:ext>
            </a:extLst>
          </p:cNvPr>
          <p:cNvCxnSpPr>
            <a:cxnSpLocks/>
          </p:cNvCxnSpPr>
          <p:nvPr/>
        </p:nvCxnSpPr>
        <p:spPr>
          <a:xfrm>
            <a:off x="3707749" y="4731343"/>
            <a:ext cx="1516026" cy="191127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8">
            <a:extLst>
              <a:ext uri="{FF2B5EF4-FFF2-40B4-BE49-F238E27FC236}">
                <a16:creationId xmlns:a16="http://schemas.microsoft.com/office/drawing/2014/main" id="{FB0B3F20-35CE-53D1-DF36-7E75A8AF8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1" y="4641909"/>
            <a:ext cx="4529492" cy="113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25" tIns="54412" rIns="108825" bIns="54412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Reactor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Determine neutrino mass</a:t>
            </a: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ordering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Measure oscillation parameters </a:t>
            </a:r>
          </a:p>
        </p:txBody>
      </p:sp>
      <p:cxnSp>
        <p:nvCxnSpPr>
          <p:cNvPr id="13" name="直接箭头连接符 13">
            <a:extLst>
              <a:ext uri="{FF2B5EF4-FFF2-40B4-BE49-F238E27FC236}">
                <a16:creationId xmlns:a16="http://schemas.microsoft.com/office/drawing/2014/main" id="{A52D36A7-F744-85D2-14EE-AD992F9CD155}"/>
              </a:ext>
            </a:extLst>
          </p:cNvPr>
          <p:cNvCxnSpPr/>
          <p:nvPr/>
        </p:nvCxnSpPr>
        <p:spPr>
          <a:xfrm flipH="1">
            <a:off x="7253046" y="4118238"/>
            <a:ext cx="1818209" cy="687798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8">
            <a:extLst>
              <a:ext uri="{FF2B5EF4-FFF2-40B4-BE49-F238E27FC236}">
                <a16:creationId xmlns:a16="http://schemas.microsoft.com/office/drawing/2014/main" id="{1105C1AD-BA29-F163-42EC-2CAFE1D96962}"/>
              </a:ext>
            </a:extLst>
          </p:cNvPr>
          <p:cNvSpPr txBox="1"/>
          <p:nvPr/>
        </p:nvSpPr>
        <p:spPr>
          <a:xfrm>
            <a:off x="9231616" y="3837957"/>
            <a:ext cx="3016004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Geoneutrinos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Examine the Earth's geophysical model </a:t>
            </a:r>
          </a:p>
        </p:txBody>
      </p:sp>
      <p:sp>
        <p:nvSpPr>
          <p:cNvPr id="15" name="文本框 19">
            <a:extLst>
              <a:ext uri="{FF2B5EF4-FFF2-40B4-BE49-F238E27FC236}">
                <a16:creationId xmlns:a16="http://schemas.microsoft.com/office/drawing/2014/main" id="{A8CD8902-B86E-130A-C168-DB3617DF2EF0}"/>
              </a:ext>
            </a:extLst>
          </p:cNvPr>
          <p:cNvSpPr txBox="1"/>
          <p:nvPr/>
        </p:nvSpPr>
        <p:spPr>
          <a:xfrm>
            <a:off x="280440" y="2049851"/>
            <a:ext cx="2739964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</a:rPr>
              <a:t>Solar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</a:rPr>
              <a:t>Examine the dynamics of </a:t>
            </a:r>
            <a:r>
              <a:rPr lang="en-US" altLang="zh-CN" b="0" dirty="0">
                <a:solidFill>
                  <a:srgbClr val="002060"/>
                </a:solidFill>
                <a:latin typeface="Calibri"/>
                <a:ea typeface="微软雅黑" panose="020B0503020204020204" pitchFamily="34" charset="-122"/>
              </a:rPr>
              <a:t>s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</a:rPr>
              <a:t>tellar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</a:rPr>
              <a:t> evolution</a:t>
            </a:r>
          </a:p>
        </p:txBody>
      </p:sp>
      <p:pic>
        <p:nvPicPr>
          <p:cNvPr id="16" name="图片 16">
            <a:extLst>
              <a:ext uri="{FF2B5EF4-FFF2-40B4-BE49-F238E27FC236}">
                <a16:creationId xmlns:a16="http://schemas.microsoft.com/office/drawing/2014/main" id="{8B64C9E8-7BD4-73AB-C192-8A18B07517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3140618" y="986146"/>
            <a:ext cx="987404" cy="897532"/>
          </a:xfrm>
          <a:prstGeom prst="rect">
            <a:avLst/>
          </a:prstGeom>
        </p:spPr>
      </p:pic>
      <p:cxnSp>
        <p:nvCxnSpPr>
          <p:cNvPr id="17" name="直接箭头连接符 17">
            <a:extLst>
              <a:ext uri="{FF2B5EF4-FFF2-40B4-BE49-F238E27FC236}">
                <a16:creationId xmlns:a16="http://schemas.microsoft.com/office/drawing/2014/main" id="{1797BF81-07C7-6D9B-8DBB-10511ACCB958}"/>
              </a:ext>
            </a:extLst>
          </p:cNvPr>
          <p:cNvCxnSpPr>
            <a:cxnSpLocks/>
          </p:cNvCxnSpPr>
          <p:nvPr/>
        </p:nvCxnSpPr>
        <p:spPr>
          <a:xfrm>
            <a:off x="5155575" y="2740100"/>
            <a:ext cx="644007" cy="1765532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7" descr="SOLEIL">
            <a:extLst>
              <a:ext uri="{FF2B5EF4-FFF2-40B4-BE49-F238E27FC236}">
                <a16:creationId xmlns:a16="http://schemas.microsoft.com/office/drawing/2014/main" id="{3D104060-A2A5-CE87-D65E-2DC51D29C6C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77706" y="1133332"/>
            <a:ext cx="986826" cy="9165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本框 23">
            <a:extLst>
              <a:ext uri="{FF2B5EF4-FFF2-40B4-BE49-F238E27FC236}">
                <a16:creationId xmlns:a16="http://schemas.microsoft.com/office/drawing/2014/main" id="{7B804656-B9CC-7A1A-3D21-4A4747A4E316}"/>
              </a:ext>
            </a:extLst>
          </p:cNvPr>
          <p:cNvSpPr txBox="1"/>
          <p:nvPr/>
        </p:nvSpPr>
        <p:spPr>
          <a:xfrm>
            <a:off x="4178473" y="908674"/>
            <a:ext cx="4591283" cy="1802658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Supernova Neutrinos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Cosmic evolution, star formation, supernova explosion mechanism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Diffuse Supernova Neutrino Background</a:t>
            </a: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Potential to discover DSNB </a:t>
            </a:r>
          </a:p>
        </p:txBody>
      </p:sp>
      <p:sp>
        <p:nvSpPr>
          <p:cNvPr id="20" name="文本框 24">
            <a:extLst>
              <a:ext uri="{FF2B5EF4-FFF2-40B4-BE49-F238E27FC236}">
                <a16:creationId xmlns:a16="http://schemas.microsoft.com/office/drawing/2014/main" id="{6F5E6BC2-4F36-4366-DAB5-9F9EC119F736}"/>
              </a:ext>
            </a:extLst>
          </p:cNvPr>
          <p:cNvSpPr txBox="1"/>
          <p:nvPr/>
        </p:nvSpPr>
        <p:spPr>
          <a:xfrm>
            <a:off x="8164158" y="4930459"/>
            <a:ext cx="4027842" cy="1084513"/>
          </a:xfrm>
          <a:prstGeom prst="rect">
            <a:avLst/>
          </a:prstGeom>
          <a:noFill/>
        </p:spPr>
        <p:txBody>
          <a:bodyPr wrap="square" lIns="108825" tIns="54412" rIns="108825" bIns="544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lang="en-US" altLang="zh-CN" dirty="0">
                <a:solidFill>
                  <a:srgbClr val="FF0000"/>
                </a:solidFill>
                <a:latin typeface="Calibri"/>
                <a:ea typeface="微软雅黑" panose="020B0503020204020204" pitchFamily="34" charset="-122"/>
              </a:rPr>
              <a:t>N</a:t>
            </a:r>
            <a:r>
              <a:rPr kumimoji="0" lang="en-US" altLang="zh-CN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ew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physics</a:t>
            </a:r>
            <a:r>
              <a:rPr lang="en-US" altLang="zh-CN" dirty="0">
                <a:solidFill>
                  <a:srgbClr val="FF0000"/>
                </a:solidFill>
                <a:latin typeface="Calibri"/>
                <a:ea typeface="微软雅黑" panose="020B0503020204020204" pitchFamily="34" charset="-122"/>
              </a:rPr>
              <a:t> searches 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ts val="355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e.g., </a:t>
            </a:r>
            <a:r>
              <a:rPr lang="en-US" altLang="zh-CN" b="0" dirty="0">
                <a:solidFill>
                  <a:srgbClr val="002060"/>
                </a:solidFill>
                <a:latin typeface="Calibri"/>
                <a:ea typeface="微软雅黑" panose="020B0503020204020204" pitchFamily="34" charset="-122"/>
              </a:rPr>
              <a:t>p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roton decay and sterile neutrinos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F9C5EB5B-2EB7-01F3-C46E-265127E71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/>
          <a:srcRect/>
          <a:stretch>
            <a:fillRect/>
          </a:stretch>
        </p:blipFill>
        <p:spPr bwMode="auto">
          <a:xfrm>
            <a:off x="5424169" y="4806035"/>
            <a:ext cx="1516549" cy="172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直接箭头连接符 23">
            <a:extLst>
              <a:ext uri="{FF2B5EF4-FFF2-40B4-BE49-F238E27FC236}">
                <a16:creationId xmlns:a16="http://schemas.microsoft.com/office/drawing/2014/main" id="{469E8AAD-BFCB-34A0-2C02-07D98141F8BC}"/>
              </a:ext>
            </a:extLst>
          </p:cNvPr>
          <p:cNvCxnSpPr/>
          <p:nvPr/>
        </p:nvCxnSpPr>
        <p:spPr>
          <a:xfrm flipH="1">
            <a:off x="7253046" y="5486389"/>
            <a:ext cx="863784" cy="0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4">
            <a:extLst>
              <a:ext uri="{FF2B5EF4-FFF2-40B4-BE49-F238E27FC236}">
                <a16:creationId xmlns:a16="http://schemas.microsoft.com/office/drawing/2014/main" id="{CE981D2E-B533-3375-5AF3-C360F4A0F7A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10559463" y="2989226"/>
            <a:ext cx="973983" cy="89256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" name="文本框 25">
            <a:extLst>
              <a:ext uri="{FF2B5EF4-FFF2-40B4-BE49-F238E27FC236}">
                <a16:creationId xmlns:a16="http://schemas.microsoft.com/office/drawing/2014/main" id="{466AD0FC-02D9-0633-2E9D-5EB9D697BF25}"/>
              </a:ext>
            </a:extLst>
          </p:cNvPr>
          <p:cNvSpPr txBox="1"/>
          <p:nvPr/>
        </p:nvSpPr>
        <p:spPr>
          <a:xfrm>
            <a:off x="7891891" y="6184879"/>
            <a:ext cx="3819434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dirty="0">
                <a:solidFill>
                  <a:srgbClr val="0000FF"/>
                </a:solidFill>
                <a:effectLst/>
                <a:latin typeface="Open Sans" panose="020B0604020202020204" pitchFamily="34" charset="0"/>
              </a:rPr>
              <a:t>J. Phys. G 43 (2016) 030401</a:t>
            </a:r>
          </a:p>
          <a:p>
            <a:r>
              <a:rPr lang="en-US" altLang="zh-CN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Prog. Part. </a:t>
            </a:r>
            <a:r>
              <a:rPr lang="en-US" altLang="zh-CN" sz="1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</a:t>
            </a:r>
            <a:r>
              <a:rPr lang="en-US" altLang="zh-CN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Phys. 123(2022), 103927</a:t>
            </a:r>
            <a:endParaRPr lang="zh-CN" alt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 descr="A black nuclear power plant with smoke coming out of it&#10;&#10;AI-generated content may be incorrect.">
            <a:extLst>
              <a:ext uri="{FF2B5EF4-FFF2-40B4-BE49-F238E27FC236}">
                <a16:creationId xmlns:a16="http://schemas.microsoft.com/office/drawing/2014/main" id="{05E60E1F-299F-19F8-0359-3DFD213E06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6" r="25286" b="1548"/>
          <a:stretch/>
        </p:blipFill>
        <p:spPr>
          <a:xfrm>
            <a:off x="1104522" y="3371436"/>
            <a:ext cx="1305525" cy="125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3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6C15D-4E36-AD48-6402-2A1040223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3">
                <a:extLst>
                  <a:ext uri="{FF2B5EF4-FFF2-40B4-BE49-F238E27FC236}">
                    <a16:creationId xmlns:a16="http://schemas.microsoft.com/office/drawing/2014/main" id="{6FEF6D89-AA06-69C6-4D34-89C9A33B95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489" y="5517232"/>
                <a:ext cx="12486630" cy="5388907"/>
              </a:xfrm>
              <a:prstGeom prst="rect">
                <a:avLst/>
              </a:prstGeom>
            </p:spPr>
            <p:txBody>
              <a:bodyPr vert="horz" wrap="square" lIns="90170" tIns="46990" rIns="90170" bIns="46990" rtlCol="0">
                <a:normAutofit/>
              </a:bodyPr>
              <a:lstStyle>
                <a:lvl1pPr marL="288000" indent="-2880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SzPct val="75000"/>
                  <a:buFont typeface="Wingdings" panose="05000000000000000000" pitchFamily="2" charset="2"/>
                  <a:buChar char="u"/>
                  <a:defRPr sz="2400" b="1" kern="1200" spc="0" baseline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defRPr>
                </a:lvl1pPr>
                <a:lvl2pPr marL="720000" indent="-2880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Font typeface="Wingdings" panose="05000000000000000000" pitchFamily="2" charset="2"/>
                  <a:buChar char=""/>
                  <a:defRPr sz="2000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Coincidence between prompt positron and delayed neutron signals allows for powerful background rejection.</a:t>
                </a:r>
              </a:p>
              <a:p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Energy of positron preserves information about energy of incoming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𝑬</m:t>
                        </m:r>
                      </m:e>
                      <m:sub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20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𝝂</m:t>
                                </m:r>
                              </m:e>
                            </m:acc>
                          </m:e>
                          <m:sub>
                            <m:r>
                              <a:rPr lang="en-US" sz="2200" b="1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𝒆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≈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𝑬</m:t>
                        </m:r>
                      </m:e>
                      <m:sub>
                        <m:sSup>
                          <m:sSupPr>
                            <m:ctrlPr>
                              <a:rPr lang="en-US" sz="2200" b="1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200" b="1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200" b="1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+ 0.78 MeV</a:t>
                </a:r>
              </a:p>
            </p:txBody>
          </p:sp>
        </mc:Choice>
        <mc:Fallback xmlns="">
          <p:sp>
            <p:nvSpPr>
              <p:cNvPr id="19" name="Content Placeholder 3">
                <a:extLst>
                  <a:ext uri="{FF2B5EF4-FFF2-40B4-BE49-F238E27FC236}">
                    <a16:creationId xmlns:a16="http://schemas.microsoft.com/office/drawing/2014/main" id="{6FEF6D89-AA06-69C6-4D34-89C9A33B9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89" y="5517232"/>
                <a:ext cx="12486630" cy="5388907"/>
              </a:xfrm>
              <a:prstGeom prst="rect">
                <a:avLst/>
              </a:prstGeom>
              <a:blipFill>
                <a:blip r:embed="rId3"/>
                <a:stretch>
                  <a:fillRect l="-203" t="-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17B0740A-D2CB-5FB4-4AEA-4CCB14CFA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Reactor Antineutrino Detection</a:t>
            </a:r>
          </a:p>
        </p:txBody>
      </p:sp>
      <p:pic>
        <p:nvPicPr>
          <p:cNvPr id="17" name="Content Placeholder 16" descr="A diagram of a nucleus&#10;&#10;AI-generated content may be incorrect.">
            <a:extLst>
              <a:ext uri="{FF2B5EF4-FFF2-40B4-BE49-F238E27FC236}">
                <a16:creationId xmlns:a16="http://schemas.microsoft.com/office/drawing/2014/main" id="{5E3DF5D3-A44E-FF2F-16D4-D5007A092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926" y="1062747"/>
            <a:ext cx="4896544" cy="3885458"/>
          </a:xfrm>
        </p:spPr>
      </p:pic>
      <p:pic>
        <p:nvPicPr>
          <p:cNvPr id="18" name="object 25">
            <a:extLst>
              <a:ext uri="{FF2B5EF4-FFF2-40B4-BE49-F238E27FC236}">
                <a16:creationId xmlns:a16="http://schemas.microsoft.com/office/drawing/2014/main" id="{4A850694-36F7-E276-AA3D-400A8C6C00B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20158" y="1124744"/>
            <a:ext cx="4176464" cy="3848348"/>
          </a:xfrm>
          <a:prstGeom prst="rect">
            <a:avLst/>
          </a:prstGeom>
        </p:spPr>
      </p:pic>
      <p:sp>
        <p:nvSpPr>
          <p:cNvPr id="20" name="object 46">
            <a:extLst>
              <a:ext uri="{FF2B5EF4-FFF2-40B4-BE49-F238E27FC236}">
                <a16:creationId xmlns:a16="http://schemas.microsoft.com/office/drawing/2014/main" id="{12B8CC0C-9AB6-6E29-F5A7-49E70969E0A1}"/>
              </a:ext>
            </a:extLst>
          </p:cNvPr>
          <p:cNvSpPr txBox="1"/>
          <p:nvPr/>
        </p:nvSpPr>
        <p:spPr>
          <a:xfrm>
            <a:off x="951284" y="2693334"/>
            <a:ext cx="1595708" cy="35813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 fontAlgn="auto">
              <a:spcBef>
                <a:spcPts val="64"/>
              </a:spcBef>
              <a:spcAft>
                <a:spcPts val="0"/>
              </a:spcAft>
              <a:buClrTx/>
              <a:buSzTx/>
              <a:tabLst>
                <a:tab pos="234504" algn="l"/>
                <a:tab pos="1251458" algn="l"/>
              </a:tabLst>
            </a:pPr>
            <a:r>
              <a:rPr sz="2274" b="0" i="1" kern="0" spc="-761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ν</a:t>
            </a:r>
            <a:r>
              <a:rPr sz="2274" b="0" kern="0" spc="49" dirty="0">
                <a:solidFill>
                  <a:sysClr val="windowText" lastClr="000000"/>
                </a:solidFill>
                <a:latin typeface="Cambria"/>
                <a:cs typeface="Cambria"/>
              </a:rPr>
              <a:t>¯</a:t>
            </a:r>
            <a:r>
              <a:rPr sz="2274" b="0" kern="0" dirty="0">
                <a:solidFill>
                  <a:sysClr val="windowText" lastClr="000000"/>
                </a:solidFill>
                <a:latin typeface="Cambria"/>
                <a:cs typeface="Cambria"/>
              </a:rPr>
              <a:t>	</a:t>
            </a:r>
            <a:r>
              <a:rPr sz="2092" b="0" kern="0" dirty="0">
                <a:solidFill>
                  <a:sysClr val="windowText" lastClr="000000"/>
                </a:solidFill>
                <a:latin typeface="Symbol"/>
                <a:cs typeface="Symbol"/>
              </a:rPr>
              <a:t></a:t>
            </a:r>
            <a:r>
              <a:rPr sz="2092" b="0" kern="0" spc="-49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092" kern="0" dirty="0">
                <a:solidFill>
                  <a:sysClr val="windowText" lastClr="000000"/>
                </a:solidFill>
                <a:latin typeface="Calibri"/>
                <a:cs typeface="Calibri"/>
              </a:rPr>
              <a:t>p </a:t>
            </a:r>
            <a:r>
              <a:rPr sz="2092" b="0" kern="0" dirty="0">
                <a:solidFill>
                  <a:sysClr val="windowText" lastClr="000000"/>
                </a:solidFill>
                <a:latin typeface="Symbol"/>
                <a:cs typeface="Symbol"/>
              </a:rPr>
              <a:t></a:t>
            </a:r>
            <a:r>
              <a:rPr sz="2092" b="0" kern="0" spc="-49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2092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e</a:t>
            </a:r>
            <a:r>
              <a:rPr sz="2092" kern="0" dirty="0">
                <a:solidFill>
                  <a:sysClr val="windowText" lastClr="000000"/>
                </a:solidFill>
                <a:latin typeface="Calibri"/>
                <a:cs typeface="Calibri"/>
              </a:rPr>
              <a:t>	+ </a:t>
            </a:r>
            <a:r>
              <a:rPr sz="2092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endParaRPr sz="2092" b="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1" name="object 55">
            <a:extLst>
              <a:ext uri="{FF2B5EF4-FFF2-40B4-BE49-F238E27FC236}">
                <a16:creationId xmlns:a16="http://schemas.microsoft.com/office/drawing/2014/main" id="{D11E9417-2825-FEB0-3B9D-32DF8840173B}"/>
              </a:ext>
            </a:extLst>
          </p:cNvPr>
          <p:cNvSpPr txBox="1"/>
          <p:nvPr/>
        </p:nvSpPr>
        <p:spPr>
          <a:xfrm>
            <a:off x="324568" y="3455797"/>
            <a:ext cx="1113607" cy="847646"/>
          </a:xfrm>
          <a:prstGeom prst="rect">
            <a:avLst/>
          </a:prstGeom>
        </p:spPr>
        <p:txBody>
          <a:bodyPr vert="horz" wrap="square" lIns="0" tIns="3851" rIns="0" bIns="0" rtlCol="0">
            <a:spAutoFit/>
          </a:bodyPr>
          <a:lstStyle/>
          <a:p>
            <a:pPr marL="23104" marR="18483" defTabSz="554492" fontAlgn="auto">
              <a:lnSpc>
                <a:spcPct val="101600"/>
              </a:lnSpc>
              <a:spcBef>
                <a:spcPts val="30"/>
              </a:spcBef>
              <a:spcAft>
                <a:spcPts val="0"/>
              </a:spcAft>
              <a:buClrTx/>
              <a:buSzTx/>
            </a:pPr>
            <a:r>
              <a:rPr sz="1304" b="0" kern="0" dirty="0">
                <a:solidFill>
                  <a:srgbClr val="DB352A"/>
                </a:solidFill>
                <a:latin typeface="Arial"/>
                <a:cs typeface="Arial"/>
              </a:rPr>
              <a:t>Prompt</a:t>
            </a:r>
            <a:r>
              <a:rPr sz="1304" b="0" kern="0" spc="49" dirty="0">
                <a:solidFill>
                  <a:srgbClr val="DB352A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DB352A"/>
                </a:solidFill>
                <a:latin typeface="Arial"/>
                <a:cs typeface="Arial"/>
              </a:rPr>
              <a:t>signal: </a:t>
            </a:r>
            <a:r>
              <a:rPr sz="1546" b="0" i="1" kern="0" spc="118" dirty="0">
                <a:solidFill>
                  <a:srgbClr val="DB352A"/>
                </a:solidFill>
                <a:latin typeface="Times New Roman"/>
                <a:cs typeface="Times New Roman"/>
              </a:rPr>
              <a:t>e</a:t>
            </a:r>
            <a:r>
              <a:rPr sz="1637" b="0" kern="0" spc="177" baseline="29320" dirty="0">
                <a:solidFill>
                  <a:srgbClr val="DB352A"/>
                </a:solidFill>
                <a:latin typeface="Cambria"/>
                <a:cs typeface="Cambria"/>
              </a:rPr>
              <a:t>+</a:t>
            </a:r>
            <a:r>
              <a:rPr sz="1637" b="0" kern="0" spc="182" baseline="29320" dirty="0">
                <a:solidFill>
                  <a:srgbClr val="DB352A"/>
                </a:solidFill>
                <a:latin typeface="Cambria"/>
                <a:cs typeface="Cambria"/>
              </a:rPr>
              <a:t> </a:t>
            </a:r>
            <a:r>
              <a:rPr sz="1304" b="0" kern="0" spc="-6" dirty="0">
                <a:solidFill>
                  <a:srgbClr val="DB352A"/>
                </a:solidFill>
                <a:latin typeface="Arial"/>
                <a:cs typeface="Arial"/>
              </a:rPr>
              <a:t>kinetic energy</a:t>
            </a:r>
            <a:r>
              <a:rPr sz="1304" b="0" kern="0" spc="-36" dirty="0">
                <a:solidFill>
                  <a:srgbClr val="DB352A"/>
                </a:solidFill>
                <a:latin typeface="Arial"/>
                <a:cs typeface="Arial"/>
              </a:rPr>
              <a:t> </a:t>
            </a:r>
            <a:r>
              <a:rPr sz="1304" b="0" kern="0" dirty="0">
                <a:solidFill>
                  <a:srgbClr val="DB352A"/>
                </a:solidFill>
                <a:latin typeface="Arial"/>
                <a:cs typeface="Arial"/>
              </a:rPr>
              <a:t>loss</a:t>
            </a:r>
            <a:r>
              <a:rPr sz="1304" b="0" kern="0" spc="-36" dirty="0">
                <a:solidFill>
                  <a:srgbClr val="DB352A"/>
                </a:solidFill>
                <a:latin typeface="Arial"/>
                <a:cs typeface="Arial"/>
              </a:rPr>
              <a:t> </a:t>
            </a:r>
            <a:r>
              <a:rPr sz="1304" b="0" kern="0" spc="-30" dirty="0">
                <a:solidFill>
                  <a:srgbClr val="DB352A"/>
                </a:solidFill>
                <a:latin typeface="Arial"/>
                <a:cs typeface="Arial"/>
              </a:rPr>
              <a:t>+ </a:t>
            </a:r>
            <a:r>
              <a:rPr sz="1304" b="0" kern="0" spc="-6" dirty="0">
                <a:solidFill>
                  <a:srgbClr val="DB352A"/>
                </a:solidFill>
                <a:latin typeface="Arial"/>
                <a:cs typeface="Arial"/>
              </a:rPr>
              <a:t>annihilation</a:t>
            </a:r>
            <a:endParaRPr sz="1304" b="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2" name="object 62">
            <a:extLst>
              <a:ext uri="{FF2B5EF4-FFF2-40B4-BE49-F238E27FC236}">
                <a16:creationId xmlns:a16="http://schemas.microsoft.com/office/drawing/2014/main" id="{AAC5C015-C30C-6BE6-E51D-186C16547B65}"/>
              </a:ext>
            </a:extLst>
          </p:cNvPr>
          <p:cNvSpPr txBox="1"/>
          <p:nvPr/>
        </p:nvSpPr>
        <p:spPr>
          <a:xfrm>
            <a:off x="2050926" y="3461448"/>
            <a:ext cx="1651927" cy="1033243"/>
          </a:xfrm>
          <a:prstGeom prst="rect">
            <a:avLst/>
          </a:prstGeom>
        </p:spPr>
        <p:txBody>
          <a:bodyPr vert="horz" wrap="square" lIns="0" tIns="13092" rIns="0" bIns="0" rtlCol="0">
            <a:spAutoFit/>
          </a:bodyPr>
          <a:lstStyle/>
          <a:p>
            <a:pPr marL="7701" marR="3081" defTabSz="554492" fontAlgn="auto">
              <a:lnSpc>
                <a:spcPct val="103200"/>
              </a:lnSpc>
              <a:spcBef>
                <a:spcPts val="103"/>
              </a:spcBef>
              <a:spcAft>
                <a:spcPts val="0"/>
              </a:spcAft>
              <a:buClrTx/>
              <a:buSzTx/>
            </a:pP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Delayed</a:t>
            </a:r>
            <a:r>
              <a:rPr sz="1304" b="0" kern="0" spc="-58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signal: </a:t>
            </a:r>
            <a:r>
              <a:rPr sz="1304" b="0" kern="0" dirty="0">
                <a:solidFill>
                  <a:srgbClr val="628EB8"/>
                </a:solidFill>
                <a:latin typeface="Arial"/>
                <a:cs typeface="Arial"/>
              </a:rPr>
              <a:t>capture</a:t>
            </a:r>
            <a:r>
              <a:rPr sz="1304" b="0" kern="0" spc="-3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dirty="0">
                <a:solidFill>
                  <a:srgbClr val="628EB8"/>
                </a:solidFill>
                <a:latin typeface="Arial"/>
                <a:cs typeface="Arial"/>
              </a:rPr>
              <a:t>on</a:t>
            </a:r>
            <a:r>
              <a:rPr sz="1304" b="0" kern="0" spc="3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Hydrogen </a:t>
            </a:r>
            <a:r>
              <a:rPr sz="1304" b="0" kern="0" spc="-39" dirty="0">
                <a:solidFill>
                  <a:srgbClr val="628EB8"/>
                </a:solidFill>
                <a:latin typeface="Arial"/>
                <a:cs typeface="Arial"/>
              </a:rPr>
              <a:t>(nH)</a:t>
            </a:r>
            <a:r>
              <a:rPr sz="1304" b="0" kern="0" spc="-21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dirty="0">
                <a:solidFill>
                  <a:srgbClr val="628EB8"/>
                </a:solidFill>
                <a:latin typeface="Arial"/>
                <a:cs typeface="Arial"/>
              </a:rPr>
              <a:t>or</a:t>
            </a:r>
            <a:r>
              <a:rPr sz="1304" b="0" kern="0" spc="-18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Gadolinium </a:t>
            </a:r>
            <a:r>
              <a:rPr sz="1304" b="0" kern="0" spc="-33" dirty="0">
                <a:solidFill>
                  <a:srgbClr val="628EB8"/>
                </a:solidFill>
                <a:latin typeface="Arial"/>
                <a:cs typeface="Arial"/>
              </a:rPr>
              <a:t>(nGd)</a:t>
            </a:r>
            <a:r>
              <a:rPr sz="1304" b="0" kern="0" spc="-21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dirty="0">
                <a:solidFill>
                  <a:srgbClr val="628EB8"/>
                </a:solidFill>
                <a:latin typeface="Arial"/>
                <a:cs typeface="Arial"/>
              </a:rPr>
              <a:t>and</a:t>
            </a:r>
            <a:r>
              <a:rPr sz="1304" b="0" kern="0" spc="-18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subsequent </a:t>
            </a:r>
            <a:r>
              <a:rPr sz="1304" b="0" kern="0" dirty="0">
                <a:solidFill>
                  <a:srgbClr val="628EB8"/>
                </a:solidFill>
                <a:latin typeface="Arial"/>
                <a:cs typeface="Arial"/>
              </a:rPr>
              <a:t>gamma-ray</a:t>
            </a:r>
            <a:r>
              <a:rPr sz="1304" b="0" kern="0" spc="-9" dirty="0">
                <a:solidFill>
                  <a:srgbClr val="628EB8"/>
                </a:solidFill>
                <a:latin typeface="Arial"/>
                <a:cs typeface="Arial"/>
              </a:rPr>
              <a:t> </a:t>
            </a:r>
            <a:r>
              <a:rPr sz="1304" b="0" kern="0" spc="-6" dirty="0">
                <a:solidFill>
                  <a:srgbClr val="628EB8"/>
                </a:solidFill>
                <a:latin typeface="Arial"/>
                <a:cs typeface="Arial"/>
              </a:rPr>
              <a:t>emission</a:t>
            </a:r>
            <a:endParaRPr sz="1304" b="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23" name="object 63">
            <a:extLst>
              <a:ext uri="{FF2B5EF4-FFF2-40B4-BE49-F238E27FC236}">
                <a16:creationId xmlns:a16="http://schemas.microsoft.com/office/drawing/2014/main" id="{113BDEA8-B317-6905-F3B2-1738F6EDBBCD}"/>
              </a:ext>
            </a:extLst>
          </p:cNvPr>
          <p:cNvGrpSpPr/>
          <p:nvPr/>
        </p:nvGrpSpPr>
        <p:grpSpPr>
          <a:xfrm>
            <a:off x="1487616" y="3053937"/>
            <a:ext cx="1847925" cy="611868"/>
            <a:chOff x="2806277" y="4791998"/>
            <a:chExt cx="3047365" cy="1009015"/>
          </a:xfrm>
        </p:grpSpPr>
        <p:pic>
          <p:nvPicPr>
            <p:cNvPr id="24" name="object 64">
              <a:extLst>
                <a:ext uri="{FF2B5EF4-FFF2-40B4-BE49-F238E27FC236}">
                  <a16:creationId xmlns:a16="http://schemas.microsoft.com/office/drawing/2014/main" id="{3102127E-7FBC-BE63-9B62-9768EDA9F80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54278" y="5612394"/>
              <a:ext cx="198946" cy="188475"/>
            </a:xfrm>
            <a:prstGeom prst="rect">
              <a:avLst/>
            </a:prstGeom>
          </p:spPr>
        </p:pic>
        <p:sp>
          <p:nvSpPr>
            <p:cNvPr id="25" name="object 65">
              <a:extLst>
                <a:ext uri="{FF2B5EF4-FFF2-40B4-BE49-F238E27FC236}">
                  <a16:creationId xmlns:a16="http://schemas.microsoft.com/office/drawing/2014/main" id="{D34416C5-408B-80AB-2C08-DA4B2B8EAC17}"/>
                </a:ext>
              </a:extLst>
            </p:cNvPr>
            <p:cNvSpPr/>
            <p:nvPr/>
          </p:nvSpPr>
          <p:spPr>
            <a:xfrm>
              <a:off x="2816748" y="4802469"/>
              <a:ext cx="794385" cy="796290"/>
            </a:xfrm>
            <a:custGeom>
              <a:avLst/>
              <a:gdLst/>
              <a:ahLst/>
              <a:cxnLst/>
              <a:rect l="l" t="t" r="r" b="b"/>
              <a:pathLst>
                <a:path w="794385" h="796289">
                  <a:moveTo>
                    <a:pt x="0" y="796139"/>
                  </a:moveTo>
                  <a:lnTo>
                    <a:pt x="62995" y="769893"/>
                  </a:lnTo>
                  <a:lnTo>
                    <a:pt x="123387" y="743180"/>
                  </a:lnTo>
                  <a:lnTo>
                    <a:pt x="181177" y="716001"/>
                  </a:lnTo>
                  <a:lnTo>
                    <a:pt x="236364" y="688355"/>
                  </a:lnTo>
                  <a:lnTo>
                    <a:pt x="288948" y="660242"/>
                  </a:lnTo>
                  <a:lnTo>
                    <a:pt x="338930" y="631662"/>
                  </a:lnTo>
                  <a:lnTo>
                    <a:pt x="386309" y="602616"/>
                  </a:lnTo>
                  <a:lnTo>
                    <a:pt x="431085" y="573104"/>
                  </a:lnTo>
                  <a:lnTo>
                    <a:pt x="473259" y="543125"/>
                  </a:lnTo>
                  <a:lnTo>
                    <a:pt x="512829" y="512679"/>
                  </a:lnTo>
                  <a:lnTo>
                    <a:pt x="549798" y="481767"/>
                  </a:lnTo>
                  <a:lnTo>
                    <a:pt x="584163" y="450388"/>
                  </a:lnTo>
                  <a:lnTo>
                    <a:pt x="615925" y="418542"/>
                  </a:lnTo>
                  <a:lnTo>
                    <a:pt x="645085" y="386230"/>
                  </a:lnTo>
                  <a:lnTo>
                    <a:pt x="671643" y="353451"/>
                  </a:lnTo>
                  <a:lnTo>
                    <a:pt x="695597" y="320206"/>
                  </a:lnTo>
                  <a:lnTo>
                    <a:pt x="716949" y="286493"/>
                  </a:lnTo>
                  <a:lnTo>
                    <a:pt x="735698" y="252315"/>
                  </a:lnTo>
                  <a:lnTo>
                    <a:pt x="751844" y="217670"/>
                  </a:lnTo>
                  <a:lnTo>
                    <a:pt x="776328" y="146979"/>
                  </a:lnTo>
                  <a:lnTo>
                    <a:pt x="790402" y="74423"/>
                  </a:lnTo>
                  <a:lnTo>
                    <a:pt x="793535" y="37444"/>
                  </a:lnTo>
                  <a:lnTo>
                    <a:pt x="794065" y="0"/>
                  </a:lnTo>
                </a:path>
              </a:pathLst>
            </a:custGeom>
            <a:ln w="20941">
              <a:solidFill>
                <a:srgbClr val="DC3D33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defTabSz="554492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endParaRPr sz="1092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66">
              <a:extLst>
                <a:ext uri="{FF2B5EF4-FFF2-40B4-BE49-F238E27FC236}">
                  <a16:creationId xmlns:a16="http://schemas.microsoft.com/office/drawing/2014/main" id="{2E8D8207-6CFB-76E9-B787-22E0CDE47485}"/>
                </a:ext>
              </a:extLst>
            </p:cNvPr>
            <p:cNvSpPr/>
            <p:nvPr/>
          </p:nvSpPr>
          <p:spPr>
            <a:xfrm>
              <a:off x="4323984" y="4802469"/>
              <a:ext cx="311150" cy="827405"/>
            </a:xfrm>
            <a:custGeom>
              <a:avLst/>
              <a:gdLst/>
              <a:ahLst/>
              <a:cxnLst/>
              <a:rect l="l" t="t" r="r" b="b"/>
              <a:pathLst>
                <a:path w="311150" h="827404">
                  <a:moveTo>
                    <a:pt x="310588" y="827227"/>
                  </a:moveTo>
                  <a:lnTo>
                    <a:pt x="264040" y="798611"/>
                  </a:lnTo>
                  <a:lnTo>
                    <a:pt x="221268" y="768918"/>
                  </a:lnTo>
                  <a:lnTo>
                    <a:pt x="182272" y="738147"/>
                  </a:lnTo>
                  <a:lnTo>
                    <a:pt x="147053" y="706298"/>
                  </a:lnTo>
                  <a:lnTo>
                    <a:pt x="115609" y="673372"/>
                  </a:lnTo>
                  <a:lnTo>
                    <a:pt x="87942" y="639368"/>
                  </a:lnTo>
                  <a:lnTo>
                    <a:pt x="64050" y="604286"/>
                  </a:lnTo>
                  <a:lnTo>
                    <a:pt x="43935" y="568127"/>
                  </a:lnTo>
                  <a:lnTo>
                    <a:pt x="27596" y="530890"/>
                  </a:lnTo>
                  <a:lnTo>
                    <a:pt x="15032" y="492576"/>
                  </a:lnTo>
                  <a:lnTo>
                    <a:pt x="6245" y="453184"/>
                  </a:lnTo>
                  <a:lnTo>
                    <a:pt x="1234" y="412715"/>
                  </a:lnTo>
                  <a:lnTo>
                    <a:pt x="0" y="371168"/>
                  </a:lnTo>
                  <a:lnTo>
                    <a:pt x="2541" y="328544"/>
                  </a:lnTo>
                  <a:lnTo>
                    <a:pt x="8858" y="284841"/>
                  </a:lnTo>
                  <a:lnTo>
                    <a:pt x="18951" y="240062"/>
                  </a:lnTo>
                  <a:lnTo>
                    <a:pt x="32821" y="194204"/>
                  </a:lnTo>
                  <a:lnTo>
                    <a:pt x="50466" y="147270"/>
                  </a:lnTo>
                  <a:lnTo>
                    <a:pt x="71888" y="99257"/>
                  </a:lnTo>
                  <a:lnTo>
                    <a:pt x="97086" y="50167"/>
                  </a:lnTo>
                  <a:lnTo>
                    <a:pt x="126059" y="0"/>
                  </a:lnTo>
                </a:path>
              </a:pathLst>
            </a:custGeom>
            <a:ln w="20941">
              <a:solidFill>
                <a:srgbClr val="628EB8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defTabSz="554492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endParaRPr sz="1092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4F03F92-F5C7-0354-E9D8-B5C500EE7ACF}"/>
              </a:ext>
            </a:extLst>
          </p:cNvPr>
          <p:cNvSpPr txBox="1"/>
          <p:nvPr/>
        </p:nvSpPr>
        <p:spPr>
          <a:xfrm>
            <a:off x="128478" y="1062747"/>
            <a:ext cx="6115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BB0C18"/>
                </a:solidFill>
                <a:effectLst/>
                <a:latin typeface="Helvetica" pitchFamily="2" charset="0"/>
              </a:rPr>
              <a:t>Primary detection channel:</a:t>
            </a:r>
            <a:endParaRPr lang="en-US" sz="2000" b="1" dirty="0">
              <a:solidFill>
                <a:srgbClr val="BB0C18"/>
              </a:solidFill>
              <a:effectLst/>
              <a:latin typeface="Helvetica" pitchFamily="2" charset="0"/>
            </a:endParaRPr>
          </a:p>
          <a:p>
            <a:r>
              <a:rPr lang="en-US" sz="2000" b="1" dirty="0">
                <a:solidFill>
                  <a:srgbClr val="BB0C18"/>
                </a:solidFill>
                <a:effectLst/>
                <a:latin typeface="Helvetica" pitchFamily="2" charset="0"/>
              </a:rPr>
              <a:t>Inverse Beta Decay (IBD)</a:t>
            </a:r>
          </a:p>
        </p:txBody>
      </p:sp>
    </p:spTree>
    <p:extLst>
      <p:ext uri="{BB962C8B-B14F-4D97-AF65-F5344CB8AC3E}">
        <p14:creationId xmlns:p14="http://schemas.microsoft.com/office/powerpoint/2010/main" val="12062771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8CC39-F713-FE49-B180-C1A49DDC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New Results on Geo-neutrinos</a:t>
            </a:r>
            <a:endParaRPr lang="en-US" dirty="0"/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35177219-F8EC-D848-8BCF-573ADC5FAE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8" y="3140967"/>
            <a:ext cx="4535411" cy="369161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2B52B74-AA76-BD40-852C-01B05CC9600F}"/>
              </a:ext>
            </a:extLst>
          </p:cNvPr>
          <p:cNvSpPr/>
          <p:nvPr/>
        </p:nvSpPr>
        <p:spPr>
          <a:xfrm>
            <a:off x="1160862" y="5276881"/>
            <a:ext cx="814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9966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geo-</a:t>
            </a: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9966FF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n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66FF"/>
              </a:solidFill>
              <a:effectLst/>
              <a:uLnTx/>
              <a:uFillTx/>
              <a:latin typeface="Symbol" panose="05050102010706020507" pitchFamily="18" charset="2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7" name="直接箭头连接符 8">
            <a:extLst>
              <a:ext uri="{FF2B5EF4-FFF2-40B4-BE49-F238E27FC236}">
                <a16:creationId xmlns:a16="http://schemas.microsoft.com/office/drawing/2014/main" id="{3FAAB0DF-CB66-6D4A-828C-52AFFCE32059}"/>
              </a:ext>
            </a:extLst>
          </p:cNvPr>
          <p:cNvCxnSpPr>
            <a:cxnSpLocks/>
          </p:cNvCxnSpPr>
          <p:nvPr/>
        </p:nvCxnSpPr>
        <p:spPr bwMode="auto">
          <a:xfrm flipH="1">
            <a:off x="839416" y="5629083"/>
            <a:ext cx="409978" cy="174037"/>
          </a:xfrm>
          <a:prstGeom prst="straightConnector1">
            <a:avLst/>
          </a:prstGeom>
          <a:noFill/>
          <a:ln w="38100" cap="flat" cmpd="sng" algn="ctr">
            <a:solidFill>
              <a:srgbClr val="9966FF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8" name="图片 10">
            <a:extLst>
              <a:ext uri="{FF2B5EF4-FFF2-40B4-BE49-F238E27FC236}">
                <a16:creationId xmlns:a16="http://schemas.microsoft.com/office/drawing/2014/main" id="{202E8A52-763D-654E-9975-BA01271CB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240" y="3429000"/>
            <a:ext cx="3896760" cy="3096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943EDA-58D8-1D4F-9EE4-C3271D026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421" y="3346435"/>
            <a:ext cx="3678819" cy="3106901"/>
          </a:xfrm>
          <a:prstGeom prst="rect">
            <a:avLst/>
          </a:prstGeom>
        </p:spPr>
      </p:pic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71EF0D88-B7E0-6B4A-8FB9-C2574F29C924}"/>
              </a:ext>
            </a:extLst>
          </p:cNvPr>
          <p:cNvSpPr txBox="1">
            <a:spLocks/>
          </p:cNvSpPr>
          <p:nvPr/>
        </p:nvSpPr>
        <p:spPr>
          <a:xfrm>
            <a:off x="479376" y="836712"/>
            <a:ext cx="11712624" cy="2088231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Fits are performed without constraint on geo-neutrino flux, but with </a:t>
            </a:r>
            <a:r>
              <a:rPr lang="en-US" altLang="zh-CN" sz="2200" b="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</a:t>
            </a:r>
            <a:r>
              <a:rPr lang="en-US" altLang="zh-CN" sz="2200" b="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</a:t>
            </a:r>
            <a:r>
              <a:rPr lang="en-US" altLang="zh-CN" sz="2200" b="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10% </a:t>
            </a: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U/Th ratio</a:t>
            </a:r>
          </a:p>
          <a:p>
            <a:pPr lvl="1">
              <a:spcBef>
                <a:spcPts val="0"/>
              </a:spcBef>
            </a:pPr>
            <a:r>
              <a:rPr lang="en-US" altLang="zh-CN" sz="18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Constraining the geo-nu flux doesn’t change oscillation results</a:t>
            </a:r>
            <a:endParaRPr lang="en-US" altLang="zh-CN" sz="1800" b="0" kern="0" dirty="0">
              <a:solidFill>
                <a:srgbClr val="252A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 geo-nu signals at 1-3 MeV, </a:t>
            </a:r>
            <a:r>
              <a:rPr lang="en-US" altLang="zh-CN" sz="22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giving a flux of </a:t>
            </a:r>
            <a:r>
              <a:rPr lang="en-US" altLang="zh-CN" sz="2200" b="0" kern="0" dirty="0">
                <a:latin typeface="Calibri" panose="020F0502020204030204" pitchFamily="34" charset="0"/>
                <a:cs typeface="Calibri" panose="020F0502020204030204" pitchFamily="34" charset="0"/>
              </a:rPr>
              <a:t>73</a:t>
            </a:r>
            <a:r>
              <a:rPr lang="en-US" altLang="zh-CN" sz="2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± 11 TNU </a:t>
            </a:r>
          </a:p>
          <a:p>
            <a:pPr lvl="1">
              <a:spcBef>
                <a:spcPts val="0"/>
              </a:spcBef>
            </a:pPr>
            <a:r>
              <a:rPr lang="en-US" altLang="zh-CN" sz="1800" b="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Largest geo-neutrino samples so far, and most precise measurement </a:t>
            </a:r>
          </a:p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JUNO result is higher than expectation from existing models, but not statistically significant</a:t>
            </a:r>
          </a:p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sz="2200" b="0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more JUNO data and more refined geological model predictions</a:t>
            </a:r>
            <a:endParaRPr lang="zh-CN" altLang="en-US" sz="2200" kern="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651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BF104-D5B4-EB4C-9019-B496FFA1F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 Supernova Neutrino Background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A8B64B3-CE34-904B-A055-4F3F174A2E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73" t="15724" b="7355"/>
          <a:stretch/>
        </p:blipFill>
        <p:spPr>
          <a:xfrm>
            <a:off x="5517276" y="1268760"/>
            <a:ext cx="6694468" cy="51058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CDA6A3-4452-1541-ABA9-D97CC1B0D084}"/>
              </a:ext>
            </a:extLst>
          </p:cNvPr>
          <p:cNvSpPr txBox="1"/>
          <p:nvPr/>
        </p:nvSpPr>
        <p:spPr>
          <a:xfrm>
            <a:off x="403839" y="1033792"/>
            <a:ext cx="5207849" cy="534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DSNB: </a:t>
            </a:r>
            <a:r>
              <a:rPr lang="en-US" sz="2200" kern="0" dirty="0">
                <a:latin typeface="Calibri" panose="020F0502020204030204" pitchFamily="34" charset="0"/>
                <a:cs typeface="Calibri" panose="020F0502020204030204" pitchFamily="34" charset="0"/>
              </a:rPr>
              <a:t>The accumulated neutrino signal from all core-collapse supernovae throughout cosmic history</a:t>
            </a:r>
            <a:endParaRPr lang="en-US" altLang="zh-CN" sz="2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 </a:t>
            </a: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DSNB candidate events were observed in 12–30 MeV </a:t>
            </a:r>
            <a:endParaRPr lang="en-US" altLang="zh-CN" sz="2200" kern="0" dirty="0">
              <a:solidFill>
                <a:srgbClr val="252A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 with the predicted background of </a:t>
            </a:r>
            <a:r>
              <a:rPr lang="en-US" altLang="zh-CN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21.3 ± 10.5 </a:t>
            </a: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endParaRPr lang="en-US" altLang="zh-CN" sz="2200" kern="0" dirty="0">
              <a:solidFill>
                <a:srgbClr val="252A3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competitive upper limit on the DSNB flux was obtained</a:t>
            </a:r>
            <a:endParaRPr lang="en-US" altLang="zh-CN" sz="2200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preliminary pulse-shape-discrimination (PSD) study suggests that most of these candidate events likely originate from </a:t>
            </a:r>
            <a:r>
              <a:rPr lang="en-US" sz="2200" b="1" kern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atmospheric</a:t>
            </a: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kern="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neutrino</a:t>
            </a:r>
            <a:r>
              <a:rPr lang="en-US" sz="2200" kern="0" dirty="0">
                <a:solidFill>
                  <a:srgbClr val="252A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interactions</a:t>
            </a:r>
          </a:p>
        </p:txBody>
      </p:sp>
    </p:spTree>
    <p:extLst>
      <p:ext uri="{BB962C8B-B14F-4D97-AF65-F5344CB8AC3E}">
        <p14:creationId xmlns:p14="http://schemas.microsoft.com/office/powerpoint/2010/main" val="14234731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1EC10-341D-1C9D-3C43-F4762ED2F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0AEBD7A-4C35-AC71-DAC8-7849D7ED5A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847" y="2564904"/>
                <a:ext cx="6174568" cy="571320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300"/>
                  </a:spcBef>
                  <a:buNone/>
                  <a:defRPr/>
                </a:pPr>
                <a:endParaRPr lang="en-US" altLang="zh-CN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First measurement on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rgbClr val="FF0000"/>
                        </a:solidFill>
                        <a:latin typeface="+mn-lt"/>
                      </a:rPr>
                      <m:t>∆</m:t>
                    </m:r>
                    <m:sSubSup>
                      <m:sSubSup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</m:ctrlPr>
                      </m:sSubSup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+mn-lt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+mn-lt"/>
                          </a:rPr>
                          <m:t>𝟑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+mn-lt"/>
                          </a:rPr>
                          <m:t>𝟏</m:t>
                        </m:r>
                      </m:sub>
                      <m:sup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+mn-lt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 achieved a precision of ~1% </a:t>
                </a:r>
                <a:endParaRPr lang="en-US" sz="2000" dirty="0">
                  <a:latin typeface="+mn-lt"/>
                  <a:ea typeface="DengXian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With external constraint, </a:t>
                </a:r>
                <a:r>
                  <a:rPr lang="en-US" altLang="zh-CN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Normal Mass Ordering</a:t>
                </a: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 is favored at ~2.3</a:t>
                </a:r>
                <a:r>
                  <a:rPr lang="el-GR" altLang="zh-CN" sz="2000" dirty="0">
                    <a:latin typeface="+mn-lt"/>
                    <a:cs typeface="Calibri" panose="020F0502020204030204" pitchFamily="34" charset="0"/>
                  </a:rPr>
                  <a:t>σ</a:t>
                </a:r>
                <a:r>
                  <a:rPr lang="en-US" sz="2000" dirty="0">
                    <a:latin typeface="+mn-lt"/>
                    <a:ea typeface="DengXian" panose="02010600030101010101" pitchFamily="2" charset="-122"/>
                  </a:rPr>
                  <a:t> </a:t>
                </a:r>
                <a:endParaRPr lang="en-US" altLang="zh-CN" sz="2000" dirty="0">
                  <a:latin typeface="+mn-lt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First geo-neutrino </a:t>
                </a: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results yield a flux of</a:t>
                </a:r>
                <a:r>
                  <a:rPr lang="zh-CN" altLang="en-US" sz="2000" dirty="0">
                    <a:latin typeface="+mn-lt"/>
                    <a:cs typeface="Calibri" panose="020F0502020204030204" pitchFamily="34" charset="0"/>
                  </a:rPr>
                  <a:t> </a:t>
                </a: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73 ± 11 </a:t>
                </a:r>
                <a:r>
                  <a:rPr lang="en-US" sz="2000" dirty="0">
                    <a:latin typeface="+mn-lt"/>
                    <a:cs typeface="Calibri" panose="020F0502020204030204" pitchFamily="34" charset="0"/>
                  </a:rPr>
                  <a:t>TNU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Stay tuned for what will come next!</a:t>
                </a:r>
                <a:endParaRPr lang="en-US" sz="2000" dirty="0">
                  <a:latin typeface="+mn-lt"/>
                  <a:ea typeface="DengXian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endParaRPr lang="en-US" sz="2000" dirty="0">
                  <a:latin typeface="DengXian" panose="02010600030101010101" pitchFamily="2" charset="-122"/>
                  <a:ea typeface="DengXian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endParaRPr lang="en-US" sz="2000" dirty="0">
                  <a:effectLst/>
                  <a:latin typeface="DengXian" panose="02010600030101010101" pitchFamily="2" charset="-122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endParaRPr lang="en-US" altLang="zh-CN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0" fontAlgn="auto">
                  <a:lnSpc>
                    <a:spcPct val="150000"/>
                  </a:lnSpc>
                  <a:spcBef>
                    <a:spcPts val="300"/>
                  </a:spcBef>
                  <a:buClrTx/>
                  <a:defRPr/>
                </a:pPr>
                <a:endParaRPr lang="en-US" sz="20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0AEBD7A-4C35-AC71-DAC8-7849D7ED5A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847" y="2564904"/>
                <a:ext cx="6174568" cy="5713206"/>
              </a:xfrm>
              <a:blipFill>
                <a:blip r:embed="rId3"/>
                <a:stretch>
                  <a:fillRect l="-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920E9D5-DB70-8333-6D12-A337E3374F62}"/>
              </a:ext>
            </a:extLst>
          </p:cNvPr>
          <p:cNvSpPr txBox="1">
            <a:spLocks/>
          </p:cNvSpPr>
          <p:nvPr/>
        </p:nvSpPr>
        <p:spPr>
          <a:xfrm>
            <a:off x="-24680" y="1772816"/>
            <a:ext cx="7614384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kern="1200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1pPr>
            <a:lvl2pPr marL="720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300"/>
              </a:spcBef>
              <a:defRPr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0FABDDC-CC34-724F-821F-FD4A449DC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3068960"/>
            <a:ext cx="5180384" cy="345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3">
                <a:extLst>
                  <a:ext uri="{FF2B5EF4-FFF2-40B4-BE49-F238E27FC236}">
                    <a16:creationId xmlns:a16="http://schemas.microsoft.com/office/drawing/2014/main" id="{DCC915BD-58D4-834F-9575-8E29C74D1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5918" y="1052736"/>
                <a:ext cx="11560163" cy="5713206"/>
              </a:xfrm>
              <a:prstGeom prst="rect">
                <a:avLst/>
              </a:prstGeom>
            </p:spPr>
            <p:txBody>
              <a:bodyPr vert="horz" wrap="square" lIns="90170" tIns="46990" rIns="90170" bIns="46990" rtlCol="0">
                <a:normAutofit/>
              </a:bodyPr>
              <a:lstStyle>
                <a:lvl1pPr marL="288000" indent="-2880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SzPct val="75000"/>
                  <a:buFont typeface="Wingdings" panose="05000000000000000000" pitchFamily="2" charset="2"/>
                  <a:buChar char="u"/>
                  <a:defRPr sz="2400" b="1" kern="1200" spc="0" baseline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defRPr>
                </a:lvl1pPr>
                <a:lvl2pPr marL="720000" indent="-288000" algn="l" defTabSz="9144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Font typeface="Wingdings" panose="05000000000000000000" pitchFamily="2" charset="2"/>
                  <a:buChar char=""/>
                  <a:defRPr sz="2000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r>
                  <a:rPr lang="en-US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JUNO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>
                    <a:latin typeface="+mn-lt"/>
                    <a:cs typeface="Calibri" panose="020F0502020204030204" pitchFamily="34" charset="0"/>
                  </a:rPr>
                  <a:t>has begun stable physics data-taking. </a:t>
                </a: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Preliminary study shows that the </a:t>
                </a:r>
                <a:r>
                  <a:rPr lang="en-US" altLang="zh-CN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detector works well </a:t>
                </a:r>
                <a:r>
                  <a:rPr lang="en-US" altLang="zh-CN" sz="2000" dirty="0">
                    <a:latin typeface="+mn-lt"/>
                    <a:cs typeface="Calibri" panose="020F0502020204030204" pitchFamily="34" charset="0"/>
                  </a:rPr>
                  <a:t>as designed.</a:t>
                </a:r>
                <a:endParaRPr lang="en-US" altLang="zh-CN" sz="2000" dirty="0">
                  <a:latin typeface="+mn-lt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r>
                  <a:rPr lang="en-US" sz="2000" dirty="0">
                    <a:latin typeface="+mn-lt"/>
                    <a:cs typeface="Calibri" panose="020F0502020204030204" pitchFamily="34" charset="0"/>
                  </a:rPr>
                  <a:t>With 59 days of data, world-leading precision was achieved in the measurements of</a:t>
                </a:r>
                <a:r>
                  <a:rPr lang="zh-CN" altLang="en-US" sz="2000" dirty="0">
                    <a:latin typeface="+mn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+mn-lt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rgbClr val="FF0000"/>
                            </a:solidFill>
                            <a:latin typeface="+mn-lt"/>
                          </a:rPr>
                          <m:t>𝐬𝐢𝐧</m:t>
                        </m:r>
                      </m:e>
                      <m:sup>
                        <m:r>
                          <a:rPr lang="en-US" sz="2000">
                            <a:solidFill>
                              <a:srgbClr val="FF0000"/>
                            </a:solidFill>
                            <a:latin typeface="+mn-lt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FF0000"/>
                            </a:solidFill>
                            <a:latin typeface="+mn-lt"/>
                          </a:rPr>
                          <m:t>𝛉</m:t>
                        </m:r>
                      </m:e>
                      <m:sub>
                        <m:r>
                          <a:rPr lang="en-US" sz="2000">
                            <a:solidFill>
                              <a:srgbClr val="FF0000"/>
                            </a:solidFill>
                            <a:latin typeface="+mn-lt"/>
                          </a:rPr>
                          <m:t>𝟏𝟐</m:t>
                        </m:r>
                      </m:sub>
                    </m:sSub>
                  </m:oMath>
                </a14:m>
                <a:r>
                  <a:rPr lang="zh-CN" altLang="en-US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 </a:t>
                </a:r>
                <a:r>
                  <a:rPr lang="en-US" sz="2000" dirty="0">
                    <a:latin typeface="+mn-lt"/>
                    <a:ea typeface="DengXian" panose="02010600030101010101" pitchFamily="2" charset="-122"/>
                    <a:cs typeface="Times New Roman" panose="02020603050405020304" pitchFamily="18" charset="0"/>
                  </a:rPr>
                  <a:t>and</a:t>
                </a:r>
                <a:r>
                  <a:rPr lang="en-US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rgbClr val="FF0000"/>
                        </a:solidFill>
                        <a:latin typeface="+mn-lt"/>
                      </a:rPr>
                      <m:t>∆</m:t>
                    </m:r>
                    <m:sSubSup>
                      <m:sSubSup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</m:ctrlPr>
                      </m:sSub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  <m:t>𝒎</m:t>
                        </m:r>
                      </m:e>
                      <m:sub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  <m:t>𝟐𝟏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+mn-lt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+mn-lt"/>
                    <a:ea typeface="DengXian" panose="02010600030101010101" pitchFamily="2" charset="-122"/>
                  </a:rPr>
                  <a:t>. </a:t>
                </a:r>
                <a:r>
                  <a:rPr lang="en-US" sz="2000" dirty="0">
                    <a:latin typeface="+mn-lt"/>
                    <a:cs typeface="Calibri" panose="020F0502020204030204" pitchFamily="34" charset="0"/>
                  </a:rPr>
                  <a:t>The 207-day dataset has further improved the measurement precision by a factor of </a:t>
                </a:r>
                <a:r>
                  <a:rPr lang="en-US" sz="2000" dirty="0">
                    <a:solidFill>
                      <a:srgbClr val="FF0000"/>
                    </a:solidFill>
                    <a:latin typeface="+mn-lt"/>
                    <a:cs typeface="Calibri" panose="020F0502020204030204" pitchFamily="34" charset="0"/>
                  </a:rPr>
                  <a:t>1.3–1.5</a:t>
                </a:r>
                <a:r>
                  <a:rPr lang="en-US" sz="2000" dirty="0">
                    <a:latin typeface="+mn-lt"/>
                    <a:cs typeface="Calibri" panose="020F0502020204030204" pitchFamily="34" charset="0"/>
                  </a:rPr>
                  <a:t>.</a:t>
                </a:r>
                <a:endParaRPr lang="en-US" altLang="zh-CN" sz="2000" dirty="0">
                  <a:latin typeface="+mn-lt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300"/>
                  </a:spcBef>
                  <a:buFont typeface="Wingdings" panose="05000000000000000000" pitchFamily="2" charset="2"/>
                  <a:buNone/>
                  <a:defRPr/>
                </a:pPr>
                <a:endParaRPr lang="en-US" altLang="zh-CN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300"/>
                  </a:spcBef>
                  <a:buNone/>
                  <a:defRPr/>
                </a:pPr>
                <a:endParaRPr lang="en-US" sz="2000" dirty="0">
                  <a:latin typeface="DengXian" panose="02010600030101010101" pitchFamily="2" charset="-122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defRPr/>
                </a:pPr>
                <a:endParaRPr lang="en-US" altLang="zh-CN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3">
                <a:extLst>
                  <a:ext uri="{FF2B5EF4-FFF2-40B4-BE49-F238E27FC236}">
                    <a16:creationId xmlns:a16="http://schemas.microsoft.com/office/drawing/2014/main" id="{DCC915BD-58D4-834F-9575-8E29C74D1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18" y="1052736"/>
                <a:ext cx="11560163" cy="5713206"/>
              </a:xfrm>
              <a:prstGeom prst="rect">
                <a:avLst/>
              </a:prstGeom>
              <a:blipFill>
                <a:blip r:embed="rId5"/>
                <a:stretch>
                  <a:fillRect l="-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09595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56905-83DB-AD4D-750E-9548F33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E2F1B4-EFC2-7A98-FECA-08129AB1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222F3-B96D-4942-8F83-CEF8049B163C}" type="slidenum">
              <a:rPr lang="zh-CN" altLang="en-US" smtClean="0"/>
              <a:pPr>
                <a:defRPr/>
              </a:pPr>
              <a:t>43</a:t>
            </a:fld>
            <a:endParaRPr lang="zh-CN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7EB975-9816-8D7D-E767-E5FBBC05E012}"/>
              </a:ext>
            </a:extLst>
          </p:cNvPr>
          <p:cNvSpPr txBox="1"/>
          <p:nvPr/>
        </p:nvSpPr>
        <p:spPr>
          <a:xfrm>
            <a:off x="4223792" y="2875002"/>
            <a:ext cx="32447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/>
              <a:t>Back</a:t>
            </a:r>
            <a:r>
              <a:rPr lang="zh-CN" altLang="en-US" sz="6600" dirty="0"/>
              <a:t> </a:t>
            </a:r>
            <a:r>
              <a:rPr lang="en-US" altLang="zh-CN" sz="6600" dirty="0"/>
              <a:t>up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76732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17ED20-CDC3-4F1D-9C36-C4C7BD202304}"/>
              </a:ext>
            </a:extLst>
          </p:cNvPr>
          <p:cNvSpPr txBox="1">
            <a:spLocks/>
          </p:cNvSpPr>
          <p:nvPr/>
        </p:nvSpPr>
        <p:spPr>
          <a:xfrm>
            <a:off x="533400" y="914657"/>
            <a:ext cx="10675168" cy="1146191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+mj-lt"/>
              </a:rPr>
              <a:t>Data taking period for this analysis: 2025.08.30-2026.05.18</a:t>
            </a:r>
          </a:p>
          <a:p>
            <a:pPr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+mj-lt"/>
              </a:rPr>
              <a:t>Golden data are selected for physics analysis</a:t>
            </a:r>
          </a:p>
          <a:p>
            <a:pPr>
              <a:buFont typeface="Wingdings" panose="05000000000000000000" pitchFamily="2" charset="2"/>
              <a:buChar char="Ø"/>
            </a:pPr>
            <a:endParaRPr lang="zh-CN" altLang="en-US" sz="2800" kern="0" dirty="0">
              <a:latin typeface="+mj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BF02B7C-1A55-498A-AC66-B620A73A60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16801" b="17700"/>
          <a:stretch/>
        </p:blipFill>
        <p:spPr>
          <a:xfrm>
            <a:off x="0" y="2348880"/>
            <a:ext cx="4363406" cy="29523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071BA14-6884-4FA6-8FB2-046683E465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37" y="2193251"/>
            <a:ext cx="7871163" cy="359794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603900A-A49C-4C12-8F4B-8E566D72FF03}"/>
              </a:ext>
            </a:extLst>
          </p:cNvPr>
          <p:cNvSpPr/>
          <p:nvPr/>
        </p:nvSpPr>
        <p:spPr>
          <a:xfrm>
            <a:off x="3503712" y="62596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Taking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966E2B-84B2-428D-80B2-1814F6ABD463}"/>
              </a:ext>
            </a:extLst>
          </p:cNvPr>
          <p:cNvSpPr/>
          <p:nvPr/>
        </p:nvSpPr>
        <p:spPr>
          <a:xfrm>
            <a:off x="9120336" y="4377878"/>
            <a:ext cx="1008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/>
              <a:t>Water leak to LS</a:t>
            </a:r>
            <a:endParaRPr lang="zh-CN" altLang="en-US" dirty="0"/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FA35927E-F56D-44D6-B2B3-BA8E90176638}"/>
              </a:ext>
            </a:extLst>
          </p:cNvPr>
          <p:cNvSpPr txBox="1">
            <a:spLocks/>
          </p:cNvSpPr>
          <p:nvPr/>
        </p:nvSpPr>
        <p:spPr>
          <a:xfrm>
            <a:off x="533400" y="6178986"/>
            <a:ext cx="11035208" cy="49244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CN" b="0" kern="0" dirty="0">
                <a:latin typeface="+mj-lt"/>
              </a:rPr>
              <a:t>Power outage due to weather is one of the main causes of interruptions </a:t>
            </a:r>
            <a:endParaRPr lang="zh-CN" altLang="en-US" b="0" kern="0" dirty="0">
              <a:latin typeface="+mj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FDEDD1-BCE9-467F-841E-F67B6277B4C9}"/>
              </a:ext>
            </a:extLst>
          </p:cNvPr>
          <p:cNvSpPr/>
          <p:nvPr/>
        </p:nvSpPr>
        <p:spPr>
          <a:xfrm>
            <a:off x="9063504" y="98337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olidFill>
                  <a:srgbClr val="FFFF00"/>
                </a:solidFill>
                <a:latin typeface="等线" panose="020F0502020204030204"/>
                <a:ea typeface="等线" panose="02010600030101010101" pitchFamily="2" charset="-122"/>
              </a:rPr>
              <a:t>Posters: 338, 48,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olidFill>
                  <a:srgbClr val="FFFF00"/>
                </a:solidFill>
                <a:latin typeface="等线" panose="020F0502020204030204"/>
                <a:ea typeface="等线" panose="02010600030101010101" pitchFamily="2" charset="-122"/>
              </a:rPr>
              <a:t>354, 343, 254, 359</a:t>
            </a:r>
            <a:endParaRPr lang="zh-CN" altLang="en-US" b="1" dirty="0">
              <a:solidFill>
                <a:srgbClr val="FFFF00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3DE6895-2CB6-4D12-8F30-4C8010C5E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149054"/>
      </p:ext>
    </p:extLst>
  </p:cSld>
  <p:clrMapOvr>
    <a:masterClrMapping/>
  </p:clrMapOvr>
  <p:transition spd="slow"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689B696-4EEA-416C-A86C-7265BD0C43AC}"/>
              </a:ext>
            </a:extLst>
          </p:cNvPr>
          <p:cNvSpPr/>
          <p:nvPr/>
        </p:nvSpPr>
        <p:spPr>
          <a:xfrm>
            <a:off x="2545705" y="62763"/>
            <a:ext cx="5941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Cracks on the Acrylic Tank </a:t>
            </a:r>
            <a:endParaRPr lang="zh-CN" altLang="en-US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65AD5DAB-9C98-4B11-AEB8-3EA8964B90FA}"/>
              </a:ext>
            </a:extLst>
          </p:cNvPr>
          <p:cNvSpPr txBox="1">
            <a:spLocks/>
          </p:cNvSpPr>
          <p:nvPr/>
        </p:nvSpPr>
        <p:spPr>
          <a:xfrm>
            <a:off x="263352" y="832203"/>
            <a:ext cx="8003156" cy="3640437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24000" indent="-324000"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structure is safe, stress within expectations</a:t>
            </a:r>
          </a:p>
          <a:p>
            <a:pPr marL="324000" indent="-324000"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a LS leak to water happened on March 21, 2025:</a:t>
            </a:r>
          </a:p>
          <a:p>
            <a:pPr marL="648000" lvl="1" indent="-288000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Abnormal trigger rate observed and confirmed by under water robot</a:t>
            </a:r>
          </a:p>
          <a:p>
            <a:pPr marL="648000" lvl="1" indent="-288000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Leak was stopped within 1 week using epoxy and tape by divers</a:t>
            </a:r>
          </a:p>
          <a:p>
            <a:pPr marL="648000" lvl="1" indent="-288000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repair by epoxy and acrylic plate to reduce the stress (pulling open the crack) by 50% </a:t>
            </a:r>
          </a:p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zh-CN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Another leak of water to LS happened on March 19, 2026:</a:t>
            </a:r>
          </a:p>
          <a:p>
            <a:pPr lvl="1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Experienced divers were called to stop the leak within 2 days</a:t>
            </a:r>
          </a:p>
          <a:p>
            <a:pPr lvl="1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repair in the following two days </a:t>
            </a:r>
          </a:p>
          <a:p>
            <a:pPr lvl="1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total of ~1Bq </a:t>
            </a:r>
            <a:r>
              <a:rPr lang="en-US" altLang="zh-CN" kern="0" baseline="300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222</a:t>
            </a: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Rn went into LS, 13 days of data excluded</a:t>
            </a:r>
          </a:p>
          <a:p>
            <a:pPr lvl="1">
              <a:spcBef>
                <a:spcPts val="0"/>
              </a:spcBef>
              <a:buClrTx/>
            </a:pPr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other increase of radioactive backgrounds in LS</a:t>
            </a:r>
          </a:p>
        </p:txBody>
      </p:sp>
      <p:pic>
        <p:nvPicPr>
          <p:cNvPr id="7" name="内容占位符 4">
            <a:extLst>
              <a:ext uri="{FF2B5EF4-FFF2-40B4-BE49-F238E27FC236}">
                <a16:creationId xmlns:a16="http://schemas.microsoft.com/office/drawing/2014/main" id="{B3D17880-B11E-4798-B3F4-6ED1694EF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20291" y="861569"/>
            <a:ext cx="4060185" cy="31383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235754B-AAB7-4CA7-A243-94BA99A80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11936" y="4500160"/>
            <a:ext cx="4390478" cy="2025184"/>
          </a:xfrm>
          <a:prstGeom prst="rect">
            <a:avLst/>
          </a:prstGeom>
        </p:spPr>
      </p:pic>
      <p:sp>
        <p:nvSpPr>
          <p:cNvPr id="9" name="椭圆 6">
            <a:extLst>
              <a:ext uri="{FF2B5EF4-FFF2-40B4-BE49-F238E27FC236}">
                <a16:creationId xmlns:a16="http://schemas.microsoft.com/office/drawing/2014/main" id="{E5B773E0-47E9-40B3-8B07-A9A8AB38ACC3}"/>
              </a:ext>
            </a:extLst>
          </p:cNvPr>
          <p:cNvSpPr/>
          <p:nvPr/>
        </p:nvSpPr>
        <p:spPr bwMode="auto">
          <a:xfrm>
            <a:off x="1022101" y="5855641"/>
            <a:ext cx="2351315" cy="501888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0B40FFF-AF91-425B-8740-64DDB9C10FFF}"/>
              </a:ext>
            </a:extLst>
          </p:cNvPr>
          <p:cNvPicPr/>
          <p:nvPr/>
        </p:nvPicPr>
        <p:blipFill>
          <a:blip r:embed="rId4"/>
          <a:stretch/>
        </p:blipFill>
        <p:spPr bwMode="auto">
          <a:xfrm>
            <a:off x="4453466" y="4500160"/>
            <a:ext cx="4026663" cy="20251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58FC283-38A3-4CA0-8D4C-AEE84CB6A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439" b="5195"/>
          <a:stretch/>
        </p:blipFill>
        <p:spPr>
          <a:xfrm>
            <a:off x="8604279" y="4472640"/>
            <a:ext cx="3553131" cy="2025184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FCE504E-3836-4A59-B6E1-642844EB71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BD7A991-EADE-43C7-A76C-B246784C6957}" type="slidenum">
              <a:rPr lang="zh-CN" altLang="en-US" smtClean="0"/>
              <a:t>45</a:t>
            </a:fld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1719236-B0BB-4F78-88D5-7CC4FED12375}"/>
              </a:ext>
            </a:extLst>
          </p:cNvPr>
          <p:cNvSpPr/>
          <p:nvPr/>
        </p:nvSpPr>
        <p:spPr>
          <a:xfrm>
            <a:off x="10784521" y="4918441"/>
            <a:ext cx="7473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CN" kern="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epoxy</a:t>
            </a:r>
            <a:endParaRPr lang="zh-CN" altLang="en-US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BD9BFC7-9CE7-4FB5-A0A4-547E3FAA5129}"/>
              </a:ext>
            </a:extLst>
          </p:cNvPr>
          <p:cNvCxnSpPr/>
          <p:nvPr/>
        </p:nvCxnSpPr>
        <p:spPr bwMode="auto">
          <a:xfrm flipH="1">
            <a:off x="10622229" y="5268332"/>
            <a:ext cx="324585" cy="433799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253251139"/>
      </p:ext>
    </p:extLst>
  </p:cSld>
  <p:clrMapOvr>
    <a:masterClrMapping/>
  </p:clrMapOvr>
  <p:transition spd="slow"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6C56C-EEDB-B645-AF11-929A98EDD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PMT Testing and Installation</a:t>
            </a:r>
          </a:p>
        </p:txBody>
      </p:sp>
      <p:graphicFrame>
        <p:nvGraphicFramePr>
          <p:cNvPr id="4" name="内容占位符 6">
            <a:extLst>
              <a:ext uri="{FF2B5EF4-FFF2-40B4-BE49-F238E27FC236}">
                <a16:creationId xmlns:a16="http://schemas.microsoft.com/office/drawing/2014/main" id="{F4B337B3-8D75-A4F5-56E4-4357F4308094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335360" y="3643456"/>
          <a:ext cx="6120680" cy="3169920"/>
        </p:xfrm>
        <a:graphic>
          <a:graphicData uri="http://schemas.openxmlformats.org/drawingml/2006/table">
            <a:tbl>
              <a:tblPr firstRow="1" bandRow="1">
                <a:tableStyleId>{E47537ED-85E0-43F2-A7F5-E7EDC2A94A9F}</a:tableStyleId>
              </a:tblPr>
              <a:tblGrid>
                <a:gridCol w="1976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endParaRPr lang="zh-CN" altLang="en-US" sz="1600" b="1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LPMT (20-inch)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SPMT (3-inch)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 b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Hamamatsu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NNVT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HZC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Quantity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15012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25600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Charge Collection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Dynode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MCP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Dynode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Photon Detection Efficiency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28.5%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30.1%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4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Dynamic range for [0-10] MeV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[0, 100] PEs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[0, 2] PEs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Coverage 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75%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5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Reference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dirty="0" err="1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Eur.Phys.J.C</a:t>
                      </a:r>
                      <a:r>
                        <a:rPr lang="en-US" altLang="zh-CN" sz="14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82 </a:t>
                      </a:r>
                    </a:p>
                    <a:p>
                      <a:pPr algn="ctr"/>
                      <a:r>
                        <a:rPr lang="en-US" altLang="zh-CN" sz="14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(2022) 12, 1168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NIM.A 1005 </a:t>
                      </a:r>
                    </a:p>
                    <a:p>
                      <a:pPr algn="ctr"/>
                      <a:r>
                        <a:rPr lang="en-US" altLang="zh-CN" sz="1400" b="1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(2021) 165347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3">
            <a:extLst>
              <a:ext uri="{FF2B5EF4-FFF2-40B4-BE49-F238E27FC236}">
                <a16:creationId xmlns:a16="http://schemas.microsoft.com/office/drawing/2014/main" id="{1DE9A1D2-763A-5020-937F-E380AE3189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5" b="-1"/>
          <a:stretch>
            <a:fillRect/>
          </a:stretch>
        </p:blipFill>
        <p:spPr bwMode="auto">
          <a:xfrm>
            <a:off x="263352" y="1168583"/>
            <a:ext cx="3928064" cy="201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2">
            <a:extLst>
              <a:ext uri="{FF2B5EF4-FFF2-40B4-BE49-F238E27FC236}">
                <a16:creationId xmlns:a16="http://schemas.microsoft.com/office/drawing/2014/main" id="{7AC8046D-7489-37A4-CEB6-E718A0A62479}"/>
              </a:ext>
            </a:extLst>
          </p:cNvPr>
          <p:cNvSpPr txBox="1"/>
          <p:nvPr/>
        </p:nvSpPr>
        <p:spPr>
          <a:xfrm>
            <a:off x="624919" y="786191"/>
            <a:ext cx="2376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Container test stations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sp>
        <p:nvSpPr>
          <p:cNvPr id="7" name="文本框 13">
            <a:extLst>
              <a:ext uri="{FF2B5EF4-FFF2-40B4-BE49-F238E27FC236}">
                <a16:creationId xmlns:a16="http://schemas.microsoft.com/office/drawing/2014/main" id="{90B2E61F-8E04-120B-0E44-69F256381B3B}"/>
              </a:ext>
            </a:extLst>
          </p:cNvPr>
          <p:cNvSpPr txBox="1"/>
          <p:nvPr/>
        </p:nvSpPr>
        <p:spPr>
          <a:xfrm>
            <a:off x="4579211" y="823606"/>
            <a:ext cx="2020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Scanning station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sp>
        <p:nvSpPr>
          <p:cNvPr id="8" name="文本框 17">
            <a:extLst>
              <a:ext uri="{FF2B5EF4-FFF2-40B4-BE49-F238E27FC236}">
                <a16:creationId xmlns:a16="http://schemas.microsoft.com/office/drawing/2014/main" id="{A00AA9EF-28B2-59FD-170C-0FA57F8D7AA3}"/>
              </a:ext>
            </a:extLst>
          </p:cNvPr>
          <p:cNvSpPr txBox="1"/>
          <p:nvPr/>
        </p:nvSpPr>
        <p:spPr>
          <a:xfrm>
            <a:off x="7896200" y="815282"/>
            <a:ext cx="278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Cables in corrugated pipes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1AF4B78-F245-BC80-0731-D62A12C24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358" y="1177178"/>
            <a:ext cx="2784705" cy="195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1ABC1844-F412-7E06-C5E9-06B1146609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3643456"/>
            <a:ext cx="4741395" cy="3160930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D841A443-3C69-FEC5-5754-9B19A7DD31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38276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4520E375-9C53-D422-456C-4DC33E84569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78"/>
          <a:stretch/>
        </p:blipFill>
        <p:spPr>
          <a:xfrm>
            <a:off x="7738228" y="1184614"/>
            <a:ext cx="3110520" cy="20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675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EEAAF-2275-504E-AD15-E07492F8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Neutrinos from Sun (Be7, pep and CNO)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FE75E4-7A35-9240-A78E-F9D93CBFCB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28"/>
          <a:stretch/>
        </p:blipFill>
        <p:spPr>
          <a:xfrm>
            <a:off x="238672" y="880253"/>
            <a:ext cx="4489176" cy="3017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7EB4A9-C524-B540-949E-CDB275A60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7300"/>
            <a:ext cx="11621640" cy="30635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D399A7-D3E8-8D41-BBA2-F9AD6A91B102}"/>
              </a:ext>
            </a:extLst>
          </p:cNvPr>
          <p:cNvSpPr txBox="1"/>
          <p:nvPr/>
        </p:nvSpPr>
        <p:spPr>
          <a:xfrm>
            <a:off x="9671720" y="2983499"/>
            <a:ext cx="2256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Angel </a:t>
            </a:r>
            <a:r>
              <a:rPr lang="en-US" sz="1600" dirty="0" err="1">
                <a:solidFill>
                  <a:srgbClr val="000000"/>
                </a:solidFill>
                <a:effectLst/>
                <a:latin typeface="Helvetica" pitchFamily="2" charset="0"/>
              </a:rPr>
              <a:t>Abusleme</a:t>
            </a: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 et al JCAP10(2023)022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CA9103-AEE0-5C4E-ACEC-2DB46781A6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r="3385" b="5803"/>
          <a:stretch/>
        </p:blipFill>
        <p:spPr>
          <a:xfrm>
            <a:off x="4958260" y="811940"/>
            <a:ext cx="4279788" cy="30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810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D71E-EE2D-62F0-CFB8-B98A28694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A512-67A6-0AF1-9506-46F7F189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Supernova Relic Neutrinos</a:t>
            </a:r>
          </a:p>
        </p:txBody>
      </p:sp>
      <p:pic>
        <p:nvPicPr>
          <p:cNvPr id="20" name="Picture 19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E02980D0-5B98-7548-8EB8-CAC788B6D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0"/>
          <a:stretch/>
        </p:blipFill>
        <p:spPr>
          <a:xfrm>
            <a:off x="21126" y="1581753"/>
            <a:ext cx="8396729" cy="45326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3A0C24A-A91A-9146-9DA0-AEBCAAA38152}"/>
              </a:ext>
            </a:extLst>
          </p:cNvPr>
          <p:cNvSpPr txBox="1"/>
          <p:nvPr/>
        </p:nvSpPr>
        <p:spPr>
          <a:xfrm>
            <a:off x="340422" y="5710468"/>
            <a:ext cx="41730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JUNO Collaboration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JCAP 10 (2022) 033</a:t>
            </a:r>
            <a:endParaRPr lang="en-US" sz="4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BC4EB4-8CF7-FC4D-9493-715E5FF023E5}"/>
              </a:ext>
            </a:extLst>
          </p:cNvPr>
          <p:cNvSpPr txBox="1"/>
          <p:nvPr/>
        </p:nvSpPr>
        <p:spPr>
          <a:xfrm>
            <a:off x="1224644" y="2483124"/>
            <a:ext cx="2968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Before background reduction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FB4EDD-4197-914D-837C-69C1CFA06E9F}"/>
              </a:ext>
            </a:extLst>
          </p:cNvPr>
          <p:cNvSpPr txBox="1"/>
          <p:nvPr/>
        </p:nvSpPr>
        <p:spPr>
          <a:xfrm>
            <a:off x="318747" y="6064889"/>
            <a:ext cx="106466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 dominant background for DSNB detection comes from </a:t>
            </a:r>
            <a:r>
              <a:rPr lang="en-US" sz="2000" b="1" dirty="0">
                <a:solidFill>
                  <a:srgbClr val="0000FF"/>
                </a:solidFill>
              </a:rPr>
              <a:t>atmospheric neutrinos interacting via neutral-current (NC) processes</a:t>
            </a:r>
            <a:r>
              <a:rPr lang="en-US" sz="2000" dirty="0"/>
              <a:t> with </a:t>
            </a:r>
            <a:r>
              <a:rPr lang="en-US" sz="2000" baseline="30000" dirty="0"/>
              <a:t>12</a:t>
            </a:r>
            <a:r>
              <a:rPr lang="en-US" sz="2000" dirty="0"/>
              <a:t>C nuclei in JUNO's liquid scintillator.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1AF09A-C604-B642-8343-70C7BFBA1DAD}"/>
              </a:ext>
            </a:extLst>
          </p:cNvPr>
          <p:cNvSpPr txBox="1"/>
          <p:nvPr/>
        </p:nvSpPr>
        <p:spPr>
          <a:xfrm>
            <a:off x="5184653" y="3469236"/>
            <a:ext cx="2824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After background reduction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687B2-A80B-5949-96F6-7C54430CB944}"/>
              </a:ext>
            </a:extLst>
          </p:cNvPr>
          <p:cNvSpPr/>
          <p:nvPr/>
        </p:nvSpPr>
        <p:spPr>
          <a:xfrm>
            <a:off x="5951984" y="1807292"/>
            <a:ext cx="9144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E33CCA-C554-9046-B215-79509F9CE336}"/>
              </a:ext>
            </a:extLst>
          </p:cNvPr>
          <p:cNvSpPr txBox="1"/>
          <p:nvPr/>
        </p:nvSpPr>
        <p:spPr>
          <a:xfrm>
            <a:off x="5753559" y="1821955"/>
            <a:ext cx="1686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Fiducial Volume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D908EE-9EA2-C348-87AF-601648195042}"/>
              </a:ext>
            </a:extLst>
          </p:cNvPr>
          <p:cNvSpPr txBox="1"/>
          <p:nvPr/>
        </p:nvSpPr>
        <p:spPr>
          <a:xfrm>
            <a:off x="263351" y="873867"/>
            <a:ext cx="116652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Background Reduction Techniques: Muon Veto, Fiducial Volume Cut, Pulse Shape Discrimination, Triple Coincidence cuts, …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E9B292-CC2D-2C4B-B951-755623FE4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662" y="2046470"/>
            <a:ext cx="3517900" cy="647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03EEA84-FE1F-6940-81E7-85A78807C2A6}"/>
              </a:ext>
            </a:extLst>
          </p:cNvPr>
          <p:cNvSpPr txBox="1"/>
          <p:nvPr/>
        </p:nvSpPr>
        <p:spPr>
          <a:xfrm>
            <a:off x="8416521" y="3056090"/>
            <a:ext cx="38884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Prompt-like</a:t>
            </a:r>
            <a:r>
              <a:rPr lang="en-US" sz="2000" dirty="0"/>
              <a:t>: nuclear de-excitation and recoil 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0000FF"/>
                </a:solidFill>
              </a:rPr>
              <a:t>Delayed-like</a:t>
            </a:r>
            <a:r>
              <a:rPr lang="en-US" sz="2000" dirty="0"/>
              <a:t>: neutron capture</a:t>
            </a:r>
          </a:p>
        </p:txBody>
      </p:sp>
    </p:spTree>
    <p:extLst>
      <p:ext uri="{BB962C8B-B14F-4D97-AF65-F5344CB8AC3E}">
        <p14:creationId xmlns:p14="http://schemas.microsoft.com/office/powerpoint/2010/main" val="3715490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D71E-EE2D-62F0-CFB8-B98A28694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A512-67A6-0AF1-9506-46F7F189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Supernova Relic Neutrinos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DFC9E9A-A7FA-11C3-D232-D8D4632B6685}"/>
              </a:ext>
            </a:extLst>
          </p:cNvPr>
          <p:cNvGrpSpPr>
            <a:grpSpLocks noChangeAspect="1"/>
          </p:cNvGrpSpPr>
          <p:nvPr/>
        </p:nvGrpSpPr>
        <p:grpSpPr>
          <a:xfrm>
            <a:off x="1775520" y="1444198"/>
            <a:ext cx="8947985" cy="4799050"/>
            <a:chOff x="1507592" y="1282274"/>
            <a:chExt cx="9204526" cy="4936639"/>
          </a:xfrm>
        </p:grpSpPr>
        <p:pic>
          <p:nvPicPr>
            <p:cNvPr id="39" name="Picture 38" descr="A graph of a running graph&#10;&#10;Description automatically generated with medium confidence">
              <a:extLst>
                <a:ext uri="{FF2B5EF4-FFF2-40B4-BE49-F238E27FC236}">
                  <a16:creationId xmlns:a16="http://schemas.microsoft.com/office/drawing/2014/main" id="{5CAC64A4-5F30-CA19-A0FD-BD1E67C7D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346" b="2715"/>
            <a:stretch/>
          </p:blipFill>
          <p:spPr>
            <a:xfrm>
              <a:off x="1507592" y="1282274"/>
              <a:ext cx="9204526" cy="4936639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481090-948A-2196-D135-4640D77D0462}"/>
                </a:ext>
              </a:extLst>
            </p:cNvPr>
            <p:cNvSpPr txBox="1"/>
            <p:nvPr/>
          </p:nvSpPr>
          <p:spPr>
            <a:xfrm>
              <a:off x="1936769" y="5832829"/>
              <a:ext cx="41730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JUNO Collaboration, JCAP 10 (2022) 033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CBB2BD-ACDD-1723-A44D-F6198906D507}"/>
                </a:ext>
              </a:extLst>
            </p:cNvPr>
            <p:cNvSpPr/>
            <p:nvPr/>
          </p:nvSpPr>
          <p:spPr>
            <a:xfrm>
              <a:off x="2696901" y="1620455"/>
              <a:ext cx="2974694" cy="2343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1F0886B-4631-BCC4-9DC6-12F1007E0EB3}"/>
                </a:ext>
              </a:extLst>
            </p:cNvPr>
            <p:cNvSpPr txBox="1"/>
            <p:nvPr/>
          </p:nvSpPr>
          <p:spPr>
            <a:xfrm>
              <a:off x="5657588" y="1552979"/>
              <a:ext cx="1850003" cy="379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Reference model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31BD7343-0991-0750-C0B6-B29DD61210C8}"/>
              </a:ext>
            </a:extLst>
          </p:cNvPr>
          <p:cNvSpPr txBox="1"/>
          <p:nvPr/>
        </p:nvSpPr>
        <p:spPr>
          <a:xfrm>
            <a:off x="2546430" y="6413557"/>
            <a:ext cx="99079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With the reference model: 3𝝈 (3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yrs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) and &gt;5𝝈 (10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yrs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4FC546E-EC21-ECE2-5ADC-F0C738A2708F}"/>
              </a:ext>
            </a:extLst>
          </p:cNvPr>
          <p:cNvCxnSpPr>
            <a:cxnSpLocks/>
          </p:cNvCxnSpPr>
          <p:nvPr/>
        </p:nvCxnSpPr>
        <p:spPr>
          <a:xfrm>
            <a:off x="2796805" y="4206150"/>
            <a:ext cx="713232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7D2FE11-F51C-AD4C-6B6B-1D36CE056DB6}"/>
              </a:ext>
            </a:extLst>
          </p:cNvPr>
          <p:cNvCxnSpPr>
            <a:cxnSpLocks/>
          </p:cNvCxnSpPr>
          <p:nvPr/>
        </p:nvCxnSpPr>
        <p:spPr>
          <a:xfrm>
            <a:off x="2796806" y="4739698"/>
            <a:ext cx="4693536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B8FAB9A-B5B7-0CF2-404E-A18694DBB97E}"/>
              </a:ext>
            </a:extLst>
          </p:cNvPr>
          <p:cNvCxnSpPr>
            <a:cxnSpLocks/>
          </p:cNvCxnSpPr>
          <p:nvPr/>
        </p:nvCxnSpPr>
        <p:spPr>
          <a:xfrm>
            <a:off x="4617814" y="3703848"/>
            <a:ext cx="0" cy="3557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AE9A606-DC8D-4382-CCC8-7E5F41EA834F}"/>
              </a:ext>
            </a:extLst>
          </p:cNvPr>
          <p:cNvCxnSpPr>
            <a:cxnSpLocks/>
          </p:cNvCxnSpPr>
          <p:nvPr/>
        </p:nvCxnSpPr>
        <p:spPr>
          <a:xfrm>
            <a:off x="3270405" y="4345496"/>
            <a:ext cx="0" cy="3557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148CC9F-7C5E-8C3F-85A1-14C77383ACFB}"/>
              </a:ext>
            </a:extLst>
          </p:cNvPr>
          <p:cNvSpPr txBox="1"/>
          <p:nvPr/>
        </p:nvSpPr>
        <p:spPr>
          <a:xfrm>
            <a:off x="7109501" y="939274"/>
            <a:ext cx="1909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Average energy of SN neutrinos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94242A-65E9-E084-B01C-F39FBF1574E0}"/>
              </a:ext>
            </a:extLst>
          </p:cNvPr>
          <p:cNvSpPr txBox="1"/>
          <p:nvPr/>
        </p:nvSpPr>
        <p:spPr>
          <a:xfrm>
            <a:off x="9076251" y="951088"/>
            <a:ext cx="15326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Black hole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Fraction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E2D9709-6812-E8BF-727F-C3E1C2F2B81D}"/>
              </a:ext>
            </a:extLst>
          </p:cNvPr>
          <p:cNvSpPr txBox="1"/>
          <p:nvPr/>
        </p:nvSpPr>
        <p:spPr>
          <a:xfrm>
            <a:off x="2931682" y="1153854"/>
            <a:ext cx="3156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Supernova (SN) rate R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BE9456-955C-0670-BA3D-1B3D4BFE0074}"/>
              </a:ext>
            </a:extLst>
          </p:cNvPr>
          <p:cNvSpPr txBox="1"/>
          <p:nvPr/>
        </p:nvSpPr>
        <p:spPr>
          <a:xfrm>
            <a:off x="383049" y="1136432"/>
            <a:ext cx="2390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Key information: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611A050-638B-7138-93D2-9CF5F42ACBDD}"/>
                  </a:ext>
                </a:extLst>
              </p:cNvPr>
              <p:cNvSpPr txBox="1"/>
              <p:nvPr/>
            </p:nvSpPr>
            <p:spPr>
              <a:xfrm>
                <a:off x="2264381" y="4490485"/>
                <a:ext cx="5341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3</a:t>
                </a:r>
                <a14:m>
                  <m:oMath xmlns:m="http://schemas.openxmlformats.org/officeDocument/2006/math">
                    <m:r>
                      <a:rPr kumimoji="0" lang="zh-CN" alt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𝝈</m:t>
                    </m:r>
                  </m:oMath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611A050-638B-7138-93D2-9CF5F42AC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381" y="4490485"/>
                <a:ext cx="534121" cy="461665"/>
              </a:xfrm>
              <a:prstGeom prst="rect">
                <a:avLst/>
              </a:prstGeom>
              <a:blipFill>
                <a:blip r:embed="rId4"/>
                <a:stretch>
                  <a:fillRect l="-18605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E55FEDC-C54A-7CBB-CD1C-A1DD8A976264}"/>
                  </a:ext>
                </a:extLst>
              </p:cNvPr>
              <p:cNvSpPr txBox="1"/>
              <p:nvPr/>
            </p:nvSpPr>
            <p:spPr>
              <a:xfrm>
                <a:off x="2264381" y="3975317"/>
                <a:ext cx="5341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zh-CN" alt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𝝈</m:t>
                    </m:r>
                  </m:oMath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E55FEDC-C54A-7CBB-CD1C-A1DD8A976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381" y="3975317"/>
                <a:ext cx="534121" cy="461665"/>
              </a:xfrm>
              <a:prstGeom prst="rect">
                <a:avLst/>
              </a:prstGeom>
              <a:blipFill>
                <a:blip r:embed="rId5"/>
                <a:stretch>
                  <a:fillRect l="-18605" t="-526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85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FD3EC-1724-BAAA-44FD-043B1CD6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FBDC0F9-B7FB-8F9F-4E14-EB067EC8A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60" y="961398"/>
            <a:ext cx="11279266" cy="5388907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Reactor neutrinos provide a clean tool to make precision measurements of neutrino oscillations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F14D83-B206-1A82-94D7-51F93AA5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Reactor Antineutrino Oscillations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5">
                <a:extLst>
                  <a:ext uri="{FF2B5EF4-FFF2-40B4-BE49-F238E27FC236}">
                    <a16:creationId xmlns:a16="http://schemas.microsoft.com/office/drawing/2014/main" id="{E05CEAC5-DB07-EB5E-F595-7B638DEFAAC6}"/>
                  </a:ext>
                </a:extLst>
              </p:cNvPr>
              <p:cNvSpPr txBox="1"/>
              <p:nvPr/>
            </p:nvSpPr>
            <p:spPr>
              <a:xfrm>
                <a:off x="6975944" y="2420888"/>
                <a:ext cx="5096720" cy="34419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Measure how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+mn-ea"/>
                              </a:rPr>
                            </m:ctrlPr>
                          </m:accPr>
                          <m:e>
                            <m:r>
                              <a:rPr lang="en-US" altLang="zh-CN" sz="2400" b="1" i="1" smtClean="0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+mn-ea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 oscillate into other flavors</a:t>
                </a: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endParaRPr lang="en-US" altLang="zh-CN" sz="2400" b="1" dirty="0">
                  <a:solidFill>
                    <a:srgbClr val="005DA2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endParaRP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Access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+mn-ea"/>
                          </a:rPr>
                          <m:t>𝜽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𝟏𝟐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+mn-ea"/>
                          </a:rPr>
                          <m:t>𝜽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𝟏</m:t>
                        </m:r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2400" b="1" i="0" dirty="0" smtClean="0">
                        <a:solidFill>
                          <a:srgbClr val="005DA2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 </m:t>
                    </m:r>
                    <m:r>
                      <a:rPr lang="zh-CN" altLang="en-US" sz="2400" b="1" i="1" dirty="0" smtClean="0">
                        <a:solidFill>
                          <a:srgbClr val="005DA2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𝜟</m:t>
                    </m:r>
                    <m:sSubSup>
                      <m:sSubSupPr>
                        <m:ctrlPr>
                          <a:rPr lang="en-US" altLang="zh-CN" sz="2400" b="1" i="1" dirty="0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SupPr>
                      <m:e>
                        <m:r>
                          <a:rPr lang="en-US" altLang="zh-CN" sz="2400" b="1" i="1" dirty="0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𝒎</m:t>
                        </m:r>
                      </m:e>
                      <m:sub>
                        <m:r>
                          <a:rPr lang="en-US" altLang="zh-CN" sz="2400" b="1" i="1" dirty="0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𝟐𝟏</m:t>
                        </m:r>
                      </m:sub>
                      <m:sup>
                        <m:r>
                          <a:rPr lang="en-US" altLang="zh-CN" sz="2400" b="1" i="1" dirty="0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, </a:t>
                </a:r>
                <a14:m>
                  <m:oMath xmlns:m="http://schemas.openxmlformats.org/officeDocument/2006/math">
                    <m:r>
                      <a:rPr lang="zh-CN" altLang="en-US" sz="2400" b="1" i="1" dirty="0">
                        <a:solidFill>
                          <a:srgbClr val="005DA2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+mn-ea"/>
                      </a:rPr>
                      <m:t>𝜟</m:t>
                    </m:r>
                    <m:sSubSup>
                      <m:sSubSupPr>
                        <m:ctrlPr>
                          <a:rPr lang="en-US" altLang="zh-CN" sz="2400" b="1" i="1" dirty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SupPr>
                      <m:e>
                        <m:r>
                          <a:rPr lang="en-US" altLang="zh-CN" sz="2400" b="1" i="1" dirty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𝒎</m:t>
                        </m:r>
                      </m:e>
                      <m:sub>
                        <m:r>
                          <a:rPr lang="en-US" altLang="zh-CN" sz="2400" b="1" i="1" dirty="0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𝟑</m:t>
                        </m:r>
                        <m:r>
                          <a:rPr lang="en-US" altLang="zh-CN" sz="2400" b="1" i="1" dirty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𝟏</m:t>
                        </m:r>
                      </m:sub>
                      <m:sup>
                        <m:r>
                          <a:rPr lang="en-US" altLang="zh-CN" sz="2400" b="1" i="1" dirty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 and the mass ordering</a:t>
                </a: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endParaRPr lang="en-US" altLang="zh-CN" sz="2400" b="1" dirty="0">
                  <a:solidFill>
                    <a:srgbClr val="005DA2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endParaRP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No dependence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+mn-ea"/>
                          </a:rPr>
                          <m:t>𝜽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+mn-ea"/>
                          </a:rPr>
                          <m:t>𝟐</m:t>
                        </m:r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+mn-ea"/>
                          </a:rPr>
                          <m:t>𝜹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𝑪𝑷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 </a:t>
                </a: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endParaRPr lang="en-US" altLang="zh-CN" sz="2400" b="1" dirty="0">
                  <a:solidFill>
                    <a:srgbClr val="005DA2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endParaRPr>
              </a:p>
              <a:p>
                <a:pPr marL="342900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400" b="1" dirty="0">
                    <a:solidFill>
                      <a:srgbClr val="005DA2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+mn-ea"/>
                  </a:rPr>
                  <a:t>Baseline is set by physics goals</a:t>
                </a:r>
              </a:p>
            </p:txBody>
          </p:sp>
        </mc:Choice>
        <mc:Fallback xmlns="">
          <p:sp>
            <p:nvSpPr>
              <p:cNvPr id="5" name="文本框 5">
                <a:extLst>
                  <a:ext uri="{FF2B5EF4-FFF2-40B4-BE49-F238E27FC236}">
                    <a16:creationId xmlns:a16="http://schemas.microsoft.com/office/drawing/2014/main" id="{E05CEAC5-DB07-EB5E-F595-7B638DEFA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44" y="2420888"/>
                <a:ext cx="5096720" cy="3441904"/>
              </a:xfrm>
              <a:prstGeom prst="rect">
                <a:avLst/>
              </a:prstGeom>
              <a:blipFill>
                <a:blip r:embed="rId3"/>
                <a:stretch>
                  <a:fillRect l="-1741" t="-1103" r="-2985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763C363-7027-95AF-4B46-892FBCC3D1A9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  <p:pic>
        <p:nvPicPr>
          <p:cNvPr id="4" name="Picture 3" descr="A graph of a graph showing the same size of a graph&#10;&#10;AI-generated content may be incorrect.">
            <a:extLst>
              <a:ext uri="{FF2B5EF4-FFF2-40B4-BE49-F238E27FC236}">
                <a16:creationId xmlns:a16="http://schemas.microsoft.com/office/drawing/2014/main" id="{847C56FB-176E-288B-642C-08A084969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456"/>
            <a:ext cx="6943941" cy="43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210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3CB1-4D06-1D4E-8121-58422D67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results released in Neutrino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99E25-2D2E-C04E-8715-D953889EB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759064"/>
            <a:ext cx="5751412" cy="43785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F44819-EDE8-EA4F-8DA5-CF175AAE5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48" y="1149616"/>
            <a:ext cx="6057900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227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5D81-8198-FDFB-62FF-3A8234044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7">
            <a:extLst>
              <a:ext uri="{FF2B5EF4-FFF2-40B4-BE49-F238E27FC236}">
                <a16:creationId xmlns:a16="http://schemas.microsoft.com/office/drawing/2014/main" id="{D547BF67-3ABC-844E-D5A9-1E9A8C1C2173}"/>
              </a:ext>
            </a:extLst>
          </p:cNvPr>
          <p:cNvGrpSpPr>
            <a:grpSpLocks noChangeAspect="1"/>
          </p:cNvGrpSpPr>
          <p:nvPr/>
        </p:nvGrpSpPr>
        <p:grpSpPr>
          <a:xfrm>
            <a:off x="6744072" y="1267126"/>
            <a:ext cx="5102595" cy="4685374"/>
            <a:chOff x="7720574" y="893699"/>
            <a:chExt cx="3898544" cy="3898544"/>
          </a:xfrm>
        </p:grpSpPr>
        <p:grpSp>
          <p:nvGrpSpPr>
            <p:cNvPr id="4" name="组合 18">
              <a:extLst>
                <a:ext uri="{FF2B5EF4-FFF2-40B4-BE49-F238E27FC236}">
                  <a16:creationId xmlns:a16="http://schemas.microsoft.com/office/drawing/2014/main" id="{6D28124D-B18C-7286-DE8D-148B1074DD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20574" y="893699"/>
              <a:ext cx="3898544" cy="3898544"/>
              <a:chOff x="3931675" y="750027"/>
              <a:chExt cx="2722180" cy="2722180"/>
            </a:xfrm>
          </p:grpSpPr>
          <p:pic>
            <p:nvPicPr>
              <p:cNvPr id="6" name="Picture 2" descr="File:JunoCD-1.jpg">
                <a:extLst>
                  <a:ext uri="{FF2B5EF4-FFF2-40B4-BE49-F238E27FC236}">
                    <a16:creationId xmlns:a16="http://schemas.microsoft.com/office/drawing/2014/main" id="{FB7B531A-9CB5-FAB1-B436-BD3C5CBEDD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1675" y="750027"/>
                <a:ext cx="2722180" cy="2722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椭圆 22">
                <a:extLst>
                  <a:ext uri="{FF2B5EF4-FFF2-40B4-BE49-F238E27FC236}">
                    <a16:creationId xmlns:a16="http://schemas.microsoft.com/office/drawing/2014/main" id="{3A73D0E9-A9A7-E78B-3C46-6676089BC8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92581" y="2086772"/>
                <a:ext cx="947090" cy="947091"/>
              </a:xfrm>
              <a:prstGeom prst="ellipse">
                <a:avLst/>
              </a:prstGeom>
              <a:solidFill>
                <a:srgbClr val="FF3399">
                  <a:alpha val="60000"/>
                </a:srgbClr>
              </a:solidFill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itchFamily="34" charset="0"/>
                  <a:ea typeface="楷体" pitchFamily="49" charset="-122"/>
                  <a:cs typeface="+mn-cs"/>
                </a:endParaRPr>
              </a:p>
            </p:txBody>
          </p:sp>
        </p:grpSp>
        <p:sp>
          <p:nvSpPr>
            <p:cNvPr id="5" name="矩形 19">
              <a:extLst>
                <a:ext uri="{FF2B5EF4-FFF2-40B4-BE49-F238E27FC236}">
                  <a16:creationId xmlns:a16="http://schemas.microsoft.com/office/drawing/2014/main" id="{598988DD-FD39-FB9F-D93B-6C02A0531866}"/>
                </a:ext>
              </a:extLst>
            </p:cNvPr>
            <p:cNvSpPr/>
            <p:nvPr/>
          </p:nvSpPr>
          <p:spPr>
            <a:xfrm>
              <a:off x="9463759" y="3345439"/>
              <a:ext cx="622300" cy="281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仿宋" panose="02010609060101010101" pitchFamily="49" charset="-122"/>
                  <a:cs typeface="Times New Roman" panose="02020603050405020304" pitchFamily="18" charset="0"/>
                </a:rPr>
                <a:t>Te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仿宋" panose="02010609060101010101" pitchFamily="49" charset="-122"/>
                  <a:cs typeface="Times New Roman" panose="02020603050405020304" pitchFamily="18" charset="0"/>
                </a:rPr>
                <a:t>-LS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870B937-8178-06D0-9601-236C2CE74E3C}"/>
              </a:ext>
            </a:extLst>
          </p:cNvPr>
          <p:cNvSpPr txBox="1"/>
          <p:nvPr/>
        </p:nvSpPr>
        <p:spPr>
          <a:xfrm>
            <a:off x="648275" y="1350906"/>
            <a:ext cx="5615407" cy="4494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JUNO offers a unique opportunity to search for 0</a:t>
            </a:r>
            <a:r>
              <a:rPr kumimoji="0" lang="el-G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νββ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kton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LS → 100-ton scale isotope loading (e.g., Tellurium)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 background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resolution &lt; 3% @ 1 MeV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Critical R&amp;D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Isotope loading technology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Background control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B476F0-F368-73C4-2BF6-1D8607DBEA6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JUNO-0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𝝂𝜷𝜷</m:t>
                    </m:r>
                  </m:oMath>
                </a14:m>
                <a:r>
                  <a:rPr lang="en-US" dirty="0"/>
                  <a:t>  Upgrade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9B476F0-F368-73C4-2BF6-1D8607DBEA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t="-16981" b="-28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D7BD002-1DDC-3419-8559-62CFAB8918E2}"/>
              </a:ext>
            </a:extLst>
          </p:cNvPr>
          <p:cNvSpPr txBox="1"/>
          <p:nvPr/>
        </p:nvSpPr>
        <p:spPr>
          <a:xfrm>
            <a:off x="8040216" y="5991389"/>
            <a:ext cx="6115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Concept of the experiment</a:t>
            </a:r>
          </a:p>
        </p:txBody>
      </p:sp>
    </p:spTree>
    <p:extLst>
      <p:ext uri="{BB962C8B-B14F-4D97-AF65-F5344CB8AC3E}">
        <p14:creationId xmlns:p14="http://schemas.microsoft.com/office/powerpoint/2010/main" val="26430600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B8A3C-E443-2B71-C985-11DFB147B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Reactor Neutrino Experiments</a:t>
            </a:r>
          </a:p>
        </p:txBody>
      </p:sp>
      <p:pic>
        <p:nvPicPr>
          <p:cNvPr id="5" name="Content Placeholder 4" descr="A diagram of a nuclear reactor&#10;&#10;AI-generated content may be incorrect.">
            <a:extLst>
              <a:ext uri="{FF2B5EF4-FFF2-40B4-BE49-F238E27FC236}">
                <a16:creationId xmlns:a16="http://schemas.microsoft.com/office/drawing/2014/main" id="{C346EED4-59C2-359B-4352-24DE1958C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2" b="5501"/>
          <a:stretch/>
        </p:blipFill>
        <p:spPr>
          <a:xfrm>
            <a:off x="335360" y="1782109"/>
            <a:ext cx="11739049" cy="44934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F6D7C-CD04-765B-9DF0-288A1C648C6C}"/>
              </a:ext>
            </a:extLst>
          </p:cNvPr>
          <p:cNvSpPr txBox="1"/>
          <p:nvPr/>
        </p:nvSpPr>
        <p:spPr>
          <a:xfrm>
            <a:off x="472632" y="1122465"/>
            <a:ext cx="3031079" cy="659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1C054F-96EB-869D-2559-38B8E7C38000}"/>
              </a:ext>
            </a:extLst>
          </p:cNvPr>
          <p:cNvSpPr txBox="1"/>
          <p:nvPr/>
        </p:nvSpPr>
        <p:spPr>
          <a:xfrm>
            <a:off x="8616280" y="1475492"/>
            <a:ext cx="303107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results released!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26B0B-97D9-C9F8-1DF0-BA480C099498}"/>
              </a:ext>
            </a:extLst>
          </p:cNvPr>
          <p:cNvSpPr txBox="1"/>
          <p:nvPr/>
        </p:nvSpPr>
        <p:spPr>
          <a:xfrm>
            <a:off x="5303912" y="5905554"/>
            <a:ext cx="3031079" cy="659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EEB99-8E03-A037-ED1F-E3E71602F6D3}"/>
              </a:ext>
            </a:extLst>
          </p:cNvPr>
          <p:cNvSpPr txBox="1"/>
          <p:nvPr/>
        </p:nvSpPr>
        <p:spPr>
          <a:xfrm>
            <a:off x="7680176" y="6015637"/>
            <a:ext cx="35214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Presented by J. Pedro Ochoa-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Ricoux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Physics of the Two Infinities Conference,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2BF6BBD-2FB6-4975-EA5A-AC41B90DF724}"/>
              </a:ext>
            </a:extLst>
          </p:cNvPr>
          <p:cNvSpPr txBox="1">
            <a:spLocks/>
          </p:cNvSpPr>
          <p:nvPr/>
        </p:nvSpPr>
        <p:spPr>
          <a:xfrm>
            <a:off x="338360" y="961398"/>
            <a:ext cx="11279266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u"/>
              <a:defRPr sz="2400" b="1" kern="1200" spc="0" baseline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1pPr>
            <a:lvl2pPr marL="720000" indent="-288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"/>
              <a:defRPr sz="2000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marR="0" lvl="0" indent="-288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DA2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我们正进入反应堆中微子实验的新时代</a:t>
            </a:r>
          </a:p>
          <a:p>
            <a:pPr marL="288000" marR="0" lvl="0" indent="-288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5DA2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71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C794-7D6D-3E41-AA8A-2E2FFF9FF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Energy Resolution Model  </a:t>
            </a:r>
            <a:endParaRPr 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B1C93408-D5A5-6C45-A278-9298D87AD6C4}"/>
              </a:ext>
            </a:extLst>
          </p:cNvPr>
          <p:cNvSpPr txBox="1">
            <a:spLocks/>
          </p:cNvSpPr>
          <p:nvPr/>
        </p:nvSpPr>
        <p:spPr>
          <a:xfrm>
            <a:off x="350701" y="1013728"/>
            <a:ext cx="10857867" cy="2036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2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zh-CN" altLang="en-US" sz="2000" dirty="0"/>
              <a:t>能量分辨率取决于粒子种类、能量和空间位置</a:t>
            </a:r>
            <a:endParaRPr lang="en-US" altLang="zh-CN" sz="2000" kern="0" dirty="0">
              <a:solidFill>
                <a:srgbClr val="000000"/>
              </a:solidFill>
              <a:ea typeface="Calibri" panose="020F0502020204030204" pitchFamily="34" charset="0"/>
              <a:sym typeface="Symbol" panose="05050102010706020507" pitchFamily="18" charset="2"/>
            </a:endParaRPr>
          </a:p>
          <a:p>
            <a:pPr marL="342900" lvl="0" indent="-342900">
              <a:lnSpc>
                <a:spcPct val="12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zh-CN" altLang="en-US" sz="2000" dirty="0"/>
              <a:t>基于 </a:t>
            </a:r>
            <a:r>
              <a:rPr lang="en-US" sz="2000" dirty="0"/>
              <a:t>Geant4 </a:t>
            </a:r>
            <a:r>
              <a:rPr lang="zh-CN" altLang="en-US" sz="2000" dirty="0"/>
              <a:t>模拟以及 </a:t>
            </a:r>
            <a:r>
              <a:rPr lang="en-US" altLang="zh-CN" sz="2000" kern="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</a:rPr>
              <a:t>a, g</a:t>
            </a:r>
            <a:r>
              <a:rPr lang="el-GR" sz="2000" dirty="0"/>
              <a:t> </a:t>
            </a:r>
            <a:r>
              <a:rPr lang="zh-CN" altLang="en-US" sz="2000" dirty="0"/>
              <a:t>标定源数据，建立了随径向位置 </a:t>
            </a:r>
            <a:r>
              <a:rPr lang="en-US" altLang="zh-CN" sz="2000" kern="0" dirty="0">
                <a:ea typeface="Calibri" panose="020F0502020204030204" pitchFamily="34" charset="0"/>
              </a:rPr>
              <a:t>R</a:t>
            </a:r>
            <a:r>
              <a:rPr lang="zh-CN" altLang="en-US" sz="2000" kern="0" dirty="0">
                <a:ea typeface="Calibri" panose="020F0502020204030204" pitchFamily="34" charset="0"/>
              </a:rPr>
              <a:t> </a:t>
            </a:r>
            <a:r>
              <a:rPr lang="zh-CN" altLang="en-US" sz="2000" dirty="0"/>
              <a:t>变化的正电子（</a:t>
            </a:r>
            <a:r>
              <a:rPr lang="en-US" sz="2000" dirty="0"/>
              <a:t>e⁺）</a:t>
            </a:r>
            <a:r>
              <a:rPr lang="zh-CN" altLang="en-US" sz="2000" dirty="0"/>
              <a:t>能量分辨率解析模型</a:t>
            </a:r>
            <a:endParaRPr lang="en-US" altLang="zh-CN" sz="2000" kern="0" dirty="0">
              <a:solidFill>
                <a:srgbClr val="000000"/>
              </a:solidFill>
              <a:latin typeface="Symbol" panose="05050102010706020507" pitchFamily="18" charset="2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l"/>
              <a:defRPr/>
            </a:pPr>
            <a:r>
              <a:rPr lang="zh-CN" altLang="en-US" sz="2000" dirty="0"/>
              <a:t>在 </a:t>
            </a:r>
            <a:r>
              <a:rPr lang="en-US" altLang="zh-CN" sz="2000" dirty="0"/>
              <a:t>5% </a:t>
            </a:r>
            <a:r>
              <a:rPr lang="zh-CN" altLang="en-US" sz="2000" dirty="0"/>
              <a:t>的事例中加入 </a:t>
            </a:r>
            <a:r>
              <a:rPr lang="en-US" altLang="zh-CN" sz="2000" dirty="0"/>
              <a:t>¹⁴</a:t>
            </a:r>
            <a:r>
              <a:rPr lang="en-US" sz="2000" dirty="0"/>
              <a:t>C </a:t>
            </a:r>
            <a:r>
              <a:rPr lang="zh-CN" altLang="en-US" sz="2000" dirty="0"/>
              <a:t>堆积效应，并利用能量响应矩阵拟合正电子能谱</a:t>
            </a:r>
            <a:endParaRPr lang="en-US" altLang="zh-CN" sz="2000" kern="0" dirty="0">
              <a:solidFill>
                <a:srgbClr val="000000"/>
              </a:solidFill>
              <a:latin typeface="Symbol" panose="05050102010706020507" pitchFamily="18" charset="2"/>
              <a:ea typeface="Calibri" panose="020F0502020204030204" pitchFamily="34" charset="0"/>
            </a:endParaRPr>
          </a:p>
          <a:p>
            <a:pPr marL="360000" indent="-28800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l"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图片 16">
            <a:extLst>
              <a:ext uri="{FF2B5EF4-FFF2-40B4-BE49-F238E27FC236}">
                <a16:creationId xmlns:a16="http://schemas.microsoft.com/office/drawing/2014/main" id="{2003CB65-B443-9A45-AEB9-2CA4888A0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10"/>
          <a:stretch/>
        </p:blipFill>
        <p:spPr>
          <a:xfrm>
            <a:off x="5906894" y="3189891"/>
            <a:ext cx="5958952" cy="3117243"/>
          </a:xfrm>
          <a:prstGeom prst="rect">
            <a:avLst/>
          </a:prstGeom>
        </p:spPr>
      </p:pic>
      <p:sp>
        <p:nvSpPr>
          <p:cNvPr id="6" name="矩形 19">
            <a:extLst>
              <a:ext uri="{FF2B5EF4-FFF2-40B4-BE49-F238E27FC236}">
                <a16:creationId xmlns:a16="http://schemas.microsoft.com/office/drawing/2014/main" id="{229BA925-48B3-1E45-AC21-2162D623A0AE}"/>
              </a:ext>
            </a:extLst>
          </p:cNvPr>
          <p:cNvSpPr/>
          <p:nvPr/>
        </p:nvSpPr>
        <p:spPr>
          <a:xfrm>
            <a:off x="6984736" y="3235665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b="1" dirty="0"/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11B08561-B688-0145-9945-6F6820864E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/>
          <a:stretch/>
        </p:blipFill>
        <p:spPr>
          <a:xfrm>
            <a:off x="278693" y="3158566"/>
            <a:ext cx="5448802" cy="3351486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F0C895AE-98B7-B54D-830A-954868213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A1395F8C-4E54-A649-A1B7-50A5F50BA2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21">
            <a:extLst>
              <a:ext uri="{FF2B5EF4-FFF2-40B4-BE49-F238E27FC236}">
                <a16:creationId xmlns:a16="http://schemas.microsoft.com/office/drawing/2014/main" id="{0BF7FFD1-F8C0-2C4F-BF6C-95D750B01B11}"/>
              </a:ext>
            </a:extLst>
          </p:cNvPr>
          <p:cNvSpPr/>
          <p:nvPr/>
        </p:nvSpPr>
        <p:spPr>
          <a:xfrm>
            <a:off x="3050920" y="315856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0916873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2E06A-96F3-424F-B12A-F767BEC5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Light Yield and Energy Resolution </a:t>
            </a:r>
            <a:endParaRPr 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10289007-34A3-AE49-9605-C781868FCDC7}"/>
              </a:ext>
            </a:extLst>
          </p:cNvPr>
          <p:cNvSpPr txBox="1">
            <a:spLocks/>
          </p:cNvSpPr>
          <p:nvPr/>
        </p:nvSpPr>
        <p:spPr>
          <a:xfrm>
            <a:off x="119336" y="832237"/>
            <a:ext cx="7996862" cy="3100819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>
              <a:lnSpc>
                <a:spcPct val="12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在探测器中心，⁶⁸</a:t>
            </a:r>
            <a:r>
              <a:rPr lang="en-US" sz="1800" b="0" dirty="0">
                <a:solidFill>
                  <a:schemeClr val="tx1"/>
                </a:solidFill>
                <a:latin typeface="+mn-ea"/>
              </a:rPr>
              <a:t>Ge 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的光产额约为 </a:t>
            </a:r>
            <a:r>
              <a:rPr lang="en-US" altLang="zh-CN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1600 PE/MeV</a:t>
            </a:r>
            <a:r>
              <a:rPr lang="en-US" sz="1800" b="0" dirty="0">
                <a:solidFill>
                  <a:schemeClr val="tx1"/>
                </a:solidFill>
                <a:latin typeface="+mn-ea"/>
              </a:rPr>
              <a:t>，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中子的光产额约为 </a:t>
            </a:r>
            <a:r>
              <a:rPr lang="en-US" altLang="zh-CN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1785 PE/MeV</a:t>
            </a:r>
            <a:r>
              <a:rPr lang="en-US" altLang="zh-CN" sz="1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en-US" sz="1800" b="0" kern="0" dirty="0">
                <a:solidFill>
                  <a:schemeClr val="tx1"/>
                </a:solidFill>
                <a:latin typeface="+mn-ea"/>
                <a:cs typeface="Calibri" panose="020F0502020204030204" pitchFamily="34" charset="0"/>
              </a:rPr>
              <a:t>，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与蒙特卡洛模拟结果符合良好</a:t>
            </a:r>
            <a:endParaRPr lang="en-US" altLang="zh-CN" sz="1800" b="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在探测器中心，⁶⁸</a:t>
            </a:r>
            <a:r>
              <a:rPr lang="en-US" sz="1800" b="0" dirty="0">
                <a:solidFill>
                  <a:schemeClr val="tx1"/>
                </a:solidFill>
                <a:latin typeface="+mn-ea"/>
              </a:rPr>
              <a:t>Ge 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在 </a:t>
            </a:r>
            <a:r>
              <a:rPr lang="en-US" altLang="zh-CN" sz="18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18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 0.511 MeV</a:t>
            </a:r>
            <a:r>
              <a:rPr lang="zh-CN" altLang="en-US" sz="18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处的能量分辨率约为 </a:t>
            </a:r>
            <a:r>
              <a:rPr lang="en-US" altLang="zh-CN" sz="18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3.5%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，略差于预期的 </a:t>
            </a:r>
            <a:r>
              <a:rPr lang="en-US" altLang="zh-CN" sz="18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3.1%</a:t>
            </a:r>
            <a:endParaRPr lang="en-US" altLang="zh-CN" sz="1800" dirty="0">
              <a:solidFill>
                <a:schemeClr val="tx1"/>
              </a:solidFill>
              <a:latin typeface="+mn-ea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  <a:spcBef>
                <a:spcPts val="300"/>
              </a:spcBef>
              <a:buClrTx/>
              <a:defRPr/>
            </a:pPr>
            <a:r>
              <a:rPr lang="zh-CN" altLang="en-US" sz="1600" dirty="0">
                <a:solidFill>
                  <a:srgbClr val="3333FF"/>
                </a:solidFill>
              </a:rPr>
              <a:t>需要进一步改进切伦科夫过程、光学边界和 </a:t>
            </a:r>
            <a:r>
              <a:rPr lang="el-GR" sz="1600" dirty="0">
                <a:solidFill>
                  <a:srgbClr val="3333FF"/>
                </a:solidFill>
              </a:rPr>
              <a:t>δ </a:t>
            </a:r>
            <a:r>
              <a:rPr lang="zh-CN" altLang="en-US" sz="1600" dirty="0">
                <a:solidFill>
                  <a:srgbClr val="3333FF"/>
                </a:solidFill>
              </a:rPr>
              <a:t>电子等过程的模拟</a:t>
            </a:r>
            <a:endParaRPr lang="en-US" altLang="zh-CN" sz="1600" kern="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  <a:spcBef>
                <a:spcPts val="300"/>
              </a:spcBef>
              <a:buClrTx/>
              <a:defRPr/>
            </a:pPr>
            <a:r>
              <a:rPr lang="zh-CN" altLang="en-US" sz="1600" dirty="0">
                <a:solidFill>
                  <a:srgbClr val="3333FF"/>
                </a:solidFill>
              </a:rPr>
              <a:t>可能的改进包括：利用机器学习方法去除 </a:t>
            </a:r>
            <a:r>
              <a:rPr lang="en-US" altLang="zh-CN" sz="1600" dirty="0">
                <a:solidFill>
                  <a:srgbClr val="3333FF"/>
                </a:solidFill>
              </a:rPr>
              <a:t>¹⁴</a:t>
            </a:r>
            <a:r>
              <a:rPr lang="en-US" sz="1600" dirty="0">
                <a:solidFill>
                  <a:srgbClr val="3333FF"/>
                </a:solidFill>
              </a:rPr>
              <a:t>C </a:t>
            </a:r>
            <a:r>
              <a:rPr lang="zh-CN" altLang="en-US" sz="1600" dirty="0">
                <a:solidFill>
                  <a:srgbClr val="3333FF"/>
                </a:solidFill>
              </a:rPr>
              <a:t>本底、增加标定数据，以及改进事例重建和拟合方法等</a:t>
            </a:r>
            <a:endParaRPr lang="en-US" altLang="zh-CN" sz="1600" dirty="0">
              <a:solidFill>
                <a:srgbClr val="3333FF"/>
              </a:solidFill>
              <a:sym typeface="Symbol" panose="05050102010706020507" pitchFamily="18" charset="2"/>
            </a:endParaRPr>
          </a:p>
          <a:p>
            <a:pPr>
              <a:spcBef>
                <a:spcPts val="3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CN" sz="1800" b="0" kern="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214</a:t>
            </a:r>
            <a:r>
              <a:rPr lang="en-US" altLang="zh-CN" sz="18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的 </a:t>
            </a:r>
            <a:r>
              <a:rPr lang="el-GR" sz="1800" b="0" dirty="0">
                <a:solidFill>
                  <a:schemeClr val="tx1"/>
                </a:solidFill>
                <a:latin typeface="+mn-ea"/>
              </a:rPr>
              <a:t>α 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粒子在 </a:t>
            </a:r>
            <a:r>
              <a:rPr lang="en-US" altLang="zh-CN" sz="1800" b="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0.93MeV</a:t>
            </a:r>
            <a:r>
              <a:rPr lang="en-US" sz="1800" b="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CN" altLang="en-US" sz="1800" b="0" dirty="0">
                <a:solidFill>
                  <a:schemeClr val="tx1"/>
                </a:solidFill>
                <a:latin typeface="+mn-ea"/>
              </a:rPr>
              <a:t>可见能量处的能量分辨率约为 </a:t>
            </a:r>
            <a:r>
              <a:rPr lang="en-US" altLang="zh-CN" sz="18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2.9%</a:t>
            </a:r>
            <a:endParaRPr lang="en-US" altLang="zh-CN" sz="18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EF122A55-67A0-7841-BDFB-5ECB51C555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4" y="3749541"/>
            <a:ext cx="5328592" cy="3100819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5A71ECF9-B49F-3947-AD5F-7BA309907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655" y="3935478"/>
            <a:ext cx="5042157" cy="2931650"/>
          </a:xfrm>
          <a:prstGeom prst="rect">
            <a:avLst/>
          </a:prstGeom>
        </p:spPr>
      </p:pic>
      <p:sp>
        <p:nvSpPr>
          <p:cNvPr id="7" name="矩形 8">
            <a:extLst>
              <a:ext uri="{FF2B5EF4-FFF2-40B4-BE49-F238E27FC236}">
                <a16:creationId xmlns:a16="http://schemas.microsoft.com/office/drawing/2014/main" id="{F747E3E9-B37F-E848-B816-2FA46DCFD02F}"/>
              </a:ext>
            </a:extLst>
          </p:cNvPr>
          <p:cNvSpPr/>
          <p:nvPr/>
        </p:nvSpPr>
        <p:spPr>
          <a:xfrm>
            <a:off x="3242051" y="384385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dirty="0"/>
          </a:p>
        </p:txBody>
      </p:sp>
      <p:sp>
        <p:nvSpPr>
          <p:cNvPr id="8" name="矩形 9">
            <a:extLst>
              <a:ext uri="{FF2B5EF4-FFF2-40B4-BE49-F238E27FC236}">
                <a16:creationId xmlns:a16="http://schemas.microsoft.com/office/drawing/2014/main" id="{6A99F904-1702-9A42-828C-4A676B1AF84F}"/>
              </a:ext>
            </a:extLst>
          </p:cNvPr>
          <p:cNvSpPr/>
          <p:nvPr/>
        </p:nvSpPr>
        <p:spPr>
          <a:xfrm>
            <a:off x="9208539" y="4149080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</a:t>
            </a:r>
            <a:endParaRPr lang="zh-CN" altLang="en-US" dirty="0"/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90EF265E-064A-4148-AD13-5C8BF646DE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7"/>
          <a:stretch/>
        </p:blipFill>
        <p:spPr>
          <a:xfrm>
            <a:off x="8116198" y="769731"/>
            <a:ext cx="3897869" cy="3012305"/>
          </a:xfrm>
          <a:prstGeom prst="rect">
            <a:avLst/>
          </a:prstGeom>
        </p:spPr>
      </p:pic>
      <p:sp>
        <p:nvSpPr>
          <p:cNvPr id="10" name="矩形 4">
            <a:extLst>
              <a:ext uri="{FF2B5EF4-FFF2-40B4-BE49-F238E27FC236}">
                <a16:creationId xmlns:a16="http://schemas.microsoft.com/office/drawing/2014/main" id="{2B700BEA-0033-4748-8DC7-D9429F3C6243}"/>
              </a:ext>
            </a:extLst>
          </p:cNvPr>
          <p:cNvSpPr/>
          <p:nvPr/>
        </p:nvSpPr>
        <p:spPr>
          <a:xfrm>
            <a:off x="1485770" y="3635379"/>
            <a:ext cx="1667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yield of</a:t>
            </a:r>
            <a:r>
              <a:rPr lang="zh-CN" altLang="en-US" sz="16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sz="16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</a:t>
            </a:r>
            <a:endParaRPr lang="zh-CN" altLang="en-US" sz="1600" dirty="0">
              <a:solidFill>
                <a:srgbClr val="C00000"/>
              </a:solidFill>
            </a:endParaRPr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id="{A3761394-4EAA-554F-B247-6DF6CE9652D7}"/>
              </a:ext>
            </a:extLst>
          </p:cNvPr>
          <p:cNvSpPr/>
          <p:nvPr/>
        </p:nvSpPr>
        <p:spPr>
          <a:xfrm>
            <a:off x="8597209" y="86466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n-US" altLang="zh-CN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2" name="矩形 12">
            <a:extLst>
              <a:ext uri="{FF2B5EF4-FFF2-40B4-BE49-F238E27FC236}">
                <a16:creationId xmlns:a16="http://schemas.microsoft.com/office/drawing/2014/main" id="{F3DD5EAC-F7DB-1848-AAC5-4E2ECF69791B}"/>
              </a:ext>
            </a:extLst>
          </p:cNvPr>
          <p:cNvSpPr/>
          <p:nvPr/>
        </p:nvSpPr>
        <p:spPr>
          <a:xfrm>
            <a:off x="6972808" y="3674850"/>
            <a:ext cx="20601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resolution vs r</a:t>
            </a:r>
            <a:r>
              <a:rPr lang="en-US" altLang="zh-CN" sz="1600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zh-CN" altLang="en-US" sz="1600" baseline="3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6A6EB-3E6E-DF2C-4C91-88C4BC087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Mass Ordering by Reactor Neutrinos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0D1AEC-66AB-65B8-0BF3-BF60097163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4592" y="284491"/>
            <a:ext cx="635408" cy="392310"/>
          </a:xfrm>
        </p:spPr>
        <p:txBody>
          <a:bodyPr/>
          <a:lstStyle/>
          <a:p>
            <a:pPr>
              <a:defRPr/>
            </a:pPr>
            <a:fld id="{586222F3-B96D-4942-8F83-CEF8049B163C}" type="slidenum">
              <a:rPr lang="zh-CN" altLang="en-US" smtClean="0"/>
              <a:pPr>
                <a:defRPr/>
              </a:pPr>
              <a:t>6</a:t>
            </a:fld>
            <a:endParaRPr lang="zh-CN" altLang="en-US" dirty="0"/>
          </a:p>
        </p:txBody>
      </p:sp>
      <p:pic>
        <p:nvPicPr>
          <p:cNvPr id="5" name="Picture 4" descr="A graph of a graph of a solar system&#10;&#10;AI-generated content may be incorrect.">
            <a:extLst>
              <a:ext uri="{FF2B5EF4-FFF2-40B4-BE49-F238E27FC236}">
                <a16:creationId xmlns:a16="http://schemas.microsoft.com/office/drawing/2014/main" id="{B6C10A10-E41D-2215-9ED2-5C30E7A5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908720"/>
            <a:ext cx="4681736" cy="3873379"/>
          </a:xfrm>
          <a:prstGeom prst="rect">
            <a:avLst/>
          </a:prstGeom>
        </p:spPr>
      </p:pic>
      <p:pic>
        <p:nvPicPr>
          <p:cNvPr id="6" name="Picture 5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A272E743-4BF5-7289-5B18-402A7ED8F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7"/>
          <a:stretch/>
        </p:blipFill>
        <p:spPr>
          <a:xfrm>
            <a:off x="4874347" y="908720"/>
            <a:ext cx="6910285" cy="387337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6CF5BF5-9F6A-0DD6-AF3A-C84033B8CF39}"/>
              </a:ext>
            </a:extLst>
          </p:cNvPr>
          <p:cNvGrpSpPr/>
          <p:nvPr/>
        </p:nvGrpSpPr>
        <p:grpSpPr>
          <a:xfrm>
            <a:off x="839554" y="4941168"/>
            <a:ext cx="4668452" cy="1381125"/>
            <a:chOff x="1962" y="8442"/>
            <a:chExt cx="6845" cy="2175"/>
          </a:xfrm>
        </p:grpSpPr>
        <p:pic>
          <p:nvPicPr>
            <p:cNvPr id="8" name="Picture 19">
              <a:extLst>
                <a:ext uri="{FF2B5EF4-FFF2-40B4-BE49-F238E27FC236}">
                  <a16:creationId xmlns:a16="http://schemas.microsoft.com/office/drawing/2014/main" id="{E5F2FD39-5450-6047-49CB-9C339DA19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2" y="8442"/>
              <a:ext cx="6420" cy="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椭圆 2">
              <a:extLst>
                <a:ext uri="{FF2B5EF4-FFF2-40B4-BE49-F238E27FC236}">
                  <a16:creationId xmlns:a16="http://schemas.microsoft.com/office/drawing/2014/main" id="{49B77120-88F2-C878-ED28-69298FF81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7" y="9447"/>
              <a:ext cx="2230" cy="1170"/>
            </a:xfrm>
            <a:prstGeom prst="ellipse">
              <a:avLst/>
            </a:prstGeom>
            <a:noFill/>
            <a:ln w="28575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buChar char="u"/>
                <a:defRPr sz="2400" b="1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buClr>
                  <a:srgbClr val="CC3399"/>
                </a:buClr>
                <a:buChar char="ð"/>
                <a:defRPr sz="20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buSzPct val="80000"/>
                <a:buChar char="ü"/>
                <a:defRPr sz="20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Picture 21">
            <a:extLst>
              <a:ext uri="{FF2B5EF4-FFF2-40B4-BE49-F238E27FC236}">
                <a16:creationId xmlns:a16="http://schemas.microsoft.com/office/drawing/2014/main" id="{EA90F0DE-A40C-6168-631F-0158325FA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5214820"/>
            <a:ext cx="335260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D8D3040-68A8-23FA-B2EE-547E013E016D}"/>
              </a:ext>
            </a:extLst>
          </p:cNvPr>
          <p:cNvGrpSpPr/>
          <p:nvPr/>
        </p:nvGrpSpPr>
        <p:grpSpPr>
          <a:xfrm>
            <a:off x="9334975" y="5297413"/>
            <a:ext cx="1656184" cy="887095"/>
            <a:chOff x="9334975" y="5788670"/>
            <a:chExt cx="1656184" cy="887095"/>
          </a:xfrm>
        </p:grpSpPr>
        <p:grpSp>
          <p:nvGrpSpPr>
            <p:cNvPr id="11" name="组合 13">
              <a:extLst>
                <a:ext uri="{FF2B5EF4-FFF2-40B4-BE49-F238E27FC236}">
                  <a16:creationId xmlns:a16="http://schemas.microsoft.com/office/drawing/2014/main" id="{1C402310-2950-BC2D-1685-D682A36F889D}"/>
                </a:ext>
              </a:extLst>
            </p:cNvPr>
            <p:cNvGrpSpPr/>
            <p:nvPr/>
          </p:nvGrpSpPr>
          <p:grpSpPr>
            <a:xfrm>
              <a:off x="9446088" y="5933800"/>
              <a:ext cx="1478177" cy="634020"/>
              <a:chOff x="10432379" y="1054718"/>
              <a:chExt cx="1478177" cy="634020"/>
            </a:xfrm>
          </p:grpSpPr>
          <p:sp>
            <p:nvSpPr>
              <p:cNvPr id="12" name="矩形 5">
                <a:extLst>
                  <a:ext uri="{FF2B5EF4-FFF2-40B4-BE49-F238E27FC236}">
                    <a16:creationId xmlns:a16="http://schemas.microsoft.com/office/drawing/2014/main" id="{6713F0FF-9DFF-C30C-91F6-17AA816CD435}"/>
                  </a:ext>
                </a:extLst>
              </p:cNvPr>
              <p:cNvSpPr/>
              <p:nvPr/>
            </p:nvSpPr>
            <p:spPr>
              <a:xfrm>
                <a:off x="10473999" y="1054718"/>
                <a:ext cx="800219" cy="63402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16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D</a:t>
                </a:r>
                <a:r>
                  <a:rPr kumimoji="1" lang="en-US" altLang="zh-CN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m</a:t>
                </a:r>
                <a:r>
                  <a:rPr kumimoji="1" lang="en-US" altLang="zh-CN" sz="1600" baseline="300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2</a:t>
                </a:r>
                <a:r>
                  <a:rPr kumimoji="1" lang="en-US" altLang="zh-CN" sz="1600" baseline="-250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21 </a:t>
                </a:r>
              </a:p>
              <a:p>
                <a:r>
                  <a:rPr kumimoji="1" lang="zh-CN" altLang="en-US" sz="16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  <a:sym typeface="Symbol" panose="05050102010706020507"/>
                  </a:rPr>
                  <a:t></a:t>
                </a:r>
                <a:r>
                  <a:rPr kumimoji="1" lang="en-US" altLang="zh-CN" sz="16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D</a:t>
                </a:r>
                <a:r>
                  <a:rPr kumimoji="1" lang="en-US" altLang="zh-CN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楷体_GB2312" pitchFamily="49" charset="-122"/>
                    <a:cs typeface="Calibri" panose="020F0502020204030204" pitchFamily="34" charset="0"/>
                  </a:rPr>
                  <a:t>m</a:t>
                </a:r>
                <a:r>
                  <a:rPr kumimoji="1" lang="en-US" altLang="zh-CN" sz="1600" baseline="300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2</a:t>
                </a:r>
                <a:r>
                  <a:rPr kumimoji="1" lang="en-US" altLang="zh-CN" sz="1600" baseline="-250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</a:rPr>
                  <a:t>32</a:t>
                </a:r>
                <a:r>
                  <a:rPr kumimoji="1" lang="zh-CN" altLang="en-US" sz="1600" dirty="0">
                    <a:solidFill>
                      <a:srgbClr val="FF0000"/>
                    </a:solidFill>
                    <a:latin typeface="Symbol" panose="05050102010706020507" pitchFamily="18" charset="2"/>
                    <a:ea typeface="楷体_GB2312" pitchFamily="49" charset="-122"/>
                    <a:sym typeface="Symbol" panose="05050102010706020507"/>
                  </a:rPr>
                  <a:t></a:t>
                </a:r>
                <a:r>
                  <a:rPr kumimoji="1" lang="en-US" altLang="zh-CN" sz="1600" baseline="-25000" dirty="0">
                    <a:solidFill>
                      <a:srgbClr val="FF0000"/>
                    </a:solidFill>
                    <a:latin typeface="Times New Roman" panose="02020603050405020304"/>
                    <a:ea typeface="楷体_GB2312" pitchFamily="49" charset="-122"/>
                    <a:sym typeface="+mn-ea"/>
                  </a:rPr>
                  <a:t> </a:t>
                </a:r>
                <a:endParaRPr lang="zh-CN" altLang="en-US" sz="1600" dirty="0"/>
              </a:p>
            </p:txBody>
          </p:sp>
          <p:cxnSp>
            <p:nvCxnSpPr>
              <p:cNvPr id="13" name="直接连接符 10">
                <a:extLst>
                  <a:ext uri="{FF2B5EF4-FFF2-40B4-BE49-F238E27FC236}">
                    <a16:creationId xmlns:a16="http://schemas.microsoft.com/office/drawing/2014/main" id="{8C41A217-8A21-2DF6-B43A-41DB1B483208}"/>
                  </a:ext>
                </a:extLst>
              </p:cNvPr>
              <p:cNvCxnSpPr/>
              <p:nvPr/>
            </p:nvCxnSpPr>
            <p:spPr bwMode="auto">
              <a:xfrm>
                <a:off x="10432379" y="1371728"/>
                <a:ext cx="816249" cy="0"/>
              </a:xfrm>
              <a:prstGeom prst="line">
                <a:avLst/>
              </a:prstGeom>
              <a:noFill/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4" name="矩形 12">
                <a:extLst>
                  <a:ext uri="{FF2B5EF4-FFF2-40B4-BE49-F238E27FC236}">
                    <a16:creationId xmlns:a16="http://schemas.microsoft.com/office/drawing/2014/main" id="{84756F23-9020-F09B-6FFC-CACA2F478088}"/>
                  </a:ext>
                </a:extLst>
              </p:cNvPr>
              <p:cNvSpPr/>
              <p:nvPr/>
            </p:nvSpPr>
            <p:spPr>
              <a:xfrm>
                <a:off x="11227356" y="1184562"/>
                <a:ext cx="68320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  <a:latin typeface="Calibri" panose="020F0502020204030204" pitchFamily="34" charset="0"/>
                    <a:ea typeface="汉仪润圆-65简" panose="00020600040101010101" charset="-122"/>
                    <a:cs typeface="Calibri" panose="020F0502020204030204" pitchFamily="34" charset="0"/>
                  </a:rPr>
                  <a:t>~ 3%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5" name="直接连接符 16">
              <a:extLst>
                <a:ext uri="{FF2B5EF4-FFF2-40B4-BE49-F238E27FC236}">
                  <a16:creationId xmlns:a16="http://schemas.microsoft.com/office/drawing/2014/main" id="{61FEF672-608C-D7E5-C658-F6C2EECB5B90}"/>
                </a:ext>
              </a:extLst>
            </p:cNvPr>
            <p:cNvCxnSpPr/>
            <p:nvPr/>
          </p:nvCxnSpPr>
          <p:spPr bwMode="auto">
            <a:xfrm>
              <a:off x="9446088" y="6250810"/>
              <a:ext cx="816249" cy="0"/>
            </a:xfrm>
            <a:prstGeom prst="line">
              <a:avLst/>
            </a:prstGeom>
            <a:noFill/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" name="矩形 14">
              <a:extLst>
                <a:ext uri="{FF2B5EF4-FFF2-40B4-BE49-F238E27FC236}">
                  <a16:creationId xmlns:a16="http://schemas.microsoft.com/office/drawing/2014/main" id="{B0B7A902-5C37-A16A-BDA6-ED92A225881E}"/>
                </a:ext>
              </a:extLst>
            </p:cNvPr>
            <p:cNvSpPr/>
            <p:nvPr/>
          </p:nvSpPr>
          <p:spPr bwMode="auto">
            <a:xfrm>
              <a:off x="9334975" y="5788670"/>
              <a:ext cx="1656184" cy="887095"/>
            </a:xfrm>
            <a:prstGeom prst="rect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587D36C-943E-32B9-0A2A-34F7351E1AC2}"/>
              </a:ext>
            </a:extLst>
          </p:cNvPr>
          <p:cNvSpPr txBox="1"/>
          <p:nvPr/>
        </p:nvSpPr>
        <p:spPr>
          <a:xfrm>
            <a:off x="1169580" y="6288363"/>
            <a:ext cx="11608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Require high statistics, excellent energy resolution and low backgrounds.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9B1ABB3C-CF6B-9CBA-CBA8-A755405911AC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9800AD-6391-7B33-1662-FB28881DF31D}"/>
              </a:ext>
            </a:extLst>
          </p:cNvPr>
          <p:cNvSpPr txBox="1"/>
          <p:nvPr/>
        </p:nvSpPr>
        <p:spPr>
          <a:xfrm>
            <a:off x="1176233" y="1445214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JUNO</a:t>
            </a:r>
          </a:p>
        </p:txBody>
      </p:sp>
    </p:spTree>
    <p:extLst>
      <p:ext uri="{BB962C8B-B14F-4D97-AF65-F5344CB8AC3E}">
        <p14:creationId xmlns:p14="http://schemas.microsoft.com/office/powerpoint/2010/main" val="2282155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937E8-B599-CDA9-3DB3-E6924951C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J</a:t>
            </a:r>
            <a:r>
              <a:rPr lang="en-US" dirty="0"/>
              <a:t>iangmen </a:t>
            </a:r>
            <a:r>
              <a:rPr lang="en-US" dirty="0">
                <a:solidFill>
                  <a:srgbClr val="FF0000"/>
                </a:solidFill>
              </a:rPr>
              <a:t>U</a:t>
            </a:r>
            <a:r>
              <a:rPr lang="en-US" dirty="0"/>
              <a:t>nderground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eutrino 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/>
              <a:t>bservatory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AC963-5FC1-B7E9-2676-910D7C5C0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60" y="920413"/>
            <a:ext cx="11734304" cy="5388907"/>
          </a:xfrm>
        </p:spPr>
        <p:txBody>
          <a:bodyPr/>
          <a:lstStyle/>
          <a:p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Use reactor neutrinos to determine the mass ordering</a:t>
            </a:r>
          </a:p>
          <a:p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Equal distance to two reactor power plants for doubling the neutrino flux</a:t>
            </a:r>
          </a:p>
          <a:p>
            <a:endParaRPr lang="en-US" altLang="zh-CN" sz="2400" b="0" dirty="0">
              <a:solidFill>
                <a:srgbClr val="0000FF"/>
              </a:solidFill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endParaRPr lang="en-US" dirty="0"/>
          </a:p>
        </p:txBody>
      </p:sp>
      <p:grpSp>
        <p:nvGrpSpPr>
          <p:cNvPr id="29" name="组合 19">
            <a:extLst>
              <a:ext uri="{FF2B5EF4-FFF2-40B4-BE49-F238E27FC236}">
                <a16:creationId xmlns:a16="http://schemas.microsoft.com/office/drawing/2014/main" id="{BF3C9BBC-E887-7F9B-5AF4-F7AA031F21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4737" y="1786682"/>
            <a:ext cx="9844462" cy="5029200"/>
            <a:chOff x="13369" y="2132856"/>
            <a:chExt cx="9121777" cy="4659183"/>
          </a:xfrm>
        </p:grpSpPr>
        <p:pic>
          <p:nvPicPr>
            <p:cNvPr id="30" name="Picture 2" descr="D:\大亚湾二期\Conference\报告材料\map.jpg">
              <a:extLst>
                <a:ext uri="{FF2B5EF4-FFF2-40B4-BE49-F238E27FC236}">
                  <a16:creationId xmlns:a16="http://schemas.microsoft.com/office/drawing/2014/main" id="{394C7D28-0765-6768-C1C5-35440FAD9CA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3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69" y="2132856"/>
              <a:ext cx="9121777" cy="463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25">
              <a:extLst>
                <a:ext uri="{FF2B5EF4-FFF2-40B4-BE49-F238E27FC236}">
                  <a16:creationId xmlns:a16="http://schemas.microsoft.com/office/drawing/2014/main" id="{3C51F6BE-1B7E-F606-E4A4-5172853EEDF2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42310" y="6268911"/>
              <a:ext cx="1322812" cy="523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Yangjiang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 NPP 17.4 GW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TextBox 27">
              <a:extLst>
                <a:ext uri="{FF2B5EF4-FFF2-40B4-BE49-F238E27FC236}">
                  <a16:creationId xmlns:a16="http://schemas.microsoft.com/office/drawing/2014/main" id="{4D0FBD26-A344-1C6F-3D04-FE3262A430F1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1959645" y="5959646"/>
              <a:ext cx="1322812" cy="523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Taishan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 NPP  18.4 GW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TextBox 28">
              <a:extLst>
                <a:ext uri="{FF2B5EF4-FFF2-40B4-BE49-F238E27FC236}">
                  <a16:creationId xmlns:a16="http://schemas.microsoft.com/office/drawing/2014/main" id="{F4A9C6F8-DDDB-3D05-7F56-9771A2EB136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790157" y="4326395"/>
              <a:ext cx="1079500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Daya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 Bay NPP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TextBox 29">
              <a:extLst>
                <a:ext uri="{FF2B5EF4-FFF2-40B4-BE49-F238E27FC236}">
                  <a16:creationId xmlns:a16="http://schemas.microsoft.com/office/drawing/2014/main" id="{6A4DAFFF-B8A4-32F4-82E2-F5F05A0D463F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6014120" y="3894671"/>
              <a:ext cx="1152525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Huizhou</a:t>
              </a:r>
              <a:b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</a:b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NPP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TextBox 30">
              <a:extLst>
                <a:ext uri="{FF2B5EF4-FFF2-40B4-BE49-F238E27FC236}">
                  <a16:creationId xmlns:a16="http://schemas.microsoft.com/office/drawing/2014/main" id="{25522209-5DCC-8C0D-DD70-8F8F57621EA7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7452396" y="3796263"/>
              <a:ext cx="855662" cy="5218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Lufeng</a:t>
              </a:r>
              <a:b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</a:b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F79646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NPP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TextBox 32">
              <a:extLst>
                <a:ext uri="{FF2B5EF4-FFF2-40B4-BE49-F238E27FC236}">
                  <a16:creationId xmlns:a16="http://schemas.microsoft.com/office/drawing/2014/main" id="{EE46DD13-DC38-8610-14F5-12E1BE8AA46B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1635794" y="5313646"/>
              <a:ext cx="1800225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53 km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TextBox 33">
              <a:extLst>
                <a:ext uri="{FF2B5EF4-FFF2-40B4-BE49-F238E27FC236}">
                  <a16:creationId xmlns:a16="http://schemas.microsoft.com/office/drawing/2014/main" id="{5F074CA7-DE30-7691-BB07-1DE004817200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440406" y="5589822"/>
              <a:ext cx="900113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53 km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TextBox 34">
              <a:extLst>
                <a:ext uri="{FF2B5EF4-FFF2-40B4-BE49-F238E27FC236}">
                  <a16:creationId xmlns:a16="http://schemas.microsoft.com/office/drawing/2014/main" id="{E97B39ED-2C7B-4ACD-87DF-B8F87537BF4A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997995" y="4770816"/>
              <a:ext cx="11525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Hong Kong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TextBox 35">
              <a:extLst>
                <a:ext uri="{FF2B5EF4-FFF2-40B4-BE49-F238E27FC236}">
                  <a16:creationId xmlns:a16="http://schemas.microsoft.com/office/drawing/2014/main" id="{977F872A-B241-81A3-3DF1-57AAD882BC75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3174082" y="5212064"/>
              <a:ext cx="823913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Macau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TextBox 36">
              <a:extLst>
                <a:ext uri="{FF2B5EF4-FFF2-40B4-BE49-F238E27FC236}">
                  <a16:creationId xmlns:a16="http://schemas.microsoft.com/office/drawing/2014/main" id="{A2323EA5-9436-996D-5779-C7943BFFA164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2597820" y="3232800"/>
              <a:ext cx="1306512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Guang Zhou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TextBox 37">
              <a:extLst>
                <a:ext uri="{FF2B5EF4-FFF2-40B4-BE49-F238E27FC236}">
                  <a16:creationId xmlns:a16="http://schemas.microsoft.com/office/drawing/2014/main" id="{5636D916-5ECC-1487-F45F-2DB3F4DC9913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3701132" y="3894671"/>
              <a:ext cx="13049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Shen Zhen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42" name="Picture 3" descr="D:\大亚湾二期\Conference\报告材料\airportblue.png">
              <a:extLst>
                <a:ext uri="{FF2B5EF4-FFF2-40B4-BE49-F238E27FC236}">
                  <a16:creationId xmlns:a16="http://schemas.microsoft.com/office/drawing/2014/main" id="{87DAC619-5673-A427-B959-B5D6C6F177F0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795" y="4512935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3" descr="D:\大亚湾二期\Conference\报告材料\airportblue.png">
              <a:extLst>
                <a:ext uri="{FF2B5EF4-FFF2-40B4-BE49-F238E27FC236}">
                  <a16:creationId xmlns:a16="http://schemas.microsoft.com/office/drawing/2014/main" id="{AD8790F2-2574-3459-8C96-425D2214C67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705" y="4103411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3" descr="D:\大亚湾二期\Conference\报告材料\airportblue.png">
              <a:extLst>
                <a:ext uri="{FF2B5EF4-FFF2-40B4-BE49-F238E27FC236}">
                  <a16:creationId xmlns:a16="http://schemas.microsoft.com/office/drawing/2014/main" id="{3309CA4D-D579-DA7C-10F7-9B42B6822285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8277" y="2890630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3" descr="D:\大亚湾二期\Conference\报告材料\airportblue.png">
              <a:extLst>
                <a:ext uri="{FF2B5EF4-FFF2-40B4-BE49-F238E27FC236}">
                  <a16:creationId xmlns:a16="http://schemas.microsoft.com/office/drawing/2014/main" id="{1B9510D6-0176-6074-4FB1-981DD4BD81A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367" y="5100492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3" descr="D:\大亚湾二期\Conference\报告材料\airportblue.png">
              <a:extLst>
                <a:ext uri="{FF2B5EF4-FFF2-40B4-BE49-F238E27FC236}">
                  <a16:creationId xmlns:a16="http://schemas.microsoft.com/office/drawing/2014/main" id="{1037682F-D19D-D54E-C51E-B69D210C922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6"/>
              </p:custDataLst>
            </p:nvPr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4690" y="4341890"/>
              <a:ext cx="342090" cy="34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45">
              <a:extLst>
                <a:ext uri="{FF2B5EF4-FFF2-40B4-BE49-F238E27FC236}">
                  <a16:creationId xmlns:a16="http://schemas.microsoft.com/office/drawing/2014/main" id="{C0F5DF1E-ABB5-55F6-995B-5F47F2300D09}"/>
                </a:ext>
              </a:extLst>
            </p:cNvPr>
            <p:cNvSpPr txBox="1"/>
            <p:nvPr>
              <p:custDataLst>
                <p:tags r:id="rId27"/>
              </p:custDataLst>
            </p:nvPr>
          </p:nvSpPr>
          <p:spPr>
            <a:xfrm>
              <a:off x="2940720" y="4469245"/>
              <a:ext cx="1152525" cy="3066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Zhu Hai</a:t>
              </a:r>
              <a:endPara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椭圆 44">
              <a:extLst>
                <a:ext uri="{FF2B5EF4-FFF2-40B4-BE49-F238E27FC236}">
                  <a16:creationId xmlns:a16="http://schemas.microsoft.com/office/drawing/2014/main" id="{81D29C66-C184-F8AB-4DDC-C3E09F7215A9}"/>
                </a:ext>
              </a:extLst>
            </p:cNvPr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363333" y="543712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8575" algn="ctr">
              <a:solidFill>
                <a:srgbClr val="FF0000"/>
              </a:solidFill>
              <a:round/>
            </a:ln>
          </p:spPr>
          <p:txBody>
            <a:bodyPr/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49" name="直接连接符 45">
              <a:extLst>
                <a:ext uri="{FF2B5EF4-FFF2-40B4-BE49-F238E27FC236}">
                  <a16:creationId xmlns:a16="http://schemas.microsoft.com/office/drawing/2014/main" id="{24A56911-0895-1846-360B-5D752F5425AF}"/>
                </a:ext>
              </a:extLst>
            </p:cNvPr>
            <p:cNvCxnSpPr>
              <a:cxnSpLocks noChangeShapeType="1"/>
            </p:cNvCxnSpPr>
            <p:nvPr>
              <p:custDataLst>
                <p:tags r:id="rId29"/>
              </p:custDataLst>
            </p:nvPr>
          </p:nvCxnSpPr>
          <p:spPr bwMode="auto">
            <a:xfrm>
              <a:off x="1448333" y="5517232"/>
              <a:ext cx="897073" cy="199568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直接连接符 46">
              <a:extLst>
                <a:ext uri="{FF2B5EF4-FFF2-40B4-BE49-F238E27FC236}">
                  <a16:creationId xmlns:a16="http://schemas.microsoft.com/office/drawing/2014/main" id="{BD6ACD96-1BAD-8D6E-0B81-6029289177BE}"/>
                </a:ext>
              </a:extLst>
            </p:cNvPr>
            <p:cNvCxnSpPr>
              <a:cxnSpLocks noChangeShapeType="1"/>
            </p:cNvCxnSpPr>
            <p:nvPr>
              <p:custDataLst>
                <p:tags r:id="rId30"/>
              </p:custDataLst>
            </p:nvPr>
          </p:nvCxnSpPr>
          <p:spPr bwMode="auto">
            <a:xfrm flipH="1">
              <a:off x="1088372" y="5517232"/>
              <a:ext cx="359962" cy="606825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" name="TextBox 48">
              <a:extLst>
                <a:ext uri="{FF2B5EF4-FFF2-40B4-BE49-F238E27FC236}">
                  <a16:creationId xmlns:a16="http://schemas.microsoft.com/office/drawing/2014/main" id="{484DC687-0E45-DD4E-44F7-B1C140158677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2413670" y="3697855"/>
              <a:ext cx="1333500" cy="3682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2.5 h drive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椭圆 37">
              <a:extLst>
                <a:ext uri="{FF2B5EF4-FFF2-40B4-BE49-F238E27FC236}">
                  <a16:creationId xmlns:a16="http://schemas.microsoft.com/office/drawing/2014/main" id="{AAF4E802-383D-C268-E3CD-CBDE1E11956B}"/>
                </a:ext>
              </a:extLst>
            </p:cNvPr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5062665" y="3960852"/>
              <a:ext cx="360000" cy="360000"/>
            </a:xfrm>
            <a:prstGeom prst="ellipse">
              <a:avLst/>
            </a:prstGeom>
            <a:noFill/>
            <a:ln w="28575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71C3B2D-7A53-CB35-BC1F-59E7EAF2556D}"/>
              </a:ext>
            </a:extLst>
          </p:cNvPr>
          <p:cNvGrpSpPr>
            <a:grpSpLocks noChangeAspect="1"/>
          </p:cNvGrpSpPr>
          <p:nvPr/>
        </p:nvGrpSpPr>
        <p:grpSpPr>
          <a:xfrm>
            <a:off x="6348808" y="1844824"/>
            <a:ext cx="4427712" cy="4754880"/>
            <a:chOff x="6312024" y="1988840"/>
            <a:chExt cx="4160822" cy="4468270"/>
          </a:xfrm>
        </p:grpSpPr>
        <p:sp>
          <p:nvSpPr>
            <p:cNvPr id="53" name="TextBox 74">
              <a:extLst>
                <a:ext uri="{FF2B5EF4-FFF2-40B4-BE49-F238E27FC236}">
                  <a16:creationId xmlns:a16="http://schemas.microsoft.com/office/drawing/2014/main" id="{90D0B49B-425E-6275-DF36-4FD9358BFF18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6869222" y="2297808"/>
              <a:ext cx="2087562" cy="30670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Previous site candidate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椭圆 61">
              <a:extLst>
                <a:ext uri="{FF2B5EF4-FFF2-40B4-BE49-F238E27FC236}">
                  <a16:creationId xmlns:a16="http://schemas.microsoft.com/office/drawing/2014/main" id="{E0B4FE58-882D-2CCD-0E2B-A00E5396D32B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997174" y="2535298"/>
              <a:ext cx="405765" cy="20066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noAutofit/>
            </a:bodyPr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55" name="Oval 7">
              <a:extLst>
                <a:ext uri="{FF2B5EF4-FFF2-40B4-BE49-F238E27FC236}">
                  <a16:creationId xmlns:a16="http://schemas.microsoft.com/office/drawing/2014/main" id="{F87ADA54-3651-33E4-037E-4CD83C971973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9803239" y="4197093"/>
              <a:ext cx="112395" cy="11176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56" name="直接箭头连接符 64">
              <a:extLst>
                <a:ext uri="{FF2B5EF4-FFF2-40B4-BE49-F238E27FC236}">
                  <a16:creationId xmlns:a16="http://schemas.microsoft.com/office/drawing/2014/main" id="{1CC5361E-2A97-A033-CDDB-38FC563BE21B}"/>
                </a:ext>
              </a:extLst>
            </p:cNvPr>
            <p:cNvCxnSpPr/>
            <p:nvPr>
              <p:custDataLst>
                <p:tags r:id="rId4"/>
              </p:custDataLst>
            </p:nvPr>
          </p:nvCxnSpPr>
          <p:spPr>
            <a:xfrm flipH="1" flipV="1">
              <a:off x="7197834" y="2597846"/>
              <a:ext cx="2265363" cy="56515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4" descr="allbaseline_dyb2">
              <a:extLst>
                <a:ext uri="{FF2B5EF4-FFF2-40B4-BE49-F238E27FC236}">
                  <a16:creationId xmlns:a16="http://schemas.microsoft.com/office/drawing/2014/main" id="{FF681A70-F385-832E-6A73-876CC27CB3A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2024" y="2122465"/>
              <a:ext cx="4157663" cy="3311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Text Box 5">
              <a:extLst>
                <a:ext uri="{FF2B5EF4-FFF2-40B4-BE49-F238E27FC236}">
                  <a16:creationId xmlns:a16="http://schemas.microsoft.com/office/drawing/2014/main" id="{EC5DEEF1-14A3-493A-ED27-142207706AF5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090556" y="1988840"/>
              <a:ext cx="1202709" cy="33718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</a:ln>
          </p:spPr>
          <p:txBody>
            <a:bodyPr>
              <a:spAutoFit/>
            </a:bodyPr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Daya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 Bay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9" name="Text Box 9">
              <a:extLst>
                <a:ext uri="{FF2B5EF4-FFF2-40B4-BE49-F238E27FC236}">
                  <a16:creationId xmlns:a16="http://schemas.microsoft.com/office/drawing/2014/main" id="{3A1B6B82-F136-F98C-C01C-AB104F34B487}"/>
                </a:ext>
              </a:extLst>
            </p:cNvPr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480995" y="2071966"/>
              <a:ext cx="800962" cy="33718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</a:ln>
          </p:spPr>
          <p:txBody>
            <a:bodyPr>
              <a:spAutoFit/>
            </a:bodyPr>
            <a:lstStyle>
              <a:lvl1pPr eaLnBrk="0" hangingPunct="0">
                <a:buFont typeface="Arial" panose="020B0604020202020204" pitchFamily="34" charset="0"/>
                <a:buChar char="•"/>
                <a:defRPr sz="32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1pPr>
              <a:lvl2pPr marL="742950" indent="-285750" eaLnBrk="0" hangingPunct="0">
                <a:buFont typeface="Arial" panose="020B0604020202020204" pitchFamily="34" charset="0"/>
                <a:buChar char="–"/>
                <a:defRPr sz="28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2pPr>
              <a:lvl3pPr marL="1143000" indent="-228600" eaLnBrk="0" hangingPunct="0">
                <a:buFont typeface="Arial" panose="020B0604020202020204" pitchFamily="34" charset="0"/>
                <a:buChar char="•"/>
                <a:defRPr sz="24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3pPr>
              <a:lvl4pPr marL="1600200" indent="-228600" eaLnBrk="0" hangingPunct="0">
                <a:buFont typeface="Arial" panose="020B0604020202020204" pitchFamily="34" charset="0"/>
                <a:buChar char="–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4pPr>
              <a:lvl5pPr marL="2057400" indent="-228600" eaLnBrk="0" hangingPunct="0"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4CD"/>
                  </a:solidFill>
                  <a:latin typeface="Calibri" panose="020F0502020204030204" pitchFamily="34" charset="0"/>
                  <a:ea typeface="楷体" panose="02010609060101010101" pitchFamily="49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JUNO</a:t>
              </a:r>
            </a:p>
          </p:txBody>
        </p:sp>
        <p:sp>
          <p:nvSpPr>
            <p:cNvPr id="60" name="Line 11">
              <a:extLst>
                <a:ext uri="{FF2B5EF4-FFF2-40B4-BE49-F238E27FC236}">
                  <a16:creationId xmlns:a16="http://schemas.microsoft.com/office/drawing/2014/main" id="{1DDB34F2-4647-76D5-4156-A671BCE64F5D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9859143" y="2519202"/>
              <a:ext cx="1797" cy="15727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" name="矩形 69">
              <a:extLst>
                <a:ext uri="{FF2B5EF4-FFF2-40B4-BE49-F238E27FC236}">
                  <a16:creationId xmlns:a16="http://schemas.microsoft.com/office/drawing/2014/main" id="{9A16481C-8095-20FF-5ED1-7F70D1EA85B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6315183" y="5719875"/>
              <a:ext cx="4157663" cy="73723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1pPr>
              <a:lvl2pPr marL="4572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2pPr>
              <a:lvl3pPr marL="9144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3pPr>
              <a:lvl4pPr marL="1371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4pPr>
              <a:lvl5pPr marL="18288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zh-CN" sz="1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Talk by Y.F. Wang at ICFA seminar 2008, </a:t>
              </a:r>
              <a:r>
                <a:rPr lang="en-US" altLang="zh-CN" sz="1400" b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Neutel</a:t>
              </a:r>
              <a:r>
                <a:rPr lang="en-US" altLang="zh-CN" sz="1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2011;  </a:t>
              </a:r>
            </a:p>
            <a:p>
              <a:pPr>
                <a:spcBef>
                  <a:spcPct val="0"/>
                </a:spcBef>
              </a:pPr>
              <a:r>
                <a:rPr lang="en-US" altLang="zh-CN" sz="1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Paper by L. Zhan, Y.F. Wang, J. Cao, L.J. Wen,  PRD78:111103,2008;  PRD79:073007,2009</a:t>
              </a:r>
              <a:endParaRPr lang="zh-CN" alt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2" name="灯片编号占位符 1">
            <a:extLst>
              <a:ext uri="{FF2B5EF4-FFF2-40B4-BE49-F238E27FC236}">
                <a16:creationId xmlns:a16="http://schemas.microsoft.com/office/drawing/2014/main" id="{902EACF0-E663-3776-265D-694ECE408BB5}"/>
              </a:ext>
            </a:extLst>
          </p:cNvPr>
          <p:cNvSpPr txBox="1">
            <a:spLocks/>
          </p:cNvSpPr>
          <p:nvPr/>
        </p:nvSpPr>
        <p:spPr>
          <a:xfrm>
            <a:off x="9347200" y="6472238"/>
            <a:ext cx="2844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BD7A991-EADE-43C7-A76C-B246784C6957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94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EE3AB-DAEE-676C-5575-AC626FB09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JUNO Project and the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A8953-176B-E5D5-3BD8-E413548E2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22" y="704389"/>
            <a:ext cx="11983042" cy="5388907"/>
          </a:xfrm>
        </p:spPr>
        <p:txBody>
          <a:bodyPr/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firstly </a:t>
            </a:r>
            <a:r>
              <a:rPr lang="en-GB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approved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in China in 2013 and later in other countries. Civil construction started in 2015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Collaboration established in 2014, now &gt;700 collaborators from 70 institutions in 16 countries/regions </a:t>
            </a:r>
          </a:p>
          <a:p>
            <a:pPr>
              <a:lnSpc>
                <a:spcPct val="120000"/>
              </a:lnSpc>
            </a:pPr>
            <a:endParaRPr lang="zh-CN" altLang="en-US" sz="1800" dirty="0"/>
          </a:p>
          <a:p>
            <a:endParaRPr lang="en-US" dirty="0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D9C1F891-6009-AE4A-867C-7D4842EE0B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433367" y="2527372"/>
            <a:ext cx="6853520" cy="2781758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A1871B1D-B320-C54A-96F6-363B9ED0EC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573282"/>
            <a:ext cx="9144000" cy="3711436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72815770-25DF-D540-899A-24D75108A171}"/>
              </a:ext>
            </a:extLst>
          </p:cNvPr>
          <p:cNvSpPr txBox="1"/>
          <p:nvPr/>
        </p:nvSpPr>
        <p:spPr>
          <a:xfrm>
            <a:off x="675856" y="6568094"/>
            <a:ext cx="11377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+mn-lt"/>
              </a:rPr>
              <a:t>+Observers: </a:t>
            </a:r>
            <a:r>
              <a:rPr lang="en-GB" sz="1100" b="1" dirty="0">
                <a:solidFill>
                  <a:srgbClr val="00B050"/>
                </a:solidFill>
                <a:latin typeface="+mn-lt"/>
              </a:rPr>
              <a:t>USTC, Peking Uni., Jilin Uni., Beijing Normal Uni., CIAE (China), PUC, UEL (Brazil)</a:t>
            </a:r>
            <a:endParaRPr lang="en-GB" sz="1200" b="1" dirty="0">
              <a:solidFill>
                <a:srgbClr val="00B050"/>
              </a:solidFill>
              <a:latin typeface="+mn-lt"/>
            </a:endParaRPr>
          </a:p>
        </p:txBody>
      </p: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044DA810-E077-CE47-B797-34673B92A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684443"/>
              </p:ext>
            </p:extLst>
          </p:nvPr>
        </p:nvGraphicFramePr>
        <p:xfrm>
          <a:off x="675856" y="1442774"/>
          <a:ext cx="11017224" cy="5180117"/>
        </p:xfrm>
        <a:graphic>
          <a:graphicData uri="http://schemas.openxmlformats.org/drawingml/2006/table">
            <a:tbl>
              <a:tblPr/>
              <a:tblGrid>
                <a:gridCol w="1078617">
                  <a:extLst>
                    <a:ext uri="{9D8B030D-6E8A-4147-A177-3AD203B41FA5}">
                      <a16:colId xmlns:a16="http://schemas.microsoft.com/office/drawing/2014/main" val="4233058261"/>
                    </a:ext>
                  </a:extLst>
                </a:gridCol>
                <a:gridCol w="2303220">
                  <a:extLst>
                    <a:ext uri="{9D8B030D-6E8A-4147-A177-3AD203B41FA5}">
                      <a16:colId xmlns:a16="http://schemas.microsoft.com/office/drawing/2014/main" val="2047309313"/>
                    </a:ext>
                  </a:extLst>
                </a:gridCol>
                <a:gridCol w="1623701">
                  <a:extLst>
                    <a:ext uri="{9D8B030D-6E8A-4147-A177-3AD203B41FA5}">
                      <a16:colId xmlns:a16="http://schemas.microsoft.com/office/drawing/2014/main" val="2875625903"/>
                    </a:ext>
                  </a:extLst>
                </a:gridCol>
                <a:gridCol w="2404044">
                  <a:extLst>
                    <a:ext uri="{9D8B030D-6E8A-4147-A177-3AD203B41FA5}">
                      <a16:colId xmlns:a16="http://schemas.microsoft.com/office/drawing/2014/main" val="34944626"/>
                    </a:ext>
                  </a:extLst>
                </a:gridCol>
                <a:gridCol w="1561736">
                  <a:extLst>
                    <a:ext uri="{9D8B030D-6E8A-4147-A177-3AD203B41FA5}">
                      <a16:colId xmlns:a16="http://schemas.microsoft.com/office/drawing/2014/main" val="2498922481"/>
                    </a:ext>
                  </a:extLst>
                </a:gridCol>
                <a:gridCol w="2045906">
                  <a:extLst>
                    <a:ext uri="{9D8B030D-6E8A-4147-A177-3AD203B41FA5}">
                      <a16:colId xmlns:a16="http://schemas.microsoft.com/office/drawing/2014/main" val="1711288892"/>
                    </a:ext>
                  </a:extLst>
                </a:gridCol>
              </a:tblGrid>
              <a:tr h="24809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3973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YerPhI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SDU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INFN-CT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78824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Belgium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ULB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INFN-FE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57315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SAPHIR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SUSTech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INFN-LNF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75933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SYSU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100108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BISEE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3399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1952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CNPRI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51263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CUGB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WuYiU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INFN-Roma3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0397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DGUT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Pakistan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PINSTECH (PAEC)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17216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XMU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Russia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JINR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58888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GXU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ZZU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Slovakia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FMFI-UK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91332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Charles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5456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HunanU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fr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NKNU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18093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IGGCAS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CPPM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7157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IHEG-CAGS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IJCLab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76305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IPHC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CHULA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65821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LP2iB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NARIT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8355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Subatech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34353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JXNU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Liverpool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93002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KNRC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GSI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Warwick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1137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Nankai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Hamburg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UC-Irvine</a:t>
                      </a:r>
                      <a:endParaRPr lang="en-F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386566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NCEPU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JGUMainz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UMD-G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583547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NJU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RWTH-AC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03874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RNCG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TUM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69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294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EE3AB-DAEE-676C-5575-AC626FB09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JUNO Project and the Collaboration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D9C1F891-6009-AE4A-867C-7D4842EE0B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433367" y="2527372"/>
            <a:ext cx="6853520" cy="2781758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A1871B1D-B320-C54A-96F6-363B9ED0EC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573282"/>
            <a:ext cx="9144000" cy="3711436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72815770-25DF-D540-899A-24D75108A171}"/>
              </a:ext>
            </a:extLst>
          </p:cNvPr>
          <p:cNvSpPr txBox="1"/>
          <p:nvPr/>
        </p:nvSpPr>
        <p:spPr>
          <a:xfrm>
            <a:off x="675856" y="6568094"/>
            <a:ext cx="11377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+mn-lt"/>
              </a:rPr>
              <a:t>+Observers: </a:t>
            </a:r>
            <a:r>
              <a:rPr lang="en-GB" sz="1100" b="1" dirty="0">
                <a:solidFill>
                  <a:srgbClr val="00B050"/>
                </a:solidFill>
                <a:latin typeface="+mn-lt"/>
              </a:rPr>
              <a:t>USTC, Peking Uni., Jilin Uni., Beijing Normal Uni., CIAE (China), PUC, UEL (Brazil)</a:t>
            </a:r>
            <a:endParaRPr lang="en-GB" sz="1200" b="1" dirty="0">
              <a:solidFill>
                <a:srgbClr val="00B050"/>
              </a:solidFill>
              <a:latin typeface="+mn-lt"/>
            </a:endParaRPr>
          </a:p>
        </p:txBody>
      </p: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044DA810-E077-CE47-B797-34673B92A5B4}"/>
              </a:ext>
            </a:extLst>
          </p:cNvPr>
          <p:cNvGraphicFramePr>
            <a:graphicFrameLocks noGrp="1"/>
          </p:cNvGraphicFramePr>
          <p:nvPr/>
        </p:nvGraphicFramePr>
        <p:xfrm>
          <a:off x="675856" y="1442774"/>
          <a:ext cx="11017224" cy="5180117"/>
        </p:xfrm>
        <a:graphic>
          <a:graphicData uri="http://schemas.openxmlformats.org/drawingml/2006/table">
            <a:tbl>
              <a:tblPr/>
              <a:tblGrid>
                <a:gridCol w="1078617">
                  <a:extLst>
                    <a:ext uri="{9D8B030D-6E8A-4147-A177-3AD203B41FA5}">
                      <a16:colId xmlns:a16="http://schemas.microsoft.com/office/drawing/2014/main" val="4233058261"/>
                    </a:ext>
                  </a:extLst>
                </a:gridCol>
                <a:gridCol w="2303220">
                  <a:extLst>
                    <a:ext uri="{9D8B030D-6E8A-4147-A177-3AD203B41FA5}">
                      <a16:colId xmlns:a16="http://schemas.microsoft.com/office/drawing/2014/main" val="2047309313"/>
                    </a:ext>
                  </a:extLst>
                </a:gridCol>
                <a:gridCol w="1623701">
                  <a:extLst>
                    <a:ext uri="{9D8B030D-6E8A-4147-A177-3AD203B41FA5}">
                      <a16:colId xmlns:a16="http://schemas.microsoft.com/office/drawing/2014/main" val="2875625903"/>
                    </a:ext>
                  </a:extLst>
                </a:gridCol>
                <a:gridCol w="2404044">
                  <a:extLst>
                    <a:ext uri="{9D8B030D-6E8A-4147-A177-3AD203B41FA5}">
                      <a16:colId xmlns:a16="http://schemas.microsoft.com/office/drawing/2014/main" val="34944626"/>
                    </a:ext>
                  </a:extLst>
                </a:gridCol>
                <a:gridCol w="1561736">
                  <a:extLst>
                    <a:ext uri="{9D8B030D-6E8A-4147-A177-3AD203B41FA5}">
                      <a16:colId xmlns:a16="http://schemas.microsoft.com/office/drawing/2014/main" val="2498922481"/>
                    </a:ext>
                  </a:extLst>
                </a:gridCol>
                <a:gridCol w="2045906">
                  <a:extLst>
                    <a:ext uri="{9D8B030D-6E8A-4147-A177-3AD203B41FA5}">
                      <a16:colId xmlns:a16="http://schemas.microsoft.com/office/drawing/2014/main" val="1711288892"/>
                    </a:ext>
                  </a:extLst>
                </a:gridCol>
              </a:tblGrid>
              <a:tr h="24809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3973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YerPhI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SDU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INFN-CT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78824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Belgium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ULB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INFN-FE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57315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SAPHIR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SUSTech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INFN-LNF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75933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UNAB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SYSU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100108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BISEE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INFN-MIB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3399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195251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CNPRI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INFN-PG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51263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CUGB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WuYiU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INFN-Roma3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0397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DGUT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XJTU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Pakistan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PINSTECH (PAEC)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172164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XMU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Russia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JINR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58888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GXU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ZZU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Slovakia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FMFI-UK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91332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Charles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54560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HunanU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fr-FR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NKNU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18093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IGGCAS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CPPM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7157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IHEG-CAGS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IJCLab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Taiwan-China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763055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IHEP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IPHC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CHULA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65821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LP2iB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NARIT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83559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Subatech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Thailand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343533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JXNU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EKUT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Liverpool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93002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KNRC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GSI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U.K.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Warwick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11370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Nankai U.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U. Hamburg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UC-Irvine</a:t>
                      </a:r>
                      <a:endParaRPr lang="en-F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386566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NCEPU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JGUMainz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UMD-G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583547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NJU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RWTH-AC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038748"/>
                  </a:ext>
                </a:extLst>
              </a:tr>
              <a:tr h="146515"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 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RNCG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20" marR="9020" marT="90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b="1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en-F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TUM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 fontAlgn="ctr">
                        <a:lnSpc>
                          <a:spcPct val="115000"/>
                        </a:lnSpc>
                        <a:buNone/>
                      </a:pPr>
                      <a:r>
                        <a:rPr lang="en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24" marR="10524" marT="10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69197"/>
                  </a:ext>
                </a:extLst>
              </a:tr>
            </a:tbl>
          </a:graphicData>
        </a:graphic>
      </p:graphicFrame>
      <p:pic>
        <p:nvPicPr>
          <p:cNvPr id="8" name="Picture 2" descr="https://www.ihep.cas.cn/dkxzz/juno/JUNO_dongtai/202508/W020250815558272549688_ORIGIN.jpg">
            <a:extLst>
              <a:ext uri="{FF2B5EF4-FFF2-40B4-BE49-F238E27FC236}">
                <a16:creationId xmlns:a16="http://schemas.microsoft.com/office/drawing/2014/main" id="{C9A5E16A-D6FF-8347-B935-59B753D68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7" r="2886" b="16257"/>
          <a:stretch/>
        </p:blipFill>
        <p:spPr bwMode="auto">
          <a:xfrm>
            <a:off x="0" y="1507050"/>
            <a:ext cx="12224851" cy="423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0498A44-9994-D345-8A92-8C87AC477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22" y="704389"/>
            <a:ext cx="11983042" cy="5388907"/>
          </a:xfrm>
        </p:spPr>
        <p:txBody>
          <a:bodyPr/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firstly </a:t>
            </a:r>
            <a:r>
              <a:rPr lang="en-GB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approved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in China in 2013 and later in other countries. Civil construction started in 2015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Collaboration established in 2014, now &gt;700 collaborators from 70 institutions in 16 countries/regions </a:t>
            </a:r>
          </a:p>
          <a:p>
            <a:pPr>
              <a:lnSpc>
                <a:spcPct val="120000"/>
              </a:lnSpc>
            </a:pPr>
            <a:endParaRPr lang="zh-CN" alt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76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1723aac7-f934-48be-ab56-cd6e8c3d7f3c"/>
  <p:tag name="RESOURCE_RECORD_KEY" val="{&quot;13&quot;:[4364952],&quot;29&quot;:[20426248,20426316],&quot;65&quot;:[20225298]}"/>
  <p:tag name="COMMONDATA" val="eyJoZGlkIjoiNWFiYzllYTcyZjlmODA0N2MyYjdmMWZiOTZhYjQ4MzA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214.341732283465,&quot;width&quot;:6547.50078740157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08.048818897638,&quot;width&quot;:14365}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38.8192709539891,&quot;width&quot;:538.7242913305159}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23*152"/>
  <p:tag name="TABLE_ENDDRAG_RECT" val="20*355*423*1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204307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5、16、20、23、24、25、26、27、30、35、3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主题​​">
  <a:themeElements>
    <a:clrScheme name="CJcolor">
      <a:dk1>
        <a:srgbClr val="000000"/>
      </a:dk1>
      <a:lt1>
        <a:srgbClr val="FFFFCC"/>
      </a:lt1>
      <a:dk2>
        <a:srgbClr val="005DA2"/>
      </a:dk2>
      <a:lt2>
        <a:srgbClr val="FFFFFF"/>
      </a:lt2>
      <a:accent1>
        <a:srgbClr val="00FF00"/>
      </a:accent1>
      <a:accent2>
        <a:srgbClr val="FFC000"/>
      </a:accent2>
      <a:accent3>
        <a:srgbClr val="00C0FF"/>
      </a:accent3>
      <a:accent4>
        <a:srgbClr val="00FFC0"/>
      </a:accent4>
      <a:accent5>
        <a:srgbClr val="FF00C0"/>
      </a:accent5>
      <a:accent6>
        <a:srgbClr val="FF0000"/>
      </a:accent6>
      <a:hlink>
        <a:srgbClr val="C0FF00"/>
      </a:hlink>
      <a:folHlink>
        <a:srgbClr val="000000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演示文稿2" id="{97E25B72-A30C-4C66-AFEE-7B2040BA5858}" vid="{EA769005-4F0F-4FDB-8C54-4F07E4AAC707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28844</TotalTime>
  <Words>5919</Words>
  <Application>Microsoft Macintosh PowerPoint</Application>
  <PresentationFormat>Widescreen</PresentationFormat>
  <Paragraphs>826</Paragraphs>
  <Slides>54</Slides>
  <Notes>27</Notes>
  <HiddenSlides>0</HiddenSlides>
  <MMClips>1</MMClips>
  <ScaleCrop>false</ScaleCrop>
  <HeadingPairs>
    <vt:vector size="8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78" baseType="lpstr">
      <vt:lpstr>Arial Unicode MS</vt:lpstr>
      <vt:lpstr>等线</vt:lpstr>
      <vt:lpstr>等线</vt:lpstr>
      <vt:lpstr>等线 Light</vt:lpstr>
      <vt:lpstr>맑은 고딕</vt:lpstr>
      <vt:lpstr>Microsoft YaHei</vt:lpstr>
      <vt:lpstr>Microsoft YaHei</vt:lpstr>
      <vt:lpstr>Arial</vt:lpstr>
      <vt:lpstr>Calibri</vt:lpstr>
      <vt:lpstr>Calibri Light</vt:lpstr>
      <vt:lpstr>Cambria</vt:lpstr>
      <vt:lpstr>Cambria Math</vt:lpstr>
      <vt:lpstr>Courier New</vt:lpstr>
      <vt:lpstr>Helvetica</vt:lpstr>
      <vt:lpstr>Helvetica Neue</vt:lpstr>
      <vt:lpstr>Menlo</vt:lpstr>
      <vt:lpstr>Open Sans</vt:lpstr>
      <vt:lpstr>Symbol</vt:lpstr>
      <vt:lpstr>Tahoma</vt:lpstr>
      <vt:lpstr>Times New Roman</vt:lpstr>
      <vt:lpstr>Wingdings</vt:lpstr>
      <vt:lpstr>Office 2013 - 2022 Theme</vt:lpstr>
      <vt:lpstr>6_Office 主题​​</vt:lpstr>
      <vt:lpstr>Acrobat Document</vt:lpstr>
      <vt:lpstr>PowerPoint Presentation</vt:lpstr>
      <vt:lpstr>Parameters in the 3-flavor Neutrino Paradigm</vt:lpstr>
      <vt:lpstr>Oscillations from Different Neutrino Sources</vt:lpstr>
      <vt:lpstr>Reactor Antineutrino Detection</vt:lpstr>
      <vt:lpstr>Reactor Antineutrino Oscillations</vt:lpstr>
      <vt:lpstr>Mass Ordering by Reactor Neutrinos</vt:lpstr>
      <vt:lpstr>Jiangmen Underground Neutrino Observatory</vt:lpstr>
      <vt:lpstr>JUNO Project and the Collaboration</vt:lpstr>
      <vt:lpstr>JUNO Project and the Collaboration</vt:lpstr>
      <vt:lpstr>JUNO Detector</vt:lpstr>
      <vt:lpstr>Steel Structure and the Installation Platform </vt:lpstr>
      <vt:lpstr>Working for Acrylic on the Platform </vt:lpstr>
      <vt:lpstr>PowerPoint Presentation</vt:lpstr>
      <vt:lpstr>Water filling began on December 18, 2024.</vt:lpstr>
      <vt:lpstr>Liquid-scintillator filling began on February 8, 2025</vt:lpstr>
      <vt:lpstr>Physics data taking began on August 26, 2025</vt:lpstr>
      <vt:lpstr>First Results from JUNO</vt:lpstr>
      <vt:lpstr>First Results from JUNO</vt:lpstr>
      <vt:lpstr>JUNO Timeline</vt:lpstr>
      <vt:lpstr>PowerPoint Presentation</vt:lpstr>
      <vt:lpstr>Low-Level Detector Performance</vt:lpstr>
      <vt:lpstr>Clean Detector</vt:lpstr>
      <vt:lpstr>Measurement of Cosmic Muons </vt:lpstr>
      <vt:lpstr>Data Taking</vt:lpstr>
      <vt:lpstr>Calibration</vt:lpstr>
      <vt:lpstr>Reconstruction and Energy Correction</vt:lpstr>
      <vt:lpstr>Energy Non-linearity</vt:lpstr>
      <vt:lpstr>PowerPoint Presentation</vt:lpstr>
      <vt:lpstr>Reactor Neutrino Selection</vt:lpstr>
      <vt:lpstr>Reactor Neutrino Event Rate versus Time</vt:lpstr>
      <vt:lpstr>Measured Reactor Neutrino Spectrum</vt:lpstr>
      <vt:lpstr>New Results of Solar Oscillation Parameters</vt:lpstr>
      <vt:lpstr>First Result of Δm231 </vt:lpstr>
      <vt:lpstr>Adding Constraint from NuFit-LBL</vt:lpstr>
      <vt:lpstr>Neutrino Mass Ordering Significance</vt:lpstr>
      <vt:lpstr>Consistent Results from Independent Analyses</vt:lpstr>
      <vt:lpstr>Comparison of Results on Oscillation Parameters</vt:lpstr>
      <vt:lpstr>Rich Physics beyond Reactor Neutrino </vt:lpstr>
      <vt:lpstr>Physics at JUNO</vt:lpstr>
      <vt:lpstr>New Results on Geo-neutrinos</vt:lpstr>
      <vt:lpstr>Diffuse Supernova Neutrino Background</vt:lpstr>
      <vt:lpstr>Summary</vt:lpstr>
      <vt:lpstr>PowerPoint Presentation</vt:lpstr>
      <vt:lpstr>PowerPoint Presentation</vt:lpstr>
      <vt:lpstr>PowerPoint Presentation</vt:lpstr>
      <vt:lpstr>PMT Testing and Installation</vt:lpstr>
      <vt:lpstr>Neutrinos from Sun (Be7, pep and CNO)</vt:lpstr>
      <vt:lpstr>Supernova Relic Neutrinos</vt:lpstr>
      <vt:lpstr>Supernova Relic Neutrinos</vt:lpstr>
      <vt:lpstr>New results released in Neutrino 2026</vt:lpstr>
      <vt:lpstr>JUNO-0νββ  Upgrade</vt:lpstr>
      <vt:lpstr>History of Reactor Neutrino Experiments</vt:lpstr>
      <vt:lpstr>Energy Resolution Model  </vt:lpstr>
      <vt:lpstr>Light Yield and Energy Resolution </vt:lpstr>
    </vt:vector>
  </TitlesOfParts>
  <Company>IHEP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Sever@IHEP</dc:title>
  <dc:creator>caoj</dc:creator>
  <cp:lastModifiedBy>Microsoft Office User</cp:lastModifiedBy>
  <cp:revision>1277</cp:revision>
  <cp:lastPrinted>2113-01-01T00:00:00Z</cp:lastPrinted>
  <dcterms:created xsi:type="dcterms:W3CDTF">2006-04-18T18:10:00Z</dcterms:created>
  <dcterms:modified xsi:type="dcterms:W3CDTF">2026-08-13T14:02:04Z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495840E4DD6C4801994CBDB3E3B5AB01_13</vt:lpwstr>
  </property>
  <property fmtid="{D5CDD505-2E9C-101B-9397-08002B2CF9AE}" pid="4" name="KSOProductBuildVer">
    <vt:lpwstr>2052-12.1.0.16412</vt:lpwstr>
  </property>
</Properties>
</file>