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20000"/>
      </a:lnSpc>
      <a:spcBef>
        <a:spcPts val="200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icrosoft YaHei"/>
      </a:defRPr>
    </a:lvl1pPr>
    <a:lvl2pPr marL="0" marR="0" indent="457200" algn="ctr" defTabSz="825500" rtl="0" fontAlgn="auto" latinLnBrk="0" hangingPunct="0">
      <a:lnSpc>
        <a:spcPct val="120000"/>
      </a:lnSpc>
      <a:spcBef>
        <a:spcPts val="200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icrosoft YaHei"/>
      </a:defRPr>
    </a:lvl2pPr>
    <a:lvl3pPr marL="0" marR="0" indent="914400" algn="ctr" defTabSz="825500" rtl="0" fontAlgn="auto" latinLnBrk="0" hangingPunct="0">
      <a:lnSpc>
        <a:spcPct val="120000"/>
      </a:lnSpc>
      <a:spcBef>
        <a:spcPts val="200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icrosoft YaHei"/>
      </a:defRPr>
    </a:lvl3pPr>
    <a:lvl4pPr marL="0" marR="0" indent="1371600" algn="ctr" defTabSz="825500" rtl="0" fontAlgn="auto" latinLnBrk="0" hangingPunct="0">
      <a:lnSpc>
        <a:spcPct val="120000"/>
      </a:lnSpc>
      <a:spcBef>
        <a:spcPts val="200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icrosoft YaHei"/>
      </a:defRPr>
    </a:lvl4pPr>
    <a:lvl5pPr marL="0" marR="0" indent="1828800" algn="ctr" defTabSz="825500" rtl="0" fontAlgn="auto" latinLnBrk="0" hangingPunct="0">
      <a:lnSpc>
        <a:spcPct val="120000"/>
      </a:lnSpc>
      <a:spcBef>
        <a:spcPts val="200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icrosoft YaHei"/>
      </a:defRPr>
    </a:lvl5pPr>
    <a:lvl6pPr marL="0" marR="0" indent="2286000" algn="ctr" defTabSz="825500" rtl="0" fontAlgn="auto" latinLnBrk="0" hangingPunct="0">
      <a:lnSpc>
        <a:spcPct val="120000"/>
      </a:lnSpc>
      <a:spcBef>
        <a:spcPts val="200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icrosoft YaHei"/>
      </a:defRPr>
    </a:lvl6pPr>
    <a:lvl7pPr marL="0" marR="0" indent="2743200" algn="ctr" defTabSz="825500" rtl="0" fontAlgn="auto" latinLnBrk="0" hangingPunct="0">
      <a:lnSpc>
        <a:spcPct val="120000"/>
      </a:lnSpc>
      <a:spcBef>
        <a:spcPts val="200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icrosoft YaHei"/>
      </a:defRPr>
    </a:lvl7pPr>
    <a:lvl8pPr marL="0" marR="0" indent="3200400" algn="ctr" defTabSz="825500" rtl="0" fontAlgn="auto" latinLnBrk="0" hangingPunct="0">
      <a:lnSpc>
        <a:spcPct val="120000"/>
      </a:lnSpc>
      <a:spcBef>
        <a:spcPts val="200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icrosoft YaHei"/>
      </a:defRPr>
    </a:lvl8pPr>
    <a:lvl9pPr marL="0" marR="0" indent="3657600" algn="ctr" defTabSz="825500" rtl="0" fontAlgn="auto" latinLnBrk="0" hangingPunct="0">
      <a:lnSpc>
        <a:spcPct val="120000"/>
      </a:lnSpc>
      <a:spcBef>
        <a:spcPts val="200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Microsoft YaHe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Microsoft YaHei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Microsoft YaHei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Microsoft YaHei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Microsoft YaHei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Microsoft YaHei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Microsoft YaHei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Microsoft YaHei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Microsoft YaHei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Microsoft YaHe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6350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2387600" y="6032499"/>
            <a:ext cx="19621500" cy="9144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b="1" sz="4800"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ew of beach and sea from a grassy sand dune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3800"/>
            </a:lvl1pPr>
            <a:lvl2pPr>
              <a:defRPr sz="3800"/>
            </a:lvl2pPr>
            <a:lvl3pPr>
              <a:defRPr sz="3800"/>
            </a:lvl3pPr>
            <a:lvl4pPr>
              <a:defRPr sz="3800"/>
            </a:lvl4pPr>
            <a:lvl5pPr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y path between two hills leading to the ocean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Heron flying low over a beach with a short fence in the foreground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View of beach and sea from a grassy sand dune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lide Number"/>
          <p:cNvSpPr txBox="1"/>
          <p:nvPr>
            <p:ph type="sldNum" sz="quarter" idx="2"/>
          </p:nvPr>
        </p:nvSpPr>
        <p:spPr>
          <a:xfrm>
            <a:off x="11949757" y="13081000"/>
            <a:ext cx="471786" cy="4953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b="0" sz="2400"/>
            </a:lvl1pPr>
          </a:lstStyle>
          <a:p>
            <a:pPr/>
            <a:fld id="{86CB4B4D-7CA3-9044-876B-883B54F8677D}" type="slidenum"/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Microsoft YaHei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icrosoft YaHei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icrosoft YaHei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icrosoft YaHei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icrosoft YaHei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icrosoft YaHei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icrosoft YaHei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icrosoft YaHei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icrosoft YaHei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icrosoft YaHe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9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png"/><Relationship Id="rId11" Type="http://schemas.openxmlformats.org/officeDocument/2006/relationships/image" Target="../media/image29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0" Type="http://schemas.openxmlformats.org/officeDocument/2006/relationships/image" Target="../media/image4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hyperlink" Target="https://www.ideasearch.cn/" TargetMode="Externa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48.png"/><Relationship Id="rId6" Type="http://schemas.openxmlformats.org/officeDocument/2006/relationships/hyperlink" Target="https://www.ideasearch.cn/" TargetMode="Externa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8.png"/><Relationship Id="rId3" Type="http://schemas.openxmlformats.org/officeDocument/2006/relationships/hyperlink" Target="https://www.ideasearch.cn/" TargetMode="External"/><Relationship Id="rId4" Type="http://schemas.openxmlformats.org/officeDocument/2006/relationships/image" Target="../media/image53.png"/><Relationship Id="rId5" Type="http://schemas.openxmlformats.org/officeDocument/2006/relationships/image" Target="../media/image54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gif"/><Relationship Id="rId3" Type="http://schemas.openxmlformats.org/officeDocument/2006/relationships/image" Target="../media/image55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Relationship Id="rId4" Type="http://schemas.openxmlformats.org/officeDocument/2006/relationships/image" Target="../media/image63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image" Target="../media/image72.png"/><Relationship Id="rId9" Type="http://schemas.openxmlformats.org/officeDocument/2006/relationships/image" Target="../media/image73.png"/><Relationship Id="rId10" Type="http://schemas.openxmlformats.org/officeDocument/2006/relationships/image" Target="../media/image74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75.png"/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9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82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tif"/><Relationship Id="rId3" Type="http://schemas.openxmlformats.org/officeDocument/2006/relationships/image" Target="../media/image2.tif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3.tif"/><Relationship Id="rId7" Type="http://schemas.openxmlformats.org/officeDocument/2006/relationships/image" Target="../media/image4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ome thoughts on AI in HEP"/>
          <p:cNvSpPr txBox="1"/>
          <p:nvPr>
            <p:ph type="ctrTitle"/>
          </p:nvPr>
        </p:nvSpPr>
        <p:spPr>
          <a:xfrm>
            <a:off x="1778000" y="1529074"/>
            <a:ext cx="20828001" cy="4648201"/>
          </a:xfrm>
          <a:prstGeom prst="rect">
            <a:avLst/>
          </a:prstGeom>
        </p:spPr>
        <p:txBody>
          <a:bodyPr/>
          <a:lstStyle/>
          <a:p>
            <a:pPr/>
            <a:r>
              <a:t>Some thoughts on AI in HEP</a:t>
            </a:r>
          </a:p>
        </p:txBody>
      </p:sp>
      <p:sp>
        <p:nvSpPr>
          <p:cNvPr id="147" name="Hua Xing Zhu…"/>
          <p:cNvSpPr txBox="1"/>
          <p:nvPr>
            <p:ph type="subTitle" sz="quarter" idx="1"/>
          </p:nvPr>
        </p:nvSpPr>
        <p:spPr>
          <a:xfrm>
            <a:off x="1778000" y="6806122"/>
            <a:ext cx="20828000" cy="2135756"/>
          </a:xfrm>
          <a:prstGeom prst="rect">
            <a:avLst/>
          </a:prstGeom>
        </p:spPr>
        <p:txBody>
          <a:bodyPr/>
          <a:lstStyle/>
          <a:p>
            <a:pPr/>
            <a:r>
              <a:t>Hua Xing Zhu</a:t>
            </a:r>
          </a:p>
          <a:p>
            <a:pPr/>
            <a:r>
              <a:t>Peking University</a:t>
            </a:r>
          </a:p>
        </p:txBody>
      </p:sp>
      <p:sp>
        <p:nvSpPr>
          <p:cNvPr id="148" name="International Workshop on New Opportunities for Particle Physics (NOPP) 2026"/>
          <p:cNvSpPr txBox="1"/>
          <p:nvPr/>
        </p:nvSpPr>
        <p:spPr>
          <a:xfrm>
            <a:off x="1778000" y="11067800"/>
            <a:ext cx="20828000" cy="21357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lnSpc>
                <a:spcPct val="100000"/>
              </a:lnSpc>
              <a:spcBef>
                <a:spcPts val="0"/>
              </a:spcBef>
              <a:defRPr b="0" sz="5400"/>
            </a:lvl1pPr>
          </a:lstStyle>
          <a:p>
            <a:pPr/>
            <a:r>
              <a:t>International Workshop on New Opportunities for Particle Physics (NOPP) 2026</a:t>
            </a:r>
          </a:p>
        </p:txBody>
      </p:sp>
      <p:sp>
        <p:nvSpPr>
          <p:cNvPr id="149" name="Slide Number"/>
          <p:cNvSpPr txBox="1"/>
          <p:nvPr>
            <p:ph type="sldNum" sz="quarter" idx="2"/>
          </p:nvPr>
        </p:nvSpPr>
        <p:spPr>
          <a:xfrm>
            <a:off x="12039128" y="13081000"/>
            <a:ext cx="293044" cy="495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Evolution of optimized Priority func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02615">
              <a:defRPr sz="8176"/>
            </a:lvl1pPr>
          </a:lstStyle>
          <a:p>
            <a:pPr/>
            <a:r>
              <a:t>Evolution of optimized Priority function</a:t>
            </a:r>
          </a:p>
        </p:txBody>
      </p:sp>
      <p:sp>
        <p:nvSpPr>
          <p:cNvPr id="221" name="Evolution setup:…"/>
          <p:cNvSpPr txBox="1"/>
          <p:nvPr>
            <p:ph type="body" sz="half" idx="1"/>
          </p:nvPr>
        </p:nvSpPr>
        <p:spPr>
          <a:xfrm>
            <a:off x="1689100" y="2717858"/>
            <a:ext cx="10204128" cy="9296401"/>
          </a:xfrm>
          <a:prstGeom prst="rect">
            <a:avLst/>
          </a:prstGeom>
        </p:spPr>
        <p:txBody>
          <a:bodyPr/>
          <a:lstStyle/>
          <a:p>
            <a:pPr/>
            <a:r>
              <a:t>Evolution setup:</a:t>
            </a:r>
          </a:p>
          <a:p>
            <a:pPr/>
            <a:r>
              <a:t>Use one-loop bubble integral with arbitrary (n</a:t>
            </a:r>
            <a:r>
              <a:rPr baseline="-5999"/>
              <a:t>1</a:t>
            </a:r>
            <a:r>
              <a:t>,n</a:t>
            </a:r>
            <a:r>
              <a:rPr baseline="-5999"/>
              <a:t>2</a:t>
            </a:r>
            <a:r>
              <a:t>) as target</a:t>
            </a:r>
          </a:p>
          <a:p>
            <a:pPr/>
            <a:r>
              <a:t>Local open-source LLM: CPM-2B, Qwen2.5-14B</a:t>
            </a:r>
          </a:p>
          <a:p>
            <a:pPr/>
            <a:r>
              <a:t>Initial seeding: all points in a big enough box</a:t>
            </a:r>
          </a:p>
        </p:txBody>
      </p:sp>
      <p:sp>
        <p:nvSpPr>
          <p:cNvPr id="222" name="Slide Number"/>
          <p:cNvSpPr txBox="1"/>
          <p:nvPr>
            <p:ph type="sldNum" sz="quarter" idx="2"/>
          </p:nvPr>
        </p:nvSpPr>
        <p:spPr>
          <a:xfrm>
            <a:off x="12039128" y="13081000"/>
            <a:ext cx="293044" cy="495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23" name="Screenshot 2025-05-17 at 08.27.53.png" descr="Screenshot 2025-05-17 at 08.27.5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95825" y="2725284"/>
            <a:ext cx="11431279" cy="8265432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# of needed seeding integrals after 5000 epoch for different hyperparameter"/>
          <p:cNvSpPr txBox="1"/>
          <p:nvPr/>
        </p:nvSpPr>
        <p:spPr>
          <a:xfrm>
            <a:off x="12896167" y="10806438"/>
            <a:ext cx="11431280" cy="254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800"/>
            </a:lvl1pPr>
          </a:lstStyle>
          <a:p>
            <a:pPr/>
            <a:r>
              <a:t># of needed seeding integrals after 5000 epoch for different hyperparameter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27" name="Screenshot 2025-05-17 at 08.35.30.png" descr="Screenshot 2025-05-17 at 08.35.3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0539" y="5329006"/>
            <a:ext cx="7016079" cy="2190846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228" name="Screenshot 2025-05-17 at 08.36.11.png" descr="Screenshot 2025-05-17 at 08.36.1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4713" y="7891257"/>
            <a:ext cx="7667731" cy="52799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Screenshot 2025-05-17 at 08.36.28.png" descr="Screenshot 2025-05-17 at 08.36.2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599923" y="7988423"/>
            <a:ext cx="7667731" cy="526517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Screenshot 2025-05-17 at 08.37.12.png" descr="Screenshot 2025-05-17 at 08.37.1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176238" y="4051024"/>
            <a:ext cx="6515101" cy="3429001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231" name="Screenshot 2025-05-17 at 08.37.28.png" descr="Screenshot 2025-05-17 at 08.37.28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6646297" y="7580931"/>
            <a:ext cx="7016079" cy="49525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Screenshot 2025-05-17 at 08.37.49.png" descr="Screenshot 2025-05-17 at 08.37.49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6903137" y="3703864"/>
            <a:ext cx="6502401" cy="3771901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233" name="Rounded Rectangle Rounded rectangle" descr="Rounded Rectangle Rounded rectangle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457449" y="5147493"/>
            <a:ext cx="1478994" cy="638156"/>
          </a:xfrm>
          <a:prstGeom prst="rect">
            <a:avLst/>
          </a:prstGeom>
        </p:spPr>
      </p:pic>
      <p:pic>
        <p:nvPicPr>
          <p:cNvPr id="235" name="Rounded Rectangle Rounded rectangle" descr="Rounded Rectangle Rounded rectangle"/>
          <p:cNvPicPr>
            <a:picLocks noChangeAspect="0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749992" y="3829098"/>
            <a:ext cx="1651676" cy="638156"/>
          </a:xfrm>
          <a:prstGeom prst="rect">
            <a:avLst/>
          </a:prstGeom>
        </p:spPr>
      </p:pic>
      <p:pic>
        <p:nvPicPr>
          <p:cNvPr id="237" name="Rounded Rectangle Rounded rectangle" descr="Rounded Rectangle Rounded rectangle"/>
          <p:cNvPicPr>
            <a:picLocks noChangeAspect="0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7385537" y="3542454"/>
            <a:ext cx="1861460" cy="638156"/>
          </a:xfrm>
          <a:prstGeom prst="rect">
            <a:avLst/>
          </a:prstGeom>
        </p:spPr>
      </p:pic>
      <p:sp>
        <p:nvSpPr>
          <p:cNvPr id="239" name="Laporta seeding was re-discovered on epoch 9.…"/>
          <p:cNvSpPr txBox="1"/>
          <p:nvPr/>
        </p:nvSpPr>
        <p:spPr>
          <a:xfrm>
            <a:off x="749429" y="2727"/>
            <a:ext cx="22299118" cy="347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35000" indent="-635000" algn="l">
              <a:lnSpc>
                <a:spcPct val="100000"/>
              </a:lnSpc>
              <a:spcBef>
                <a:spcPts val="500"/>
              </a:spcBef>
              <a:buSzPct val="125000"/>
              <a:buChar char="•"/>
              <a:defRPr sz="4800"/>
            </a:pPr>
            <a:r>
              <a:t>Laporta seeding was re-discovered on epoch 9.</a:t>
            </a:r>
          </a:p>
          <a:p>
            <a:pPr marL="635000" indent="-635000" algn="l">
              <a:lnSpc>
                <a:spcPct val="100000"/>
              </a:lnSpc>
              <a:spcBef>
                <a:spcPts val="500"/>
              </a:spcBef>
              <a:buSzPct val="125000"/>
              <a:buChar char="•"/>
              <a:defRPr sz="4800"/>
            </a:pPr>
            <a:r>
              <a:t>Best seeding found on Epoch 4775, which is nothing but an ellipse with master and target integrals as foci.</a:t>
            </a:r>
          </a:p>
          <a:p>
            <a:pPr marL="635000" indent="-635000" algn="l">
              <a:lnSpc>
                <a:spcPct val="100000"/>
              </a:lnSpc>
              <a:spcBef>
                <a:spcPts val="500"/>
              </a:spcBef>
              <a:buSzPct val="125000"/>
              <a:buChar char="•"/>
              <a:defRPr sz="4800"/>
            </a:pPr>
            <a:r>
              <a:t>The geometry structure allows easy generalization to higher loops</a:t>
            </a:r>
          </a:p>
        </p:txBody>
      </p:sp>
      <p:pic>
        <p:nvPicPr>
          <p:cNvPr id="240" name="Screenshot 2025-05-17 at 08.47.04.png" descr="Screenshot 2025-05-17 at 08.47.04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8722037" y="12245379"/>
            <a:ext cx="4554024" cy="1321272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Generalization for higher loops"/>
          <p:cNvSpPr txBox="1"/>
          <p:nvPr/>
        </p:nvSpPr>
        <p:spPr>
          <a:xfrm>
            <a:off x="15172583" y="12347215"/>
            <a:ext cx="3357934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Generalization for higher loops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Application to a 6-loop integra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59459">
              <a:defRPr sz="10304"/>
            </a:lvl1pPr>
          </a:lstStyle>
          <a:p>
            <a:pPr/>
            <a:r>
              <a:t>Application to a 6-loop integral</a:t>
            </a:r>
          </a:p>
        </p:txBody>
      </p:sp>
      <p:sp>
        <p:nvSpPr>
          <p:cNvPr id="244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45" name="Screenshot 2025-05-17 at 08.13.25.png" descr="Screenshot 2025-05-17 at 08.13.2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5662" y="3996461"/>
            <a:ext cx="9066035" cy="41703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Screenshot 2025-05-17 at 08.13.42.png" descr="Screenshot 2025-05-17 at 08.13.4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98494" y="4320845"/>
            <a:ext cx="14869688" cy="6312104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A cutting-edge example, which cannot be solved with existing methods"/>
          <p:cNvSpPr txBox="1"/>
          <p:nvPr/>
        </p:nvSpPr>
        <p:spPr>
          <a:xfrm>
            <a:off x="752454" y="8591418"/>
            <a:ext cx="7800316" cy="254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4800"/>
            </a:lvl1pPr>
          </a:lstStyle>
          <a:p>
            <a:pPr/>
            <a:r>
              <a:t>A cutting-edge example, which cannot be solved with existing methods</a:t>
            </a:r>
          </a:p>
        </p:txBody>
      </p:sp>
      <p:sp>
        <p:nvSpPr>
          <p:cNvPr id="248" name="Line"/>
          <p:cNvSpPr/>
          <p:nvPr/>
        </p:nvSpPr>
        <p:spPr>
          <a:xfrm>
            <a:off x="12533110" y="3656529"/>
            <a:ext cx="1" cy="715135"/>
          </a:xfrm>
          <a:prstGeom prst="line">
            <a:avLst/>
          </a:pr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defRPr sz="3000"/>
            </a:pPr>
          </a:p>
        </p:txBody>
      </p:sp>
      <p:sp>
        <p:nvSpPr>
          <p:cNvPr id="249" name="Laporta…"/>
          <p:cNvSpPr txBox="1"/>
          <p:nvPr/>
        </p:nvSpPr>
        <p:spPr>
          <a:xfrm>
            <a:off x="11727169" y="2441433"/>
            <a:ext cx="1611884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Laporta</a:t>
            </a:r>
          </a:p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seeding</a:t>
            </a:r>
          </a:p>
        </p:txBody>
      </p:sp>
      <p:sp>
        <p:nvSpPr>
          <p:cNvPr id="250" name="Line"/>
          <p:cNvSpPr/>
          <p:nvPr/>
        </p:nvSpPr>
        <p:spPr>
          <a:xfrm>
            <a:off x="15907555" y="3656529"/>
            <a:ext cx="1" cy="715135"/>
          </a:xfrm>
          <a:prstGeom prst="line">
            <a:avLst/>
          </a:pr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defRPr sz="3000"/>
            </a:pPr>
          </a:p>
        </p:txBody>
      </p:sp>
      <p:sp>
        <p:nvSpPr>
          <p:cNvPr id="251" name="improved…"/>
          <p:cNvSpPr txBox="1"/>
          <p:nvPr/>
        </p:nvSpPr>
        <p:spPr>
          <a:xfrm>
            <a:off x="14929718" y="2441433"/>
            <a:ext cx="1955677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improved</a:t>
            </a:r>
          </a:p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seeding</a:t>
            </a:r>
          </a:p>
        </p:txBody>
      </p:sp>
      <p:sp>
        <p:nvSpPr>
          <p:cNvPr id="252" name="Line"/>
          <p:cNvSpPr/>
          <p:nvPr/>
        </p:nvSpPr>
        <p:spPr>
          <a:xfrm>
            <a:off x="19282000" y="3656529"/>
            <a:ext cx="1" cy="715135"/>
          </a:xfrm>
          <a:prstGeom prst="line">
            <a:avLst/>
          </a:pr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defRPr sz="3000"/>
            </a:pPr>
          </a:p>
        </p:txBody>
      </p:sp>
      <p:sp>
        <p:nvSpPr>
          <p:cNvPr id="253" name="AI assisted…"/>
          <p:cNvSpPr txBox="1"/>
          <p:nvPr/>
        </p:nvSpPr>
        <p:spPr>
          <a:xfrm>
            <a:off x="17846330" y="2441433"/>
            <a:ext cx="2871342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AI assisted</a:t>
            </a:r>
          </a:p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seeding (ours)</a:t>
            </a:r>
          </a:p>
        </p:txBody>
      </p:sp>
      <p:pic>
        <p:nvPicPr>
          <p:cNvPr id="254" name="Rounded Rectangle Rounded rectangle" descr="Rounded Rectangle Rounded rectangl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049616" y="9858015"/>
            <a:ext cx="1797887" cy="603046"/>
          </a:xfrm>
          <a:prstGeom prst="rect">
            <a:avLst/>
          </a:prstGeom>
        </p:spPr>
      </p:pic>
      <p:pic>
        <p:nvPicPr>
          <p:cNvPr id="256" name="Rounded Rectangle Rounded rectangle" descr="Rounded Rectangle Rounded rectangl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348976" y="9858015"/>
            <a:ext cx="1944979" cy="603046"/>
          </a:xfrm>
          <a:prstGeom prst="rect">
            <a:avLst/>
          </a:prstGeom>
        </p:spPr>
      </p:pic>
      <p:pic>
        <p:nvPicPr>
          <p:cNvPr id="258" name="Rounded Rectangle Rounded rectangle" descr="Rounded Rectangle Rounded rectangl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8042535" y="9858015"/>
            <a:ext cx="1003771" cy="603046"/>
          </a:xfrm>
          <a:prstGeom prst="rect">
            <a:avLst/>
          </a:prstGeom>
        </p:spPr>
      </p:pic>
      <p:sp>
        <p:nvSpPr>
          <p:cNvPr id="260" name="Number of seeding integrals from different method"/>
          <p:cNvSpPr txBox="1"/>
          <p:nvPr/>
        </p:nvSpPr>
        <p:spPr>
          <a:xfrm>
            <a:off x="10569502" y="11660589"/>
            <a:ext cx="9503925" cy="1778001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Number of seeding integrals from different method</a:t>
            </a:r>
          </a:p>
        </p:txBody>
      </p:sp>
      <p:sp>
        <p:nvSpPr>
          <p:cNvPr id="261" name="Line"/>
          <p:cNvSpPr/>
          <p:nvPr/>
        </p:nvSpPr>
        <p:spPr>
          <a:xfrm>
            <a:off x="15251731" y="10719155"/>
            <a:ext cx="1" cy="963615"/>
          </a:xfrm>
          <a:prstGeom prst="line">
            <a:avLst/>
          </a:pr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defRPr sz="3000"/>
            </a:pPr>
          </a:p>
        </p:txBody>
      </p:sp>
      <p:sp>
        <p:nvSpPr>
          <p:cNvPr id="262" name="Line"/>
          <p:cNvSpPr/>
          <p:nvPr/>
        </p:nvSpPr>
        <p:spPr>
          <a:xfrm>
            <a:off x="12318999" y="10719155"/>
            <a:ext cx="990556" cy="990556"/>
          </a:xfrm>
          <a:prstGeom prst="line">
            <a:avLst/>
          </a:pr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defRPr sz="3000"/>
            </a:pPr>
          </a:p>
        </p:txBody>
      </p:sp>
      <p:sp>
        <p:nvSpPr>
          <p:cNvPr id="263" name="Line"/>
          <p:cNvSpPr/>
          <p:nvPr/>
        </p:nvSpPr>
        <p:spPr>
          <a:xfrm flipH="1">
            <a:off x="17384994" y="10608838"/>
            <a:ext cx="1159426" cy="992916"/>
          </a:xfrm>
          <a:prstGeom prst="line">
            <a:avLst/>
          </a:pr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defRPr sz="3000"/>
            </a:pPr>
          </a:p>
        </p:txBody>
      </p:sp>
      <p:sp>
        <p:nvSpPr>
          <p:cNvPr id="264" name="Ratio of seeded integrals needed"/>
          <p:cNvSpPr txBox="1"/>
          <p:nvPr/>
        </p:nvSpPr>
        <p:spPr>
          <a:xfrm>
            <a:off x="20251943" y="10388162"/>
            <a:ext cx="3273276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0433FF"/>
                </a:solidFill>
              </a:defRPr>
            </a:lvl1pPr>
          </a:lstStyle>
          <a:p>
            <a:pPr/>
            <a:r>
              <a:t>Ratio of seeded integrals needed</a:t>
            </a:r>
          </a:p>
        </p:txBody>
      </p:sp>
      <p:sp>
        <p:nvSpPr>
          <p:cNvPr id="265" name="see also: von Hippel, Wilhelm, 2502.05121, Berman et al., 2606.10698"/>
          <p:cNvSpPr txBox="1"/>
          <p:nvPr/>
        </p:nvSpPr>
        <p:spPr>
          <a:xfrm>
            <a:off x="622188" y="11746605"/>
            <a:ext cx="8924331" cy="967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0" sz="2400"/>
            </a:pPr>
            <a:r>
              <a:t>see also:</a:t>
            </a:r>
            <a:br/>
            <a:r>
              <a:t>von Hippel, Wilhelm, 2502.05121, Berman et al., 2606.10698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ymbolic Regression in Physic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17244">
              <a:defRPr sz="11088"/>
            </a:lvl1pPr>
          </a:lstStyle>
          <a:p>
            <a:pPr/>
            <a:r>
              <a:t>Symbolic Regression in Physics</a:t>
            </a:r>
          </a:p>
        </p:txBody>
      </p:sp>
      <p:sp>
        <p:nvSpPr>
          <p:cNvPr id="2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6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18481" y="2756251"/>
            <a:ext cx="4193980" cy="41590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93790" y="2756251"/>
            <a:ext cx="2996420" cy="4159030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Johann Balmer"/>
          <p:cNvSpPr txBox="1"/>
          <p:nvPr/>
        </p:nvSpPr>
        <p:spPr>
          <a:xfrm>
            <a:off x="10708146" y="7005356"/>
            <a:ext cx="2967708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/>
            </a:lvl1pPr>
          </a:lstStyle>
          <a:p>
            <a:pPr/>
            <a:r>
              <a:t>Johann Balmer</a:t>
            </a:r>
          </a:p>
        </p:txBody>
      </p:sp>
      <p:sp>
        <p:nvSpPr>
          <p:cNvPr id="272" name="Johannes Kepler"/>
          <p:cNvSpPr txBox="1"/>
          <p:nvPr/>
        </p:nvSpPr>
        <p:spPr>
          <a:xfrm>
            <a:off x="2486509" y="7005356"/>
            <a:ext cx="3257923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/>
            </a:lvl1pPr>
          </a:lstStyle>
          <a:p>
            <a:pPr/>
            <a:r>
              <a:t>Johannes Kepler</a:t>
            </a:r>
          </a:p>
        </p:txBody>
      </p:sp>
      <p:sp>
        <p:nvSpPr>
          <p:cNvPr id="273" name="Max Planck"/>
          <p:cNvSpPr txBox="1"/>
          <p:nvPr/>
        </p:nvSpPr>
        <p:spPr>
          <a:xfrm>
            <a:off x="18688023" y="7005356"/>
            <a:ext cx="2316585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/>
            </a:lvl1pPr>
          </a:lstStyle>
          <a:p>
            <a:pPr/>
            <a:r>
              <a:t>Max Planck</a:t>
            </a:r>
          </a:p>
        </p:txBody>
      </p:sp>
      <p:pic>
        <p:nvPicPr>
          <p:cNvPr id="27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171540" y="2756251"/>
            <a:ext cx="3349554" cy="41590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" name="Screenshot 2025-12-11 at 23.38.25.png" descr="Screenshot 2025-12-11 at 23.38.25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45270" y="7705032"/>
            <a:ext cx="5740401" cy="4038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635921" y="11858284"/>
            <a:ext cx="2959101" cy="1346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052050" y="11858284"/>
            <a:ext cx="4279900" cy="1358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Image" descr="Image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9348830" y="7862830"/>
            <a:ext cx="5375464" cy="37230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Image" descr="Image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7484115" y="12138267"/>
            <a:ext cx="4724401" cy="1219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Image" descr="Image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7210391" y="7836432"/>
            <a:ext cx="5271852" cy="421748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Planck"/>
          <p:cNvSpPr txBox="1"/>
          <p:nvPr/>
        </p:nvSpPr>
        <p:spPr>
          <a:xfrm>
            <a:off x="20255273" y="9221974"/>
            <a:ext cx="1368364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lvl1pPr>
          </a:lstStyle>
          <a:p>
            <a:pPr/>
            <a:r>
              <a:t>Planck</a:t>
            </a:r>
          </a:p>
        </p:txBody>
      </p:sp>
      <p:sp>
        <p:nvSpPr>
          <p:cNvPr id="282" name="Wien"/>
          <p:cNvSpPr txBox="1"/>
          <p:nvPr/>
        </p:nvSpPr>
        <p:spPr>
          <a:xfrm>
            <a:off x="17866852" y="10960070"/>
            <a:ext cx="1105682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0433FF"/>
                </a:solidFill>
              </a:defRPr>
            </a:lvl1pPr>
          </a:lstStyle>
          <a:p>
            <a:pPr/>
            <a:r>
              <a:t>Wien</a:t>
            </a:r>
          </a:p>
        </p:txBody>
      </p:sp>
      <p:sp>
        <p:nvSpPr>
          <p:cNvPr id="283" name="Rayleigh-Jeans"/>
          <p:cNvSpPr txBox="1"/>
          <p:nvPr/>
        </p:nvSpPr>
        <p:spPr>
          <a:xfrm>
            <a:off x="20830237" y="8350850"/>
            <a:ext cx="298780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Rayleigh-Jeans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Modern Symbolic Regress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Modern Symbolic Regression</a:t>
            </a:r>
          </a:p>
        </p:txBody>
      </p:sp>
      <p:sp>
        <p:nvSpPr>
          <p:cNvPr id="286" name="SR for automatic scientific discovery, 1970s-now…"/>
          <p:cNvSpPr txBox="1"/>
          <p:nvPr>
            <p:ph type="body" sz="half" idx="1"/>
          </p:nvPr>
        </p:nvSpPr>
        <p:spPr>
          <a:xfrm>
            <a:off x="863160" y="2686379"/>
            <a:ext cx="9970586" cy="10121242"/>
          </a:xfrm>
          <a:prstGeom prst="rect">
            <a:avLst/>
          </a:prstGeom>
        </p:spPr>
        <p:txBody>
          <a:bodyPr/>
          <a:lstStyle/>
          <a:p>
            <a:pPr marL="558800" indent="-558800" defTabSz="726440">
              <a:spcBef>
                <a:spcPts val="5100"/>
              </a:spcBef>
              <a:defRPr sz="4224"/>
            </a:pPr>
            <a:r>
              <a:t>SR for automatic scientific discovery, 1970s-now</a:t>
            </a:r>
          </a:p>
          <a:p>
            <a:pPr marL="558800" indent="-558800" defTabSz="726440">
              <a:spcBef>
                <a:spcPts val="5100"/>
              </a:spcBef>
              <a:defRPr sz="4224"/>
            </a:pPr>
            <a:r>
              <a:t>State-of-the-art: pySR, </a:t>
            </a:r>
            <a:r>
              <a: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rPr>
              <a:t>Cranmer, 2305.01582</a:t>
            </a:r>
            <a:endParaRPr>
              <a:solidFill>
                <a:schemeClr val="accent3">
                  <a:hueOff val="362282"/>
                  <a:satOff val="31803"/>
                  <a:lumOff val="-18242"/>
                </a:schemeClr>
              </a:solidFill>
            </a:endParaRPr>
          </a:p>
          <a:p>
            <a:pPr marL="558800" indent="-558800" defTabSz="726440">
              <a:spcBef>
                <a:spcPts val="5100"/>
              </a:spcBef>
              <a:defRPr sz="4224"/>
            </a:pPr>
            <a:r>
              <a:t>Genetic Programing (state) + Mutation operator (detailed design)</a:t>
            </a:r>
          </a:p>
          <a:p>
            <a:pPr marL="558800" indent="-558800" defTabSz="726440">
              <a:spcBef>
                <a:spcPts val="5100"/>
              </a:spcBef>
              <a:defRPr sz="4224">
                <a:solidFill>
                  <a:schemeClr val="accent5">
                    <a:lumOff val="-29866"/>
                  </a:schemeClr>
                </a:solidFill>
              </a:defRPr>
            </a:pPr>
            <a:r>
              <a:t>Directionless exploration (sufficient exploration)</a:t>
            </a:r>
          </a:p>
          <a:p>
            <a:pPr marL="558800" indent="-558800" defTabSz="726440">
              <a:spcBef>
                <a:spcPts val="5100"/>
              </a:spcBef>
              <a:defRPr sz="4224">
                <a:solidFill>
                  <a:schemeClr val="accent5">
                    <a:lumOff val="-29866"/>
                  </a:schemeClr>
                </a:solidFill>
              </a:defRPr>
            </a:pPr>
            <a:r>
              <a:t>Exploration in infinite space of synatic</a:t>
            </a:r>
          </a:p>
        </p:txBody>
      </p:sp>
      <p:sp>
        <p:nvSpPr>
          <p:cNvPr id="2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88" name="Screenshot 2025-12-12 at 01.30.55.png" descr="Screenshot 2025-12-12 at 01.30.5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978828" y="6739887"/>
            <a:ext cx="9410701" cy="6896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Screenshot 2025-12-12 at 01.31.32.png" descr="Screenshot 2025-12-12 at 01.31.3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249634" y="2652598"/>
            <a:ext cx="7770105" cy="4141697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Mutation…"/>
          <p:cNvSpPr txBox="1"/>
          <p:nvPr/>
        </p:nvSpPr>
        <p:spPr>
          <a:xfrm>
            <a:off x="11921159" y="3457098"/>
            <a:ext cx="1946748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Mutation</a:t>
            </a:r>
          </a:p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&amp;</a:t>
            </a:r>
          </a:p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crossover</a:t>
            </a:r>
          </a:p>
        </p:txBody>
      </p:sp>
      <p:sp>
        <p:nvSpPr>
          <p:cNvPr id="291" name="Islands…"/>
          <p:cNvSpPr txBox="1"/>
          <p:nvPr/>
        </p:nvSpPr>
        <p:spPr>
          <a:xfrm>
            <a:off x="11892696" y="9375137"/>
            <a:ext cx="2003674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Islands</a:t>
            </a:r>
          </a:p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&amp;</a:t>
            </a:r>
          </a:p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migration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LLM-Driven Symbolic Regress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67715">
              <a:defRPr sz="10416"/>
            </a:lvl1pPr>
          </a:lstStyle>
          <a:p>
            <a:pPr/>
            <a:r>
              <a:t>LLM-Driven Symbolic Regression</a:t>
            </a:r>
          </a:p>
        </p:txBody>
      </p:sp>
      <p:sp>
        <p:nvSpPr>
          <p:cNvPr id="294" name="Combine genetic programming and LLM mutation…"/>
          <p:cNvSpPr txBox="1"/>
          <p:nvPr>
            <p:ph type="body" sz="quarter" idx="1"/>
          </p:nvPr>
        </p:nvSpPr>
        <p:spPr>
          <a:xfrm>
            <a:off x="607928" y="7951589"/>
            <a:ext cx="11091466" cy="4919301"/>
          </a:xfrm>
          <a:prstGeom prst="rect">
            <a:avLst/>
          </a:prstGeom>
        </p:spPr>
        <p:txBody>
          <a:bodyPr/>
          <a:lstStyle/>
          <a:p>
            <a:pPr marL="596900" indent="-596900" defTabSz="775969">
              <a:spcBef>
                <a:spcPts val="3000"/>
              </a:spcBef>
              <a:defRPr sz="4512"/>
            </a:pPr>
            <a:r>
              <a:t>Combine genetic programming and LLM mutation</a:t>
            </a:r>
          </a:p>
          <a:p>
            <a:pPr marL="596900" indent="-596900" defTabSz="775969">
              <a:spcBef>
                <a:spcPts val="3000"/>
              </a:spcBef>
              <a:defRPr sz="4512"/>
            </a:pPr>
            <a:r>
              <a:t>Explore with state + conceptual space</a:t>
            </a:r>
          </a:p>
          <a:p>
            <a:pPr marL="596900" indent="-596900" defTabSz="775969">
              <a:spcBef>
                <a:spcPts val="3000"/>
              </a:spcBef>
              <a:defRPr sz="4512"/>
            </a:pPr>
            <a:r>
              <a:t>Directional exploration within an finite space of logic</a:t>
            </a:r>
          </a:p>
        </p:txBody>
      </p:sp>
      <p:grpSp>
        <p:nvGrpSpPr>
          <p:cNvPr id="298" name="Group"/>
          <p:cNvGrpSpPr/>
          <p:nvPr/>
        </p:nvGrpSpPr>
        <p:grpSpPr>
          <a:xfrm>
            <a:off x="12235225" y="2589895"/>
            <a:ext cx="11433386" cy="10945627"/>
            <a:chOff x="0" y="0"/>
            <a:chExt cx="11433383" cy="10945625"/>
          </a:xfrm>
        </p:grpSpPr>
        <p:pic>
          <p:nvPicPr>
            <p:cNvPr id="295" name="无标题 26.png" descr="无标题 26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0945626" cy="109456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96" name="Equation"/>
            <p:cNvSpPr txBox="1"/>
            <p:nvPr/>
          </p:nvSpPr>
          <p:spPr>
            <a:xfrm>
              <a:off x="1255233" y="4953058"/>
              <a:ext cx="1647095" cy="6120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spcBef>
                  <a:spcPts val="0"/>
                </a:spcBef>
                <a:defRPr b="0"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6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6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sz="6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oMath>
                </m:oMathPara>
              </a14:m>
              <a:endParaRPr sz="6400"/>
            </a:p>
          </p:txBody>
        </p:sp>
        <p:sp>
          <p:nvSpPr>
            <p:cNvPr id="297" name="Equation"/>
            <p:cNvSpPr txBox="1"/>
            <p:nvPr/>
          </p:nvSpPr>
          <p:spPr>
            <a:xfrm>
              <a:off x="5662623" y="4562663"/>
              <a:ext cx="5770761" cy="12636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spcBef>
                  <a:spcPts val="0"/>
                </a:spcBef>
                <a:defRPr b="0"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4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xmlns:a="http://schemas.openxmlformats.org/drawingml/2006/main" sz="4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sz="4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4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sz="4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xmlns:a="http://schemas.openxmlformats.org/drawingml/2006/main" sz="4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xmlns:a="http://schemas.openxmlformats.org/drawingml/2006/main" sz="4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bar"/>
                      </m:fPr>
                      <m:num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  <m:sSup>
                          <m:e>
                            <m:r>
                              <a:rPr xmlns:a="http://schemas.openxmlformats.org/drawingml/2006/main" sz="4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xmlns:a="http://schemas.openxmlformats.org/drawingml/2006/main" sz="4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  <m:r>
                      <a:rPr xmlns:a="http://schemas.openxmlformats.org/drawingml/2006/main" sz="4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sz="4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⋯</m:t>
                    </m:r>
                  </m:oMath>
                </m:oMathPara>
              </a14:m>
              <a:endParaRPr sz="4300"/>
            </a:p>
          </p:txBody>
        </p:sp>
      </p:grpSp>
      <p:sp>
        <p:nvSpPr>
          <p:cNvPr id="299" name="LLM prompt and response:…"/>
          <p:cNvSpPr txBox="1"/>
          <p:nvPr/>
        </p:nvSpPr>
        <p:spPr>
          <a:xfrm>
            <a:off x="12526836" y="2273299"/>
            <a:ext cx="9834163" cy="46990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defRPr sz="3400" u="sng"/>
            </a:pPr>
            <a:r>
              <a:t>LLM prompt and response: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 sz="3400"/>
            </a:pPr>
            <a:r>
              <a:t>An example is that: </a:t>
            </a:r>
            <a:r>
              <a:rPr>
                <a:solidFill>
                  <a:schemeClr val="accent1"/>
                </a:solidFill>
              </a:rPr>
              <a:t>[x+y]</a:t>
            </a:r>
            <a:r>
              <a:t>, now I need to find out a better expression to fit the data: </a:t>
            </a:r>
            <a:r>
              <a:rPr>
                <a:solidFill>
                  <a:srgbClr val="929292"/>
                </a:solidFill>
              </a:rPr>
              <a:t>I think a good attempt is that `exp(x+y)`, but I find there is no `exp` operator, so I expand the expression to the NNLO and thus my result is \n</a:t>
            </a:r>
          </a:p>
          <a:p>
            <a:pPr>
              <a:lnSpc>
                <a:spcPct val="100000"/>
              </a:lnSpc>
              <a:spcBef>
                <a:spcPts val="0"/>
              </a:spcBef>
              <a:defRPr sz="3400">
                <a:solidFill>
                  <a:schemeClr val="accent5"/>
                </a:solidFill>
              </a:defRPr>
            </a:pPr>
            <a:r>
              <a:t>[1+(x+y)+(x+y)**2/2]</a:t>
            </a:r>
          </a:p>
        </p:txBody>
      </p:sp>
      <p:sp>
        <p:nvSpPr>
          <p:cNvPr id="300" name="Line"/>
          <p:cNvSpPr/>
          <p:nvPr/>
        </p:nvSpPr>
        <p:spPr>
          <a:xfrm>
            <a:off x="16899906" y="6774900"/>
            <a:ext cx="1" cy="718101"/>
          </a:xfrm>
          <a:prstGeom prst="line">
            <a:avLst/>
          </a:prstGeom>
          <a:ln w="1016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defRPr sz="3000"/>
            </a:pPr>
          </a:p>
        </p:txBody>
      </p:sp>
      <p:sp>
        <p:nvSpPr>
          <p:cNvPr id="301" name="related works: 2404.18400, 2503.07994, 2505.07956, 2510.08317, 2604.14133"/>
          <p:cNvSpPr txBox="1"/>
          <p:nvPr/>
        </p:nvSpPr>
        <p:spPr>
          <a:xfrm>
            <a:off x="-89329" y="12879148"/>
            <a:ext cx="14951721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lvl1pPr>
          </a:lstStyle>
          <a:p>
            <a:pPr/>
            <a:r>
              <a:t>related works: 2404.18400, 2503.07994, 2505.07956, 2510.08317, 2604.14133</a:t>
            </a:r>
          </a:p>
        </p:txBody>
      </p:sp>
      <p:pic>
        <p:nvPicPr>
          <p:cNvPr id="302" name="Screenshot 2025-12-12 at 08.43.48.png" descr="Screenshot 2025-12-12 at 08.43.4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40377" y="2398997"/>
            <a:ext cx="6826568" cy="5868454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Rounded Rectangle"/>
          <p:cNvSpPr/>
          <p:nvPr/>
        </p:nvSpPr>
        <p:spPr>
          <a:xfrm>
            <a:off x="4311253" y="6354399"/>
            <a:ext cx="3958192" cy="1559103"/>
          </a:xfrm>
          <a:prstGeom prst="roundRect">
            <a:avLst>
              <a:gd name="adj" fmla="val 15000"/>
            </a:avLst>
          </a:prstGeom>
          <a:ln w="508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  <a:spcBef>
                <a:spcPts val="0"/>
              </a:spcBef>
              <a:defRPr b="0" sz="3200">
                <a:solidFill>
                  <a:srgbClr val="FFFFFF"/>
                </a:solidFill>
              </a:defRPr>
            </a:pPr>
          </a:p>
        </p:txBody>
      </p:sp>
      <p:sp>
        <p:nvSpPr>
          <p:cNvPr id="304" name="islands"/>
          <p:cNvSpPr txBox="1"/>
          <p:nvPr/>
        </p:nvSpPr>
        <p:spPr>
          <a:xfrm>
            <a:off x="8339142" y="7091950"/>
            <a:ext cx="1436081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islands</a:t>
            </a:r>
          </a:p>
        </p:txBody>
      </p:sp>
      <p:sp>
        <p:nvSpPr>
          <p:cNvPr id="305" name="Rounded Rectangle"/>
          <p:cNvSpPr/>
          <p:nvPr/>
        </p:nvSpPr>
        <p:spPr>
          <a:xfrm>
            <a:off x="3781256" y="3477981"/>
            <a:ext cx="2159074" cy="1559104"/>
          </a:xfrm>
          <a:prstGeom prst="roundRect">
            <a:avLst>
              <a:gd name="adj" fmla="val 15000"/>
            </a:avLst>
          </a:prstGeom>
          <a:ln w="50800">
            <a:solidFill>
              <a:srgbClr val="1B4395"/>
            </a:solidFill>
            <a:miter lim="400000"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  <a:spcBef>
                <a:spcPts val="0"/>
              </a:spcBef>
              <a:defRPr b="0" sz="3200">
                <a:solidFill>
                  <a:srgbClr val="FFFFFF"/>
                </a:solidFill>
              </a:defRPr>
            </a:pPr>
          </a:p>
        </p:txBody>
      </p:sp>
      <p:sp>
        <p:nvSpPr>
          <p:cNvPr id="306" name="mutation"/>
          <p:cNvSpPr txBox="1"/>
          <p:nvPr/>
        </p:nvSpPr>
        <p:spPr>
          <a:xfrm>
            <a:off x="1917788" y="3952732"/>
            <a:ext cx="1880891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1B4395"/>
                </a:solidFill>
              </a:defRPr>
            </a:lvl1pPr>
          </a:lstStyle>
          <a:p>
            <a:pPr/>
            <a:r>
              <a:t>mutation</a:t>
            </a:r>
          </a:p>
        </p:txBody>
      </p:sp>
      <p:sp>
        <p:nvSpPr>
          <p:cNvPr id="307" name="DeepMind, Nature, 2024"/>
          <p:cNvSpPr txBox="1"/>
          <p:nvPr/>
        </p:nvSpPr>
        <p:spPr>
          <a:xfrm>
            <a:off x="442529" y="2254557"/>
            <a:ext cx="4831409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lvl1pPr>
          </a:lstStyle>
          <a:p>
            <a:pPr/>
            <a:r>
              <a:t>DeepMind, Nature, 2024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IdeaSearch.Fitte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IdeaSearch.Fitter</a:t>
            </a:r>
          </a:p>
        </p:txBody>
      </p:sp>
      <p:pic>
        <p:nvPicPr>
          <p:cNvPr id="310" name="已粘贴的影片.png" descr="已粘贴的影片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473658" y="6678"/>
            <a:ext cx="4412726" cy="2983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已粘贴的影片.png" descr="已粘贴的影片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9417" y="4261826"/>
            <a:ext cx="25145094" cy="7513474"/>
          </a:xfrm>
          <a:prstGeom prst="rect">
            <a:avLst/>
          </a:prstGeom>
          <a:ln w="12700">
            <a:miter lim="400000"/>
          </a:ln>
        </p:spPr>
      </p:pic>
      <p:sp>
        <p:nvSpPr>
          <p:cNvPr id="312" name="Workflow for Symbolic Regression"/>
          <p:cNvSpPr txBox="1"/>
          <p:nvPr/>
        </p:nvSpPr>
        <p:spPr>
          <a:xfrm>
            <a:off x="8679345" y="12281620"/>
            <a:ext cx="8285238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700"/>
            </a:lvl1pPr>
          </a:lstStyle>
          <a:p>
            <a:pPr/>
            <a:r>
              <a:t>Workflow for Symbolic Regression</a:t>
            </a:r>
          </a:p>
        </p:txBody>
      </p:sp>
      <p:sp>
        <p:nvSpPr>
          <p:cNvPr id="313" name="https://www.ideasearch.cn/…"/>
          <p:cNvSpPr txBox="1"/>
          <p:nvPr/>
        </p:nvSpPr>
        <p:spPr>
          <a:xfrm>
            <a:off x="17967777" y="2892913"/>
            <a:ext cx="5424489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rPr u="sng">
                <a:hlinkClick r:id="rId4" invalidUrl="" action="" tgtFrame="" tooltip="" history="1" highlightClick="0" endSnd="0"/>
              </a:rPr>
              <a:t>https://www.ideasearch.cn/</a:t>
            </a:r>
          </a:p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t>2510.08317 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tate-of-the-art with high noise resistance"/>
          <p:cNvSpPr txBox="1"/>
          <p:nvPr/>
        </p:nvSpPr>
        <p:spPr>
          <a:xfrm>
            <a:off x="764554" y="11680892"/>
            <a:ext cx="9207949" cy="1315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100000"/>
              </a:lnSpc>
              <a:spcBef>
                <a:spcPts val="0"/>
              </a:spcBef>
              <a:defRPr sz="39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State-of-the-art with high noise resistance</a:t>
            </a:r>
          </a:p>
        </p:txBody>
      </p:sp>
      <p:pic>
        <p:nvPicPr>
          <p:cNvPr id="316" name="Screenshot 2025-12-12 at 08.18.49.png" descr="Screenshot 2025-12-12 at 08.18.4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6438" y="1555071"/>
            <a:ext cx="10929933" cy="9742376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317" name="Screenshot 2025-12-12 at 08.23.05.png" descr="Screenshot 2025-12-12 at 08.23.05.png"/>
          <p:cNvPicPr>
            <a:picLocks noChangeAspect="1"/>
          </p:cNvPicPr>
          <p:nvPr/>
        </p:nvPicPr>
        <p:blipFill>
          <a:blip r:embed="rId3">
            <a:extLst/>
          </a:blip>
          <a:srcRect l="0" t="3798" r="0" b="0"/>
          <a:stretch>
            <a:fillRect/>
          </a:stretch>
        </p:blipFill>
        <p:spPr>
          <a:xfrm>
            <a:off x="11031973" y="8598442"/>
            <a:ext cx="12658592" cy="3461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" name="Screenshot 2025-12-12 at 08.23.46.png" descr="Screenshot 2025-12-12 at 08.23.4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897072" y="1480063"/>
            <a:ext cx="9624770" cy="6590568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Interpretability"/>
          <p:cNvSpPr txBox="1"/>
          <p:nvPr/>
        </p:nvSpPr>
        <p:spPr>
          <a:xfrm>
            <a:off x="12757362" y="11680892"/>
            <a:ext cx="9207948" cy="1315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100000"/>
              </a:lnSpc>
              <a:spcBef>
                <a:spcPts val="0"/>
              </a:spcBef>
              <a:defRPr sz="39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Interpretability </a:t>
            </a:r>
          </a:p>
        </p:txBody>
      </p:sp>
      <p:pic>
        <p:nvPicPr>
          <p:cNvPr id="320" name="已粘贴的影片.png" descr="已粘贴的影片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9712568" y="6678"/>
            <a:ext cx="4412727" cy="2983844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https://www.ideasearch.cn/…"/>
          <p:cNvSpPr txBox="1"/>
          <p:nvPr/>
        </p:nvSpPr>
        <p:spPr>
          <a:xfrm>
            <a:off x="19206688" y="2892913"/>
            <a:ext cx="5424488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rPr u="sng">
                <a:hlinkClick r:id="rId6" invalidUrl="" action="" tgtFrame="" tooltip="" history="1" highlightClick="0" endSnd="0"/>
              </a:rPr>
              <a:t>https://www.ideasearch.cn/</a:t>
            </a:r>
          </a:p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t>2510.08317 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已粘贴的影片.png" descr="已粘贴的影片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506083" y="9711473"/>
            <a:ext cx="4412727" cy="2983843"/>
          </a:xfrm>
          <a:prstGeom prst="rect">
            <a:avLst/>
          </a:prstGeom>
          <a:ln w="12700">
            <a:miter lim="400000"/>
          </a:ln>
        </p:spPr>
      </p:pic>
      <p:sp>
        <p:nvSpPr>
          <p:cNvPr id="324" name="https://www.ideasearch.cn/…"/>
          <p:cNvSpPr txBox="1"/>
          <p:nvPr/>
        </p:nvSpPr>
        <p:spPr>
          <a:xfrm>
            <a:off x="18774947" y="12597708"/>
            <a:ext cx="5424488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rPr u="sng">
                <a:hlinkClick r:id="rId3" invalidUrl="" action="" tgtFrame="" tooltip="" history="1" highlightClick="0" endSnd="0"/>
              </a:rPr>
              <a:t>https://www.ideasearch.cn/</a:t>
            </a:r>
          </a:p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t>2510.08317 </a:t>
            </a:r>
          </a:p>
        </p:txBody>
      </p:sp>
      <p:sp>
        <p:nvSpPr>
          <p:cNvPr id="325" name="Application on PDF fitt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Application on PDF fitting</a:t>
            </a:r>
          </a:p>
        </p:txBody>
      </p:sp>
      <p:sp>
        <p:nvSpPr>
          <p:cNvPr id="3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27" name="Screenshot 2025-12-31 at 00.45.25.png" descr="Screenshot 2025-12-31 at 00.45.2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42419" y="2468316"/>
            <a:ext cx="19411977" cy="8438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8" name="Screenshot 2025-12-31 at 00.45.42.png" descr="Screenshot 2025-12-31 at 00.45.4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627858" y="11151206"/>
            <a:ext cx="17241099" cy="16849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roblem of limited explora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1" indent="448055" defTabSz="808990">
              <a:defRPr b="0" sz="10976"/>
            </a:pPr>
            <a:r>
              <a:t>Problem of limited exploration</a:t>
            </a:r>
          </a:p>
        </p:txBody>
      </p:sp>
      <p:sp>
        <p:nvSpPr>
          <p:cNvPr id="331" name="LLMs-agent explore in conceptual space…"/>
          <p:cNvSpPr txBox="1"/>
          <p:nvPr>
            <p:ph type="body" sz="half" idx="1"/>
          </p:nvPr>
        </p:nvSpPr>
        <p:spPr>
          <a:xfrm>
            <a:off x="1689100" y="3149600"/>
            <a:ext cx="11379895" cy="9296400"/>
          </a:xfrm>
          <a:prstGeom prst="rect">
            <a:avLst/>
          </a:prstGeom>
        </p:spPr>
        <p:txBody>
          <a:bodyPr anchor="t"/>
          <a:lstStyle/>
          <a:p>
            <a:pPr marL="615950" indent="-615950" defTabSz="800735">
              <a:spcBef>
                <a:spcPts val="5700"/>
              </a:spcBef>
              <a:defRPr sz="4656"/>
            </a:pPr>
            <a:r>
              <a:t>LLMs-agent explore in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conceptual space</a:t>
            </a:r>
            <a:endParaRPr>
              <a:solidFill>
                <a:schemeClr val="accent5">
                  <a:hueOff val="-82419"/>
                  <a:satOff val="-9513"/>
                  <a:lumOff val="-16343"/>
                </a:schemeClr>
              </a:solidFill>
            </a:endParaRPr>
          </a:p>
          <a:p>
            <a:pPr marL="615950" indent="-615950" defTabSz="800735">
              <a:spcBef>
                <a:spcPts val="5700"/>
              </a:spcBef>
              <a:defRPr sz="4656"/>
            </a:pPr>
            <a:r>
              <a:t>However, LLMs exploration is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directional</a:t>
            </a:r>
            <a:r>
              <a:t>; insufficient exploration</a:t>
            </a:r>
          </a:p>
          <a:p>
            <a:pPr marL="615950" indent="-615950" defTabSz="800735">
              <a:spcBef>
                <a:spcPts val="5700"/>
              </a:spcBef>
              <a:defRPr sz="4656"/>
            </a:pPr>
            <a:r>
              <a:t>Example: in Symbolic Regression, we observe repetitive sampling within the training set</a:t>
            </a:r>
          </a:p>
          <a:p>
            <a:pPr marL="615950" indent="-615950" defTabSz="800735">
              <a:spcBef>
                <a:spcPts val="5700"/>
              </a:spcBef>
              <a:defRPr sz="4656"/>
            </a:pPr>
            <a:r>
              <a:t>We need to develop a theory for how LLM explore its conceptual space</a:t>
            </a:r>
          </a:p>
        </p:txBody>
      </p:sp>
      <p:pic>
        <p:nvPicPr>
          <p:cNvPr id="332" name="presentation_mse_dist.gif" descr="presentation_mse_dist.gif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393318" y="2316058"/>
            <a:ext cx="9719764" cy="5669863"/>
          </a:xfrm>
          <a:prstGeom prst="rect">
            <a:avLst/>
          </a:prstGeom>
          <a:ln w="12700">
            <a:miter lim="400000"/>
          </a:ln>
        </p:spPr>
      </p:pic>
      <p:pic>
        <p:nvPicPr>
          <p:cNvPr id="333" name="已粘贴的影片.png" descr="已粘贴的影片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579627" y="7620589"/>
            <a:ext cx="9347146" cy="5397840"/>
          </a:xfrm>
          <a:prstGeom prst="rect">
            <a:avLst/>
          </a:prstGeom>
          <a:ln w="12700">
            <a:miter lim="400000"/>
          </a:ln>
        </p:spPr>
      </p:pic>
      <p:sp>
        <p:nvSpPr>
          <p:cNvPr id="334" name="Line"/>
          <p:cNvSpPr/>
          <p:nvPr/>
        </p:nvSpPr>
        <p:spPr>
          <a:xfrm flipV="1">
            <a:off x="16738600" y="8909645"/>
            <a:ext cx="5036731" cy="3510956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defRPr sz="3000"/>
            </a:pPr>
          </a:p>
        </p:txBody>
      </p:sp>
      <p:sp>
        <p:nvSpPr>
          <p:cNvPr id="335" name="Most generation…"/>
          <p:cNvSpPr txBox="1"/>
          <p:nvPr/>
        </p:nvSpPr>
        <p:spPr>
          <a:xfrm>
            <a:off x="16068315" y="9671808"/>
            <a:ext cx="4083770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accent5">
                    <a:lumOff val="-29866"/>
                  </a:schemeClr>
                </a:solidFill>
              </a:defRPr>
            </a:pPr>
            <a:r>
              <a:t>Most generation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accent5">
                    <a:lumOff val="-29866"/>
                  </a:schemeClr>
                </a:solidFill>
              </a:defRPr>
            </a:pPr>
            <a:r>
              <a:t>are repeat</a:t>
            </a:r>
          </a:p>
        </p:txBody>
      </p:sp>
      <p:sp>
        <p:nvSpPr>
          <p:cNvPr id="336" name="Circle"/>
          <p:cNvSpPr/>
          <p:nvPr/>
        </p:nvSpPr>
        <p:spPr>
          <a:xfrm>
            <a:off x="16510000" y="12227718"/>
            <a:ext cx="497682" cy="497682"/>
          </a:xfrm>
          <a:prstGeom prst="ellipse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  <a:spcBef>
                <a:spcPts val="0"/>
              </a:spcBef>
              <a:defRPr b="0" sz="3200">
                <a:solidFill>
                  <a:srgbClr val="FFFFFF"/>
                </a:solidFill>
              </a:defRPr>
            </a:pPr>
          </a:p>
        </p:txBody>
      </p:sp>
      <p:sp>
        <p:nvSpPr>
          <p:cNvPr id="337" name="High score but low potential"/>
          <p:cNvSpPr txBox="1"/>
          <p:nvPr/>
        </p:nvSpPr>
        <p:spPr>
          <a:xfrm>
            <a:off x="14256394" y="12922250"/>
            <a:ext cx="5675611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 sz="3000"/>
            </a:pPr>
            <a:r>
              <a:t>High score </a:t>
            </a:r>
            <a:r>
              <a:rPr sz="3400"/>
              <a:t>but</a:t>
            </a:r>
            <a:r>
              <a:t> low potential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Motiva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Motivation</a:t>
            </a:r>
          </a:p>
        </p:txBody>
      </p:sp>
      <p:sp>
        <p:nvSpPr>
          <p:cNvPr id="152" name="The unprecedented scale of AI investment demands careful evaluation of its scientific impact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03250" indent="-603250" defTabSz="784225">
              <a:spcBef>
                <a:spcPts val="5600"/>
              </a:spcBef>
              <a:defRPr sz="3609"/>
            </a:pPr>
            <a:r>
              <a:t>The unprecedented scale of AI investment demands careful evaluation of its scientific impact</a:t>
            </a:r>
          </a:p>
          <a:p>
            <a:pPr lvl="1" marL="1206500" indent="-603250" defTabSz="784225">
              <a:spcBef>
                <a:spcPts val="5600"/>
              </a:spcBef>
              <a:defRPr sz="3609"/>
            </a:pPr>
            <a:r>
              <a:t>~$1 trillion/year (~1% of global GDP) is now directed toward AI development</a:t>
            </a:r>
          </a:p>
          <a:p>
            <a:pPr lvl="1" marL="1206500" indent="-603250" defTabSz="784225">
              <a:spcBef>
                <a:spcPts val="5600"/>
              </a:spcBef>
              <a:defRPr sz="3609"/>
            </a:pPr>
            <a:r>
              <a:t>In contrast: NSF Mathematical Sciences budget ≈ $200M/year</a:t>
            </a:r>
          </a:p>
          <a:p>
            <a:pPr marL="603250" indent="-603250" defTabSz="784225">
              <a:spcBef>
                <a:spcPts val="5600"/>
              </a:spcBef>
              <a:defRPr b="1" sz="3609"/>
            </a:pPr>
            <a:r>
              <a:t>Scientists should help to define and clarify what AI can do for science:</a:t>
            </a:r>
          </a:p>
          <a:p>
            <a:pPr marL="603250" indent="-603250" defTabSz="784225">
              <a:spcBef>
                <a:spcPts val="5600"/>
              </a:spcBef>
              <a:defRPr sz="3609"/>
            </a:pPr>
            <a:r>
              <a:t>guide responsible AI development</a:t>
            </a:r>
          </a:p>
          <a:p>
            <a:pPr marL="603250" indent="-603250" defTabSz="784225">
              <a:spcBef>
                <a:spcPts val="5600"/>
              </a:spcBef>
              <a:defRPr sz="3609"/>
            </a:pPr>
            <a:r>
              <a:t>assess genuine scientific contributions</a:t>
            </a:r>
          </a:p>
          <a:p>
            <a:pPr marL="603250" indent="-603250" defTabSz="784225">
              <a:spcBef>
                <a:spcPts val="5600"/>
              </a:spcBef>
              <a:defRPr sz="3609"/>
            </a:pPr>
            <a:r>
              <a:t>adapt research and education for the AI era</a:t>
            </a:r>
          </a:p>
        </p:txBody>
      </p:sp>
      <p:sp>
        <p:nvSpPr>
          <p:cNvPr id="153" name="Slide Number"/>
          <p:cNvSpPr txBox="1"/>
          <p:nvPr>
            <p:ph type="sldNum" sz="quarter" idx="2"/>
          </p:nvPr>
        </p:nvSpPr>
        <p:spPr>
          <a:xfrm>
            <a:off x="12039128" y="13081000"/>
            <a:ext cx="293044" cy="495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4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9045" y="666776"/>
            <a:ext cx="10188727" cy="6537104"/>
          </a:xfrm>
          <a:prstGeom prst="rect">
            <a:avLst/>
          </a:prstGeom>
          <a:ln w="12700">
            <a:miter lim="400000"/>
          </a:ln>
        </p:spPr>
      </p:pic>
      <p:sp>
        <p:nvSpPr>
          <p:cNvPr id="341" name="https://www.nobelprize.org/prizes/physics/2024/popular-information/"/>
          <p:cNvSpPr txBox="1"/>
          <p:nvPr/>
        </p:nvSpPr>
        <p:spPr>
          <a:xfrm>
            <a:off x="11526316" y="6741749"/>
            <a:ext cx="10341621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2400"/>
            </a:lvl1pPr>
          </a:lstStyle>
          <a:p>
            <a:pPr/>
            <a:r>
              <a:t>https://www.nobelprize.org/prizes/physics/2024/popular-information/</a:t>
            </a:r>
          </a:p>
        </p:txBody>
      </p:sp>
      <p:pic>
        <p:nvPicPr>
          <p:cNvPr id="342" name="Screenshot 2026-08-15 at 07.03.40.png" descr="Screenshot 2026-08-15 at 07.03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642412" y="420771"/>
            <a:ext cx="3767204" cy="5375789"/>
          </a:xfrm>
          <a:prstGeom prst="rect">
            <a:avLst/>
          </a:prstGeom>
          <a:ln w="12700">
            <a:miter lim="400000"/>
          </a:ln>
        </p:spPr>
      </p:pic>
      <p:sp>
        <p:nvSpPr>
          <p:cNvPr id="343" name="John Hopfield"/>
          <p:cNvSpPr txBox="1"/>
          <p:nvPr/>
        </p:nvSpPr>
        <p:spPr>
          <a:xfrm>
            <a:off x="20451772" y="6030890"/>
            <a:ext cx="2148484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2400"/>
            </a:lvl1pPr>
          </a:lstStyle>
          <a:p>
            <a:pPr/>
            <a:r>
              <a:t>John Hopfield</a:t>
            </a:r>
          </a:p>
        </p:txBody>
      </p:sp>
      <p:pic>
        <p:nvPicPr>
          <p:cNvPr id="344" name="Screenshot 2026-08-15 at 07.14.05.png" descr="Screenshot 2026-08-15 at 07.14.0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502105" y="2929520"/>
            <a:ext cx="7635974" cy="1639137"/>
          </a:xfrm>
          <a:prstGeom prst="rect">
            <a:avLst/>
          </a:prstGeom>
          <a:ln w="12700">
            <a:miter lim="400000"/>
          </a:ln>
        </p:spPr>
      </p:pic>
      <p:sp>
        <p:nvSpPr>
          <p:cNvPr id="345" name="Does agent generation possess an energy landscape?"/>
          <p:cNvSpPr txBox="1"/>
          <p:nvPr/>
        </p:nvSpPr>
        <p:spPr>
          <a:xfrm>
            <a:off x="5605258" y="7841238"/>
            <a:ext cx="13173485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Does agent generation possess an energy landscape? </a:t>
            </a:r>
          </a:p>
        </p:txBody>
      </p:sp>
      <p:pic>
        <p:nvPicPr>
          <p:cNvPr id="346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114070" y="8504401"/>
            <a:ext cx="9135319" cy="5141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Image" descr="Image"/>
          <p:cNvPicPr>
            <a:picLocks noChangeAspect="1"/>
          </p:cNvPicPr>
          <p:nvPr/>
        </p:nvPicPr>
        <p:blipFill>
          <a:blip r:embed="rId6">
            <a:extLst/>
          </a:blip>
          <a:srcRect l="0" t="0" r="0" b="0"/>
          <a:stretch>
            <a:fillRect/>
          </a:stretch>
        </p:blipFill>
        <p:spPr>
          <a:xfrm>
            <a:off x="4511915" y="8668029"/>
            <a:ext cx="4011866" cy="48142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pace of exploration: from token to stat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19125">
              <a:defRPr sz="8400"/>
            </a:lvl1pPr>
          </a:lstStyle>
          <a:p>
            <a:pPr/>
            <a:r>
              <a:t>Space of exploration: from token to state</a:t>
            </a:r>
          </a:p>
        </p:txBody>
      </p:sp>
      <p:grpSp>
        <p:nvGrpSpPr>
          <p:cNvPr id="353" name="Group"/>
          <p:cNvGrpSpPr/>
          <p:nvPr/>
        </p:nvGrpSpPr>
        <p:grpSpPr>
          <a:xfrm>
            <a:off x="13786910" y="4675714"/>
            <a:ext cx="10731623" cy="6142572"/>
            <a:chOff x="0" y="0"/>
            <a:chExt cx="10731622" cy="6142571"/>
          </a:xfrm>
        </p:grpSpPr>
        <p:pic>
          <p:nvPicPr>
            <p:cNvPr id="350" name="已粘贴的影片.png" descr="已粘贴的影片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145489"/>
              <a:ext cx="10731623" cy="59970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51" name="Rectangle"/>
            <p:cNvSpPr/>
            <p:nvPr/>
          </p:nvSpPr>
          <p:spPr>
            <a:xfrm>
              <a:off x="6761701" y="2036637"/>
              <a:ext cx="3599849" cy="133853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defRPr b="0" sz="3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52" name="Rectangle"/>
            <p:cNvSpPr/>
            <p:nvPr/>
          </p:nvSpPr>
          <p:spPr>
            <a:xfrm>
              <a:off x="192352" y="0"/>
              <a:ext cx="1236745" cy="369376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defRPr b="0" sz="3200">
                  <a:solidFill>
                    <a:srgbClr val="FFFFFF"/>
                  </a:solidFill>
                </a:defRPr>
              </a:pPr>
            </a:p>
          </p:txBody>
        </p:sp>
      </p:grpSp>
      <p:pic>
        <p:nvPicPr>
          <p:cNvPr id="354" name="Screenshot 2025-12-12 at 10.58.19.png" descr="Screenshot 2025-12-12 at 10.58.1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91688" y="2730789"/>
            <a:ext cx="12911171" cy="3583473"/>
          </a:xfrm>
          <a:prstGeom prst="rect">
            <a:avLst/>
          </a:prstGeom>
          <a:ln w="12700">
            <a:miter lim="400000"/>
          </a:ln>
        </p:spPr>
      </p:pic>
      <p:sp>
        <p:nvSpPr>
          <p:cNvPr id="355" name="Source: Huggingface"/>
          <p:cNvSpPr txBox="1"/>
          <p:nvPr/>
        </p:nvSpPr>
        <p:spPr>
          <a:xfrm>
            <a:off x="4207241" y="6404274"/>
            <a:ext cx="4113312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lvl1pPr>
          </a:lstStyle>
          <a:p>
            <a:pPr/>
            <a:r>
              <a:t>Source: Huggingface</a:t>
            </a:r>
          </a:p>
        </p:txBody>
      </p:sp>
      <p:sp>
        <p:nvSpPr>
          <p:cNvPr id="356" name="Sun, Haghighat, 2501.16241"/>
          <p:cNvSpPr txBox="1"/>
          <p:nvPr/>
        </p:nvSpPr>
        <p:spPr>
          <a:xfrm>
            <a:off x="3500307" y="12500567"/>
            <a:ext cx="552718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lvl1pPr>
          </a:lstStyle>
          <a:p>
            <a:pPr/>
            <a:r>
              <a:t>Sun, Haghighat, 2501.16241</a:t>
            </a:r>
          </a:p>
        </p:txBody>
      </p:sp>
      <p:pic>
        <p:nvPicPr>
          <p:cNvPr id="357" name="Screenshot 2025-12-12 at 11.06.13.png" descr="Screenshot 2025-12-12 at 11.06.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64947" y="7091186"/>
            <a:ext cx="8597901" cy="6096001"/>
          </a:xfrm>
          <a:prstGeom prst="rect">
            <a:avLst/>
          </a:prstGeom>
          <a:ln w="12700">
            <a:miter lim="400000"/>
          </a:ln>
        </p:spPr>
      </p:pic>
      <p:sp>
        <p:nvSpPr>
          <p:cNvPr id="358" name="king - man + woman   queen"/>
          <p:cNvSpPr txBox="1"/>
          <p:nvPr/>
        </p:nvSpPr>
        <p:spPr>
          <a:xfrm>
            <a:off x="3613386" y="7278572"/>
            <a:ext cx="5798024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king - man + woman </a:t>
            </a:r>
            <a14:m>
              <m:oMath>
                <m:r>
                  <a:rPr xmlns:a="http://schemas.openxmlformats.org/drawingml/2006/main" sz="3000" i="1">
                    <a:solidFill>
                      <a:srgbClr val="ED220B"/>
                    </a:solidFill>
                    <a:latin typeface="Cambria Math" panose="02040503050406030204" pitchFamily="18" charset="0"/>
                  </a:rPr>
                  <m:t>≈</m:t>
                </m:r>
              </m:oMath>
            </a14:m>
            <a:r>
              <a:t> queen</a:t>
            </a:r>
            <a:endParaRPr>
              <a:solidFill>
                <a:srgbClr val="EE220C"/>
              </a:solidFill>
            </a:endParaRPr>
          </a:p>
        </p:txBody>
      </p:sp>
      <p:sp>
        <p:nvSpPr>
          <p:cNvPr id="359" name="Arrow"/>
          <p:cNvSpPr/>
          <p:nvPr/>
        </p:nvSpPr>
        <p:spPr>
          <a:xfrm>
            <a:off x="10956316" y="8475563"/>
            <a:ext cx="2437125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  <a:spcBef>
                <a:spcPts val="0"/>
              </a:spcBef>
              <a:defRPr b="0" sz="3200">
                <a:solidFill>
                  <a:srgbClr val="FFFFFF"/>
                </a:solidFill>
              </a:defRPr>
            </a:pPr>
          </a:p>
        </p:txBody>
      </p:sp>
      <p:sp>
        <p:nvSpPr>
          <p:cNvPr id="360" name="token"/>
          <p:cNvSpPr txBox="1"/>
          <p:nvPr/>
        </p:nvSpPr>
        <p:spPr>
          <a:xfrm>
            <a:off x="10103760" y="8805763"/>
            <a:ext cx="1210606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/>
            </a:lvl1pPr>
          </a:lstStyle>
          <a:p>
            <a:pPr/>
            <a:r>
              <a:t>token</a:t>
            </a:r>
          </a:p>
        </p:txBody>
      </p:sp>
      <p:sp>
        <p:nvSpPr>
          <p:cNvPr id="361" name="state"/>
          <p:cNvSpPr txBox="1"/>
          <p:nvPr/>
        </p:nvSpPr>
        <p:spPr>
          <a:xfrm>
            <a:off x="12859939" y="8805763"/>
            <a:ext cx="1058057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/>
            </a:lvl1pPr>
          </a:lstStyle>
          <a:p>
            <a:pPr/>
            <a:r>
              <a:t>state</a:t>
            </a:r>
          </a:p>
        </p:txBody>
      </p:sp>
      <p:sp>
        <p:nvSpPr>
          <p:cNvPr id="362" name="Line"/>
          <p:cNvSpPr/>
          <p:nvPr/>
        </p:nvSpPr>
        <p:spPr>
          <a:xfrm flipH="1" flipV="1">
            <a:off x="4544458" y="8852482"/>
            <a:ext cx="228851" cy="1983765"/>
          </a:xfrm>
          <a:prstGeom prst="line">
            <a:avLst/>
          </a:prstGeom>
          <a:ln w="508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defRPr sz="3000"/>
            </a:pPr>
          </a:p>
        </p:txBody>
      </p:sp>
      <p:sp>
        <p:nvSpPr>
          <p:cNvPr id="363" name="Line"/>
          <p:cNvSpPr/>
          <p:nvPr/>
        </p:nvSpPr>
        <p:spPr>
          <a:xfrm flipH="1" flipV="1">
            <a:off x="8031532" y="8852482"/>
            <a:ext cx="228851" cy="1983765"/>
          </a:xfrm>
          <a:prstGeom prst="line">
            <a:avLst/>
          </a:prstGeom>
          <a:ln w="508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defRPr sz="3000"/>
            </a:pPr>
          </a:p>
        </p:txBody>
      </p:sp>
      <p:sp>
        <p:nvSpPr>
          <p:cNvPr id="364" name="a possible energy landscape of generation?"/>
          <p:cNvSpPr txBox="1"/>
          <p:nvPr/>
        </p:nvSpPr>
        <p:spPr>
          <a:xfrm>
            <a:off x="13425724" y="3541020"/>
            <a:ext cx="10597420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a possible energy landscape of generation?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A simple example: conditioned word genera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20065">
              <a:defRPr sz="7056"/>
            </a:lvl1pPr>
          </a:lstStyle>
          <a:p>
            <a:pPr/>
            <a:r>
              <a:t>A simple example: conditioned word generation</a:t>
            </a:r>
          </a:p>
        </p:txBody>
      </p:sp>
      <p:pic>
        <p:nvPicPr>
          <p:cNvPr id="367" name="Screenshot 2026-08-11 at 06.43.21.png" descr="Screenshot 2026-08-11 at 06.43.2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51446" y="4662949"/>
            <a:ext cx="10322120" cy="7475881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state f:"/>
          <p:cNvSpPr txBox="1"/>
          <p:nvPr/>
        </p:nvSpPr>
        <p:spPr>
          <a:xfrm>
            <a:off x="14535624" y="2735427"/>
            <a:ext cx="1807642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state f:</a:t>
            </a:r>
          </a:p>
        </p:txBody>
      </p:sp>
      <p:sp>
        <p:nvSpPr>
          <p:cNvPr id="369" name="state g:"/>
          <p:cNvSpPr txBox="1"/>
          <p:nvPr/>
        </p:nvSpPr>
        <p:spPr>
          <a:xfrm>
            <a:off x="14520972" y="5467324"/>
            <a:ext cx="1912033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state g:</a:t>
            </a:r>
          </a:p>
        </p:txBody>
      </p:sp>
      <p:sp>
        <p:nvSpPr>
          <p:cNvPr id="370" name="ATTITUDE"/>
          <p:cNvSpPr txBox="1"/>
          <p:nvPr/>
        </p:nvSpPr>
        <p:spPr>
          <a:xfrm>
            <a:off x="17036031" y="2735427"/>
            <a:ext cx="2550865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ATTITUDE</a:t>
            </a:r>
          </a:p>
        </p:txBody>
      </p:sp>
      <p:sp>
        <p:nvSpPr>
          <p:cNvPr id="371" name="PERSONAL"/>
          <p:cNvSpPr txBox="1"/>
          <p:nvPr/>
        </p:nvSpPr>
        <p:spPr>
          <a:xfrm>
            <a:off x="16966120" y="5467324"/>
            <a:ext cx="2765774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PERSONAL</a:t>
            </a:r>
          </a:p>
        </p:txBody>
      </p:sp>
      <p:sp>
        <p:nvSpPr>
          <p:cNvPr id="372" name="Arrow"/>
          <p:cNvSpPr/>
          <p:nvPr/>
        </p:nvSpPr>
        <p:spPr>
          <a:xfrm flipH="1" rot="16200000">
            <a:off x="17370100" y="3834675"/>
            <a:ext cx="1807643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73" name="agent"/>
          <p:cNvSpPr txBox="1"/>
          <p:nvPr/>
        </p:nvSpPr>
        <p:spPr>
          <a:xfrm>
            <a:off x="19134661" y="3951204"/>
            <a:ext cx="1507196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agent</a:t>
            </a:r>
          </a:p>
        </p:txBody>
      </p:sp>
      <p:sp>
        <p:nvSpPr>
          <p:cNvPr id="374" name="Transition probability can be measured"/>
          <p:cNvSpPr txBox="1"/>
          <p:nvPr/>
        </p:nvSpPr>
        <p:spPr>
          <a:xfrm>
            <a:off x="13551867" y="7378700"/>
            <a:ext cx="9594280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Transition probability can be measured</a:t>
            </a:r>
          </a:p>
        </p:txBody>
      </p:sp>
      <p:pic>
        <p:nvPicPr>
          <p:cNvPr id="375" name="Screenshot 2025-12-12 at 11.11.12.png" descr="Screenshot 2025-12-12 at 11.11.1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17723" y="10477774"/>
            <a:ext cx="6187483" cy="214325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376" name="N0: total # of sample…"/>
          <p:cNvSpPr txBox="1"/>
          <p:nvPr/>
        </p:nvSpPr>
        <p:spPr>
          <a:xfrm>
            <a:off x="15999922" y="8986022"/>
            <a:ext cx="5029908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1">
                    <a:lumOff val="-13575"/>
                  </a:schemeClr>
                </a:solidFill>
              </a:defRPr>
            </a:pPr>
            <a:r>
              <a:t>N0: total # of sample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1">
                    <a:lumOff val="-13575"/>
                  </a:schemeClr>
                </a:solidFill>
              </a:defRPr>
            </a:pPr>
            <a:r>
              <a:t>N(g&lt;-f): # of g generated</a:t>
            </a:r>
          </a:p>
        </p:txBody>
      </p:sp>
      <p:sp>
        <p:nvSpPr>
          <p:cNvPr id="377" name="conditioned word generation agent"/>
          <p:cNvSpPr txBox="1"/>
          <p:nvPr/>
        </p:nvSpPr>
        <p:spPr>
          <a:xfrm>
            <a:off x="2235048" y="3283974"/>
            <a:ext cx="8754915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conditioned word generation agent</a:t>
            </a:r>
          </a:p>
        </p:txBody>
      </p:sp>
      <p:sp>
        <p:nvSpPr>
          <p:cNvPr id="378" name="Zhuo-Yang Song, Q.H. Cao, M.X. Luo, HXZ, 2512.10047"/>
          <p:cNvSpPr txBox="1"/>
          <p:nvPr/>
        </p:nvSpPr>
        <p:spPr>
          <a:xfrm>
            <a:off x="13490830" y="12922910"/>
            <a:ext cx="11307168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/>
            </a:lvl1pPr>
          </a:lstStyle>
          <a:p>
            <a:pPr/>
            <a:r>
              <a:t>Zhuo-Yang Song, Q.H. Cao, M.X. Luo, HXZ, 2512.10047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The least action principle and potentia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43889">
              <a:defRPr sz="8736"/>
            </a:lvl1pPr>
          </a:lstStyle>
          <a:p>
            <a:pPr/>
            <a:r>
              <a:t>The least action principle and potential</a:t>
            </a:r>
          </a:p>
        </p:txBody>
      </p:sp>
      <p:grpSp>
        <p:nvGrpSpPr>
          <p:cNvPr id="388" name="Group"/>
          <p:cNvGrpSpPr/>
          <p:nvPr/>
        </p:nvGrpSpPr>
        <p:grpSpPr>
          <a:xfrm>
            <a:off x="12760679" y="4113495"/>
            <a:ext cx="9249219" cy="9074048"/>
            <a:chOff x="0" y="0"/>
            <a:chExt cx="9249217" cy="9074046"/>
          </a:xfrm>
        </p:grpSpPr>
        <p:pic>
          <p:nvPicPr>
            <p:cNvPr id="381" name="无标题 2.png" descr="无标题 2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029" t="4930" r="31868" b="33968"/>
            <a:stretch>
              <a:fillRect/>
            </a:stretch>
          </p:blipFill>
          <p:spPr>
            <a:xfrm>
              <a:off x="5133664" y="0"/>
              <a:ext cx="4033742" cy="37285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2" name="无标题 1.png" descr="无标题 1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32424" b="33906"/>
            <a:stretch>
              <a:fillRect/>
            </a:stretch>
          </p:blipFill>
          <p:spPr>
            <a:xfrm>
              <a:off x="5052039" y="4968950"/>
              <a:ext cx="4197179" cy="41050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3" name="无标题 3.png" descr="无标题 3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33723" b="32555"/>
            <a:stretch>
              <a:fillRect/>
            </a:stretch>
          </p:blipFill>
          <p:spPr>
            <a:xfrm>
              <a:off x="0" y="2614217"/>
              <a:ext cx="4033794" cy="41049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4" name="Line"/>
            <p:cNvSpPr/>
            <p:nvPr/>
          </p:nvSpPr>
          <p:spPr>
            <a:xfrm flipV="1">
              <a:off x="3725406" y="2416995"/>
              <a:ext cx="1625639" cy="1353271"/>
            </a:xfrm>
            <a:prstGeom prst="line">
              <a:avLst/>
            </a:prstGeom>
            <a:noFill/>
            <a:ln w="1397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defRPr sz="3000"/>
              </a:pPr>
            </a:p>
          </p:txBody>
        </p:sp>
        <p:sp>
          <p:nvSpPr>
            <p:cNvPr id="385" name="Line"/>
            <p:cNvSpPr/>
            <p:nvPr/>
          </p:nvSpPr>
          <p:spPr>
            <a:xfrm>
              <a:off x="4002730" y="6014627"/>
              <a:ext cx="1515310" cy="1323976"/>
            </a:xfrm>
            <a:prstGeom prst="line">
              <a:avLst/>
            </a:prstGeom>
            <a:noFill/>
            <a:ln w="139700" cap="flat">
              <a:solidFill>
                <a:schemeClr val="accent5">
                  <a:hueOff val="-82419"/>
                  <a:satOff val="-9513"/>
                  <a:lumOff val="-16343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defRPr sz="3000"/>
              </a:pPr>
            </a:p>
          </p:txBody>
        </p:sp>
        <p:sp>
          <p:nvSpPr>
            <p:cNvPr id="386" name="Approved"/>
            <p:cNvSpPr/>
            <p:nvPr/>
          </p:nvSpPr>
          <p:spPr>
            <a:xfrm>
              <a:off x="4007002" y="3561817"/>
              <a:ext cx="1026330" cy="10263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799" y="0"/>
                  </a:moveTo>
                  <a:cubicBezTo>
                    <a:pt x="4834" y="0"/>
                    <a:pt x="0" y="4836"/>
                    <a:pt x="0" y="10801"/>
                  </a:cubicBezTo>
                  <a:cubicBezTo>
                    <a:pt x="0" y="16765"/>
                    <a:pt x="4835" y="21600"/>
                    <a:pt x="10799" y="21600"/>
                  </a:cubicBezTo>
                  <a:cubicBezTo>
                    <a:pt x="16764" y="21600"/>
                    <a:pt x="21600" y="16765"/>
                    <a:pt x="21600" y="10801"/>
                  </a:cubicBezTo>
                  <a:cubicBezTo>
                    <a:pt x="21600" y="4836"/>
                    <a:pt x="16764" y="0"/>
                    <a:pt x="10799" y="0"/>
                  </a:cubicBezTo>
                  <a:close/>
                  <a:moveTo>
                    <a:pt x="16449" y="5521"/>
                  </a:moveTo>
                  <a:cubicBezTo>
                    <a:pt x="16477" y="5521"/>
                    <a:pt x="16505" y="5532"/>
                    <a:pt x="16527" y="5553"/>
                  </a:cubicBezTo>
                  <a:lnTo>
                    <a:pt x="18129" y="7155"/>
                  </a:lnTo>
                  <a:cubicBezTo>
                    <a:pt x="18171" y="7198"/>
                    <a:pt x="18171" y="7268"/>
                    <a:pt x="18129" y="7311"/>
                  </a:cubicBezTo>
                  <a:lnTo>
                    <a:pt x="8340" y="17100"/>
                  </a:lnTo>
                  <a:cubicBezTo>
                    <a:pt x="8297" y="17142"/>
                    <a:pt x="8227" y="17142"/>
                    <a:pt x="8185" y="17100"/>
                  </a:cubicBezTo>
                  <a:lnTo>
                    <a:pt x="7693" y="16608"/>
                  </a:lnTo>
                  <a:lnTo>
                    <a:pt x="6505" y="15420"/>
                  </a:lnTo>
                  <a:lnTo>
                    <a:pt x="3062" y="11977"/>
                  </a:lnTo>
                  <a:cubicBezTo>
                    <a:pt x="3020" y="11934"/>
                    <a:pt x="3020" y="11866"/>
                    <a:pt x="3062" y="11823"/>
                  </a:cubicBezTo>
                  <a:lnTo>
                    <a:pt x="4664" y="10221"/>
                  </a:lnTo>
                  <a:cubicBezTo>
                    <a:pt x="4707" y="10178"/>
                    <a:pt x="4777" y="10178"/>
                    <a:pt x="4820" y="10221"/>
                  </a:cubicBezTo>
                  <a:lnTo>
                    <a:pt x="8185" y="13586"/>
                  </a:lnTo>
                  <a:cubicBezTo>
                    <a:pt x="8227" y="13629"/>
                    <a:pt x="8297" y="13629"/>
                    <a:pt x="8340" y="13586"/>
                  </a:cubicBezTo>
                  <a:lnTo>
                    <a:pt x="16373" y="5553"/>
                  </a:lnTo>
                  <a:cubicBezTo>
                    <a:pt x="16394" y="5532"/>
                    <a:pt x="16421" y="5521"/>
                    <a:pt x="16449" y="5521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defRPr b="0" sz="3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87" name="Cancel"/>
            <p:cNvSpPr/>
            <p:nvPr/>
          </p:nvSpPr>
          <p:spPr>
            <a:xfrm>
              <a:off x="4007007" y="7080315"/>
              <a:ext cx="1026321" cy="1026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fill="norm" stroke="1" extrusionOk="0">
                  <a:moveTo>
                    <a:pt x="9839" y="0"/>
                  </a:moveTo>
                  <a:cubicBezTo>
                    <a:pt x="7321" y="0"/>
                    <a:pt x="4803" y="1006"/>
                    <a:pt x="2881" y="3016"/>
                  </a:cubicBezTo>
                  <a:cubicBezTo>
                    <a:pt x="-961" y="7037"/>
                    <a:pt x="-961" y="13558"/>
                    <a:pt x="2881" y="17579"/>
                  </a:cubicBezTo>
                  <a:cubicBezTo>
                    <a:pt x="6724" y="21600"/>
                    <a:pt x="12954" y="21600"/>
                    <a:pt x="16797" y="17579"/>
                  </a:cubicBezTo>
                  <a:cubicBezTo>
                    <a:pt x="20639" y="13558"/>
                    <a:pt x="20639" y="7037"/>
                    <a:pt x="16797" y="3016"/>
                  </a:cubicBezTo>
                  <a:cubicBezTo>
                    <a:pt x="14875" y="1006"/>
                    <a:pt x="12357" y="0"/>
                    <a:pt x="9839" y="0"/>
                  </a:cubicBezTo>
                  <a:close/>
                  <a:moveTo>
                    <a:pt x="6165" y="4684"/>
                  </a:moveTo>
                  <a:cubicBezTo>
                    <a:pt x="6180" y="4684"/>
                    <a:pt x="6194" y="4690"/>
                    <a:pt x="6205" y="4702"/>
                  </a:cubicBezTo>
                  <a:lnTo>
                    <a:pt x="9799" y="8462"/>
                  </a:lnTo>
                  <a:cubicBezTo>
                    <a:pt x="9822" y="8486"/>
                    <a:pt x="9858" y="8486"/>
                    <a:pt x="9881" y="8462"/>
                  </a:cubicBezTo>
                  <a:lnTo>
                    <a:pt x="13474" y="4702"/>
                  </a:lnTo>
                  <a:cubicBezTo>
                    <a:pt x="13497" y="4678"/>
                    <a:pt x="13533" y="4678"/>
                    <a:pt x="13556" y="4702"/>
                  </a:cubicBezTo>
                  <a:lnTo>
                    <a:pt x="15186" y="6408"/>
                  </a:lnTo>
                  <a:cubicBezTo>
                    <a:pt x="15209" y="6432"/>
                    <a:pt x="15209" y="6471"/>
                    <a:pt x="15186" y="6495"/>
                  </a:cubicBezTo>
                  <a:lnTo>
                    <a:pt x="11593" y="10254"/>
                  </a:lnTo>
                  <a:cubicBezTo>
                    <a:pt x="11570" y="10278"/>
                    <a:pt x="11570" y="10317"/>
                    <a:pt x="11593" y="10341"/>
                  </a:cubicBezTo>
                  <a:lnTo>
                    <a:pt x="15186" y="14100"/>
                  </a:lnTo>
                  <a:cubicBezTo>
                    <a:pt x="15209" y="14124"/>
                    <a:pt x="15209" y="14162"/>
                    <a:pt x="15186" y="14186"/>
                  </a:cubicBezTo>
                  <a:lnTo>
                    <a:pt x="13556" y="15892"/>
                  </a:lnTo>
                  <a:cubicBezTo>
                    <a:pt x="13533" y="15916"/>
                    <a:pt x="13497" y="15916"/>
                    <a:pt x="13474" y="15892"/>
                  </a:cubicBezTo>
                  <a:lnTo>
                    <a:pt x="9881" y="12133"/>
                  </a:lnTo>
                  <a:cubicBezTo>
                    <a:pt x="9858" y="12109"/>
                    <a:pt x="9822" y="12109"/>
                    <a:pt x="9799" y="12133"/>
                  </a:cubicBezTo>
                  <a:lnTo>
                    <a:pt x="6205" y="15892"/>
                  </a:lnTo>
                  <a:cubicBezTo>
                    <a:pt x="6183" y="15916"/>
                    <a:pt x="6147" y="15916"/>
                    <a:pt x="6124" y="15892"/>
                  </a:cubicBezTo>
                  <a:lnTo>
                    <a:pt x="4493" y="14186"/>
                  </a:lnTo>
                  <a:cubicBezTo>
                    <a:pt x="4471" y="14162"/>
                    <a:pt x="4471" y="14124"/>
                    <a:pt x="4493" y="14100"/>
                  </a:cubicBezTo>
                  <a:lnTo>
                    <a:pt x="8085" y="10341"/>
                  </a:lnTo>
                  <a:cubicBezTo>
                    <a:pt x="8108" y="10317"/>
                    <a:pt x="8108" y="10278"/>
                    <a:pt x="8085" y="10254"/>
                  </a:cubicBezTo>
                  <a:lnTo>
                    <a:pt x="4493" y="6495"/>
                  </a:lnTo>
                  <a:cubicBezTo>
                    <a:pt x="4471" y="6471"/>
                    <a:pt x="4471" y="6432"/>
                    <a:pt x="4493" y="6408"/>
                  </a:cubicBezTo>
                  <a:lnTo>
                    <a:pt x="6124" y="4702"/>
                  </a:lnTo>
                  <a:cubicBezTo>
                    <a:pt x="6135" y="4690"/>
                    <a:pt x="6151" y="4684"/>
                    <a:pt x="6165" y="4684"/>
                  </a:cubicBezTo>
                  <a:close/>
                </a:path>
              </a:pathLst>
            </a:custGeom>
            <a:solidFill>
              <a:schemeClr val="accent5">
                <a:hueOff val="-82419"/>
                <a:satOff val="-9513"/>
                <a:lumOff val="-1634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defRPr b="0" sz="3200"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93" name="Group"/>
          <p:cNvGrpSpPr/>
          <p:nvPr/>
        </p:nvGrpSpPr>
        <p:grpSpPr>
          <a:xfrm>
            <a:off x="22562601" y="1951913"/>
            <a:ext cx="1481308" cy="3428801"/>
            <a:chOff x="0" y="0"/>
            <a:chExt cx="1481307" cy="3428800"/>
          </a:xfrm>
        </p:grpSpPr>
        <p:pic>
          <p:nvPicPr>
            <p:cNvPr id="389" name="无标题 4.png" descr="无标题 4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19802" t="0" r="56842" b="0"/>
            <a:stretch>
              <a:fillRect/>
            </a:stretch>
          </p:blipFill>
          <p:spPr>
            <a:xfrm>
              <a:off x="35414" y="0"/>
              <a:ext cx="800819" cy="34288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0" name="Rectangle"/>
            <p:cNvSpPr/>
            <p:nvPr/>
          </p:nvSpPr>
          <p:spPr>
            <a:xfrm>
              <a:off x="0" y="446643"/>
              <a:ext cx="1481308" cy="2659526"/>
            </a:xfrm>
            <a:prstGeom prst="rect">
              <a:avLst/>
            </a:prstGeom>
            <a:noFill/>
            <a:ln w="1143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defRPr b="0" sz="3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1" name="Line"/>
            <p:cNvSpPr/>
            <p:nvPr/>
          </p:nvSpPr>
          <p:spPr>
            <a:xfrm flipH="1">
              <a:off x="1131459" y="703694"/>
              <a:ext cx="1" cy="1664366"/>
            </a:xfrm>
            <a:prstGeom prst="line">
              <a:avLst/>
            </a:prstGeom>
            <a:noFill/>
            <a:ln w="1270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defRPr sz="3000"/>
              </a:pPr>
            </a:p>
          </p:txBody>
        </p:sp>
        <p:sp>
          <p:nvSpPr>
            <p:cNvPr id="392" name="Equation"/>
            <p:cNvSpPr txBox="1"/>
            <p:nvPr/>
          </p:nvSpPr>
          <p:spPr>
            <a:xfrm>
              <a:off x="867222" y="2553649"/>
              <a:ext cx="537489" cy="4293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spcBef>
                  <a:spcPts val="0"/>
                </a:spcBef>
                <a:defRPr b="0" sz="1800"/>
              </a:pPr>
              <a14:m>
                <m:oMathPara>
                  <m:oMathParaPr>
                    <m:jc m:val="centerGroup"/>
                  </m:oMathParaPr>
                  <m:oMath>
                    <m:sSub>
                      <m:e>
                        <m:r>
                          <a:rPr xmlns:a="http://schemas.openxmlformats.org/drawingml/2006/main" sz="3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cr m:val="script"/>
                          </m:rPr>
                          <a:rPr xmlns:a="http://schemas.openxmlformats.org/drawingml/2006/main" sz="3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m:oMathPara>
              </a14:m>
              <a:endParaRPr sz="3700"/>
            </a:p>
          </p:txBody>
        </p:sp>
      </p:grpSp>
      <p:pic>
        <p:nvPicPr>
          <p:cNvPr id="394" name="Screenshot 2025-12-12 at 11.13.44.png" descr="Screenshot 2025-12-12 at 11.13.44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40630" y="7570635"/>
            <a:ext cx="11514636" cy="184167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97" name="Group"/>
          <p:cNvGrpSpPr/>
          <p:nvPr/>
        </p:nvGrpSpPr>
        <p:grpSpPr>
          <a:xfrm>
            <a:off x="2533704" y="3452352"/>
            <a:ext cx="7128488" cy="4065633"/>
            <a:chOff x="0" y="0"/>
            <a:chExt cx="7128487" cy="4065632"/>
          </a:xfrm>
        </p:grpSpPr>
        <p:pic>
          <p:nvPicPr>
            <p:cNvPr id="395" name="Screenshot 2025-12-12 at 11.14.16.png" descr="Screenshot 2025-12-12 at 11.14.16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6822585" cy="406563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6" name="Rectangle"/>
            <p:cNvSpPr/>
            <p:nvPr/>
          </p:nvSpPr>
          <p:spPr>
            <a:xfrm>
              <a:off x="6044872" y="2165195"/>
              <a:ext cx="1083616" cy="148679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defRPr b="0" sz="3200">
                  <a:solidFill>
                    <a:srgbClr val="FFFFFF"/>
                  </a:solidFill>
                </a:defRPr>
              </a:pPr>
            </a:p>
          </p:txBody>
        </p:sp>
      </p:grpSp>
      <p:pic>
        <p:nvPicPr>
          <p:cNvPr id="398" name="Image" descr="Image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566951" y="10002938"/>
            <a:ext cx="1778001" cy="457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9" name="Screenshot 2025-12-12 at 11.17.07.png" descr="Screenshot 2025-12-12 at 11.17.07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405413" y="10735870"/>
            <a:ext cx="9598556" cy="2856893"/>
          </a:xfrm>
          <a:prstGeom prst="rect">
            <a:avLst/>
          </a:prstGeom>
          <a:ln w="12700">
            <a:miter lim="400000"/>
          </a:ln>
        </p:spPr>
      </p:pic>
      <p:sp>
        <p:nvSpPr>
          <p:cNvPr id="400" name="action principle"/>
          <p:cNvSpPr txBox="1"/>
          <p:nvPr/>
        </p:nvSpPr>
        <p:spPr>
          <a:xfrm>
            <a:off x="3186285" y="9926738"/>
            <a:ext cx="3086398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/>
            </a:lvl1pPr>
          </a:lstStyle>
          <a:p>
            <a:pPr/>
            <a:r>
              <a:t>action principle</a:t>
            </a:r>
          </a:p>
        </p:txBody>
      </p:sp>
      <p:sp>
        <p:nvSpPr>
          <p:cNvPr id="401" name="A potential function for state space can be measured"/>
          <p:cNvSpPr txBox="1"/>
          <p:nvPr/>
        </p:nvSpPr>
        <p:spPr>
          <a:xfrm>
            <a:off x="3438942" y="2488606"/>
            <a:ext cx="17506116" cy="91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A potential function for state space can be measured</a:t>
            </a:r>
          </a:p>
        </p:txBody>
      </p:sp>
      <p:pic>
        <p:nvPicPr>
          <p:cNvPr id="402" name="Screenshot 2025-12-12 at 11.31.58.png" descr="Screenshot 2025-12-12 at 11.31.58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139174" y="6345835"/>
            <a:ext cx="4838701" cy="685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Are LLM-agent near equilibrium system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19125">
              <a:defRPr sz="8400"/>
            </a:lvl1pPr>
          </a:lstStyle>
          <a:p>
            <a:pPr/>
            <a:r>
              <a:t>Are LLM-agent near equilibrium system?</a:t>
            </a:r>
          </a:p>
        </p:txBody>
      </p:sp>
      <p:sp>
        <p:nvSpPr>
          <p:cNvPr id="405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06" name="We discover there exist a scaling low in LLM exploration…"/>
          <p:cNvSpPr txBox="1"/>
          <p:nvPr>
            <p:ph type="body" sz="half" idx="1"/>
          </p:nvPr>
        </p:nvSpPr>
        <p:spPr>
          <a:xfrm>
            <a:off x="745435" y="3332724"/>
            <a:ext cx="10888027" cy="9323018"/>
          </a:xfrm>
          <a:prstGeom prst="rect">
            <a:avLst/>
          </a:prstGeom>
        </p:spPr>
        <p:txBody>
          <a:bodyPr anchor="t"/>
          <a:lstStyle/>
          <a:p>
            <a:pPr marL="527050" indent="-527050" defTabSz="685165">
              <a:spcBef>
                <a:spcPts val="4800"/>
              </a:spcBef>
              <a:defRPr sz="3984"/>
            </a:pPr>
            <a:r>
              <a:t>We discover there exist a scaling low in LLM exploration</a:t>
            </a:r>
          </a:p>
          <a:p>
            <a:pPr marL="527050" indent="-527050" defTabSz="685165">
              <a:spcBef>
                <a:spcPts val="4800"/>
              </a:spcBef>
              <a:defRPr sz="3984"/>
            </a:pPr>
            <a:r>
              <a:t>Suggest approximate detailed balance in agent generation</a:t>
            </a:r>
          </a:p>
          <a:p>
            <a:pPr marL="527050" indent="-527050" defTabSz="685165">
              <a:spcBef>
                <a:spcPts val="4800"/>
              </a:spcBef>
              <a:defRPr sz="3984"/>
            </a:pPr>
          </a:p>
          <a:p>
            <a:pPr marL="527050" indent="-527050" defTabSz="685165">
              <a:spcBef>
                <a:spcPts val="4800"/>
              </a:spcBef>
              <a:defRPr sz="3984"/>
            </a:pPr>
          </a:p>
          <a:p>
            <a:pPr marL="527050" indent="-527050" defTabSz="685165">
              <a:spcBef>
                <a:spcPts val="4800"/>
              </a:spcBef>
              <a:defRPr sz="3984"/>
            </a:pPr>
          </a:p>
          <a:p>
            <a:pPr marL="527050" indent="-527050" defTabSz="685165">
              <a:spcBef>
                <a:spcPts val="4800"/>
              </a:spcBef>
              <a:defRPr sz="3984"/>
            </a:pPr>
            <a:r>
              <a:t>Can we apply more tools from equilibrium physics to study LLM agent?</a:t>
            </a:r>
          </a:p>
        </p:txBody>
      </p:sp>
      <p:pic>
        <p:nvPicPr>
          <p:cNvPr id="407" name="Screenshot 2025-12-12 at 11.28.50.png" descr="Screenshot 2025-12-12 at 11.28.5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76043" y="7218498"/>
            <a:ext cx="8227495" cy="181426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8" name="Screenshot 2025-12-12 at 11.29.29.png" descr="Screenshot 2025-12-12 at 11.29.2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32102" y="9208344"/>
            <a:ext cx="10314694" cy="17191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09" name="Screenshot 2026-08-11 at 07.00.45.png" descr="Screenshot 2026-08-11 at 07.00.4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248144" y="7924279"/>
            <a:ext cx="9352192" cy="55494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10" name="Screenshot 2026-08-11 at 07.08.54.png" descr="Screenshot 2026-08-11 at 07.08.54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199840" y="2668525"/>
            <a:ext cx="9448801" cy="55499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13" name="已粘贴的影片.png" descr="已粘贴的影片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26482" y="680017"/>
            <a:ext cx="18131036" cy="123559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Detailed balance in function fitting agen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77850">
              <a:defRPr sz="7840"/>
            </a:lvl1pPr>
          </a:lstStyle>
          <a:p>
            <a:pPr/>
            <a:r>
              <a:t>Detailed balance in function fitting agent</a:t>
            </a:r>
          </a:p>
        </p:txBody>
      </p:sp>
      <p:sp>
        <p:nvSpPr>
          <p:cNvPr id="4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17" name="Screenshot 2026-08-15 at 07.18.18.png" descr="Screenshot 2026-08-15 at 07.18.1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17149" y="3932145"/>
            <a:ext cx="11407305" cy="7140320"/>
          </a:xfrm>
          <a:prstGeom prst="rect">
            <a:avLst/>
          </a:prstGeom>
          <a:ln w="12700">
            <a:miter lim="400000"/>
          </a:ln>
        </p:spPr>
      </p:pic>
      <p:pic>
        <p:nvPicPr>
          <p:cNvPr id="418" name="Screenshot 2026-08-15 at 07.23.55.png" descr="Screenshot 2026-08-15 at 07.23.5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5501" y="5158264"/>
            <a:ext cx="11533894" cy="41769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he potential landscape for function fitt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53084">
              <a:defRPr b="1" sz="7504"/>
            </a:lvl1pPr>
          </a:lstStyle>
          <a:p>
            <a:pPr/>
            <a:r>
              <a:t>The potential landscape for function fitting</a:t>
            </a:r>
          </a:p>
        </p:txBody>
      </p:sp>
      <p:sp>
        <p:nvSpPr>
          <p:cNvPr id="4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22" name="Screenshot 2026-08-11 at 07.09.32.png" descr="Screenshot 2026-08-11 at 07.09.3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6259" y="4283743"/>
            <a:ext cx="15906606" cy="7129770"/>
          </a:xfrm>
          <a:prstGeom prst="rect">
            <a:avLst/>
          </a:prstGeom>
          <a:ln w="12700">
            <a:miter lim="400000"/>
          </a:ln>
        </p:spPr>
      </p:pic>
      <p:sp>
        <p:nvSpPr>
          <p:cNvPr id="423" name="good"/>
          <p:cNvSpPr txBox="1"/>
          <p:nvPr/>
        </p:nvSpPr>
        <p:spPr>
          <a:xfrm>
            <a:off x="1247796" y="10702256"/>
            <a:ext cx="1390080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good</a:t>
            </a:r>
          </a:p>
        </p:txBody>
      </p:sp>
      <p:sp>
        <p:nvSpPr>
          <p:cNvPr id="424" name="bad"/>
          <p:cNvSpPr txBox="1"/>
          <p:nvPr/>
        </p:nvSpPr>
        <p:spPr>
          <a:xfrm>
            <a:off x="11677228" y="10702256"/>
            <a:ext cx="1029544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bad</a:t>
            </a:r>
          </a:p>
        </p:txBody>
      </p:sp>
      <p:sp>
        <p:nvSpPr>
          <p:cNvPr id="425" name="Potential extracted from a function fitting agent"/>
          <p:cNvSpPr txBox="1"/>
          <p:nvPr/>
        </p:nvSpPr>
        <p:spPr>
          <a:xfrm>
            <a:off x="1620279" y="3354882"/>
            <a:ext cx="11157075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/>
            </a:lvl1pPr>
          </a:lstStyle>
          <a:p>
            <a:pPr/>
            <a:r>
              <a:t>Potential extracted from a function fitting agent</a:t>
            </a:r>
          </a:p>
        </p:txBody>
      </p:sp>
      <p:sp>
        <p:nvSpPr>
          <p:cNvPr id="426" name="9769 transitions with T &gt; 0.05"/>
          <p:cNvSpPr txBox="1"/>
          <p:nvPr/>
        </p:nvSpPr>
        <p:spPr>
          <a:xfrm>
            <a:off x="15712073" y="3543767"/>
            <a:ext cx="7385132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/>
            </a:lvl1pPr>
          </a:lstStyle>
          <a:p>
            <a:pPr/>
            <a:r>
              <a:t>9769 transitions with T &gt; 0.05</a:t>
            </a:r>
          </a:p>
        </p:txBody>
      </p:sp>
      <p:sp>
        <p:nvSpPr>
          <p:cNvPr id="427" name="6795 (69%) exhibits pontential decrease"/>
          <p:cNvSpPr txBox="1"/>
          <p:nvPr/>
        </p:nvSpPr>
        <p:spPr>
          <a:xfrm>
            <a:off x="15857844" y="5081845"/>
            <a:ext cx="7385132" cy="149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0"/>
            </a:lvl1pPr>
          </a:lstStyle>
          <a:p>
            <a:pPr/>
            <a:r>
              <a:t>6795 (69%) exhibits pontential decrease</a:t>
            </a:r>
          </a:p>
        </p:txBody>
      </p:sp>
      <p:sp>
        <p:nvSpPr>
          <p:cNvPr id="428" name="2523 (26%) exhibits pontential increase"/>
          <p:cNvSpPr txBox="1"/>
          <p:nvPr/>
        </p:nvSpPr>
        <p:spPr>
          <a:xfrm>
            <a:off x="15857844" y="7381924"/>
            <a:ext cx="7385132" cy="149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0"/>
            </a:lvl1pPr>
          </a:lstStyle>
          <a:p>
            <a:pPr/>
            <a:r>
              <a:t>2523 (26%) exhibits pontential increase</a:t>
            </a:r>
          </a:p>
        </p:txBody>
      </p:sp>
      <p:sp>
        <p:nvSpPr>
          <p:cNvPr id="429" name="This indicates that the potential function partially captures the intrinsic directionality in agent generative dynamics"/>
          <p:cNvSpPr txBox="1"/>
          <p:nvPr/>
        </p:nvSpPr>
        <p:spPr>
          <a:xfrm>
            <a:off x="15712073" y="9130888"/>
            <a:ext cx="7385132" cy="302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0"/>
            </a:lvl1pPr>
          </a:lstStyle>
          <a:p>
            <a:pPr/>
            <a:r>
              <a:t>This indicates that the potential function partially captures the intrinsic directionality in agent generative dynamics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ummar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432" name="Two examples of explainable application of AI to physics…"/>
          <p:cNvSpPr txBox="1"/>
          <p:nvPr>
            <p:ph type="body" idx="1"/>
          </p:nvPr>
        </p:nvSpPr>
        <p:spPr>
          <a:xfrm>
            <a:off x="1689100" y="2209800"/>
            <a:ext cx="21005800" cy="9296400"/>
          </a:xfrm>
          <a:prstGeom prst="rect">
            <a:avLst/>
          </a:prstGeom>
        </p:spPr>
        <p:txBody>
          <a:bodyPr/>
          <a:lstStyle/>
          <a:p>
            <a:pPr/>
            <a:r>
              <a:t>Two examples of explainable application of AI to physics</a:t>
            </a:r>
          </a:p>
          <a:p>
            <a:pPr lvl="1"/>
            <a:r>
              <a:t>IBP reduction</a:t>
            </a:r>
          </a:p>
          <a:p>
            <a:pPr lvl="1"/>
            <a:r>
              <a:t>Symbolic regression</a:t>
            </a:r>
          </a:p>
          <a:p>
            <a:pPr/>
            <a:r>
              <a:t>Need to understand the exploration space of LLM agent</a:t>
            </a:r>
          </a:p>
          <a:p>
            <a:pPr/>
            <a:r>
              <a:t>Evidence of approximate energy landscape/detailed balance in generation</a:t>
            </a:r>
          </a:p>
          <a:p>
            <a:pPr/>
            <a:r>
              <a:t>Can it be used to improve physics application?</a:t>
            </a:r>
          </a:p>
        </p:txBody>
      </p:sp>
      <p:sp>
        <p:nvSpPr>
          <p:cNvPr id="433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34" name="Thank you very much!"/>
          <p:cNvSpPr txBox="1"/>
          <p:nvPr/>
        </p:nvSpPr>
        <p:spPr>
          <a:xfrm>
            <a:off x="9435895" y="11666196"/>
            <a:ext cx="5512210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/>
            <a:r>
              <a:t>Thank you very much!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what area can AI already accelrated HEP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86104">
              <a:defRPr sz="7951"/>
            </a:lvl1pPr>
          </a:lstStyle>
          <a:p>
            <a:pPr/>
            <a:r>
              <a:t>what area can AI already accelrated HEP?</a:t>
            </a:r>
          </a:p>
        </p:txBody>
      </p:sp>
      <p:sp>
        <p:nvSpPr>
          <p:cNvPr id="156" name="AI is already accelerating many aspects of HEP research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03250" indent="-603250" defTabSz="784225">
              <a:spcBef>
                <a:spcPts val="5600"/>
              </a:spcBef>
              <a:defRPr sz="3609"/>
            </a:pPr>
            <a:r>
              <a:t>AI is already accelerating many aspects of HEP research</a:t>
            </a:r>
          </a:p>
          <a:p>
            <a:pPr marL="603250" indent="-603250" defTabSz="784225">
              <a:spcBef>
                <a:spcPts val="5600"/>
              </a:spcBef>
              <a:defRPr sz="3609"/>
            </a:pPr>
            <a:r>
              <a:t>Focus here:</a:t>
            </a:r>
          </a:p>
          <a:p>
            <a:pPr lvl="1" marL="1206500" indent="-603250" defTabSz="784225">
              <a:spcBef>
                <a:spcPts val="5600"/>
              </a:spcBef>
              <a:defRPr sz="3609"/>
            </a:pPr>
            <a:r>
              <a:t>Complex multi-step workflows: requiring chains of tools, simulations, analysis codes, and validation steps</a:t>
            </a:r>
          </a:p>
          <a:p>
            <a:pPr lvl="1" marL="1206500" indent="-603250" defTabSz="784225">
              <a:spcBef>
                <a:spcPts val="5600"/>
              </a:spcBef>
              <a:defRPr sz="3609"/>
            </a:pPr>
            <a:r>
              <a:t>Large-scale collaboration: coordinating multiple specialized agents or human–AI teams seamlessly</a:t>
            </a:r>
          </a:p>
          <a:p>
            <a:pPr lvl="1" marL="1206500" indent="-603250" defTabSz="784225">
              <a:spcBef>
                <a:spcPts val="5600"/>
              </a:spcBef>
              <a:defRPr sz="3609"/>
            </a:pPr>
            <a:r>
              <a:t>Massive resource utilization: exploiting large-scale computing, data, and automated exploration</a:t>
            </a:r>
          </a:p>
          <a:p>
            <a:pPr marL="603250" indent="-603250" defTabSz="784225">
              <a:spcBef>
                <a:spcPts val="5600"/>
              </a:spcBef>
              <a:defRPr sz="3609"/>
            </a:pPr>
            <a:r>
              <a:t>a chatbox on your browser, or even a cli app (codex/claude code) might not be enough</a:t>
            </a:r>
          </a:p>
        </p:txBody>
      </p:sp>
      <p:sp>
        <p:nvSpPr>
          <p:cNvPr id="157" name="Slide Number"/>
          <p:cNvSpPr txBox="1"/>
          <p:nvPr>
            <p:ph type="sldNum" sz="quarter" idx="2"/>
          </p:nvPr>
        </p:nvSpPr>
        <p:spPr>
          <a:xfrm>
            <a:off x="12030199" y="13081000"/>
            <a:ext cx="310902" cy="495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8" name="(see talks by David Shih and Huilin Qu for broad examples)"/>
          <p:cNvSpPr txBox="1"/>
          <p:nvPr/>
        </p:nvSpPr>
        <p:spPr>
          <a:xfrm>
            <a:off x="15652056" y="3869731"/>
            <a:ext cx="8690968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ct val="100000"/>
              </a:lnSpc>
              <a:spcBef>
                <a:spcPts val="0"/>
              </a:spcBef>
              <a:defRPr b="0" sz="2400"/>
            </a:lvl1pPr>
          </a:lstStyle>
          <a:p>
            <a:pPr/>
            <a:r>
              <a:t>(see talks by David Shih and Huilin Qu for broad examples)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Screenshot 2026-08-15 at 06.41.05.png" descr="Screenshot 2026-08-15 at 06.41.0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038473" y="698309"/>
            <a:ext cx="3441701" cy="3060701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FunSear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FunSearch</a:t>
            </a:r>
          </a:p>
        </p:txBody>
      </p:sp>
      <p:sp>
        <p:nvSpPr>
          <p:cNvPr id="162" name="Slide Number"/>
          <p:cNvSpPr txBox="1"/>
          <p:nvPr>
            <p:ph type="sldNum" sz="quarter" idx="2"/>
          </p:nvPr>
        </p:nvSpPr>
        <p:spPr>
          <a:xfrm>
            <a:off x="12039128" y="13081000"/>
            <a:ext cx="293044" cy="495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6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118386" y="5532209"/>
            <a:ext cx="13559797" cy="70200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386488" y="3623720"/>
            <a:ext cx="3997112" cy="926370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see also AlphaEvolve"/>
          <p:cNvSpPr txBox="1"/>
          <p:nvPr/>
        </p:nvSpPr>
        <p:spPr>
          <a:xfrm>
            <a:off x="17930160" y="3782104"/>
            <a:ext cx="409750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/>
            </a:lvl1pPr>
          </a:lstStyle>
          <a:p>
            <a:pPr/>
            <a:r>
              <a:t>see also AlphaEvolve</a:t>
            </a:r>
          </a:p>
        </p:txBody>
      </p:sp>
      <p:sp>
        <p:nvSpPr>
          <p:cNvPr id="166" name="Genetic algorithm + LLM + Evaluator…"/>
          <p:cNvSpPr txBox="1"/>
          <p:nvPr>
            <p:ph type="body" sz="half" idx="1"/>
          </p:nvPr>
        </p:nvSpPr>
        <p:spPr>
          <a:xfrm>
            <a:off x="412794" y="2251888"/>
            <a:ext cx="9419690" cy="10725707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2500"/>
              </a:spcBef>
            </a:pPr>
            <a:r>
              <a:t>Genetic algorithm + LLM + Evaluator</a:t>
            </a:r>
          </a:p>
          <a:p>
            <a:pPr>
              <a:spcBef>
                <a:spcPts val="2500"/>
              </a:spcBef>
            </a:pPr>
            <a:r>
              <a:t>Search for programs to optimize a combinatoric problem</a:t>
            </a:r>
          </a:p>
          <a:p>
            <a:pPr>
              <a:spcBef>
                <a:spcPts val="2500"/>
              </a:spcBef>
            </a:pPr>
            <a:r>
              <a:t>Search in infinite space, but with prior knowledge</a:t>
            </a:r>
          </a:p>
          <a:p>
            <a:pPr>
              <a:spcBef>
                <a:spcPts val="2500"/>
              </a:spcBef>
              <a:defRPr>
                <a:solidFill>
                  <a:schemeClr val="accent1">
                    <a:lumOff val="-13575"/>
                  </a:schemeClr>
                </a:solidFill>
              </a:defRPr>
            </a:pPr>
            <a:r>
              <a:t>Can FunSearch helpful in high energy physics</a:t>
            </a:r>
          </a:p>
          <a:p>
            <a:pPr lvl="1">
              <a:spcBef>
                <a:spcPts val="2500"/>
              </a:spcBef>
              <a:defRPr>
                <a:solidFill>
                  <a:schemeClr val="accent1">
                    <a:lumOff val="-13575"/>
                  </a:schemeClr>
                </a:solidFill>
              </a:defRPr>
            </a:pPr>
            <a:r>
              <a:t>explainable, not just a blackbox application</a:t>
            </a:r>
          </a:p>
        </p:txBody>
      </p:sp>
      <p:sp>
        <p:nvSpPr>
          <p:cNvPr id="167" name="achieve SOTA result on cap set problem"/>
          <p:cNvSpPr txBox="1"/>
          <p:nvPr/>
        </p:nvSpPr>
        <p:spPr>
          <a:xfrm>
            <a:off x="11442164" y="2528942"/>
            <a:ext cx="9721529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achieve SOTA result on cap set problem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he Integration-by-parts (IBP) identi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94360">
              <a:defRPr sz="8064"/>
            </a:lvl1pPr>
          </a:lstStyle>
          <a:p>
            <a:pPr/>
            <a:r>
              <a:t>The Integration-by-parts (IBP) identities</a:t>
            </a:r>
          </a:p>
        </p:txBody>
      </p:sp>
      <p:sp>
        <p:nvSpPr>
          <p:cNvPr id="170" name="Slide Number"/>
          <p:cNvSpPr txBox="1"/>
          <p:nvPr>
            <p:ph type="sldNum" sz="quarter" idx="2"/>
          </p:nvPr>
        </p:nvSpPr>
        <p:spPr>
          <a:xfrm>
            <a:off x="12039128" y="13081000"/>
            <a:ext cx="293044" cy="495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7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93728" y="3481626"/>
            <a:ext cx="11596544" cy="18109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23366" y="6010512"/>
            <a:ext cx="3032348" cy="46106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5" name="Group"/>
          <p:cNvGrpSpPr/>
          <p:nvPr/>
        </p:nvGrpSpPr>
        <p:grpSpPr>
          <a:xfrm>
            <a:off x="13722287" y="5428242"/>
            <a:ext cx="4281365" cy="1625601"/>
            <a:chOff x="0" y="-310133"/>
            <a:chExt cx="4281363" cy="1625600"/>
          </a:xfrm>
        </p:grpSpPr>
        <p:pic>
          <p:nvPicPr>
            <p:cNvPr id="173" name="Image" descr="Image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305816"/>
              <a:ext cx="685800" cy="3937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4" name="polynomial in lorentz invariants"/>
            <p:cNvSpPr txBox="1"/>
            <p:nvPr/>
          </p:nvSpPr>
          <p:spPr>
            <a:xfrm>
              <a:off x="938063" y="-310134"/>
              <a:ext cx="3343301" cy="162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00000"/>
                </a:lnSpc>
                <a:spcBef>
                  <a:spcPts val="0"/>
                </a:spcBef>
                <a:defRPr sz="3000"/>
              </a:lvl1pPr>
            </a:lstStyle>
            <a:p>
              <a:pPr/>
              <a:r>
                <a:t>polynomial in lorentz invariants</a:t>
              </a:r>
            </a:p>
          </p:txBody>
        </p:sp>
      </p:grpSp>
      <p:sp>
        <p:nvSpPr>
          <p:cNvPr id="176" name="Vanishing of boundary term in dimensional regularization…"/>
          <p:cNvSpPr txBox="1"/>
          <p:nvPr>
            <p:ph type="body" idx="1"/>
          </p:nvPr>
        </p:nvSpPr>
        <p:spPr>
          <a:xfrm>
            <a:off x="1689100" y="6132574"/>
            <a:ext cx="21005800" cy="7145363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2000"/>
              </a:spcBef>
            </a:pPr>
            <a:r>
              <a:t>Vanishing of boundary term in dimensional regularization</a:t>
            </a:r>
          </a:p>
          <a:p>
            <a:pPr>
              <a:spcBef>
                <a:spcPts val="2000"/>
              </a:spcBef>
            </a:pPr>
            <a:r>
              <a:t>Linear relations for integrals with different {n</a:t>
            </a:r>
            <a:r>
              <a:rPr baseline="-5999"/>
              <a:t>j</a:t>
            </a:r>
            <a:r>
              <a:t>}</a:t>
            </a:r>
          </a:p>
          <a:p>
            <a:pPr>
              <a:spcBef>
                <a:spcPts val="2000"/>
              </a:spcBef>
            </a:pPr>
            <a:r>
              <a:t>Integrals with given topology related to a set of master integrals</a:t>
            </a:r>
          </a:p>
          <a:p>
            <a:pPr>
              <a:spcBef>
                <a:spcPts val="2000"/>
              </a:spcBef>
            </a:pPr>
            <a:r>
              <a:t>The number of master integral finite</a:t>
            </a:r>
          </a:p>
          <a:p>
            <a:pPr>
              <a:spcBef>
                <a:spcPts val="2000"/>
              </a:spcBef>
            </a:pPr>
            <a:r>
              <a:t>Each topology defines a </a:t>
            </a:r>
            <a:r>
              <a:rPr b="1">
                <a:solidFill>
                  <a:schemeClr val="accent5">
                    <a:lumOff val="-29866"/>
                  </a:schemeClr>
                </a:solidFill>
              </a:rPr>
              <a:t>finite dimensional vector space</a:t>
            </a:r>
          </a:p>
        </p:txBody>
      </p:sp>
      <p:sp>
        <p:nvSpPr>
          <p:cNvPr id="177" name="KG Chetyrkin, FV Tkachov, NPB, 1981"/>
          <p:cNvSpPr txBox="1"/>
          <p:nvPr/>
        </p:nvSpPr>
        <p:spPr>
          <a:xfrm>
            <a:off x="16328012" y="2367186"/>
            <a:ext cx="7233122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5E5E5E"/>
                </a:solidFill>
              </a:defRPr>
            </a:lvl1pPr>
          </a:lstStyle>
          <a:p>
            <a:pPr/>
            <a:r>
              <a:t>KG Chetyrkin, FV Tkachov, NPB, 1981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Feynman diagram in QFT"/>
          <p:cNvSpPr txBox="1"/>
          <p:nvPr>
            <p:ph type="title"/>
          </p:nvPr>
        </p:nvSpPr>
        <p:spPr>
          <a:xfrm>
            <a:off x="1689100" y="92800"/>
            <a:ext cx="21005800" cy="2286001"/>
          </a:xfrm>
          <a:prstGeom prst="rect">
            <a:avLst/>
          </a:prstGeom>
        </p:spPr>
        <p:txBody>
          <a:bodyPr/>
          <a:lstStyle/>
          <a:p>
            <a:pPr/>
            <a:r>
              <a:t>Feynman diagram in QFT</a:t>
            </a:r>
          </a:p>
        </p:txBody>
      </p:sp>
      <p:sp>
        <p:nvSpPr>
          <p:cNvPr id="180" name="Slide Number"/>
          <p:cNvSpPr txBox="1"/>
          <p:nvPr>
            <p:ph type="sldNum" sz="quarter" idx="2"/>
          </p:nvPr>
        </p:nvSpPr>
        <p:spPr>
          <a:xfrm>
            <a:off x="12039128" y="13081000"/>
            <a:ext cx="293044" cy="495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81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5606" r="0" b="0"/>
          <a:stretch>
            <a:fillRect/>
          </a:stretch>
        </p:blipFill>
        <p:spPr>
          <a:xfrm>
            <a:off x="3718713" y="1930837"/>
            <a:ext cx="5992667" cy="45679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12119" y="8508220"/>
            <a:ext cx="6743517" cy="5057639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A calculation which established the foundation of Quantum Electrodynamics"/>
          <p:cNvSpPr txBox="1"/>
          <p:nvPr/>
        </p:nvSpPr>
        <p:spPr>
          <a:xfrm>
            <a:off x="1900921" y="6081587"/>
            <a:ext cx="10265888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/>
            <a:r>
              <a:t>A calculation which established the foundation of Quantum Electrodynamics</a:t>
            </a:r>
          </a:p>
        </p:txBody>
      </p:sp>
      <p:sp>
        <p:nvSpPr>
          <p:cNvPr id="184" name="Electron Anomalous Magnetic Moment"/>
          <p:cNvSpPr txBox="1"/>
          <p:nvPr/>
        </p:nvSpPr>
        <p:spPr>
          <a:xfrm>
            <a:off x="8719463" y="2154330"/>
            <a:ext cx="4767920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rgbClr val="5E5E5E"/>
                </a:solidFill>
              </a:defRPr>
            </a:lvl1pPr>
          </a:lstStyle>
          <a:p>
            <a:pPr/>
            <a:r>
              <a:t>Electron Anomalous Magnetic Moment</a:t>
            </a:r>
          </a:p>
        </p:txBody>
      </p:sp>
      <p:sp>
        <p:nvSpPr>
          <p:cNvPr id="185" name="Schwinger, Phys. Rev. 73, 416"/>
          <p:cNvSpPr txBox="1"/>
          <p:nvPr/>
        </p:nvSpPr>
        <p:spPr>
          <a:xfrm>
            <a:off x="1935221" y="7494604"/>
            <a:ext cx="9073456" cy="91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4800">
                <a:solidFill>
                  <a:srgbClr val="5E5E5E"/>
                </a:solidFill>
              </a:defRPr>
            </a:lvl1pPr>
          </a:lstStyle>
          <a:p>
            <a:pPr/>
            <a:r>
              <a:t>Schwinger, Phys. Rev. 73, 416</a:t>
            </a:r>
          </a:p>
        </p:txBody>
      </p:sp>
      <p:pic>
        <p:nvPicPr>
          <p:cNvPr id="186" name="Screen Shot 2022-08-06 at 05.45.58.png" descr="Screen Shot 2022-08-06 at 05.45.5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147885" y="9808343"/>
            <a:ext cx="10706711" cy="1418292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Aoyama, Hayakawa, Kinoshita, Nio, PRL109, 11807"/>
          <p:cNvSpPr txBox="1"/>
          <p:nvPr/>
        </p:nvSpPr>
        <p:spPr>
          <a:xfrm>
            <a:off x="13016647" y="11037448"/>
            <a:ext cx="1049774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rgbClr val="5E5E5E"/>
                </a:solidFill>
              </a:defRPr>
            </a:lvl1pPr>
          </a:lstStyle>
          <a:p>
            <a:pPr/>
            <a:r>
              <a:t>Aoyama, Hayakawa, Kinoshita, Nio, PRL109, 11807</a:t>
            </a:r>
          </a:p>
        </p:txBody>
      </p:sp>
      <p:pic>
        <p:nvPicPr>
          <p:cNvPr id="188" name="Screen Shot 2022-08-06 at 05.47.41.png" descr="Screen Shot 2022-08-06 at 05.47.4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080996" y="11662756"/>
            <a:ext cx="10369043" cy="1252441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Hannake, Hoogerheide, Gabrielse, PRA83, 052122"/>
          <p:cNvSpPr txBox="1"/>
          <p:nvPr/>
        </p:nvSpPr>
        <p:spPr>
          <a:xfrm>
            <a:off x="13113286" y="12931775"/>
            <a:ext cx="10304463" cy="63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rgbClr val="5E5E5E"/>
                </a:solidFill>
              </a:defRPr>
            </a:lvl1pPr>
          </a:lstStyle>
          <a:p>
            <a:pPr/>
            <a:r>
              <a:t>Hannake, Hoogerheide, Gabrielse, PRA83, 052122</a:t>
            </a:r>
          </a:p>
        </p:txBody>
      </p:sp>
      <p:pic>
        <p:nvPicPr>
          <p:cNvPr id="190" name="Image" descr="Image"/>
          <p:cNvPicPr>
            <a:picLocks noChangeAspect="1"/>
          </p:cNvPicPr>
          <p:nvPr/>
        </p:nvPicPr>
        <p:blipFill>
          <a:blip r:embed="rId6">
            <a:extLst/>
          </a:blip>
          <a:srcRect l="0" t="21735" r="0" b="6693"/>
          <a:stretch>
            <a:fillRect/>
          </a:stretch>
        </p:blipFill>
        <p:spPr>
          <a:xfrm>
            <a:off x="15129588" y="2309197"/>
            <a:ext cx="6743451" cy="74377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91133" y="1928142"/>
            <a:ext cx="2672045" cy="4008067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40 years of efforts!"/>
          <p:cNvSpPr txBox="1"/>
          <p:nvPr/>
        </p:nvSpPr>
        <p:spPr>
          <a:xfrm>
            <a:off x="15115314" y="6065144"/>
            <a:ext cx="3764311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accent4">
                    <a:hueOff val="366961"/>
                    <a:satOff val="4172"/>
                    <a:lumOff val="11129"/>
                  </a:schemeClr>
                </a:solidFill>
              </a:defRPr>
            </a:lvl1pPr>
          </a:lstStyle>
          <a:p>
            <a:pPr/>
            <a:r>
              <a:t>40 years of efforts!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he Laporta algorith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Laporta algorithm</a:t>
            </a:r>
          </a:p>
        </p:txBody>
      </p:sp>
      <p:sp>
        <p:nvSpPr>
          <p:cNvPr id="195" name="Example IBP for one-loop bubble integrals:"/>
          <p:cNvSpPr txBox="1"/>
          <p:nvPr>
            <p:ph type="body" sz="quarter" idx="1"/>
          </p:nvPr>
        </p:nvSpPr>
        <p:spPr>
          <a:xfrm>
            <a:off x="1050873" y="2051530"/>
            <a:ext cx="21005801" cy="1551528"/>
          </a:xfrm>
          <a:prstGeom prst="rect">
            <a:avLst/>
          </a:prstGeom>
        </p:spPr>
        <p:txBody>
          <a:bodyPr/>
          <a:lstStyle/>
          <a:p>
            <a:pPr/>
            <a:r>
              <a:t>Example IBP for one-loop bubble integrals:</a:t>
            </a:r>
          </a:p>
        </p:txBody>
      </p:sp>
      <p:sp>
        <p:nvSpPr>
          <p:cNvPr id="196" name="Slide Number"/>
          <p:cNvSpPr txBox="1"/>
          <p:nvPr>
            <p:ph type="sldNum" sz="quarter" idx="2"/>
          </p:nvPr>
        </p:nvSpPr>
        <p:spPr>
          <a:xfrm>
            <a:off x="12039128" y="13081000"/>
            <a:ext cx="293044" cy="495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97" name="Screenshot 2025-05-17 at 05.49.22.png" descr="Screenshot 2025-05-17 at 05.49.2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54763" y="5625600"/>
            <a:ext cx="11498357" cy="1889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512658" y="5620975"/>
            <a:ext cx="6137148" cy="69631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Screenshot 2025-05-17 at 05.51.26.png" descr="Screenshot 2025-05-17 at 05.51.2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381330" y="4361063"/>
            <a:ext cx="6758343" cy="9626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Screenshot 2025-05-17 at 05.51.43.png" descr="Screenshot 2025-05-17 at 05.51.4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095563" y="3232549"/>
            <a:ext cx="5169587" cy="9626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Screenshot 2025-05-17 at 04.54.37.png" descr="Screenshot 2025-05-17 at 04.54.37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619281" y="3231988"/>
            <a:ext cx="2689294" cy="2407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598852" y="3662331"/>
            <a:ext cx="7874001" cy="1143001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Infinite number of ways of producing identities…"/>
          <p:cNvSpPr txBox="1"/>
          <p:nvPr/>
        </p:nvSpPr>
        <p:spPr>
          <a:xfrm>
            <a:off x="1131357" y="6897288"/>
            <a:ext cx="13745169" cy="3423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marL="603250" indent="-603250" algn="l" defTabSz="784225">
              <a:lnSpc>
                <a:spcPct val="100000"/>
              </a:lnSpc>
              <a:spcBef>
                <a:spcPts val="1900"/>
              </a:spcBef>
              <a:buSzPct val="125000"/>
              <a:buChar char="•"/>
              <a:defRPr b="0" sz="4560"/>
            </a:pPr>
            <a:r>
              <a:t>Infinite number of ways of producing identities</a:t>
            </a:r>
          </a:p>
          <a:p>
            <a:pPr marL="603250" indent="-603250" algn="l" defTabSz="784225">
              <a:lnSpc>
                <a:spcPct val="100000"/>
              </a:lnSpc>
              <a:spcBef>
                <a:spcPts val="1900"/>
              </a:spcBef>
              <a:buSzPct val="125000"/>
              <a:buChar char="•"/>
              <a:defRPr b="0" sz="4560"/>
            </a:pPr>
            <a:r>
              <a:t>Need to find a finite number of seeds integrals as target</a:t>
            </a:r>
          </a:p>
        </p:txBody>
      </p:sp>
      <p:pic>
        <p:nvPicPr>
          <p:cNvPr id="204" name="Screenshot 2025-05-17 at 05.59.37.png" descr="Screenshot 2025-05-17 at 05.59.37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4751247" y="9108433"/>
            <a:ext cx="6948108" cy="4519415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Laporta algorithm"/>
          <p:cNvSpPr txBox="1"/>
          <p:nvPr/>
        </p:nvSpPr>
        <p:spPr>
          <a:xfrm>
            <a:off x="7481860" y="9513219"/>
            <a:ext cx="3601158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/>
            </a:lvl1pPr>
          </a:lstStyle>
          <a:p>
            <a:pPr/>
            <a:r>
              <a:t>Laporta algorithm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he priority function approa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84225">
              <a:defRPr sz="10640"/>
            </a:lvl1pPr>
          </a:lstStyle>
          <a:p>
            <a:pPr/>
            <a:r>
              <a:t>The priority function approach</a:t>
            </a:r>
          </a:p>
        </p:txBody>
      </p:sp>
      <p:sp>
        <p:nvSpPr>
          <p:cNvPr id="208" name="Slide Number"/>
          <p:cNvSpPr txBox="1"/>
          <p:nvPr>
            <p:ph type="sldNum" sz="quarter" idx="2"/>
          </p:nvPr>
        </p:nvSpPr>
        <p:spPr>
          <a:xfrm>
            <a:off x="12039128" y="13081000"/>
            <a:ext cx="293044" cy="495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09" name="Screenshot 2025-05-17 at 05.59.37.png" descr="Screenshot 2025-05-17 at 05.59.3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6291" y="4927226"/>
            <a:ext cx="11823932" cy="7690906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Laporta gives over complete set of seeding integrals"/>
          <p:cNvSpPr txBox="1"/>
          <p:nvPr/>
        </p:nvSpPr>
        <p:spPr>
          <a:xfrm>
            <a:off x="1267698" y="3067339"/>
            <a:ext cx="10118661" cy="172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defRPr sz="4800"/>
            </a:pPr>
            <a:r>
              <a:t>Laporta gives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over complete </a:t>
            </a:r>
            <a:r>
              <a:t>set of seeding integrals</a:t>
            </a:r>
          </a:p>
        </p:txBody>
      </p:sp>
      <p:sp>
        <p:nvSpPr>
          <p:cNvPr id="211" name="Take a start seeding set and its subsets, find an optimized…"/>
          <p:cNvSpPr txBox="1"/>
          <p:nvPr>
            <p:ph type="body" sz="half" idx="1"/>
          </p:nvPr>
        </p:nvSpPr>
        <p:spPr>
          <a:xfrm>
            <a:off x="12219981" y="2702401"/>
            <a:ext cx="11823932" cy="10725707"/>
          </a:xfrm>
          <a:prstGeom prst="rect">
            <a:avLst/>
          </a:prstGeom>
        </p:spPr>
        <p:txBody>
          <a:bodyPr/>
          <a:lstStyle/>
          <a:p>
            <a:pPr marL="584200" indent="-584200" defTabSz="759459">
              <a:spcBef>
                <a:spcPts val="2300"/>
              </a:spcBef>
              <a:defRPr sz="4416"/>
            </a:pPr>
            <a:r>
              <a:t>Take a start seeding set and its subsets, find an optimized </a:t>
            </a:r>
          </a:p>
          <a:p>
            <a:pPr marL="584200" indent="-584200" defTabSz="759459">
              <a:spcBef>
                <a:spcPts val="2300"/>
              </a:spcBef>
              <a:defRPr sz="4416"/>
            </a:pPr>
            <a:r>
              <a:t>Find an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optimized</a:t>
            </a:r>
            <a:r>
              <a:t> set that is enough for target integral</a:t>
            </a:r>
          </a:p>
          <a:p>
            <a:pPr marL="584200" indent="-584200" defTabSz="759459">
              <a:spcBef>
                <a:spcPts val="2300"/>
              </a:spcBef>
              <a:defRPr sz="4416"/>
            </a:pPr>
          </a:p>
          <a:p>
            <a:pPr marL="584200" indent="-584200" defTabSz="759459">
              <a:spcBef>
                <a:spcPts val="2300"/>
              </a:spcBef>
              <a:defRPr sz="4416"/>
            </a:pPr>
            <a:r>
              <a:t>2</a:t>
            </a:r>
            <a:r>
              <a:rPr baseline="31999"/>
              <a:t>N</a:t>
            </a:r>
            <a:r>
              <a:t> subsets, too many for brute force search</a:t>
            </a:r>
          </a:p>
          <a:p>
            <a:pPr marL="584200" indent="-584200" defTabSz="759459">
              <a:spcBef>
                <a:spcPts val="2300"/>
              </a:spcBef>
              <a:defRPr sz="4416"/>
            </a:pPr>
            <a:r>
              <a:t>Priority function:</a:t>
            </a:r>
          </a:p>
          <a:p>
            <a:pPr marL="584200" indent="-584200" defTabSz="759459">
              <a:spcBef>
                <a:spcPts val="2300"/>
              </a:spcBef>
              <a:defRPr sz="4416"/>
            </a:pPr>
          </a:p>
          <a:p>
            <a:pPr marL="584200" indent="-584200" defTabSz="759459">
              <a:spcBef>
                <a:spcPts val="2300"/>
              </a:spcBef>
              <a:defRPr sz="4416"/>
            </a:pPr>
            <a:r>
              <a:t>Ordering the sets by their priority score</a:t>
            </a:r>
          </a:p>
          <a:p>
            <a:pPr marL="584200" indent="-584200" defTabSz="759459">
              <a:spcBef>
                <a:spcPts val="2300"/>
              </a:spcBef>
              <a:defRPr sz="4416"/>
            </a:pPr>
            <a:r>
              <a:t>Search for optimized set by binary search</a:t>
            </a:r>
          </a:p>
        </p:txBody>
      </p:sp>
      <p:pic>
        <p:nvPicPr>
          <p:cNvPr id="21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177814" y="6568678"/>
            <a:ext cx="5908264" cy="5786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787425" y="10305263"/>
            <a:ext cx="5648762" cy="658445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Z.Y. Song, T.Z. Yang, Q.H. Cao, M.X. Luo, HXZ, 2502.09544"/>
          <p:cNvSpPr txBox="1"/>
          <p:nvPr/>
        </p:nvSpPr>
        <p:spPr>
          <a:xfrm>
            <a:off x="349630" y="12869899"/>
            <a:ext cx="14035208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b="0" sz="3200"/>
            </a:lvl1pPr>
          </a:lstStyle>
          <a:p>
            <a:pPr/>
            <a:r>
              <a:t>Z.Y. Song, T.Z. Yang, Q.H. Cao, M.X. Luo, HXZ, 2502.09544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Agent workflow for Priority func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52145">
              <a:defRPr sz="8848"/>
            </a:lvl1pPr>
          </a:lstStyle>
          <a:p>
            <a:pPr/>
            <a:r>
              <a:t>Agent workflow for Priority function</a:t>
            </a:r>
          </a:p>
        </p:txBody>
      </p:sp>
      <p:sp>
        <p:nvSpPr>
          <p:cNvPr id="217" name="Slide Number"/>
          <p:cNvSpPr txBox="1"/>
          <p:nvPr>
            <p:ph type="sldNum" sz="quarter" idx="2"/>
          </p:nvPr>
        </p:nvSpPr>
        <p:spPr>
          <a:xfrm>
            <a:off x="12039128" y="13081000"/>
            <a:ext cx="293044" cy="495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18" name="Screenshot 2026-08-11 at 03.25.55.png" descr="Screenshot 2026-08-11 at 03.25.5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61839" y="2868192"/>
            <a:ext cx="17860322" cy="99862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Microsoft YaHei"/>
        <a:ea typeface="Microsoft YaHei"/>
        <a:cs typeface="Microsoft YaHei"/>
      </a:majorFont>
      <a:minorFont>
        <a:latin typeface="Microsoft YaHei"/>
        <a:ea typeface="Microsoft YaHei"/>
        <a:cs typeface="Microsoft YaHe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icrosoft YaHe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20000"/>
          </a:lnSpc>
          <a:spcBef>
            <a:spcPts val="200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Microsoft YaHe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Microsoft YaHei"/>
        <a:ea typeface="Microsoft YaHei"/>
        <a:cs typeface="Microsoft YaHei"/>
      </a:majorFont>
      <a:minorFont>
        <a:latin typeface="Microsoft YaHei"/>
        <a:ea typeface="Microsoft YaHei"/>
        <a:cs typeface="Microsoft YaHe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icrosoft YaHe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20000"/>
          </a:lnSpc>
          <a:spcBef>
            <a:spcPts val="200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Microsoft YaHe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