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256" r:id="rId2"/>
    <p:sldId id="258" r:id="rId3"/>
    <p:sldId id="259" r:id="rId4"/>
    <p:sldId id="261" r:id="rId5"/>
    <p:sldId id="262" r:id="rId6"/>
    <p:sldId id="266" r:id="rId7"/>
    <p:sldId id="281" r:id="rId8"/>
    <p:sldId id="267" r:id="rId9"/>
    <p:sldId id="268" r:id="rId10"/>
    <p:sldId id="270" r:id="rId11"/>
    <p:sldId id="269" r:id="rId12"/>
    <p:sldId id="271" r:id="rId13"/>
    <p:sldId id="272" r:id="rId14"/>
    <p:sldId id="274" r:id="rId15"/>
    <p:sldId id="263" r:id="rId16"/>
    <p:sldId id="275" r:id="rId17"/>
    <p:sldId id="276" r:id="rId18"/>
    <p:sldId id="282" r:id="rId19"/>
    <p:sldId id="277" r:id="rId20"/>
    <p:sldId id="278" r:id="rId21"/>
    <p:sldId id="273" r:id="rId22"/>
    <p:sldId id="264" r:id="rId23"/>
    <p:sldId id="279" r:id="rId24"/>
    <p:sldId id="315" r:id="rId25"/>
    <p:sldId id="280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4D8DD1-45BD-41C7-819C-B5BC2759CDDE}" v="40" dt="2026-08-15T03:15:05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53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sheng Wu" userId="78652dc710e2697a" providerId="LiveId" clId="{A4F5A7FD-C872-4DA5-B66D-EF2C055C0D35}"/>
    <pc:docChg chg="custSel modSld">
      <pc:chgData name="Yusheng Wu" userId="78652dc710e2697a" providerId="LiveId" clId="{A4F5A7FD-C872-4DA5-B66D-EF2C055C0D35}" dt="2026-08-15T03:17:29.704" v="226" actId="20577"/>
      <pc:docMkLst>
        <pc:docMk/>
      </pc:docMkLst>
      <pc:sldChg chg="modSp mod">
        <pc:chgData name="Yusheng Wu" userId="78652dc710e2697a" providerId="LiveId" clId="{A4F5A7FD-C872-4DA5-B66D-EF2C055C0D35}" dt="2026-08-15T03:13:25.542" v="90" actId="20577"/>
        <pc:sldMkLst>
          <pc:docMk/>
          <pc:sldMk cId="597059683" sldId="263"/>
        </pc:sldMkLst>
        <pc:spChg chg="mod">
          <ac:chgData name="Yusheng Wu" userId="78652dc710e2697a" providerId="LiveId" clId="{A4F5A7FD-C872-4DA5-B66D-EF2C055C0D35}" dt="2026-08-15T03:13:25.542" v="90" actId="20577"/>
          <ac:spMkLst>
            <pc:docMk/>
            <pc:sldMk cId="597059683" sldId="263"/>
            <ac:spMk id="12" creationId="{F6CCCCCD-4C39-F1E5-BE94-A784CC59899C}"/>
          </ac:spMkLst>
        </pc:spChg>
      </pc:sldChg>
      <pc:sldChg chg="modSp mod">
        <pc:chgData name="Yusheng Wu" userId="78652dc710e2697a" providerId="LiveId" clId="{A4F5A7FD-C872-4DA5-B66D-EF2C055C0D35}" dt="2026-08-15T03:16:58.691" v="216" actId="20577"/>
        <pc:sldMkLst>
          <pc:docMk/>
          <pc:sldMk cId="1453836429" sldId="264"/>
        </pc:sldMkLst>
        <pc:spChg chg="mod">
          <ac:chgData name="Yusheng Wu" userId="78652dc710e2697a" providerId="LiveId" clId="{A4F5A7FD-C872-4DA5-B66D-EF2C055C0D35}" dt="2026-08-15T03:16:58.691" v="216" actId="20577"/>
          <ac:spMkLst>
            <pc:docMk/>
            <pc:sldMk cId="1453836429" sldId="264"/>
            <ac:spMk id="11" creationId="{450A8CFA-85D1-44D0-B9F4-9E9E66E86D36}"/>
          </ac:spMkLst>
        </pc:spChg>
      </pc:sldChg>
      <pc:sldChg chg="modSp mod">
        <pc:chgData name="Yusheng Wu" userId="78652dc710e2697a" providerId="LiveId" clId="{A4F5A7FD-C872-4DA5-B66D-EF2C055C0D35}" dt="2026-08-15T03:09:46.076" v="46" actId="1076"/>
        <pc:sldMkLst>
          <pc:docMk/>
          <pc:sldMk cId="3979464977" sldId="267"/>
        </pc:sldMkLst>
        <pc:spChg chg="mod">
          <ac:chgData name="Yusheng Wu" userId="78652dc710e2697a" providerId="LiveId" clId="{A4F5A7FD-C872-4DA5-B66D-EF2C055C0D35}" dt="2026-08-15T03:09:14.369" v="39" actId="1076"/>
          <ac:spMkLst>
            <pc:docMk/>
            <pc:sldMk cId="3979464977" sldId="267"/>
            <ac:spMk id="30" creationId="{D0D73A7F-FC96-0C13-DEA8-66303713E74C}"/>
          </ac:spMkLst>
        </pc:spChg>
        <pc:spChg chg="mod">
          <ac:chgData name="Yusheng Wu" userId="78652dc710e2697a" providerId="LiveId" clId="{A4F5A7FD-C872-4DA5-B66D-EF2C055C0D35}" dt="2026-08-15T03:09:03.530" v="35" actId="14100"/>
          <ac:spMkLst>
            <pc:docMk/>
            <pc:sldMk cId="3979464977" sldId="267"/>
            <ac:spMk id="32" creationId="{D07FEAB4-A543-FB76-5091-0B893A8F0606}"/>
          </ac:spMkLst>
        </pc:spChg>
        <pc:spChg chg="mod">
          <ac:chgData name="Yusheng Wu" userId="78652dc710e2697a" providerId="LiveId" clId="{A4F5A7FD-C872-4DA5-B66D-EF2C055C0D35}" dt="2026-08-15T03:09:28.632" v="41" actId="113"/>
          <ac:spMkLst>
            <pc:docMk/>
            <pc:sldMk cId="3979464977" sldId="267"/>
            <ac:spMk id="33" creationId="{C3AB38D5-776E-AA15-7C97-8C748DE4F594}"/>
          </ac:spMkLst>
        </pc:spChg>
        <pc:spChg chg="mod">
          <ac:chgData name="Yusheng Wu" userId="78652dc710e2697a" providerId="LiveId" clId="{A4F5A7FD-C872-4DA5-B66D-EF2C055C0D35}" dt="2026-08-15T03:09:38.140" v="44" actId="14100"/>
          <ac:spMkLst>
            <pc:docMk/>
            <pc:sldMk cId="3979464977" sldId="267"/>
            <ac:spMk id="34" creationId="{ED922ED8-203C-50E2-583E-E5B0E4451C73}"/>
          </ac:spMkLst>
        </pc:spChg>
        <pc:spChg chg="mod">
          <ac:chgData name="Yusheng Wu" userId="78652dc710e2697a" providerId="LiveId" clId="{A4F5A7FD-C872-4DA5-B66D-EF2C055C0D35}" dt="2026-08-15T03:09:46.076" v="46" actId="1076"/>
          <ac:spMkLst>
            <pc:docMk/>
            <pc:sldMk cId="3979464977" sldId="267"/>
            <ac:spMk id="35" creationId="{580F3939-FE48-BBB7-9FDB-1C4C9B179600}"/>
          </ac:spMkLst>
        </pc:spChg>
      </pc:sldChg>
      <pc:sldChg chg="modSp mod">
        <pc:chgData name="Yusheng Wu" userId="78652dc710e2697a" providerId="LiveId" clId="{A4F5A7FD-C872-4DA5-B66D-EF2C055C0D35}" dt="2026-08-15T03:11:28.507" v="63" actId="20577"/>
        <pc:sldMkLst>
          <pc:docMk/>
          <pc:sldMk cId="2372030820" sldId="269"/>
        </pc:sldMkLst>
        <pc:spChg chg="mod">
          <ac:chgData name="Yusheng Wu" userId="78652dc710e2697a" providerId="LiveId" clId="{A4F5A7FD-C872-4DA5-B66D-EF2C055C0D35}" dt="2026-08-15T03:11:28.507" v="63" actId="20577"/>
          <ac:spMkLst>
            <pc:docMk/>
            <pc:sldMk cId="2372030820" sldId="269"/>
            <ac:spMk id="15" creationId="{83F76408-026F-28A0-0C81-A69EA67D0171}"/>
          </ac:spMkLst>
        </pc:spChg>
        <pc:picChg chg="ord">
          <ac:chgData name="Yusheng Wu" userId="78652dc710e2697a" providerId="LiveId" clId="{A4F5A7FD-C872-4DA5-B66D-EF2C055C0D35}" dt="2026-08-15T03:11:12.989" v="54" actId="167"/>
          <ac:picMkLst>
            <pc:docMk/>
            <pc:sldMk cId="2372030820" sldId="269"/>
            <ac:picMk id="17" creationId="{3269A55B-0448-D90F-2AED-4B38744F0A55}"/>
          </ac:picMkLst>
        </pc:picChg>
      </pc:sldChg>
      <pc:sldChg chg="modSp mod">
        <pc:chgData name="Yusheng Wu" userId="78652dc710e2697a" providerId="LiveId" clId="{A4F5A7FD-C872-4DA5-B66D-EF2C055C0D35}" dt="2026-08-15T03:10:43.210" v="52" actId="1076"/>
        <pc:sldMkLst>
          <pc:docMk/>
          <pc:sldMk cId="3822508591" sldId="270"/>
        </pc:sldMkLst>
        <pc:spChg chg="mod">
          <ac:chgData name="Yusheng Wu" userId="78652dc710e2697a" providerId="LiveId" clId="{A4F5A7FD-C872-4DA5-B66D-EF2C055C0D35}" dt="2026-08-15T03:10:43.210" v="52" actId="1076"/>
          <ac:spMkLst>
            <pc:docMk/>
            <pc:sldMk cId="3822508591" sldId="270"/>
            <ac:spMk id="22" creationId="{DA820C99-2C3F-C7C4-0899-8B232FFB72FE}"/>
          </ac:spMkLst>
        </pc:spChg>
      </pc:sldChg>
      <pc:sldChg chg="modSp mod">
        <pc:chgData name="Yusheng Wu" userId="78652dc710e2697a" providerId="LiveId" clId="{A4F5A7FD-C872-4DA5-B66D-EF2C055C0D35}" dt="2026-08-15T03:11:59.707" v="75" actId="20577"/>
        <pc:sldMkLst>
          <pc:docMk/>
          <pc:sldMk cId="1107988719" sldId="271"/>
        </pc:sldMkLst>
        <pc:spChg chg="mod">
          <ac:chgData name="Yusheng Wu" userId="78652dc710e2697a" providerId="LiveId" clId="{A4F5A7FD-C872-4DA5-B66D-EF2C055C0D35}" dt="2026-08-15T03:11:59.707" v="75" actId="20577"/>
          <ac:spMkLst>
            <pc:docMk/>
            <pc:sldMk cId="1107988719" sldId="271"/>
            <ac:spMk id="23" creationId="{7F172463-302C-6F48-12DF-14EF32A1E208}"/>
          </ac:spMkLst>
        </pc:spChg>
      </pc:sldChg>
      <pc:sldChg chg="modSp mod">
        <pc:chgData name="Yusheng Wu" userId="78652dc710e2697a" providerId="LiveId" clId="{A4F5A7FD-C872-4DA5-B66D-EF2C055C0D35}" dt="2026-08-15T03:13:03.209" v="84" actId="20577"/>
        <pc:sldMkLst>
          <pc:docMk/>
          <pc:sldMk cId="3330820666" sldId="274"/>
        </pc:sldMkLst>
        <pc:spChg chg="mod">
          <ac:chgData name="Yusheng Wu" userId="78652dc710e2697a" providerId="LiveId" clId="{A4F5A7FD-C872-4DA5-B66D-EF2C055C0D35}" dt="2026-08-15T03:13:03.209" v="84" actId="20577"/>
          <ac:spMkLst>
            <pc:docMk/>
            <pc:sldMk cId="3330820666" sldId="274"/>
            <ac:spMk id="15" creationId="{7909E102-B23A-438D-2681-FCE00F68A5F1}"/>
          </ac:spMkLst>
        </pc:spChg>
      </pc:sldChg>
      <pc:sldChg chg="addSp modSp mod">
        <pc:chgData name="Yusheng Wu" userId="78652dc710e2697a" providerId="LiveId" clId="{A4F5A7FD-C872-4DA5-B66D-EF2C055C0D35}" dt="2026-08-15T03:16:06.186" v="147" actId="207"/>
        <pc:sldMkLst>
          <pc:docMk/>
          <pc:sldMk cId="1595324493" sldId="278"/>
        </pc:sldMkLst>
        <pc:spChg chg="add mod">
          <ac:chgData name="Yusheng Wu" userId="78652dc710e2697a" providerId="LiveId" clId="{A4F5A7FD-C872-4DA5-B66D-EF2C055C0D35}" dt="2026-08-15T03:16:06.186" v="147" actId="207"/>
          <ac:spMkLst>
            <pc:docMk/>
            <pc:sldMk cId="1595324493" sldId="278"/>
            <ac:spMk id="9" creationId="{5A41E0A5-A31F-1856-0D17-4BDDD22FAF59}"/>
          </ac:spMkLst>
        </pc:spChg>
      </pc:sldChg>
      <pc:sldChg chg="modSp mod">
        <pc:chgData name="Yusheng Wu" userId="78652dc710e2697a" providerId="LiveId" clId="{A4F5A7FD-C872-4DA5-B66D-EF2C055C0D35}" dt="2026-08-15T03:17:29.704" v="226" actId="20577"/>
        <pc:sldMkLst>
          <pc:docMk/>
          <pc:sldMk cId="2057649870" sldId="279"/>
        </pc:sldMkLst>
        <pc:spChg chg="mod">
          <ac:chgData name="Yusheng Wu" userId="78652dc710e2697a" providerId="LiveId" clId="{A4F5A7FD-C872-4DA5-B66D-EF2C055C0D35}" dt="2026-08-15T03:17:29.704" v="226" actId="20577"/>
          <ac:spMkLst>
            <pc:docMk/>
            <pc:sldMk cId="2057649870" sldId="279"/>
            <ac:spMk id="7" creationId="{636BE3F9-EEA4-1688-4A90-A88397AD498F}"/>
          </ac:spMkLst>
        </pc:spChg>
      </pc:sldChg>
      <pc:sldChg chg="modSp mod">
        <pc:chgData name="Yusheng Wu" userId="78652dc710e2697a" providerId="LiveId" clId="{A4F5A7FD-C872-4DA5-B66D-EF2C055C0D35}" dt="2026-08-15T03:07:47.717" v="32" actId="1076"/>
        <pc:sldMkLst>
          <pc:docMk/>
          <pc:sldMk cId="1870594242" sldId="281"/>
        </pc:sldMkLst>
        <pc:spChg chg="mod">
          <ac:chgData name="Yusheng Wu" userId="78652dc710e2697a" providerId="LiveId" clId="{A4F5A7FD-C872-4DA5-B66D-EF2C055C0D35}" dt="2026-08-15T03:07:47.717" v="32" actId="1076"/>
          <ac:spMkLst>
            <pc:docMk/>
            <pc:sldMk cId="1870594242" sldId="281"/>
            <ac:spMk id="18" creationId="{7C5C7E63-525A-1950-5060-C848D97C13E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F733F-940F-4CC8-ACD6-4D069117181F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58797-19B2-4323-BA9E-F676122D48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2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8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31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3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2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0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8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7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0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1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9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5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m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FB021-6C8C-C33E-0F1B-B48CD8ABFA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15414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04954D9-6E9E-62E8-1E76-7232AF48E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482602"/>
            <a:ext cx="7588155" cy="2236264"/>
          </a:xfrm>
        </p:spPr>
        <p:txBody>
          <a:bodyPr>
            <a:normAutofit/>
          </a:bodyPr>
          <a:lstStyle/>
          <a:p>
            <a:r>
              <a:rPr lang="en-US" altLang="zh-CN" sz="5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Probe EWSB </a:t>
            </a:r>
            <a:br>
              <a:rPr lang="en-US" altLang="zh-CN" sz="5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5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 vector bosons</a:t>
            </a:r>
            <a:endParaRPr lang="zh-CN" altLang="en-US" sz="5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049B39-D74F-D213-00B2-6A7D371EB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414091"/>
          </a:xfrm>
        </p:spPr>
        <p:txBody>
          <a:bodyPr>
            <a:normAutofit lnSpcReduction="10000"/>
          </a:bodyPr>
          <a:lstStyle/>
          <a:p>
            <a:r>
              <a:rPr lang="en-US" altLang="zh-CN" sz="2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Yusheng Wu</a:t>
            </a:r>
          </a:p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Science and Technology of China</a:t>
            </a:r>
          </a:p>
          <a:p>
            <a:r>
              <a:rPr lang="en-US" altLang="zh-CN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NOPP @ IHEP, August 14-16, 2026</a:t>
            </a:r>
            <a:endParaRPr lang="zh-CN" altLang="en-US" sz="20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706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0C94B-9872-4D28-922C-27E66E904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414A30-D3E4-ABEB-DCE4-CA8723BF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VV and offshell Higgs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B0CDF5-E56E-0F4B-EB66-E11587A72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A336F0-BA8A-1D6D-6304-36937FB3B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C8B39-4E5B-3500-1934-819C803A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10</a:t>
            </a:fld>
            <a:endParaRPr 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A820C99-2C3F-C7C4-0899-8B232FFB72FE}"/>
              </a:ext>
            </a:extLst>
          </p:cNvPr>
          <p:cNvSpPr txBox="1"/>
          <p:nvPr/>
        </p:nvSpPr>
        <p:spPr>
          <a:xfrm>
            <a:off x="946112" y="5523368"/>
            <a:ext cx="5370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precision ZZ and delicate interference </a:t>
            </a:r>
          </a:p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evidence of off-shell Higgs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4F63717-007B-5920-4C22-ACF684DD61FA}"/>
              </a:ext>
            </a:extLst>
          </p:cNvPr>
          <p:cNvSpPr txBox="1"/>
          <p:nvPr/>
        </p:nvSpPr>
        <p:spPr>
          <a:xfrm>
            <a:off x="6633965" y="5529672"/>
            <a:ext cx="493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Constrain total H width down to 10 MeV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Fig. 2: SM calculations of ZZ invariant mass in the gg and EW processes.">
            <a:extLst>
              <a:ext uri="{FF2B5EF4-FFF2-40B4-BE49-F238E27FC236}">
                <a16:creationId xmlns:a16="http://schemas.microsoft.com/office/drawing/2014/main" id="{CAEBB5D9-CF06-061C-2A25-AD71C3752C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93"/>
          <a:stretch>
            <a:fillRect/>
          </a:stretch>
        </p:blipFill>
        <p:spPr>
          <a:xfrm>
            <a:off x="917039" y="1188991"/>
            <a:ext cx="4436402" cy="4285645"/>
          </a:xfrm>
          <a:prstGeom prst="rect">
            <a:avLst/>
          </a:prstGeom>
        </p:spPr>
      </p:pic>
      <p:pic>
        <p:nvPicPr>
          <p:cNvPr id="8" name="图片 7" descr="Fig. 4: Log-likelihood scans of &#10;                        &#10;                          &#10;                        &#10;                        $${\mu }_{{{{{{\rm{F}}}}}}}^{{{{{{\rm{off}}}}{\mbox{-}}{{{\rm{shell}}}}}}}$$&#10;                        &#10;                          &#10;                            &#10;                              μ&#10;                            &#10;                            &#10;                              F&#10;                            &#10;                            &#10;                              off&#10;                              &#10;                                -&#10;                              &#10;                              shell&#10;                            &#10;                          &#10;                        &#10;                       and &#10;                        &#10;                          &#10;                        &#10;                        $${\mu }_{{{{{{\rm{V}}}}}}}^{{{{{{\rm{off}}}}{\mbox{-}}{{{\rm{shell}}}}}}}$$&#10;                        &#10;                          &#10;                            &#10;                              μ&#10;                            &#10;                            &#10;                              V&#10;                            &#10;                            &#10;                              off&#10;                              &#10;                                -&#10;                              &#10;                              shell&#10;                            &#10;                          &#10;                        &#10;                      , and ΓH.">
            <a:extLst>
              <a:ext uri="{FF2B5EF4-FFF2-40B4-BE49-F238E27FC236}">
                <a16:creationId xmlns:a16="http://schemas.microsoft.com/office/drawing/2014/main" id="{A98F34A1-4A4B-6F5F-B9EC-BA2A4AA2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748"/>
          <a:stretch>
            <a:fillRect/>
          </a:stretch>
        </p:blipFill>
        <p:spPr>
          <a:xfrm>
            <a:off x="5657832" y="1380043"/>
            <a:ext cx="3131835" cy="386343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6254EFF-D343-43F8-7C58-B73A7F487AC0}"/>
              </a:ext>
            </a:extLst>
          </p:cNvPr>
          <p:cNvSpPr txBox="1"/>
          <p:nvPr/>
        </p:nvSpPr>
        <p:spPr>
          <a:xfrm>
            <a:off x="8164877" y="557453"/>
            <a:ext cx="3342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Nature Physics 18 (2022) 1329–1334</a:t>
            </a:r>
          </a:p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PLB 846 (2023) 138223 </a:t>
            </a:r>
          </a:p>
        </p:txBody>
      </p:sp>
      <p:pic>
        <p:nvPicPr>
          <p:cNvPr id="12" name="图片 11" descr="图表, 直方图&#10;&#10;描述已自动生成">
            <a:extLst>
              <a:ext uri="{FF2B5EF4-FFF2-40B4-BE49-F238E27FC236}">
                <a16:creationId xmlns:a16="http://schemas.microsoft.com/office/drawing/2014/main" id="{A2648355-3C42-5CFF-929E-A9AE1E5D4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382" y="1796199"/>
            <a:ext cx="3098580" cy="297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08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C3BE8-6FE0-C844-854F-2E12D0889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269A55B-0448-D90F-2AED-4B38744F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441" y="1534989"/>
            <a:ext cx="5623837" cy="504157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EACD885-F114-691F-8F98-891AA6E7B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VV precision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AE5DD1-EE0B-D419-4BBA-54EA905B0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8B398F-563F-B9C2-1223-54A48975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60D77B-4E78-AC4B-0D80-61E878241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11</a:t>
            </a:fld>
            <a:endParaRPr lang="en-US"/>
          </a:p>
        </p:txBody>
      </p:sp>
      <p:pic>
        <p:nvPicPr>
          <p:cNvPr id="7" name="图片 6" descr="日程表&#10;&#10;AI 生成的内容可能不正确。">
            <a:extLst>
              <a:ext uri="{FF2B5EF4-FFF2-40B4-BE49-F238E27FC236}">
                <a16:creationId xmlns:a16="http://schemas.microsoft.com/office/drawing/2014/main" id="{0C70EDF1-FCCF-FC94-9A08-3D6AE8119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0" y="1249413"/>
            <a:ext cx="3817233" cy="399074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2BC883BF-771D-ECC4-2CA8-E24DAA3B6A49}"/>
              </a:ext>
            </a:extLst>
          </p:cNvPr>
          <p:cNvSpPr txBox="1"/>
          <p:nvPr/>
        </p:nvSpPr>
        <p:spPr>
          <a:xfrm>
            <a:off x="569279" y="5309086"/>
            <a:ext cx="3964162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&lt;3% fiducial </a:t>
            </a:r>
            <a:r>
              <a:rPr lang="en-US" altLang="zh-CN" b="1" dirty="0">
                <a:solidFill>
                  <a:srgbClr val="0070C0"/>
                </a:solidFill>
                <a:latin typeface="Symbol" panose="05050102010706020507" pitchFamily="18" charset="2"/>
                <a:ea typeface="微软雅黑" panose="020B0503020204020204" pitchFamily="34" charset="-122"/>
              </a:rPr>
              <a:t>s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precision</a:t>
            </a:r>
          </a:p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Significantly improved precision test capacity in EW sector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84A5BA-7950-4E94-BC87-8B1E8816BA15}"/>
              </a:ext>
            </a:extLst>
          </p:cNvPr>
          <p:cNvSpPr txBox="1"/>
          <p:nvPr/>
        </p:nvSpPr>
        <p:spPr>
          <a:xfrm>
            <a:off x="9966134" y="404998"/>
            <a:ext cx="1959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JHEP 08 (2025) 142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9BA0C2B-ACA0-FEB8-60A0-9B1C01708E71}"/>
              </a:ext>
            </a:extLst>
          </p:cNvPr>
          <p:cNvSpPr txBox="1"/>
          <p:nvPr/>
        </p:nvSpPr>
        <p:spPr>
          <a:xfrm>
            <a:off x="4429881" y="732675"/>
            <a:ext cx="6758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NLO+PS  NLO+PS x NLO EW </a:t>
            </a:r>
          </a:p>
          <a:p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NLO multileg + PS x NLO EW or NNLO+PS x NLO EW …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3F76408-026F-28A0-0C81-A69EA67D0171}"/>
              </a:ext>
            </a:extLst>
          </p:cNvPr>
          <p:cNvSpPr txBox="1"/>
          <p:nvPr/>
        </p:nvSpPr>
        <p:spPr>
          <a:xfrm>
            <a:off x="10046203" y="2974554"/>
            <a:ext cx="2026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Exploration into previously inaccessible high-energy regions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030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6B2C1-2754-5DEC-7BA4-212273DB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9CD0FD-089D-599D-53A7-C0B83F35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Vector Boson Scattering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ACC818-0E6A-E1BC-EFE8-32B176333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FD8052-80DB-EB06-8148-BC8267FE3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CB73B8-75F5-A1EB-231C-2479FF524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12</a:t>
            </a:fld>
            <a:endParaRPr 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E15148F-B0BE-F3F8-AFCF-9FB856CA1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47" y="1547206"/>
            <a:ext cx="4114800" cy="386786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DD6F1E2-BFD7-A1F3-47B1-E8ACC1394321}"/>
              </a:ext>
            </a:extLst>
          </p:cNvPr>
          <p:cNvSpPr txBox="1"/>
          <p:nvPr/>
        </p:nvSpPr>
        <p:spPr>
          <a:xfrm>
            <a:off x="765020" y="1173792"/>
            <a:ext cx="25103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PRL 113 (2014) 141803 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D861CA0-7218-5106-94A3-6E85E7B9ADC3}"/>
              </a:ext>
            </a:extLst>
          </p:cNvPr>
          <p:cNvSpPr txBox="1"/>
          <p:nvPr/>
        </p:nvSpPr>
        <p:spPr>
          <a:xfrm>
            <a:off x="956492" y="5529672"/>
            <a:ext cx="4385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Started 10 years ago with </a:t>
            </a:r>
            <a:r>
              <a:rPr lang="en-US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same-sign WW pairs + two jets </a:t>
            </a: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with a handful of signal events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F172463-302C-6F48-12DF-14EF32A1E208}"/>
              </a:ext>
            </a:extLst>
          </p:cNvPr>
          <p:cNvSpPr txBox="1"/>
          <p:nvPr/>
        </p:nvSpPr>
        <p:spPr>
          <a:xfrm>
            <a:off x="6296140" y="5593672"/>
            <a:ext cx="5442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 EW VVjj modes have been observed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First-stage validation of EWSB predictions</a:t>
            </a:r>
          </a:p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Start to investigate more …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C7D62A30-32D2-26B0-1AE8-3DDD22588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479" y="1047313"/>
            <a:ext cx="6482979" cy="4610358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DFC1073E-D653-8519-BB04-ECB6AAC31080}"/>
              </a:ext>
            </a:extLst>
          </p:cNvPr>
          <p:cNvSpPr/>
          <p:nvPr/>
        </p:nvSpPr>
        <p:spPr>
          <a:xfrm>
            <a:off x="5400479" y="4014859"/>
            <a:ext cx="6660890" cy="14002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88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4870-34BB-B131-BA0B-1F6E7EF46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80724C-5BB4-489B-B713-87B3AAD0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Vector Boson Scattering: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Rarest VBS ZZ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7C65F0-51E8-CFB9-5CE3-9BBA3592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885C34-6A8B-82AC-66EF-6206DD7C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6A1514-70AA-464B-6AC9-48D23D5E1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13</a:t>
            </a:fld>
            <a:endParaRPr lang="en-US"/>
          </a:p>
        </p:txBody>
      </p:sp>
      <p:pic>
        <p:nvPicPr>
          <p:cNvPr id="7" name="图片 6" descr="形状&#10;&#10;低可信度描述已自动生成">
            <a:extLst>
              <a:ext uri="{FF2B5EF4-FFF2-40B4-BE49-F238E27FC236}">
                <a16:creationId xmlns:a16="http://schemas.microsoft.com/office/drawing/2014/main" id="{D0837545-0E30-A97D-C0DE-DDF57EDCC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2196355"/>
            <a:ext cx="3234239" cy="226396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EC23A8C-11E3-879F-B364-3BEE07B273F5}"/>
              </a:ext>
            </a:extLst>
          </p:cNvPr>
          <p:cNvSpPr txBox="1"/>
          <p:nvPr/>
        </p:nvSpPr>
        <p:spPr>
          <a:xfrm>
            <a:off x="376624" y="4460322"/>
            <a:ext cx="3038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Fiducial </a:t>
            </a:r>
            <a:r>
              <a:rPr lang="en-US" altLang="zh-CN" dirty="0">
                <a:solidFill>
                  <a:srgbClr val="0070C0"/>
                </a:solidFill>
                <a:latin typeface="Symbol" panose="05050102010706020507" pitchFamily="18" charset="2"/>
                <a:ea typeface="微软雅黑" panose="020B0503020204020204" pitchFamily="34" charset="-122"/>
              </a:rPr>
              <a:t>s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as small as 0.1 fb, but rich in physics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45CA056-D75A-5DD5-74A5-91067A4B9AE3}"/>
              </a:ext>
            </a:extLst>
          </p:cNvPr>
          <p:cNvSpPr txBox="1"/>
          <p:nvPr/>
        </p:nvSpPr>
        <p:spPr>
          <a:xfrm>
            <a:off x="8924769" y="942634"/>
            <a:ext cx="3276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Nature Physics 19 (2023) 237–253</a:t>
            </a:r>
          </a:p>
          <a:p>
            <a:r>
              <a:rPr lang="fr-F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arXiv:2606.20558 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 descr="图片包含 图表&#10;&#10;描述已自动生成">
            <a:extLst>
              <a:ext uri="{FF2B5EF4-FFF2-40B4-BE49-F238E27FC236}">
                <a16:creationId xmlns:a16="http://schemas.microsoft.com/office/drawing/2014/main" id="{588E355D-1BA3-8CDB-4B74-152BFA149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14" y="1683344"/>
            <a:ext cx="3954714" cy="3864085"/>
          </a:xfrm>
          <a:prstGeom prst="rect">
            <a:avLst/>
          </a:prstGeom>
        </p:spPr>
      </p:pic>
      <p:sp>
        <p:nvSpPr>
          <p:cNvPr id="27" name="箭头: 右 26">
            <a:extLst>
              <a:ext uri="{FF2B5EF4-FFF2-40B4-BE49-F238E27FC236}">
                <a16:creationId xmlns:a16="http://schemas.microsoft.com/office/drawing/2014/main" id="{0C1ECADF-F0D8-2B24-F24A-C5807AF98A06}"/>
              </a:ext>
            </a:extLst>
          </p:cNvPr>
          <p:cNvSpPr/>
          <p:nvPr/>
        </p:nvSpPr>
        <p:spPr>
          <a:xfrm rot="18868460">
            <a:off x="6376617" y="5539512"/>
            <a:ext cx="346282" cy="2718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F163E536-C445-31D5-173D-D95A5464D3AD}"/>
              </a:ext>
            </a:extLst>
          </p:cNvPr>
          <p:cNvSpPr txBox="1"/>
          <p:nvPr/>
        </p:nvSpPr>
        <p:spPr>
          <a:xfrm>
            <a:off x="3631474" y="5456662"/>
            <a:ext cx="2752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observation with ML enhancement</a:t>
            </a:r>
          </a:p>
        </p:txBody>
      </p:sp>
      <p:pic>
        <p:nvPicPr>
          <p:cNvPr id="31" name="图片 30" descr="图表, 直方图&#10;&#10;描述已自动生成">
            <a:extLst>
              <a:ext uri="{FF2B5EF4-FFF2-40B4-BE49-F238E27FC236}">
                <a16:creationId xmlns:a16="http://schemas.microsoft.com/office/drawing/2014/main" id="{BD5EF854-2906-BDA2-1EB5-5750B75B0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179" y="1605464"/>
            <a:ext cx="4361190" cy="4243075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1578C41F-1EC5-789E-BD83-D80690C81840}"/>
              </a:ext>
            </a:extLst>
          </p:cNvPr>
          <p:cNvSpPr txBox="1"/>
          <p:nvPr/>
        </p:nvSpPr>
        <p:spPr>
          <a:xfrm>
            <a:off x="8005152" y="5848539"/>
            <a:ext cx="375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Peek into high mass behaviors with fully reconstructable states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435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E719-5B6F-896D-EE90-29F982283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5F501-9662-A564-D666-A340ED9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Vector Boson Scattering: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VBS ssWW and WZ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CC5F1C-F184-A5D5-4762-B2E2F10EB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461904-33A0-955D-7212-B0751247E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3836F0-4EB3-8FFB-ED60-EADB00188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14</a:t>
            </a:fld>
            <a:endParaRPr 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DA38604-A4C4-2BD0-645A-F3471E94D103}"/>
              </a:ext>
            </a:extLst>
          </p:cNvPr>
          <p:cNvSpPr txBox="1"/>
          <p:nvPr/>
        </p:nvSpPr>
        <p:spPr>
          <a:xfrm>
            <a:off x="6874069" y="1293338"/>
            <a:ext cx="32765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JHEP 06 (2024) 192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F55D9C2-DAA3-3E43-4E9E-7E1DAA4B0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98" y="1601115"/>
            <a:ext cx="4639589" cy="45011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37651D-F2D1-47F7-2F6C-529E84BAB78B}"/>
              </a:ext>
            </a:extLst>
          </p:cNvPr>
          <p:cNvSpPr txBox="1"/>
          <p:nvPr/>
        </p:nvSpPr>
        <p:spPr>
          <a:xfrm>
            <a:off x="1328910" y="1339856"/>
            <a:ext cx="23507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PLB 841 (2023) 137495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09DA739-8179-4E30-2C18-9974FDB6A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936" y="1707614"/>
            <a:ext cx="4274401" cy="481437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909E102-B23A-438D-2681-FCE00F68A5F1}"/>
              </a:ext>
            </a:extLst>
          </p:cNvPr>
          <p:cNvSpPr txBox="1"/>
          <p:nvPr/>
        </p:nvSpPr>
        <p:spPr>
          <a:xfrm>
            <a:off x="1494706" y="6057703"/>
            <a:ext cx="466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Examine high-energy behavior with differential measurements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082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04EA1-F295-1E9A-995B-302D4C160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105060-E522-AB42-1F30-31861938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Triboson and Yukawa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C72A88-AFFC-05E5-18B7-DE3736133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B300E0-0DA3-A725-2409-8F64EAB85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8C0A86-105D-94B4-893C-A81E9DDD3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15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6D6FD45-0B01-34D3-B419-EB82E5B80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32" y="1250411"/>
            <a:ext cx="8560526" cy="208651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A17A8C6-B8FE-23D0-EECE-467FC88520B4}"/>
              </a:ext>
            </a:extLst>
          </p:cNvPr>
          <p:cNvSpPr txBox="1"/>
          <p:nvPr/>
        </p:nvSpPr>
        <p:spPr>
          <a:xfrm>
            <a:off x="729907" y="1315376"/>
            <a:ext cx="29015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JHEP 04 (2021) 023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DD45DD4-33F5-3C28-86CD-C9A682D19E34}"/>
              </a:ext>
            </a:extLst>
          </p:cNvPr>
          <p:cNvSpPr txBox="1"/>
          <p:nvPr/>
        </p:nvSpPr>
        <p:spPr>
          <a:xfrm>
            <a:off x="803142" y="4212595"/>
            <a:ext cx="3262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PRL 132 (2024) 121901 (CMS) 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6CCCCCD-4C39-F1E5-BE94-A784CC59899C}"/>
              </a:ext>
            </a:extLst>
          </p:cNvPr>
          <p:cNvSpPr txBox="1"/>
          <p:nvPr/>
        </p:nvSpPr>
        <p:spPr>
          <a:xfrm>
            <a:off x="837282" y="3336930"/>
            <a:ext cx="9347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Off-shell Higgs diagram important to unitarize high-energy behavior of VVV production 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 sensitivity to light quark Yukawa,</a:t>
            </a:r>
            <a:r>
              <a:rPr lang="zh-CN" altLang="en-US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O(100)</a:t>
            </a:r>
            <a:r>
              <a:rPr lang="zh-CN" altLang="en-US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upper</a:t>
            </a:r>
            <a:r>
              <a:rPr lang="zh-CN" altLang="en-US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limit</a:t>
            </a:r>
            <a:r>
              <a:rPr lang="zh-CN" altLang="en-US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(?) on</a:t>
            </a:r>
            <a:r>
              <a:rPr lang="zh-CN" altLang="en-US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70C0"/>
                </a:solidFill>
                <a:latin typeface="Symbol" panose="05050102010706020507" pitchFamily="18" charset="2"/>
                <a:sym typeface="Wingdings" panose="05000000000000000000" pitchFamily="2" charset="2"/>
              </a:rPr>
              <a:t>k</a:t>
            </a:r>
            <a:r>
              <a:rPr lang="en-US" altLang="zh-CN" baseline="-25000" dirty="0">
                <a:solidFill>
                  <a:srgbClr val="0070C0"/>
                </a:solidFill>
                <a:sym typeface="Wingdings" panose="05000000000000000000" pitchFamily="2" charset="2"/>
              </a:rPr>
              <a:t>f</a:t>
            </a:r>
            <a:r>
              <a:rPr lang="en-US" altLang="zh-CN" dirty="0">
                <a:solidFill>
                  <a:srgbClr val="0070C0"/>
                </a:solidFill>
                <a:sym typeface="Wingdings" panose="05000000000000000000" pitchFamily="2" charset="2"/>
              </a:rPr>
              <a:t> for HL-LHC</a:t>
            </a:r>
            <a:endParaRPr lang="zh-CN" altLang="en-US" dirty="0">
              <a:solidFill>
                <a:srgbClr val="0070C0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E3583A5-6032-814D-3FE4-3EA22AF00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82" y="4643621"/>
            <a:ext cx="7781685" cy="155965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7D9A1B78-DC4D-7392-AFDA-924A87FD9D08}"/>
              </a:ext>
            </a:extLst>
          </p:cNvPr>
          <p:cNvSpPr txBox="1"/>
          <p:nvPr/>
        </p:nvSpPr>
        <p:spPr>
          <a:xfrm>
            <a:off x="8989763" y="4961784"/>
            <a:ext cx="2985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WW</a:t>
            </a:r>
            <a:r>
              <a:rPr lang="en-US" altLang="zh-CN" dirty="0">
                <a:solidFill>
                  <a:srgbClr val="0070C0"/>
                </a:solidFill>
                <a:latin typeface="Symbol" panose="05050102010706020507" pitchFamily="18" charset="2"/>
              </a:rPr>
              <a:t>g</a:t>
            </a:r>
            <a:r>
              <a:rPr lang="en-US" altLang="zh-CN" dirty="0">
                <a:solidFill>
                  <a:srgbClr val="0070C0"/>
                </a:solidFill>
              </a:rPr>
              <a:t> also contains </a:t>
            </a:r>
            <a:r>
              <a:rPr lang="en-US" altLang="zh-CN" dirty="0">
                <a:solidFill>
                  <a:srgbClr val="0070C0"/>
                </a:solidFill>
                <a:latin typeface="Symbol" panose="05050102010706020507" pitchFamily="18" charset="2"/>
              </a:rPr>
              <a:t>g</a:t>
            </a:r>
            <a:r>
              <a:rPr lang="en-US" altLang="zh-CN" dirty="0">
                <a:solidFill>
                  <a:srgbClr val="0070C0"/>
                </a:solidFill>
              </a:rPr>
              <a:t>H production with sensitivity to Yukawa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59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737E6-5D66-6BCA-1F42-9B14C56AB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69A9A4-583F-04DB-5AC0-CF963C542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Diboson Polarisation (ZZ)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A2F356-B3AF-5EE8-AED9-B4454D8E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879B04-56E6-9DA5-DC84-54FE8A68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AD8943-411D-0E4F-7526-71DBD777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16</a:t>
            </a:fld>
            <a:endParaRPr 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63A2256-13D0-E886-50F5-531A1284FBCB}"/>
              </a:ext>
            </a:extLst>
          </p:cNvPr>
          <p:cNvSpPr txBox="1"/>
          <p:nvPr/>
        </p:nvSpPr>
        <p:spPr>
          <a:xfrm>
            <a:off x="612648" y="1188592"/>
            <a:ext cx="5727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V</a:t>
            </a:r>
            <a:r>
              <a:rPr lang="en-US" altLang="zh-CN" baseline="-25000" dirty="0">
                <a:solidFill>
                  <a:srgbClr val="0070C0"/>
                </a:solidFill>
              </a:rPr>
              <a:t>L</a:t>
            </a:r>
            <a:r>
              <a:rPr lang="en-US" altLang="zh-CN" dirty="0">
                <a:solidFill>
                  <a:srgbClr val="0070C0"/>
                </a:solidFill>
              </a:rPr>
              <a:t>V</a:t>
            </a:r>
            <a:r>
              <a:rPr lang="en-US" altLang="zh-CN" baseline="-25000" dirty="0">
                <a:solidFill>
                  <a:srgbClr val="0070C0"/>
                </a:solidFill>
              </a:rPr>
              <a:t>L</a:t>
            </a:r>
            <a:r>
              <a:rPr lang="en-US" altLang="zh-CN" baseline="30000" dirty="0">
                <a:solidFill>
                  <a:srgbClr val="0070C0"/>
                </a:solidFill>
              </a:rPr>
              <a:t> </a:t>
            </a:r>
            <a:r>
              <a:rPr lang="en-US" altLang="zh-CN" dirty="0">
                <a:solidFill>
                  <a:srgbClr val="0070C0"/>
                </a:solidFill>
              </a:rPr>
              <a:t>typically &lt; 10% in inclusive phase space</a:t>
            </a:r>
          </a:p>
          <a:p>
            <a:r>
              <a:rPr lang="en-US" altLang="zh-CN" dirty="0">
                <a:solidFill>
                  <a:srgbClr val="0070C0"/>
                </a:solidFill>
              </a:rPr>
              <a:t>Experimental challenging to separate it out</a:t>
            </a:r>
          </a:p>
          <a:p>
            <a:r>
              <a:rPr lang="en-US" altLang="zh-CN" dirty="0">
                <a:solidFill>
                  <a:srgbClr val="0070C0"/>
                </a:solidFill>
              </a:rPr>
              <a:t>Template modelling important (NLO+PS essential)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6617EC5-FA59-69AE-0FB3-EEA7CF91D384}"/>
              </a:ext>
            </a:extLst>
          </p:cNvPr>
          <p:cNvSpPr txBox="1"/>
          <p:nvPr/>
        </p:nvSpPr>
        <p:spPr>
          <a:xfrm>
            <a:off x="8754802" y="283151"/>
            <a:ext cx="33747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arXiv:2607.12879 (submitted to PRL)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C60DD97-0116-3682-8472-DA9ACC195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11" y="2265490"/>
            <a:ext cx="6658485" cy="36063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4E9AF8E-3D2B-D61A-3158-AD49A6092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101" y="1129226"/>
            <a:ext cx="3425489" cy="281824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E6A74E-0C6C-7E2A-6655-4D5FF4CCE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174" y="3896764"/>
            <a:ext cx="3328929" cy="27388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EAF69DFF-55AE-7888-2931-A1C78FCD9113}"/>
              </a:ext>
            </a:extLst>
          </p:cNvPr>
          <p:cNvSpPr txBox="1"/>
          <p:nvPr/>
        </p:nvSpPr>
        <p:spPr>
          <a:xfrm>
            <a:off x="3910988" y="5023692"/>
            <a:ext cx="3328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- decay angles</a:t>
            </a:r>
          </a:p>
          <a:p>
            <a:r>
              <a:rPr lang="en-US" altLang="zh-CN" b="1" dirty="0">
                <a:solidFill>
                  <a:srgbClr val="C00000"/>
                </a:solidFill>
              </a:rPr>
              <a:t>- energy dependence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737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570CC-B8BC-76B9-6ACF-3CE7B597B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B4F36D-27DB-C62E-F5D9-64DCAA04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Diboson Polarisation (ZZ)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FA1B59-FE8E-F2AB-060F-D733F5A67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71A43D-DF7E-5E13-FB8E-654DC1ED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E1BAC3-44F0-2ECA-27D7-5FBE82A3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17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50AA613-25A6-E9D8-BE87-F24B81615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9" y="1250411"/>
            <a:ext cx="4813949" cy="396056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E5A6D6B-4B5C-2D46-E7B8-B4A969B03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414" y="3584144"/>
            <a:ext cx="5468814" cy="32536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28738C5-2C45-8D70-362A-DA35A2BE3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68" y="1174722"/>
            <a:ext cx="4233446" cy="251868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920CCDD-7E7C-98B8-AFE7-6BCCE67DFC88}"/>
              </a:ext>
            </a:extLst>
          </p:cNvPr>
          <p:cNvSpPr txBox="1"/>
          <p:nvPr/>
        </p:nvSpPr>
        <p:spPr>
          <a:xfrm>
            <a:off x="8754802" y="283151"/>
            <a:ext cx="33747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arXiv:2607.12879 (submitted to PRL)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BC5034F-1FA6-E7E0-0C75-8F15FDABE6E8}"/>
              </a:ext>
            </a:extLst>
          </p:cNvPr>
          <p:cNvSpPr txBox="1"/>
          <p:nvPr/>
        </p:nvSpPr>
        <p:spPr>
          <a:xfrm>
            <a:off x="870333" y="5210978"/>
            <a:ext cx="4004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ML enhancement of Z</a:t>
            </a:r>
            <a:r>
              <a:rPr lang="en-US" altLang="zh-CN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detection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F359712-AF73-F095-4DFA-7FF297D92096}"/>
              </a:ext>
            </a:extLst>
          </p:cNvPr>
          <p:cNvSpPr txBox="1"/>
          <p:nvPr/>
        </p:nvSpPr>
        <p:spPr>
          <a:xfrm>
            <a:off x="9442797" y="1524493"/>
            <a:ext cx="240396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Combing partial Run 3 + Run 2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</a:p>
          <a:p>
            <a:endParaRPr lang="en-US" altLang="zh-CN" sz="5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First observation of 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production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7E17005-2CDC-FBCF-FDDB-59D86396692F}"/>
              </a:ext>
            </a:extLst>
          </p:cNvPr>
          <p:cNvSpPr txBox="1"/>
          <p:nvPr/>
        </p:nvSpPr>
        <p:spPr>
          <a:xfrm>
            <a:off x="10442186" y="4296578"/>
            <a:ext cx="1619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Attempt to study the energy dependence 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2088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587A7-FC7D-3E67-6E6D-4762826BA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F05B64-3C3D-42EE-52D7-1E9236F58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Diboson Polarisation (WZ)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058B4E-B562-166F-573C-0E6363B45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898539-02B7-1EAA-CDDA-D04E31D8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9DF5B0-02D9-0BA5-8652-145F30967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18</a:t>
            </a:fld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B72123-C520-ACB1-D28E-BD5CBECC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649655"/>
            <a:ext cx="3988069" cy="398597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B16685C-83AA-0865-CFFE-9B7FDB17F31B}"/>
              </a:ext>
            </a:extLst>
          </p:cNvPr>
          <p:cNvSpPr txBox="1"/>
          <p:nvPr/>
        </p:nvSpPr>
        <p:spPr>
          <a:xfrm>
            <a:off x="612648" y="1341878"/>
            <a:ext cx="23341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PLB 843 (2023) 137895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4C114ED-F65F-5B88-3948-468FD852F0BF}"/>
              </a:ext>
            </a:extLst>
          </p:cNvPr>
          <p:cNvSpPr txBox="1"/>
          <p:nvPr/>
        </p:nvSpPr>
        <p:spPr>
          <a:xfrm>
            <a:off x="886858" y="5674981"/>
            <a:ext cx="2787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V</a:t>
            </a:r>
            <a:r>
              <a:rPr lang="en-US" altLang="zh-CN" b="1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zh-CN" b="1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observation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57F32C1-C957-975F-40FA-2212092C7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969" y="1250411"/>
            <a:ext cx="3545015" cy="343932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EAB7C0D-879F-2E89-2780-8E82854152F3}"/>
              </a:ext>
            </a:extLst>
          </p:cNvPr>
          <p:cNvSpPr txBox="1"/>
          <p:nvPr/>
        </p:nvSpPr>
        <p:spPr>
          <a:xfrm>
            <a:off x="6516971" y="1034101"/>
            <a:ext cx="22130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PRL 133 (2024) 101802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176D470-4ED5-1AAC-4EA8-7CF6F618C199}"/>
              </a:ext>
            </a:extLst>
          </p:cNvPr>
          <p:cNvSpPr txBox="1"/>
          <p:nvPr/>
        </p:nvSpPr>
        <p:spPr>
          <a:xfrm>
            <a:off x="8729983" y="2095103"/>
            <a:ext cx="3151709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Attempt to probe higher-energy behavior of W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</a:p>
          <a:p>
            <a:endParaRPr lang="en-US" altLang="zh-CN" sz="500" baseline="-250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5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Observation of 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 pT&gt;100 GeV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78E422B-0BD1-9B1A-1C9E-39F6D0890C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8944"/>
          <a:stretch>
            <a:fillRect/>
          </a:stretch>
        </p:blipFill>
        <p:spPr>
          <a:xfrm>
            <a:off x="5517384" y="4714163"/>
            <a:ext cx="5582110" cy="164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26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24C26-A490-4176-F97E-53605B45A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05CD79-6568-9715-93ED-F43A395F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Boson Polarisation in VBS (WW)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56D03B-756F-DAA0-17B7-3A38E38F3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6D483E-9EE6-311B-95D8-D0A830C7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980D10-379B-672E-1FF4-8FD4C8DFE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19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E1CE680-91BF-99D5-E47C-7EEC83919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543977"/>
            <a:ext cx="7518294" cy="408953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CCA2C31-CE2E-3168-0DFA-EE045370C0B8}"/>
              </a:ext>
            </a:extLst>
          </p:cNvPr>
          <p:cNvSpPr txBox="1"/>
          <p:nvPr/>
        </p:nvSpPr>
        <p:spPr>
          <a:xfrm>
            <a:off x="9661294" y="745636"/>
            <a:ext cx="21854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PRL 135 (2025) 111802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A8762C6-704B-424B-7FD9-B5A6CD2B861C}"/>
              </a:ext>
            </a:extLst>
          </p:cNvPr>
          <p:cNvSpPr txBox="1"/>
          <p:nvPr/>
        </p:nvSpPr>
        <p:spPr>
          <a:xfrm>
            <a:off x="1036963" y="5663029"/>
            <a:ext cx="51655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evidence on W</a:t>
            </a:r>
            <a:r>
              <a:rPr lang="en-US" altLang="zh-CN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en-US" altLang="zh-CN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polarized production in same-sign WW VBS process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5680F40-FD04-4CF8-0C5B-60810E1BA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966" y="2770761"/>
            <a:ext cx="3533775" cy="276225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83AE191-627F-F812-F962-7AFBA82A540A}"/>
              </a:ext>
            </a:extLst>
          </p:cNvPr>
          <p:cNvSpPr txBox="1"/>
          <p:nvPr/>
        </p:nvSpPr>
        <p:spPr>
          <a:xfrm>
            <a:off x="8648061" y="5479623"/>
            <a:ext cx="15815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1412.8367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D900D61-D80A-92F3-6D0C-F572E5C62C9E}"/>
              </a:ext>
            </a:extLst>
          </p:cNvPr>
          <p:cNvSpPr txBox="1"/>
          <p:nvPr/>
        </p:nvSpPr>
        <p:spPr>
          <a:xfrm>
            <a:off x="8569879" y="1543977"/>
            <a:ext cx="3276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Accumulated experience and ML enhancement lead to the milestone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249498D-B33C-4156-D252-0EA3649555FA}"/>
              </a:ext>
            </a:extLst>
          </p:cNvPr>
          <p:cNvSpPr txBox="1"/>
          <p:nvPr/>
        </p:nvSpPr>
        <p:spPr>
          <a:xfrm>
            <a:off x="8648061" y="5814431"/>
            <a:ext cx="292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Larger datasets to probe the EWSB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6612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97BB15-CEF0-037A-6D97-48598E74C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Physics with Vector Bosons at High-energy Frontier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8CC5C0-6132-5AA3-B218-ED5F60E77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67944C-B0FE-D263-8D60-73260A6A1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3F3407-3CF2-F4D6-3764-8138DAB84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</a:t>
            </a:fld>
            <a:endParaRPr 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A259B4A5-398C-89A2-6B68-056A5E0C42B4}"/>
              </a:ext>
            </a:extLst>
          </p:cNvPr>
          <p:cNvGrpSpPr/>
          <p:nvPr/>
        </p:nvGrpSpPr>
        <p:grpSpPr>
          <a:xfrm>
            <a:off x="1189393" y="1473328"/>
            <a:ext cx="9677667" cy="4346516"/>
            <a:chOff x="780482" y="1219582"/>
            <a:chExt cx="9677667" cy="4346516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71CE636-73A4-E058-34DB-D9B003C7BDF5}"/>
                </a:ext>
              </a:extLst>
            </p:cNvPr>
            <p:cNvGrpSpPr/>
            <p:nvPr/>
          </p:nvGrpSpPr>
          <p:grpSpPr>
            <a:xfrm>
              <a:off x="780482" y="1592172"/>
              <a:ext cx="1997987" cy="3482503"/>
              <a:chOff x="205304" y="1329803"/>
              <a:chExt cx="2423465" cy="3482503"/>
            </a:xfrm>
          </p:grpSpPr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A4F1D66D-A11A-87D9-2714-7B0040E31574}"/>
                  </a:ext>
                </a:extLst>
              </p:cNvPr>
              <p:cNvCxnSpPr/>
              <p:nvPr/>
            </p:nvCxnSpPr>
            <p:spPr>
              <a:xfrm>
                <a:off x="2572269" y="1329803"/>
                <a:ext cx="0" cy="3482503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7">
                <a:extLst>
                  <a:ext uri="{FF2B5EF4-FFF2-40B4-BE49-F238E27FC236}">
                    <a16:creationId xmlns:a16="http://schemas.microsoft.com/office/drawing/2014/main" id="{0510FC19-DD58-991B-A918-D0CF6CC1C8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0400000" flipV="1">
                <a:off x="745994" y="3695685"/>
                <a:ext cx="1882775" cy="1587"/>
                <a:chOff x="1392" y="1488"/>
                <a:chExt cx="1584" cy="0"/>
              </a:xfrm>
            </p:grpSpPr>
            <p:sp>
              <p:nvSpPr>
                <p:cNvPr id="63" name="Line 8">
                  <a:extLst>
                    <a:ext uri="{FF2B5EF4-FFF2-40B4-BE49-F238E27FC236}">
                      <a16:creationId xmlns:a16="http://schemas.microsoft.com/office/drawing/2014/main" id="{62F07279-32E9-7D44-84BD-06E12A338F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488"/>
                  <a:ext cx="864" cy="0"/>
                </a:xfrm>
                <a:prstGeom prst="line">
                  <a:avLst/>
                </a:prstGeom>
                <a:noFill/>
                <a:ln w="5715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Line 9">
                  <a:extLst>
                    <a:ext uri="{FF2B5EF4-FFF2-40B4-BE49-F238E27FC236}">
                      <a16:creationId xmlns:a16="http://schemas.microsoft.com/office/drawing/2014/main" id="{E883E431-603C-C0B9-28DC-BCE312B9AB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488"/>
                  <a:ext cx="1584" cy="0"/>
                </a:xfrm>
                <a:prstGeom prst="line">
                  <a:avLst/>
                </a:prstGeom>
                <a:noFill/>
                <a:ln w="5715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4" name="Group 4">
                <a:extLst>
                  <a:ext uri="{FF2B5EF4-FFF2-40B4-BE49-F238E27FC236}">
                    <a16:creationId xmlns:a16="http://schemas.microsoft.com/office/drawing/2014/main" id="{EE0B35A4-195F-2AE2-1796-DF3E843FD2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200000">
                <a:off x="716676" y="2151600"/>
                <a:ext cx="1882775" cy="173037"/>
                <a:chOff x="1392" y="1488"/>
                <a:chExt cx="1584" cy="0"/>
              </a:xfrm>
            </p:grpSpPr>
            <p:sp>
              <p:nvSpPr>
                <p:cNvPr id="61" name="Line 5">
                  <a:extLst>
                    <a:ext uri="{FF2B5EF4-FFF2-40B4-BE49-F238E27FC236}">
                      <a16:creationId xmlns:a16="http://schemas.microsoft.com/office/drawing/2014/main" id="{BD11C69C-6DE2-71A1-C705-885558591E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488"/>
                  <a:ext cx="864" cy="0"/>
                </a:xfrm>
                <a:prstGeom prst="line">
                  <a:avLst/>
                </a:prstGeom>
                <a:noFill/>
                <a:ln w="5715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Line 6">
                  <a:extLst>
                    <a:ext uri="{FF2B5EF4-FFF2-40B4-BE49-F238E27FC236}">
                      <a16:creationId xmlns:a16="http://schemas.microsoft.com/office/drawing/2014/main" id="{81549F66-F079-B9E5-B6B5-FA863BD179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488"/>
                  <a:ext cx="1584" cy="0"/>
                </a:xfrm>
                <a:prstGeom prst="line">
                  <a:avLst/>
                </a:prstGeom>
                <a:noFill/>
                <a:ln w="5715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5" name="Group 126">
                <a:extLst>
                  <a:ext uri="{FF2B5EF4-FFF2-40B4-BE49-F238E27FC236}">
                    <a16:creationId xmlns:a16="http://schemas.microsoft.com/office/drawing/2014/main" id="{0E35EC56-6BDA-EE31-1C85-7AA5CBB181C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05305" y="2478793"/>
                <a:ext cx="2366963" cy="320556"/>
                <a:chOff x="804" y="3206"/>
                <a:chExt cx="2344" cy="314"/>
              </a:xfrm>
            </p:grpSpPr>
            <p:sp>
              <p:nvSpPr>
                <p:cNvPr id="54" name="Freeform 127">
                  <a:extLst>
                    <a:ext uri="{FF2B5EF4-FFF2-40B4-BE49-F238E27FC236}">
                      <a16:creationId xmlns:a16="http://schemas.microsoft.com/office/drawing/2014/main" id="{6653B9D2-9258-6CB1-D336-D7314A1756E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804" y="3218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 128">
                  <a:extLst>
                    <a:ext uri="{FF2B5EF4-FFF2-40B4-BE49-F238E27FC236}">
                      <a16:creationId xmlns:a16="http://schemas.microsoft.com/office/drawing/2014/main" id="{7E62A1E1-F319-6DAE-FCA3-1376EAA1E07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136" y="3216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129">
                  <a:extLst>
                    <a:ext uri="{FF2B5EF4-FFF2-40B4-BE49-F238E27FC236}">
                      <a16:creationId xmlns:a16="http://schemas.microsoft.com/office/drawing/2014/main" id="{1CFEF6D7-0BAD-EDEB-D261-87342C3F537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68" y="3214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130">
                  <a:extLst>
                    <a:ext uri="{FF2B5EF4-FFF2-40B4-BE49-F238E27FC236}">
                      <a16:creationId xmlns:a16="http://schemas.microsoft.com/office/drawing/2014/main" id="{B6930293-93C6-07D3-0FB2-9A52F2069F8A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00" y="3212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 131">
                  <a:extLst>
                    <a:ext uri="{FF2B5EF4-FFF2-40B4-BE49-F238E27FC236}">
                      <a16:creationId xmlns:a16="http://schemas.microsoft.com/office/drawing/2014/main" id="{91EFBE58-BCFB-A90E-0F42-29C9FD9AC84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132" y="3210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132">
                  <a:extLst>
                    <a:ext uri="{FF2B5EF4-FFF2-40B4-BE49-F238E27FC236}">
                      <a16:creationId xmlns:a16="http://schemas.microsoft.com/office/drawing/2014/main" id="{AA9421BC-A051-5076-D637-9E63E971FFE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64" y="3208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133">
                  <a:extLst>
                    <a:ext uri="{FF2B5EF4-FFF2-40B4-BE49-F238E27FC236}">
                      <a16:creationId xmlns:a16="http://schemas.microsoft.com/office/drawing/2014/main" id="{70A05FF9-0B1B-C18F-39A5-DEF4E0653D3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796" y="3206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6" name="Group 126">
                <a:extLst>
                  <a:ext uri="{FF2B5EF4-FFF2-40B4-BE49-F238E27FC236}">
                    <a16:creationId xmlns:a16="http://schemas.microsoft.com/office/drawing/2014/main" id="{9C525D84-0697-DA1D-05E0-DCF793377D27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05304" y="2903907"/>
                <a:ext cx="2366963" cy="320556"/>
                <a:chOff x="804" y="3206"/>
                <a:chExt cx="2344" cy="314"/>
              </a:xfrm>
            </p:grpSpPr>
            <p:sp>
              <p:nvSpPr>
                <p:cNvPr id="47" name="Freeform 127">
                  <a:extLst>
                    <a:ext uri="{FF2B5EF4-FFF2-40B4-BE49-F238E27FC236}">
                      <a16:creationId xmlns:a16="http://schemas.microsoft.com/office/drawing/2014/main" id="{06562FD9-A60B-8C19-13D4-D1A045F41EB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804" y="3218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128">
                  <a:extLst>
                    <a:ext uri="{FF2B5EF4-FFF2-40B4-BE49-F238E27FC236}">
                      <a16:creationId xmlns:a16="http://schemas.microsoft.com/office/drawing/2014/main" id="{4F83AA50-BBF5-118D-C7B4-021327BB5A71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136" y="3216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 129">
                  <a:extLst>
                    <a:ext uri="{FF2B5EF4-FFF2-40B4-BE49-F238E27FC236}">
                      <a16:creationId xmlns:a16="http://schemas.microsoft.com/office/drawing/2014/main" id="{0D807663-AE48-1E69-D9D8-219EA110946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68" y="3214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 130">
                  <a:extLst>
                    <a:ext uri="{FF2B5EF4-FFF2-40B4-BE49-F238E27FC236}">
                      <a16:creationId xmlns:a16="http://schemas.microsoft.com/office/drawing/2014/main" id="{1378DFC8-1473-B0EB-C2AF-E4358262D7E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00" y="3212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131">
                  <a:extLst>
                    <a:ext uri="{FF2B5EF4-FFF2-40B4-BE49-F238E27FC236}">
                      <a16:creationId xmlns:a16="http://schemas.microsoft.com/office/drawing/2014/main" id="{C8568B21-CB56-BF63-DD26-FAFCFC8B05C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132" y="3210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132">
                  <a:extLst>
                    <a:ext uri="{FF2B5EF4-FFF2-40B4-BE49-F238E27FC236}">
                      <a16:creationId xmlns:a16="http://schemas.microsoft.com/office/drawing/2014/main" id="{88182AE2-8891-FC0B-0A2C-F1CD12B3076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64" y="3208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 133">
                  <a:extLst>
                    <a:ext uri="{FF2B5EF4-FFF2-40B4-BE49-F238E27FC236}">
                      <a16:creationId xmlns:a16="http://schemas.microsoft.com/office/drawing/2014/main" id="{8D2EE4FA-EB74-9607-4560-79E626F5853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796" y="3206"/>
                  <a:ext cx="352" cy="302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3810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YaHe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A762AD3D-BFE1-C302-96D2-D7E48C1ADDB0}"/>
                </a:ext>
              </a:extLst>
            </p:cNvPr>
            <p:cNvGrpSpPr/>
            <p:nvPr/>
          </p:nvGrpSpPr>
          <p:grpSpPr>
            <a:xfrm>
              <a:off x="8714838" y="1669313"/>
              <a:ext cx="1743311" cy="3482503"/>
              <a:chOff x="9569172" y="1203353"/>
              <a:chExt cx="2075782" cy="3482503"/>
            </a:xfrm>
          </p:grpSpPr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FF7235F7-0FBD-7311-C2D7-D20822683F2F}"/>
                  </a:ext>
                </a:extLst>
              </p:cNvPr>
              <p:cNvCxnSpPr/>
              <p:nvPr/>
            </p:nvCxnSpPr>
            <p:spPr>
              <a:xfrm>
                <a:off x="9597957" y="1203353"/>
                <a:ext cx="0" cy="3482503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eform 86">
                <a:extLst>
                  <a:ext uri="{FF2B5EF4-FFF2-40B4-BE49-F238E27FC236}">
                    <a16:creationId xmlns:a16="http://schemas.microsoft.com/office/drawing/2014/main" id="{6F4BA3EF-944A-0959-5A3B-7D65028D9A65}"/>
                  </a:ext>
                </a:extLst>
              </p:cNvPr>
              <p:cNvSpPr>
                <a:spLocks/>
              </p:cNvSpPr>
              <p:nvPr/>
            </p:nvSpPr>
            <p:spPr bwMode="auto">
              <a:xfrm rot="1009430" flipH="1">
                <a:off x="9579616" y="3212458"/>
                <a:ext cx="2065338" cy="173038"/>
              </a:xfrm>
              <a:custGeom>
                <a:avLst/>
                <a:gdLst>
                  <a:gd name="T0" fmla="*/ 0 w 2304"/>
                  <a:gd name="T1" fmla="*/ 173038 h 192"/>
                  <a:gd name="T2" fmla="*/ 172112 w 2304"/>
                  <a:gd name="T3" fmla="*/ 0 h 192"/>
                  <a:gd name="T4" fmla="*/ 344223 w 2304"/>
                  <a:gd name="T5" fmla="*/ 173038 h 192"/>
                  <a:gd name="T6" fmla="*/ 516335 w 2304"/>
                  <a:gd name="T7" fmla="*/ 0 h 192"/>
                  <a:gd name="T8" fmla="*/ 688446 w 2304"/>
                  <a:gd name="T9" fmla="*/ 173038 h 192"/>
                  <a:gd name="T10" fmla="*/ 860558 w 2304"/>
                  <a:gd name="T11" fmla="*/ 0 h 192"/>
                  <a:gd name="T12" fmla="*/ 1032669 w 2304"/>
                  <a:gd name="T13" fmla="*/ 173038 h 192"/>
                  <a:gd name="T14" fmla="*/ 1204781 w 2304"/>
                  <a:gd name="T15" fmla="*/ 0 h 192"/>
                  <a:gd name="T16" fmla="*/ 1376892 w 2304"/>
                  <a:gd name="T17" fmla="*/ 173038 h 192"/>
                  <a:gd name="T18" fmla="*/ 1549004 w 2304"/>
                  <a:gd name="T19" fmla="*/ 0 h 192"/>
                  <a:gd name="T20" fmla="*/ 1721115 w 2304"/>
                  <a:gd name="T21" fmla="*/ 173038 h 192"/>
                  <a:gd name="T22" fmla="*/ 1893227 w 2304"/>
                  <a:gd name="T23" fmla="*/ 0 h 192"/>
                  <a:gd name="T24" fmla="*/ 2065338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571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"/>
                  <a:ea typeface="+mn-ea"/>
                  <a:cs typeface="+mn-cs"/>
                </a:endParaRPr>
              </a:p>
            </p:txBody>
          </p:sp>
          <p:sp>
            <p:nvSpPr>
              <p:cNvPr id="37" name="Freeform 86">
                <a:extLst>
                  <a:ext uri="{FF2B5EF4-FFF2-40B4-BE49-F238E27FC236}">
                    <a16:creationId xmlns:a16="http://schemas.microsoft.com/office/drawing/2014/main" id="{531604D4-DC43-7AA4-63D8-7373093D6E5D}"/>
                  </a:ext>
                </a:extLst>
              </p:cNvPr>
              <p:cNvSpPr>
                <a:spLocks/>
              </p:cNvSpPr>
              <p:nvPr/>
            </p:nvSpPr>
            <p:spPr bwMode="auto">
              <a:xfrm rot="20632674" flipH="1">
                <a:off x="9569172" y="2645911"/>
                <a:ext cx="2065338" cy="173038"/>
              </a:xfrm>
              <a:custGeom>
                <a:avLst/>
                <a:gdLst>
                  <a:gd name="T0" fmla="*/ 0 w 2304"/>
                  <a:gd name="T1" fmla="*/ 173038 h 192"/>
                  <a:gd name="T2" fmla="*/ 172112 w 2304"/>
                  <a:gd name="T3" fmla="*/ 0 h 192"/>
                  <a:gd name="T4" fmla="*/ 344223 w 2304"/>
                  <a:gd name="T5" fmla="*/ 173038 h 192"/>
                  <a:gd name="T6" fmla="*/ 516335 w 2304"/>
                  <a:gd name="T7" fmla="*/ 0 h 192"/>
                  <a:gd name="T8" fmla="*/ 688446 w 2304"/>
                  <a:gd name="T9" fmla="*/ 173038 h 192"/>
                  <a:gd name="T10" fmla="*/ 860558 w 2304"/>
                  <a:gd name="T11" fmla="*/ 0 h 192"/>
                  <a:gd name="T12" fmla="*/ 1032669 w 2304"/>
                  <a:gd name="T13" fmla="*/ 173038 h 192"/>
                  <a:gd name="T14" fmla="*/ 1204781 w 2304"/>
                  <a:gd name="T15" fmla="*/ 0 h 192"/>
                  <a:gd name="T16" fmla="*/ 1376892 w 2304"/>
                  <a:gd name="T17" fmla="*/ 173038 h 192"/>
                  <a:gd name="T18" fmla="*/ 1549004 w 2304"/>
                  <a:gd name="T19" fmla="*/ 0 h 192"/>
                  <a:gd name="T20" fmla="*/ 1721115 w 2304"/>
                  <a:gd name="T21" fmla="*/ 173038 h 192"/>
                  <a:gd name="T22" fmla="*/ 1893227 w 2304"/>
                  <a:gd name="T23" fmla="*/ 0 h 192"/>
                  <a:gd name="T24" fmla="*/ 2065338 w 2304"/>
                  <a:gd name="T25" fmla="*/ 173038 h 19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57150" cmpd="sng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YaHe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F35764D8-FE3E-29B5-DBBD-88A2A2F821AD}"/>
                </a:ext>
              </a:extLst>
            </p:cNvPr>
            <p:cNvGrpSpPr/>
            <p:nvPr/>
          </p:nvGrpSpPr>
          <p:grpSpPr>
            <a:xfrm>
              <a:off x="4815547" y="3232714"/>
              <a:ext cx="3588204" cy="2193409"/>
              <a:chOff x="7735454" y="1799212"/>
              <a:chExt cx="4456546" cy="2710823"/>
            </a:xfrm>
          </p:grpSpPr>
          <p:pic>
            <p:nvPicPr>
              <p:cNvPr id="22" name="图片 21" descr="图片包含 游戏机, 画&#10;&#10;描述已自动生成">
                <a:extLst>
                  <a:ext uri="{FF2B5EF4-FFF2-40B4-BE49-F238E27FC236}">
                    <a16:creationId xmlns:a16="http://schemas.microsoft.com/office/drawing/2014/main" id="{45741A4A-D132-BEE5-98AB-6BDAAAC422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87891" y="2592184"/>
                <a:ext cx="973938" cy="61761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</p:pic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BA0BCF06-68FC-72F5-0416-5B719EFFCC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35454" y="1799212"/>
                <a:ext cx="4452749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3CD297DD-61F9-AFEE-8CF3-0D80179743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63668" y="1838938"/>
                <a:ext cx="2349731" cy="2615924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249592F0-842D-1EE7-7053-DFD8DDEC663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13398" y="1815579"/>
                <a:ext cx="2078602" cy="2694456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6" name="Picture 17">
                <a:extLst>
                  <a:ext uri="{FF2B5EF4-FFF2-40B4-BE49-F238E27FC236}">
                    <a16:creationId xmlns:a16="http://schemas.microsoft.com/office/drawing/2014/main" id="{C31F8A10-91B3-8A02-96A7-01FE5A10F9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244" r="11467"/>
              <a:stretch/>
            </p:blipFill>
            <p:spPr bwMode="auto">
              <a:xfrm>
                <a:off x="10174972" y="2695236"/>
                <a:ext cx="779686" cy="590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11">
                <a:extLst>
                  <a:ext uri="{FF2B5EF4-FFF2-40B4-BE49-F238E27FC236}">
                    <a16:creationId xmlns:a16="http://schemas.microsoft.com/office/drawing/2014/main" id="{F52FEF69-0A67-04F7-2EB9-D38C271146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4529" y="1895547"/>
                <a:ext cx="859242" cy="560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28">
                <a:extLst>
                  <a:ext uri="{FF2B5EF4-FFF2-40B4-BE49-F238E27FC236}">
                    <a16:creationId xmlns:a16="http://schemas.microsoft.com/office/drawing/2014/main" id="{AED54712-83C5-E288-EC31-E8C8BBBA08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90" r="15207"/>
              <a:stretch>
                <a:fillRect/>
              </a:stretch>
            </p:blipFill>
            <p:spPr bwMode="auto">
              <a:xfrm>
                <a:off x="9744439" y="3357024"/>
                <a:ext cx="737920" cy="609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6144">
                <a:extLst>
                  <a:ext uri="{FF2B5EF4-FFF2-40B4-BE49-F238E27FC236}">
                    <a16:creationId xmlns:a16="http://schemas.microsoft.com/office/drawing/2014/main" id="{79043858-1594-2907-068A-0E459D7B4F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23545" y="1880726"/>
                <a:ext cx="773587" cy="620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3A04388C-72C9-F427-120C-5E69830D4C28}"/>
                  </a:ext>
                </a:extLst>
              </p:cNvPr>
              <p:cNvSpPr txBox="1"/>
              <p:nvPr/>
            </p:nvSpPr>
            <p:spPr>
              <a:xfrm rot="18494120">
                <a:off x="10286080" y="3168054"/>
                <a:ext cx="2047624" cy="427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New Physics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pic>
            <p:nvPicPr>
              <p:cNvPr id="31" name="图片 30" descr="图片包含 图标&#10;&#10;描述已自动生成">
                <a:extLst>
                  <a:ext uri="{FF2B5EF4-FFF2-40B4-BE49-F238E27FC236}">
                    <a16:creationId xmlns:a16="http://schemas.microsoft.com/office/drawing/2014/main" id="{B1686F94-FE3D-711A-A358-1A30FDEC5E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51" t="12407" r="12127" b="14711"/>
              <a:stretch/>
            </p:blipFill>
            <p:spPr>
              <a:xfrm>
                <a:off x="9064023" y="1878240"/>
                <a:ext cx="905101" cy="617610"/>
              </a:xfrm>
              <a:prstGeom prst="rect">
                <a:avLst/>
              </a:prstGeom>
            </p:spPr>
          </p:pic>
          <p:pic>
            <p:nvPicPr>
              <p:cNvPr id="32" name="图片 31" descr="地上有许多星星&#10;&#10;低可信度描述已自动生成">
                <a:extLst>
                  <a:ext uri="{FF2B5EF4-FFF2-40B4-BE49-F238E27FC236}">
                    <a16:creationId xmlns:a16="http://schemas.microsoft.com/office/drawing/2014/main" id="{5E368F48-69E7-5927-0FE6-34A9634B83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76661" y="1894571"/>
                <a:ext cx="773587" cy="590700"/>
              </a:xfrm>
              <a:prstGeom prst="rect">
                <a:avLst/>
              </a:prstGeom>
            </p:spPr>
          </p:pic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775413F5-6C9F-B866-5F9C-3D6B1ADC31A4}"/>
                </a:ext>
              </a:extLst>
            </p:cNvPr>
            <p:cNvGrpSpPr/>
            <p:nvPr/>
          </p:nvGrpSpPr>
          <p:grpSpPr>
            <a:xfrm>
              <a:off x="3023118" y="1219582"/>
              <a:ext cx="2250249" cy="1785566"/>
              <a:chOff x="5544138" y="907319"/>
              <a:chExt cx="2250249" cy="1785566"/>
            </a:xfrm>
          </p:grpSpPr>
          <p:pic>
            <p:nvPicPr>
              <p:cNvPr id="20" name="图片 19" descr="卡通人物&#10;&#10;低可信度描述已自动生成">
                <a:extLst>
                  <a:ext uri="{FF2B5EF4-FFF2-40B4-BE49-F238E27FC236}">
                    <a16:creationId xmlns:a16="http://schemas.microsoft.com/office/drawing/2014/main" id="{9B4B2E3E-6756-E355-4BD6-2E51DFA6BA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00" t="8638" r="55276" b="8640"/>
              <a:stretch/>
            </p:blipFill>
            <p:spPr>
              <a:xfrm>
                <a:off x="5666948" y="1357050"/>
                <a:ext cx="2127439" cy="133583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A8154EB-4153-A909-EC96-28DF2B60ECB4}"/>
                  </a:ext>
                </a:extLst>
              </p:cNvPr>
              <p:cNvSpPr txBox="1"/>
              <p:nvPr/>
            </p:nvSpPr>
            <p:spPr>
              <a:xfrm>
                <a:off x="5544138" y="907319"/>
                <a:ext cx="22232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EWSB, Goldstone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FB0511A1-40E8-CE99-0CF8-EE31E01B3AF4}"/>
                </a:ext>
              </a:extLst>
            </p:cNvPr>
            <p:cNvGrpSpPr/>
            <p:nvPr/>
          </p:nvGrpSpPr>
          <p:grpSpPr>
            <a:xfrm>
              <a:off x="5305027" y="1226861"/>
              <a:ext cx="3297323" cy="2012277"/>
              <a:chOff x="7230121" y="929764"/>
              <a:chExt cx="3297323" cy="2012277"/>
            </a:xfrm>
          </p:grpSpPr>
          <p:pic>
            <p:nvPicPr>
              <p:cNvPr id="18" name="图片 17" descr="图示&#10;&#10;描述已自动生成">
                <a:extLst>
                  <a:ext uri="{FF2B5EF4-FFF2-40B4-BE49-F238E27FC236}">
                    <a16:creationId xmlns:a16="http://schemas.microsoft.com/office/drawing/2014/main" id="{656A699D-4F9C-FCC5-47A7-5EE4FEEC16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5411" y="1285843"/>
                <a:ext cx="1757401" cy="1656198"/>
              </a:xfrm>
              <a:prstGeom prst="rect">
                <a:avLst/>
              </a:prstGeom>
            </p:spPr>
          </p:pic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A92FB48-256F-C4A4-6816-F65A6437605C}"/>
                  </a:ext>
                </a:extLst>
              </p:cNvPr>
              <p:cNvSpPr txBox="1"/>
              <p:nvPr/>
            </p:nvSpPr>
            <p:spPr>
              <a:xfrm>
                <a:off x="7230121" y="929764"/>
                <a:ext cx="32973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Effective Field Approaches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023007FC-15C8-BB40-884B-5BAC88477C22}"/>
                </a:ext>
              </a:extLst>
            </p:cNvPr>
            <p:cNvGrpSpPr/>
            <p:nvPr/>
          </p:nvGrpSpPr>
          <p:grpSpPr>
            <a:xfrm>
              <a:off x="2991630" y="3198390"/>
              <a:ext cx="2781778" cy="2367708"/>
              <a:chOff x="4916724" y="2901293"/>
              <a:chExt cx="2781778" cy="2367708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8EFDC4E7-E3D2-A3D5-16B5-45351C2E8A9F}"/>
                  </a:ext>
                </a:extLst>
              </p:cNvPr>
              <p:cNvGrpSpPr/>
              <p:nvPr/>
            </p:nvGrpSpPr>
            <p:grpSpPr>
              <a:xfrm>
                <a:off x="4916724" y="2901293"/>
                <a:ext cx="2781778" cy="2367708"/>
                <a:chOff x="4916724" y="2901293"/>
                <a:chExt cx="2781778" cy="2367708"/>
              </a:xfrm>
            </p:grpSpPr>
            <p:pic>
              <p:nvPicPr>
                <p:cNvPr id="16" name="Picture 16">
                  <a:extLst>
                    <a:ext uri="{FF2B5EF4-FFF2-40B4-BE49-F238E27FC236}">
                      <a16:creationId xmlns:a16="http://schemas.microsoft.com/office/drawing/2014/main" id="{BAE4C9AF-C91C-0A3C-BD8E-3867D28689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514" r="26500"/>
                <a:stretch/>
              </p:blipFill>
              <p:spPr bwMode="auto">
                <a:xfrm>
                  <a:off x="4975740" y="2901293"/>
                  <a:ext cx="1693181" cy="188672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6B46A404-9765-96E6-9B0D-75C5A1FAAD98}"/>
                    </a:ext>
                  </a:extLst>
                </p:cNvPr>
                <p:cNvSpPr txBox="1"/>
                <p:nvPr/>
              </p:nvSpPr>
              <p:spPr>
                <a:xfrm>
                  <a:off x="4916724" y="4899669"/>
                  <a:ext cx="27817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Electroweak Structure</a:t>
                  </a:r>
                  <a:endPara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6EBA0BD-E10C-0C11-765F-B3747DEF8099}"/>
                  </a:ext>
                </a:extLst>
              </p:cNvPr>
              <p:cNvSpPr/>
              <p:nvPr/>
            </p:nvSpPr>
            <p:spPr>
              <a:xfrm>
                <a:off x="6308027" y="3646581"/>
                <a:ext cx="220015" cy="179983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YaHe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6" name="Freeform 86">
            <a:extLst>
              <a:ext uri="{FF2B5EF4-FFF2-40B4-BE49-F238E27FC236}">
                <a16:creationId xmlns:a16="http://schemas.microsoft.com/office/drawing/2014/main" id="{38942A3C-E7C5-8284-546B-605CA427B8B1}"/>
              </a:ext>
            </a:extLst>
          </p:cNvPr>
          <p:cNvSpPr>
            <a:spLocks/>
          </p:cNvSpPr>
          <p:nvPr/>
        </p:nvSpPr>
        <p:spPr bwMode="auto">
          <a:xfrm rot="20632674" flipH="1">
            <a:off x="9123750" y="2537281"/>
            <a:ext cx="1734540" cy="173038"/>
          </a:xfrm>
          <a:custGeom>
            <a:avLst/>
            <a:gdLst>
              <a:gd name="T0" fmla="*/ 0 w 2304"/>
              <a:gd name="T1" fmla="*/ 173038 h 192"/>
              <a:gd name="T2" fmla="*/ 172112 w 2304"/>
              <a:gd name="T3" fmla="*/ 0 h 192"/>
              <a:gd name="T4" fmla="*/ 344223 w 2304"/>
              <a:gd name="T5" fmla="*/ 173038 h 192"/>
              <a:gd name="T6" fmla="*/ 516335 w 2304"/>
              <a:gd name="T7" fmla="*/ 0 h 192"/>
              <a:gd name="T8" fmla="*/ 688446 w 2304"/>
              <a:gd name="T9" fmla="*/ 173038 h 192"/>
              <a:gd name="T10" fmla="*/ 860558 w 2304"/>
              <a:gd name="T11" fmla="*/ 0 h 192"/>
              <a:gd name="T12" fmla="*/ 1032669 w 2304"/>
              <a:gd name="T13" fmla="*/ 173038 h 192"/>
              <a:gd name="T14" fmla="*/ 1204781 w 2304"/>
              <a:gd name="T15" fmla="*/ 0 h 192"/>
              <a:gd name="T16" fmla="*/ 1376892 w 2304"/>
              <a:gd name="T17" fmla="*/ 173038 h 192"/>
              <a:gd name="T18" fmla="*/ 1549004 w 2304"/>
              <a:gd name="T19" fmla="*/ 0 h 192"/>
              <a:gd name="T20" fmla="*/ 1721115 w 2304"/>
              <a:gd name="T21" fmla="*/ 173038 h 192"/>
              <a:gd name="T22" fmla="*/ 1893227 w 2304"/>
              <a:gd name="T23" fmla="*/ 0 h 192"/>
              <a:gd name="T24" fmla="*/ 2065338 w 2304"/>
              <a:gd name="T25" fmla="*/ 173038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571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247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A3A91-A660-898D-3058-C126C4A11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5F8483-1012-26AE-9911-DC31A89D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Boson Polarisation in VBS (WZ)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0266A6-DBBD-A953-94D4-6D298EA80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797457-8330-F0A8-F9B9-C5BE57D04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Y. Wu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940D1F-1B69-472A-7414-C7E19D8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20</a:t>
            </a:fld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83514C7-E3F2-E83A-CD6C-C26DBD968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902" y="1409438"/>
            <a:ext cx="3851176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7A1C461-1059-E471-A8E7-3F96AE7DA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61" y="1492064"/>
            <a:ext cx="4253488" cy="352102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6DF44C7-6F69-DEA5-53DE-17041CC6FB89}"/>
              </a:ext>
            </a:extLst>
          </p:cNvPr>
          <p:cNvSpPr txBox="1"/>
          <p:nvPr/>
        </p:nvSpPr>
        <p:spPr>
          <a:xfrm>
            <a:off x="612648" y="5255046"/>
            <a:ext cx="343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Dynamic binning based on ML and signal significance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8117F67-46AE-BB18-EA7A-FCDA285AAF63}"/>
              </a:ext>
            </a:extLst>
          </p:cNvPr>
          <p:cNvSpPr txBox="1"/>
          <p:nvPr/>
        </p:nvSpPr>
        <p:spPr>
          <a:xfrm>
            <a:off x="8746531" y="1409438"/>
            <a:ext cx="3212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Evidence for Z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 VBS WZ events, while statistical deficit seen for W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D2E9A9C-89B9-B601-84C4-12CFF2A61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531" y="2759627"/>
            <a:ext cx="3047026" cy="250773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AA479C9-77E3-A7B6-CAEA-45BB3B2C6854}"/>
              </a:ext>
            </a:extLst>
          </p:cNvPr>
          <p:cNvSpPr txBox="1"/>
          <p:nvPr/>
        </p:nvSpPr>
        <p:spPr>
          <a:xfrm>
            <a:off x="9812522" y="787573"/>
            <a:ext cx="1766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arXiv:2607.20246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A41E0A5-A31F-1856-0D17-4BDDD22FAF59}"/>
              </a:ext>
            </a:extLst>
          </p:cNvPr>
          <p:cNvSpPr txBox="1"/>
          <p:nvPr/>
        </p:nvSpPr>
        <p:spPr>
          <a:xfrm>
            <a:off x="9083407" y="5546993"/>
            <a:ext cx="2805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Sensitivity to VBS W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&lt; 1 </a:t>
            </a:r>
            <a:r>
              <a:rPr lang="en-US" altLang="zh-CN" dirty="0">
                <a:solidFill>
                  <a:srgbClr val="0070C0"/>
                </a:solidFill>
                <a:latin typeface="Symbol" panose="05050102010706020507" pitchFamily="18" charset="2"/>
                <a:ea typeface="微软雅黑" panose="020B0503020204020204" pitchFamily="34" charset="-122"/>
              </a:rPr>
              <a:t>s</a:t>
            </a:r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so far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5324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EB285-7C5E-BA9C-9EE3-CAA75BF26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2F827F-1446-C859-B18F-029363F5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Future: Joint Measurement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D9B179-E48C-9CEF-8FD9-2A68C3074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A7C505-EE69-0485-EEF7-DF04E240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B2FFFB-D10E-6720-916D-D12D9D373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21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A8E1EB-DCEE-B3DE-CE22-B7463D330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69" y="1397874"/>
            <a:ext cx="9054397" cy="406492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24C95DA-88BE-FD7A-1B22-EEE0C96BA076}"/>
              </a:ext>
            </a:extLst>
          </p:cNvPr>
          <p:cNvSpPr txBox="1"/>
          <p:nvPr/>
        </p:nvSpPr>
        <p:spPr>
          <a:xfrm>
            <a:off x="713969" y="5513809"/>
            <a:ext cx="16932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arXiv:2605.08433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D1CBC21-F7ED-0B7B-59A7-B7B364F8C5C0}"/>
              </a:ext>
            </a:extLst>
          </p:cNvPr>
          <p:cNvSpPr txBox="1"/>
          <p:nvPr/>
        </p:nvSpPr>
        <p:spPr>
          <a:xfrm>
            <a:off x="2605488" y="5483031"/>
            <a:ext cx="7568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Electroweak restoration test via VV/VH ratio measurements</a:t>
            </a:r>
          </a:p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Large dataset at HL-LHC desired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2266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02385-7891-276E-CBA3-CDAB7C69B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F5D81C-7CBC-8D29-F8E8-324A984C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Future: Hadronically Decaying Bosons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DBF313-C60E-A312-FF01-DC72B88E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00B31A-C86C-CA55-6D1F-1C9B0CCF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907762-142C-868E-7023-2F5F60DA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22</a:t>
            </a:fld>
            <a:endParaRPr 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40C2D3A-AA1A-E0D0-30CF-7428DE5C8BF2}"/>
              </a:ext>
            </a:extLst>
          </p:cNvPr>
          <p:cNvSpPr txBox="1"/>
          <p:nvPr/>
        </p:nvSpPr>
        <p:spPr>
          <a:xfrm>
            <a:off x="727112" y="1294482"/>
            <a:ext cx="577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Larger BR for high-energy behavior study</a:t>
            </a:r>
          </a:p>
          <a:p>
            <a:r>
              <a: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specific tagger needed for background separation</a:t>
            </a:r>
            <a:endParaRPr lang="zh-CN" altLang="en-US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484FAF-D3AF-5C21-A88D-8E68A4C95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12" y="2081830"/>
            <a:ext cx="4522769" cy="31897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929D281-0195-CEB9-A7CD-C3BA70A74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881" y="2192428"/>
            <a:ext cx="4369853" cy="307914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50A8CFA-85D1-44D0-B9F4-9E9E66E86D36}"/>
              </a:ext>
            </a:extLst>
          </p:cNvPr>
          <p:cNvSpPr txBox="1"/>
          <p:nvPr/>
        </p:nvSpPr>
        <p:spPr>
          <a:xfrm>
            <a:off x="1415667" y="5431316"/>
            <a:ext cx="8135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Efforts to take advantage of decaying angles information with ML, to separate longitudinal component out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	- and to improve large R jet and its substructure reconstruction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BC59D50-795C-6897-FE71-78DC0D97B741}"/>
              </a:ext>
            </a:extLst>
          </p:cNvPr>
          <p:cNvSpPr txBox="1"/>
          <p:nvPr/>
        </p:nvSpPr>
        <p:spPr>
          <a:xfrm>
            <a:off x="6880034" y="1940813"/>
            <a:ext cx="2533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From ATLAS Public Results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3836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82E5-C014-E2B9-A7AA-D899217FC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551EBD-AF7F-D65A-0817-7A5B59783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Summary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A5EAE2-A99A-0A8F-F8FA-D7EEEBF34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68CA4A-0EB6-33AC-A81C-F1EDC4E17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BA81AC-5E17-E92E-DC45-F974576A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23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36BE3F9-EEA4-1688-4A90-A88397AD498F}"/>
              </a:ext>
            </a:extLst>
          </p:cNvPr>
          <p:cNvSpPr txBox="1"/>
          <p:nvPr/>
        </p:nvSpPr>
        <p:spPr>
          <a:xfrm>
            <a:off x="1359173" y="1311007"/>
            <a:ext cx="916052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High-energy behavior of longitudinal vector boson ~ goldstone boson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Understanding the EWSB dynamics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	* Unique and complementary to direct Higgs measurement</a:t>
            </a:r>
          </a:p>
          <a:p>
            <a:pPr>
              <a:spcAft>
                <a:spcPts val="600"/>
              </a:spcAft>
            </a:pPr>
            <a:endParaRPr lang="en-US" altLang="zh-CN" sz="5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Accessible only at the LHC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	* precision diboson measurements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	* opening of VBS channels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	* diboson polarisation measurements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	* thanks to fast development start-of-art theory calculations and   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              innovation of experiment technics</a:t>
            </a:r>
          </a:p>
          <a:p>
            <a:pPr>
              <a:spcAft>
                <a:spcPts val="600"/>
              </a:spcAft>
            </a:pPr>
            <a:endParaRPr lang="en-US" altLang="zh-CN" sz="5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 full Run-3 and future HL-LHC data, hope to turn the qualitative exploration into quantitative measurement</a:t>
            </a:r>
          </a:p>
          <a:p>
            <a:pPr>
              <a:spcAft>
                <a:spcPts val="600"/>
              </a:spcAft>
            </a:pPr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* new approaches to differentiate different EWSB models</a:t>
            </a:r>
          </a:p>
          <a:p>
            <a:r>
              <a:rPr lang="en-US" altLang="zh-CN" sz="2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* improving exp. technicalities with increasing data size</a:t>
            </a:r>
          </a:p>
        </p:txBody>
      </p:sp>
    </p:spTree>
    <p:extLst>
      <p:ext uri="{BB962C8B-B14F-4D97-AF65-F5344CB8AC3E}">
        <p14:creationId xmlns:p14="http://schemas.microsoft.com/office/powerpoint/2010/main" val="2057649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D8EF5-28C1-6A75-55E0-CF8DF7B14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6">
            <a:extLst>
              <a:ext uri="{FF2B5EF4-FFF2-40B4-BE49-F238E27FC236}">
                <a16:creationId xmlns:a16="http://schemas.microsoft.com/office/drawing/2014/main" id="{9940EF5A-73A1-ACC8-0EE7-BD93208D2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9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/>
                <a:ea typeface="+mn-ea"/>
                <a:cs typeface="+mn-cs"/>
              </a:rPr>
              <a:t>Y. Wu</a:t>
            </a:r>
            <a:endParaRPr kumimoji="0" lang="en-US" sz="1100" b="0" i="0" u="none" strike="noStrike" kern="1200" cap="none" spc="9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D81B7E38-4DB5-FE80-AFB0-250B8A6AD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7E8200-1950-409B-82E7-99938E7AE3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/>
              <a:ea typeface="+mn-ea"/>
              <a:cs typeface="+mn-cs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53825CA-3224-7478-33DB-F2D52C543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en-US" altLang="zh-CN"/>
              <a:t>8/15/2026</a:t>
            </a:r>
            <a:endParaRPr lang="en-US" dirty="0"/>
          </a:p>
        </p:txBody>
      </p:sp>
      <p:cxnSp>
        <p:nvCxnSpPr>
          <p:cNvPr id="3" name="Straight Arrow Connector 16">
            <a:extLst>
              <a:ext uri="{FF2B5EF4-FFF2-40B4-BE49-F238E27FC236}">
                <a16:creationId xmlns:a16="http://schemas.microsoft.com/office/drawing/2014/main" id="{787982F0-A512-5477-20FB-F82C018076F9}"/>
              </a:ext>
            </a:extLst>
          </p:cNvPr>
          <p:cNvCxnSpPr>
            <a:cxnSpLocks/>
          </p:cNvCxnSpPr>
          <p:nvPr/>
        </p:nvCxnSpPr>
        <p:spPr>
          <a:xfrm flipH="1" flipV="1">
            <a:off x="527565" y="772715"/>
            <a:ext cx="63500" cy="51995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21">
            <a:extLst>
              <a:ext uri="{FF2B5EF4-FFF2-40B4-BE49-F238E27FC236}">
                <a16:creationId xmlns:a16="http://schemas.microsoft.com/office/drawing/2014/main" id="{C1E118F3-0EE6-2090-C434-F181E4349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98" y="667684"/>
            <a:ext cx="4042081" cy="297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2">
            <a:extLst>
              <a:ext uri="{FF2B5EF4-FFF2-40B4-BE49-F238E27FC236}">
                <a16:creationId xmlns:a16="http://schemas.microsoft.com/office/drawing/2014/main" id="{326F170E-A695-601D-BB3D-0A10D3FC2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184" y="828315"/>
            <a:ext cx="15475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Where is it?</a:t>
            </a:r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DBD42F74-F32C-09CB-85A5-8B995493406F}"/>
              </a:ext>
            </a:extLst>
          </p:cNvPr>
          <p:cNvGrpSpPr>
            <a:grpSpLocks/>
          </p:cNvGrpSpPr>
          <p:nvPr/>
        </p:nvGrpSpPr>
        <p:grpSpPr bwMode="auto">
          <a:xfrm>
            <a:off x="2263469" y="3722460"/>
            <a:ext cx="4859440" cy="2362029"/>
            <a:chOff x="2686050" y="3532352"/>
            <a:chExt cx="6027442" cy="2826741"/>
          </a:xfrm>
        </p:grpSpPr>
        <p:pic>
          <p:nvPicPr>
            <p:cNvPr id="11" name="Picture 9">
              <a:extLst>
                <a:ext uri="{FF2B5EF4-FFF2-40B4-BE49-F238E27FC236}">
                  <a16:creationId xmlns:a16="http://schemas.microsoft.com/office/drawing/2014/main" id="{D166B1A1-0338-0862-BDB0-7B2E2DA4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50" y="3532352"/>
              <a:ext cx="2826741" cy="2826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23">
              <a:extLst>
                <a:ext uri="{FF2B5EF4-FFF2-40B4-BE49-F238E27FC236}">
                  <a16:creationId xmlns:a16="http://schemas.microsoft.com/office/drawing/2014/main" id="{0B488A7B-B258-6936-A817-40E5E6ABC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40542" y="3999499"/>
              <a:ext cx="3072950" cy="1878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Very successful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Still expecting new physics due to dark matter, …</a:t>
              </a: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1721F300-829E-8E3B-145C-4D09B28D9DAB}"/>
              </a:ext>
            </a:extLst>
          </p:cNvPr>
          <p:cNvSpPr txBox="1"/>
          <p:nvPr/>
        </p:nvSpPr>
        <p:spPr>
          <a:xfrm>
            <a:off x="843686" y="4516145"/>
            <a:ext cx="7149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SM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1DFD311-2AD9-4459-F2A2-C032A8B83265}"/>
              </a:ext>
            </a:extLst>
          </p:cNvPr>
          <p:cNvSpPr txBox="1"/>
          <p:nvPr/>
        </p:nvSpPr>
        <p:spPr>
          <a:xfrm>
            <a:off x="768865" y="1883623"/>
            <a:ext cx="11847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New Physics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DBD904A-DE73-E763-05F0-67780C70E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271" y="648717"/>
            <a:ext cx="4328655" cy="311054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8C93A181-2C0A-D701-D8B1-F46C6049F3E1}"/>
              </a:ext>
            </a:extLst>
          </p:cNvPr>
          <p:cNvSpPr txBox="1"/>
          <p:nvPr/>
        </p:nvSpPr>
        <p:spPr>
          <a:xfrm>
            <a:off x="7735019" y="4198189"/>
            <a:ext cx="43286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A long-term </a:t>
            </a:r>
            <a:r>
              <a:rPr lang="en-US" altLang="zh-CN" b="1">
                <a:solidFill>
                  <a:srgbClr val="FF0000"/>
                </a:solidFill>
              </a:rPr>
              <a:t>program for </a:t>
            </a:r>
            <a:endParaRPr lang="en-US" altLang="zh-CN" b="1" dirty="0">
              <a:solidFill>
                <a:srgbClr val="FF0000"/>
              </a:solidFill>
            </a:endParaRPr>
          </a:p>
          <a:p>
            <a:endParaRPr lang="en-US" altLang="zh-CN" b="1" dirty="0">
              <a:solidFill>
                <a:srgbClr val="FF0000"/>
              </a:solidFill>
            </a:endParaRPr>
          </a:p>
          <a:p>
            <a:r>
              <a:rPr lang="en-US" altLang="zh-CN" b="1" dirty="0">
                <a:solidFill>
                  <a:srgbClr val="FF0000"/>
                </a:solidFill>
              </a:rPr>
              <a:t>High-energy V</a:t>
            </a:r>
            <a:r>
              <a:rPr lang="en-US" altLang="zh-CN" b="1" baseline="-25000" dirty="0">
                <a:solidFill>
                  <a:srgbClr val="FF0000"/>
                </a:solidFill>
              </a:rPr>
              <a:t>L</a:t>
            </a:r>
            <a:r>
              <a:rPr lang="en-US" altLang="zh-CN" b="1" dirty="0">
                <a:solidFill>
                  <a:srgbClr val="FF0000"/>
                </a:solidFill>
              </a:rPr>
              <a:t> and EWSB dynamics</a:t>
            </a:r>
          </a:p>
          <a:p>
            <a:endParaRPr lang="en-US" altLang="zh-CN" b="1" dirty="0">
              <a:solidFill>
                <a:srgbClr val="FF0000"/>
              </a:solidFill>
            </a:endParaRPr>
          </a:p>
          <a:p>
            <a:r>
              <a:rPr lang="en-US" altLang="zh-CN" sz="4000" b="1" dirty="0">
                <a:solidFill>
                  <a:srgbClr val="FF0000"/>
                </a:solidFill>
              </a:rPr>
              <a:t>THANKS!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图片 5" descr="卡通人物&#10;&#10;低可信度描述已自动生成">
            <a:extLst>
              <a:ext uri="{FF2B5EF4-FFF2-40B4-BE49-F238E27FC236}">
                <a16:creationId xmlns:a16="http://schemas.microsoft.com/office/drawing/2014/main" id="{5F619A26-6608-E230-A186-C11F9DFD0B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8638" r="55276" b="8640"/>
          <a:stretch/>
        </p:blipFill>
        <p:spPr>
          <a:xfrm>
            <a:off x="4561877" y="2711574"/>
            <a:ext cx="2105106" cy="1321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5355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9C0F5-EE97-BAF7-1012-2687F7E9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85B342-346F-8C01-42AC-5EA691BC5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Backup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6A5826-6D9C-5BDD-7EF2-BE50B470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F4A159-81B3-283F-08B5-8E2EB001E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9285297-A344-D06E-999D-2CD5FDBF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61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8976-415C-5796-CBF3-4A0DB91E7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CAB9F0-E8FC-FE32-5A56-D43454EDE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SM EWSB with Vector Bosons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BC97D9-E47F-0BA8-17E7-D15C65AC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5BB9C4-FE39-660D-24D8-2185DBCDB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166D28-7CC7-34BA-E67E-3FEF345F8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</a:t>
            </a:fld>
            <a:endParaRPr 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E713F1B-F5C4-1FE1-49B4-05E47585C450}"/>
              </a:ext>
            </a:extLst>
          </p:cNvPr>
          <p:cNvSpPr txBox="1"/>
          <p:nvPr/>
        </p:nvSpPr>
        <p:spPr>
          <a:xfrm>
            <a:off x="354336" y="1619743"/>
            <a:ext cx="5135880" cy="2749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4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Electroweak Symmetry Breaking via Higgs mechanism is core/mysterious in SM:</a:t>
            </a:r>
          </a:p>
          <a:p>
            <a:pPr marL="285750" indent="-285750">
              <a:spcAft>
                <a:spcPts val="1400"/>
              </a:spcAft>
              <a:buFontTx/>
              <a:buChar char="-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symmetric nature to physical spectrum</a:t>
            </a:r>
          </a:p>
          <a:p>
            <a:pPr marL="285750" indent="-285750">
              <a:spcAft>
                <a:spcPts val="1400"/>
              </a:spcAft>
              <a:buFontTx/>
              <a:buChar char="-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origin of elementary particle mass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Aft>
                <a:spcPts val="1400"/>
              </a:spcAft>
              <a:buFontTx/>
              <a:buChar char="-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multidisciplinary connection/analogy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(cosmology, condensed matter, etc.)</a:t>
            </a:r>
          </a:p>
          <a:p>
            <a:pPr marL="285750" indent="-285750">
              <a:spcAft>
                <a:spcPts val="1400"/>
              </a:spcAft>
              <a:buFontTx/>
              <a:buChar char="-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naturalness problem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52E4511-8DAA-EF1C-03C3-9CCA03B34EF7}"/>
              </a:ext>
            </a:extLst>
          </p:cNvPr>
          <p:cNvCxnSpPr/>
          <p:nvPr/>
        </p:nvCxnSpPr>
        <p:spPr>
          <a:xfrm>
            <a:off x="5845792" y="1329629"/>
            <a:ext cx="0" cy="337116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2731DF0E-8118-EA86-AEC5-47F53A284AD0}"/>
              </a:ext>
            </a:extLst>
          </p:cNvPr>
          <p:cNvGrpSpPr/>
          <p:nvPr/>
        </p:nvGrpSpPr>
        <p:grpSpPr>
          <a:xfrm>
            <a:off x="6423327" y="1250411"/>
            <a:ext cx="4695065" cy="3608851"/>
            <a:chOff x="5594778" y="1564767"/>
            <a:chExt cx="4695065" cy="3608851"/>
          </a:xfrm>
        </p:grpSpPr>
        <p:pic>
          <p:nvPicPr>
            <p:cNvPr id="10" name="图片 9" descr="卡通人物&#10;&#10;低可信度描述已自动生成">
              <a:extLst>
                <a:ext uri="{FF2B5EF4-FFF2-40B4-BE49-F238E27FC236}">
                  <a16:creationId xmlns:a16="http://schemas.microsoft.com/office/drawing/2014/main" id="{49E3B413-AECE-AB9A-28CF-12ED12AB7C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0" t="8638" r="55276" b="8640"/>
            <a:stretch/>
          </p:blipFill>
          <p:spPr>
            <a:xfrm>
              <a:off x="5594778" y="2668659"/>
              <a:ext cx="2105106" cy="13218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907FD7A0-90AB-58EA-EC22-A1A0D3039AC7}"/>
                    </a:ext>
                  </a:extLst>
                </p:cNvPr>
                <p:cNvSpPr txBox="1"/>
                <p:nvPr/>
              </p:nvSpPr>
              <p:spPr>
                <a:xfrm>
                  <a:off x="5594778" y="1934099"/>
                  <a:ext cx="2105106" cy="6127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800" smtClean="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altLang="zh-CN" sz="1800" i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zh-CN" alt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sz="18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sSub>
                                    <m:sSub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altLang="zh-CN" sz="18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sSub>
                                    <m:sSub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907FD7A0-90AB-58EA-EC22-A1A0D3039A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4778" y="1934099"/>
                  <a:ext cx="2105106" cy="6127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D5EEDBA8-1A84-348D-66CA-BCF367035B3E}"/>
                    </a:ext>
                  </a:extLst>
                </p:cNvPr>
                <p:cNvSpPr txBox="1"/>
                <p:nvPr/>
              </p:nvSpPr>
              <p:spPr>
                <a:xfrm>
                  <a:off x="7817933" y="3094293"/>
                  <a:ext cx="2471910" cy="6694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algn="l" fontAlgn="t">
                    <a:lnSpc>
                      <a:spcPts val="1800"/>
                    </a:lnSpc>
                    <a:spcBef>
                      <a:spcPts val="900"/>
                    </a:spcBef>
                    <a:spcAft>
                      <a:spcPts val="900"/>
                    </a:spcAft>
                    <a:buNone/>
                  </a:pPr>
                  <a:br>
                    <a:rPr lang="zh-CN" altLang="zh-CN" sz="1050" b="0" i="0" dirty="0">
                      <a:solidFill>
                        <a:srgbClr val="1A2029"/>
                      </a:solidFill>
                      <a:effectLst/>
                      <a:latin typeface="KaTeX_Main"/>
                    </a:rPr>
                  </a:br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altLang="zh-CN" sz="18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800" i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8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18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d>
                          <m:dPr>
                            <m:ctrlPr>
                              <a:rPr lang="zh-CN" alt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  <m:sSup>
                                    <m:sSup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e>
                              </m:mr>
                              <m:m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altLang="zh-CN" sz="18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ℎ</m:t>
                                  </m:r>
                                  <m:r>
                                    <a:rPr lang="en-US" altLang="zh-CN" sz="18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sSup>
                                    <m:sSupPr>
                                      <m:ctrlP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altLang="zh-CN" sz="18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CN" altLang="zh-CN" sz="1050" b="0" i="0" dirty="0">
                    <a:solidFill>
                      <a:srgbClr val="1A2029"/>
                    </a:solidFill>
                    <a:effectLst/>
                    <a:latin typeface="PingFang SC"/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D5EEDBA8-1A84-348D-66CA-BCF367035B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7933" y="3094293"/>
                  <a:ext cx="2471910" cy="66941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9066B0F1-986B-6189-64F9-E5413B37DD4E}"/>
                </a:ext>
              </a:extLst>
            </p:cNvPr>
            <p:cNvSpPr txBox="1"/>
            <p:nvPr/>
          </p:nvSpPr>
          <p:spPr>
            <a:xfrm>
              <a:off x="5745297" y="1564767"/>
              <a:ext cx="1404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Unbroken</a:t>
              </a:r>
              <a:endPara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46BFA610-A5DC-1C28-D245-1CF787809702}"/>
                </a:ext>
              </a:extLst>
            </p:cNvPr>
            <p:cNvSpPr txBox="1"/>
            <p:nvPr/>
          </p:nvSpPr>
          <p:spPr>
            <a:xfrm>
              <a:off x="7817933" y="2724961"/>
              <a:ext cx="2229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Broken, </a:t>
              </a:r>
              <a:r>
                <a:rPr lang="zh-CN" altLang="zh-CN" b="1" i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</a:t>
              </a:r>
              <a:r>
                <a:rPr lang="zh-CN" altLang="zh-CN" b="1" i="1" baseline="-250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ξ</a:t>
              </a:r>
              <a:r>
                <a:rPr lang="zh-CN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​</a:t>
              </a:r>
              <a:r>
                <a: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Gauge</a:t>
              </a:r>
              <a:endPara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5F0AF85E-C163-4A6E-FE18-114626EF0497}"/>
                    </a:ext>
                  </a:extLst>
                </p:cNvPr>
                <p:cNvSpPr txBox="1"/>
                <p:nvPr/>
              </p:nvSpPr>
              <p:spPr>
                <a:xfrm>
                  <a:off x="5745297" y="4504204"/>
                  <a:ext cx="1894364" cy="6694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algn="l" fontAlgn="t">
                    <a:lnSpc>
                      <a:spcPts val="1800"/>
                    </a:lnSpc>
                    <a:spcBef>
                      <a:spcPts val="900"/>
                    </a:spcBef>
                    <a:spcAft>
                      <a:spcPts val="900"/>
                    </a:spcAft>
                    <a:buNone/>
                  </a:pPr>
                  <a:br>
                    <a:rPr lang="zh-CN" altLang="zh-CN" sz="1050" b="0" i="0" dirty="0">
                      <a:solidFill>
                        <a:srgbClr val="1A2029"/>
                      </a:solidFill>
                      <a:effectLst/>
                      <a:latin typeface="KaTeX_Main"/>
                    </a:rPr>
                  </a:br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altLang="zh-CN" sz="1800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1800" i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8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18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den>
                        </m:f>
                        <m:d>
                          <m:dPr>
                            <m:ctrlPr>
                              <a:rPr lang="zh-CN" alt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zh-CN" altLang="en-US" sz="1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altLang="zh-CN" sz="1800" i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sz="1800" i="1">
                                      <a:latin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CN" altLang="zh-CN" sz="1050" b="0" i="0" dirty="0">
                    <a:solidFill>
                      <a:srgbClr val="1A2029"/>
                    </a:solidFill>
                    <a:effectLst/>
                    <a:latin typeface="PingFang SC"/>
                  </a:endParaRP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5F0AF85E-C163-4A6E-FE18-114626EF04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5297" y="4504204"/>
                  <a:ext cx="1894364" cy="669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BDE454C2-ABFB-D131-17EE-E281F16C14B8}"/>
                </a:ext>
              </a:extLst>
            </p:cNvPr>
            <p:cNvSpPr txBox="1"/>
            <p:nvPr/>
          </p:nvSpPr>
          <p:spPr>
            <a:xfrm>
              <a:off x="5788992" y="4084706"/>
              <a:ext cx="29143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Broken, Unitary</a:t>
              </a:r>
              <a:r>
                <a:rPr lang="en-US" altLang="zh-CN" b="1" i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Gauge</a:t>
              </a:r>
              <a:endPara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C06F5AA1-7ADB-2F34-4C17-161E175A676D}"/>
              </a:ext>
            </a:extLst>
          </p:cNvPr>
          <p:cNvGrpSpPr/>
          <p:nvPr/>
        </p:nvGrpSpPr>
        <p:grpSpPr>
          <a:xfrm>
            <a:off x="1317364" y="5021790"/>
            <a:ext cx="9297379" cy="1231590"/>
            <a:chOff x="1353861" y="5221412"/>
            <a:chExt cx="9297379" cy="1231590"/>
          </a:xfrm>
        </p:grpSpPr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C3EC9A17-0F62-8EF6-81A8-F7512875F933}"/>
                </a:ext>
              </a:extLst>
            </p:cNvPr>
            <p:cNvSpPr txBox="1"/>
            <p:nvPr/>
          </p:nvSpPr>
          <p:spPr>
            <a:xfrm>
              <a:off x="3385091" y="5403974"/>
              <a:ext cx="7266149" cy="923330"/>
            </a:xfrm>
            <a:prstGeom prst="rect">
              <a:avLst/>
            </a:prstGeom>
            <a:ln w="381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Goldstone bosons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as direction d.o.f. of Higgs vector,</a:t>
              </a:r>
            </a:p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are </a:t>
              </a:r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eaten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by the massive vector bosons (W, Z),</a:t>
              </a:r>
            </a:p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appear as </a:t>
              </a:r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longitudinal components of W and Z</a:t>
              </a:r>
              <a:endPara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07657F1B-6402-4668-B07B-611678603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53861" y="5221412"/>
              <a:ext cx="1768950" cy="12315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47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4FF4D-849B-6A0E-9040-993E4119F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09F9C4-3199-8027-8DAA-CA6DE3511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Vector Bosons for EWSB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114F97-0112-8FFA-1712-48E0D6D17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131817-F7BF-B6A8-777E-DD1F30D92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BCB562-AE79-5E71-E517-AE0CAAD4D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4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BE580AE-AE98-21BB-3DFE-99E7B52DAE83}"/>
              </a:ext>
            </a:extLst>
          </p:cNvPr>
          <p:cNvSpPr txBox="1"/>
          <p:nvPr/>
        </p:nvSpPr>
        <p:spPr>
          <a:xfrm>
            <a:off x="612648" y="1424657"/>
            <a:ext cx="4702406" cy="18723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4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Goldstone Boson Equivalence Theorem 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(Cornwall–Levin–Tiktopoulos and Vayonakis)</a:t>
            </a:r>
          </a:p>
          <a:p>
            <a:pPr>
              <a:spcAft>
                <a:spcPts val="14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scattering amplitude for a longitudinally polarized massive gauge boson is equal to that for the corresponding goldstone boson at high-energy limit* (E &gt;&gt; m)</a:t>
            </a: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3153DF9C-C8D8-2776-A490-F4859AF0D971}"/>
              </a:ext>
            </a:extLst>
          </p:cNvPr>
          <p:cNvSpPr/>
          <p:nvPr/>
        </p:nvSpPr>
        <p:spPr>
          <a:xfrm>
            <a:off x="5355636" y="2064395"/>
            <a:ext cx="550844" cy="3745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12D0933-76DE-58FE-98C4-C228150A243A}"/>
              </a:ext>
            </a:extLst>
          </p:cNvPr>
          <p:cNvSpPr txBox="1"/>
          <p:nvPr/>
        </p:nvSpPr>
        <p:spPr>
          <a:xfrm>
            <a:off x="5947062" y="1588428"/>
            <a:ext cx="5923613" cy="14311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Studying high-energy V</a:t>
            </a:r>
            <a:r>
              <a:rPr lang="en-US" altLang="zh-CN" b="1" baseline="-25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directly probe </a:t>
            </a:r>
          </a:p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   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goldstone boson interactions</a:t>
            </a:r>
          </a:p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   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dynamics of EWSB, e.g., linear vs non-linear</a:t>
            </a:r>
          </a:p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 Unique against direct Higgs measurement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49AA6AA-3707-4319-E3B1-0C3D1DDFF1B1}"/>
              </a:ext>
            </a:extLst>
          </p:cNvPr>
          <p:cNvSpPr txBox="1"/>
          <p:nvPr/>
        </p:nvSpPr>
        <p:spPr>
          <a:xfrm>
            <a:off x="6428343" y="603837"/>
            <a:ext cx="5691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* at small E,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zh-CN" sz="16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1600" dirty="0"/>
              <a:t> not exact as true GSB due to mass effect</a:t>
            </a:r>
            <a:endParaRPr lang="zh-CN" altLang="en-US" sz="16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43696E3-3A8F-052C-10E3-C1748F3F6CB6}"/>
              </a:ext>
            </a:extLst>
          </p:cNvPr>
          <p:cNvSpPr txBox="1"/>
          <p:nvPr/>
        </p:nvSpPr>
        <p:spPr>
          <a:xfrm>
            <a:off x="530022" y="3640153"/>
            <a:ext cx="9291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Need golden practice, e.g., unitarity restoration of W</a:t>
            </a:r>
            <a:r>
              <a:rPr lang="en-US" altLang="zh-CN" b="1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en-US" altLang="zh-CN" b="1" baseline="-25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scattering at TeV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DE4079C-61B0-90BB-1D58-167571567F6D}"/>
              </a:ext>
            </a:extLst>
          </p:cNvPr>
          <p:cNvGrpSpPr/>
          <p:nvPr/>
        </p:nvGrpSpPr>
        <p:grpSpPr>
          <a:xfrm>
            <a:off x="2317222" y="3990841"/>
            <a:ext cx="7962001" cy="2557462"/>
            <a:chOff x="1924210" y="3901476"/>
            <a:chExt cx="7962001" cy="2557462"/>
          </a:xfrm>
        </p:grpSpPr>
        <p:grpSp>
          <p:nvGrpSpPr>
            <p:cNvPr id="16" name="Group 7">
              <a:extLst>
                <a:ext uri="{FF2B5EF4-FFF2-40B4-BE49-F238E27FC236}">
                  <a16:creationId xmlns:a16="http://schemas.microsoft.com/office/drawing/2014/main" id="{236A705D-5BC4-497B-4C9B-F67748CD50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4210" y="3901476"/>
              <a:ext cx="7080250" cy="2557462"/>
              <a:chOff x="463617" y="985431"/>
              <a:chExt cx="7080298" cy="2557870"/>
            </a:xfrm>
          </p:grpSpPr>
          <p:pic>
            <p:nvPicPr>
              <p:cNvPr id="17" name="Picture 7">
                <a:extLst>
                  <a:ext uri="{FF2B5EF4-FFF2-40B4-BE49-F238E27FC236}">
                    <a16:creationId xmlns:a16="http://schemas.microsoft.com/office/drawing/2014/main" id="{F236C760-4111-FBD3-32BF-56C7EE17D7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31"/>
              <a:stretch>
                <a:fillRect/>
              </a:stretch>
            </p:blipFill>
            <p:spPr bwMode="auto">
              <a:xfrm>
                <a:off x="463617" y="1146184"/>
                <a:ext cx="2222433" cy="21989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Right Arrow 9">
                <a:extLst>
                  <a:ext uri="{FF2B5EF4-FFF2-40B4-BE49-F238E27FC236}">
                    <a16:creationId xmlns:a16="http://schemas.microsoft.com/office/drawing/2014/main" id="{808B4376-672A-992B-57E4-5EC59E95C2A0}"/>
                  </a:ext>
                </a:extLst>
              </p:cNvPr>
              <p:cNvSpPr/>
              <p:nvPr/>
            </p:nvSpPr>
            <p:spPr>
              <a:xfrm>
                <a:off x="2873458" y="2069866"/>
                <a:ext cx="884244" cy="352481"/>
              </a:xfrm>
              <a:prstGeom prst="rightArrow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pic>
            <p:nvPicPr>
              <p:cNvPr id="19" name="Picture 2" descr="https://inspirehep.net/record/422619/files/fig2.png">
                <a:extLst>
                  <a:ext uri="{FF2B5EF4-FFF2-40B4-BE49-F238E27FC236}">
                    <a16:creationId xmlns:a16="http://schemas.microsoft.com/office/drawing/2014/main" id="{5001669A-55CE-8807-2582-35C214DCC2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72" t="31342" r="26846"/>
              <a:stretch>
                <a:fillRect/>
              </a:stretch>
            </p:blipFill>
            <p:spPr bwMode="auto">
              <a:xfrm>
                <a:off x="3944468" y="985431"/>
                <a:ext cx="1725635" cy="2557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Right Brace 12">
                <a:extLst>
                  <a:ext uri="{FF2B5EF4-FFF2-40B4-BE49-F238E27FC236}">
                    <a16:creationId xmlns:a16="http://schemas.microsoft.com/office/drawing/2014/main" id="{35135A33-D0F0-FF84-C3A2-8C2DC3456C81}"/>
                  </a:ext>
                </a:extLst>
              </p:cNvPr>
              <p:cNvSpPr/>
              <p:nvPr/>
            </p:nvSpPr>
            <p:spPr>
              <a:xfrm>
                <a:off x="5865917" y="1264876"/>
                <a:ext cx="269877" cy="939950"/>
              </a:xfrm>
              <a:prstGeom prst="rightBrace">
                <a:avLst/>
              </a:prstGeom>
              <a:noFill/>
              <a:ln w="19050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" name="Right Brace 14">
                <a:extLst>
                  <a:ext uri="{FF2B5EF4-FFF2-40B4-BE49-F238E27FC236}">
                    <a16:creationId xmlns:a16="http://schemas.microsoft.com/office/drawing/2014/main" id="{DC09F2F5-6333-9312-A53F-3B90EEA40AF9}"/>
                  </a:ext>
                </a:extLst>
              </p:cNvPr>
              <p:cNvSpPr/>
              <p:nvPr/>
            </p:nvSpPr>
            <p:spPr>
              <a:xfrm>
                <a:off x="5888142" y="2501735"/>
                <a:ext cx="269877" cy="939950"/>
              </a:xfrm>
              <a:prstGeom prst="rightBrace">
                <a:avLst/>
              </a:prstGeom>
              <a:noFill/>
              <a:ln w="19050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" name="Right Brace 16">
                <a:extLst>
                  <a:ext uri="{FF2B5EF4-FFF2-40B4-BE49-F238E27FC236}">
                    <a16:creationId xmlns:a16="http://schemas.microsoft.com/office/drawing/2014/main" id="{739123D7-C8F2-49EB-CDF2-E127C2E48CC7}"/>
                  </a:ext>
                </a:extLst>
              </p:cNvPr>
              <p:cNvSpPr/>
              <p:nvPr/>
            </p:nvSpPr>
            <p:spPr>
              <a:xfrm>
                <a:off x="7339127" y="1734851"/>
                <a:ext cx="204788" cy="1233684"/>
              </a:xfrm>
              <a:prstGeom prst="rightBrace">
                <a:avLst/>
              </a:prstGeom>
              <a:noFill/>
              <a:ln w="19050">
                <a:solidFill>
                  <a:schemeClr val="tx1">
                    <a:lumMod val="85000"/>
                    <a:lumOff val="1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67A1B32-382E-03F2-28EE-B7BF08440F3D}"/>
                    </a:ext>
                  </a:extLst>
                </p:cNvPr>
                <p:cNvSpPr txBox="1"/>
                <p:nvPr/>
              </p:nvSpPr>
              <p:spPr>
                <a:xfrm>
                  <a:off x="7618573" y="4496887"/>
                  <a:ext cx="8152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altLang="zh-CN" sz="1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1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CN" sz="140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67A1B32-382E-03F2-28EE-B7BF08440F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8573" y="4496887"/>
                  <a:ext cx="815248" cy="307777"/>
                </a:xfrm>
                <a:prstGeom prst="rect">
                  <a:avLst/>
                </a:prstGeom>
                <a:blipFill>
                  <a:blip r:embed="rId4"/>
                  <a:stretch>
                    <a:fillRect t="-3922" r="-27612" b="-1764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114CBF58-D693-FDA7-0498-AB3C00143705}"/>
                    </a:ext>
                  </a:extLst>
                </p:cNvPr>
                <p:cNvSpPr txBox="1"/>
                <p:nvPr/>
              </p:nvSpPr>
              <p:spPr>
                <a:xfrm>
                  <a:off x="7618573" y="5730374"/>
                  <a:ext cx="8152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altLang="zh-CN" sz="1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1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4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40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CN" sz="140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114CBF58-D693-FDA7-0498-AB3C001437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8573" y="5730374"/>
                  <a:ext cx="815248" cy="307777"/>
                </a:xfrm>
                <a:prstGeom prst="rect">
                  <a:avLst/>
                </a:prstGeom>
                <a:blipFill>
                  <a:blip r:embed="rId5"/>
                  <a:stretch>
                    <a:fillRect r="-35821" b="-1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0CBA3F5B-8718-01D8-F185-3BC120356CE3}"/>
                    </a:ext>
                  </a:extLst>
                </p:cNvPr>
                <p:cNvSpPr txBox="1"/>
                <p:nvPr/>
              </p:nvSpPr>
              <p:spPr>
                <a:xfrm>
                  <a:off x="9070963" y="5109761"/>
                  <a:ext cx="81524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ℳ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altLang="zh-CN" sz="1400" b="0" i="1" dirty="0" smtClean="0">
                            <a:latin typeface="Cambria Math" panose="02040503050406030204" pitchFamily="18" charset="0"/>
                          </a:rPr>
                          <m:t>(1</m:t>
                        </m:r>
                        <m:r>
                          <a:rPr lang="en-US" altLang="zh-CN" sz="140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0CBA3F5B-8718-01D8-F185-3BC120356C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70963" y="5109761"/>
                  <a:ext cx="815248" cy="307777"/>
                </a:xfrm>
                <a:prstGeom prst="rect">
                  <a:avLst/>
                </a:prstGeom>
                <a:blipFill>
                  <a:blip r:embed="rId6"/>
                  <a:stretch>
                    <a:fillRect r="-7463" b="-1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3590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F4753-0961-F642-9C9C-EBA71E5D8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FE7B6F-6F47-756A-0E6A-D3B6CC5C4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Experimental Steps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03F16E-0B41-E55C-74DA-AB744B3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84CC63-57E8-FD1D-0AC1-CEF7FFC1B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54D61F-5BEA-DB9D-7E6B-9702FDEB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5</a:t>
            </a:fld>
            <a:endParaRPr lang="en-US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1D4D6E55-98AD-ACE9-8DD1-12F76DA5B61F}"/>
              </a:ext>
            </a:extLst>
          </p:cNvPr>
          <p:cNvCxnSpPr/>
          <p:nvPr/>
        </p:nvCxnSpPr>
        <p:spPr>
          <a:xfrm flipV="1">
            <a:off x="1363991" y="1829472"/>
            <a:ext cx="8053330" cy="29635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A750DA25-7ECC-E698-648C-4EFCA11B57A3}"/>
              </a:ext>
            </a:extLst>
          </p:cNvPr>
          <p:cNvSpPr txBox="1"/>
          <p:nvPr/>
        </p:nvSpPr>
        <p:spPr>
          <a:xfrm>
            <a:off x="1008992" y="2822810"/>
            <a:ext cx="188083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LEP: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e+e-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WW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aTGC searches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W/Z helicities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429933F-162B-25B7-CBDC-5E79DAFF0AC6}"/>
              </a:ext>
            </a:extLst>
          </p:cNvPr>
          <p:cNvSpPr txBox="1"/>
          <p:nvPr/>
        </p:nvSpPr>
        <p:spPr>
          <a:xfrm>
            <a:off x="4020269" y="3950203"/>
            <a:ext cx="384918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Tevatron: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Opened more diboson channels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Enhanced aTGC searches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W/Z helicities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 helicity from top quark decay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47789DF-3FD9-8897-9E58-D32D1BEB7BA7}"/>
              </a:ext>
            </a:extLst>
          </p:cNvPr>
          <p:cNvSpPr txBox="1"/>
          <p:nvPr/>
        </p:nvSpPr>
        <p:spPr>
          <a:xfrm>
            <a:off x="8350786" y="2291137"/>
            <a:ext cx="3710583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LHC:</a:t>
            </a:r>
          </a:p>
          <a:p>
            <a:pPr>
              <a:spcAft>
                <a:spcPts val="8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 addition, offer</a:t>
            </a:r>
          </a:p>
          <a:p>
            <a:pPr>
              <a:spcAft>
                <a:spcPts val="8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precision multiboson probe</a:t>
            </a:r>
          </a:p>
          <a:p>
            <a:pPr>
              <a:spcAft>
                <a:spcPts val="8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access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vector boson scattering</a:t>
            </a:r>
          </a:p>
          <a:p>
            <a:pPr>
              <a:spcAft>
                <a:spcPts val="8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access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boson polarisation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in multiboson production</a:t>
            </a:r>
          </a:p>
          <a:p>
            <a:pPr>
              <a:spcAft>
                <a:spcPts val="8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direct probe of EWSB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dynamics via vector bosons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538D7FA-7E49-8FEE-D694-1488865FD0EE}"/>
              </a:ext>
            </a:extLst>
          </p:cNvPr>
          <p:cNvSpPr txBox="1"/>
          <p:nvPr/>
        </p:nvSpPr>
        <p:spPr>
          <a:xfrm>
            <a:off x="4953014" y="1498001"/>
            <a:ext cx="3465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Precision EW fit: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oblique parameters S,T,U</a:t>
            </a:r>
          </a:p>
          <a:p>
            <a:pPr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indirect constraint</a:t>
            </a:r>
          </a:p>
        </p:txBody>
      </p:sp>
    </p:spTree>
    <p:extLst>
      <p:ext uri="{BB962C8B-B14F-4D97-AF65-F5344CB8AC3E}">
        <p14:creationId xmlns:p14="http://schemas.microsoft.com/office/powerpoint/2010/main" val="5959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6E4B6-6A1E-D12E-ACAF-B15B90FA6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7A3546-7AC7-2BD7-447F-621E676C4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Experimental Precision in a Nutshell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D74303-9849-06B7-ACB7-41F07BF9D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D653B3-8B72-0C9A-1031-99286DCC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F54B25-953E-287E-3B0A-F3D8B073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6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1FA3CCC-1B54-BC24-F780-8CA089D6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128" y="1096881"/>
            <a:ext cx="7227617" cy="542642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A549648-4ED7-F911-9571-53F09B9B0A7A}"/>
              </a:ext>
            </a:extLst>
          </p:cNvPr>
          <p:cNvSpPr txBox="1"/>
          <p:nvPr/>
        </p:nvSpPr>
        <p:spPr>
          <a:xfrm>
            <a:off x="9259677" y="3702194"/>
            <a:ext cx="1507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 Run-1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2DFD006-241B-01BE-E950-2E256A7F6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129" y="1138493"/>
            <a:ext cx="7227616" cy="542642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F90C173-2CA5-992A-99AE-DCD020127557}"/>
              </a:ext>
            </a:extLst>
          </p:cNvPr>
          <p:cNvSpPr txBox="1"/>
          <p:nvPr/>
        </p:nvSpPr>
        <p:spPr>
          <a:xfrm>
            <a:off x="9299227" y="3702194"/>
            <a:ext cx="2892773" cy="10002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 Run-2 +3</a:t>
            </a:r>
          </a:p>
          <a:p>
            <a:endParaRPr lang="en-US" altLang="zh-CN" sz="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Critical improvement multiboson precision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076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18156-835F-87E1-18D6-2B04B4059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0D51CE-7C25-D359-640E-A8414A563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Experimental Precision in a Nutshell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29150D-1802-C878-5137-8CFBCDF2B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AFE889-67FD-643C-D1BC-51A3BD9E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1A36BC-1A1F-2D53-9C6D-CE2D9C2B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7</a:t>
            </a:fld>
            <a:endParaRPr 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C35962B-675A-B1C6-D7EA-8F0E7967CE78}"/>
              </a:ext>
            </a:extLst>
          </p:cNvPr>
          <p:cNvGrpSpPr/>
          <p:nvPr/>
        </p:nvGrpSpPr>
        <p:grpSpPr>
          <a:xfrm>
            <a:off x="195875" y="1161984"/>
            <a:ext cx="4563843" cy="2578219"/>
            <a:chOff x="1317721" y="1323007"/>
            <a:chExt cx="4563843" cy="2578219"/>
          </a:xfrm>
        </p:grpSpPr>
        <p:pic>
          <p:nvPicPr>
            <p:cNvPr id="9" name="图片 8" descr="图表, 折线图&#10;&#10;描述已自动生成">
              <a:extLst>
                <a:ext uri="{FF2B5EF4-FFF2-40B4-BE49-F238E27FC236}">
                  <a16:creationId xmlns:a16="http://schemas.microsoft.com/office/drawing/2014/main" id="{A84118B6-FE91-2DFE-768B-6E4AB46B2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559" y="1323007"/>
              <a:ext cx="3552947" cy="2555251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39B1FC7-31D0-3724-59FE-3A135778FCD7}"/>
                </a:ext>
              </a:extLst>
            </p:cNvPr>
            <p:cNvSpPr txBox="1"/>
            <p:nvPr/>
          </p:nvSpPr>
          <p:spPr>
            <a:xfrm>
              <a:off x="1317721" y="3593449"/>
              <a:ext cx="220296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JINST 14 (2019) P12006 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CA66CA5-A85B-7410-DD3B-7903765CC058}"/>
                </a:ext>
              </a:extLst>
            </p:cNvPr>
            <p:cNvSpPr txBox="1"/>
            <p:nvPr/>
          </p:nvSpPr>
          <p:spPr>
            <a:xfrm>
              <a:off x="4936852" y="2430867"/>
              <a:ext cx="944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Z</a:t>
              </a:r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(ee)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scale</a:t>
              </a:r>
              <a:endParaRPr 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9EAAE58-6E54-3717-B040-5D8641ED28B5}"/>
              </a:ext>
            </a:extLst>
          </p:cNvPr>
          <p:cNvGrpSpPr/>
          <p:nvPr/>
        </p:nvGrpSpPr>
        <p:grpSpPr>
          <a:xfrm>
            <a:off x="192622" y="3907626"/>
            <a:ext cx="4732282" cy="2536057"/>
            <a:chOff x="811696" y="3887477"/>
            <a:chExt cx="4732282" cy="2536057"/>
          </a:xfrm>
        </p:grpSpPr>
        <p:pic>
          <p:nvPicPr>
            <p:cNvPr id="15" name="图片 14" descr="图表&#10;&#10;中度可信度描述已自动生成">
              <a:extLst>
                <a:ext uri="{FF2B5EF4-FFF2-40B4-BE49-F238E27FC236}">
                  <a16:creationId xmlns:a16="http://schemas.microsoft.com/office/drawing/2014/main" id="{B6A1A5C0-0CA7-96A6-B70D-A51E4F483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126" y="3887477"/>
              <a:ext cx="3566342" cy="2458388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FAEDAA0-8B73-928E-064A-74E52E06AD0C}"/>
                </a:ext>
              </a:extLst>
            </p:cNvPr>
            <p:cNvSpPr txBox="1"/>
            <p:nvPr/>
          </p:nvSpPr>
          <p:spPr>
            <a:xfrm>
              <a:off x="4450412" y="4547647"/>
              <a:ext cx="109356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Jet energy scale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A291995-F5BB-F63A-41A2-42EBE0E4C828}"/>
                </a:ext>
              </a:extLst>
            </p:cNvPr>
            <p:cNvSpPr txBox="1"/>
            <p:nvPr/>
          </p:nvSpPr>
          <p:spPr>
            <a:xfrm>
              <a:off x="811696" y="6115757"/>
              <a:ext cx="18064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EPJC </a:t>
              </a:r>
              <a:r>
                <a:rPr lang="fr-FR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81 (2021) 689</a:t>
              </a:r>
              <a:endParaRPr lang="en-US" sz="1400" i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7C5C7E63-525A-1950-5060-C848D97C13ED}"/>
              </a:ext>
            </a:extLst>
          </p:cNvPr>
          <p:cNvSpPr txBox="1"/>
          <p:nvPr/>
        </p:nvSpPr>
        <p:spPr>
          <a:xfrm>
            <a:off x="9845016" y="1724266"/>
            <a:ext cx="1877151" cy="3724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Per-mil to percentage </a:t>
            </a: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precision </a:t>
            </a: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needed</a:t>
            </a: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for measurements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Need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all-around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knowledge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Continuous </a:t>
            </a:r>
            <a:r>
              <a:rPr 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innovation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kumimoji="0" lang="en-US" b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emanded</a:t>
            </a:r>
            <a:endParaRPr kumimoji="0" lang="en-US" b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753FF5B-5233-6527-FD0C-2FD1D6531342}"/>
              </a:ext>
            </a:extLst>
          </p:cNvPr>
          <p:cNvGrpSpPr/>
          <p:nvPr/>
        </p:nvGrpSpPr>
        <p:grpSpPr>
          <a:xfrm>
            <a:off x="4924904" y="1161984"/>
            <a:ext cx="4741852" cy="2553123"/>
            <a:chOff x="5495222" y="1161984"/>
            <a:chExt cx="4741852" cy="2553123"/>
          </a:xfrm>
        </p:grpSpPr>
        <p:pic>
          <p:nvPicPr>
            <p:cNvPr id="20" name="图片 19" descr="图表, 图示&#10;&#10;描述已自动生成">
              <a:extLst>
                <a:ext uri="{FF2B5EF4-FFF2-40B4-BE49-F238E27FC236}">
                  <a16:creationId xmlns:a16="http://schemas.microsoft.com/office/drawing/2014/main" id="{DC424E78-73D2-7445-C9D4-3A21885DE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5222" y="1161984"/>
              <a:ext cx="3552947" cy="2553123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DAC6C80C-19FE-F456-1A47-BD391F40CEF7}"/>
                </a:ext>
              </a:extLst>
            </p:cNvPr>
            <p:cNvSpPr txBox="1"/>
            <p:nvPr/>
          </p:nvSpPr>
          <p:spPr>
            <a:xfrm>
              <a:off x="9048169" y="2171347"/>
              <a:ext cx="11889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dimuon mass</a:t>
              </a: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8A32FD25-8F59-70D2-8F57-FADE8DE447A0}"/>
              </a:ext>
            </a:extLst>
          </p:cNvPr>
          <p:cNvGrpSpPr/>
          <p:nvPr/>
        </p:nvGrpSpPr>
        <p:grpSpPr>
          <a:xfrm>
            <a:off x="4947237" y="3888596"/>
            <a:ext cx="4486980" cy="2877103"/>
            <a:chOff x="5495221" y="3887476"/>
            <a:chExt cx="4486980" cy="287710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41B3B9AB-7357-62FC-A3B4-D8F9EDCBD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95221" y="3887476"/>
              <a:ext cx="2933161" cy="2877103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4C626703-4D95-1CA4-56CA-D06B19B652CA}"/>
                </a:ext>
              </a:extLst>
            </p:cNvPr>
            <p:cNvSpPr txBox="1"/>
            <p:nvPr/>
          </p:nvSpPr>
          <p:spPr>
            <a:xfrm>
              <a:off x="6434626" y="5516470"/>
              <a:ext cx="18077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EPJC 78 (2018) 903 </a:t>
              </a:r>
              <a:endParaRPr lang="en-US" sz="1400" i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1F86A38-4E5D-8D55-4D2E-FE1867A73FD6}"/>
                </a:ext>
              </a:extLst>
            </p:cNvPr>
            <p:cNvSpPr txBox="1"/>
            <p:nvPr/>
          </p:nvSpPr>
          <p:spPr>
            <a:xfrm>
              <a:off x="8398415" y="4762728"/>
              <a:ext cx="15837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Missing E</a:t>
              </a:r>
              <a:r>
                <a:rPr lang="en-US" altLang="zh-CN" sz="2000" b="1" baseline="-250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</a:t>
              </a:r>
              <a:r>
                <a: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resolution</a:t>
              </a:r>
              <a:endParaRPr 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059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1E82-AB18-7592-2A13-B707F4F07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93CD92-0BEA-2DB6-CCEA-A5C92916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LHC Experimental Reach in a Nutshell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AC24F2-7529-781A-813E-F6631986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378C92-E479-E7E0-6905-96BB24B4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95C6E7-13E3-3B71-A404-1990BA050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8</a:t>
            </a:fld>
            <a:endParaRPr lang="en-US"/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F04594BB-E176-1FE6-F6DE-81F2CB1370CA}"/>
              </a:ext>
            </a:extLst>
          </p:cNvPr>
          <p:cNvGrpSpPr/>
          <p:nvPr/>
        </p:nvGrpSpPr>
        <p:grpSpPr>
          <a:xfrm>
            <a:off x="290374" y="1203357"/>
            <a:ext cx="11464961" cy="3234768"/>
            <a:chOff x="328933" y="960986"/>
            <a:chExt cx="11464961" cy="3234768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ED9E4737-9E06-1CAC-6FFE-91F7E4A34599}"/>
                </a:ext>
              </a:extLst>
            </p:cNvPr>
            <p:cNvGrpSpPr/>
            <p:nvPr/>
          </p:nvGrpSpPr>
          <p:grpSpPr>
            <a:xfrm>
              <a:off x="328933" y="960986"/>
              <a:ext cx="10826747" cy="605613"/>
              <a:chOff x="328933" y="960986"/>
              <a:chExt cx="8383067" cy="605613"/>
            </a:xfrm>
          </p:grpSpPr>
          <p:sp>
            <p:nvSpPr>
              <p:cNvPr id="10" name="箭头: 右 9">
                <a:extLst>
                  <a:ext uri="{FF2B5EF4-FFF2-40B4-BE49-F238E27FC236}">
                    <a16:creationId xmlns:a16="http://schemas.microsoft.com/office/drawing/2014/main" id="{5FA4396F-3FF1-33F5-C65C-00F7D3ADFA00}"/>
                  </a:ext>
                </a:extLst>
              </p:cNvPr>
              <p:cNvSpPr/>
              <p:nvPr/>
            </p:nvSpPr>
            <p:spPr>
              <a:xfrm>
                <a:off x="432000" y="1388472"/>
                <a:ext cx="8280000" cy="178127"/>
              </a:xfrm>
              <a:prstGeom prst="rightArrow">
                <a:avLst/>
              </a:prstGeom>
              <a:solidFill>
                <a:schemeClr val="accent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5DAF2EA-7A49-FB50-9744-074DD3FC3730}"/>
                  </a:ext>
                </a:extLst>
              </p:cNvPr>
              <p:cNvSpPr txBox="1"/>
              <p:nvPr/>
            </p:nvSpPr>
            <p:spPr>
              <a:xfrm>
                <a:off x="328933" y="1015870"/>
                <a:ext cx="521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nb</a:t>
                </a:r>
                <a:endParaRPr lang="en-US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48AFB74-8F44-372C-69C8-C32DCF47536F}"/>
                  </a:ext>
                </a:extLst>
              </p:cNvPr>
              <p:cNvSpPr txBox="1"/>
              <p:nvPr/>
            </p:nvSpPr>
            <p:spPr>
              <a:xfrm>
                <a:off x="2811236" y="960986"/>
                <a:ext cx="521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pb</a:t>
                </a:r>
                <a:endParaRPr lang="en-US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A2B6F73-D9FE-0EDF-2F23-8C855E777401}"/>
                  </a:ext>
                </a:extLst>
              </p:cNvPr>
              <p:cNvSpPr txBox="1"/>
              <p:nvPr/>
            </p:nvSpPr>
            <p:spPr>
              <a:xfrm>
                <a:off x="8190626" y="979166"/>
                <a:ext cx="5213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fb</a:t>
                </a:r>
                <a:endParaRPr lang="en-US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022C620F-4304-D008-AA0D-150B7C989BE5}"/>
                </a:ext>
              </a:extLst>
            </p:cNvPr>
            <p:cNvSpPr txBox="1"/>
            <p:nvPr/>
          </p:nvSpPr>
          <p:spPr>
            <a:xfrm>
              <a:off x="328933" y="1566599"/>
              <a:ext cx="67544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Cross-section orders at the LHC and example diagrams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D0B1FE48-D48E-E06A-D4A9-AFDFEF806FBE}"/>
                </a:ext>
              </a:extLst>
            </p:cNvPr>
            <p:cNvSpPr txBox="1"/>
            <p:nvPr/>
          </p:nvSpPr>
          <p:spPr>
            <a:xfrm>
              <a:off x="1482931" y="2058254"/>
              <a:ext cx="13626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Diboson</a:t>
              </a: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D9147A6B-CAC8-3226-6B71-289A17BD7F71}"/>
                </a:ext>
              </a:extLst>
            </p:cNvPr>
            <p:cNvGrpSpPr/>
            <p:nvPr/>
          </p:nvGrpSpPr>
          <p:grpSpPr>
            <a:xfrm>
              <a:off x="530308" y="2513241"/>
              <a:ext cx="3054369" cy="1407509"/>
              <a:chOff x="5975961" y="2369871"/>
              <a:chExt cx="3054369" cy="1407509"/>
            </a:xfrm>
          </p:grpSpPr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AC87699D-D02D-4F3C-FC31-D317B2CDB2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975961" y="2421122"/>
                <a:ext cx="1362626" cy="1356258"/>
              </a:xfrm>
              <a:prstGeom prst="rect">
                <a:avLst/>
              </a:prstGeom>
            </p:spPr>
          </p:pic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52BDEEE2-3DE7-7964-155F-9186F837C9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16439" y="2369871"/>
                <a:ext cx="1413891" cy="1355305"/>
              </a:xfrm>
              <a:prstGeom prst="rect">
                <a:avLst/>
              </a:prstGeom>
            </p:spPr>
          </p:pic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AF5A0DC7-C803-7AA7-62AE-138309D6B8E5}"/>
                </a:ext>
              </a:extLst>
            </p:cNvPr>
            <p:cNvGrpSpPr/>
            <p:nvPr/>
          </p:nvGrpSpPr>
          <p:grpSpPr>
            <a:xfrm>
              <a:off x="4151535" y="2058254"/>
              <a:ext cx="2901590" cy="1845987"/>
              <a:chOff x="15252" y="3171513"/>
              <a:chExt cx="2901590" cy="1845987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72FEEC9D-4A31-A765-727D-134F42869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8142" y="3629911"/>
                <a:ext cx="1691270" cy="1387589"/>
              </a:xfrm>
              <a:prstGeom prst="rect">
                <a:avLst/>
              </a:prstGeom>
            </p:spPr>
          </p:pic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2986ACC-0C6C-269C-78D2-3E8DF8D930D9}"/>
                  </a:ext>
                </a:extLst>
              </p:cNvPr>
              <p:cNvSpPr txBox="1"/>
              <p:nvPr/>
            </p:nvSpPr>
            <p:spPr>
              <a:xfrm>
                <a:off x="15252" y="3171513"/>
                <a:ext cx="29015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Vector Boson Fusion</a:t>
                </a:r>
              </a:p>
            </p:txBody>
          </p: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2D9B9F0-2152-7B8C-3200-A6B8B0146400}"/>
                </a:ext>
              </a:extLst>
            </p:cNvPr>
            <p:cNvSpPr txBox="1"/>
            <p:nvPr/>
          </p:nvSpPr>
          <p:spPr>
            <a:xfrm>
              <a:off x="9494971" y="1746902"/>
              <a:ext cx="22989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Vector Boson Scattering (VBS)</a:t>
              </a:r>
            </a:p>
          </p:txBody>
        </p: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9CE612E-6141-4189-7C53-5C7E9B1B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17948" y="2496000"/>
              <a:ext cx="1761630" cy="1477285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8157289F-1B3F-F22F-ECF6-6A861AA2499D}"/>
                </a:ext>
              </a:extLst>
            </p:cNvPr>
            <p:cNvSpPr txBox="1"/>
            <p:nvPr/>
          </p:nvSpPr>
          <p:spPr>
            <a:xfrm>
              <a:off x="7194582" y="2079879"/>
              <a:ext cx="13330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</a:t>
              </a:r>
              <a:r>
                <a:rPr 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riboson</a:t>
              </a:r>
            </a:p>
          </p:txBody>
        </p:sp>
        <p:pic>
          <p:nvPicPr>
            <p:cNvPr id="28" name="Picture 7">
              <a:extLst>
                <a:ext uri="{FF2B5EF4-FFF2-40B4-BE49-F238E27FC236}">
                  <a16:creationId xmlns:a16="http://schemas.microsoft.com/office/drawing/2014/main" id="{1E2B332C-07E4-4917-3FA4-CEC386695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1"/>
            <a:stretch>
              <a:fillRect/>
            </a:stretch>
          </p:blipFill>
          <p:spPr bwMode="auto">
            <a:xfrm>
              <a:off x="9614469" y="2410673"/>
              <a:ext cx="1804450" cy="1785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D0D73A7F-FC96-0C13-DEA8-66303713E74C}"/>
              </a:ext>
            </a:extLst>
          </p:cNvPr>
          <p:cNvSpPr txBox="1"/>
          <p:nvPr/>
        </p:nvSpPr>
        <p:spPr>
          <a:xfrm>
            <a:off x="4169629" y="4498726"/>
            <a:ext cx="261361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access to differential measurements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07FEAB4-A543-FB76-5091-0B893A8F0606}"/>
              </a:ext>
            </a:extLst>
          </p:cNvPr>
          <p:cNvSpPr txBox="1"/>
          <p:nvPr/>
        </p:nvSpPr>
        <p:spPr>
          <a:xfrm>
            <a:off x="203813" y="4511370"/>
            <a:ext cx="3847708" cy="1785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inclusive precision down to 3%</a:t>
            </a:r>
          </a:p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access of high energy behavior enhance TGC accuracy</a:t>
            </a:r>
          </a:p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observing double longitudinal polarizations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3AB38D5-776E-AA15-7C97-8C748DE4F594}"/>
              </a:ext>
            </a:extLst>
          </p:cNvPr>
          <p:cNvSpPr txBox="1"/>
          <p:nvPr/>
        </p:nvSpPr>
        <p:spPr>
          <a:xfrm>
            <a:off x="7014566" y="4498726"/>
            <a:ext cx="158409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observation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D922ED8-203C-50E2-583E-E5B0E4451C73}"/>
              </a:ext>
            </a:extLst>
          </p:cNvPr>
          <p:cNvSpPr txBox="1"/>
          <p:nvPr/>
        </p:nvSpPr>
        <p:spPr>
          <a:xfrm>
            <a:off x="9149509" y="4511370"/>
            <a:ext cx="296503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observation</a:t>
            </a:r>
          </a:p>
          <a:p>
            <a:pPr>
              <a:spcAft>
                <a:spcPts val="1200"/>
              </a:spcAft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look into polarisation and energy dependence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580F3939-FE48-BBB7-9FDB-1C4C9B179600}"/>
              </a:ext>
            </a:extLst>
          </p:cNvPr>
          <p:cNvSpPr txBox="1"/>
          <p:nvPr/>
        </p:nvSpPr>
        <p:spPr>
          <a:xfrm>
            <a:off x="4812595" y="5927142"/>
            <a:ext cx="357583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i="1" dirty="0"/>
              <a:t>Selected, biased highlights later</a:t>
            </a:r>
            <a:endParaRPr lang="zh-CN" altLang="en-US" i="1" dirty="0"/>
          </a:p>
        </p:txBody>
      </p:sp>
    </p:spTree>
    <p:extLst>
      <p:ext uri="{BB962C8B-B14F-4D97-AF65-F5344CB8AC3E}">
        <p14:creationId xmlns:p14="http://schemas.microsoft.com/office/powerpoint/2010/main" val="397946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68A86-2D73-337B-F3C6-B732CA933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63965-FE29-7044-B4C1-F2894D519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701771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VV and H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VV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2255C5-7D69-011D-65F5-D2723560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8/15/2026</a:t>
            </a:r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C599F3-CF8B-AB80-A412-C1161D4C4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Y. Wu</a:t>
            </a:r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2180DF-7668-1FDA-9529-B26756205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31B07B1F-FBEF-C91E-05A9-DAB4BC4AC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9" y="1375005"/>
            <a:ext cx="4446219" cy="431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1DD4C126-DD91-99AE-5A35-17D27437A21D}"/>
              </a:ext>
            </a:extLst>
          </p:cNvPr>
          <p:cNvSpPr txBox="1"/>
          <p:nvPr/>
        </p:nvSpPr>
        <p:spPr>
          <a:xfrm>
            <a:off x="1109556" y="5413217"/>
            <a:ext cx="3615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Golden channels for Higgs discovery and measurement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 descr="图表, 直方图&#10;&#10;AI 生成的内容可能不正确。">
            <a:extLst>
              <a:ext uri="{FF2B5EF4-FFF2-40B4-BE49-F238E27FC236}">
                <a16:creationId xmlns:a16="http://schemas.microsoft.com/office/drawing/2014/main" id="{BDAA0CD2-84AC-98B6-82B6-0B0E27010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034" y="1841006"/>
            <a:ext cx="6956468" cy="3324542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D0425175-0415-B92B-F0DA-408C9DCB1911}"/>
              </a:ext>
            </a:extLst>
          </p:cNvPr>
          <p:cNvSpPr txBox="1"/>
          <p:nvPr/>
        </p:nvSpPr>
        <p:spPr>
          <a:xfrm>
            <a:off x="5594334" y="5413216"/>
            <a:ext cx="477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Leading background for Higgs physics channels (e.g., WW for H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WW study)</a:t>
            </a: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5BF4107-49DF-CBD1-17FB-C9B9F3D078BA}"/>
              </a:ext>
            </a:extLst>
          </p:cNvPr>
          <p:cNvSpPr txBox="1"/>
          <p:nvPr/>
        </p:nvSpPr>
        <p:spPr>
          <a:xfrm>
            <a:off x="5090419" y="4890589"/>
            <a:ext cx="1998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EPJC 85 (2025) 1403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4ADE9AB-1CFE-9FD0-556C-0D5CE28041CF}"/>
              </a:ext>
            </a:extLst>
          </p:cNvPr>
          <p:cNvSpPr txBox="1"/>
          <p:nvPr/>
        </p:nvSpPr>
        <p:spPr>
          <a:xfrm>
            <a:off x="5142552" y="1361039"/>
            <a:ext cx="6221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Modelling of VV crucial for Higgs property program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755879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1294</Words>
  <Application>Microsoft Office PowerPoint</Application>
  <PresentationFormat>宽屏</PresentationFormat>
  <Paragraphs>271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KaTeX_Main</vt:lpstr>
      <vt:lpstr>PingFang SC</vt:lpstr>
      <vt:lpstr>等线</vt:lpstr>
      <vt:lpstr>微软雅黑</vt:lpstr>
      <vt:lpstr>微软雅黑</vt:lpstr>
      <vt:lpstr>Arial</vt:lpstr>
      <vt:lpstr>Calibri</vt:lpstr>
      <vt:lpstr>Cambria Math</vt:lpstr>
      <vt:lpstr>Neue Haas Grotesk Text Pro</vt:lpstr>
      <vt:lpstr>Symbol</vt:lpstr>
      <vt:lpstr>Wingdings</vt:lpstr>
      <vt:lpstr>VanillaVTI</vt:lpstr>
      <vt:lpstr>Probe EWSB  with vector bosons</vt:lpstr>
      <vt:lpstr>Physics with Vector Bosons at High-energy Frontier</vt:lpstr>
      <vt:lpstr>SM EWSB with Vector Bosons</vt:lpstr>
      <vt:lpstr>Vector Bosons for EWSB</vt:lpstr>
      <vt:lpstr>Experimental Steps</vt:lpstr>
      <vt:lpstr>Experimental Precision in a Nutshell</vt:lpstr>
      <vt:lpstr>Experimental Precision in a Nutshell</vt:lpstr>
      <vt:lpstr>LHC Experimental Reach in a Nutshell</vt:lpstr>
      <vt:lpstr>VV and HVV</vt:lpstr>
      <vt:lpstr>VV and offshell Higgs</vt:lpstr>
      <vt:lpstr>VV precision</vt:lpstr>
      <vt:lpstr>Vector Boson Scattering</vt:lpstr>
      <vt:lpstr>Vector Boson Scattering: Rarest VBS ZZ</vt:lpstr>
      <vt:lpstr>Vector Boson Scattering: VBS ssWW and WZ</vt:lpstr>
      <vt:lpstr>Triboson and Yukawa</vt:lpstr>
      <vt:lpstr>Diboson Polarisation (ZZ)</vt:lpstr>
      <vt:lpstr>Diboson Polarisation (ZZ)</vt:lpstr>
      <vt:lpstr>Diboson Polarisation (WZ)</vt:lpstr>
      <vt:lpstr>Boson Polarisation in VBS (WW)</vt:lpstr>
      <vt:lpstr>Boson Polarisation in VBS (WZ)</vt:lpstr>
      <vt:lpstr>Future: Joint Measurement</vt:lpstr>
      <vt:lpstr>Future: Hadronically Decaying Bosons</vt:lpstr>
      <vt:lpstr>Summary</vt:lpstr>
      <vt:lpstr>PowerPoint 演示文稿</vt:lpstr>
      <vt:lpstr>Backup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Yusheng Wu</dc:creator>
  <cp:lastModifiedBy>Yusheng Wu</cp:lastModifiedBy>
  <cp:revision>2</cp:revision>
  <dcterms:created xsi:type="dcterms:W3CDTF">2026-07-26T12:13:46Z</dcterms:created>
  <dcterms:modified xsi:type="dcterms:W3CDTF">2026-08-15T03:17:32Z</dcterms:modified>
</cp:coreProperties>
</file>