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4291" r:id="rId2"/>
    <p:sldMasterId id="2147484293" r:id="rId3"/>
    <p:sldMasterId id="2147484298" r:id="rId4"/>
    <p:sldMasterId id="2147484300" r:id="rId5"/>
    <p:sldMasterId id="2147484314" r:id="rId6"/>
    <p:sldMasterId id="2147484319" r:id="rId7"/>
  </p:sldMasterIdLst>
  <p:notesMasterIdLst>
    <p:notesMasterId r:id="rId41"/>
  </p:notesMasterIdLst>
  <p:sldIdLst>
    <p:sldId id="758" r:id="rId8"/>
    <p:sldId id="11088647" r:id="rId9"/>
    <p:sldId id="759" r:id="rId10"/>
    <p:sldId id="809" r:id="rId11"/>
    <p:sldId id="11088670" r:id="rId12"/>
    <p:sldId id="11088674" r:id="rId13"/>
    <p:sldId id="11088680" r:id="rId14"/>
    <p:sldId id="11088665" r:id="rId15"/>
    <p:sldId id="11088619" r:id="rId16"/>
    <p:sldId id="11088666" r:id="rId17"/>
    <p:sldId id="11088667" r:id="rId18"/>
    <p:sldId id="11088668" r:id="rId19"/>
    <p:sldId id="11088675" r:id="rId20"/>
    <p:sldId id="11088664" r:id="rId21"/>
    <p:sldId id="11088627" r:id="rId22"/>
    <p:sldId id="11088671" r:id="rId23"/>
    <p:sldId id="11088676" r:id="rId24"/>
    <p:sldId id="11088651" r:id="rId25"/>
    <p:sldId id="11088669" r:id="rId26"/>
    <p:sldId id="11088650" r:id="rId27"/>
    <p:sldId id="821" r:id="rId28"/>
    <p:sldId id="11088672" r:id="rId29"/>
    <p:sldId id="870" r:id="rId30"/>
    <p:sldId id="11088673" r:id="rId31"/>
    <p:sldId id="11088656" r:id="rId32"/>
    <p:sldId id="823" r:id="rId33"/>
    <p:sldId id="11088660" r:id="rId34"/>
    <p:sldId id="11088662" r:id="rId35"/>
    <p:sldId id="11088677" r:id="rId36"/>
    <p:sldId id="11088678" r:id="rId37"/>
    <p:sldId id="11088679" r:id="rId38"/>
    <p:sldId id="829" r:id="rId39"/>
    <p:sldId id="855" r:id="rId4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5pPr>
    <a:lvl6pPr marL="2286000" algn="l" defTabSz="914400" rtl="0" eaLnBrk="1" latinLnBrk="0" hangingPunct="1"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6pPr>
    <a:lvl7pPr marL="2743200" algn="l" defTabSz="914400" rtl="0" eaLnBrk="1" latinLnBrk="0" hangingPunct="1"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7pPr>
    <a:lvl8pPr marL="3200400" algn="l" defTabSz="914400" rtl="0" eaLnBrk="1" latinLnBrk="0" hangingPunct="1"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8pPr>
    <a:lvl9pPr marL="3657600" algn="l" defTabSz="914400" rtl="0" eaLnBrk="1" latinLnBrk="0" hangingPunct="1">
      <a:defRPr kumimoji="1" sz="2000" kern="1200">
        <a:solidFill>
          <a:schemeClr val="folHlink"/>
        </a:solidFill>
        <a:latin typeface="Arial" panose="020B0604020202020204" pitchFamily="34" charset="0"/>
        <a:ea typeface="华文中宋" panose="02010600040101010101" pitchFamily="2" charset="-122"/>
        <a:cs typeface="+mn-cs"/>
        <a:sym typeface="Symbol" panose="05050102010706020507" pitchFamily="18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7F8F9"/>
    <a:srgbClr val="F7F8FA"/>
    <a:srgbClr val="010C21"/>
    <a:srgbClr val="02031A"/>
    <a:srgbClr val="FF9900"/>
    <a:srgbClr val="FDFDFB"/>
    <a:srgbClr val="F5F5F7"/>
    <a:srgbClr val="000000"/>
    <a:srgbClr val="020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9" autoAdjust="0"/>
    <p:restoredTop sz="78006" autoAdjust="0"/>
  </p:normalViewPr>
  <p:slideViewPr>
    <p:cSldViewPr>
      <p:cViewPr varScale="1">
        <p:scale>
          <a:sx n="92" d="100"/>
          <a:sy n="92" d="100"/>
        </p:scale>
        <p:origin x="77" y="41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55E5F-15DF-4D9B-9CC8-5008516B37E2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88CE4-82A1-473F-9E75-832A423537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34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708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EAB57-2784-320A-B1CD-1233FFF0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C699DD8-3654-F040-90ED-A95CBD50C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2A6F890-F02E-83D6-C11A-D0DB87EB0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53C9AB-5BCF-01A1-9AD0-68E94BF6FE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029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115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7C3A9-B70D-4810-0F80-F4180F048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6181EE-1F54-CE0E-9A9A-5EFCBCCB57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BA2715A-D441-DA64-3883-08CFC011D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19F809-506C-5C29-88B8-742B82F56F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568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E1A43-BA6B-07C3-949F-E7BF1DF37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8548210-6FAE-6527-A17F-D77E8048F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6B8265A-7DD0-E5F7-E9C5-A7656BCC9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6FD007-ADFF-8603-51E0-3FC25868A2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916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5DDA6-1D4D-E31A-5A1F-F85B2FCE6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DB8D329-7950-BABE-A51C-600AE4DDD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612A995-FC3A-95A6-878D-47A6A0303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DDB60F-57F7-89C1-E4C5-2387B3444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15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06CE5-C187-420B-14C8-7852721D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A5646C7-2197-67A2-D910-B40A0DC3B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F32928-C30D-3AFB-216D-F11C992CC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9930B0-09A4-76D2-BC3C-6780AD5070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7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72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43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E027-7CC6-A286-B080-4F3E61CCE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FBE5E7-CA08-8DB3-1DBA-0C9E98BC9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DF416C4-A092-F836-A9CD-FD9B00412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808582-DF72-FA77-759A-A8B90CB3FB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574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6DD9C-5770-41AD-2A34-52CC120B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B22DD20-35C0-EC88-58E1-01F8DABBA4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3A98CF4-F9D7-848C-5ABA-259F3339B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F5A9C9-C8DC-B85D-4F1F-9F64B65688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522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D401-EFFA-4944-38B9-23623E82B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BF19FAF-B344-43D4-1A5E-02335DE43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BE3003B-BF8F-BFF7-B46F-8FB1E0E2E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B1B06D-381D-935E-8764-D43873F42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782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868D1-F3D5-45D5-AACC-172600AF81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047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0ACF6C3-A96C-4687-ACE8-3430C76DF733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E69D-9545-4505-BA70-3B172741B5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25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7E0A27-7AE0-44C0-960B-3370B6967BF4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21538-4B7D-4B75-A490-2CC15137DF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879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24576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4576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FC78-4CB2-45F6-AB88-23C2E49D77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55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rgbClr val="FFCC66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101F1-41BE-4F92-A7CB-21F5EBD417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5864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rgbClr val="FFCC66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F4333-3318-4AA2-ACD1-9D887981AE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4183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rgbClr val="FFCC66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19B5B-4827-44A0-9C0D-2398F3166C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228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rgbClr val="FFCC66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95DF2-687D-47FD-A7B9-9E695FC7C6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3400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380067" y="1552576"/>
            <a:ext cx="13572067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rgbClr val="FFCC66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1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264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725084" y="7620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429000"/>
            <a:ext cx="85344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10C86-F382-40A5-B55E-BD9167D9E1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598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CA8AE-F29B-43FF-8014-11602A48B8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928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0D23B-7D14-470E-B610-98D1AA1657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293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6A29C-EFCD-4FCF-A0AF-828A9EC464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136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FB0C8-17BD-4318-A936-8BFE35F14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04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0FFE1-EC86-443D-8314-2363DA3D27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97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>
            <a:extLst>
              <a:ext uri="{FF2B5EF4-FFF2-40B4-BE49-F238E27FC236}">
                <a16:creationId xmlns:a16="http://schemas.microsoft.com/office/drawing/2014/main" id="{DAF8965A-A119-2B96-5C44-0E79A0E6F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920E9453-835F-01F4-5579-BBE048754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8FB188E1-0040-9D8D-FA55-652F11FEF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0F7CD82-2476-423A-A521-D89A86954602}" type="slidenum">
              <a:rPr lang="en-US" altLang="zh-CN" smtClean="0"/>
              <a:pPr>
                <a:defRPr/>
              </a:pPr>
              <a:t>‹#›</a:t>
            </a:fld>
            <a:fld id="{56D773E3-417C-4A7D-A76F-29CBC92C752E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8922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3E2FF-F48F-45BB-8C4A-DA71548A2776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735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6129DA0-7DB7-4E91-B589-EFF8CD54E5DD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B230D-5BFA-4F08-99E4-948A99BB32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154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12177184" cy="6845300"/>
            <a:chOff x="0" y="1"/>
            <a:chExt cx="5753" cy="4312"/>
          </a:xfrm>
        </p:grpSpPr>
        <p:sp>
          <p:nvSpPr>
            <p:cNvPr id="11161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None/>
                <a:defRPr/>
              </a:pPr>
              <a:endParaRPr lang="zh-CN" altLang="en-US" sz="2400" b="1">
                <a:latin typeface="Arial" charset="0"/>
              </a:endParaRPr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5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</p:grpSp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162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162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6072B98-33AD-4BA5-B6DE-C4BB30A83E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57" r:id="rId1"/>
    <p:sldLayoutId id="2147485247" r:id="rId2"/>
    <p:sldLayoutId id="2147485248" r:id="rId3"/>
    <p:sldLayoutId id="2147485249" r:id="rId4"/>
    <p:sldLayoutId id="2147485250" r:id="rId5"/>
    <p:sldLayoutId id="2147485251" r:id="rId6"/>
    <p:sldLayoutId id="2147485252" r:id="rId7"/>
    <p:sldLayoutId id="2147485253" r:id="rId8"/>
    <p:sldLayoutId id="2147485254" r:id="rId9"/>
    <p:sldLayoutId id="2147485255" r:id="rId10"/>
    <p:sldLayoutId id="214748525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99A7FFC-F4FE-4ACF-831A-7C1E557E8E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58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07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DD4333E-B21F-4C97-8747-08E46145A8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59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98E2979-199A-45CB-803D-2C75E44C90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6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AAC2F0-409C-4D9C-8B5D-6C38A9AC44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6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614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ECA636F-B301-4D81-8CB5-61B0084884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6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17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E67E57-ED28-4097-932F-179182536C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63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50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3" Type="http://schemas.openxmlformats.org/officeDocument/2006/relationships/image" Target="../media/image56.png"/><Relationship Id="rId7" Type="http://schemas.openxmlformats.org/officeDocument/2006/relationships/image" Target="../media/image51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70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3" Type="http://schemas.openxmlformats.org/officeDocument/2006/relationships/image" Target="../media/image570.png"/><Relationship Id="rId7" Type="http://schemas.openxmlformats.org/officeDocument/2006/relationships/image" Target="../media/image61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0.png"/><Relationship Id="rId5" Type="http://schemas.openxmlformats.org/officeDocument/2006/relationships/image" Target="../media/image590.png"/><Relationship Id="rId4" Type="http://schemas.openxmlformats.org/officeDocument/2006/relationships/image" Target="../media/image5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9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919536" y="548680"/>
            <a:ext cx="8784976" cy="130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Some 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tudies on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osmological 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hase 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ransition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 — s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ubcritical 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 a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spherical bubble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8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2470CC6-E097-E755-F925-07EA17D3CE1F}"/>
              </a:ext>
            </a:extLst>
          </p:cNvPr>
          <p:cNvSpPr/>
          <p:nvPr/>
        </p:nvSpPr>
        <p:spPr>
          <a:xfrm>
            <a:off x="5274769" y="2492896"/>
            <a:ext cx="1746440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altLang="zh-CN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Jin</a:t>
            </a:r>
            <a:r>
              <a:rPr lang="zh-CN" altLang="en-US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Min</a:t>
            </a:r>
            <a:r>
              <a:rPr lang="zh-CN" altLang="en-US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Yang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AC4C2DB-2E40-2571-EF3C-A64B511E7D78}"/>
              </a:ext>
            </a:extLst>
          </p:cNvPr>
          <p:cNvSpPr/>
          <p:nvPr/>
        </p:nvSpPr>
        <p:spPr>
          <a:xfrm>
            <a:off x="3102340" y="3150301"/>
            <a:ext cx="6290888" cy="1253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altLang="zh-CN" sz="1600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Center for Theoretical Physics, Henan Normal University; </a:t>
            </a:r>
          </a:p>
          <a:p>
            <a:pPr algn="ctr"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altLang="zh-CN" sz="1600" b="1" dirty="0">
                <a:solidFill>
                  <a:schemeClr val="bg2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Institute of Theoretical Physics, Chinese Academy of Sciences</a:t>
            </a:r>
          </a:p>
          <a:p>
            <a:pPr algn="ctr"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endParaRPr lang="en-US" altLang="zh-CN" sz="1600" b="1" dirty="0">
              <a:solidFill>
                <a:schemeClr val="bg2"/>
              </a:solidFill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32A989F-39C4-54C2-82A7-549F19784C1D}"/>
              </a:ext>
            </a:extLst>
          </p:cNvPr>
          <p:cNvSpPr txBox="1"/>
          <p:nvPr/>
        </p:nvSpPr>
        <p:spPr>
          <a:xfrm>
            <a:off x="5591944" y="6267262"/>
            <a:ext cx="15320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2026.8.14-16</a:t>
            </a:r>
            <a:endParaRPr lang="en-US" sz="16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6E3ECB-3491-6F62-403B-8FD5599341BC}"/>
              </a:ext>
            </a:extLst>
          </p:cNvPr>
          <p:cNvSpPr txBox="1"/>
          <p:nvPr/>
        </p:nvSpPr>
        <p:spPr>
          <a:xfrm>
            <a:off x="3761960" y="5845116"/>
            <a:ext cx="56886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Workshop on New Opportunities for Particle Physics </a:t>
            </a:r>
          </a:p>
          <a:p>
            <a:endParaRPr lang="en-US" sz="14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F029C3B0-1242-E1EF-37B9-3E9DB698F2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62713" y="4361921"/>
            <a:ext cx="766913" cy="766913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7003E8A7-5C1C-64EF-3B2C-062317692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6401" y="4403465"/>
            <a:ext cx="725369" cy="72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64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7DC4F-C890-903B-4F26-56BBDB60A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5217AB4-1BF8-2A07-5BE2-7EEF28228989}"/>
              </a:ext>
            </a:extLst>
          </p:cNvPr>
          <p:cNvSpPr txBox="1"/>
          <p:nvPr/>
        </p:nvSpPr>
        <p:spPr>
          <a:xfrm>
            <a:off x="4007768" y="620688"/>
            <a:ext cx="3789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EWPT:  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calculation is tedious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E8C7AC-4CD2-26C7-F9B9-62478FD3F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932" y="1556792"/>
            <a:ext cx="9408368" cy="11585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5AA536F-A7D1-F3E6-A647-DE85BD8EC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678" y="2930260"/>
            <a:ext cx="2748644" cy="292712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324F0AE-9A85-5F0F-6CB5-1EDA7F622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3303" y="2903865"/>
            <a:ext cx="2985603" cy="290671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DB62F79-6BA9-49EE-6EEE-CD8E81C10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932" y="3002268"/>
            <a:ext cx="2678765" cy="292712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0D13FAF-9215-FB5F-D170-177A2225F5F4}"/>
              </a:ext>
            </a:extLst>
          </p:cNvPr>
          <p:cNvSpPr txBox="1"/>
          <p:nvPr/>
        </p:nvSpPr>
        <p:spPr>
          <a:xfrm>
            <a:off x="623391" y="305722"/>
            <a:ext cx="26787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calculation of PT:</a:t>
            </a:r>
          </a:p>
          <a:p>
            <a:r>
              <a:rPr lang="en-US" altLang="zh-CN" sz="1400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 just like particle </a:t>
            </a:r>
            <a:r>
              <a:rPr lang="en-US" altLang="zh-CN" sz="1400" dirty="0" err="1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</a:t>
            </a:r>
            <a:endParaRPr lang="en-US" altLang="zh-CN" sz="1400" dirty="0">
              <a:solidFill>
                <a:schemeClr val="tx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9A08-481B-5975-7062-366D5AE4C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EBC013-1E64-D3DE-C52B-310F80126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340768"/>
            <a:ext cx="3021041" cy="51463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B539D90-FD5F-157B-4860-8F4F20834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986" y="1556791"/>
            <a:ext cx="1152126" cy="2880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296E2AD-EFE3-9318-4464-2E0EF888D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0136" y="2348880"/>
            <a:ext cx="457143" cy="57142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50422BDB-6D1B-9C12-6083-120D4399FDA6}"/>
              </a:ext>
            </a:extLst>
          </p:cNvPr>
          <p:cNvSpPr txBox="1"/>
          <p:nvPr/>
        </p:nvSpPr>
        <p:spPr>
          <a:xfrm>
            <a:off x="7320136" y="2501755"/>
            <a:ext cx="19442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multi-field couplings</a:t>
            </a:r>
          </a:p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matrix diagonalization</a:t>
            </a:r>
            <a:endParaRPr lang="zh-CN" alt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31D1F81-4BA3-7FCE-9023-DD9D2E79126A}"/>
              </a:ext>
            </a:extLst>
          </p:cNvPr>
          <p:cNvSpPr txBox="1"/>
          <p:nvPr/>
        </p:nvSpPr>
        <p:spPr>
          <a:xfrm>
            <a:off x="7354493" y="3171920"/>
            <a:ext cx="17314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correction at finite-T</a:t>
            </a:r>
          </a:p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need </a:t>
            </a:r>
            <a:r>
              <a:rPr lang="en-US" altLang="zh-CN" sz="1200" b="1" dirty="0" err="1">
                <a:solidFill>
                  <a:schemeClr val="tx1">
                    <a:lumMod val="50000"/>
                  </a:schemeClr>
                </a:solidFill>
              </a:rPr>
              <a:t>resummation</a:t>
            </a:r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zh-CN" alt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C9EF2DD-E72E-2FE4-F92A-BFC78F9EDED8}"/>
              </a:ext>
            </a:extLst>
          </p:cNvPr>
          <p:cNvSpPr txBox="1"/>
          <p:nvPr/>
        </p:nvSpPr>
        <p:spPr>
          <a:xfrm>
            <a:off x="7354493" y="3964862"/>
            <a:ext cx="2235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complicated potential shape </a:t>
            </a:r>
          </a:p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usually no analytic solution</a:t>
            </a:r>
            <a:endParaRPr lang="zh-CN" alt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7201861-36BC-A7C6-B2E2-5E628033BDE0}"/>
              </a:ext>
            </a:extLst>
          </p:cNvPr>
          <p:cNvSpPr txBox="1"/>
          <p:nvPr/>
        </p:nvSpPr>
        <p:spPr>
          <a:xfrm>
            <a:off x="7354493" y="4501858"/>
            <a:ext cx="17314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bounce equation</a:t>
            </a:r>
          </a:p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fluid equation</a:t>
            </a:r>
            <a:endParaRPr lang="zh-CN" alt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AE1D54B-8FDB-7F2F-8BE1-6FE1D7842328}"/>
              </a:ext>
            </a:extLst>
          </p:cNvPr>
          <p:cNvSpPr txBox="1"/>
          <p:nvPr/>
        </p:nvSpPr>
        <p:spPr>
          <a:xfrm>
            <a:off x="7362444" y="5201776"/>
            <a:ext cx="18299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no analytic solution 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383C810-C60B-CF0A-0D39-645CC7449599}"/>
              </a:ext>
            </a:extLst>
          </p:cNvPr>
          <p:cNvSpPr txBox="1"/>
          <p:nvPr/>
        </p:nvSpPr>
        <p:spPr>
          <a:xfrm>
            <a:off x="7415470" y="5877272"/>
            <a:ext cx="19208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</a:schemeClr>
                </a:solidFill>
              </a:rPr>
              <a:t>need numerical tools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B79DD4-14E4-99ED-BA9F-7FF4F1851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640" y="3633585"/>
            <a:ext cx="971429" cy="1028571"/>
          </a:xfrm>
          <a:prstGeom prst="rect">
            <a:avLst/>
          </a:prstGeom>
        </p:spPr>
      </p:pic>
      <p:pic>
        <p:nvPicPr>
          <p:cNvPr id="8" name="Picture 4" descr="supersymmetry">
            <a:extLst>
              <a:ext uri="{FF2B5EF4-FFF2-40B4-BE49-F238E27FC236}">
                <a16:creationId xmlns:a16="http://schemas.microsoft.com/office/drawing/2014/main" id="{BA96CE6F-D20E-1828-600E-425ABC799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774" y="1469014"/>
            <a:ext cx="730295" cy="75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A71CB21-F34C-6F74-800C-8E8C80332932}"/>
              </a:ext>
            </a:extLst>
          </p:cNvPr>
          <p:cNvSpPr txBox="1"/>
          <p:nvPr/>
        </p:nvSpPr>
        <p:spPr>
          <a:xfrm>
            <a:off x="4007768" y="620688"/>
            <a:ext cx="4176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EWPT:  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calculation needs tools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56CA48E-7CDE-CC6B-DF61-F41447F1F91C}"/>
              </a:ext>
            </a:extLst>
          </p:cNvPr>
          <p:cNvSpPr txBox="1"/>
          <p:nvPr/>
        </p:nvSpPr>
        <p:spPr>
          <a:xfrm>
            <a:off x="623391" y="305722"/>
            <a:ext cx="26787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calculation of PT:</a:t>
            </a:r>
          </a:p>
          <a:p>
            <a:r>
              <a:rPr lang="en-US" altLang="zh-CN" sz="1400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 just like particle </a:t>
            </a:r>
            <a:r>
              <a:rPr lang="en-US" altLang="zh-CN" sz="1400" dirty="0" err="1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</a:t>
            </a:r>
            <a:endParaRPr lang="en-US" altLang="zh-CN" sz="1400" dirty="0">
              <a:solidFill>
                <a:schemeClr val="tx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3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9290-A50D-96B3-DFAA-57EEF62EA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E6B9D07-53EC-6C8C-538A-0FEA80D6B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095" y="2268718"/>
            <a:ext cx="6096000" cy="348624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6A5C3EC-F840-0B41-9FDF-3C70A1CB2258}"/>
              </a:ext>
            </a:extLst>
          </p:cNvPr>
          <p:cNvSpPr txBox="1"/>
          <p:nvPr/>
        </p:nvSpPr>
        <p:spPr>
          <a:xfrm>
            <a:off x="5847965" y="5861553"/>
            <a:ext cx="51445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PTagent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Constructing Effective Potential for Cosmological Phase Transition</a:t>
            </a:r>
          </a:p>
          <a:p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L. Wu, Y. Xiao, JMY, Y. Zhang, 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2608.????</a:t>
            </a:r>
            <a:endParaRPr lang="zh-CN" altLang="en-US" sz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C07200C-9D3D-8070-3980-00B726F121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5910">
            <a:off x="421979" y="2430818"/>
            <a:ext cx="3549088" cy="199636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E78AA99-21D8-476B-92E8-B423487BC64B}"/>
              </a:ext>
            </a:extLst>
          </p:cNvPr>
          <p:cNvSpPr/>
          <p:nvPr/>
        </p:nvSpPr>
        <p:spPr>
          <a:xfrm rot="6705988">
            <a:off x="579534" y="3676260"/>
            <a:ext cx="356985" cy="6305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3AFBAC5-105F-220C-1F34-A5BF4F102E1A}"/>
              </a:ext>
            </a:extLst>
          </p:cNvPr>
          <p:cNvSpPr/>
          <p:nvPr/>
        </p:nvSpPr>
        <p:spPr>
          <a:xfrm rot="6705988">
            <a:off x="1470958" y="3676258"/>
            <a:ext cx="356985" cy="6305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AD0CFFB-4710-F626-1F8C-CC214F1965A3}"/>
              </a:ext>
            </a:extLst>
          </p:cNvPr>
          <p:cNvSpPr/>
          <p:nvPr/>
        </p:nvSpPr>
        <p:spPr>
          <a:xfrm rot="6705988">
            <a:off x="2295848" y="3676258"/>
            <a:ext cx="356985" cy="6305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A4BE00-8549-755E-1AD0-644183ED0074}"/>
              </a:ext>
            </a:extLst>
          </p:cNvPr>
          <p:cNvSpPr/>
          <p:nvPr/>
        </p:nvSpPr>
        <p:spPr>
          <a:xfrm rot="6705988">
            <a:off x="3442156" y="3755772"/>
            <a:ext cx="356985" cy="6305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B590DA3-A4CD-D0D9-4151-8E2DEB0E9CCE}"/>
              </a:ext>
            </a:extLst>
          </p:cNvPr>
          <p:cNvSpPr/>
          <p:nvPr/>
        </p:nvSpPr>
        <p:spPr>
          <a:xfrm rot="6705988">
            <a:off x="3358972" y="4501498"/>
            <a:ext cx="356985" cy="6305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9ACC36F-5966-C1B5-0EA1-B8B4F16C862F}"/>
              </a:ext>
            </a:extLst>
          </p:cNvPr>
          <p:cNvSpPr txBox="1"/>
          <p:nvPr/>
        </p:nvSpPr>
        <p:spPr>
          <a:xfrm>
            <a:off x="863415" y="1908800"/>
            <a:ext cx="2387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Machine learning</a:t>
            </a: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A293465-924F-2CFF-D355-FB94865E9F1E}"/>
              </a:ext>
            </a:extLst>
          </p:cNvPr>
          <p:cNvSpPr txBox="1"/>
          <p:nvPr/>
        </p:nvSpPr>
        <p:spPr>
          <a:xfrm>
            <a:off x="7608168" y="1916832"/>
            <a:ext cx="2387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AIagent</a:t>
            </a:r>
            <a:r>
              <a:rPr lang="en-US" altLang="zh-CN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LLM</a:t>
            </a:r>
            <a:endParaRPr lang="zh-CN" altLang="en-US" dirty="0">
              <a:solidFill>
                <a:srgbClr val="00B0F0"/>
              </a:solidFill>
            </a:endParaRP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D00A2204-2672-4B41-1965-688EB00C06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8" y="4011839"/>
            <a:ext cx="2275469" cy="179412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59A171A-F378-DACF-7A63-890C159ADDF1}"/>
              </a:ext>
            </a:extLst>
          </p:cNvPr>
          <p:cNvSpPr txBox="1"/>
          <p:nvPr/>
        </p:nvSpPr>
        <p:spPr>
          <a:xfrm>
            <a:off x="263352" y="5861553"/>
            <a:ext cx="55446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Enhancing Phase Transition Calculations with fitting and  Neural Network</a:t>
            </a:r>
          </a:p>
          <a:p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Bian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Wang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Y. Xiao, J. Yang, </a:t>
            </a:r>
            <a:r>
              <a:rPr lang="zh-CN" altLang="zh-CN" sz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JMY,</a:t>
            </a:r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Y. Zhang, </a:t>
            </a:r>
            <a:r>
              <a:rPr lang="zh-CN" altLang="zh-CN" sz="1200" dirty="0">
                <a:solidFill>
                  <a:schemeClr val="bg2"/>
                </a:solidFill>
              </a:rPr>
              <a:t>2510.10667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518D76A-B392-85F9-187F-E97C02175545}"/>
              </a:ext>
            </a:extLst>
          </p:cNvPr>
          <p:cNvSpPr txBox="1"/>
          <p:nvPr/>
        </p:nvSpPr>
        <p:spPr>
          <a:xfrm>
            <a:off x="4007768" y="620688"/>
            <a:ext cx="4176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EWPT: </a:t>
            </a:r>
            <a:r>
              <a:rPr lang="en-US" altLang="zh-CN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can be of assistance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AEF884F-DD21-4537-0B60-8A1F9B1F5B7C}"/>
              </a:ext>
            </a:extLst>
          </p:cNvPr>
          <p:cNvSpPr txBox="1"/>
          <p:nvPr/>
        </p:nvSpPr>
        <p:spPr>
          <a:xfrm>
            <a:off x="623391" y="305722"/>
            <a:ext cx="26787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calculation of PT:</a:t>
            </a:r>
          </a:p>
          <a:p>
            <a:r>
              <a:rPr lang="en-US" altLang="zh-CN" sz="1400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 just like particle </a:t>
            </a:r>
            <a:r>
              <a:rPr lang="en-US" altLang="zh-CN" sz="1400" dirty="0" err="1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</a:t>
            </a:r>
            <a:endParaRPr lang="en-US" altLang="zh-CN" sz="1400" dirty="0">
              <a:solidFill>
                <a:schemeClr val="tx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4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D49AD-CB22-5EEC-B996-706CC5334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5A6BEC1E-E606-74E2-AD71-0A969C483CB0}"/>
              </a:ext>
            </a:extLst>
          </p:cNvPr>
          <p:cNvSpPr txBox="1"/>
          <p:nvPr/>
        </p:nvSpPr>
        <p:spPr>
          <a:xfrm>
            <a:off x="5878716" y="2276872"/>
            <a:ext cx="6048672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>
                <a:solidFill>
                  <a:schemeClr val="bg2"/>
                </a:solidFill>
              </a:rPr>
              <a:t>AI is good at doing complex calculations. 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solidFill>
                  <a:schemeClr val="bg2"/>
                </a:solidFill>
              </a:rPr>
              <a:t>AI is not able to discover new physics. </a:t>
            </a:r>
            <a:endParaRPr lang="zh-CN" altLang="en-US" sz="1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10D4418-DFF0-2137-9721-764B084E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4" y="3235408"/>
            <a:ext cx="4998961" cy="336293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D07ED0-7F9E-0226-DD9A-D43EBE161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870" y="3429000"/>
            <a:ext cx="2485603" cy="243589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D490A31-A84C-E8D9-82E8-F51513537F7C}"/>
              </a:ext>
            </a:extLst>
          </p:cNvPr>
          <p:cNvSpPr txBox="1"/>
          <p:nvPr/>
        </p:nvSpPr>
        <p:spPr>
          <a:xfrm>
            <a:off x="4007768" y="620688"/>
            <a:ext cx="4176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EWPT: </a:t>
            </a:r>
            <a:r>
              <a:rPr lang="en-US" altLang="zh-CN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can be of assistance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C69A0B6-232F-68FF-7E75-1778DFEAFE15}"/>
              </a:ext>
            </a:extLst>
          </p:cNvPr>
          <p:cNvSpPr txBox="1"/>
          <p:nvPr/>
        </p:nvSpPr>
        <p:spPr>
          <a:xfrm>
            <a:off x="623391" y="305722"/>
            <a:ext cx="26787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calculation of PT:</a:t>
            </a:r>
          </a:p>
          <a:p>
            <a:r>
              <a:rPr lang="en-US" altLang="zh-CN" sz="1400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 just like particle </a:t>
            </a:r>
            <a:r>
              <a:rPr lang="en-US" altLang="zh-CN" sz="1400" dirty="0" err="1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</a:t>
            </a:r>
            <a:endParaRPr lang="en-US" altLang="zh-CN" sz="1400" dirty="0">
              <a:solidFill>
                <a:schemeClr val="tx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5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5052448-0085-D9EE-1787-1D95D2BA9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756" y="2613392"/>
            <a:ext cx="3183594" cy="226348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61D1752-B95E-36CC-D4A8-49B155066FE5}"/>
              </a:ext>
            </a:extLst>
          </p:cNvPr>
          <p:cNvSpPr txBox="1"/>
          <p:nvPr/>
        </p:nvSpPr>
        <p:spPr>
          <a:xfrm>
            <a:off x="1199456" y="643781"/>
            <a:ext cx="8496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my talk I will skip the dirty calculation details and focus on </a:t>
            </a:r>
            <a:r>
              <a:rPr lang="en-US" altLang="zh-CN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bubble physics </a:t>
            </a:r>
            <a:endParaRPr lang="zh-CN" altLang="en-US" b="1" dirty="0">
              <a:solidFill>
                <a:schemeClr val="bg2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BBC1C98-0A9A-9CAC-BA19-14B37AE26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550" y="4317648"/>
            <a:ext cx="5514286" cy="1200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19B5C5D-49A9-4E39-D06F-5230DDDC13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927432" y="88588"/>
            <a:ext cx="1600097" cy="482453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7D5F2D1C-7A58-87FD-DE63-7F99B941E53C}"/>
              </a:ext>
            </a:extLst>
          </p:cNvPr>
          <p:cNvSpPr txBox="1"/>
          <p:nvPr/>
        </p:nvSpPr>
        <p:spPr>
          <a:xfrm>
            <a:off x="7403444" y="5517648"/>
            <a:ext cx="1152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thermal ripples </a:t>
            </a:r>
            <a:endParaRPr lang="zh-CN" altLang="en-US" sz="1200" dirty="0">
              <a:solidFill>
                <a:schemeClr val="bg2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4C6A3E3-A9D2-EC97-9C67-3737374ED4BB}"/>
              </a:ext>
            </a:extLst>
          </p:cNvPr>
          <p:cNvSpPr txBox="1"/>
          <p:nvPr/>
        </p:nvSpPr>
        <p:spPr>
          <a:xfrm rot="1467201">
            <a:off x="7801640" y="1480388"/>
            <a:ext cx="864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subcritical </a:t>
            </a:r>
          </a:p>
          <a:p>
            <a:pPr algn="ctr"/>
            <a:r>
              <a:rPr lang="en-US" altLang="zh-CN" sz="1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bubbles </a:t>
            </a:r>
            <a:endParaRPr lang="zh-CN" altLang="en-US" sz="1200" b="1" dirty="0">
              <a:solidFill>
                <a:schemeClr val="bg2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A49E8B6-D400-60A9-E701-D443FF11139F}"/>
              </a:ext>
            </a:extLst>
          </p:cNvPr>
          <p:cNvSpPr txBox="1"/>
          <p:nvPr/>
        </p:nvSpPr>
        <p:spPr>
          <a:xfrm>
            <a:off x="9217582" y="5517647"/>
            <a:ext cx="1512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aspherical bubble </a:t>
            </a:r>
            <a:endParaRPr lang="zh-CN" altLang="en-US" sz="1200" b="1" dirty="0">
              <a:solidFill>
                <a:schemeClr val="bg2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5407452-FD1C-68A0-C947-528708A17935}"/>
              </a:ext>
            </a:extLst>
          </p:cNvPr>
          <p:cNvSpPr txBox="1"/>
          <p:nvPr/>
        </p:nvSpPr>
        <p:spPr>
          <a:xfrm>
            <a:off x="5459228" y="5510397"/>
            <a:ext cx="1512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spherical bubble </a:t>
            </a:r>
            <a:endParaRPr lang="zh-CN" altLang="en-US" sz="1200" dirty="0">
              <a:solidFill>
                <a:schemeClr val="bg2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C8FC227-D7E8-8E3D-87B4-DF3D06D31B9F}"/>
              </a:ext>
            </a:extLst>
          </p:cNvPr>
          <p:cNvSpPr txBox="1"/>
          <p:nvPr/>
        </p:nvSpPr>
        <p:spPr>
          <a:xfrm rot="2158501">
            <a:off x="9692489" y="1607946"/>
            <a:ext cx="864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 </a:t>
            </a:r>
          </a:p>
          <a:p>
            <a:pPr algn="ctr"/>
            <a:r>
              <a:rPr lang="en-US" altLang="zh-CN" sz="12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bubbles </a:t>
            </a:r>
            <a:endParaRPr lang="zh-CN" altLang="en-US" sz="1200" dirty="0">
              <a:solidFill>
                <a:schemeClr val="bg2"/>
              </a:solidFill>
            </a:endParaRPr>
          </a:p>
        </p:txBody>
      </p:sp>
      <p:sp>
        <p:nvSpPr>
          <p:cNvPr id="42" name="箭头: 右 41">
            <a:extLst>
              <a:ext uri="{FF2B5EF4-FFF2-40B4-BE49-F238E27FC236}">
                <a16:creationId xmlns:a16="http://schemas.microsoft.com/office/drawing/2014/main" id="{2F6DBDC1-A66B-F829-D66E-0AC3ED2E9B89}"/>
              </a:ext>
            </a:extLst>
          </p:cNvPr>
          <p:cNvSpPr/>
          <p:nvPr/>
        </p:nvSpPr>
        <p:spPr bwMode="auto">
          <a:xfrm rot="20422806">
            <a:off x="4579433" y="2851724"/>
            <a:ext cx="712514" cy="234430"/>
          </a:xfrm>
          <a:prstGeom prst="rightArrow">
            <a:avLst/>
          </a:prstGeom>
          <a:solidFill>
            <a:srgbClr val="CC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4" name="箭头: 右 43">
            <a:extLst>
              <a:ext uri="{FF2B5EF4-FFF2-40B4-BE49-F238E27FC236}">
                <a16:creationId xmlns:a16="http://schemas.microsoft.com/office/drawing/2014/main" id="{56A1E68C-7990-1099-45C5-61B678D60F34}"/>
              </a:ext>
            </a:extLst>
          </p:cNvPr>
          <p:cNvSpPr/>
          <p:nvPr/>
        </p:nvSpPr>
        <p:spPr bwMode="auto">
          <a:xfrm rot="1182537">
            <a:off x="4634175" y="4314063"/>
            <a:ext cx="687640" cy="242362"/>
          </a:xfrm>
          <a:prstGeom prst="rightArrow">
            <a:avLst/>
          </a:prstGeom>
          <a:solidFill>
            <a:srgbClr val="CC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4817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0D8FC33-2E97-8BAF-CA18-CC0120301039}"/>
              </a:ext>
            </a:extLst>
          </p:cNvPr>
          <p:cNvSpPr/>
          <p:nvPr/>
        </p:nvSpPr>
        <p:spPr>
          <a:xfrm>
            <a:off x="407368" y="116632"/>
            <a:ext cx="4253857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2    </a:t>
            </a:r>
            <a:r>
              <a:rPr lang="zh-CN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Subcritical bubble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endParaRPr lang="en-US" altLang="zh-C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3456AA7-8B76-0C00-5DDB-B1E747B1BFB3}"/>
              </a:ext>
            </a:extLst>
          </p:cNvPr>
          <p:cNvSpPr txBox="1"/>
          <p:nvPr/>
        </p:nvSpPr>
        <p:spPr>
          <a:xfrm>
            <a:off x="1127448" y="2984642"/>
            <a:ext cx="54318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ubcritical bubble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were studied 30 years ago. For a weak first order EWPT, these subcritical bubbles may have nonnegligible effects on the formation and evolution of critical bubbles.</a:t>
            </a:r>
          </a:p>
          <a:p>
            <a:pPr algn="just"/>
            <a:endParaRPr lang="en-US" altLang="zh-CN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4010777-C364-D7BB-01F3-B6AA75C8A12F}"/>
              </a:ext>
            </a:extLst>
          </p:cNvPr>
          <p:cNvSpPr txBox="1"/>
          <p:nvPr/>
        </p:nvSpPr>
        <p:spPr>
          <a:xfrm>
            <a:off x="1124239" y="5037151"/>
            <a:ext cx="5760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our work w</a:t>
            </a:r>
            <a:r>
              <a:rPr lang="zh-CN" altLang="zh-CN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altLang="zh-CN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revisited this issue in depth. We obtained some new insights. </a:t>
            </a:r>
            <a:endParaRPr lang="zh-CN" altLang="en-US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BA8AF95-F2B0-3D20-B6A4-E2054C33B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046" y="2973366"/>
            <a:ext cx="3478916" cy="3284984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7F7E22C8-31DE-4B3C-26EB-639B32FEACFA}"/>
              </a:ext>
            </a:extLst>
          </p:cNvPr>
          <p:cNvSpPr txBox="1"/>
          <p:nvPr/>
        </p:nvSpPr>
        <p:spPr>
          <a:xfrm>
            <a:off x="6384032" y="287711"/>
            <a:ext cx="5760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Subcritical bubble prehistory in weak first-order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transition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Chen, Y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Xiao, JMY, Y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  <a:r>
              <a:rPr lang="en-US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zh-CN" sz="1600" dirty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2605.24891 </a:t>
            </a:r>
            <a:endParaRPr lang="en-US" altLang="zh-CN" sz="1600" dirty="0">
              <a:solidFill>
                <a:schemeClr val="bg2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E3D859C-7452-C021-06AF-45BF21B09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1035835"/>
            <a:ext cx="1746334" cy="1784298"/>
          </a:xfrm>
          <a:prstGeom prst="rect">
            <a:avLst/>
          </a:prstGeom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736B347A-5952-A1AA-963E-CCEE3D82209D}"/>
              </a:ext>
            </a:extLst>
          </p:cNvPr>
          <p:cNvCxnSpPr/>
          <p:nvPr/>
        </p:nvCxnSpPr>
        <p:spPr bwMode="auto">
          <a:xfrm>
            <a:off x="4367808" y="2276872"/>
            <a:ext cx="50405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95E4F716-BD7B-801C-5EB5-F188E23713D5}"/>
              </a:ext>
            </a:extLst>
          </p:cNvPr>
          <p:cNvSpPr txBox="1"/>
          <p:nvPr/>
        </p:nvSpPr>
        <p:spPr>
          <a:xfrm>
            <a:off x="4881679" y="1884690"/>
            <a:ext cx="1368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sz="11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ubcritical bubble</a:t>
            </a:r>
            <a:r>
              <a:rPr lang="en-US" altLang="zh-CN" sz="11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5993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7EA19-1338-D8C0-11E6-5524119E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6FFF4DCE-6015-62CF-95CB-AE5D5B0B3326}"/>
              </a:ext>
            </a:extLst>
          </p:cNvPr>
          <p:cNvSpPr txBox="1"/>
          <p:nvPr/>
        </p:nvSpPr>
        <p:spPr>
          <a:xfrm>
            <a:off x="1281260" y="1439818"/>
            <a:ext cx="8991203" cy="792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tandard description of a first-order 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begins with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nucleation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expansion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critical bubbles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zh-CN" sz="1600" b="0" i="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critical bubble 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computed on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homogeneous symmetric vacuum background.</a:t>
            </a:r>
            <a:endParaRPr lang="en-US" altLang="zh-CN" sz="1600" b="1" i="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E1EF9A7-43C3-7912-AA05-77CFEDAAC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2442709"/>
            <a:ext cx="3135686" cy="403850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24C55D5-1898-3165-039D-CAA72B2DF514}"/>
              </a:ext>
            </a:extLst>
          </p:cNvPr>
          <p:cNvSpPr txBox="1"/>
          <p:nvPr/>
        </p:nvSpPr>
        <p:spPr>
          <a:xfrm>
            <a:off x="1241134" y="580535"/>
            <a:ext cx="32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4DA4F2D-92E5-24E6-A494-051AE50B8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2420888"/>
            <a:ext cx="5760640" cy="42620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FEBDE0D-9400-D162-396E-65BA453C379C}"/>
                  </a:ext>
                </a:extLst>
              </p:cNvPr>
              <p:cNvSpPr txBox="1"/>
              <p:nvPr/>
            </p:nvSpPr>
            <p:spPr>
              <a:xfrm>
                <a:off x="3713840" y="6381328"/>
                <a:ext cx="153531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altLang="zh-CN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en-US" altLang="zh-CN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16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16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16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FEBDE0D-9400-D162-396E-65BA453C3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840" y="6381328"/>
                <a:ext cx="1535310" cy="338554"/>
              </a:xfrm>
              <a:prstGeom prst="rect">
                <a:avLst/>
              </a:prstGeom>
              <a:blipFill>
                <a:blip r:embed="rId4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09055FB-82B0-6620-1C4C-C88B33BF078D}"/>
                  </a:ext>
                </a:extLst>
              </p:cNvPr>
              <p:cNvSpPr txBox="1"/>
              <p:nvPr/>
            </p:nvSpPr>
            <p:spPr>
              <a:xfrm>
                <a:off x="6126688" y="3717032"/>
                <a:ext cx="153531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altLang="zh-CN" sz="1600" i="1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en-US" altLang="zh-CN" sz="16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16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16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sz="16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  <m:r>
                        <a:rPr lang="en-US" altLang="zh-CN" sz="16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09055FB-82B0-6620-1C4C-C88B33BF0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688" y="3717032"/>
                <a:ext cx="1535310" cy="338554"/>
              </a:xfrm>
              <a:prstGeom prst="rect">
                <a:avLst/>
              </a:prstGeom>
              <a:blipFill>
                <a:blip r:embed="rId5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6718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D2025-DC8F-5329-EE4B-0A975F88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7F95B43-6DA6-5589-1BF6-5E9A8AE0BFFC}"/>
                  </a:ext>
                </a:extLst>
              </p:cNvPr>
              <p:cNvSpPr txBox="1"/>
              <p:nvPr/>
            </p:nvSpPr>
            <p:spPr>
              <a:xfrm>
                <a:off x="983432" y="1272846"/>
                <a:ext cx="10153128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At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besides the 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symmetric phase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),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 may have another phase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zh-CN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broken-phase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), and 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</a:t>
                </a:r>
                <a:r>
                  <a:rPr lang="zh-CN" altLang="zh-CN" sz="1600" b="1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hermal fluctuation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may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push field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from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symmetric-phase side (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across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barrier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into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broken-phase side of the potential,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forming a transient  bubble. Inside the bubble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16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  <m:r>
                      <a:rPr lang="en-US" altLang="zh-CN" sz="16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broken-phase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), outside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16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(symmetric phase).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he 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reverse fluctuation can 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wash out such a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transient bubble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before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reach the critical size. Since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its size is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below the critical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bubble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radius,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 is called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zh-CN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subcritical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bubble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altLang="zh-CN" sz="1600" dirty="0">
                  <a:solidFill>
                    <a:schemeClr val="bg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Such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subcritical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bubble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are continuously created and destroyed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before the formation of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critical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bubbles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The effects of such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subcritical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bubble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 may be nonnegligible.  </a:t>
                </a:r>
                <a:endParaRPr lang="zh-CN" altLang="en-US" sz="160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7F95B43-6DA6-5589-1BF6-5E9A8AE0B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272846"/>
                <a:ext cx="10153128" cy="2062103"/>
              </a:xfrm>
              <a:prstGeom prst="rect">
                <a:avLst/>
              </a:prstGeom>
              <a:blipFill>
                <a:blip r:embed="rId2"/>
                <a:stretch>
                  <a:fillRect l="-240" t="-888" r="-780" b="-29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2B67EF0C-4C92-16E4-586F-E9D7B3188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3236450"/>
            <a:ext cx="2736304" cy="304436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C157720-01E2-9818-24D2-D9F4FE181FC8}"/>
              </a:ext>
            </a:extLst>
          </p:cNvPr>
          <p:cNvSpPr txBox="1"/>
          <p:nvPr/>
        </p:nvSpPr>
        <p:spPr>
          <a:xfrm>
            <a:off x="1241134" y="580535"/>
            <a:ext cx="32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CC52C6D-A7DA-272F-D817-3B235969C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3250739"/>
            <a:ext cx="5085714" cy="311428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2F96447-6004-F5E1-B1DC-6CC1455DD46A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17/33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8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DF09AD7-3BF3-A60E-9BFA-30DD7502F232}"/>
              </a:ext>
            </a:extLst>
          </p:cNvPr>
          <p:cNvSpPr txBox="1"/>
          <p:nvPr/>
        </p:nvSpPr>
        <p:spPr>
          <a:xfrm>
            <a:off x="911424" y="548680"/>
            <a:ext cx="32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9DBDDED-1702-ED52-E541-836EDC3FBF20}"/>
              </a:ext>
            </a:extLst>
          </p:cNvPr>
          <p:cNvSpPr txBox="1"/>
          <p:nvPr/>
        </p:nvSpPr>
        <p:spPr>
          <a:xfrm>
            <a:off x="913145" y="1340768"/>
            <a:ext cx="720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 an example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consider the finite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-T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potential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 a single 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real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scalar field</a:t>
            </a:r>
            <a:r>
              <a:rPr lang="zh-CN" altLang="zh-CN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zh-CN" altLang="zh-CN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zh-CN" altLang="en-US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094879D-7E40-4D99-D4D5-A0431752A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702807"/>
            <a:ext cx="3816424" cy="678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92CC5F2-BAD9-2235-4F26-64BF158ADF4B}"/>
                  </a:ext>
                </a:extLst>
              </p:cNvPr>
              <p:cNvSpPr txBox="1"/>
              <p:nvPr/>
            </p:nvSpPr>
            <p:spPr>
              <a:xfrm>
                <a:off x="839416" y="2459916"/>
                <a:ext cx="286470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0" i="0" dirty="0">
                    <a:solidFill>
                      <a:srgbClr val="000000"/>
                    </a:solidFill>
                    <a:effectLst/>
                    <a:latin typeface="CMR10"/>
                  </a:rPr>
                  <a:t>There exist a </a:t>
                </a:r>
                <a:r>
                  <a:rPr lang="zh-CN" altLang="zh-CN" sz="1600" b="0" i="0" dirty="0">
                    <a:solidFill>
                      <a:srgbClr val="000000"/>
                    </a:solidFill>
                    <a:effectLst/>
                    <a:latin typeface="CMR10"/>
                  </a:rPr>
                  <a:t>temperature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zh-CN" sz="1600" b="0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endParaRPr lang="zh-CN" altLang="en-US" sz="16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92CC5F2-BAD9-2235-4F26-64BF158AD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459916"/>
                <a:ext cx="2864707" cy="338554"/>
              </a:xfrm>
              <a:prstGeom prst="rect">
                <a:avLst/>
              </a:prstGeom>
              <a:blipFill>
                <a:blip r:embed="rId3"/>
                <a:stretch>
                  <a:fillRect l="-1277" t="-5455" b="-2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>
            <a:extLst>
              <a:ext uri="{FF2B5EF4-FFF2-40B4-BE49-F238E27FC236}">
                <a16:creationId xmlns:a16="http://schemas.microsoft.com/office/drawing/2014/main" id="{FEF5262F-602C-1E43-DC75-0D038A7EA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631" y="2735959"/>
            <a:ext cx="2160999" cy="678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C5C02D2-6CC5-958C-E530-63A75D1742E8}"/>
                  </a:ext>
                </a:extLst>
              </p:cNvPr>
              <p:cNvSpPr txBox="1"/>
              <p:nvPr/>
            </p:nvSpPr>
            <p:spPr>
              <a:xfrm>
                <a:off x="857625" y="3769298"/>
                <a:ext cx="7943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600" b="0" i="0" dirty="0">
                    <a:solidFill>
                      <a:srgbClr val="C00000"/>
                    </a:solidFill>
                    <a:effectLst/>
                    <a:latin typeface="CMR10"/>
                  </a:rPr>
                  <a:t>At high temperature</a:t>
                </a:r>
                <a:r>
                  <a:rPr lang="en-US" altLang="zh-CN" sz="1600" b="0" i="0" dirty="0">
                    <a:solidFill>
                      <a:srgbClr val="C00000"/>
                    </a:solidFill>
                    <a:effectLst/>
                    <a:latin typeface="CMR1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sz="1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rgbClr val="C00000"/>
                    </a:solidFill>
                  </a:rPr>
                  <a:t>, </a:t>
                </a:r>
                <a:r>
                  <a:rPr lang="en-US" altLang="zh-CN" sz="1600" dirty="0">
                    <a:solidFill>
                      <a:schemeClr val="bg2"/>
                    </a:solidFill>
                  </a:rPr>
                  <a:t>only have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symmetric phase 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with </a:t>
                </a:r>
                <a:r>
                  <a:rPr lang="en-US" altLang="zh-CN" sz="1600" dirty="0" err="1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vev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sz="16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en-US" altLang="zh-CN" sz="16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zh-CN" altLang="zh-CN" sz="1600" dirty="0">
                    <a:solidFill>
                      <a:schemeClr val="bg2"/>
                    </a:solidFill>
                  </a:rPr>
                  <a:t> </a:t>
                </a:r>
                <a:br>
                  <a:rPr lang="zh-CN" altLang="zh-CN" sz="1600" dirty="0">
                    <a:solidFill>
                      <a:srgbClr val="C00000"/>
                    </a:solidFill>
                  </a:rPr>
                </a:br>
                <a:endParaRPr lang="zh-CN" altLang="en-U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C5C02D2-6CC5-958C-E530-63A75D174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25" y="3769298"/>
                <a:ext cx="7943346" cy="584775"/>
              </a:xfrm>
              <a:prstGeom prst="rect">
                <a:avLst/>
              </a:prstGeom>
              <a:blipFill>
                <a:blip r:embed="rId5"/>
                <a:stretch>
                  <a:fillRect l="-460" t="-4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6A31FF8-B38E-FC6A-843C-12E450BC2BE3}"/>
                  </a:ext>
                </a:extLst>
              </p:cNvPr>
              <p:cNvSpPr txBox="1"/>
              <p:nvPr/>
            </p:nvSpPr>
            <p:spPr>
              <a:xfrm>
                <a:off x="839416" y="4131883"/>
                <a:ext cx="8184854" cy="603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600" b="0" i="0" dirty="0">
                    <a:solidFill>
                      <a:schemeClr val="bg1">
                        <a:lumMod val="75000"/>
                      </a:schemeClr>
                    </a:solidFill>
                    <a:effectLst/>
                    <a:latin typeface="CMR10"/>
                  </a:rPr>
                  <a:t>At </a:t>
                </a:r>
                <a:r>
                  <a:rPr lang="en-US" altLang="zh-CN" sz="1600" dirty="0">
                    <a:solidFill>
                      <a:schemeClr val="bg1">
                        <a:lumMod val="75000"/>
                      </a:schemeClr>
                    </a:solidFill>
                    <a:latin typeface="CMR10"/>
                  </a:rPr>
                  <a:t>low</a:t>
                </a:r>
                <a:r>
                  <a:rPr lang="zh-CN" altLang="zh-CN" sz="1600" b="0" i="0" dirty="0">
                    <a:solidFill>
                      <a:schemeClr val="bg1">
                        <a:lumMod val="75000"/>
                      </a:schemeClr>
                    </a:solidFill>
                    <a:effectLst/>
                    <a:latin typeface="CMR10"/>
                  </a:rPr>
                  <a:t> temperature</a:t>
                </a:r>
                <a:r>
                  <a:rPr lang="en-US" altLang="zh-CN" sz="1600" b="0" i="0" dirty="0">
                    <a:solidFill>
                      <a:schemeClr val="bg1">
                        <a:lumMod val="75000"/>
                      </a:schemeClr>
                    </a:solidFill>
                    <a:effectLst/>
                    <a:latin typeface="CMR1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sz="1600" b="0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bg1">
                        <a:lumMod val="75000"/>
                      </a:schemeClr>
                    </a:solidFill>
                  </a:rPr>
                  <a:t>, </a:t>
                </a:r>
                <a:r>
                  <a:rPr lang="en-US" altLang="zh-CN" sz="1600" dirty="0">
                    <a:solidFill>
                      <a:schemeClr val="bg2"/>
                    </a:solidFill>
                  </a:rPr>
                  <a:t>have another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phase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with </a:t>
                </a:r>
                <a:r>
                  <a:rPr lang="en-US" altLang="zh-CN" sz="1600" dirty="0" err="1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vev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sz="16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  <m:r>
                      <a:rPr lang="en-US" altLang="zh-CN" sz="16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 called 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broken phase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; the symmetric phase and broken phase are separated by a </a:t>
                </a:r>
                <a:r>
                  <a:rPr lang="en-US" altLang="zh-CN" sz="1600" b="1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barrier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with peak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zh-CN" altLang="zh-CN" sz="16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6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𝑡𝑜𝑝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bg2"/>
                    </a:solidFill>
                  </a:rPr>
                  <a:t> </a:t>
                </a:r>
                <a:endParaRPr lang="zh-CN" altLang="en-US" sz="16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6A31FF8-B38E-FC6A-843C-12E450BC2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131883"/>
                <a:ext cx="8184854" cy="603755"/>
              </a:xfrm>
              <a:prstGeom prst="rect">
                <a:avLst/>
              </a:prstGeom>
              <a:blipFill>
                <a:blip r:embed="rId6"/>
                <a:stretch>
                  <a:fillRect l="-447" t="-4040" r="-745" b="-101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图片 25">
            <a:extLst>
              <a:ext uri="{FF2B5EF4-FFF2-40B4-BE49-F238E27FC236}">
                <a16:creationId xmlns:a16="http://schemas.microsoft.com/office/drawing/2014/main" id="{094C754A-52F0-A4BE-8C93-425CAE98E5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8355" y="5020876"/>
            <a:ext cx="4536504" cy="782769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18869AB2-F0F3-9B35-6BFF-C30A9C18D8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4270" y="1340768"/>
            <a:ext cx="2791097" cy="2668859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48706919-7EE9-E9EC-333C-064D6DBFC0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328" y="4221088"/>
            <a:ext cx="2791097" cy="248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02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A749D-00AE-0F01-35A7-5C27CFCD2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804085D-B28E-91DA-15CC-5FD27D54FCB2}"/>
              </a:ext>
            </a:extLst>
          </p:cNvPr>
          <p:cNvSpPr txBox="1"/>
          <p:nvPr/>
        </p:nvSpPr>
        <p:spPr>
          <a:xfrm>
            <a:off x="911424" y="548680"/>
            <a:ext cx="32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00036C82-CE1E-5374-2A3A-F9DC98006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672690"/>
            <a:ext cx="4896544" cy="436431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63F7AC9-1A62-ABC0-C647-A728071184A8}"/>
              </a:ext>
            </a:extLst>
          </p:cNvPr>
          <p:cNvSpPr txBox="1"/>
          <p:nvPr/>
        </p:nvSpPr>
        <p:spPr>
          <a:xfrm rot="20200766">
            <a:off x="5773977" y="4031632"/>
            <a:ext cx="1008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</a:t>
            </a:r>
            <a:endParaRPr lang="en-US" altLang="zh-CN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zh-CN" altLang="zh-CN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bubble</a:t>
            </a:r>
            <a:endParaRPr lang="zh-CN" altLang="en-US" sz="1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0DC81DD-4CC1-A5C3-F893-F6029BD1B206}"/>
              </a:ext>
            </a:extLst>
          </p:cNvPr>
          <p:cNvSpPr txBox="1"/>
          <p:nvPr/>
        </p:nvSpPr>
        <p:spPr>
          <a:xfrm rot="19563944">
            <a:off x="4537651" y="4083099"/>
            <a:ext cx="1008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bubble</a:t>
            </a:r>
            <a:endParaRPr lang="en-US" altLang="zh-CN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altLang="zh-CN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burst</a:t>
            </a:r>
            <a:endParaRPr lang="zh-CN" altLang="en-US" sz="1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48872D6-4A60-D3C5-6B7F-C13EF9D12784}"/>
              </a:ext>
            </a:extLst>
          </p:cNvPr>
          <p:cNvSpPr txBox="1"/>
          <p:nvPr/>
        </p:nvSpPr>
        <p:spPr>
          <a:xfrm>
            <a:off x="5260243" y="4592021"/>
            <a:ext cx="6467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accent5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</a:t>
            </a:r>
            <a:endParaRPr lang="zh-CN" altLang="en-US" sz="12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680175C-C98F-AAD9-3311-697EE0FCE96D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19/33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DB551EB-CA9F-65DF-ED2A-A7B18A7226A8}"/>
              </a:ext>
            </a:extLst>
          </p:cNvPr>
          <p:cNvSpPr txBox="1"/>
          <p:nvPr/>
        </p:nvSpPr>
        <p:spPr>
          <a:xfrm>
            <a:off x="911424" y="1134081"/>
            <a:ext cx="2808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</a:schemeClr>
                </a:solidFill>
              </a:rPr>
              <a:t>to see more clearly</a:t>
            </a:r>
          </a:p>
        </p:txBody>
      </p:sp>
    </p:spTree>
    <p:extLst>
      <p:ext uri="{BB962C8B-B14F-4D97-AF65-F5344CB8AC3E}">
        <p14:creationId xmlns:p14="http://schemas.microsoft.com/office/powerpoint/2010/main" val="151746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D9D9A96-52AC-B978-B0CE-1E752EFEE10B}"/>
              </a:ext>
            </a:extLst>
          </p:cNvPr>
          <p:cNvSpPr txBox="1"/>
          <p:nvPr/>
        </p:nvSpPr>
        <p:spPr>
          <a:xfrm>
            <a:off x="1055440" y="785527"/>
            <a:ext cx="2160240" cy="637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  <a:cs typeface="Arial" panose="020B0604020202020204" pitchFamily="34" charset="0"/>
              </a:rPr>
              <a:t>based on: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ECD436E-2555-7097-26C0-4AFFFE372A22}"/>
              </a:ext>
            </a:extLst>
          </p:cNvPr>
          <p:cNvSpPr txBox="1"/>
          <p:nvPr/>
        </p:nvSpPr>
        <p:spPr>
          <a:xfrm>
            <a:off x="2135560" y="1988840"/>
            <a:ext cx="8280920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Subcritical bubble 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prehistory in weak first-order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transition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Chen, Y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Xiao, JMY, Y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2605.24891</a:t>
            </a:r>
            <a:r>
              <a:rPr lang="zh-CN" altLang="zh-CN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zh-CN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70C00F2-5BE2-B84F-5F7B-4A9F25FAD666}"/>
              </a:ext>
            </a:extLst>
          </p:cNvPr>
          <p:cNvSpPr txBox="1"/>
          <p:nvPr/>
        </p:nvSpPr>
        <p:spPr>
          <a:xfrm>
            <a:off x="2134256" y="3490466"/>
            <a:ext cx="9074311" cy="965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Gravitational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ignature of </a:t>
            </a:r>
            <a:r>
              <a:rPr lang="en-US" altLang="zh-CN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zh-CN" altLang="zh-CN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spherical </a:t>
            </a:r>
            <a:r>
              <a:rPr lang="en-US" altLang="zh-CN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zh-CN" altLang="zh-CN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ubbles</a:t>
            </a:r>
            <a:r>
              <a:rPr lang="en-US" altLang="zh-CN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riven by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hermal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luctuation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Bian, G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Chen, S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Li, H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Wang,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Xiao, JMY, Y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2601.15933</a:t>
            </a:r>
            <a:r>
              <a:rPr lang="zh-CN" altLang="zh-CN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altLang="zh-CN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98F7584-C749-CE8A-107A-C3863A3E3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021" y="4917979"/>
            <a:ext cx="2626979" cy="194002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28E266D-5C82-031D-89D6-E02462EA069A}"/>
              </a:ext>
            </a:extLst>
          </p:cNvPr>
          <p:cNvSpPr txBox="1"/>
          <p:nvPr/>
        </p:nvSpPr>
        <p:spPr>
          <a:xfrm>
            <a:off x="2120203" y="5162933"/>
            <a:ext cx="6624736" cy="71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All graphics in this talk are from the talks of Yang Xiao (</a:t>
            </a:r>
            <a:r>
              <a:rPr lang="zh-CN" altLang="en-US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肖洋</a:t>
            </a:r>
            <a:r>
              <a:rPr lang="en-US" altLang="zh-CN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) and </a:t>
            </a:r>
            <a:r>
              <a:rPr lang="en-US" altLang="zh-CN" sz="1800" dirty="0" err="1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Hongxin</a:t>
            </a:r>
            <a:r>
              <a:rPr lang="en-US" altLang="zh-CN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 Wang (</a:t>
            </a:r>
            <a:r>
              <a:rPr lang="zh-CN" altLang="en-US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王宏昕</a:t>
            </a:r>
            <a:r>
              <a:rPr lang="en-US" altLang="zh-CN" sz="1800" dirty="0">
                <a:solidFill>
                  <a:schemeClr val="bg2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 pitchFamily="34" charset="0"/>
              </a:rPr>
              <a:t>), given in Xinxiang this summer </a:t>
            </a:r>
            <a:endParaRPr lang="zh-CN" altLang="en-US" sz="1800" dirty="0">
              <a:solidFill>
                <a:schemeClr val="bg2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190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172773A4-72F9-9FD0-5BE2-01586AB2B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880828"/>
            <a:ext cx="5711229" cy="3816424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47DFD824-8F33-F34F-F291-65A90677E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3789040"/>
            <a:ext cx="5008586" cy="170472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6FE6192D-7FD6-5533-5FB6-D01BFC04A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048" y="1916832"/>
            <a:ext cx="4065851" cy="1584176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238A0A6F-4F97-6D1A-7386-629CD3A26087}"/>
              </a:ext>
            </a:extLst>
          </p:cNvPr>
          <p:cNvSpPr txBox="1"/>
          <p:nvPr/>
        </p:nvSpPr>
        <p:spPr>
          <a:xfrm>
            <a:off x="1559496" y="5817688"/>
            <a:ext cx="78488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appear before critical bubbles. </a:t>
            </a:r>
          </a:p>
          <a:p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it is called </a:t>
            </a:r>
            <a:r>
              <a:rPr lang="en-US" altLang="zh-CN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ubcritical bubble prehistory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FBBAAE04-1150-A027-BC98-8C5A1129E576}"/>
              </a:ext>
            </a:extLst>
          </p:cNvPr>
          <p:cNvSpPr txBox="1"/>
          <p:nvPr/>
        </p:nvSpPr>
        <p:spPr>
          <a:xfrm>
            <a:off x="911424" y="548680"/>
            <a:ext cx="32403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E25A051-34FD-05E5-ACF5-163374EC6406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20/33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84E9006-0B8C-8422-E3F4-D4710A2610EC}"/>
              </a:ext>
            </a:extLst>
          </p:cNvPr>
          <p:cNvSpPr txBox="1"/>
          <p:nvPr/>
        </p:nvSpPr>
        <p:spPr>
          <a:xfrm>
            <a:off x="911424" y="1134081"/>
            <a:ext cx="36724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85000"/>
                  </a:schemeClr>
                </a:solidFill>
              </a:rPr>
              <a:t>thermal</a:t>
            </a:r>
            <a:r>
              <a:rPr lang="zh-CN" alt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85000"/>
                  </a:schemeClr>
                </a:solidFill>
              </a:rPr>
              <a:t>history</a:t>
            </a:r>
            <a:r>
              <a:rPr lang="zh-CN" alt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85000"/>
                  </a:schemeClr>
                </a:solidFill>
              </a:rPr>
              <a:t>is</a:t>
            </a:r>
            <a:r>
              <a:rPr lang="zh-CN" alt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85000"/>
                  </a:schemeClr>
                </a:solidFill>
              </a:rPr>
              <a:t>like</a:t>
            </a:r>
            <a:r>
              <a:rPr lang="zh-CN" alt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altLang="zh-CN" dirty="0">
                <a:solidFill>
                  <a:schemeClr val="tx1">
                    <a:lumMod val="85000"/>
                  </a:schemeClr>
                </a:solidFill>
              </a:rPr>
              <a:t>this</a:t>
            </a:r>
            <a:endParaRPr lang="zh-CN" alt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22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92C88A6E-25E3-C3C2-0BDB-2F3E41873769}"/>
              </a:ext>
            </a:extLst>
          </p:cNvPr>
          <p:cNvSpPr txBox="1"/>
          <p:nvPr/>
        </p:nvSpPr>
        <p:spPr>
          <a:xfrm>
            <a:off x="839416" y="980728"/>
            <a:ext cx="10153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chemeClr val="bg2"/>
                </a:solidFill>
              </a:rPr>
              <a:t>Given </a:t>
            </a:r>
            <a:r>
              <a:rPr lang="en-US" altLang="zh-CN" sz="1800" dirty="0">
                <a:solidFill>
                  <a:schemeClr val="bg2"/>
                </a:solidFill>
              </a:rPr>
              <a:t>a</a:t>
            </a:r>
            <a:r>
              <a:rPr lang="zh-CN" altLang="en-US" sz="1800" dirty="0">
                <a:solidFill>
                  <a:schemeClr val="bg2"/>
                </a:solidFill>
              </a:rPr>
              <a:t> finite</a:t>
            </a:r>
            <a:r>
              <a:rPr lang="en-US" altLang="zh-CN" sz="1800" dirty="0">
                <a:solidFill>
                  <a:schemeClr val="bg2"/>
                </a:solidFill>
              </a:rPr>
              <a:t>-T</a:t>
            </a:r>
            <a:r>
              <a:rPr lang="zh-CN" altLang="en-US" sz="1800" dirty="0">
                <a:solidFill>
                  <a:schemeClr val="bg2"/>
                </a:solidFill>
              </a:rPr>
              <a:t> potential, the critical bubble is obtained from the finite</a:t>
            </a:r>
            <a:r>
              <a:rPr lang="en-US" altLang="zh-CN" sz="1800" dirty="0">
                <a:solidFill>
                  <a:schemeClr val="bg2"/>
                </a:solidFill>
              </a:rPr>
              <a:t>-T </a:t>
            </a:r>
            <a:r>
              <a:rPr lang="zh-CN" altLang="en-US" sz="1800" dirty="0">
                <a:solidFill>
                  <a:schemeClr val="bg2"/>
                </a:solidFill>
              </a:rPr>
              <a:t>O(3) bounce equation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6EECD18-18A2-5397-3F2D-F9D76D055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572960"/>
            <a:ext cx="2996250" cy="79005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26ACFFE-4DD3-5BBE-2A77-CC3DA6CDC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8" y="2584780"/>
            <a:ext cx="3616024" cy="790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225FA3F-531F-4A75-B7CE-3C4AE9A420AB}"/>
                  </a:ext>
                </a:extLst>
              </p:cNvPr>
              <p:cNvSpPr txBox="1"/>
              <p:nvPr/>
            </p:nvSpPr>
            <p:spPr>
              <a:xfrm>
                <a:off x="3956321" y="3483165"/>
                <a:ext cx="469062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solidFill>
                      <a:schemeClr val="tx1">
                        <a:lumMod val="50000"/>
                      </a:schemeClr>
                    </a:solidFill>
                  </a:rPr>
                  <a:t>( </a:t>
                </a:r>
                <a14:m>
                  <m:oMath xmlns:m="http://schemas.openxmlformats.org/officeDocument/2006/math">
                    <m:r>
                      <a:rPr lang="zh-CN" altLang="en-US" sz="1600" i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zh-CN" altLang="en-US" sz="1600" dirty="0">
                    <a:solidFill>
                      <a:schemeClr val="tx1">
                        <a:lumMod val="50000"/>
                      </a:schemeClr>
                    </a:solidFill>
                  </a:rPr>
                  <a:t> is the radial coordinate of the bubble</a:t>
                </a:r>
                <a:r>
                  <a:rPr lang="en-US" altLang="zh-CN" sz="1600" dirty="0">
                    <a:solidFill>
                      <a:schemeClr val="tx1">
                        <a:lumMod val="50000"/>
                      </a:schemeClr>
                    </a:solidFill>
                  </a:rPr>
                  <a:t>)</a:t>
                </a:r>
                <a:endParaRPr lang="zh-CN" alt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225FA3F-531F-4A75-B7CE-3C4AE9A42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321" y="3483165"/>
                <a:ext cx="4690628" cy="338554"/>
              </a:xfrm>
              <a:prstGeom prst="rect">
                <a:avLst/>
              </a:prstGeom>
              <a:blipFill>
                <a:blip r:embed="rId4"/>
                <a:stretch>
                  <a:fillRect l="-650" t="-5357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图片 16">
            <a:extLst>
              <a:ext uri="{FF2B5EF4-FFF2-40B4-BE49-F238E27FC236}">
                <a16:creationId xmlns:a16="http://schemas.microsoft.com/office/drawing/2014/main" id="{5F088818-111D-F75A-DC67-F63E99C15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4095917"/>
            <a:ext cx="3976064" cy="855775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926CEEAF-524D-400F-3FA4-EF8B00037F84}"/>
              </a:ext>
            </a:extLst>
          </p:cNvPr>
          <p:cNvSpPr txBox="1"/>
          <p:nvPr/>
        </p:nvSpPr>
        <p:spPr>
          <a:xfrm>
            <a:off x="6085696" y="4354527"/>
            <a:ext cx="51125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2"/>
                </a:solidFill>
              </a:rPr>
              <a:t> the corresponding three dimensional Euclidean action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612894E-AFAF-A587-D23B-B1029E3892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048" y="5589240"/>
            <a:ext cx="3171429" cy="47619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1D08DC04-CA25-AAEC-BB81-C9A460124336}"/>
              </a:ext>
            </a:extLst>
          </p:cNvPr>
          <p:cNvSpPr txBox="1"/>
          <p:nvPr/>
        </p:nvSpPr>
        <p:spPr>
          <a:xfrm>
            <a:off x="5375920" y="5694887"/>
            <a:ext cx="4104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2"/>
                </a:solidFill>
              </a:rPr>
              <a:t>t</a:t>
            </a:r>
            <a:r>
              <a:rPr lang="zh-CN" altLang="en-US" sz="1600" dirty="0">
                <a:solidFill>
                  <a:schemeClr val="bg2"/>
                </a:solidFill>
              </a:rPr>
              <a:t>he nucleation rate </a:t>
            </a:r>
            <a:r>
              <a:rPr lang="en-US" altLang="zh-CN" sz="1600" dirty="0">
                <a:solidFill>
                  <a:schemeClr val="bg2"/>
                </a:solidFill>
              </a:rPr>
              <a:t>of a critical bubble</a:t>
            </a:r>
            <a:endParaRPr lang="zh-CN" altLang="en-US" sz="1600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168A5321-FA80-964E-568D-9759518372AF}"/>
                  </a:ext>
                </a:extLst>
              </p:cNvPr>
              <p:cNvSpPr txBox="1"/>
              <p:nvPr/>
            </p:nvSpPr>
            <p:spPr>
              <a:xfrm>
                <a:off x="5375920" y="6120693"/>
                <a:ext cx="518457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0" dirty="0">
                    <a:solidFill>
                      <a:schemeClr val="tx1">
                        <a:lumMod val="50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zh-CN" altLang="en-US" sz="1600" i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1600" dirty="0">
                    <a:solidFill>
                      <a:schemeClr val="tx1">
                        <a:lumMod val="50000"/>
                      </a:schemeClr>
                    </a:solidFill>
                  </a:rPr>
                  <a:t>is the fluctuation prefactor, estimated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zh-CN" altLang="en-US" sz="1600" i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≃</m:t>
                    </m:r>
                    <m:sSup>
                      <m:sSupPr>
                        <m:ctrlP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zh-CN" altLang="en-US" sz="1600" i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zh-CN" sz="1600" dirty="0">
                    <a:solidFill>
                      <a:schemeClr val="tx1">
                        <a:lumMod val="50000"/>
                      </a:schemeClr>
                    </a:solidFill>
                  </a:rPr>
                  <a:t>)</a:t>
                </a:r>
                <a:endParaRPr lang="zh-CN" altLang="en-US" sz="1600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168A5321-FA80-964E-568D-975951837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6120693"/>
                <a:ext cx="5184576" cy="338554"/>
              </a:xfrm>
              <a:prstGeom prst="rect">
                <a:avLst/>
              </a:prstGeom>
              <a:blipFill>
                <a:blip r:embed="rId7"/>
                <a:stretch>
                  <a:fillRect l="-706" t="-5357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682B8377-6D2D-BEDC-E960-5E4ADB2C2845}"/>
              </a:ext>
            </a:extLst>
          </p:cNvPr>
          <p:cNvSpPr/>
          <p:nvPr/>
        </p:nvSpPr>
        <p:spPr bwMode="auto">
          <a:xfrm>
            <a:off x="1775520" y="1484784"/>
            <a:ext cx="3744416" cy="1973585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27" name="箭头: 下 26">
            <a:extLst>
              <a:ext uri="{FF2B5EF4-FFF2-40B4-BE49-F238E27FC236}">
                <a16:creationId xmlns:a16="http://schemas.microsoft.com/office/drawing/2014/main" id="{60E72C01-CBCE-06D5-802D-9FF30D990C6F}"/>
              </a:ext>
            </a:extLst>
          </p:cNvPr>
          <p:cNvSpPr/>
          <p:nvPr/>
        </p:nvSpPr>
        <p:spPr bwMode="auto">
          <a:xfrm>
            <a:off x="3392099" y="3568332"/>
            <a:ext cx="288032" cy="450893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29" name="箭头: 下 28">
            <a:extLst>
              <a:ext uri="{FF2B5EF4-FFF2-40B4-BE49-F238E27FC236}">
                <a16:creationId xmlns:a16="http://schemas.microsoft.com/office/drawing/2014/main" id="{A84C97BB-0D12-0505-4A7E-93CD68A8C0CE}"/>
              </a:ext>
            </a:extLst>
          </p:cNvPr>
          <p:cNvSpPr/>
          <p:nvPr/>
        </p:nvSpPr>
        <p:spPr bwMode="auto">
          <a:xfrm>
            <a:off x="3377513" y="5108873"/>
            <a:ext cx="288032" cy="450893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60B5614-DBAA-3280-D649-E2AE3A51AFBE}"/>
              </a:ext>
            </a:extLst>
          </p:cNvPr>
          <p:cNvSpPr txBox="1"/>
          <p:nvPr/>
        </p:nvSpPr>
        <p:spPr>
          <a:xfrm>
            <a:off x="829444" y="218369"/>
            <a:ext cx="45168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calculation</a:t>
            </a:r>
            <a:r>
              <a: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A07037E4-E5D9-7C86-1504-4A5271AA7EEA}"/>
                  </a:ext>
                </a:extLst>
              </p:cNvPr>
              <p:cNvSpPr txBox="1"/>
              <p:nvPr/>
            </p:nvSpPr>
            <p:spPr>
              <a:xfrm>
                <a:off x="2603612" y="6331854"/>
                <a:ext cx="208823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lang="en-US" altLang="zh-CN" sz="4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⋯⋯</m:t>
                      </m:r>
                    </m:oMath>
                  </m:oMathPara>
                </a14:m>
                <a:endParaRPr lang="zh-CN" altLang="en-US" sz="40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A07037E4-E5D9-7C86-1504-4A5271AA7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12" y="6331854"/>
                <a:ext cx="208823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箭头: 下 3">
            <a:extLst>
              <a:ext uri="{FF2B5EF4-FFF2-40B4-BE49-F238E27FC236}">
                <a16:creationId xmlns:a16="http://schemas.microsoft.com/office/drawing/2014/main" id="{7E5D743A-5E90-735E-2411-434BC63EFA1D}"/>
              </a:ext>
            </a:extLst>
          </p:cNvPr>
          <p:cNvSpPr/>
          <p:nvPr/>
        </p:nvSpPr>
        <p:spPr bwMode="auto">
          <a:xfrm>
            <a:off x="3392099" y="6138999"/>
            <a:ext cx="288032" cy="450893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93F7B21-3647-6EB6-1AFB-723DE3EC07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1927" y="1455695"/>
            <a:ext cx="2732961" cy="217124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B20E592-7FBA-4497-EEBB-8937F85ABE93}"/>
              </a:ext>
            </a:extLst>
          </p:cNvPr>
          <p:cNvSpPr txBox="1"/>
          <p:nvPr/>
        </p:nvSpPr>
        <p:spPr>
          <a:xfrm>
            <a:off x="4388210" y="6498213"/>
            <a:ext cx="31205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</a:schemeClr>
                </a:solidFill>
              </a:rPr>
              <a:t>( </a:t>
            </a:r>
            <a:r>
              <a:rPr lang="zh-CN" altLang="en-US" sz="1400" dirty="0">
                <a:solidFill>
                  <a:schemeClr val="tx1">
                    <a:lumMod val="50000"/>
                  </a:schemeClr>
                </a:solidFill>
              </a:rPr>
              <a:t>Here, twenty formulas are omitted</a:t>
            </a:r>
            <a:r>
              <a:rPr lang="en-US" altLang="zh-CN" sz="1400" dirty="0">
                <a:solidFill>
                  <a:schemeClr val="tx1">
                    <a:lumMod val="50000"/>
                  </a:schemeClr>
                </a:solidFill>
              </a:rPr>
              <a:t>) </a:t>
            </a:r>
            <a:endParaRPr lang="zh-CN" alt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E053FFE-4281-9CD5-BE1B-C341914621DF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21/33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62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29A4C-9C0B-9303-E31C-F463C135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>
            <a:extLst>
              <a:ext uri="{FF2B5EF4-FFF2-40B4-BE49-F238E27FC236}">
                <a16:creationId xmlns:a16="http://schemas.microsoft.com/office/drawing/2014/main" id="{4D221F5D-E804-5F0A-F848-F4E52B65A670}"/>
              </a:ext>
            </a:extLst>
          </p:cNvPr>
          <p:cNvSpPr txBox="1"/>
          <p:nvPr/>
        </p:nvSpPr>
        <p:spPr>
          <a:xfrm>
            <a:off x="829444" y="218369"/>
            <a:ext cx="50505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zh-CN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bubble</a:t>
            </a:r>
            <a:r>
              <a: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calculation</a:t>
            </a:r>
            <a:r>
              <a: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4917376-2845-7BFE-1B26-B5493A8BD1C7}"/>
              </a:ext>
            </a:extLst>
          </p:cNvPr>
          <p:cNvSpPr txBox="1"/>
          <p:nvPr/>
        </p:nvSpPr>
        <p:spPr>
          <a:xfrm>
            <a:off x="1055440" y="1052736"/>
            <a:ext cx="73448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600" b="1" i="1" dirty="0">
                <a:solidFill>
                  <a:schemeClr val="bg2"/>
                </a:solidFill>
                <a:effectLst/>
                <a:latin typeface="CMMI10"/>
              </a:rPr>
              <a:t>n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MR10"/>
              </a:rPr>
              <a:t>(</a:t>
            </a:r>
            <a:r>
              <a:rPr lang="zh-CN" altLang="zh-CN" sz="1600" b="1" i="1" dirty="0">
                <a:solidFill>
                  <a:schemeClr val="bg2"/>
                </a:solidFill>
                <a:effectLst/>
                <a:latin typeface="CMMI10"/>
              </a:rPr>
              <a:t>R, t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MR10"/>
              </a:rPr>
              <a:t>) </a:t>
            </a:r>
            <a:r>
              <a:rPr lang="en-US" altLang="zh-CN" sz="1600" b="1" i="0" dirty="0">
                <a:solidFill>
                  <a:schemeClr val="bg2"/>
                </a:solidFill>
                <a:effectLst/>
                <a:latin typeface="CMR10"/>
              </a:rPr>
              <a:t>:</a:t>
            </a:r>
            <a:r>
              <a:rPr lang="en-US" altLang="zh-CN" sz="1600" b="1" dirty="0">
                <a:solidFill>
                  <a:schemeClr val="bg2"/>
                </a:solidFill>
                <a:latin typeface="CMR10"/>
              </a:rPr>
              <a:t>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MR10"/>
              </a:rPr>
              <a:t> number density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of subcritical bubbles with fixed radius </a:t>
            </a:r>
            <a:r>
              <a:rPr lang="zh-CN" altLang="zh-CN" sz="1600" i="1" dirty="0">
                <a:solidFill>
                  <a:schemeClr val="bg2"/>
                </a:solidFill>
                <a:effectLst/>
                <a:latin typeface="CMMI10"/>
              </a:rPr>
              <a:t>R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at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time </a:t>
            </a:r>
            <a:r>
              <a:rPr lang="zh-CN" altLang="zh-CN" sz="1600" i="1" dirty="0">
                <a:solidFill>
                  <a:schemeClr val="bg2"/>
                </a:solidFill>
                <a:effectLst/>
                <a:latin typeface="CMMI10"/>
              </a:rPr>
              <a:t>t</a:t>
            </a:r>
            <a:endParaRPr lang="zh-CN" altLang="en-US" sz="1600" dirty="0">
              <a:solidFill>
                <a:schemeClr val="bg2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31A1DCF-3B03-E251-6561-327CA59C9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98" y="2594521"/>
            <a:ext cx="4896544" cy="540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D6C195F-8371-9CC7-4300-D051CFF00828}"/>
                  </a:ext>
                </a:extLst>
              </p:cNvPr>
              <p:cNvSpPr txBox="1"/>
              <p:nvPr/>
            </p:nvSpPr>
            <p:spPr>
              <a:xfrm>
                <a:off x="7176120" y="2594521"/>
                <a:ext cx="4248472" cy="7958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</m:oMath>
                </a14:m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7"/>
                  </a:rPr>
                  <a:t>: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total physical volume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CN" altLang="zh-CN" sz="14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7"/>
                  </a:rPr>
                  <a:t> </a:t>
                </a:r>
                <a:r>
                  <a:rPr lang="en-US" altLang="zh-CN" sz="1400" b="0" i="1" dirty="0">
                    <a:solidFill>
                      <a:srgbClr val="000000"/>
                    </a:solidFill>
                    <a:effectLst/>
                    <a:latin typeface="CMMI7"/>
                  </a:rPr>
                  <a:t>    :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symmetric vacuum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volume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CN" altLang="zh-CN" sz="14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zh-CN" sz="14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7"/>
                  </a:rPr>
                  <a:t>: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broken vacuum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volume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of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subcritical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bubbles</a:t>
                </a:r>
                <a:r>
                  <a:rPr lang="zh-CN" altLang="zh-CN" sz="1400" dirty="0"/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D6C195F-8371-9CC7-4300-D051CFF00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2594521"/>
                <a:ext cx="4248472" cy="795859"/>
              </a:xfrm>
              <a:prstGeom prst="rect">
                <a:avLst/>
              </a:prstGeom>
              <a:blipFill>
                <a:blip r:embed="rId3"/>
                <a:stretch>
                  <a:fillRect t="-1538" b="-6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7E5D5717-DDCD-A62F-0261-1639AAD8CFAE}"/>
              </a:ext>
            </a:extLst>
          </p:cNvPr>
          <p:cNvSpPr txBox="1"/>
          <p:nvPr/>
        </p:nvSpPr>
        <p:spPr>
          <a:xfrm>
            <a:off x="5615680" y="1863562"/>
            <a:ext cx="1056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erasure by thermal noise</a:t>
            </a:r>
            <a:r>
              <a:rPr lang="zh-CN" altLang="zh-CN" sz="1200" dirty="0"/>
              <a:t> 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91B38E6-CE3F-99C7-6358-97809D5E4BFE}"/>
              </a:ext>
            </a:extLst>
          </p:cNvPr>
          <p:cNvSpPr txBox="1"/>
          <p:nvPr/>
        </p:nvSpPr>
        <p:spPr>
          <a:xfrm>
            <a:off x="2495600" y="3551531"/>
            <a:ext cx="1008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shrinking in radius space</a:t>
            </a:r>
            <a:endParaRPr lang="en-US" altLang="zh-CN" sz="1200" b="0" i="0" dirty="0">
              <a:solidFill>
                <a:srgbClr val="000000"/>
              </a:solidFill>
              <a:effectLst/>
              <a:latin typeface="CMR1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B579FF5-E33C-0300-4136-48980B682F2D}"/>
              </a:ext>
            </a:extLst>
          </p:cNvPr>
          <p:cNvSpPr txBox="1"/>
          <p:nvPr/>
        </p:nvSpPr>
        <p:spPr>
          <a:xfrm>
            <a:off x="3492141" y="3562915"/>
            <a:ext cx="20393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thermal production in the remaining symmetric volume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620E319-96E6-C19B-ABA6-349EFE06E471}"/>
              </a:ext>
            </a:extLst>
          </p:cNvPr>
          <p:cNvSpPr txBox="1"/>
          <p:nvPr/>
        </p:nvSpPr>
        <p:spPr>
          <a:xfrm>
            <a:off x="4367808" y="1863562"/>
            <a:ext cx="14157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reverse subcritical </a:t>
            </a:r>
            <a:endParaRPr lang="en-US" altLang="zh-CN" sz="12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nucleation</a:t>
            </a:r>
            <a:endParaRPr lang="zh-CN" altLang="en-US" dirty="0"/>
          </a:p>
        </p:txBody>
      </p:sp>
      <p:sp>
        <p:nvSpPr>
          <p:cNvPr id="24" name="箭头: 下 23">
            <a:extLst>
              <a:ext uri="{FF2B5EF4-FFF2-40B4-BE49-F238E27FC236}">
                <a16:creationId xmlns:a16="http://schemas.microsoft.com/office/drawing/2014/main" id="{FCA04B2F-58CF-FD1D-BCCF-079260294CE8}"/>
              </a:ext>
            </a:extLst>
          </p:cNvPr>
          <p:cNvSpPr/>
          <p:nvPr/>
        </p:nvSpPr>
        <p:spPr bwMode="auto">
          <a:xfrm>
            <a:off x="2927648" y="3203554"/>
            <a:ext cx="72008" cy="359362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26" name="箭头: 下 25">
            <a:extLst>
              <a:ext uri="{FF2B5EF4-FFF2-40B4-BE49-F238E27FC236}">
                <a16:creationId xmlns:a16="http://schemas.microsoft.com/office/drawing/2014/main" id="{59CE7264-641B-67B6-F0A2-3BB4E196CDE8}"/>
              </a:ext>
            </a:extLst>
          </p:cNvPr>
          <p:cNvSpPr/>
          <p:nvPr/>
        </p:nvSpPr>
        <p:spPr bwMode="auto">
          <a:xfrm rot="20623629">
            <a:off x="3875371" y="3210525"/>
            <a:ext cx="72072" cy="358281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28" name="箭头: 下 27">
            <a:extLst>
              <a:ext uri="{FF2B5EF4-FFF2-40B4-BE49-F238E27FC236}">
                <a16:creationId xmlns:a16="http://schemas.microsoft.com/office/drawing/2014/main" id="{EA2C29B3-A8C3-F037-3CDC-CCB755273639}"/>
              </a:ext>
            </a:extLst>
          </p:cNvPr>
          <p:cNvSpPr/>
          <p:nvPr/>
        </p:nvSpPr>
        <p:spPr bwMode="auto">
          <a:xfrm rot="10800000">
            <a:off x="4733516" y="2299207"/>
            <a:ext cx="138347" cy="222760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30" name="箭头: 下 29">
            <a:extLst>
              <a:ext uri="{FF2B5EF4-FFF2-40B4-BE49-F238E27FC236}">
                <a16:creationId xmlns:a16="http://schemas.microsoft.com/office/drawing/2014/main" id="{91A8A136-CED6-A78F-85AD-1A04F3351692}"/>
              </a:ext>
            </a:extLst>
          </p:cNvPr>
          <p:cNvSpPr/>
          <p:nvPr/>
        </p:nvSpPr>
        <p:spPr bwMode="auto">
          <a:xfrm rot="10800000">
            <a:off x="5931488" y="2319629"/>
            <a:ext cx="138347" cy="222760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 dirty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47A8937-B3B5-DAF1-FF53-6C824D1ED5FE}"/>
              </a:ext>
            </a:extLst>
          </p:cNvPr>
          <p:cNvSpPr txBox="1"/>
          <p:nvPr/>
        </p:nvSpPr>
        <p:spPr>
          <a:xfrm>
            <a:off x="1671604" y="1865747"/>
            <a:ext cx="1332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dilution caused by </a:t>
            </a:r>
            <a:endParaRPr lang="en-US" altLang="zh-CN" sz="12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cosmic expansion</a:t>
            </a:r>
            <a:r>
              <a:rPr lang="zh-CN" altLang="zh-CN" sz="1200" dirty="0"/>
              <a:t> </a:t>
            </a:r>
            <a:endParaRPr lang="zh-CN" altLang="en-US" sz="1200" dirty="0"/>
          </a:p>
        </p:txBody>
      </p:sp>
      <p:sp>
        <p:nvSpPr>
          <p:cNvPr id="35" name="箭头: 下 34">
            <a:extLst>
              <a:ext uri="{FF2B5EF4-FFF2-40B4-BE49-F238E27FC236}">
                <a16:creationId xmlns:a16="http://schemas.microsoft.com/office/drawing/2014/main" id="{92B06C5D-3289-2B47-11CA-1D9D3A64C9D2}"/>
              </a:ext>
            </a:extLst>
          </p:cNvPr>
          <p:cNvSpPr/>
          <p:nvPr/>
        </p:nvSpPr>
        <p:spPr bwMode="auto">
          <a:xfrm rot="10800000">
            <a:off x="1991543" y="2327410"/>
            <a:ext cx="138346" cy="381509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51B6B10-70E3-8E3A-F1F2-D50213DC2CB8}"/>
                  </a:ext>
                </a:extLst>
              </p:cNvPr>
              <p:cNvSpPr txBox="1"/>
              <p:nvPr/>
            </p:nvSpPr>
            <p:spPr>
              <a:xfrm>
                <a:off x="2533671" y="4893844"/>
                <a:ext cx="208823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lang="en-US" altLang="zh-CN" sz="4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⋯⋯</m:t>
                      </m:r>
                    </m:oMath>
                  </m:oMathPara>
                </a14:m>
                <a:endParaRPr lang="zh-CN" altLang="en-US" sz="40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51B6B10-70E3-8E3A-F1F2-D50213DC2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671" y="4893844"/>
                <a:ext cx="208823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箭头: 下 38">
            <a:extLst>
              <a:ext uri="{FF2B5EF4-FFF2-40B4-BE49-F238E27FC236}">
                <a16:creationId xmlns:a16="http://schemas.microsoft.com/office/drawing/2014/main" id="{2C935CCC-0910-1F80-E2C2-2117CB8EFADA}"/>
              </a:ext>
            </a:extLst>
          </p:cNvPr>
          <p:cNvSpPr/>
          <p:nvPr/>
        </p:nvSpPr>
        <p:spPr bwMode="auto">
          <a:xfrm>
            <a:off x="3433770" y="4419617"/>
            <a:ext cx="357973" cy="615553"/>
          </a:xfrm>
          <a:prstGeom prst="downArrow">
            <a:avLst/>
          </a:prstGeom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54DEAFD-6272-D6EB-C9D8-BB4663005B8E}"/>
              </a:ext>
            </a:extLst>
          </p:cNvPr>
          <p:cNvSpPr txBox="1"/>
          <p:nvPr/>
        </p:nvSpPr>
        <p:spPr>
          <a:xfrm>
            <a:off x="2129889" y="5339654"/>
            <a:ext cx="31205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</a:schemeClr>
                </a:solidFill>
              </a:rPr>
              <a:t>( </a:t>
            </a:r>
            <a:r>
              <a:rPr lang="zh-CN" altLang="en-US" sz="1400" dirty="0">
                <a:solidFill>
                  <a:schemeClr val="tx1">
                    <a:lumMod val="50000"/>
                  </a:schemeClr>
                </a:solidFill>
              </a:rPr>
              <a:t>Here, twenty formulas are omitted</a:t>
            </a:r>
            <a:r>
              <a:rPr lang="en-US" altLang="zh-CN" sz="1400" dirty="0">
                <a:solidFill>
                  <a:schemeClr val="tx1">
                    <a:lumMod val="50000"/>
                  </a:schemeClr>
                </a:solidFill>
              </a:rPr>
              <a:t>) </a:t>
            </a:r>
            <a:endParaRPr lang="zh-CN" alt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EDC766EA-4284-1CB2-4669-835D26431426}"/>
              </a:ext>
            </a:extLst>
          </p:cNvPr>
          <p:cNvSpPr/>
          <p:nvPr/>
        </p:nvSpPr>
        <p:spPr bwMode="auto">
          <a:xfrm>
            <a:off x="1341452" y="1701585"/>
            <a:ext cx="5474628" cy="2447495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5B634B34-3344-D661-8DCD-B5ADDF898D18}"/>
              </a:ext>
            </a:extLst>
          </p:cNvPr>
          <p:cNvSpPr/>
          <p:nvPr/>
        </p:nvSpPr>
        <p:spPr bwMode="auto">
          <a:xfrm>
            <a:off x="7106132" y="2518166"/>
            <a:ext cx="4030428" cy="949456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22F265D5-2481-0D99-2751-182870B215B0}"/>
              </a:ext>
            </a:extLst>
          </p:cNvPr>
          <p:cNvSpPr txBox="1"/>
          <p:nvPr/>
        </p:nvSpPr>
        <p:spPr>
          <a:xfrm>
            <a:off x="1324436" y="6027003"/>
            <a:ext cx="10604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600" i="0" dirty="0">
                <a:solidFill>
                  <a:srgbClr val="000000"/>
                </a:solidFill>
                <a:effectLst/>
                <a:latin typeface="CMR10"/>
              </a:rPr>
              <a:t>To determine when subcritical prehistory can modify</a:t>
            </a:r>
            <a:r>
              <a:rPr lang="en-US" altLang="zh-CN" sz="160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600" i="0" dirty="0">
                <a:solidFill>
                  <a:srgbClr val="000000"/>
                </a:solidFill>
                <a:effectLst/>
                <a:latin typeface="CMR10"/>
              </a:rPr>
              <a:t>the standard nucleation description, we perform a </a:t>
            </a:r>
            <a:r>
              <a:rPr lang="zh-CN" altLang="zh-CN" sz="1600" b="1" i="0" dirty="0">
                <a:solidFill>
                  <a:srgbClr val="000000"/>
                </a:solidFill>
                <a:effectLst/>
                <a:latin typeface="CMR10"/>
              </a:rPr>
              <a:t>parameter scan</a:t>
            </a:r>
            <a:r>
              <a:rPr lang="zh-CN" altLang="zh-CN" sz="160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br>
              <a:rPr lang="zh-CN" altLang="zh-CN" sz="1600" dirty="0"/>
            </a:br>
            <a:endParaRPr lang="zh-CN" altLang="en-US" sz="1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5DE61EF-F8B0-5B80-8092-148841833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6333" y="725331"/>
            <a:ext cx="1798180" cy="156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21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52CA3C84-448B-A696-585E-013E634831FE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23/33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1FB48A2-FD30-5E0E-B396-5D2A8882F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2204864"/>
            <a:ext cx="9840416" cy="38436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7A1CE71-D719-6AE3-F874-C375D1FB68FE}"/>
                  </a:ext>
                </a:extLst>
              </p:cNvPr>
              <p:cNvSpPr txBox="1"/>
              <p:nvPr/>
            </p:nvSpPr>
            <p:spPr>
              <a:xfrm>
                <a:off x="2097622" y="1836628"/>
                <a:ext cx="1492057" cy="364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𝒔𝒖𝒃</m:t>
                        </m:r>
                      </m:sup>
                    </m:sSubSup>
                    <m:r>
                      <a:rPr lang="en-US" altLang="zh-CN" sz="1600" b="1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en-US" sz="1600" dirty="0">
                    <a:solidFill>
                      <a:schemeClr val="bg2"/>
                    </a:solidFill>
                  </a:rPr>
                  <a:t> per milli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7A1CE71-D719-6AE3-F874-C375D1FB6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622" y="1836628"/>
                <a:ext cx="1492057" cy="364331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D219D5C-51FF-60DD-44EB-C4D5D921FD2D}"/>
                  </a:ext>
                </a:extLst>
              </p:cNvPr>
              <p:cNvSpPr txBox="1"/>
              <p:nvPr/>
            </p:nvSpPr>
            <p:spPr>
              <a:xfrm>
                <a:off x="7032104" y="380958"/>
                <a:ext cx="4536504" cy="364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600" b="1" i="1" dirty="0" smtClean="0">
                            <a:solidFill>
                              <a:srgbClr val="FF99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600" b="1" i="1" dirty="0" smtClean="0">
                            <a:solidFill>
                              <a:srgbClr val="FF99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zh-CN" sz="1600" b="1" i="1" dirty="0" smtClean="0">
                            <a:solidFill>
                              <a:srgbClr val="FF99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zh-CN" altLang="zh-CN" sz="1600" b="1" i="1" dirty="0" smtClean="0">
                            <a:solidFill>
                              <a:srgbClr val="FF99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𝒔𝒖𝒃</m:t>
                        </m:r>
                      </m:sup>
                    </m:sSubSup>
                    <m:r>
                      <a:rPr lang="en-US" altLang="zh-CN" sz="1600" b="1" i="0" dirty="0" smtClean="0">
                        <a:solidFill>
                          <a:srgbClr val="FF9900"/>
                        </a:solidFill>
                        <a:effectLst/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zh-CN" sz="1600" b="1" i="0" dirty="0">
                    <a:solidFill>
                      <a:srgbClr val="FF9900"/>
                    </a:solidFill>
                    <a:effectLst/>
                    <a:latin typeface="CMR10"/>
                  </a:rPr>
                  <a:t> </a:t>
                </a:r>
                <a:r>
                  <a:rPr lang="en-US" altLang="zh-CN" sz="1600" b="1" i="0" dirty="0">
                    <a:solidFill>
                      <a:srgbClr val="FF9900"/>
                    </a:solidFill>
                    <a:effectLst/>
                    <a:latin typeface="CMR10"/>
                  </a:rPr>
                  <a:t>  </a:t>
                </a:r>
                <a:r>
                  <a:rPr lang="zh-CN" altLang="zh-CN" sz="1600" b="1" i="0" dirty="0">
                    <a:solidFill>
                      <a:srgbClr val="FF9900"/>
                    </a:solidFill>
                    <a:effectLst/>
                    <a:latin typeface="CMR10"/>
                  </a:rPr>
                  <a:t>subcritical bubble</a:t>
                </a:r>
                <a:r>
                  <a:rPr lang="en-US" altLang="zh-CN" sz="1600" b="1" i="0" dirty="0">
                    <a:solidFill>
                      <a:srgbClr val="FF9900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600" b="1" i="0" dirty="0">
                    <a:solidFill>
                      <a:srgbClr val="FF9900"/>
                    </a:solidFill>
                    <a:effectLst/>
                    <a:latin typeface="CMR10"/>
                  </a:rPr>
                  <a:t>volume fraction</a:t>
                </a:r>
                <a:endParaRPr lang="en-US" altLang="zh-CN" sz="1600" b="1" i="0" dirty="0">
                  <a:solidFill>
                    <a:srgbClr val="FF9900"/>
                  </a:solidFill>
                  <a:effectLst/>
                  <a:latin typeface="CMR1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D219D5C-51FF-60DD-44EB-C4D5D921F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80958"/>
                <a:ext cx="4536504" cy="364331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8CEC1A5-B9E9-79C7-B213-1C9C2EFE51A5}"/>
                  </a:ext>
                </a:extLst>
              </p:cNvPr>
              <p:cNvSpPr txBox="1"/>
              <p:nvPr/>
            </p:nvSpPr>
            <p:spPr>
              <a:xfrm>
                <a:off x="7032104" y="1136522"/>
                <a:ext cx="496855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6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zh-CN" altLang="zh-CN" sz="16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zh-CN" altLang="zh-CN" sz="16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zh-CN" altLang="zh-CN" sz="16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zh-CN" altLang="zh-CN" sz="16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160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zh-CN" sz="160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zh-CN" altLang="zh-CN" sz="160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zh-CN" altLang="zh-CN" sz="16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zh-CN" sz="16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transition strength</a:t>
                </a:r>
                <a:r>
                  <a:rPr lang="en-US" altLang="zh-CN" sz="1600" b="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nucleation</a:t>
                </a:r>
                <a:r>
                  <a:rPr lang="en-US" altLang="zh-CN" sz="16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T</a:t>
                </a:r>
                <a:endParaRPr lang="zh-CN" altLang="en-US" sz="160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8CEC1A5-B9E9-79C7-B213-1C9C2EFE5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136522"/>
                <a:ext cx="4968552" cy="338554"/>
              </a:xfrm>
              <a:prstGeom prst="rect">
                <a:avLst/>
              </a:prstGeom>
              <a:blipFill>
                <a:blip r:embed="rId5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36D3021-8AB4-C1DB-7ACE-B36DFC48556F}"/>
                  </a:ext>
                </a:extLst>
              </p:cNvPr>
              <p:cNvSpPr txBox="1"/>
              <p:nvPr/>
            </p:nvSpPr>
            <p:spPr>
              <a:xfrm>
                <a:off x="7032104" y="745289"/>
                <a:ext cx="295232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6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𝒄𝒓𝒊𝒕</m:t>
                        </m:r>
                        <m:r>
                          <a:rPr lang="en-US" altLang="zh-CN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en-US" altLang="zh-CN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  <m:r>
                      <a:rPr lang="en-US" altLang="zh-CN" sz="1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CN" sz="1600" b="1" dirty="0">
                    <a:solidFill>
                      <a:schemeClr val="bg1"/>
                    </a:solidFill>
                    <a:latin typeface="CMR9"/>
                  </a:rPr>
                  <a:t>  </a:t>
                </a:r>
                <a:r>
                  <a:rPr lang="zh-CN" altLang="zh-CN" sz="1600" b="1" dirty="0">
                    <a:solidFill>
                      <a:schemeClr val="bg1"/>
                    </a:solidFill>
                    <a:latin typeface="CMR9"/>
                  </a:rPr>
                  <a:t>critical bubble probabilit</a:t>
                </a:r>
                <a:r>
                  <a:rPr lang="en-US" altLang="zh-CN" sz="1600" b="1" dirty="0">
                    <a:solidFill>
                      <a:schemeClr val="bg1"/>
                    </a:solidFill>
                    <a:latin typeface="CMR9"/>
                  </a:rPr>
                  <a:t>y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36D3021-8AB4-C1DB-7ACE-B36DFC485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745289"/>
                <a:ext cx="2952328" cy="338554"/>
              </a:xfrm>
              <a:prstGeom prst="rect">
                <a:avLst/>
              </a:prstGeom>
              <a:blipFill>
                <a:blip r:embed="rId6"/>
                <a:stretch>
                  <a:fillRect t="-5357" r="-413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7E09D82-0199-25BF-E4D3-151235C4C93C}"/>
                  </a:ext>
                </a:extLst>
              </p:cNvPr>
              <p:cNvSpPr txBox="1"/>
              <p:nvPr/>
            </p:nvSpPr>
            <p:spPr>
              <a:xfrm>
                <a:off x="5447928" y="1801399"/>
                <a:ext cx="1512168" cy="364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𝒔𝒖𝒃</m:t>
                        </m:r>
                      </m:sup>
                    </m:sSubSup>
                    <m:r>
                      <a:rPr lang="en-US" altLang="zh-CN" sz="1600" b="1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en-US" sz="1600" dirty="0">
                    <a:solidFill>
                      <a:schemeClr val="bg2"/>
                    </a:solidFill>
                  </a:rPr>
                  <a:t> per</a:t>
                </a:r>
                <a:r>
                  <a:rPr lang="en-US" altLang="zh-CN" sz="1600" dirty="0">
                    <a:solidFill>
                      <a:schemeClr val="bg2"/>
                    </a:solidFill>
                  </a:rPr>
                  <a:t>cent</a:t>
                </a:r>
                <a:r>
                  <a:rPr lang="zh-CN" altLang="en-US" sz="1600" dirty="0">
                    <a:solidFill>
                      <a:schemeClr val="bg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7E09D82-0199-25BF-E4D3-151235C4C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1801399"/>
                <a:ext cx="1512168" cy="364331"/>
              </a:xfrm>
              <a:prstGeom prst="rect">
                <a:avLst/>
              </a:prstGeom>
              <a:blipFill>
                <a:blip r:embed="rId7"/>
                <a:stretch>
                  <a:fillRect b="-22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EA2E9BE-8761-15CB-F942-974674D9C9A8}"/>
                  </a:ext>
                </a:extLst>
              </p:cNvPr>
              <p:cNvSpPr txBox="1"/>
              <p:nvPr/>
            </p:nvSpPr>
            <p:spPr>
              <a:xfrm>
                <a:off x="8602322" y="1801399"/>
                <a:ext cx="2088232" cy="364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zh-CN" altLang="zh-CN" sz="16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𝒔𝒖𝒃</m:t>
                        </m:r>
                      </m:sup>
                    </m:sSubSup>
                    <m:r>
                      <a:rPr lang="en-US" altLang="zh-CN" sz="1600" b="1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en-US" sz="160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1600" dirty="0">
                    <a:solidFill>
                      <a:schemeClr val="bg2"/>
                    </a:solidFill>
                  </a:rPr>
                  <a:t>10 </a:t>
                </a:r>
                <a:r>
                  <a:rPr lang="zh-CN" altLang="en-US" sz="1600" dirty="0">
                    <a:solidFill>
                      <a:schemeClr val="bg2"/>
                    </a:solidFill>
                  </a:rPr>
                  <a:t>per</a:t>
                </a:r>
                <a:r>
                  <a:rPr lang="en-US" altLang="zh-CN" sz="1600" dirty="0">
                    <a:solidFill>
                      <a:schemeClr val="bg2"/>
                    </a:solidFill>
                  </a:rPr>
                  <a:t>cent</a:t>
                </a:r>
                <a:r>
                  <a:rPr lang="zh-CN" altLang="en-US" sz="1600" dirty="0">
                    <a:solidFill>
                      <a:schemeClr val="bg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EA2E9BE-8761-15CB-F942-974674D9C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2322" y="1801399"/>
                <a:ext cx="2088232" cy="364331"/>
              </a:xfrm>
              <a:prstGeom prst="rect">
                <a:avLst/>
              </a:prstGeom>
              <a:blipFill>
                <a:blip r:embed="rId8"/>
                <a:stretch>
                  <a:fillRect b="-22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31367DD3-0212-F882-554F-E55A49607CB6}"/>
              </a:ext>
            </a:extLst>
          </p:cNvPr>
          <p:cNvSpPr txBox="1"/>
          <p:nvPr/>
        </p:nvSpPr>
        <p:spPr>
          <a:xfrm>
            <a:off x="1271464" y="6134450"/>
            <a:ext cx="3888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2"/>
                </a:solidFill>
              </a:rPr>
              <a:t>(</a:t>
            </a:r>
            <a:r>
              <a:rPr lang="zh-CN" altLang="zh-CN" sz="1600" dirty="0">
                <a:solidFill>
                  <a:schemeClr val="bg2"/>
                </a:solidFill>
                <a:latin typeface="CMR10"/>
              </a:rPr>
              <a:t>subcritical bubble</a:t>
            </a:r>
            <a:r>
              <a:rPr lang="en-US" altLang="zh-CN" sz="1600" dirty="0">
                <a:solidFill>
                  <a:schemeClr val="bg2"/>
                </a:solidFill>
                <a:latin typeface="CMR10"/>
              </a:rPr>
              <a:t>s can be </a:t>
            </a:r>
            <a:r>
              <a:rPr lang="en-US" altLang="zh-CN" sz="1600" dirty="0">
                <a:solidFill>
                  <a:schemeClr val="bg2"/>
                </a:solidFill>
              </a:rPr>
              <a:t>safely ignored)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BFF908E-040C-9A5A-0A83-55851A153638}"/>
              </a:ext>
            </a:extLst>
          </p:cNvPr>
          <p:cNvSpPr txBox="1"/>
          <p:nvPr/>
        </p:nvSpPr>
        <p:spPr>
          <a:xfrm>
            <a:off x="5231904" y="6109613"/>
            <a:ext cx="2016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2"/>
                </a:solidFill>
              </a:rPr>
              <a:t>(cannot be ignored)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0BB9E81-25CF-A3A3-04C3-49079866E825}"/>
              </a:ext>
            </a:extLst>
          </p:cNvPr>
          <p:cNvSpPr txBox="1"/>
          <p:nvPr/>
        </p:nvSpPr>
        <p:spPr>
          <a:xfrm>
            <a:off x="8688288" y="6087661"/>
            <a:ext cx="18046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2"/>
                </a:solidFill>
              </a:rPr>
              <a:t>( very relevant )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D0CBFA2-04B8-64F4-C8DA-E1BCD267E5C9}"/>
              </a:ext>
            </a:extLst>
          </p:cNvPr>
          <p:cNvSpPr txBox="1"/>
          <p:nvPr/>
        </p:nvSpPr>
        <p:spPr>
          <a:xfrm>
            <a:off x="1271464" y="445120"/>
            <a:ext cx="4536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2400" b="0" i="0" dirty="0">
                <a:solidFill>
                  <a:srgbClr val="000000"/>
                </a:solidFill>
                <a:effectLst/>
                <a:latin typeface="CMR9"/>
              </a:rPr>
              <a:t>The pre-transition histor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CMR9"/>
              </a:rPr>
              <a:t>y</a:t>
            </a:r>
            <a:r>
              <a:rPr lang="zh-CN" altLang="zh-CN" sz="2400" b="0" i="0" dirty="0">
                <a:solidFill>
                  <a:srgbClr val="000000"/>
                </a:solidFill>
                <a:effectLst/>
                <a:latin typeface="CMR9"/>
              </a:rPr>
              <a:t> for </a:t>
            </a:r>
            <a:r>
              <a:rPr lang="en-US" altLang="zh-CN" sz="2400" b="0" i="0" dirty="0">
                <a:solidFill>
                  <a:srgbClr val="000000"/>
                </a:solidFill>
                <a:effectLst/>
                <a:latin typeface="CMR9"/>
              </a:rPr>
              <a:t>three </a:t>
            </a:r>
            <a:r>
              <a:rPr lang="zh-CN" altLang="zh-CN" sz="2400" b="0" i="0" dirty="0">
                <a:solidFill>
                  <a:srgbClr val="000000"/>
                </a:solidFill>
                <a:effectLst/>
                <a:latin typeface="CMR9"/>
              </a:rPr>
              <a:t>different benchmark points</a:t>
            </a:r>
            <a:endParaRPr lang="zh-CN" altLang="zh-CN" sz="2400" dirty="0">
              <a:effectLst/>
            </a:endParaRP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33059E92-9968-75CF-B563-0F034B7F9880}"/>
              </a:ext>
            </a:extLst>
          </p:cNvPr>
          <p:cNvSpPr/>
          <p:nvPr/>
        </p:nvSpPr>
        <p:spPr bwMode="auto">
          <a:xfrm>
            <a:off x="6977424" y="400686"/>
            <a:ext cx="4231143" cy="1156106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01036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1B64A-6634-A0D9-13F6-D686B22E9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78EDB3E-0ED9-685F-BBFF-39550B2737FE}"/>
                  </a:ext>
                </a:extLst>
              </p:cNvPr>
              <p:cNvSpPr txBox="1"/>
              <p:nvPr/>
            </p:nvSpPr>
            <p:spPr>
              <a:xfrm>
                <a:off x="7968208" y="608608"/>
                <a:ext cx="3240360" cy="321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𝑠𝑢𝑏</m:t>
                        </m:r>
                      </m:sup>
                    </m:sSubSup>
                    <m:r>
                      <a:rPr lang="en-US" altLang="zh-CN" sz="1400" b="0" i="0" dirty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zh-CN" sz="1400" i="0" dirty="0">
                    <a:solidFill>
                      <a:schemeClr val="bg2"/>
                    </a:solidFill>
                    <a:effectLst/>
                    <a:latin typeface="CMR10"/>
                  </a:rPr>
                  <a:t> </a:t>
                </a:r>
                <a:r>
                  <a:rPr lang="en-US" altLang="zh-CN" sz="1400" i="0" dirty="0">
                    <a:solidFill>
                      <a:schemeClr val="bg2"/>
                    </a:solidFill>
                    <a:effectLst/>
                    <a:latin typeface="CMR10"/>
                  </a:rPr>
                  <a:t>  </a:t>
                </a:r>
                <a:r>
                  <a:rPr lang="zh-CN" altLang="zh-CN" sz="1400" i="0" dirty="0">
                    <a:solidFill>
                      <a:schemeClr val="bg2"/>
                    </a:solidFill>
                    <a:effectLst/>
                    <a:latin typeface="CMR10"/>
                  </a:rPr>
                  <a:t>subcritical bubble</a:t>
                </a:r>
                <a:r>
                  <a:rPr lang="en-US" altLang="zh-CN" sz="1400" i="0" dirty="0">
                    <a:solidFill>
                      <a:schemeClr val="bg2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400" i="0" dirty="0">
                    <a:solidFill>
                      <a:schemeClr val="bg2"/>
                    </a:solidFill>
                    <a:effectLst/>
                    <a:latin typeface="CMR10"/>
                  </a:rPr>
                  <a:t>volume fraction</a:t>
                </a:r>
                <a:endParaRPr lang="en-US" altLang="zh-CN" sz="1400" i="0" dirty="0">
                  <a:solidFill>
                    <a:schemeClr val="bg2"/>
                  </a:solidFill>
                  <a:effectLst/>
                  <a:latin typeface="CMR1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78EDB3E-0ED9-685F-BBFF-39550B273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608608"/>
                <a:ext cx="3240360" cy="321883"/>
              </a:xfrm>
              <a:prstGeom prst="rect">
                <a:avLst/>
              </a:prstGeom>
              <a:blipFill>
                <a:blip r:embed="rId2"/>
                <a:stretch>
                  <a:fillRect b="-18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6A2AF09-B027-86E5-E434-19388E746F6E}"/>
                  </a:ext>
                </a:extLst>
              </p:cNvPr>
              <p:cNvSpPr txBox="1"/>
              <p:nvPr/>
            </p:nvSpPr>
            <p:spPr>
              <a:xfrm>
                <a:off x="7968208" y="972939"/>
                <a:ext cx="381642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zh-CN" altLang="zh-CN" sz="1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zh-CN" altLang="zh-CN" sz="1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zh-CN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1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zh-CN" sz="1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zh-CN" altLang="zh-CN" sz="1400" b="0" i="1" dirty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CN" sz="1400" b="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zh-CN" altLang="zh-CN" sz="1400" b="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zh-CN" sz="1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b="1" i="0" dirty="0">
                    <a:solidFill>
                      <a:schemeClr val="bg2">
                        <a:lumMod val="75000"/>
                        <a:lumOff val="25000"/>
                      </a:schemeClr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transition strength</a:t>
                </a:r>
                <a:r>
                  <a:rPr lang="en-US" altLang="zh-CN" sz="1400" i="0" dirty="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</a:t>
                </a:r>
                <a:r>
                  <a:rPr lang="en-US" altLang="zh-CN" sz="1400" dirty="0">
                    <a:solidFill>
                      <a:schemeClr val="bg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nucleation</a:t>
                </a:r>
                <a:r>
                  <a:rPr lang="en-US" altLang="zh-CN" sz="1400" dirty="0">
                    <a:solidFill>
                      <a:schemeClr val="bg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T</a:t>
                </a:r>
                <a:endParaRPr lang="zh-CN" altLang="en-US" sz="1400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6A2AF09-B027-86E5-E434-19388E74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972939"/>
                <a:ext cx="3816424" cy="307777"/>
              </a:xfrm>
              <a:prstGeom prst="rect">
                <a:avLst/>
              </a:prstGeom>
              <a:blipFill>
                <a:blip r:embed="rId3"/>
                <a:stretch>
                  <a:fillRect t="-4000" b="-2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02A22F5B-60C7-8031-CB5B-08322CD20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34" y="345974"/>
            <a:ext cx="6508210" cy="530849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98018C8-2CF0-AAF4-9E61-C0744EF64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551" y="2629529"/>
            <a:ext cx="411397" cy="78851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9C6F5BA-CEB5-1F6D-108F-6D7866037BBF}"/>
              </a:ext>
            </a:extLst>
          </p:cNvPr>
          <p:cNvSpPr txBox="1"/>
          <p:nvPr/>
        </p:nvSpPr>
        <p:spPr>
          <a:xfrm>
            <a:off x="7968208" y="1484784"/>
            <a:ext cx="3384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free energy splitting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 between two phases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:</a:t>
            </a:r>
            <a:r>
              <a:rPr lang="zh-CN" altLang="zh-CN" sz="1400" dirty="0"/>
              <a:t> </a:t>
            </a:r>
            <a:br>
              <a:rPr lang="zh-CN" altLang="zh-CN" sz="1400" dirty="0"/>
            </a:br>
            <a:endParaRPr lang="zh-CN" altLang="en-US" sz="14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956A9CA-B40B-0672-C663-C9B5FF631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4252" y="1737667"/>
            <a:ext cx="2448272" cy="26325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E36743A-6797-DA67-A7E8-8FFB0DC17B4F}"/>
              </a:ext>
            </a:extLst>
          </p:cNvPr>
          <p:cNvSpPr txBox="1"/>
          <p:nvPr/>
        </p:nvSpPr>
        <p:spPr>
          <a:xfrm>
            <a:off x="7968208" y="2120387"/>
            <a:ext cx="28803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barrier height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above false vacuum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:</a:t>
            </a:r>
            <a:r>
              <a:rPr lang="zh-CN" altLang="zh-CN" sz="1400" dirty="0"/>
              <a:t> </a:t>
            </a:r>
            <a:endParaRPr lang="zh-CN" altLang="en-US" sz="1400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5ADB35B4-4075-037E-1BB5-861C880392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4252" y="2390155"/>
            <a:ext cx="2592288" cy="29419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EAE7D5BD-F776-46BD-40FB-92319DB343DD}"/>
              </a:ext>
            </a:extLst>
          </p:cNvPr>
          <p:cNvSpPr txBox="1"/>
          <p:nvPr/>
        </p:nvSpPr>
        <p:spPr>
          <a:xfrm>
            <a:off x="8040216" y="2881662"/>
            <a:ext cx="3312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field value 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in </a:t>
            </a:r>
            <a:r>
              <a:rPr lang="zh-CN" altLang="zh-CN" sz="1400" dirty="0">
                <a:solidFill>
                  <a:srgbClr val="000000"/>
                </a:solidFill>
                <a:latin typeface="CMR10"/>
              </a:rPr>
              <a:t>broken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-</a:t>
            </a:r>
            <a:r>
              <a:rPr lang="zh-CN" altLang="zh-CN" sz="1400" dirty="0">
                <a:solidFill>
                  <a:srgbClr val="000000"/>
                </a:solidFill>
                <a:latin typeface="CMR10"/>
              </a:rPr>
              <a:t>phase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at nucleation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:</a:t>
            </a:r>
            <a:r>
              <a:rPr lang="zh-CN" altLang="zh-CN" sz="1400" dirty="0"/>
              <a:t> </a:t>
            </a:r>
            <a:endParaRPr lang="zh-CN" altLang="en-US" sz="1400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FB5BD7D-1E79-E35A-7B44-0CBD11C502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0336" y="3178930"/>
            <a:ext cx="1080120" cy="294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382751B-5DAC-A11B-5CF0-48EC3C16DCE6}"/>
                  </a:ext>
                </a:extLst>
              </p:cNvPr>
              <p:cNvSpPr txBox="1"/>
              <p:nvPr/>
            </p:nvSpPr>
            <p:spPr>
              <a:xfrm>
                <a:off x="777534" y="5691007"/>
                <a:ext cx="3374250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i="0" dirty="0">
                    <a:solidFill>
                      <a:srgbClr val="FF0000"/>
                    </a:solidFill>
                    <a:effectLst/>
                    <a:latin typeface="CMR10"/>
                  </a:rPr>
                  <a:t>(a)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shows that large subcritical bubble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volume fraction arise when the two</a:t>
                </a:r>
                <a:b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</a:b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phases remain nearly degenerate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CN" altLang="zh-CN" sz="1400" dirty="0"/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382751B-5DAC-A11B-5CF0-48EC3C16D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34" y="5691007"/>
                <a:ext cx="3374250" cy="738664"/>
              </a:xfrm>
              <a:prstGeom prst="rect">
                <a:avLst/>
              </a:prstGeom>
              <a:blipFill>
                <a:blip r:embed="rId9"/>
                <a:stretch>
                  <a:fillRect l="-542" t="-1653" b="-8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AB839D9-ED60-093D-4E91-D97DFFF351A6}"/>
                  </a:ext>
                </a:extLst>
              </p:cNvPr>
              <p:cNvSpPr txBox="1"/>
              <p:nvPr/>
            </p:nvSpPr>
            <p:spPr>
              <a:xfrm>
                <a:off x="4251032" y="5666741"/>
                <a:ext cx="311200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400" b="1" i="0" dirty="0">
                    <a:solidFill>
                      <a:srgbClr val="FF0000"/>
                    </a:solidFill>
                    <a:effectLst/>
                    <a:latin typeface="CMR10"/>
                  </a:rPr>
                  <a:t>(b)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shows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the corresponding cooling 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history, where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large </a:t>
                </a:r>
                <a:r>
                  <a:rPr lang="zh-CN" altLang="zh-CN" sz="1400" dirty="0">
                    <a:solidFill>
                      <a:srgbClr val="000000"/>
                    </a:solidFill>
                    <a:latin typeface="CMR10"/>
                  </a:rPr>
                  <a:t>subcritical </a:t>
                </a:r>
                <a:endParaRPr lang="en-US" altLang="zh-CN" sz="1400" dirty="0">
                  <a:solidFill>
                    <a:srgbClr val="000000"/>
                  </a:solidFill>
                  <a:latin typeface="CMR10"/>
                </a:endParaRP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</a:t>
                </a:r>
                <a:r>
                  <a:rPr lang="zh-CN" altLang="zh-CN" sz="1400" dirty="0">
                    <a:solidFill>
                      <a:srgbClr val="000000"/>
                    </a:solidFill>
                    <a:latin typeface="CMR10"/>
                  </a:rPr>
                  <a:t>bubble volume fraction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is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near  </a:t>
                </a:r>
                <a14:m>
                  <m:oMath xmlns:m="http://schemas.openxmlformats.org/officeDocument/2006/math">
                    <m:r>
                      <a:rPr lang="en-US" altLang="zh-CN" sz="1400" b="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    </m:t>
                    </m:r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zh-CN" altLang="zh-CN" sz="14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zh-CN" altLang="zh-CN" sz="14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≃ 1</m:t>
                    </m:r>
                    <m:r>
                      <a:rPr lang="zh-CN" altLang="zh-CN" sz="1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AB839D9-ED60-093D-4E91-D97DFFF35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032" y="5666741"/>
                <a:ext cx="3112004" cy="954107"/>
              </a:xfrm>
              <a:prstGeom prst="rect">
                <a:avLst/>
              </a:prstGeom>
              <a:blipFill>
                <a:blip r:embed="rId10"/>
                <a:stretch>
                  <a:fillRect l="-587" t="-1282" b="-2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C50D154-8275-3CEC-0CC0-7DD253480015}"/>
                  </a:ext>
                </a:extLst>
              </p:cNvPr>
              <p:cNvSpPr txBox="1"/>
              <p:nvPr/>
            </p:nvSpPr>
            <p:spPr>
              <a:xfrm>
                <a:off x="8113429" y="4242112"/>
                <a:ext cx="381642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latin typeface="CMR10"/>
                  </a:rPr>
                  <a:t>(c)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shows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that </a:t>
                </a:r>
                <a:r>
                  <a:rPr lang="zh-CN" altLang="zh-CN" sz="1400" dirty="0">
                    <a:solidFill>
                      <a:srgbClr val="000000"/>
                    </a:solidFill>
                    <a:latin typeface="CMR10"/>
                  </a:rPr>
                  <a:t>large subcritical bubble volume </a:t>
                </a:r>
                <a:endParaRPr lang="en-US" altLang="zh-CN" sz="1400" dirty="0">
                  <a:solidFill>
                    <a:srgbClr val="000000"/>
                  </a:solidFill>
                  <a:latin typeface="CMR10"/>
                </a:endParaRP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</a:t>
                </a:r>
                <a:r>
                  <a:rPr lang="zh-CN" altLang="zh-CN" sz="1400" dirty="0">
                    <a:solidFill>
                      <a:srgbClr val="000000"/>
                    </a:solidFill>
                    <a:latin typeface="CMR10"/>
                  </a:rPr>
                  <a:t>fraction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correspond to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zh-CN" altLang="zh-CN" sz="14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CN" sz="1400" i="1" dirty="0">
                    <a:solidFill>
                      <a:srgbClr val="000000"/>
                    </a:solidFill>
                    <a:latin typeface="CMMI7"/>
                  </a:rPr>
                  <a:t>,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the 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broken phase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is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close to the symmetric point 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     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CN" altLang="zh-CN" sz="1400" dirty="0"/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C50D154-8275-3CEC-0CC0-7DD253480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429" y="4242112"/>
                <a:ext cx="3816424" cy="954107"/>
              </a:xfrm>
              <a:prstGeom prst="rect">
                <a:avLst/>
              </a:prstGeom>
              <a:blipFill>
                <a:blip r:embed="rId11"/>
                <a:stretch>
                  <a:fillRect l="-479" t="-1282" b="-6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文本框 35">
            <a:extLst>
              <a:ext uri="{FF2B5EF4-FFF2-40B4-BE49-F238E27FC236}">
                <a16:creationId xmlns:a16="http://schemas.microsoft.com/office/drawing/2014/main" id="{990E95FE-DF5B-F009-03DD-7C56ACD94517}"/>
              </a:ext>
            </a:extLst>
          </p:cNvPr>
          <p:cNvSpPr txBox="1"/>
          <p:nvPr/>
        </p:nvSpPr>
        <p:spPr>
          <a:xfrm>
            <a:off x="8113429" y="5281178"/>
            <a:ext cx="36712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i="0" dirty="0">
                <a:solidFill>
                  <a:srgbClr val="FF0000"/>
                </a:solidFill>
                <a:effectLst/>
                <a:latin typeface="CMR10"/>
              </a:rPr>
              <a:t>(d)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shows that </a:t>
            </a:r>
            <a:r>
              <a:rPr lang="zh-CN" altLang="zh-CN" sz="1400" dirty="0">
                <a:solidFill>
                  <a:srgbClr val="000000"/>
                </a:solidFill>
                <a:latin typeface="CMR10"/>
              </a:rPr>
              <a:t>large subcritical bubble volume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 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      </a:t>
            </a:r>
            <a:r>
              <a:rPr lang="zh-CN" altLang="zh-CN" sz="1400" dirty="0">
                <a:solidFill>
                  <a:srgbClr val="000000"/>
                </a:solidFill>
                <a:latin typeface="CMR10"/>
              </a:rPr>
              <a:t>fraction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correspond to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small </a:t>
            </a:r>
            <a:r>
              <a:rPr lang="zh-CN" altLang="zh-CN" sz="1400" dirty="0">
                <a:solidFill>
                  <a:srgbClr val="000000"/>
                </a:solidFill>
                <a:latin typeface="CMR10"/>
              </a:rPr>
              <a:t>barrier height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  </a:t>
            </a:r>
          </a:p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      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7"/>
              </a:rPr>
              <a:t>(which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weakens Boltzmann suppression in </a:t>
            </a:r>
            <a:endParaRPr lang="en-US" altLang="zh-CN" sz="14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     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the formation rate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.</a:t>
            </a:r>
            <a:r>
              <a:rPr lang="zh-CN" altLang="zh-CN" sz="1400" dirty="0"/>
              <a:t> </a:t>
            </a:r>
            <a:endParaRPr lang="zh-CN" altLang="en-US" sz="1400" dirty="0"/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BB0FDC41-703E-BCB1-9410-7238A814C18C}"/>
              </a:ext>
            </a:extLst>
          </p:cNvPr>
          <p:cNvSpPr/>
          <p:nvPr/>
        </p:nvSpPr>
        <p:spPr bwMode="auto">
          <a:xfrm>
            <a:off x="7883677" y="453437"/>
            <a:ext cx="3866563" cy="3119579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2367791-1580-ECF7-7E37-4714552AED0F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24/33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88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4AC1016-D46A-A917-9B9E-4952B85885D5}"/>
              </a:ext>
            </a:extLst>
          </p:cNvPr>
          <p:cNvSpPr/>
          <p:nvPr/>
        </p:nvSpPr>
        <p:spPr>
          <a:xfrm>
            <a:off x="839416" y="116632"/>
            <a:ext cx="3984552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   A</a:t>
            </a:r>
            <a:r>
              <a:rPr lang="zh-CN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spherical 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zh-CN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ubble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altLang="zh-C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4D90A6B-6C6E-4BBF-8F81-740300792DB8}"/>
              </a:ext>
            </a:extLst>
          </p:cNvPr>
          <p:cNvSpPr txBox="1"/>
          <p:nvPr/>
        </p:nvSpPr>
        <p:spPr>
          <a:xfrm>
            <a:off x="5853483" y="332656"/>
            <a:ext cx="63177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Gravitational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ignature of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spherical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ubbles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riven by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hermal 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luctuation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Bian, G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Chen, S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Li, H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Wang,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Xiao, JMY, Y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  <a:r>
              <a:rPr lang="en-US" altLang="zh-CN" sz="1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zh-CN" altLang="zh-CN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2601.15933  </a:t>
            </a:r>
            <a:endParaRPr lang="en-US" altLang="zh-CN" sz="14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6E162DF-C5F6-7B34-5343-F0F273688653}"/>
              </a:ext>
            </a:extLst>
          </p:cNvPr>
          <p:cNvSpPr txBox="1"/>
          <p:nvPr/>
        </p:nvSpPr>
        <p:spPr>
          <a:xfrm>
            <a:off x="1343472" y="1566149"/>
            <a:ext cx="57606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A widely used starting point for modeling 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f</a:t>
            </a:r>
            <a:r>
              <a:rPr lang="zh-CN" altLang="zh-CN" sz="1600" dirty="0">
                <a:solidFill>
                  <a:schemeClr val="bg2"/>
                </a:solidFill>
              </a:rPr>
              <a:t>irst-order phase transitions (FOPTs)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dynamics is the </a:t>
            </a:r>
            <a:r>
              <a:rPr lang="zh-CN" altLang="zh-CN" sz="1600" b="1" i="0" dirty="0">
                <a:solidFill>
                  <a:schemeClr val="bg2"/>
                </a:solidFill>
                <a:effectLst/>
                <a:latin typeface="CMR10"/>
              </a:rPr>
              <a:t>spherical bubble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. The critical bubble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profile is described by an exactly </a:t>
            </a:r>
            <a:r>
              <a:rPr lang="zh-CN" altLang="zh-CN" sz="1600" i="1" dirty="0">
                <a:solidFill>
                  <a:schemeClr val="bg2"/>
                </a:solidFill>
                <a:effectLst/>
                <a:latin typeface="CMMI10"/>
              </a:rPr>
              <a:t>O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(4)-symmetric solution at zero temperature, or </a:t>
            </a:r>
            <a:r>
              <a:rPr lang="zh-CN" altLang="zh-CN" sz="1600" i="1" dirty="0">
                <a:solidFill>
                  <a:schemeClr val="bg2"/>
                </a:solidFill>
                <a:effectLst/>
                <a:latin typeface="CMMI10"/>
              </a:rPr>
              <a:t>O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(3)-symmetric one at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finite temperature. This assumption 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gives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the standard picture of 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bubble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nucleation, growth, collision, and</a:t>
            </a:r>
            <a:r>
              <a:rPr lang="en-US" altLang="zh-CN" sz="1600" i="0" dirty="0">
                <a:solidFill>
                  <a:schemeClr val="bg2"/>
                </a:solidFill>
                <a:effectLst/>
                <a:latin typeface="CMR10"/>
              </a:rPr>
              <a:t> </a:t>
            </a:r>
            <a:r>
              <a:rPr lang="zh-CN" altLang="zh-CN" sz="1600" i="0" dirty="0">
                <a:solidFill>
                  <a:schemeClr val="bg2"/>
                </a:solidFill>
                <a:effectLst/>
                <a:latin typeface="CMR10"/>
              </a:rPr>
              <a:t>consequently GW predictions.</a:t>
            </a:r>
            <a:r>
              <a:rPr lang="zh-CN" altLang="zh-CN" sz="1600" dirty="0">
                <a:solidFill>
                  <a:schemeClr val="bg2"/>
                </a:solidFill>
              </a:rPr>
              <a:t> </a:t>
            </a:r>
            <a:br>
              <a:rPr lang="zh-CN" altLang="zh-CN" sz="1600" dirty="0">
                <a:solidFill>
                  <a:schemeClr val="bg2"/>
                </a:solidFill>
              </a:rPr>
            </a:br>
            <a:endParaRPr lang="zh-CN" altLang="en-US" sz="1600" dirty="0">
              <a:solidFill>
                <a:schemeClr val="bg2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76A9D99-8F65-6D70-2A35-DBB25474AC5F}"/>
              </a:ext>
            </a:extLst>
          </p:cNvPr>
          <p:cNvSpPr txBox="1"/>
          <p:nvPr/>
        </p:nvSpPr>
        <p:spPr>
          <a:xfrm>
            <a:off x="1342744" y="3596374"/>
            <a:ext cx="5689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CMR10"/>
              </a:rPr>
              <a:t>T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his long-standing assumption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CMR10"/>
              </a:rPr>
              <a:t> may not be robust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. Real-time simulation incorporating </a:t>
            </a:r>
            <a:r>
              <a:rPr lang="zh-CN" altLang="zh-CN" sz="1600" b="1" i="0" dirty="0">
                <a:solidFill>
                  <a:srgbClr val="000000"/>
                </a:solidFill>
                <a:effectLst/>
                <a:latin typeface="CMR10"/>
              </a:rPr>
              <a:t>thermal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600" b="1" i="0" dirty="0">
                <a:solidFill>
                  <a:srgbClr val="000000"/>
                </a:solidFill>
                <a:effectLst/>
                <a:latin typeface="CMR10"/>
              </a:rPr>
              <a:t>fluctuation 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show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CMR10"/>
              </a:rPr>
              <a:t>ed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 that the bubbles formed in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a hot plasma are generically </a:t>
            </a:r>
            <a:r>
              <a:rPr lang="zh-CN" altLang="zh-CN" sz="1600" b="1" i="0" dirty="0">
                <a:solidFill>
                  <a:srgbClr val="000000"/>
                </a:solidFill>
                <a:effectLst/>
                <a:latin typeface="CMR10"/>
              </a:rPr>
              <a:t>non-spherical</a:t>
            </a:r>
            <a:r>
              <a:rPr lang="en-US" altLang="zh-CN" sz="1600" b="1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600" b="1" dirty="0">
                <a:solidFill>
                  <a:srgbClr val="000000"/>
                </a:solidFill>
                <a:latin typeface="CMR10"/>
              </a:rPr>
              <a:t>bubbles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, often seeded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600" b="0" i="0" dirty="0">
                <a:solidFill>
                  <a:srgbClr val="000000"/>
                </a:solidFill>
                <a:effectLst/>
                <a:latin typeface="CMR10"/>
              </a:rPr>
              <a:t>by oscillons and exhibiting pronounced asphericity during their early growth</a:t>
            </a:r>
            <a:r>
              <a:rPr lang="zh-CN" altLang="zh-CN" sz="1600" dirty="0"/>
              <a:t> </a:t>
            </a:r>
            <a:br>
              <a:rPr lang="zh-CN" altLang="zh-CN" sz="1600" dirty="0"/>
            </a:br>
            <a:endParaRPr lang="zh-CN" altLang="en-US" sz="1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3A10CE9-7299-1B7A-1ED0-B558D53CB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4960070"/>
            <a:ext cx="4476085" cy="13394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A2A6379-9206-952A-08A0-C0E269B1A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136" y="1577902"/>
            <a:ext cx="1224136" cy="155127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817216E-16BA-6FFE-40FF-D5D66D65E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144" y="4221088"/>
            <a:ext cx="1428571" cy="1304762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D195A3C-8CEC-651A-6FD4-449CA0925814}"/>
              </a:ext>
            </a:extLst>
          </p:cNvPr>
          <p:cNvSpPr/>
          <p:nvPr/>
        </p:nvSpPr>
        <p:spPr bwMode="auto">
          <a:xfrm>
            <a:off x="1150878" y="1458885"/>
            <a:ext cx="8401505" cy="1898197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54FA6276-7D55-0742-DCF2-294D89B60206}"/>
              </a:ext>
            </a:extLst>
          </p:cNvPr>
          <p:cNvSpPr/>
          <p:nvPr/>
        </p:nvSpPr>
        <p:spPr bwMode="auto">
          <a:xfrm>
            <a:off x="1150878" y="3538812"/>
            <a:ext cx="8473514" cy="2842516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F2B9B39-5BAD-0859-8C49-46B1526FBD4E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25/33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638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2010192-59B4-FC02-4CB6-8C18099DE4A4}"/>
              </a:ext>
            </a:extLst>
          </p:cNvPr>
          <p:cNvSpPr txBox="1"/>
          <p:nvPr/>
        </p:nvSpPr>
        <p:spPr>
          <a:xfrm>
            <a:off x="1199456" y="908720"/>
            <a:ext cx="92890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000000"/>
                </a:solidFill>
                <a:latin typeface="CMR10"/>
              </a:rPr>
              <a:t>W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CMR10"/>
              </a:rPr>
              <a:t>e </a:t>
            </a:r>
            <a:r>
              <a:rPr lang="en-US" altLang="zh-CN" dirty="0">
                <a:solidFill>
                  <a:srgbClr val="000000"/>
                </a:solidFill>
                <a:latin typeface="CMR10"/>
              </a:rPr>
              <a:t>perform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CMR10"/>
              </a:rPr>
              <a:t> (3+1)-dimensional </a:t>
            </a:r>
            <a:r>
              <a:rPr lang="en-US" altLang="zh-CN" dirty="0">
                <a:solidFill>
                  <a:srgbClr val="000000"/>
                </a:solidFill>
                <a:latin typeface="CMR10"/>
              </a:rPr>
              <a:t>lattice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CMR10"/>
              </a:rPr>
              <a:t> simulations to 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CMR10"/>
              </a:rPr>
              <a:t>deeply study 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CMR10"/>
              </a:rPr>
              <a:t>the impact of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b="0" i="0" dirty="0">
                <a:solidFill>
                  <a:srgbClr val="000000"/>
                </a:solidFill>
                <a:effectLst/>
                <a:latin typeface="CMR10"/>
              </a:rPr>
              <a:t>thermal fluctuation on </a:t>
            </a:r>
            <a:r>
              <a:rPr lang="zh-CN" altLang="zh-CN" b="1" i="0" dirty="0">
                <a:solidFill>
                  <a:srgbClr val="000000"/>
                </a:solidFill>
                <a:effectLst/>
                <a:latin typeface="CMR10"/>
              </a:rPr>
              <a:t>post-nucleation bubble evolution.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A648015-7D4B-FC8D-0965-F514058C4D7D}"/>
              </a:ext>
            </a:extLst>
          </p:cNvPr>
          <p:cNvSpPr txBox="1"/>
          <p:nvPr/>
        </p:nvSpPr>
        <p:spPr>
          <a:xfrm>
            <a:off x="1189516" y="1686526"/>
            <a:ext cx="95280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i="0" dirty="0">
                <a:solidFill>
                  <a:srgbClr val="000000"/>
                </a:solidFill>
                <a:effectLst/>
                <a:latin typeface="CMR10"/>
              </a:rPr>
              <a:t>We find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that </a:t>
            </a:r>
            <a:r>
              <a:rPr lang="zh-CN" altLang="zh-CN" dirty="0">
                <a:solidFill>
                  <a:srgbClr val="000000"/>
                </a:solidFill>
                <a:latin typeface="CMR10"/>
              </a:rPr>
              <a:t>thermal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fluctuation </a:t>
            </a:r>
            <a:r>
              <a:rPr lang="en-US" altLang="zh-CN" dirty="0">
                <a:solidFill>
                  <a:srgbClr val="000000"/>
                </a:solidFill>
                <a:latin typeface="CMR10"/>
              </a:rPr>
              <a:t>can lead to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the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l</a:t>
            </a:r>
            <a:r>
              <a:rPr lang="zh-CN" altLang="zh-CN" sz="2000" b="1" i="0" dirty="0">
                <a:solidFill>
                  <a:srgbClr val="000000"/>
                </a:solidFill>
                <a:effectLst/>
                <a:latin typeface="CMR10"/>
              </a:rPr>
              <a:t>oss of spherical symmetry during bubble expansion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. </a:t>
            </a:r>
            <a:endParaRPr lang="en-US" altLang="zh-CN" sz="2000" b="0" i="0" dirty="0">
              <a:solidFill>
                <a:srgbClr val="000000"/>
              </a:solidFill>
              <a:effectLst/>
              <a:latin typeface="CMR1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C11E2B2-8CA1-9CC1-A922-F308217F5B8C}"/>
              </a:ext>
            </a:extLst>
          </p:cNvPr>
          <p:cNvSpPr txBox="1"/>
          <p:nvPr/>
        </p:nvSpPr>
        <p:spPr>
          <a:xfrm>
            <a:off x="1189516" y="5013176"/>
            <a:ext cx="1045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We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CMR10"/>
              </a:rPr>
              <a:t> also calculate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the </a:t>
            </a:r>
            <a:r>
              <a:rPr lang="zh-CN" altLang="zh-CN" sz="2000" b="1" i="0" dirty="0">
                <a:solidFill>
                  <a:srgbClr val="000000"/>
                </a:solidFill>
                <a:effectLst/>
                <a:latin typeface="CMR10"/>
              </a:rPr>
              <a:t>GW spectrum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for both a single aspherical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bubble and multi-bubbles, providing numerical and semi-analytic quantification of the influence of thermal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CMR10"/>
              </a:rPr>
              <a:t>fluctuation.</a:t>
            </a:r>
            <a:r>
              <a:rPr lang="zh-CN" altLang="zh-CN" sz="2000" dirty="0"/>
              <a:t> </a:t>
            </a:r>
            <a:endParaRPr lang="zh-CN" altLang="en-US" sz="20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AE37DB6-1260-3278-5FB2-8CAF3D21A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808" y="2397477"/>
            <a:ext cx="5571429" cy="225714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8481E7B-00CC-E32E-58FD-C8D54F31D855}"/>
              </a:ext>
            </a:extLst>
          </p:cNvPr>
          <p:cNvSpPr txBox="1"/>
          <p:nvPr/>
        </p:nvSpPr>
        <p:spPr>
          <a:xfrm>
            <a:off x="1518642" y="5805264"/>
            <a:ext cx="95770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uantum fluctuations around an expanding bubble can generate nontrivial multipole moments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thus </a:t>
            </a:r>
            <a:r>
              <a:rPr lang="en-US" altLang="zh-CN" sz="16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generate</a:t>
            </a:r>
            <a:r>
              <a:rPr lang="zh-CN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GW emission even from a single bubble</a:t>
            </a:r>
            <a:r>
              <a:rPr lang="en-US" altLang="zh-CN" sz="16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zh-CN" altLang="zh-CN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K. Blum and M. Mirbabayi, 2403.20164 </a:t>
            </a:r>
            <a:r>
              <a:rPr lang="en-US" altLang="zh-CN" sz="16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CN" altLang="zh-CN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1C3F417-45B5-0525-6071-1B6103CB54A9}"/>
              </a:ext>
            </a:extLst>
          </p:cNvPr>
          <p:cNvSpPr txBox="1"/>
          <p:nvPr/>
        </p:nvSpPr>
        <p:spPr>
          <a:xfrm>
            <a:off x="767408" y="310667"/>
            <a:ext cx="2592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MR10"/>
              </a:rPr>
              <a:t>Our work: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AA6F5CD-B49A-97E2-4E02-8F3CDDB51F82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26/33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18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D7CE13D-9639-E632-718B-580121816DB7}"/>
              </a:ext>
            </a:extLst>
          </p:cNvPr>
          <p:cNvSpPr txBox="1"/>
          <p:nvPr/>
        </p:nvSpPr>
        <p:spPr>
          <a:xfrm>
            <a:off x="983432" y="303744"/>
            <a:ext cx="288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Our s</a:t>
            </a:r>
            <a:r>
              <a:rPr lang="zh-CN" altLang="zh-CN" sz="2800" b="1" dirty="0">
                <a:solidFill>
                  <a:schemeClr val="bg1"/>
                </a:solidFill>
                <a:effectLst/>
                <a:latin typeface="CMBXTI10"/>
              </a:rPr>
              <a:t>imulation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s:</a:t>
            </a:r>
            <a:r>
              <a:rPr lang="zh-CN" altLang="zh-CN" sz="2800" dirty="0">
                <a:solidFill>
                  <a:schemeClr val="bg1"/>
                </a:solidFill>
              </a:rPr>
              <a:t> 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EE471B5-F90B-B84C-2544-643AFC663BEA}"/>
              </a:ext>
            </a:extLst>
          </p:cNvPr>
          <p:cNvSpPr txBox="1"/>
          <p:nvPr/>
        </p:nvSpPr>
        <p:spPr>
          <a:xfrm>
            <a:off x="1343472" y="1268760"/>
            <a:ext cx="88569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We approximate the background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as Minkowski spacetime and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consider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CMR10"/>
              </a:rPr>
              <a:t>a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 simplified 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real-</a:t>
            </a:r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scalar</a:t>
            </a:r>
            <a:r>
              <a:rPr lang="en-US" altLang="zh-CN" sz="1400" b="1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potential</a:t>
            </a:r>
            <a:r>
              <a:rPr lang="zh-CN" altLang="zh-CN" sz="1400" b="1" dirty="0"/>
              <a:t> </a:t>
            </a:r>
            <a:endParaRPr lang="zh-CN" altLang="en-US" sz="14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3DB2BA2-478C-1C77-2522-F8D295B68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792" y="1517762"/>
            <a:ext cx="3456384" cy="5449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295B40C-C587-80E7-B9E8-434924A85EFC}"/>
                  </a:ext>
                </a:extLst>
              </p:cNvPr>
              <p:cNvSpPr txBox="1"/>
              <p:nvPr/>
            </p:nvSpPr>
            <p:spPr>
              <a:xfrm>
                <a:off x="1703512" y="1992215"/>
                <a:ext cx="84969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we fix </a:t>
                </a:r>
                <a14:m>
                  <m:oMath xmlns:m="http://schemas.openxmlformats.org/officeDocument/2006/math">
                    <m:r>
                      <a:rPr lang="zh-CN" altLang="zh-CN" sz="14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𝛾</m:t>
                    </m:r>
                    <m:r>
                      <a:rPr lang="zh-CN" altLang="zh-CN" sz="14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= 1</a:t>
                </a:r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10"/>
                  </a:rPr>
                  <a:t>.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11, </a:t>
                </a:r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10"/>
                  </a:rPr>
                  <a:t>α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= 1</a:t>
                </a:r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10"/>
                  </a:rPr>
                  <a:t>.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41, </a:t>
                </a:r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10"/>
                  </a:rPr>
                  <a:t>λ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= 0</a:t>
                </a:r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10"/>
                  </a:rPr>
                  <a:t>.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5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,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zh-CN" altLang="zh-CN" sz="14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= 30 GeV, </a:t>
                </a:r>
                <a:endParaRPr lang="en-US" altLang="zh-CN" sz="1400" b="0" i="0" dirty="0">
                  <a:solidFill>
                    <a:srgbClr val="000000"/>
                  </a:solidFill>
                  <a:effectLst/>
                  <a:latin typeface="CMR10"/>
                </a:endParaRPr>
              </a:p>
              <a:p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so that the potential has </a:t>
                </a:r>
                <a:r>
                  <a:rPr lang="zh-CN" altLang="zh-CN" sz="1400" b="1" i="0" dirty="0">
                    <a:solidFill>
                      <a:srgbClr val="000000"/>
                    </a:solidFill>
                    <a:effectLst/>
                    <a:latin typeface="CMR10"/>
                  </a:rPr>
                  <a:t>two local minimums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: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CMR10"/>
                  </a:rPr>
                  <a:t>a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symmetric vacuum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zh-CN" altLang="zh-CN" sz="1400" b="0" i="1" dirty="0">
                    <a:solidFill>
                      <a:srgbClr val="000000"/>
                    </a:solidFill>
                    <a:effectLst/>
                    <a:latin typeface="CMMI7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= 0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;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a broken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-</a:t>
                </a:r>
                <a:r>
                  <a:rPr lang="zh-CN" altLang="zh-CN" sz="1400" b="0" i="0" dirty="0">
                    <a:solidFill>
                      <a:srgbClr val="000000"/>
                    </a:solidFill>
                    <a:effectLst/>
                    <a:latin typeface="CMR10"/>
                  </a:rPr>
                  <a:t>symmetry vacuum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zh-CN" altLang="zh-CN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1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295B40C-C587-80E7-B9E8-434924A85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992215"/>
                <a:ext cx="8496944" cy="523220"/>
              </a:xfrm>
              <a:prstGeom prst="rect">
                <a:avLst/>
              </a:prstGeom>
              <a:blipFill>
                <a:blip r:embed="rId3"/>
                <a:stretch>
                  <a:fillRect l="-215" t="-2326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327697E2-9D2F-9FD0-9B37-357399E981D8}"/>
              </a:ext>
            </a:extLst>
          </p:cNvPr>
          <p:cNvSpPr txBox="1"/>
          <p:nvPr/>
        </p:nvSpPr>
        <p:spPr>
          <a:xfrm>
            <a:off x="1373132" y="2729812"/>
            <a:ext cx="3281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0000"/>
                </a:solidFill>
                <a:latin typeface="CMR10"/>
              </a:rPr>
              <a:t>T</a:t>
            </a:r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he scalar</a:t>
            </a:r>
            <a:r>
              <a:rPr lang="en-US" altLang="zh-CN" sz="1400" b="1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field </a:t>
            </a:r>
            <a:r>
              <a:rPr lang="en-US" altLang="zh-CN" sz="1400" b="1" i="0" dirty="0">
                <a:solidFill>
                  <a:srgbClr val="000000"/>
                </a:solidFill>
                <a:effectLst/>
                <a:latin typeface="CMR10"/>
              </a:rPr>
              <a:t>evolves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according to</a:t>
            </a:r>
            <a:r>
              <a:rPr lang="zh-CN" altLang="zh-CN" sz="1400" dirty="0"/>
              <a:t> </a:t>
            </a:r>
            <a:endParaRPr lang="zh-CN" altLang="en-US" sz="14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53856EE-CE4F-3DCC-C294-832E4BD58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341" y="2573088"/>
            <a:ext cx="1881691" cy="62229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0696343-6007-B424-2FED-DAC3523BD3AE}"/>
              </a:ext>
            </a:extLst>
          </p:cNvPr>
          <p:cNvSpPr txBox="1"/>
          <p:nvPr/>
        </p:nvSpPr>
        <p:spPr>
          <a:xfrm>
            <a:off x="2423592" y="3230527"/>
            <a:ext cx="17253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with initial condition</a:t>
            </a:r>
            <a:r>
              <a:rPr lang="zh-CN" altLang="zh-CN" sz="1400" dirty="0"/>
              <a:t> </a:t>
            </a:r>
            <a:endParaRPr lang="zh-CN" altLang="en-US" sz="1400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6525474-B32C-20B3-6DD7-79E2CA549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7255" y="3199586"/>
            <a:ext cx="2053442" cy="280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8194F43-393E-082C-6FC5-223F711384B9}"/>
                  </a:ext>
                </a:extLst>
              </p:cNvPr>
              <p:cNvSpPr txBox="1"/>
              <p:nvPr/>
            </p:nvSpPr>
            <p:spPr>
              <a:xfrm>
                <a:off x="7392144" y="2577798"/>
                <a:ext cx="3672408" cy="616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2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2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zh-CN" altLang="zh-CN" sz="12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𝑏𝑜𝑢𝑛𝑐𝑒</m:t>
                        </m:r>
                      </m:sub>
                    </m:sSub>
                  </m:oMath>
                </a14:m>
                <a:r>
                  <a:rPr lang="zh-CN" altLang="zh-CN" sz="1200" b="0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zh-CN" altLang="zh-CN" sz="1200" b="0" i="0" dirty="0">
                    <a:solidFill>
                      <a:srgbClr val="000000"/>
                    </a:solidFill>
                    <a:effectLst/>
                    <a:latin typeface="CMR10"/>
                  </a:rPr>
                  <a:t>is the spherically symmetric bounce profile </a:t>
                </a:r>
                <a:endParaRPr lang="en-US" altLang="zh-CN" sz="1200" dirty="0">
                  <a:solidFill>
                    <a:srgbClr val="000000"/>
                  </a:solidFill>
                  <a:latin typeface="CMR1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zh-CN" sz="12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𝛿</m:t>
                    </m:r>
                    <m:r>
                      <a:rPr lang="zh-CN" altLang="zh-CN" sz="12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zh-CN" altLang="zh-CN" sz="1200" b="0" i="1" dirty="0">
                    <a:solidFill>
                      <a:srgbClr val="000000"/>
                    </a:solidFill>
                    <a:effectLst/>
                    <a:latin typeface="CMMI10"/>
                  </a:rPr>
                  <a:t> </a:t>
                </a:r>
                <a:r>
                  <a:rPr lang="en-US" altLang="zh-CN" sz="1200" dirty="0">
                    <a:solidFill>
                      <a:srgbClr val="000000"/>
                    </a:solidFill>
                    <a:latin typeface="CMR10"/>
                  </a:rPr>
                  <a:t>is</a:t>
                </a:r>
                <a:r>
                  <a:rPr lang="en-US" altLang="zh-CN" sz="12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200" b="0" i="0" dirty="0">
                    <a:solidFill>
                      <a:srgbClr val="000000"/>
                    </a:solidFill>
                    <a:effectLst/>
                    <a:latin typeface="CMR10"/>
                  </a:rPr>
                  <a:t>the correction induced by thermal fluctuation</a:t>
                </a:r>
                <a:r>
                  <a:rPr lang="zh-CN" altLang="zh-CN" sz="1200" dirty="0"/>
                  <a:t> </a:t>
                </a:r>
                <a:endParaRPr lang="zh-CN" altLang="en-US" sz="12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8194F43-393E-082C-6FC5-223F71138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2577798"/>
                <a:ext cx="3672408" cy="616515"/>
              </a:xfrm>
              <a:prstGeom prst="rect">
                <a:avLst/>
              </a:prstGeom>
              <a:blipFill>
                <a:blip r:embed="rId6"/>
                <a:stretch>
                  <a:fillRect b="-79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45FD9D26-CF65-9CA9-B09E-260B563C45E0}"/>
              </a:ext>
            </a:extLst>
          </p:cNvPr>
          <p:cNvSpPr txBox="1"/>
          <p:nvPr/>
        </p:nvSpPr>
        <p:spPr>
          <a:xfrm>
            <a:off x="7409905" y="3194313"/>
            <a:ext cx="4066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0" i="0" dirty="0">
                <a:solidFill>
                  <a:srgbClr val="000000"/>
                </a:solidFill>
                <a:effectLst/>
                <a:latin typeface="CMR10"/>
              </a:rPr>
              <a:t>T</a:t>
            </a:r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he</a:t>
            </a:r>
            <a:r>
              <a:rPr lang="en-US" altLang="zh-CN" sz="12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post-nucleation bubble is embedded</a:t>
            </a:r>
            <a:r>
              <a:rPr lang="en-US" altLang="zh-CN" sz="12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in a fluctuating background rather than being perfectly</a:t>
            </a:r>
            <a:r>
              <a:rPr lang="en-US" altLang="zh-CN" sz="12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200" b="0" i="0" dirty="0">
                <a:solidFill>
                  <a:srgbClr val="000000"/>
                </a:solidFill>
                <a:effectLst/>
                <a:latin typeface="CMR10"/>
              </a:rPr>
              <a:t>spherically symmetric</a:t>
            </a:r>
            <a:r>
              <a:rPr lang="zh-CN" altLang="zh-CN" sz="1200" dirty="0"/>
              <a:t> </a:t>
            </a:r>
            <a:br>
              <a:rPr lang="zh-CN" altLang="zh-CN" sz="1200" dirty="0"/>
            </a:br>
            <a:endParaRPr lang="zh-CN" altLang="en-US" sz="12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78CD42C-B12F-F7DA-3E3D-E443C0488CA6}"/>
              </a:ext>
            </a:extLst>
          </p:cNvPr>
          <p:cNvSpPr txBox="1"/>
          <p:nvPr/>
        </p:nvSpPr>
        <p:spPr>
          <a:xfrm>
            <a:off x="1314444" y="3840644"/>
            <a:ext cx="54296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We adopt the following thermal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400" b="0" i="0" dirty="0">
                <a:solidFill>
                  <a:srgbClr val="000000"/>
                </a:solidFill>
                <a:effectLst/>
                <a:latin typeface="CMR10"/>
              </a:rPr>
              <a:t>spectrum 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MR10"/>
              </a:rPr>
              <a:t>for </a:t>
            </a:r>
            <a:r>
              <a:rPr lang="zh-CN" altLang="zh-CN" sz="1400" b="1" i="0" dirty="0">
                <a:solidFill>
                  <a:srgbClr val="000000"/>
                </a:solidFill>
                <a:effectLst/>
                <a:latin typeface="CMR10"/>
              </a:rPr>
              <a:t>thermal fluctuation</a:t>
            </a:r>
            <a:r>
              <a:rPr lang="zh-CN" altLang="zh-CN" sz="1400" b="1" dirty="0"/>
              <a:t> </a:t>
            </a:r>
            <a:endParaRPr lang="zh-CN" altLang="en-US" sz="1400" b="1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5088621E-E3A8-035D-96F8-E9086956C1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9616" y="4147354"/>
            <a:ext cx="3578998" cy="12258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C0817C0-598F-E167-89A0-902B797C1BC6}"/>
                  </a:ext>
                </a:extLst>
              </p:cNvPr>
              <p:cNvSpPr txBox="1"/>
              <p:nvPr/>
            </p:nvSpPr>
            <p:spPr>
              <a:xfrm>
                <a:off x="1314444" y="5481689"/>
                <a:ext cx="10182156" cy="978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We </a:t>
                </a:r>
                <a:r>
                  <a:rPr lang="zh-CN" altLang="zh-CN" sz="1400" b="1" i="0" dirty="0">
                    <a:solidFill>
                      <a:schemeClr val="bg2"/>
                    </a:solidFill>
                    <a:effectLst/>
                    <a:latin typeface="CMR10"/>
                  </a:rPr>
                  <a:t>solve the real-time dynamics </a:t>
                </a: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using a leapfrog integrator, and the </a:t>
                </a:r>
                <a:r>
                  <a:rPr lang="zh-CN" altLang="zh-CN" sz="1400" b="1" i="0" dirty="0">
                    <a:solidFill>
                      <a:schemeClr val="bg2"/>
                    </a:solidFill>
                    <a:effectLst/>
                    <a:latin typeface="CMR10"/>
                  </a:rPr>
                  <a:t>GW spectrum</a:t>
                </a: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 is evaluated using</a:t>
                </a:r>
                <a:r>
                  <a:rPr lang="en-US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the </a:t>
                </a:r>
                <a:r>
                  <a:rPr lang="zh-CN" altLang="zh-CN" sz="1400" b="1" i="0" dirty="0">
                    <a:solidFill>
                      <a:schemeClr val="bg2"/>
                    </a:solidFill>
                    <a:effectLst/>
                    <a:latin typeface="CMTT10"/>
                  </a:rPr>
                  <a:t>CosmoLattice</a:t>
                </a: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TT10"/>
                  </a:rPr>
                  <a:t> </a:t>
                </a:r>
                <a:r>
                  <a:rPr lang="zh-CN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procedure</a:t>
                </a:r>
                <a:r>
                  <a:rPr lang="en-US" altLang="zh-CN" sz="1400" b="0" i="0" dirty="0">
                    <a:solidFill>
                      <a:schemeClr val="bg2"/>
                    </a:solidFill>
                    <a:effectLst/>
                    <a:latin typeface="CMR10"/>
                  </a:rPr>
                  <a:t>.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 </a:t>
                </a:r>
                <a:endParaRPr lang="en-US" altLang="zh-CN" sz="1400" dirty="0">
                  <a:solidFill>
                    <a:schemeClr val="bg2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zh-CN" sz="1400" dirty="0">
                    <a:solidFill>
                      <a:schemeClr val="bg2"/>
                    </a:solidFill>
                  </a:rPr>
                  <a:t>We perform </a:t>
                </a:r>
                <a:r>
                  <a:rPr lang="zh-CN" altLang="zh-CN" sz="1400" b="1" dirty="0">
                    <a:solidFill>
                      <a:schemeClr val="bg2"/>
                    </a:solidFill>
                  </a:rPr>
                  <a:t>lattice simulations</a:t>
                </a:r>
                <a:r>
                  <a:rPr lang="en-US" altLang="zh-CN" sz="1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with spatial spacing </a:t>
                </a:r>
                <a14:m>
                  <m:oMath xmlns:m="http://schemas.openxmlformats.org/officeDocument/2006/math">
                    <m:r>
                      <a:rPr lang="zh-CN" altLang="zh-CN" sz="1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̅"/>
                        <m:ctrlPr>
                          <a:rPr lang="en-US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CN" altLang="zh-CN" sz="1400" dirty="0">
                    <a:solidFill>
                      <a:schemeClr val="bg2"/>
                    </a:solidFill>
                  </a:rPr>
                  <a:t> = 0</a:t>
                </a:r>
                <a:r>
                  <a:rPr lang="zh-CN" altLang="zh-CN" sz="1400" i="1" dirty="0">
                    <a:solidFill>
                      <a:schemeClr val="bg2"/>
                    </a:solidFill>
                  </a:rPr>
                  <a:t>.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22, and time step</a:t>
                </a:r>
                <a14:m>
                  <m:oMath xmlns:m="http://schemas.openxmlformats.org/officeDocument/2006/math">
                    <m:r>
                      <a:rPr lang="en-US" altLang="zh-CN" sz="1400" b="0" i="0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zh-CN" sz="1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̅"/>
                        <m:ctrlPr>
                          <a:rPr lang="en-US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400" b="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</m:oMath>
                </a14:m>
                <a:r>
                  <a:rPr lang="zh-CN" altLang="zh-CN" sz="1400" dirty="0">
                    <a:solidFill>
                      <a:schemeClr val="bg2"/>
                    </a:solidFill>
                  </a:rPr>
                  <a:t> =</a:t>
                </a:r>
                <a14:m>
                  <m:oMath xmlns:m="http://schemas.openxmlformats.org/officeDocument/2006/math">
                    <m:r>
                      <a:rPr lang="zh-CN" altLang="zh-CN" sz="1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̅"/>
                        <m:ctrlPr>
                          <a:rPr lang="en-US" altLang="zh-CN" sz="1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CN" altLang="zh-CN" sz="1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i="1" dirty="0">
                    <a:solidFill>
                      <a:schemeClr val="bg2"/>
                    </a:solidFill>
                  </a:rPr>
                  <a:t>/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5. </a:t>
                </a:r>
                <a:endParaRPr lang="en-US" altLang="zh-CN" sz="1400" dirty="0">
                  <a:solidFill>
                    <a:schemeClr val="bg2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400" dirty="0">
                    <a:solidFill>
                      <a:schemeClr val="bg2"/>
                    </a:solidFill>
                  </a:rPr>
                  <a:t>We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simulate </a:t>
                </a:r>
                <a:r>
                  <a:rPr lang="en-US" altLang="zh-CN" sz="1400" dirty="0">
                    <a:solidFill>
                      <a:schemeClr val="bg2"/>
                    </a:solidFill>
                  </a:rPr>
                  <a:t>s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ingle</a:t>
                </a:r>
                <a:r>
                  <a:rPr lang="en-US" altLang="zh-CN" sz="1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bubble dynamics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400" b="1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400" b="1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𝟐𝟓𝟔</m:t>
                        </m:r>
                      </m:e>
                      <m:sup>
                        <m:r>
                          <a:rPr lang="zh-CN" altLang="zh-CN" sz="1400" b="1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400" b="1" dirty="0">
                    <a:solidFill>
                      <a:schemeClr val="bg2"/>
                    </a:solidFill>
                  </a:rPr>
                  <a:t> lattice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, while GW</a:t>
                </a:r>
                <a:r>
                  <a:rPr lang="en-US" altLang="zh-CN" sz="1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spectr</a:t>
                </a:r>
                <a:r>
                  <a:rPr lang="en-US" altLang="zh-CN" sz="1400" dirty="0">
                    <a:solidFill>
                      <a:schemeClr val="bg2"/>
                    </a:solidFill>
                  </a:rPr>
                  <a:t>a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are computed using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𝟐𝟓𝟔</m:t>
                        </m:r>
                      </m:e>
                      <m:sup>
                        <m: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400" b="1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zh-CN" sz="1400" b="1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  <m:sup>
                        <m:r>
                          <a:rPr lang="zh-CN" altLang="zh-CN" sz="1400" b="1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400" b="1" dirty="0">
                    <a:solidFill>
                      <a:schemeClr val="bg2"/>
                    </a:solidFill>
                  </a:rPr>
                  <a:t> lattice</a:t>
                </a:r>
                <a:r>
                  <a:rPr lang="zh-CN" altLang="zh-CN" sz="1400" dirty="0">
                    <a:solidFill>
                      <a:schemeClr val="bg2"/>
                    </a:solidFill>
                  </a:rPr>
                  <a:t> to ensure adequate infrared resolution. </a:t>
                </a:r>
                <a:endParaRPr lang="zh-CN" altLang="en-US" sz="1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C0817C0-598F-E167-89A0-902B797C1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44" y="5481689"/>
                <a:ext cx="10182156" cy="978217"/>
              </a:xfrm>
              <a:prstGeom prst="rect">
                <a:avLst/>
              </a:prstGeom>
              <a:blipFill>
                <a:blip r:embed="rId8"/>
                <a:stretch>
                  <a:fillRect l="-120" t="-1242" b="-3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图片 29">
            <a:extLst>
              <a:ext uri="{FF2B5EF4-FFF2-40B4-BE49-F238E27FC236}">
                <a16:creationId xmlns:a16="http://schemas.microsoft.com/office/drawing/2014/main" id="{246F466F-36C9-2C68-8642-3F14531F07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9905" y="3871362"/>
            <a:ext cx="1400000" cy="134285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4E8C492-6BE5-F84E-BE49-B128AD4DC3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9223" y="6390624"/>
            <a:ext cx="1301683" cy="36004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E023079-54E1-5C6B-7073-9F6C615ECC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1504" y="6471811"/>
            <a:ext cx="648075" cy="23145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C113C089-A860-E3BF-BFB0-806B59E748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8286" y="6487242"/>
            <a:ext cx="665433" cy="23145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16E88DE-8357-0D8D-F8B0-2ED747145D1B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27/33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01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D57F96F-63C3-8FD5-EA13-1F2C451B158E}"/>
              </a:ext>
            </a:extLst>
          </p:cNvPr>
          <p:cNvSpPr txBox="1"/>
          <p:nvPr/>
        </p:nvSpPr>
        <p:spPr>
          <a:xfrm>
            <a:off x="983432" y="303744"/>
            <a:ext cx="55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Our </a:t>
            </a:r>
            <a:r>
              <a:rPr lang="en-US" altLang="zh-CN" sz="2800" b="1" dirty="0">
                <a:solidFill>
                  <a:schemeClr val="bg1"/>
                </a:solidFill>
                <a:latin typeface="CMBXTI10"/>
              </a:rPr>
              <a:t>result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s for 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a single</a:t>
            </a:r>
            <a:r>
              <a:rPr lang="en-US" altLang="zh-CN" sz="2800" b="1" dirty="0">
                <a:solidFill>
                  <a:schemeClr val="bg1"/>
                </a:solidFill>
                <a:latin typeface="CMR10"/>
              </a:rPr>
              <a:t> 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bubble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: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8EF4F42-8ED0-504C-1B04-9EE5528139CC}"/>
                  </a:ext>
                </a:extLst>
              </p:cNvPr>
              <p:cNvSpPr txBox="1"/>
              <p:nvPr/>
            </p:nvSpPr>
            <p:spPr>
              <a:xfrm>
                <a:off x="1055440" y="980728"/>
                <a:ext cx="6840760" cy="652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We begin by initializing a single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bubble at the center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𝟐𝟓𝟔</m:t>
                        </m:r>
                      </m:e>
                      <m:sup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10"/>
                  </a:rPr>
                  <a:t>lattice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to examine how thermal fluctuation affect its post-nucleation evolution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.</a:t>
                </a:r>
                <a:r>
                  <a:rPr lang="zh-CN" altLang="zh-CN" sz="1800" dirty="0"/>
                  <a:t>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8EF4F42-8ED0-504C-1B04-9EE552813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980728"/>
                <a:ext cx="6840760" cy="652551"/>
              </a:xfrm>
              <a:prstGeom prst="rect">
                <a:avLst/>
              </a:prstGeom>
              <a:blipFill>
                <a:blip r:embed="rId2"/>
                <a:stretch>
                  <a:fillRect l="-713" t="-4673" b="-14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930CCD82-266A-14C6-376F-9E571E7FD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428" y="218633"/>
            <a:ext cx="3358110" cy="57632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2CA7918-B0B6-40A7-3524-D2883981D5A9}"/>
                  </a:ext>
                </a:extLst>
              </p:cNvPr>
              <p:cNvSpPr txBox="1"/>
              <p:nvPr/>
            </p:nvSpPr>
            <p:spPr>
              <a:xfrm>
                <a:off x="983432" y="2060848"/>
                <a:ext cx="6930380" cy="120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This figure shows the </a:t>
                </a:r>
                <a:r>
                  <a:rPr lang="en-US" altLang="zh-CN" sz="1800" dirty="0">
                    <a:solidFill>
                      <a:srgbClr val="000000"/>
                    </a:solidFill>
                    <a:latin typeface="CMR9"/>
                  </a:rPr>
                  <a:t>s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lices of </a:t>
                </a:r>
                <a:r>
                  <a:rPr lang="zh-CN" altLang="zh-CN" sz="1800" b="0" i="1" dirty="0">
                    <a:solidFill>
                      <a:srgbClr val="000000"/>
                    </a:solidFill>
                    <a:effectLst/>
                    <a:latin typeface="CMMI9"/>
                  </a:rPr>
                  <a:t>ϕ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along the </a:t>
                </a:r>
                <a:r>
                  <a:rPr lang="zh-CN" altLang="zh-CN" sz="1800" b="0" i="1" dirty="0">
                    <a:solidFill>
                      <a:srgbClr val="000000"/>
                    </a:solidFill>
                    <a:effectLst/>
                    <a:latin typeface="CMMI9"/>
                  </a:rPr>
                  <a:t>z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-direction at selected times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for the </a:t>
                </a:r>
                <a:r>
                  <a:rPr lang="zh-CN" altLang="zh-CN" sz="1800" i="0" dirty="0">
                    <a:solidFill>
                      <a:srgbClr val="00B0F0"/>
                    </a:solidFill>
                    <a:effectLst/>
                    <a:latin typeface="CMR9"/>
                  </a:rPr>
                  <a:t>fluctuation-free case (left)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and the case </a:t>
                </a:r>
                <a:r>
                  <a:rPr lang="zh-CN" altLang="zh-CN" sz="1800" i="0" dirty="0">
                    <a:solidFill>
                      <a:srgbClr val="7030A0"/>
                    </a:solidFill>
                    <a:effectLst/>
                    <a:latin typeface="CMR9"/>
                  </a:rPr>
                  <a:t>with thermal</a:t>
                </a:r>
                <a:r>
                  <a:rPr lang="en-US" altLang="zh-CN" sz="1800" i="0" dirty="0">
                    <a:solidFill>
                      <a:srgbClr val="7030A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i="0" dirty="0">
                    <a:solidFill>
                      <a:srgbClr val="7030A0"/>
                    </a:solidFill>
                    <a:effectLst/>
                    <a:latin typeface="CMR9"/>
                  </a:rPr>
                  <a:t>fluctuation at </a:t>
                </a:r>
                <a:r>
                  <a:rPr lang="zh-CN" altLang="zh-CN" sz="1800" i="1" dirty="0">
                    <a:solidFill>
                      <a:srgbClr val="7030A0"/>
                    </a:solidFill>
                    <a:effectLst/>
                    <a:latin typeface="CMMI9"/>
                  </a:rPr>
                  <a:t>T </a:t>
                </a:r>
                <a:r>
                  <a:rPr lang="zh-CN" altLang="zh-CN" sz="1800" i="0" dirty="0">
                    <a:solidFill>
                      <a:srgbClr val="7030A0"/>
                    </a:solidFill>
                    <a:effectLst/>
                    <a:latin typeface="CMR9"/>
                  </a:rPr>
                  <a:t>= 50 GeV (right)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. The bubble is initialized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on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8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8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𝟐𝟓𝟔</m:t>
                        </m:r>
                      </m:e>
                      <m:sup>
                        <m:r>
                          <a:rPr lang="zh-CN" altLang="zh-CN" sz="18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800" b="1" dirty="0">
                    <a:solidFill>
                      <a:srgbClr val="000000"/>
                    </a:solidFill>
                    <a:latin typeface="CMR7"/>
                  </a:rPr>
                  <a:t> </a:t>
                </a:r>
                <a:r>
                  <a:rPr lang="zh-CN" altLang="zh-CN" sz="1800" b="1" dirty="0">
                    <a:solidFill>
                      <a:srgbClr val="000000"/>
                    </a:solidFill>
                    <a:latin typeface="CMR10"/>
                  </a:rPr>
                  <a:t>lattice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at </a:t>
                </a:r>
                <a:r>
                  <a:rPr lang="zh-CN" altLang="zh-CN" sz="1800" b="0" i="1" dirty="0">
                    <a:solidFill>
                      <a:srgbClr val="000000"/>
                    </a:solidFill>
                    <a:effectLst/>
                    <a:latin typeface="CMMI9"/>
                  </a:rPr>
                  <a:t>t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= 0. </a:t>
                </a:r>
                <a:br>
                  <a:rPr lang="zh-CN" altLang="zh-CN" sz="1800" dirty="0"/>
                </a:br>
                <a:endParaRPr lang="zh-CN" altLang="en-US" sz="18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D2CA7918-B0B6-40A7-3524-D2883981D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060848"/>
                <a:ext cx="6930380" cy="1206549"/>
              </a:xfrm>
              <a:prstGeom prst="rect">
                <a:avLst/>
              </a:prstGeom>
              <a:blipFill>
                <a:blip r:embed="rId4"/>
                <a:stretch>
                  <a:fillRect l="-704" t="-2525" r="-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56331BDB-20A5-D1C4-08DC-2AC961454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3632" y="3473626"/>
            <a:ext cx="3227896" cy="25082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B2610E-C4E6-008E-6AEC-564A5CF446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656" y="6020829"/>
            <a:ext cx="2880320" cy="29828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0C0013D-A5FA-D8C8-2E92-6037C2D9B64F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28/33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7BBB8E6-BB59-CE38-BB32-8C7BBBDFB9C8}"/>
              </a:ext>
            </a:extLst>
          </p:cNvPr>
          <p:cNvSpPr txBox="1"/>
          <p:nvPr/>
        </p:nvSpPr>
        <p:spPr>
          <a:xfrm>
            <a:off x="9552384" y="5989020"/>
            <a:ext cx="16561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85000"/>
                  </a:schemeClr>
                </a:solidFill>
              </a:rPr>
              <a:t>uneven and scarred</a:t>
            </a:r>
          </a:p>
        </p:txBody>
      </p:sp>
    </p:spTree>
    <p:extLst>
      <p:ext uri="{BB962C8B-B14F-4D97-AF65-F5344CB8AC3E}">
        <p14:creationId xmlns:p14="http://schemas.microsoft.com/office/powerpoint/2010/main" val="3099639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B379-9E6F-149C-77E0-5B978A659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CFC3AD0-FDA0-8307-1C11-2B7CA0D938E1}"/>
              </a:ext>
            </a:extLst>
          </p:cNvPr>
          <p:cNvSpPr txBox="1"/>
          <p:nvPr/>
        </p:nvSpPr>
        <p:spPr>
          <a:xfrm>
            <a:off x="983432" y="303744"/>
            <a:ext cx="55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Our </a:t>
            </a:r>
            <a:r>
              <a:rPr lang="en-US" altLang="zh-CN" sz="2800" b="1" dirty="0">
                <a:solidFill>
                  <a:schemeClr val="bg1"/>
                </a:solidFill>
                <a:latin typeface="CMBXTI10"/>
              </a:rPr>
              <a:t>result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s for 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a single</a:t>
            </a:r>
            <a:r>
              <a:rPr lang="en-US" altLang="zh-CN" sz="2800" b="1" dirty="0">
                <a:solidFill>
                  <a:schemeClr val="bg1"/>
                </a:solidFill>
                <a:latin typeface="CMR10"/>
              </a:rPr>
              <a:t> 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bubble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: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DDC1D4-8B0F-D4EA-BC4D-15FA024E9D82}"/>
              </a:ext>
            </a:extLst>
          </p:cNvPr>
          <p:cNvSpPr txBox="1"/>
          <p:nvPr/>
        </p:nvSpPr>
        <p:spPr>
          <a:xfrm>
            <a:off x="1055440" y="1268760"/>
            <a:ext cx="10729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The emergence o</a:t>
            </a:r>
            <a:r>
              <a:rPr lang="zh-CN" altLang="zh-CN" sz="1800" b="1" i="0" dirty="0">
                <a:solidFill>
                  <a:srgbClr val="000000"/>
                </a:solidFill>
                <a:effectLst/>
                <a:latin typeface="CMR10"/>
              </a:rPr>
              <a:t>f bubble asphericity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generates a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nonzero </a:t>
            </a:r>
            <a:r>
              <a:rPr lang="zh-CN" altLang="zh-CN" sz="1800" b="1" i="0" dirty="0">
                <a:solidFill>
                  <a:srgbClr val="000000"/>
                </a:solidFill>
                <a:effectLst/>
                <a:latin typeface="CMR10"/>
              </a:rPr>
              <a:t>quadrupole moment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and thus induces </a:t>
            </a:r>
            <a:r>
              <a:rPr lang="zh-CN" altLang="zh-CN" sz="1800" b="1" i="0" dirty="0">
                <a:solidFill>
                  <a:srgbClr val="000000"/>
                </a:solidFill>
                <a:effectLst/>
                <a:latin typeface="CMR10"/>
              </a:rPr>
              <a:t>gravitational radiation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. </a:t>
            </a:r>
            <a:r>
              <a:rPr lang="en-US" altLang="zh-CN" sz="1800" dirty="0">
                <a:solidFill>
                  <a:srgbClr val="000000"/>
                </a:solidFill>
                <a:latin typeface="CMR10"/>
              </a:rPr>
              <a:t>T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he normalized </a:t>
            </a:r>
            <a:r>
              <a:rPr lang="zh-CN" altLang="zh-CN" sz="1800" b="1" i="0" dirty="0">
                <a:solidFill>
                  <a:srgbClr val="000000"/>
                </a:solidFill>
                <a:effectLst/>
                <a:latin typeface="CMR10"/>
              </a:rPr>
              <a:t>GW spectrum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for a single bubble in presence of fluctuation</a:t>
            </a:r>
            <a:r>
              <a:rPr lang="en-US" altLang="zh-CN" sz="1800" dirty="0">
                <a:solidFill>
                  <a:srgbClr val="000000"/>
                </a:solidFill>
                <a:latin typeface="CMR10"/>
              </a:rPr>
              <a:t>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at </a:t>
            </a:r>
            <a:r>
              <a:rPr lang="zh-CN" altLang="zh-CN" sz="1800" b="0" i="1" dirty="0">
                <a:solidFill>
                  <a:srgbClr val="000000"/>
                </a:solidFill>
                <a:effectLst/>
                <a:latin typeface="CMMI10"/>
              </a:rPr>
              <a:t>T </a:t>
            </a:r>
            <a:r>
              <a:rPr lang="zh-CN" altLang="zh-CN" sz="1800" b="0" i="0" dirty="0">
                <a:solidFill>
                  <a:srgbClr val="000000"/>
                </a:solidFill>
                <a:effectLst/>
                <a:latin typeface="CMR10"/>
              </a:rPr>
              <a:t>= 50 GeV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CMR10"/>
              </a:rPr>
              <a:t>:</a:t>
            </a:r>
            <a:r>
              <a:rPr lang="zh-CN" altLang="zh-CN" sz="1800" dirty="0"/>
              <a:t> </a:t>
            </a:r>
            <a:endParaRPr lang="zh-CN" alt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F3782AB-A642-B412-695A-DFE12A1C707A}"/>
                  </a:ext>
                </a:extLst>
              </p:cNvPr>
              <p:cNvSpPr txBox="1"/>
              <p:nvPr/>
            </p:nvSpPr>
            <p:spPr>
              <a:xfrm>
                <a:off x="1082913" y="3785638"/>
                <a:ext cx="5508612" cy="2314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This figure shows </a:t>
                </a:r>
                <a:r>
                  <a:rPr lang="en-US" altLang="zh-CN" sz="1800" dirty="0">
                    <a:solidFill>
                      <a:srgbClr val="000000"/>
                    </a:solidFill>
                    <a:latin typeface="CMR10"/>
                  </a:rPr>
                  <a:t>t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10"/>
                  </a:rPr>
                  <a:t>he results obtained on a </a:t>
                </a:r>
                <a14:m>
                  <m:oMath xmlns:m="http://schemas.openxmlformats.org/officeDocument/2006/math">
                    <m:r>
                      <a:rPr lang="zh-CN" altLang="zh-CN" sz="1800" b="1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𝟓𝟏</m:t>
                    </m:r>
                    <m:sSup>
                      <m:sSupPr>
                        <m:ctrlP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7"/>
                  </a:rPr>
                  <a:t> 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10"/>
                  </a:rPr>
                  <a:t>lattice</a:t>
                </a:r>
                <a:r>
                  <a:rPr lang="en-US" altLang="zh-CN" sz="1800" b="1" i="0" dirty="0">
                    <a:solidFill>
                      <a:srgbClr val="000000"/>
                    </a:solidFill>
                    <a:effectLst/>
                    <a:latin typeface="CMR10"/>
                  </a:rPr>
                  <a:t>. The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GW spectra </a:t>
                </a:r>
                <a:r>
                  <a:rPr lang="en-US" altLang="zh-CN" sz="1800" dirty="0">
                    <a:solidFill>
                      <a:srgbClr val="000000"/>
                    </a:solidFill>
                    <a:latin typeface="CMR9"/>
                  </a:rPr>
                  <a:t>are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computed a</a:t>
                </a:r>
                <a14:m>
                  <m:oMath xmlns:m="http://schemas.openxmlformats.org/officeDocument/2006/math">
                    <m:r>
                      <a:rPr lang="zh-CN" altLang="zh-CN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zh-CN" altLang="zh-CN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  <m:r>
                      <a:rPr lang="en-US" altLang="zh-CN" sz="18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zh-CN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 30</m:t>
                    </m:r>
                  </m:oMath>
                </a14:m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 for a single bubble</a:t>
                </a:r>
                <a:r>
                  <a:rPr lang="en-US" altLang="zh-CN" sz="1800" dirty="0">
                    <a:solidFill>
                      <a:srgbClr val="000000"/>
                    </a:solidFill>
                    <a:latin typeface="CMR9"/>
                  </a:rPr>
                  <a:t>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with thermal fluctuations at </a:t>
                </a:r>
                <a:r>
                  <a:rPr lang="zh-CN" altLang="zh-CN" sz="1800" i="1" dirty="0">
                    <a:solidFill>
                      <a:srgbClr val="000000"/>
                    </a:solidFill>
                    <a:latin typeface="CMMI9"/>
                  </a:rPr>
                  <a:t>T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= 50 GeV. </a:t>
                </a:r>
                <a:r>
                  <a:rPr lang="zh-CN" altLang="zh-CN" sz="1800" b="1" dirty="0">
                    <a:solidFill>
                      <a:srgbClr val="000000"/>
                    </a:solidFill>
                    <a:latin typeface="CMR9"/>
                  </a:rPr>
                  <a:t>The blue curve</a:t>
                </a:r>
                <a:r>
                  <a:rPr lang="en-US" altLang="zh-CN" sz="1800" b="1" dirty="0">
                    <a:solidFill>
                      <a:srgbClr val="000000"/>
                    </a:solidFill>
                    <a:latin typeface="CMR9"/>
                  </a:rPr>
                  <a:t>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shows the result from evolving the full scalar field, </a:t>
                </a:r>
                <a:r>
                  <a:rPr lang="zh-CN" altLang="zh-CN" sz="1800" b="1" dirty="0">
                    <a:solidFill>
                      <a:srgbClr val="000000"/>
                    </a:solidFill>
                    <a:latin typeface="CMR9"/>
                  </a:rPr>
                  <a:t>the red</a:t>
                </a:r>
                <a:r>
                  <a:rPr lang="en-US" altLang="zh-CN" sz="1800" b="1" dirty="0">
                    <a:solidFill>
                      <a:srgbClr val="000000"/>
                    </a:solidFill>
                    <a:latin typeface="CMR9"/>
                  </a:rPr>
                  <a:t> </a:t>
                </a:r>
                <a:r>
                  <a:rPr lang="zh-CN" altLang="zh-CN" sz="1800" b="1" dirty="0">
                    <a:solidFill>
                      <a:srgbClr val="000000"/>
                    </a:solidFill>
                    <a:latin typeface="CMR9"/>
                  </a:rPr>
                  <a:t>curve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corresponds to the evolution of fluctuations alone, and</a:t>
                </a:r>
                <a:r>
                  <a:rPr lang="en-US" altLang="zh-CN" sz="1800" dirty="0">
                    <a:solidFill>
                      <a:srgbClr val="000000"/>
                    </a:solidFill>
                    <a:latin typeface="CMR9"/>
                  </a:rPr>
                  <a:t> </a:t>
                </a:r>
                <a:r>
                  <a:rPr lang="zh-CN" altLang="zh-CN" sz="1800" b="1" dirty="0">
                    <a:solidFill>
                      <a:srgbClr val="000000"/>
                    </a:solidFill>
                    <a:latin typeface="CMR9"/>
                  </a:rPr>
                  <a:t>the orange curve </a:t>
                </a:r>
                <a:r>
                  <a:rPr lang="zh-CN" altLang="zh-CN" sz="1800" dirty="0">
                    <a:solidFill>
                      <a:srgbClr val="000000"/>
                    </a:solidFill>
                    <a:latin typeface="CMR9"/>
                  </a:rPr>
                  <a:t>denotes their difference, which can be interpreted as the contribution from the evolution of a nonspherical bubble.</a:t>
                </a:r>
                <a:r>
                  <a:rPr lang="zh-CN" altLang="zh-CN" sz="1800" b="1" dirty="0"/>
                  <a:t>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F3782AB-A642-B412-695A-DFE12A1C7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913" y="3785638"/>
                <a:ext cx="5508612" cy="2314544"/>
              </a:xfrm>
              <a:prstGeom prst="rect">
                <a:avLst/>
              </a:prstGeom>
              <a:blipFill>
                <a:blip r:embed="rId2"/>
                <a:stretch>
                  <a:fillRect l="-997" t="-1053" r="-886" b="-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42ECE326-E1F8-9FB5-4EB2-772A68528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3497093"/>
            <a:ext cx="4392488" cy="323465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40D2530-F2BC-C722-D994-56F8F5D0B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6380" y="1856249"/>
            <a:ext cx="1944216" cy="10713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0E0EF37-DD88-FA81-B97F-6393EC742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512" y="1988840"/>
            <a:ext cx="3420965" cy="60967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3C2734D-9536-CACC-A805-631ECD555D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5893" y="2116207"/>
            <a:ext cx="3809071" cy="8912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BAEDCB6-36A5-0D41-52E3-FFEB7BD10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512" y="2711261"/>
            <a:ext cx="3168352" cy="59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2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266775" y="2949452"/>
            <a:ext cx="3984552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   A</a:t>
            </a:r>
            <a:r>
              <a:rPr lang="zh-CN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spherical </a:t>
            </a: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zh-CN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ubble</a:t>
            </a: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altLang="zh-CN" sz="32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71325" y="2616847"/>
            <a:ext cx="370614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4" name="矩形 13"/>
          <p:cNvSpPr/>
          <p:nvPr/>
        </p:nvSpPr>
        <p:spPr>
          <a:xfrm>
            <a:off x="1415480" y="916003"/>
            <a:ext cx="18517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Outline</a:t>
            </a:r>
          </a:p>
        </p:txBody>
      </p:sp>
      <p:sp>
        <p:nvSpPr>
          <p:cNvPr id="15" name="矩形 14"/>
          <p:cNvSpPr/>
          <p:nvPr/>
        </p:nvSpPr>
        <p:spPr>
          <a:xfrm>
            <a:off x="3272611" y="3577763"/>
            <a:ext cx="2481961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   Summary </a:t>
            </a:r>
          </a:p>
        </p:txBody>
      </p:sp>
      <p:sp>
        <p:nvSpPr>
          <p:cNvPr id="16" name="矩形 15"/>
          <p:cNvSpPr/>
          <p:nvPr/>
        </p:nvSpPr>
        <p:spPr>
          <a:xfrm>
            <a:off x="3267269" y="1772816"/>
            <a:ext cx="3075714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    Introduction 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96208DF-38E2-D4B0-C4AD-F35BAF951C3B}"/>
              </a:ext>
            </a:extLst>
          </p:cNvPr>
          <p:cNvSpPr/>
          <p:nvPr/>
        </p:nvSpPr>
        <p:spPr>
          <a:xfrm>
            <a:off x="3123253" y="2352339"/>
            <a:ext cx="4160883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2    </a:t>
            </a:r>
            <a:r>
              <a:rPr lang="zh-CN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Subcritical bubble</a:t>
            </a:r>
            <a:r>
              <a:rPr lang="en-US" altLang="zh-CN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altLang="zh-CN" sz="32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B6ED45D-8E78-6685-08B3-8E317491C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462" y="3861048"/>
            <a:ext cx="5283101" cy="277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6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27E55-817A-4626-8CB9-DE3C7A12F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DFD916B-98EB-8234-16EB-B3422CD99DCF}"/>
              </a:ext>
            </a:extLst>
          </p:cNvPr>
          <p:cNvSpPr txBox="1"/>
          <p:nvPr/>
        </p:nvSpPr>
        <p:spPr>
          <a:xfrm>
            <a:off x="983432" y="303744"/>
            <a:ext cx="55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Our </a:t>
            </a:r>
            <a:r>
              <a:rPr lang="en-US" altLang="zh-CN" sz="2800" b="1" dirty="0">
                <a:solidFill>
                  <a:schemeClr val="bg1"/>
                </a:solidFill>
                <a:latin typeface="CMBXTI10"/>
              </a:rPr>
              <a:t>result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s for multi-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bubble</a:t>
            </a:r>
            <a:r>
              <a:rPr lang="en-US" altLang="zh-CN" sz="2800" b="1" dirty="0">
                <a:solidFill>
                  <a:schemeClr val="bg1"/>
                </a:solidFill>
                <a:latin typeface="CMR10"/>
              </a:rPr>
              <a:t>s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: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439FD-FB33-152B-6CB9-D269B4A0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960" y="1772817"/>
            <a:ext cx="5799545" cy="41764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AD5D527-1BEB-2132-F7AE-F019D50396F7}"/>
                  </a:ext>
                </a:extLst>
              </p:cNvPr>
              <p:cNvSpPr txBox="1"/>
              <p:nvPr/>
            </p:nvSpPr>
            <p:spPr>
              <a:xfrm>
                <a:off x="1005075" y="1988840"/>
                <a:ext cx="4536504" cy="3452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Solid curves 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are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GW spectra computed on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𝟓𝟏𝟐</m:t>
                        </m:r>
                      </m:e>
                      <m:sup>
                        <m:r>
                          <a:rPr lang="zh-CN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zh-CN" altLang="zh-CN" sz="1800" b="1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lattice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for multi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-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bubble evolution, evaluated 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800" b="1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acc>
                    <m:r>
                      <a:rPr lang="zh-CN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=4</m:t>
                    </m:r>
                    <m:sSub>
                      <m:sSubPr>
                        <m:ctrlP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𝑠𝑒𝑝</m:t>
                        </m:r>
                      </m:sub>
                    </m:sSub>
                    <m:r>
                      <a:rPr lang="zh-CN" altLang="zh-CN" sz="18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, for </a:t>
                </a:r>
                <a:r>
                  <a:rPr lang="zh-CN" altLang="zh-CN" sz="1800" b="0" i="1" dirty="0">
                    <a:solidFill>
                      <a:srgbClr val="000000"/>
                    </a:solidFill>
                    <a:effectLst/>
                    <a:latin typeface="CMMI9"/>
                  </a:rPr>
                  <a:t>T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= 50 GeV,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55 GeV, 60 GeV (blue, green, orange). 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Dashed lines</a:t>
                </a:r>
                <a:r>
                  <a:rPr lang="en-US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denote the corresponding spectra without thermal fluctuations. The vertical dash–dot lines mark the characteristic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scales </a:t>
                </a:r>
                <a14:m>
                  <m:oMath xmlns:m="http://schemas.openxmlformats.org/officeDocument/2006/math">
                    <m:r>
                      <a:rPr lang="zh-CN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𝑒𝑝</m:t>
                        </m:r>
                      </m:sub>
                    </m:sSub>
                    <m:r>
                      <a:rPr lang="zh-CN" altLang="zh-CN" sz="18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= 2</m:t>
                    </m:r>
                    <m:r>
                      <a:rPr lang="zh-CN" altLang="zh-CN" sz="18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𝑠𝑒𝑝</m:t>
                        </m:r>
                      </m:sub>
                    </m:sSub>
                    <m:r>
                      <a:rPr lang="zh-CN" altLang="zh-CN" sz="18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𝑇</m:t>
                    </m:r>
                    <m:r>
                      <a:rPr lang="zh-CN" altLang="zh-CN" sz="1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AD5D527-1BEB-2132-F7AE-F019D5039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75" y="1988840"/>
                <a:ext cx="4536504" cy="3452676"/>
              </a:xfrm>
              <a:prstGeom prst="rect">
                <a:avLst/>
              </a:prstGeom>
              <a:blipFill>
                <a:blip r:embed="rId3"/>
                <a:stretch>
                  <a:fillRect l="-1210" r="-10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EDEF241-39B2-D8C8-C241-55866E3E312F}"/>
                  </a:ext>
                </a:extLst>
              </p:cNvPr>
              <p:cNvSpPr txBox="1"/>
              <p:nvPr/>
            </p:nvSpPr>
            <p:spPr>
              <a:xfrm>
                <a:off x="7680176" y="6165304"/>
                <a:ext cx="3312368" cy="3575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 dirty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600" i="1" dirty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600" i="1" dirty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𝑠𝑒𝑝</m:t>
                        </m:r>
                      </m:sub>
                    </m:sSub>
                  </m:oMath>
                </a14:m>
                <a:r>
                  <a:rPr lang="zh-CN" altLang="zh-CN" sz="1600" dirty="0">
                    <a:solidFill>
                      <a:schemeClr val="tx1">
                        <a:lumMod val="75000"/>
                      </a:schemeClr>
                    </a:solidFill>
                    <a:latin typeface="CMR7"/>
                  </a:rPr>
                  <a:t> </a:t>
                </a:r>
                <a:r>
                  <a:rPr lang="en-US" altLang="zh-CN" sz="1600" dirty="0">
                    <a:solidFill>
                      <a:schemeClr val="tx1">
                        <a:lumMod val="75000"/>
                      </a:schemeClr>
                    </a:solidFill>
                    <a:latin typeface="CMR7"/>
                  </a:rPr>
                  <a:t>is </a:t>
                </a:r>
                <a:r>
                  <a:rPr lang="zh-CN" altLang="zh-CN" sz="1600" b="0" i="0" dirty="0">
                    <a:solidFill>
                      <a:schemeClr val="tx1">
                        <a:lumMod val="75000"/>
                      </a:schemeClr>
                    </a:solidFill>
                    <a:effectLst/>
                    <a:latin typeface="CMR10"/>
                  </a:rPr>
                  <a:t>the</a:t>
                </a:r>
                <a:r>
                  <a:rPr lang="en-US" altLang="zh-CN" sz="1600" b="0" i="0" dirty="0">
                    <a:solidFill>
                      <a:schemeClr val="tx1">
                        <a:lumMod val="75000"/>
                      </a:schemeClr>
                    </a:solidFill>
                    <a:effectLst/>
                    <a:latin typeface="CMR10"/>
                  </a:rPr>
                  <a:t> </a:t>
                </a:r>
                <a:r>
                  <a:rPr lang="zh-CN" altLang="zh-CN" sz="1600" b="0" i="0" dirty="0">
                    <a:solidFill>
                      <a:schemeClr val="tx1">
                        <a:lumMod val="75000"/>
                      </a:schemeClr>
                    </a:solidFill>
                    <a:effectLst/>
                    <a:latin typeface="CMR10"/>
                  </a:rPr>
                  <a:t>mean bubble separatio</a:t>
                </a:r>
                <a:r>
                  <a:rPr lang="en-US" altLang="zh-CN" sz="1600" dirty="0">
                    <a:solidFill>
                      <a:schemeClr val="tx1">
                        <a:lumMod val="75000"/>
                      </a:schemeClr>
                    </a:solidFill>
                    <a:latin typeface="CMR10"/>
                  </a:rPr>
                  <a:t>n</a:t>
                </a:r>
                <a:endParaRPr lang="zh-CN" altLang="en-US" sz="16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EDEF241-39B2-D8C8-C241-55866E3E3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6165304"/>
                <a:ext cx="3312368" cy="357534"/>
              </a:xfrm>
              <a:prstGeom prst="rect">
                <a:avLst/>
              </a:prstGeom>
              <a:blipFill>
                <a:blip r:embed="rId4"/>
                <a:stretch>
                  <a:fillRect t="-3390" b="-169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A43AAF61-5813-E7B5-6080-2D5368BE1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4192" y="441263"/>
            <a:ext cx="1888500" cy="104060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5369FF6-F58F-E85B-E415-717B562DE48D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30/33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210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0437C-2A8B-2CD9-66F0-597C82BC1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034C68F-4E46-F038-F9DF-FDA8EA6E95E9}"/>
              </a:ext>
            </a:extLst>
          </p:cNvPr>
          <p:cNvSpPr txBox="1"/>
          <p:nvPr/>
        </p:nvSpPr>
        <p:spPr>
          <a:xfrm>
            <a:off x="983432" y="303744"/>
            <a:ext cx="55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Our </a:t>
            </a:r>
            <a:r>
              <a:rPr lang="en-US" altLang="zh-CN" sz="2800" b="1" dirty="0">
                <a:solidFill>
                  <a:schemeClr val="bg1"/>
                </a:solidFill>
                <a:latin typeface="CMBXTI10"/>
              </a:rPr>
              <a:t>result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s for multi-</a:t>
            </a:r>
            <a:r>
              <a:rPr lang="zh-CN" altLang="zh-CN" sz="2800" b="1" dirty="0">
                <a:solidFill>
                  <a:schemeClr val="bg1"/>
                </a:solidFill>
                <a:latin typeface="CMR10"/>
              </a:rPr>
              <a:t>bubble</a:t>
            </a:r>
            <a:r>
              <a:rPr lang="en-US" altLang="zh-CN" sz="2800" b="1" dirty="0">
                <a:solidFill>
                  <a:schemeClr val="bg1"/>
                </a:solidFill>
                <a:latin typeface="CMR10"/>
              </a:rPr>
              <a:t>s</a:t>
            </a:r>
            <a:r>
              <a:rPr lang="en-US" altLang="zh-CN" sz="2800" b="1" dirty="0">
                <a:solidFill>
                  <a:schemeClr val="bg1"/>
                </a:solidFill>
                <a:effectLst/>
                <a:latin typeface="CMBXTI10"/>
              </a:rPr>
              <a:t>:</a:t>
            </a:r>
            <a:r>
              <a:rPr lang="zh-CN" altLang="zh-CN" sz="2800" b="1" dirty="0">
                <a:solidFill>
                  <a:schemeClr val="bg1"/>
                </a:solidFill>
              </a:rPr>
              <a:t> 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10814D6-C142-D949-B3D4-682997511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2398934"/>
            <a:ext cx="5104504" cy="37766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D31B9C9-59BD-0ADE-F569-72255E58223A}"/>
                  </a:ext>
                </a:extLst>
              </p:cNvPr>
              <p:cNvSpPr txBox="1"/>
              <p:nvPr/>
            </p:nvSpPr>
            <p:spPr>
              <a:xfrm>
                <a:off x="1199456" y="2420888"/>
                <a:ext cx="4788766" cy="3052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GW spectra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extrapolated from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our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simulations performed at </a:t>
                </a:r>
                <a:r>
                  <a:rPr lang="zh-CN" altLang="zh-CN" sz="1800" b="0" i="1" dirty="0">
                    <a:solidFill>
                      <a:srgbClr val="000000"/>
                    </a:solidFill>
                    <a:effectLst/>
                    <a:latin typeface="CMMI9"/>
                  </a:rPr>
                  <a:t>T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= 60 GeV and</a:t>
                </a:r>
                <a14:m>
                  <m:oMath xmlns:m="http://schemas.openxmlformats.org/officeDocument/2006/math">
                    <m:r>
                      <a:rPr lang="en-US" altLang="zh-CN" sz="1800" b="0" i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  <m:r>
                      <a:rPr lang="zh-CN" altLang="zh-CN" sz="18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=4</m:t>
                    </m:r>
                    <m:sSub>
                      <m:sSubPr>
                        <m:ctrlPr>
                          <a:rPr lang="zh-CN" altLang="zh-CN" sz="18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𝑠𝑒𝑝</m:t>
                        </m:r>
                      </m:sub>
                    </m:sSub>
                    <m:r>
                      <a:rPr lang="zh-CN" altLang="zh-CN" sz="18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. </a:t>
                </a:r>
                <a:endParaRPr lang="en-US" altLang="zh-CN" sz="1800" b="0" i="0" dirty="0">
                  <a:solidFill>
                    <a:srgbClr val="000000"/>
                  </a:solidFill>
                  <a:effectLst/>
                  <a:latin typeface="CMR9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The</a:t>
                </a:r>
                <a:r>
                  <a:rPr lang="en-US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solid curves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correspond to </a:t>
                </a:r>
                <a14:m>
                  <m:oMath xmlns:m="http://schemas.openxmlformats.org/officeDocument/2006/math">
                    <m:r>
                      <a:rPr lang="zh-CN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  <m:sSub>
                      <m:sSubPr>
                        <m:ctrlP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𝑠𝑒𝑝</m:t>
                        </m:r>
                      </m:sub>
                    </m:sSub>
                    <m:r>
                      <a:rPr lang="zh-CN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=0.003</m:t>
                    </m:r>
                  </m:oMath>
                </a14:m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, </a:t>
                </a:r>
                <a:r>
                  <a:rPr lang="en-US" altLang="zh-CN" sz="1800" b="1" dirty="0">
                    <a:solidFill>
                      <a:srgbClr val="000000"/>
                    </a:solidFill>
                    <a:latin typeface="CMR9"/>
                  </a:rPr>
                  <a:t>T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he dashed</a:t>
                </a:r>
                <a:r>
                  <a:rPr lang="en-US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curves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denote </a:t>
                </a:r>
                <a14:m>
                  <m:oMath xmlns:m="http://schemas.openxmlformats.org/officeDocument/2006/math">
                    <m:r>
                      <a:rPr lang="zh-CN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  <m:sSub>
                      <m:sSubPr>
                        <m:ctrlP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zh-CN" altLang="zh-CN" sz="1800" b="0" i="1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𝑒𝑝</m:t>
                        </m:r>
                      </m:sub>
                    </m:sSub>
                    <m:r>
                      <a:rPr lang="zh-CN" altLang="zh-CN" sz="18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= 0.0001</m:t>
                    </m:r>
                  </m:oMath>
                </a14:m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. </a:t>
                </a:r>
                <a:endParaRPr lang="en-US" altLang="zh-CN" sz="1800" b="0" i="0" dirty="0">
                  <a:solidFill>
                    <a:srgbClr val="000000"/>
                  </a:solidFill>
                  <a:effectLst/>
                  <a:latin typeface="CMR9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zh-CN" sz="1800" b="1" i="0" dirty="0">
                    <a:solidFill>
                      <a:srgbClr val="000000"/>
                    </a:solidFill>
                    <a:effectLst/>
                    <a:latin typeface="CMR9"/>
                  </a:rPr>
                  <a:t>The sensitivity curves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for GW experiments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are for 1 year observation time, with signal-to-noise ratio =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 </a:t>
                </a:r>
                <a:r>
                  <a:rPr lang="zh-CN" altLang="zh-CN" sz="1800" b="0" i="0" dirty="0">
                    <a:solidFill>
                      <a:srgbClr val="000000"/>
                    </a:solidFill>
                    <a:effectLst/>
                    <a:latin typeface="CMR9"/>
                  </a:rPr>
                  <a:t>1</a:t>
                </a:r>
                <a:r>
                  <a:rPr lang="zh-CN" altLang="zh-CN" sz="1800" dirty="0"/>
                  <a:t>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D31B9C9-59BD-0ADE-F569-72255E582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420888"/>
                <a:ext cx="4788766" cy="3052439"/>
              </a:xfrm>
              <a:prstGeom prst="rect">
                <a:avLst/>
              </a:prstGeom>
              <a:blipFill>
                <a:blip r:embed="rId3"/>
                <a:stretch>
                  <a:fillRect l="-1146" b="-21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5AB34E56-0A93-5823-C41B-68B99F8C5E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6632"/>
            <a:ext cx="2877143" cy="16580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A58C7CC-7C7C-CB3D-28FA-8D4C7BEE3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616" y="5989810"/>
            <a:ext cx="2952328" cy="50719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102E921-DE35-79E4-206E-8B88AC7EB901}"/>
              </a:ext>
            </a:extLst>
          </p:cNvPr>
          <p:cNvSpPr txBox="1"/>
          <p:nvPr/>
        </p:nvSpPr>
        <p:spPr>
          <a:xfrm>
            <a:off x="1199456" y="5501011"/>
            <a:ext cx="53021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determine 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frequency range and the amplitude of the signal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we need to 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specify the dimensionless parameters </a:t>
            </a:r>
            <a:r>
              <a:rPr lang="zh-CN" altLang="zh-CN" sz="11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 and Ωvac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Ωvac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zh-CN" altLang="zh-CN" sz="11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2% 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toy model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zh-CN" sz="1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1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zh-CN" altLang="zh-CN" sz="1100" b="0" i="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 physical frequency is given by</a:t>
            </a:r>
            <a:r>
              <a:rPr lang="zh-CN" altLang="zh-CN" sz="11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11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CD43A23-93C3-7717-238F-9A1CD7F2BF73}"/>
              </a:ext>
            </a:extLst>
          </p:cNvPr>
          <p:cNvSpPr txBox="1"/>
          <p:nvPr/>
        </p:nvSpPr>
        <p:spPr>
          <a:xfrm>
            <a:off x="11064552" y="6319115"/>
            <a:ext cx="7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 Unicode MS" panose="020B0604020202020204" pitchFamily="34" charset="-122"/>
              </a:rPr>
              <a:t>31/33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16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EB9489D-D132-0D5C-169F-50E956A4E09D}"/>
              </a:ext>
            </a:extLst>
          </p:cNvPr>
          <p:cNvSpPr/>
          <p:nvPr/>
        </p:nvSpPr>
        <p:spPr>
          <a:xfrm>
            <a:off x="4079776" y="332656"/>
            <a:ext cx="3346685" cy="1003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   Summary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96413E3-2281-F10A-3B89-E436D521DEC0}"/>
              </a:ext>
            </a:extLst>
          </p:cNvPr>
          <p:cNvSpPr txBox="1"/>
          <p:nvPr/>
        </p:nvSpPr>
        <p:spPr>
          <a:xfrm>
            <a:off x="983432" y="1916832"/>
            <a:ext cx="10945216" cy="1294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s</a:t>
            </a:r>
            <a:r>
              <a:rPr lang="zh-CN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ubcritical bubble</a:t>
            </a:r>
            <a:r>
              <a:rPr lang="en-US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s: </a:t>
            </a:r>
          </a:p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chemeClr val="bg2"/>
                </a:solidFill>
              </a:rPr>
              <a:t>     </a:t>
            </a:r>
            <a:r>
              <a:rPr lang="zh-CN" altLang="zh-CN" sz="1800" b="1" dirty="0">
                <a:solidFill>
                  <a:schemeClr val="bg2"/>
                </a:solidFill>
              </a:rPr>
              <a:t>thermal fluctuation</a:t>
            </a:r>
            <a:r>
              <a:rPr lang="zh-CN" altLang="zh-CN" sz="1800" dirty="0">
                <a:solidFill>
                  <a:schemeClr val="bg2"/>
                </a:solidFill>
              </a:rPr>
              <a:t> trigger subcritical bubbles before the standard</a:t>
            </a:r>
            <a:r>
              <a:rPr lang="en-US" altLang="zh-CN" sz="1800" dirty="0">
                <a:solidFill>
                  <a:schemeClr val="bg2"/>
                </a:solidFill>
              </a:rPr>
              <a:t> </a:t>
            </a:r>
            <a:r>
              <a:rPr lang="zh-CN" altLang="zh-CN" sz="1800" dirty="0">
                <a:solidFill>
                  <a:schemeClr val="bg2"/>
                </a:solidFill>
              </a:rPr>
              <a:t>nucleation</a:t>
            </a:r>
            <a:r>
              <a:rPr lang="en-US" altLang="zh-CN" sz="1800" dirty="0">
                <a:solidFill>
                  <a:schemeClr val="bg2"/>
                </a:solidFill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solidFill>
                  <a:schemeClr val="bg2"/>
                </a:solidFill>
              </a:rPr>
              <a:t>     </a:t>
            </a:r>
            <a:r>
              <a:rPr lang="zh-CN" altLang="zh-CN" sz="1800" b="1" dirty="0">
                <a:solidFill>
                  <a:schemeClr val="bg2"/>
                </a:solidFill>
              </a:rPr>
              <a:t>subcritical </a:t>
            </a:r>
            <a:r>
              <a:rPr lang="en-US" altLang="zh-CN" sz="1800" b="1" dirty="0">
                <a:solidFill>
                  <a:schemeClr val="bg2"/>
                </a:solidFill>
              </a:rPr>
              <a:t>bubbles </a:t>
            </a:r>
            <a:r>
              <a:rPr lang="en-US" altLang="zh-CN" sz="1800" dirty="0">
                <a:solidFill>
                  <a:schemeClr val="bg2"/>
                </a:solidFill>
              </a:rPr>
              <a:t>may have a sizable </a:t>
            </a:r>
            <a:r>
              <a:rPr lang="zh-CN" altLang="zh-CN" sz="1800" dirty="0">
                <a:solidFill>
                  <a:schemeClr val="bg2"/>
                </a:solidFill>
              </a:rPr>
              <a:t>volume fraction </a:t>
            </a:r>
            <a:r>
              <a:rPr lang="en-US" altLang="zh-CN" sz="1800" dirty="0">
                <a:solidFill>
                  <a:schemeClr val="bg2"/>
                </a:solidFill>
              </a:rPr>
              <a:t>during the phase transition process.   </a:t>
            </a:r>
            <a:endParaRPr lang="en-US" altLang="zh-CN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E1025D3-6170-0F1F-C915-960A9AA90376}"/>
              </a:ext>
            </a:extLst>
          </p:cNvPr>
          <p:cNvSpPr txBox="1"/>
          <p:nvPr/>
        </p:nvSpPr>
        <p:spPr>
          <a:xfrm>
            <a:off x="1033275" y="3960025"/>
            <a:ext cx="10125450" cy="1294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a</a:t>
            </a:r>
            <a:r>
              <a:rPr lang="zh-CN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spherical </a:t>
            </a:r>
            <a:r>
              <a:rPr lang="en-US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zh-CN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ubbles</a:t>
            </a:r>
            <a:r>
              <a:rPr lang="en-US" altLang="zh-CN" sz="18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zh-CN" altLang="zh-CN" sz="1800" b="1" dirty="0">
                <a:solidFill>
                  <a:schemeClr val="bg2"/>
                </a:solidFill>
              </a:rPr>
              <a:t>thermal</a:t>
            </a:r>
            <a:r>
              <a:rPr lang="en-US" altLang="zh-CN" sz="1800" b="1" dirty="0">
                <a:solidFill>
                  <a:schemeClr val="bg2"/>
                </a:solidFill>
              </a:rPr>
              <a:t> </a:t>
            </a:r>
            <a:r>
              <a:rPr lang="zh-CN" altLang="zh-CN" sz="1800" b="1" dirty="0">
                <a:solidFill>
                  <a:schemeClr val="bg2"/>
                </a:solidFill>
              </a:rPr>
              <a:t>fluctuation</a:t>
            </a:r>
            <a:r>
              <a:rPr lang="zh-CN" altLang="zh-CN" sz="1800" dirty="0">
                <a:solidFill>
                  <a:schemeClr val="bg2"/>
                </a:solidFill>
              </a:rPr>
              <a:t> distort spherical vacuum bubbles</a:t>
            </a:r>
            <a:r>
              <a:rPr lang="en-US" altLang="zh-CN" sz="1800" dirty="0">
                <a:solidFill>
                  <a:schemeClr val="bg2"/>
                </a:solidFill>
              </a:rPr>
              <a:t> </a:t>
            </a:r>
            <a:r>
              <a:rPr lang="zh-CN" altLang="zh-CN" sz="1800" dirty="0">
                <a:solidFill>
                  <a:schemeClr val="bg2"/>
                </a:solidFill>
              </a:rPr>
              <a:t>and reshape the resulting GW</a:t>
            </a:r>
            <a:r>
              <a:rPr lang="en-US" altLang="zh-CN" sz="1800" dirty="0">
                <a:solidFill>
                  <a:schemeClr val="bg2"/>
                </a:solidFill>
              </a:rPr>
              <a:t> </a:t>
            </a:r>
            <a:r>
              <a:rPr lang="zh-CN" altLang="zh-CN" sz="1800" dirty="0">
                <a:solidFill>
                  <a:schemeClr val="bg2"/>
                </a:solidFill>
              </a:rPr>
              <a:t>spectrum</a:t>
            </a:r>
            <a:r>
              <a:rPr lang="en-US" altLang="zh-CN" sz="1800" dirty="0">
                <a:solidFill>
                  <a:schemeClr val="bg2"/>
                </a:solidFill>
              </a:rPr>
              <a:t>,   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solidFill>
                  <a:schemeClr val="bg2"/>
                </a:solidFill>
              </a:rPr>
              <a:t>     which may be </a:t>
            </a:r>
            <a:r>
              <a:rPr lang="zh-CN" altLang="zh-CN" sz="1800" dirty="0">
                <a:solidFill>
                  <a:schemeClr val="bg2"/>
                </a:solidFill>
              </a:rPr>
              <a:t>within the reach of future GW observatories </a:t>
            </a:r>
            <a:endParaRPr lang="en-US" altLang="zh-CN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AD53549-4D9C-8093-BEEA-D7DE3AC65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05" y="5228529"/>
            <a:ext cx="3899120" cy="9112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EB778E8-9F0C-BFCB-29DF-3D4E8371B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368" y="1892030"/>
            <a:ext cx="1085714" cy="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15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75520" y="2613392"/>
            <a:ext cx="7416824" cy="163121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solidFill>
                  <a:schemeClr val="accent6"/>
                </a:solidFill>
                <a:latin typeface="Amasis MT Pro Black" panose="02040A04050005020304" pitchFamily="18" charset="0"/>
                <a:ea typeface="微软雅黑" panose="020B0503020204020204" pitchFamily="34" charset="-122"/>
              </a:rPr>
              <a:t>Thanks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solidFill>
                  <a:schemeClr val="accent6"/>
                </a:solidFill>
                <a:latin typeface="Amasis MT Pro Black" panose="02040A04050005020304" pitchFamily="18" charset="0"/>
                <a:ea typeface="微软雅黑" panose="020B0503020204020204" pitchFamily="34" charset="-122"/>
              </a:rPr>
              <a:t>for your attention</a:t>
            </a:r>
            <a:endParaRPr lang="zh-CN" altLang="en-US" sz="4000" dirty="0">
              <a:solidFill>
                <a:schemeClr val="accent6"/>
              </a:solidFill>
              <a:latin typeface="Amasis MT Pro Black" panose="02040A040500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D8CEABE-B541-5DDA-3DF1-1AAEF3484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908720"/>
            <a:ext cx="49171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1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>
            <a:extLst>
              <a:ext uri="{FF2B5EF4-FFF2-40B4-BE49-F238E27FC236}">
                <a16:creationId xmlns:a16="http://schemas.microsoft.com/office/drawing/2014/main" id="{D8E56D45-1C3C-7D0F-5959-E18894975654}"/>
              </a:ext>
            </a:extLst>
          </p:cNvPr>
          <p:cNvSpPr/>
          <p:nvPr/>
        </p:nvSpPr>
        <p:spPr>
          <a:xfrm>
            <a:off x="695400" y="175625"/>
            <a:ext cx="4306091" cy="816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1  Introduction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518504-BF1F-712A-05DF-7F782B94A9AE}"/>
              </a:ext>
            </a:extLst>
          </p:cNvPr>
          <p:cNvSpPr txBox="1"/>
          <p:nvPr/>
        </p:nvSpPr>
        <p:spPr>
          <a:xfrm>
            <a:off x="623392" y="2204864"/>
            <a:ext cx="273630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Electroweak p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hase 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zh-CN" altLang="zh-CN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ransition</a:t>
            </a: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(EWPT) plays a key role in birth and evolution of our Universe.</a:t>
            </a:r>
          </a:p>
          <a:p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of birth and evolution of our Universe is called cosmology.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91FE86B-D643-F6B8-DADE-07C7AD659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301" y="1787624"/>
            <a:ext cx="853369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9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EA11A4-D350-BAF9-2074-93B29D89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>
            <a:extLst>
              <a:ext uri="{FF2B5EF4-FFF2-40B4-BE49-F238E27FC236}">
                <a16:creationId xmlns:a16="http://schemas.microsoft.com/office/drawing/2014/main" id="{C253B380-D6FA-F6C1-E203-8C48636F61F8}"/>
              </a:ext>
            </a:extLst>
          </p:cNvPr>
          <p:cNvSpPr txBox="1"/>
          <p:nvPr/>
        </p:nvSpPr>
        <p:spPr>
          <a:xfrm>
            <a:off x="6456040" y="4361199"/>
            <a:ext cx="4105386" cy="1294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SM, </a:t>
            </a:r>
            <a:r>
              <a:rPr lang="en-US" altLang="zh-CN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due to 125 GeV Higgs (too heavy), EW </a:t>
            </a:r>
            <a:r>
              <a:rPr lang="zh-CN" altLang="zh-CN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transition is a smooth crossover</a:t>
            </a:r>
            <a:r>
              <a:rPr lang="en-US" altLang="zh-CN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CN" altLang="zh-CN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bubbles, no departure from equilibrium.</a:t>
            </a:r>
            <a:endParaRPr lang="zh-CN" altLang="zh-CN" sz="18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374A583-64A3-6069-E412-0FC5336B2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938" y="4268685"/>
            <a:ext cx="4296504" cy="17186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BC245F0-38D3-462B-658E-5B506638E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743" y="1457539"/>
            <a:ext cx="5740855" cy="23761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79DBE50-66BD-B906-12CE-EAD626779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3431" y="1603633"/>
            <a:ext cx="2343196" cy="2083993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DEBCCBE-1221-36C4-D5FA-4E947A30E7B0}"/>
              </a:ext>
            </a:extLst>
          </p:cNvPr>
          <p:cNvSpPr/>
          <p:nvPr/>
        </p:nvSpPr>
        <p:spPr bwMode="auto">
          <a:xfrm>
            <a:off x="1558566" y="4122590"/>
            <a:ext cx="9073008" cy="1973585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18B9827-D701-6CDA-0BB5-56B47EC514E1}"/>
              </a:ext>
            </a:extLst>
          </p:cNvPr>
          <p:cNvSpPr txBox="1"/>
          <p:nvPr/>
        </p:nvSpPr>
        <p:spPr>
          <a:xfrm>
            <a:off x="4799856" y="476672"/>
            <a:ext cx="3024336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buNone/>
              <a:defRPr sz="1350" b="1">
                <a:solidFill>
                  <a:srgbClr val="071B4B"/>
                </a:solidFill>
              </a:defRPr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first-order EWPT</a:t>
            </a:r>
            <a:endParaRPr lang="en-US" altLang="zh-CN" sz="2400" b="1" dirty="0">
              <a:solidFill>
                <a:srgbClr val="071B4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0684F0CF-AB30-FABD-8B34-C5D5A705F53B}"/>
              </a:ext>
            </a:extLst>
          </p:cNvPr>
          <p:cNvSpPr/>
          <p:nvPr/>
        </p:nvSpPr>
        <p:spPr bwMode="auto">
          <a:xfrm rot="5400000" flipV="1">
            <a:off x="5874666" y="1034999"/>
            <a:ext cx="342098" cy="244588"/>
          </a:xfrm>
          <a:prstGeom prst="rightArrow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16E83355-4670-03F7-DFD4-07AC51D8E2E2}"/>
              </a:ext>
            </a:extLst>
          </p:cNvPr>
          <p:cNvSpPr/>
          <p:nvPr/>
        </p:nvSpPr>
        <p:spPr bwMode="auto">
          <a:xfrm>
            <a:off x="1575309" y="1457539"/>
            <a:ext cx="8986117" cy="2505380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B7F6460-7DEB-B0C3-F4B9-3F3F859FAC2B}"/>
              </a:ext>
            </a:extLst>
          </p:cNvPr>
          <p:cNvSpPr txBox="1"/>
          <p:nvPr/>
        </p:nvSpPr>
        <p:spPr>
          <a:xfrm>
            <a:off x="833492" y="389885"/>
            <a:ext cx="2614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particle physicists study EWPT ? </a:t>
            </a:r>
            <a:endParaRPr lang="zh-CN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06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12636-364A-5B51-88DD-6B467AF70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4E02E6B-95A1-0E30-BA76-F12F01699179}"/>
              </a:ext>
            </a:extLst>
          </p:cNvPr>
          <p:cNvSpPr txBox="1"/>
          <p:nvPr/>
        </p:nvSpPr>
        <p:spPr>
          <a:xfrm>
            <a:off x="1653227" y="1606946"/>
            <a:ext cx="87849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implies </a:t>
            </a:r>
            <a:r>
              <a:rPr lang="en-US" altLang="zh-CN" b="1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physics </a:t>
            </a:r>
            <a:r>
              <a:rPr lang="en-US" altLang="zh-CN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beyond SM  (at least </a:t>
            </a:r>
            <a:r>
              <a:rPr lang="en-US" altLang="zh-CN" b="1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Higgs sector </a:t>
            </a:r>
            <a:r>
              <a:rPr lang="en-US" altLang="zh-CN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to be extended) 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4B7202B-25C5-ECA3-038D-7AD3FBA3A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814" y="2853941"/>
            <a:ext cx="1576631" cy="14571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290FB33-2CAF-DE9A-D4D4-735B77465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5425" y="2853941"/>
            <a:ext cx="2304256" cy="1340658"/>
          </a:xfrm>
          <a:prstGeom prst="rect">
            <a:avLst/>
          </a:prstGeom>
        </p:spPr>
      </p:pic>
      <p:sp>
        <p:nvSpPr>
          <p:cNvPr id="13" name="加号 12">
            <a:extLst>
              <a:ext uri="{FF2B5EF4-FFF2-40B4-BE49-F238E27FC236}">
                <a16:creationId xmlns:a16="http://schemas.microsoft.com/office/drawing/2014/main" id="{17710CA2-D1C3-1ADE-5789-73E0B042B34E}"/>
              </a:ext>
            </a:extLst>
          </p:cNvPr>
          <p:cNvSpPr/>
          <p:nvPr/>
        </p:nvSpPr>
        <p:spPr bwMode="auto">
          <a:xfrm>
            <a:off x="5357149" y="3376746"/>
            <a:ext cx="360040" cy="360040"/>
          </a:xfrm>
          <a:prstGeom prst="mathPlus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967F1B4-75B8-F43B-5963-F0BA1F0DFA5B}"/>
              </a:ext>
            </a:extLst>
          </p:cNvPr>
          <p:cNvSpPr txBox="1"/>
          <p:nvPr/>
        </p:nvSpPr>
        <p:spPr>
          <a:xfrm>
            <a:off x="3727193" y="2318620"/>
            <a:ext cx="1175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 Higgs 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3B79645-7F9F-1615-3CBE-F31D67234102}"/>
              </a:ext>
            </a:extLst>
          </p:cNvPr>
          <p:cNvSpPr txBox="1"/>
          <p:nvPr/>
        </p:nvSpPr>
        <p:spPr>
          <a:xfrm>
            <a:off x="6240016" y="2318620"/>
            <a:ext cx="16677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US" altLang="zh-CN" sz="20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scalars </a:t>
            </a:r>
            <a:endParaRPr lang="zh-CN" altLang="en-US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9752161F-AF73-9BF9-7B38-6E7269DF2285}"/>
              </a:ext>
            </a:extLst>
          </p:cNvPr>
          <p:cNvSpPr>
            <a:spLocks noGrp="1"/>
          </p:cNvSpPr>
          <p:nvPr/>
        </p:nvSpPr>
        <p:spPr>
          <a:xfrm>
            <a:off x="1271463" y="1567255"/>
            <a:ext cx="8928993" cy="472761"/>
          </a:xfrm>
          <a:prstGeom prst="roundRect">
            <a:avLst>
              <a:gd name="adj" fmla="val 1364"/>
            </a:avLst>
          </a:prstGeom>
          <a:noFill/>
          <a:ln w="9525">
            <a:solidFill>
              <a:schemeClr val="tx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9C64669-ADCC-B56D-1451-C94AE272F905}"/>
              </a:ext>
            </a:extLst>
          </p:cNvPr>
          <p:cNvSpPr txBox="1"/>
          <p:nvPr/>
        </p:nvSpPr>
        <p:spPr>
          <a:xfrm>
            <a:off x="4799856" y="476672"/>
            <a:ext cx="3024336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buNone/>
              <a:defRPr sz="1350" b="1">
                <a:solidFill>
                  <a:srgbClr val="071B4B"/>
                </a:solidFill>
              </a:defRPr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first-order EWPT</a:t>
            </a:r>
            <a:endParaRPr lang="en-US" altLang="zh-CN" sz="2400" b="1" dirty="0">
              <a:solidFill>
                <a:srgbClr val="071B4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45FFC3FC-6D75-41AD-0D3D-58E709CDD16A}"/>
              </a:ext>
            </a:extLst>
          </p:cNvPr>
          <p:cNvSpPr/>
          <p:nvPr/>
        </p:nvSpPr>
        <p:spPr bwMode="auto">
          <a:xfrm rot="5400000" flipV="1">
            <a:off x="5874666" y="1034999"/>
            <a:ext cx="342098" cy="244588"/>
          </a:xfrm>
          <a:prstGeom prst="rightArrow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74099AD-16BB-B737-95FB-09B99B70A314}"/>
              </a:ext>
            </a:extLst>
          </p:cNvPr>
          <p:cNvSpPr txBox="1"/>
          <p:nvPr/>
        </p:nvSpPr>
        <p:spPr>
          <a:xfrm>
            <a:off x="833492" y="389885"/>
            <a:ext cx="2614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particle physicists study EWPT ? </a:t>
            </a:r>
            <a:endParaRPr lang="zh-CN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9B7A1-9EC3-9737-E23B-B9031F07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F7B772A-ECD3-A4E1-B848-4CF5FD5E7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971448"/>
            <a:ext cx="4536504" cy="3893996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CD58AA1-109C-B6A8-F519-FF39E650B66D}"/>
              </a:ext>
            </a:extLst>
          </p:cNvPr>
          <p:cNvSpPr txBox="1"/>
          <p:nvPr/>
        </p:nvSpPr>
        <p:spPr>
          <a:xfrm>
            <a:off x="4799856" y="476672"/>
            <a:ext cx="3024336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buNone/>
              <a:defRPr sz="1350" b="1">
                <a:solidFill>
                  <a:srgbClr val="071B4B"/>
                </a:solidFill>
              </a:defRPr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first-order EWPT</a:t>
            </a:r>
            <a:endParaRPr lang="en-US" altLang="zh-CN" sz="2400" b="1" dirty="0">
              <a:solidFill>
                <a:srgbClr val="071B4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C1826B8A-2B99-D705-C304-21D97BA4C232}"/>
              </a:ext>
            </a:extLst>
          </p:cNvPr>
          <p:cNvSpPr/>
          <p:nvPr/>
        </p:nvSpPr>
        <p:spPr bwMode="auto">
          <a:xfrm rot="5400000" flipV="1">
            <a:off x="5256385" y="1653280"/>
            <a:ext cx="1578660" cy="244587"/>
          </a:xfrm>
          <a:prstGeom prst="rightArrow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folHlink"/>
              </a:solidFill>
              <a:effectLst/>
              <a:latin typeface="Arial" charset="0"/>
              <a:ea typeface="华文中宋" pitchFamily="2" charset="-122"/>
              <a:sym typeface="Symbol" pitchFamily="18" charset="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E5A0E37-3A4C-E9E7-72FE-730204D0EE7A}"/>
              </a:ext>
            </a:extLst>
          </p:cNvPr>
          <p:cNvSpPr txBox="1"/>
          <p:nvPr/>
        </p:nvSpPr>
        <p:spPr>
          <a:xfrm>
            <a:off x="833492" y="389885"/>
            <a:ext cx="2614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particle physicists study EWPT ? </a:t>
            </a:r>
            <a:endParaRPr lang="zh-CN" altLang="en-US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5860DF-189F-CEB8-7C5E-31117B234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1A0930BB-7644-FDD2-86CD-4F6C3285C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1825951"/>
            <a:ext cx="5632699" cy="320609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2DFBF635-52B6-CFD0-C2A9-8A68E3A7DB9F}"/>
              </a:ext>
            </a:extLst>
          </p:cNvPr>
          <p:cNvSpPr txBox="1"/>
          <p:nvPr/>
        </p:nvSpPr>
        <p:spPr>
          <a:xfrm>
            <a:off x="8061449" y="3233084"/>
            <a:ext cx="441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zh-CN" altLang="en-US" sz="1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DDC413F-C714-7382-87DB-EB1C36C1D4DB}"/>
              </a:ext>
            </a:extLst>
          </p:cNvPr>
          <p:cNvSpPr txBox="1"/>
          <p:nvPr/>
        </p:nvSpPr>
        <p:spPr>
          <a:xfrm>
            <a:off x="8135017" y="2325530"/>
            <a:ext cx="1103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Baryogenesis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939AB8F-0D01-2555-DF4F-06E63C874741}"/>
              </a:ext>
            </a:extLst>
          </p:cNvPr>
          <p:cNvSpPr txBox="1"/>
          <p:nvPr/>
        </p:nvSpPr>
        <p:spPr>
          <a:xfrm>
            <a:off x="8235728" y="4277729"/>
            <a:ext cx="5992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1037F55-7E38-ADB5-32B6-04E6A16A4176}"/>
              </a:ext>
            </a:extLst>
          </p:cNvPr>
          <p:cNvSpPr txBox="1"/>
          <p:nvPr/>
        </p:nvSpPr>
        <p:spPr>
          <a:xfrm>
            <a:off x="3503712" y="2516517"/>
            <a:ext cx="720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BSM</a:t>
            </a:r>
            <a:endParaRPr lang="zh-CN" altLang="en-US" sz="1600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CD68ECC2-65FA-F8D6-7A72-809B67723D81}"/>
              </a:ext>
            </a:extLst>
          </p:cNvPr>
          <p:cNvSpPr txBox="1"/>
          <p:nvPr/>
        </p:nvSpPr>
        <p:spPr>
          <a:xfrm>
            <a:off x="5136231" y="2147185"/>
            <a:ext cx="815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</a:t>
            </a:r>
            <a:endParaRPr lang="zh-CN" altLang="en-US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4A9F378-FFC3-EE58-2378-70EF0E5B5699}"/>
              </a:ext>
            </a:extLst>
          </p:cNvPr>
          <p:cNvSpPr txBox="1"/>
          <p:nvPr/>
        </p:nvSpPr>
        <p:spPr>
          <a:xfrm>
            <a:off x="2927648" y="500311"/>
            <a:ext cx="6574073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buNone/>
              <a:defRPr sz="1350" b="1">
                <a:solidFill>
                  <a:srgbClr val="071B4B"/>
                </a:solidFill>
              </a:defRPr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 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links micro-physics to </a:t>
            </a:r>
            <a:r>
              <a:rPr lang="en-US" altLang="zh-CN" sz="2400" dirty="0" err="1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cosmoscopic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-physics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88F3012-AF00-8443-21E0-BBB2C010AF1A}"/>
              </a:ext>
            </a:extLst>
          </p:cNvPr>
          <p:cNvSpPr txBox="1"/>
          <p:nvPr/>
        </p:nvSpPr>
        <p:spPr>
          <a:xfrm>
            <a:off x="623392" y="305722"/>
            <a:ext cx="1152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</a:t>
            </a:r>
            <a:r>
              <a:rPr lang="zh-CN" altLang="en-US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big</a:t>
            </a:r>
            <a:endParaRPr lang="zh-CN" altLang="en-US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0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EFC4AAF-C751-D100-D990-18D541B51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412776"/>
            <a:ext cx="11264016" cy="462597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A3122C1-C99A-17B2-59FF-7BACA7BBACDB}"/>
              </a:ext>
            </a:extLst>
          </p:cNvPr>
          <p:cNvSpPr txBox="1"/>
          <p:nvPr/>
        </p:nvSpPr>
        <p:spPr>
          <a:xfrm>
            <a:off x="6182668" y="1556792"/>
            <a:ext cx="1031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</a:t>
            </a:r>
            <a:endParaRPr lang="zh-CN" altLang="en-US" dirty="0"/>
          </a:p>
        </p:txBody>
      </p:sp>
      <p:pic>
        <p:nvPicPr>
          <p:cNvPr id="9" name="Picture 4" descr="supersymmetry">
            <a:extLst>
              <a:ext uri="{FF2B5EF4-FFF2-40B4-BE49-F238E27FC236}">
                <a16:creationId xmlns:a16="http://schemas.microsoft.com/office/drawing/2014/main" id="{1A6EC9E6-EEC6-E829-3608-861381F8B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2708920"/>
            <a:ext cx="1080120" cy="111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4DBA965-50E5-F031-7E3E-01FDCAB95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8209" y="5993890"/>
            <a:ext cx="1800200" cy="69436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FF949E-5DB3-F940-C864-D0DE08382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5878082"/>
            <a:ext cx="1389357" cy="76556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47C2FDC-2E84-7906-9A04-8E9AAEA8A6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4723" y="4839278"/>
            <a:ext cx="831277" cy="112526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30F739E6-AF27-0E0B-46C5-114FD9EC1F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0203" y="3795799"/>
            <a:ext cx="1456690" cy="10678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EED15E7D-424E-39C8-4C92-8B7AA34002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7975" y="1355578"/>
            <a:ext cx="1275563" cy="86409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F98CFF8-2428-202B-AF5D-B2A219045A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191" y="4946081"/>
            <a:ext cx="2613493" cy="177835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70F6E99-A915-9AB0-0F7B-21A6F3F32702}"/>
              </a:ext>
            </a:extLst>
          </p:cNvPr>
          <p:cNvSpPr txBox="1"/>
          <p:nvPr/>
        </p:nvSpPr>
        <p:spPr>
          <a:xfrm>
            <a:off x="623391" y="305722"/>
            <a:ext cx="18508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</a:t>
            </a:r>
            <a:r>
              <a:rPr lang="zh-CN" altLang="en-US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schemeClr val="tx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big</a:t>
            </a:r>
          </a:p>
          <a:p>
            <a:r>
              <a:rPr lang="en-US" altLang="zh-CN" dirty="0">
                <a:solidFill>
                  <a:schemeClr val="tx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some details</a:t>
            </a:r>
            <a:endParaRPr lang="zh-CN" alt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D04F519-3D4E-E3C2-76D3-9614B98EFB42}"/>
              </a:ext>
            </a:extLst>
          </p:cNvPr>
          <p:cNvSpPr txBox="1"/>
          <p:nvPr/>
        </p:nvSpPr>
        <p:spPr>
          <a:xfrm>
            <a:off x="2927648" y="500311"/>
            <a:ext cx="6574073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buNone/>
              <a:defRPr sz="1350" b="1">
                <a:solidFill>
                  <a:srgbClr val="071B4B"/>
                </a:solidFill>
              </a:defRPr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EWPT 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links micro-physics to </a:t>
            </a:r>
            <a:r>
              <a:rPr lang="en-US" altLang="zh-CN" sz="2400" dirty="0" err="1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cosmoscopic</a:t>
            </a:r>
            <a:r>
              <a:rPr lang="en-US" altLang="zh-CN" sz="2400" dirty="0">
                <a:solidFill>
                  <a:srgbClr val="071B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-physics</a:t>
            </a:r>
          </a:p>
        </p:txBody>
      </p:sp>
    </p:spTree>
    <p:extLst>
      <p:ext uri="{BB962C8B-B14F-4D97-AF65-F5344CB8AC3E}">
        <p14:creationId xmlns:p14="http://schemas.microsoft.com/office/powerpoint/2010/main" val="35105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8_Soaring">
  <a:themeElements>
    <a:clrScheme name="1_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38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1_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9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39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0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40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1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41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2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42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3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43_Soaring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  <a:ea typeface="华文中宋" pitchFamily="2" charset="-122"/>
            <a:sym typeface="Symbol" pitchFamily="18" charset="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Office\Templates\Presentation Designs\Soaring.pot</Template>
  <TotalTime>47409</TotalTime>
  <Words>2233</Words>
  <Application>Microsoft Office PowerPoint</Application>
  <PresentationFormat>宽屏</PresentationFormat>
  <Paragraphs>229</Paragraphs>
  <Slides>33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33</vt:i4>
      </vt:variant>
    </vt:vector>
  </HeadingPairs>
  <TitlesOfParts>
    <vt:vector size="58" baseType="lpstr">
      <vt:lpstr>CMBXTI10</vt:lpstr>
      <vt:lpstr>CMMI10</vt:lpstr>
      <vt:lpstr>CMMI7</vt:lpstr>
      <vt:lpstr>CMMI9</vt:lpstr>
      <vt:lpstr>CMR10</vt:lpstr>
      <vt:lpstr>CMR7</vt:lpstr>
      <vt:lpstr>CMR9</vt:lpstr>
      <vt:lpstr>CMTT10</vt:lpstr>
      <vt:lpstr>华文楷体</vt:lpstr>
      <vt:lpstr>微软雅黑</vt:lpstr>
      <vt:lpstr>微软雅黑 Light</vt:lpstr>
      <vt:lpstr>Amasis MT Pro Black</vt:lpstr>
      <vt:lpstr>Arial</vt:lpstr>
      <vt:lpstr>Arial Rounded MT Bold</vt:lpstr>
      <vt:lpstr>Calibri</vt:lpstr>
      <vt:lpstr>Cambria Math</vt:lpstr>
      <vt:lpstr>Times New Roman</vt:lpstr>
      <vt:lpstr>Wingdings</vt:lpstr>
      <vt:lpstr>Soaring</vt:lpstr>
      <vt:lpstr>38_Soaring</vt:lpstr>
      <vt:lpstr>39_Soaring</vt:lpstr>
      <vt:lpstr>40_Soaring</vt:lpstr>
      <vt:lpstr>41_Soaring</vt:lpstr>
      <vt:lpstr>42_Soaring</vt:lpstr>
      <vt:lpstr>43_Soaring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河南省高校杰出科研人才创新      工程项目（HAIPURT） </dc:title>
  <dc:creator>理论物理2</dc:creator>
  <cp:lastModifiedBy>jm yang</cp:lastModifiedBy>
  <cp:revision>2540</cp:revision>
  <cp:lastPrinted>1601-01-01T00:00:00Z</cp:lastPrinted>
  <dcterms:created xsi:type="dcterms:W3CDTF">2001-06-13T07:15:09Z</dcterms:created>
  <dcterms:modified xsi:type="dcterms:W3CDTF">2026-08-14T14:45:39Z</dcterms:modified>
</cp:coreProperties>
</file>